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FFCC"/>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00" b="0" i="0">
                <a:solidFill>
                  <a:srgbClr val="FF000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FFCC"/>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7"/>
          </a:xfrm>
          <a:prstGeom prst="rect">
            <a:avLst/>
          </a:prstGeom>
        </p:spPr>
      </p:pic>
      <p:sp>
        <p:nvSpPr>
          <p:cNvPr id="2" name="Holder 2"/>
          <p:cNvSpPr>
            <a:spLocks noGrp="1"/>
          </p:cNvSpPr>
          <p:nvPr>
            <p:ph type="title"/>
          </p:nvPr>
        </p:nvSpPr>
        <p:spPr/>
        <p:txBody>
          <a:bodyPr lIns="0" tIns="0" rIns="0" bIns="0"/>
          <a:lstStyle>
            <a:lvl1pPr>
              <a:defRPr sz="2400" b="0" i="0">
                <a:solidFill>
                  <a:srgbClr val="FFFFCC"/>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7"/>
          </a:xfrm>
          <a:prstGeom prst="rect">
            <a:avLst/>
          </a:prstGeom>
        </p:spPr>
      </p:pic>
      <p:sp>
        <p:nvSpPr>
          <p:cNvPr id="2" name="Holder 2"/>
          <p:cNvSpPr>
            <a:spLocks noGrp="1"/>
          </p:cNvSpPr>
          <p:nvPr>
            <p:ph type="title"/>
          </p:nvPr>
        </p:nvSpPr>
        <p:spPr>
          <a:xfrm>
            <a:off x="432053" y="654558"/>
            <a:ext cx="8279892" cy="2159000"/>
          </a:xfrm>
          <a:prstGeom prst="rect">
            <a:avLst/>
          </a:prstGeom>
        </p:spPr>
        <p:txBody>
          <a:bodyPr wrap="square" lIns="0" tIns="0" rIns="0" bIns="0">
            <a:spAutoFit/>
          </a:bodyPr>
          <a:lstStyle>
            <a:lvl1pPr>
              <a:defRPr sz="2400" b="0" i="0">
                <a:solidFill>
                  <a:srgbClr val="FFFFCC"/>
                </a:solidFill>
                <a:latin typeface="Arial MT"/>
                <a:cs typeface="Arial MT"/>
              </a:defRPr>
            </a:lvl1pPr>
          </a:lstStyle>
          <a:p>
            <a:endParaRPr/>
          </a:p>
        </p:txBody>
      </p:sp>
      <p:sp>
        <p:nvSpPr>
          <p:cNvPr id="3" name="Holder 3"/>
          <p:cNvSpPr>
            <a:spLocks noGrp="1"/>
          </p:cNvSpPr>
          <p:nvPr>
            <p:ph type="body" idx="1"/>
          </p:nvPr>
        </p:nvSpPr>
        <p:spPr>
          <a:xfrm>
            <a:off x="1317688" y="1254188"/>
            <a:ext cx="6847205" cy="3119120"/>
          </a:xfrm>
          <a:prstGeom prst="rect">
            <a:avLst/>
          </a:prstGeom>
        </p:spPr>
        <p:txBody>
          <a:bodyPr wrap="square" lIns="0" tIns="0" rIns="0" bIns="0">
            <a:spAutoFit/>
          </a:bodyPr>
          <a:lstStyle>
            <a:lvl1pPr>
              <a:defRPr sz="2800" b="0" i="0">
                <a:solidFill>
                  <a:srgbClr val="FF0000"/>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5.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51.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66.png"/><Relationship Id="rId16" Type="http://schemas.openxmlformats.org/officeDocument/2006/relationships/image" Target="../media/image80.png"/><Relationship Id="rId1" Type="http://schemas.openxmlformats.org/officeDocument/2006/relationships/slideLayout" Target="../slideLayouts/slideLayout5.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17.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2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2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26.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3" Type="http://schemas.openxmlformats.org/officeDocument/2006/relationships/image" Target="../media/image118.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7.png"/><Relationship Id="rId1" Type="http://schemas.openxmlformats.org/officeDocument/2006/relationships/slideLayout" Target="../slideLayouts/slideLayout5.xml"/><Relationship Id="rId6" Type="http://schemas.openxmlformats.org/officeDocument/2006/relationships/image" Target="../media/image70.png"/><Relationship Id="rId11" Type="http://schemas.openxmlformats.org/officeDocument/2006/relationships/image" Target="../media/image125.png"/><Relationship Id="rId5" Type="http://schemas.openxmlformats.org/officeDocument/2006/relationships/image" Target="../media/image120.png"/><Relationship Id="rId10" Type="http://schemas.openxmlformats.org/officeDocument/2006/relationships/image" Target="../media/image124.png"/><Relationship Id="rId4" Type="http://schemas.openxmlformats.org/officeDocument/2006/relationships/image" Target="../media/image119.png"/><Relationship Id="rId9" Type="http://schemas.openxmlformats.org/officeDocument/2006/relationships/image" Target="../media/image123.png"/></Relationships>
</file>

<file path=ppt/slides/_rels/slide27.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 Id="rId9" Type="http://schemas.openxmlformats.org/officeDocument/2006/relationships/image" Target="../media/image1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1.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1.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3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5.xml"/><Relationship Id="rId4" Type="http://schemas.openxmlformats.org/officeDocument/2006/relationships/image" Target="../media/image150.png"/></Relationships>
</file>

<file path=ppt/slides/_rels/slide3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153.png"/></Relationships>
</file>

<file path=ppt/slides/_rels/slide3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5.xml"/><Relationship Id="rId5" Type="http://schemas.openxmlformats.org/officeDocument/2006/relationships/image" Target="../media/image158.png"/><Relationship Id="rId4" Type="http://schemas.openxmlformats.org/officeDocument/2006/relationships/image" Target="../media/image15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xml"/><Relationship Id="rId5" Type="http://schemas.openxmlformats.org/officeDocument/2006/relationships/image" Target="../media/image162.png"/><Relationship Id="rId4" Type="http://schemas.openxmlformats.org/officeDocument/2006/relationships/image" Target="../media/image161.png"/></Relationships>
</file>

<file path=ppt/slides/_rels/slide4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xml"/><Relationship Id="rId5" Type="http://schemas.openxmlformats.org/officeDocument/2006/relationships/image" Target="../media/image162.png"/><Relationship Id="rId4" Type="http://schemas.openxmlformats.org/officeDocument/2006/relationships/image" Target="../media/image161.png"/></Relationships>
</file>

<file path=ppt/slides/_rels/slide42.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png"/><Relationship Id="rId1" Type="http://schemas.openxmlformats.org/officeDocument/2006/relationships/slideLayout" Target="../slideLayouts/slideLayout5.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7"/>
          </a:xfrm>
          <a:prstGeom prst="rect">
            <a:avLst/>
          </a:prstGeom>
        </p:spPr>
      </p:pic>
      <p:sp>
        <p:nvSpPr>
          <p:cNvPr id="3" name="object 3"/>
          <p:cNvSpPr txBox="1">
            <a:spLocks noGrp="1"/>
          </p:cNvSpPr>
          <p:nvPr>
            <p:ph type="title"/>
          </p:nvPr>
        </p:nvSpPr>
        <p:spPr>
          <a:xfrm>
            <a:off x="764540" y="491997"/>
            <a:ext cx="3910329"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DFD292"/>
                </a:solidFill>
                <a:latin typeface="Arial Black"/>
                <a:cs typeface="Arial Black"/>
              </a:rPr>
              <a:t>Biostatistics</a:t>
            </a:r>
            <a:endParaRPr sz="4400">
              <a:latin typeface="Arial Black"/>
              <a:cs typeface="Arial Black"/>
            </a:endParaRPr>
          </a:p>
        </p:txBody>
      </p:sp>
      <p:sp>
        <p:nvSpPr>
          <p:cNvPr id="4" name="object 4"/>
          <p:cNvSpPr txBox="1"/>
          <p:nvPr/>
        </p:nvSpPr>
        <p:spPr>
          <a:xfrm>
            <a:off x="764540" y="1621663"/>
            <a:ext cx="18561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CC"/>
                </a:solidFill>
                <a:latin typeface="Arial MT"/>
                <a:cs typeface="Arial MT"/>
              </a:rPr>
              <a:t>Week</a:t>
            </a:r>
            <a:r>
              <a:rPr sz="3200" spc="-75" dirty="0">
                <a:solidFill>
                  <a:srgbClr val="FFFFCC"/>
                </a:solidFill>
                <a:latin typeface="Arial MT"/>
                <a:cs typeface="Arial MT"/>
              </a:rPr>
              <a:t> </a:t>
            </a:r>
            <a:r>
              <a:rPr sz="3200" spc="-5" dirty="0">
                <a:solidFill>
                  <a:srgbClr val="FFFFCC"/>
                </a:solidFill>
                <a:latin typeface="Arial MT"/>
                <a:cs typeface="Arial MT"/>
              </a:rPr>
              <a:t>#16</a:t>
            </a:r>
            <a:endParaRPr sz="3200">
              <a:latin typeface="Arial MT"/>
              <a:cs typeface="Arial MT"/>
            </a:endParaRPr>
          </a:p>
        </p:txBody>
      </p:sp>
      <p:sp>
        <p:nvSpPr>
          <p:cNvPr id="5" name="object 5"/>
          <p:cNvSpPr txBox="1"/>
          <p:nvPr/>
        </p:nvSpPr>
        <p:spPr>
          <a:xfrm>
            <a:off x="4651628" y="1652727"/>
            <a:ext cx="14109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6/</a:t>
            </a:r>
            <a:r>
              <a:rPr sz="2800" dirty="0">
                <a:solidFill>
                  <a:srgbClr val="FFFFCC"/>
                </a:solidFill>
                <a:latin typeface="Arial MT"/>
                <a:cs typeface="Arial MT"/>
              </a:rPr>
              <a:t>7</a:t>
            </a:r>
            <a:r>
              <a:rPr sz="2800" spc="-5" dirty="0">
                <a:solidFill>
                  <a:srgbClr val="FFFFCC"/>
                </a:solidFill>
                <a:latin typeface="Arial MT"/>
                <a:cs typeface="Arial MT"/>
              </a:rPr>
              <a:t>/2</a:t>
            </a:r>
            <a:r>
              <a:rPr sz="2800" dirty="0">
                <a:solidFill>
                  <a:srgbClr val="FFFFCC"/>
                </a:solidFill>
                <a:latin typeface="Arial MT"/>
                <a:cs typeface="Arial MT"/>
              </a:rPr>
              <a:t>0</a:t>
            </a:r>
            <a:r>
              <a:rPr sz="2800" spc="-5" dirty="0">
                <a:solidFill>
                  <a:srgbClr val="FFFFCC"/>
                </a:solidFill>
                <a:latin typeface="Arial MT"/>
                <a:cs typeface="Arial MT"/>
              </a:rPr>
              <a:t>22</a:t>
            </a:r>
            <a:endParaRPr sz="28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32639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Example</a:t>
            </a:r>
            <a:r>
              <a:rPr sz="4000" spc="-75" dirty="0">
                <a:solidFill>
                  <a:srgbClr val="DFD292"/>
                </a:solidFill>
                <a:latin typeface="Arial Black"/>
                <a:cs typeface="Arial Black"/>
              </a:rPr>
              <a:t> </a:t>
            </a:r>
            <a:r>
              <a:rPr sz="4000" spc="-10" dirty="0">
                <a:solidFill>
                  <a:srgbClr val="DFD292"/>
                </a:solidFill>
                <a:latin typeface="Arial Black"/>
                <a:cs typeface="Arial Black"/>
              </a:rPr>
              <a:t>#2</a:t>
            </a:r>
            <a:endParaRPr sz="4000">
              <a:latin typeface="Arial Black"/>
              <a:cs typeface="Arial Black"/>
            </a:endParaRPr>
          </a:p>
        </p:txBody>
      </p:sp>
      <p:sp>
        <p:nvSpPr>
          <p:cNvPr id="3" name="object 3"/>
          <p:cNvSpPr txBox="1"/>
          <p:nvPr/>
        </p:nvSpPr>
        <p:spPr>
          <a:xfrm>
            <a:off x="1374394" y="1700911"/>
            <a:ext cx="6793865" cy="173228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Consider</a:t>
            </a:r>
            <a:r>
              <a:rPr sz="2800" spc="10" dirty="0">
                <a:solidFill>
                  <a:srgbClr val="FFFFCC"/>
                </a:solidFill>
                <a:latin typeface="Arial MT"/>
                <a:cs typeface="Arial MT"/>
              </a:rPr>
              <a:t> </a:t>
            </a:r>
            <a:r>
              <a:rPr sz="2800" spc="-5" dirty="0">
                <a:solidFill>
                  <a:srgbClr val="FFFFCC"/>
                </a:solidFill>
                <a:latin typeface="Arial MT"/>
                <a:cs typeface="Arial MT"/>
              </a:rPr>
              <a:t>the</a:t>
            </a:r>
            <a:r>
              <a:rPr sz="2800" spc="10" dirty="0">
                <a:solidFill>
                  <a:srgbClr val="FFFFCC"/>
                </a:solidFill>
                <a:latin typeface="Arial MT"/>
                <a:cs typeface="Arial MT"/>
              </a:rPr>
              <a:t> </a:t>
            </a:r>
            <a:r>
              <a:rPr sz="2800" spc="-5" dirty="0">
                <a:solidFill>
                  <a:srgbClr val="FFFFCC"/>
                </a:solidFill>
                <a:latin typeface="Arial MT"/>
                <a:cs typeface="Arial MT"/>
              </a:rPr>
              <a:t>following</a:t>
            </a:r>
            <a:r>
              <a:rPr sz="2800" spc="15" dirty="0">
                <a:solidFill>
                  <a:srgbClr val="FFFFCC"/>
                </a:solidFill>
                <a:latin typeface="Arial MT"/>
                <a:cs typeface="Arial MT"/>
              </a:rPr>
              <a:t> </a:t>
            </a:r>
            <a:r>
              <a:rPr sz="2800" spc="-5" dirty="0">
                <a:solidFill>
                  <a:srgbClr val="FFFFCC"/>
                </a:solidFill>
                <a:latin typeface="Arial MT"/>
                <a:cs typeface="Arial MT"/>
              </a:rPr>
              <a:t>2 by</a:t>
            </a:r>
            <a:r>
              <a:rPr sz="2800" spc="5" dirty="0">
                <a:solidFill>
                  <a:srgbClr val="FFFFCC"/>
                </a:solidFill>
                <a:latin typeface="Arial MT"/>
                <a:cs typeface="Arial MT"/>
              </a:rPr>
              <a:t> </a:t>
            </a:r>
            <a:r>
              <a:rPr sz="2800" spc="-5" dirty="0">
                <a:solidFill>
                  <a:srgbClr val="FFFFCC"/>
                </a:solidFill>
                <a:latin typeface="Arial MT"/>
                <a:cs typeface="Arial MT"/>
              </a:rPr>
              <a:t>2 </a:t>
            </a:r>
            <a:r>
              <a:rPr sz="2800" dirty="0">
                <a:solidFill>
                  <a:srgbClr val="FFFFCC"/>
                </a:solidFill>
                <a:latin typeface="Arial MT"/>
                <a:cs typeface="Arial MT"/>
              </a:rPr>
              <a:t>table </a:t>
            </a:r>
            <a:r>
              <a:rPr sz="2800" spc="5" dirty="0">
                <a:solidFill>
                  <a:srgbClr val="FFFFCC"/>
                </a:solidFill>
                <a:latin typeface="Arial MT"/>
                <a:cs typeface="Arial MT"/>
              </a:rPr>
              <a:t> </a:t>
            </a:r>
            <a:r>
              <a:rPr sz="2800" spc="-5" dirty="0">
                <a:solidFill>
                  <a:srgbClr val="FFFFCC"/>
                </a:solidFill>
                <a:latin typeface="Arial MT"/>
                <a:cs typeface="Arial MT"/>
              </a:rPr>
              <a:t>displaying</a:t>
            </a:r>
            <a:r>
              <a:rPr sz="2800" spc="5"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study </a:t>
            </a:r>
            <a:r>
              <a:rPr sz="2800" spc="-5" dirty="0">
                <a:solidFill>
                  <a:srgbClr val="FFFFCC"/>
                </a:solidFill>
                <a:latin typeface="Arial MT"/>
                <a:cs typeface="Arial MT"/>
              </a:rPr>
              <a:t>investigating</a:t>
            </a:r>
            <a:r>
              <a:rPr sz="2800"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 effectiveness </a:t>
            </a:r>
            <a:r>
              <a:rPr sz="2800" spc="-5" dirty="0">
                <a:solidFill>
                  <a:srgbClr val="FFFFCC"/>
                </a:solidFill>
                <a:latin typeface="Arial MT"/>
                <a:cs typeface="Arial MT"/>
              </a:rPr>
              <a:t>of </a:t>
            </a:r>
            <a:r>
              <a:rPr sz="2800" dirty="0">
                <a:solidFill>
                  <a:srgbClr val="FFFFCC"/>
                </a:solidFill>
                <a:latin typeface="Arial MT"/>
                <a:cs typeface="Arial MT"/>
              </a:rPr>
              <a:t>bicycle </a:t>
            </a:r>
            <a:r>
              <a:rPr sz="2800" spc="-5" dirty="0">
                <a:solidFill>
                  <a:srgbClr val="FFFFCC"/>
                </a:solidFill>
                <a:latin typeface="Arial MT"/>
                <a:cs typeface="Arial MT"/>
              </a:rPr>
              <a:t>safety helmets in </a:t>
            </a:r>
            <a:r>
              <a:rPr sz="2800" spc="-765" dirty="0">
                <a:solidFill>
                  <a:srgbClr val="FFFFCC"/>
                </a:solidFill>
                <a:latin typeface="Arial MT"/>
                <a:cs typeface="Arial MT"/>
              </a:rPr>
              <a:t> </a:t>
            </a:r>
            <a:r>
              <a:rPr sz="2800" dirty="0">
                <a:solidFill>
                  <a:srgbClr val="FFFFCC"/>
                </a:solidFill>
                <a:latin typeface="Arial MT"/>
                <a:cs typeface="Arial MT"/>
              </a:rPr>
              <a:t>preventing </a:t>
            </a:r>
            <a:r>
              <a:rPr sz="2800" spc="-5" dirty="0">
                <a:solidFill>
                  <a:srgbClr val="FFFFCC"/>
                </a:solidFill>
                <a:latin typeface="Arial MT"/>
                <a:cs typeface="Arial MT"/>
              </a:rPr>
              <a:t>head</a:t>
            </a:r>
            <a:r>
              <a:rPr sz="2800" spc="10" dirty="0">
                <a:solidFill>
                  <a:srgbClr val="FFFFCC"/>
                </a:solidFill>
                <a:latin typeface="Arial MT"/>
                <a:cs typeface="Arial MT"/>
              </a:rPr>
              <a:t> </a:t>
            </a:r>
            <a:r>
              <a:rPr sz="2800" dirty="0">
                <a:solidFill>
                  <a:srgbClr val="FFFFCC"/>
                </a:solidFill>
                <a:latin typeface="Arial MT"/>
                <a:cs typeface="Arial MT"/>
              </a:rPr>
              <a:t>injuries.</a:t>
            </a:r>
            <a:endParaRPr sz="2800">
              <a:latin typeface="Arial MT"/>
              <a:cs typeface="Arial MT"/>
            </a:endParaRPr>
          </a:p>
        </p:txBody>
      </p:sp>
      <p:grpSp>
        <p:nvGrpSpPr>
          <p:cNvPr id="4" name="object 4"/>
          <p:cNvGrpSpPr/>
          <p:nvPr/>
        </p:nvGrpSpPr>
        <p:grpSpPr>
          <a:xfrm>
            <a:off x="4069079" y="4582667"/>
            <a:ext cx="1210945" cy="1479550"/>
            <a:chOff x="4069079" y="4582667"/>
            <a:chExt cx="1210945" cy="1479550"/>
          </a:xfrm>
        </p:grpSpPr>
        <p:pic>
          <p:nvPicPr>
            <p:cNvPr id="5" name="object 5"/>
            <p:cNvPicPr/>
            <p:nvPr/>
          </p:nvPicPr>
          <p:blipFill>
            <a:blip r:embed="rId2" cstate="print"/>
            <a:stretch>
              <a:fillRect/>
            </a:stretch>
          </p:blipFill>
          <p:spPr>
            <a:xfrm>
              <a:off x="4294631" y="4582667"/>
              <a:ext cx="985265" cy="899922"/>
            </a:xfrm>
            <a:prstGeom prst="rect">
              <a:avLst/>
            </a:prstGeom>
          </p:spPr>
        </p:pic>
        <p:pic>
          <p:nvPicPr>
            <p:cNvPr id="6" name="object 6"/>
            <p:cNvPicPr/>
            <p:nvPr/>
          </p:nvPicPr>
          <p:blipFill>
            <a:blip r:embed="rId3" cstate="print"/>
            <a:stretch>
              <a:fillRect/>
            </a:stretch>
          </p:blipFill>
          <p:spPr>
            <a:xfrm>
              <a:off x="4069079" y="5161787"/>
              <a:ext cx="1210818" cy="899922"/>
            </a:xfrm>
            <a:prstGeom prst="rect">
              <a:avLst/>
            </a:prstGeom>
          </p:spPr>
        </p:pic>
      </p:grpSp>
      <p:grpSp>
        <p:nvGrpSpPr>
          <p:cNvPr id="7" name="object 7"/>
          <p:cNvGrpSpPr/>
          <p:nvPr/>
        </p:nvGrpSpPr>
        <p:grpSpPr>
          <a:xfrm>
            <a:off x="5593079" y="4582667"/>
            <a:ext cx="1210945" cy="1479550"/>
            <a:chOff x="5593079" y="4582667"/>
            <a:chExt cx="1210945" cy="1479550"/>
          </a:xfrm>
        </p:grpSpPr>
        <p:pic>
          <p:nvPicPr>
            <p:cNvPr id="8" name="object 8"/>
            <p:cNvPicPr/>
            <p:nvPr/>
          </p:nvPicPr>
          <p:blipFill>
            <a:blip r:embed="rId4" cstate="print"/>
            <a:stretch>
              <a:fillRect/>
            </a:stretch>
          </p:blipFill>
          <p:spPr>
            <a:xfrm>
              <a:off x="5593079" y="4582667"/>
              <a:ext cx="1210818" cy="899922"/>
            </a:xfrm>
            <a:prstGeom prst="rect">
              <a:avLst/>
            </a:prstGeom>
          </p:spPr>
        </p:pic>
        <p:pic>
          <p:nvPicPr>
            <p:cNvPr id="9" name="object 9"/>
            <p:cNvPicPr/>
            <p:nvPr/>
          </p:nvPicPr>
          <p:blipFill>
            <a:blip r:embed="rId5" cstate="print"/>
            <a:stretch>
              <a:fillRect/>
            </a:stretch>
          </p:blipFill>
          <p:spPr>
            <a:xfrm>
              <a:off x="5593079" y="5161787"/>
              <a:ext cx="1210818" cy="899922"/>
            </a:xfrm>
            <a:prstGeom prst="rect">
              <a:avLst/>
            </a:prstGeom>
          </p:spPr>
        </p:pic>
      </p:grpSp>
      <p:graphicFrame>
        <p:nvGraphicFramePr>
          <p:cNvPr id="10" name="object 10"/>
          <p:cNvGraphicFramePr>
            <a:graphicFrameLocks noGrp="1"/>
          </p:cNvGraphicFramePr>
          <p:nvPr/>
        </p:nvGraphicFramePr>
        <p:xfrm>
          <a:off x="2361501" y="3738689"/>
          <a:ext cx="4599305" cy="2323465"/>
        </p:xfrm>
        <a:graphic>
          <a:graphicData uri="http://schemas.openxmlformats.org/drawingml/2006/table">
            <a:tbl>
              <a:tblPr firstRow="1" bandRow="1">
                <a:tableStyleId>{2D5ABB26-0587-4C30-8999-92F81FD0307C}</a:tableStyleId>
              </a:tblPr>
              <a:tblGrid>
                <a:gridCol w="1520825">
                  <a:extLst>
                    <a:ext uri="{9D8B030D-6E8A-4147-A177-3AD203B41FA5}">
                      <a16:colId xmlns:a16="http://schemas.microsoft.com/office/drawing/2014/main" val="20000"/>
                    </a:ext>
                  </a:extLst>
                </a:gridCol>
                <a:gridCol w="1527175">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57327">
                <a:tc rowSpan="2">
                  <a:txBody>
                    <a:bodyPr/>
                    <a:lstStyle/>
                    <a:p>
                      <a:pPr marL="387985" marR="381635" indent="10160">
                        <a:lnSpc>
                          <a:spcPct val="100000"/>
                        </a:lnSpc>
                        <a:spcBef>
                          <a:spcPts val="305"/>
                        </a:spcBef>
                      </a:pPr>
                      <a:r>
                        <a:rPr sz="2400" dirty="0">
                          <a:solidFill>
                            <a:srgbClr val="FFFFCC"/>
                          </a:solidFill>
                          <a:latin typeface="Arial MT"/>
                          <a:cs typeface="Arial MT"/>
                        </a:rPr>
                        <a:t>H</a:t>
                      </a:r>
                      <a:r>
                        <a:rPr sz="2400" spc="-10" dirty="0">
                          <a:solidFill>
                            <a:srgbClr val="FFFFCC"/>
                          </a:solidFill>
                          <a:latin typeface="Arial MT"/>
                          <a:cs typeface="Arial MT"/>
                        </a:rPr>
                        <a:t>e</a:t>
                      </a:r>
                      <a:r>
                        <a:rPr sz="2400" dirty="0">
                          <a:solidFill>
                            <a:srgbClr val="FFFFCC"/>
                          </a:solidFill>
                          <a:latin typeface="Arial MT"/>
                          <a:cs typeface="Arial MT"/>
                        </a:rPr>
                        <a:t>ad Injury</a:t>
                      </a:r>
                      <a:endParaRPr sz="24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433705">
                        <a:lnSpc>
                          <a:spcPct val="100000"/>
                        </a:lnSpc>
                        <a:spcBef>
                          <a:spcPts val="305"/>
                        </a:spcBef>
                      </a:pPr>
                      <a:r>
                        <a:rPr sz="2400" spc="-10" dirty="0">
                          <a:solidFill>
                            <a:srgbClr val="FFFFCC"/>
                          </a:solidFill>
                          <a:latin typeface="Arial MT"/>
                          <a:cs typeface="Arial MT"/>
                        </a:rPr>
                        <a:t>Wearing</a:t>
                      </a:r>
                      <a:r>
                        <a:rPr sz="2400" spc="-25" dirty="0">
                          <a:solidFill>
                            <a:srgbClr val="FFFFCC"/>
                          </a:solidFill>
                          <a:latin typeface="Arial MT"/>
                          <a:cs typeface="Arial MT"/>
                        </a:rPr>
                        <a:t> </a:t>
                      </a:r>
                      <a:r>
                        <a:rPr sz="2400" spc="-5" dirty="0">
                          <a:solidFill>
                            <a:srgbClr val="FFFFCC"/>
                          </a:solidFill>
                          <a:latin typeface="Arial MT"/>
                          <a:cs typeface="Arial MT"/>
                        </a:rPr>
                        <a:t>Helmet</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57326">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309"/>
                        </a:spcBef>
                      </a:pPr>
                      <a:r>
                        <a:rPr sz="2400" spc="-80" dirty="0">
                          <a:solidFill>
                            <a:srgbClr val="FFFFCC"/>
                          </a:solidFill>
                          <a:latin typeface="Arial MT"/>
                          <a:cs typeface="Arial MT"/>
                        </a:rPr>
                        <a:t>Yes</a:t>
                      </a:r>
                      <a:endParaRPr sz="24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270" algn="ctr">
                        <a:lnSpc>
                          <a:spcPct val="100000"/>
                        </a:lnSpc>
                        <a:spcBef>
                          <a:spcPts val="309"/>
                        </a:spcBef>
                      </a:pPr>
                      <a:r>
                        <a:rPr sz="2400" spc="-10" dirty="0">
                          <a:solidFill>
                            <a:srgbClr val="FFFFCC"/>
                          </a:solidFill>
                          <a:latin typeface="Arial MT"/>
                          <a:cs typeface="Arial MT"/>
                        </a:rPr>
                        <a:t>No</a:t>
                      </a:r>
                      <a:endParaRPr sz="24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9247">
                <a:tc>
                  <a:txBody>
                    <a:bodyPr/>
                    <a:lstStyle/>
                    <a:p>
                      <a:pPr algn="ctr">
                        <a:lnSpc>
                          <a:spcPct val="100000"/>
                        </a:lnSpc>
                        <a:spcBef>
                          <a:spcPts val="310"/>
                        </a:spcBef>
                      </a:pPr>
                      <a:r>
                        <a:rPr sz="2400" spc="-80" dirty="0">
                          <a:solidFill>
                            <a:srgbClr val="FFFFCC"/>
                          </a:solidFill>
                          <a:latin typeface="Arial MT"/>
                          <a:cs typeface="Arial MT"/>
                        </a:rPr>
                        <a:t>Yes</a:t>
                      </a:r>
                      <a:endParaRPr sz="24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415925" algn="r">
                        <a:lnSpc>
                          <a:spcPct val="100000"/>
                        </a:lnSpc>
                        <a:spcBef>
                          <a:spcPts val="275"/>
                        </a:spcBef>
                      </a:pPr>
                      <a:r>
                        <a:rPr sz="3200" b="1" spc="-10" dirty="0">
                          <a:solidFill>
                            <a:srgbClr val="FFFFFF"/>
                          </a:solidFill>
                          <a:latin typeface="Arial"/>
                          <a:cs typeface="Arial"/>
                        </a:rPr>
                        <a:t>17</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algn="ctr">
                        <a:lnSpc>
                          <a:spcPct val="100000"/>
                        </a:lnSpc>
                        <a:spcBef>
                          <a:spcPts val="275"/>
                        </a:spcBef>
                      </a:pPr>
                      <a:r>
                        <a:rPr sz="3200" b="1" spc="-10" dirty="0">
                          <a:solidFill>
                            <a:srgbClr val="FFFFFF"/>
                          </a:solidFill>
                          <a:latin typeface="Arial"/>
                          <a:cs typeface="Arial"/>
                        </a:rPr>
                        <a:t>218</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extLst>
                  <a:ext uri="{0D108BD9-81ED-4DB2-BD59-A6C34878D82A}">
                    <a16:rowId xmlns:a16="http://schemas.microsoft.com/office/drawing/2014/main" val="10002"/>
                  </a:ext>
                </a:extLst>
              </a:tr>
              <a:tr h="579323">
                <a:tc>
                  <a:txBody>
                    <a:bodyPr/>
                    <a:lstStyle/>
                    <a:p>
                      <a:pPr algn="ctr">
                        <a:lnSpc>
                          <a:spcPct val="100000"/>
                        </a:lnSpc>
                        <a:spcBef>
                          <a:spcPts val="310"/>
                        </a:spcBef>
                      </a:pPr>
                      <a:r>
                        <a:rPr sz="2400" spc="-10" dirty="0">
                          <a:solidFill>
                            <a:srgbClr val="FFFFCC"/>
                          </a:solidFill>
                          <a:latin typeface="Arial MT"/>
                          <a:cs typeface="Arial MT"/>
                        </a:rPr>
                        <a:t>No</a:t>
                      </a:r>
                      <a:endParaRPr sz="24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415925" algn="r">
                        <a:lnSpc>
                          <a:spcPct val="100000"/>
                        </a:lnSpc>
                        <a:spcBef>
                          <a:spcPts val="280"/>
                        </a:spcBef>
                      </a:pPr>
                      <a:r>
                        <a:rPr sz="3200" b="1" spc="-10" dirty="0">
                          <a:solidFill>
                            <a:srgbClr val="FFFFFF"/>
                          </a:solidFill>
                          <a:latin typeface="Arial"/>
                          <a:cs typeface="Arial"/>
                        </a:rPr>
                        <a:t>130</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algn="ctr">
                        <a:lnSpc>
                          <a:spcPct val="100000"/>
                        </a:lnSpc>
                        <a:spcBef>
                          <a:spcPts val="280"/>
                        </a:spcBef>
                      </a:pPr>
                      <a:r>
                        <a:rPr sz="3200" b="1" spc="-10" dirty="0">
                          <a:solidFill>
                            <a:srgbClr val="FFFFFF"/>
                          </a:solidFill>
                          <a:latin typeface="Arial"/>
                          <a:cs typeface="Arial"/>
                        </a:rPr>
                        <a:t>428</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extLst>
                  <a:ext uri="{0D108BD9-81ED-4DB2-BD59-A6C34878D82A}">
                    <a16:rowId xmlns:a16="http://schemas.microsoft.com/office/drawing/2014/main" val="10003"/>
                  </a:ext>
                </a:extLst>
              </a:tr>
              <a:tr h="235508">
                <a:tc gridSpan="3">
                  <a:txBody>
                    <a:bodyPr/>
                    <a:lstStyle/>
                    <a:p>
                      <a:pPr>
                        <a:lnSpc>
                          <a:spcPct val="100000"/>
                        </a:lnSpc>
                      </a:pPr>
                      <a:endParaRPr sz="1400">
                        <a:latin typeface="Times New Roman"/>
                        <a:cs typeface="Times New Roman"/>
                      </a:endParaRPr>
                    </a:p>
                  </a:txBody>
                  <a:tcPr marL="0" marR="0" marT="0" marB="0">
                    <a:lnT w="12700">
                      <a:solidFill>
                        <a:srgbClr val="FFFFC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7822"/>
            <a:ext cx="1774189"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Con</a:t>
            </a:r>
            <a:r>
              <a:rPr sz="4000" spc="-5" dirty="0">
                <a:solidFill>
                  <a:srgbClr val="DFD292"/>
                </a:solidFill>
                <a:latin typeface="Arial Black"/>
                <a:cs typeface="Arial Black"/>
              </a:rPr>
              <a:t>t</a:t>
            </a:r>
            <a:r>
              <a:rPr sz="4000" spc="-5" dirty="0">
                <a:solidFill>
                  <a:srgbClr val="DFD292"/>
                </a:solidFill>
              </a:rPr>
              <a:t>’</a:t>
            </a:r>
            <a:r>
              <a:rPr sz="4000" spc="-5" dirty="0">
                <a:solidFill>
                  <a:srgbClr val="DFD292"/>
                </a:solidFill>
                <a:latin typeface="Arial Black"/>
                <a:cs typeface="Arial Black"/>
              </a:rPr>
              <a:t>d</a:t>
            </a:r>
            <a:endParaRPr sz="4000">
              <a:latin typeface="Arial Black"/>
              <a:cs typeface="Arial Black"/>
            </a:endParaRPr>
          </a:p>
        </p:txBody>
      </p:sp>
      <p:grpSp>
        <p:nvGrpSpPr>
          <p:cNvPr id="3" name="object 3"/>
          <p:cNvGrpSpPr/>
          <p:nvPr/>
        </p:nvGrpSpPr>
        <p:grpSpPr>
          <a:xfrm>
            <a:off x="5593079" y="3826764"/>
            <a:ext cx="2011045" cy="787400"/>
            <a:chOff x="5593079" y="3826764"/>
            <a:chExt cx="2011045" cy="787400"/>
          </a:xfrm>
        </p:grpSpPr>
        <p:pic>
          <p:nvPicPr>
            <p:cNvPr id="4" name="object 4"/>
            <p:cNvPicPr/>
            <p:nvPr/>
          </p:nvPicPr>
          <p:blipFill>
            <a:blip r:embed="rId2" cstate="print"/>
            <a:stretch>
              <a:fillRect/>
            </a:stretch>
          </p:blipFill>
          <p:spPr>
            <a:xfrm>
              <a:off x="5593079" y="3826764"/>
              <a:ext cx="2010918" cy="787145"/>
            </a:xfrm>
            <a:prstGeom prst="rect">
              <a:avLst/>
            </a:prstGeom>
          </p:spPr>
        </p:pic>
        <p:pic>
          <p:nvPicPr>
            <p:cNvPr id="5" name="object 5"/>
            <p:cNvPicPr/>
            <p:nvPr/>
          </p:nvPicPr>
          <p:blipFill>
            <a:blip r:embed="rId3" cstate="print"/>
            <a:stretch>
              <a:fillRect/>
            </a:stretch>
          </p:blipFill>
          <p:spPr>
            <a:xfrm>
              <a:off x="5806439" y="4349432"/>
              <a:ext cx="1584197" cy="51117"/>
            </a:xfrm>
            <a:prstGeom prst="rect">
              <a:avLst/>
            </a:prstGeom>
          </p:spPr>
        </p:pic>
      </p:grpSp>
      <p:grpSp>
        <p:nvGrpSpPr>
          <p:cNvPr id="6" name="object 6"/>
          <p:cNvGrpSpPr/>
          <p:nvPr/>
        </p:nvGrpSpPr>
        <p:grpSpPr>
          <a:xfrm>
            <a:off x="3951732" y="5192267"/>
            <a:ext cx="2167890" cy="787400"/>
            <a:chOff x="3951732" y="5192267"/>
            <a:chExt cx="2167890" cy="787400"/>
          </a:xfrm>
        </p:grpSpPr>
        <p:pic>
          <p:nvPicPr>
            <p:cNvPr id="7" name="object 7"/>
            <p:cNvPicPr/>
            <p:nvPr/>
          </p:nvPicPr>
          <p:blipFill>
            <a:blip r:embed="rId4" cstate="print"/>
            <a:stretch>
              <a:fillRect/>
            </a:stretch>
          </p:blipFill>
          <p:spPr>
            <a:xfrm>
              <a:off x="3951732" y="5192267"/>
              <a:ext cx="2167890" cy="787145"/>
            </a:xfrm>
            <a:prstGeom prst="rect">
              <a:avLst/>
            </a:prstGeom>
          </p:spPr>
        </p:pic>
        <p:pic>
          <p:nvPicPr>
            <p:cNvPr id="8" name="object 8"/>
            <p:cNvPicPr/>
            <p:nvPr/>
          </p:nvPicPr>
          <p:blipFill>
            <a:blip r:embed="rId5" cstate="print"/>
            <a:stretch>
              <a:fillRect/>
            </a:stretch>
          </p:blipFill>
          <p:spPr>
            <a:xfrm>
              <a:off x="4165092" y="5714999"/>
              <a:ext cx="1741169" cy="51117"/>
            </a:xfrm>
            <a:prstGeom prst="rect">
              <a:avLst/>
            </a:prstGeom>
          </p:spPr>
        </p:pic>
      </p:grpSp>
      <p:sp>
        <p:nvSpPr>
          <p:cNvPr id="9" name="object 9"/>
          <p:cNvSpPr txBox="1"/>
          <p:nvPr/>
        </p:nvSpPr>
        <p:spPr>
          <a:xfrm>
            <a:off x="1109370" y="1700911"/>
            <a:ext cx="7465059" cy="4463415"/>
          </a:xfrm>
          <a:prstGeom prst="rect">
            <a:avLst/>
          </a:prstGeom>
        </p:spPr>
        <p:txBody>
          <a:bodyPr vert="horz" wrap="square" lIns="0" tIns="12065" rIns="0" bIns="0" rtlCol="0">
            <a:spAutoFit/>
          </a:bodyPr>
          <a:lstStyle/>
          <a:p>
            <a:pPr marL="367665" marR="899160" indent="-342900">
              <a:lnSpc>
                <a:spcPct val="100000"/>
              </a:lnSpc>
              <a:spcBef>
                <a:spcPts val="95"/>
              </a:spcBef>
              <a:buChar char="•"/>
              <a:tabLst>
                <a:tab pos="367665" algn="l"/>
                <a:tab pos="368300" algn="l"/>
              </a:tabLst>
            </a:pPr>
            <a:r>
              <a:rPr sz="2800" spc="-5" dirty="0">
                <a:solidFill>
                  <a:srgbClr val="FFFFCC"/>
                </a:solidFill>
                <a:latin typeface="Arial MT"/>
                <a:cs typeface="Arial MT"/>
              </a:rPr>
              <a:t>To</a:t>
            </a:r>
            <a:r>
              <a:rPr sz="2800" spc="-10" dirty="0">
                <a:solidFill>
                  <a:srgbClr val="FFFFCC"/>
                </a:solidFill>
                <a:latin typeface="Arial MT"/>
                <a:cs typeface="Arial MT"/>
              </a:rPr>
              <a:t> </a:t>
            </a:r>
            <a:r>
              <a:rPr sz="2800" spc="-5" dirty="0">
                <a:solidFill>
                  <a:srgbClr val="FFFFCC"/>
                </a:solidFill>
                <a:latin typeface="Arial MT"/>
                <a:cs typeface="Arial MT"/>
              </a:rPr>
              <a:t>examine</a:t>
            </a:r>
            <a:r>
              <a:rPr sz="2800" spc="15"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effectiveness</a:t>
            </a:r>
            <a:r>
              <a:rPr sz="2800" spc="-20" dirty="0">
                <a:solidFill>
                  <a:srgbClr val="FFFFCC"/>
                </a:solidFill>
                <a:latin typeface="Arial MT"/>
                <a:cs typeface="Arial MT"/>
              </a:rPr>
              <a:t> </a:t>
            </a:r>
            <a:r>
              <a:rPr sz="2800" spc="-5" dirty="0">
                <a:solidFill>
                  <a:srgbClr val="FFFFCC"/>
                </a:solidFill>
                <a:latin typeface="Arial MT"/>
                <a:cs typeface="Arial MT"/>
              </a:rPr>
              <a:t>of</a:t>
            </a:r>
            <a:r>
              <a:rPr sz="2800" dirty="0">
                <a:solidFill>
                  <a:srgbClr val="FFFFCC"/>
                </a:solidFill>
                <a:latin typeface="Arial MT"/>
                <a:cs typeface="Arial MT"/>
              </a:rPr>
              <a:t> </a:t>
            </a:r>
            <a:r>
              <a:rPr sz="2800" spc="-5" dirty="0">
                <a:solidFill>
                  <a:srgbClr val="FFFFCC"/>
                </a:solidFill>
                <a:latin typeface="Arial MT"/>
                <a:cs typeface="Arial MT"/>
              </a:rPr>
              <a:t>helmet </a:t>
            </a:r>
            <a:r>
              <a:rPr sz="2800" spc="-765" dirty="0">
                <a:solidFill>
                  <a:srgbClr val="FFFFCC"/>
                </a:solidFill>
                <a:latin typeface="Arial MT"/>
                <a:cs typeface="Arial MT"/>
              </a:rPr>
              <a:t> </a:t>
            </a:r>
            <a:r>
              <a:rPr sz="2800" spc="-5" dirty="0">
                <a:solidFill>
                  <a:srgbClr val="FFFFCC"/>
                </a:solidFill>
                <a:latin typeface="Arial MT"/>
                <a:cs typeface="Arial MT"/>
              </a:rPr>
              <a:t>wearing,</a:t>
            </a:r>
            <a:r>
              <a:rPr sz="2800" spc="10" dirty="0">
                <a:solidFill>
                  <a:srgbClr val="FFFFCC"/>
                </a:solidFill>
                <a:latin typeface="Arial MT"/>
                <a:cs typeface="Arial MT"/>
              </a:rPr>
              <a:t> </a:t>
            </a:r>
            <a:r>
              <a:rPr sz="2800" spc="-5" dirty="0">
                <a:solidFill>
                  <a:srgbClr val="FFFFCC"/>
                </a:solidFill>
                <a:latin typeface="Arial MT"/>
                <a:cs typeface="Arial MT"/>
              </a:rPr>
              <a:t>we</a:t>
            </a:r>
            <a:r>
              <a:rPr sz="2800" spc="5" dirty="0">
                <a:solidFill>
                  <a:srgbClr val="FFFFCC"/>
                </a:solidFill>
                <a:latin typeface="Arial MT"/>
                <a:cs typeface="Arial MT"/>
              </a:rPr>
              <a:t> </a:t>
            </a:r>
            <a:r>
              <a:rPr sz="2800" dirty="0">
                <a:solidFill>
                  <a:srgbClr val="FFFFCC"/>
                </a:solidFill>
                <a:latin typeface="Arial MT"/>
                <a:cs typeface="Arial MT"/>
              </a:rPr>
              <a:t>test</a:t>
            </a:r>
            <a:r>
              <a:rPr sz="2800" spc="-30"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null hypothesis</a:t>
            </a:r>
            <a:r>
              <a:rPr sz="2800" spc="-10" dirty="0">
                <a:solidFill>
                  <a:srgbClr val="FFFFCC"/>
                </a:solidFill>
                <a:latin typeface="Arial MT"/>
                <a:cs typeface="Arial MT"/>
              </a:rPr>
              <a:t> </a:t>
            </a:r>
            <a:r>
              <a:rPr sz="2800" spc="-5" dirty="0">
                <a:solidFill>
                  <a:srgbClr val="FFFFCC"/>
                </a:solidFill>
                <a:latin typeface="Arial MT"/>
                <a:cs typeface="Arial MT"/>
              </a:rPr>
              <a:t>at</a:t>
            </a:r>
            <a:endParaRPr sz="2800">
              <a:latin typeface="Arial MT"/>
              <a:cs typeface="Arial MT"/>
            </a:endParaRPr>
          </a:p>
          <a:p>
            <a:pPr marL="367665">
              <a:lnSpc>
                <a:spcPct val="100000"/>
              </a:lnSpc>
            </a:pPr>
            <a:r>
              <a:rPr sz="2800" spc="-5" dirty="0">
                <a:solidFill>
                  <a:srgbClr val="FFFFCC"/>
                </a:solidFill>
                <a:latin typeface="Symbol"/>
                <a:cs typeface="Symbol"/>
              </a:rPr>
              <a:t></a:t>
            </a:r>
            <a:r>
              <a:rPr sz="2800" spc="-5" dirty="0">
                <a:solidFill>
                  <a:srgbClr val="FFFFCC"/>
                </a:solidFill>
                <a:latin typeface="Arial MT"/>
                <a:cs typeface="Arial MT"/>
              </a:rPr>
              <a:t>=0.05</a:t>
            </a:r>
            <a:r>
              <a:rPr sz="2800" spc="-15" dirty="0">
                <a:solidFill>
                  <a:srgbClr val="FFFFCC"/>
                </a:solidFill>
                <a:latin typeface="Arial MT"/>
                <a:cs typeface="Arial MT"/>
              </a:rPr>
              <a:t> </a:t>
            </a:r>
            <a:r>
              <a:rPr sz="2800" dirty="0">
                <a:solidFill>
                  <a:srgbClr val="FFFFCC"/>
                </a:solidFill>
                <a:latin typeface="Arial MT"/>
                <a:cs typeface="Arial MT"/>
              </a:rPr>
              <a:t>level </a:t>
            </a:r>
            <a:r>
              <a:rPr sz="2800" spc="-5" dirty="0">
                <a:solidFill>
                  <a:srgbClr val="FFFFCC"/>
                </a:solidFill>
                <a:latin typeface="Arial MT"/>
                <a:cs typeface="Arial MT"/>
              </a:rPr>
              <a:t>of</a:t>
            </a:r>
            <a:r>
              <a:rPr sz="2800" spc="-15" dirty="0">
                <a:solidFill>
                  <a:srgbClr val="FFFFCC"/>
                </a:solidFill>
                <a:latin typeface="Arial MT"/>
                <a:cs typeface="Arial MT"/>
              </a:rPr>
              <a:t> </a:t>
            </a:r>
            <a:r>
              <a:rPr sz="2800" dirty="0">
                <a:solidFill>
                  <a:srgbClr val="FFFFCC"/>
                </a:solidFill>
                <a:latin typeface="Arial MT"/>
                <a:cs typeface="Arial MT"/>
              </a:rPr>
              <a:t>significance:</a:t>
            </a:r>
            <a:endParaRPr sz="2800">
              <a:latin typeface="Arial MT"/>
              <a:cs typeface="Arial MT"/>
            </a:endParaRPr>
          </a:p>
          <a:p>
            <a:pPr marL="768985" marR="17780" lvl="1" indent="-287020">
              <a:lnSpc>
                <a:spcPct val="99800"/>
              </a:lnSpc>
              <a:spcBef>
                <a:spcPts val="680"/>
              </a:spcBef>
              <a:buFont typeface="Arial MT"/>
              <a:buChar char="–"/>
              <a:tabLst>
                <a:tab pos="769620" algn="l"/>
              </a:tabLst>
            </a:pPr>
            <a:r>
              <a:rPr sz="2800" i="1" dirty="0">
                <a:solidFill>
                  <a:srgbClr val="FFFFCC"/>
                </a:solidFill>
                <a:latin typeface="Arial"/>
                <a:cs typeface="Arial"/>
              </a:rPr>
              <a:t>H</a:t>
            </a:r>
            <a:r>
              <a:rPr sz="2775" i="1" baseline="-21021" dirty="0">
                <a:solidFill>
                  <a:srgbClr val="FFFFCC"/>
                </a:solidFill>
                <a:latin typeface="Arial"/>
                <a:cs typeface="Arial"/>
              </a:rPr>
              <a:t>0</a:t>
            </a:r>
            <a:r>
              <a:rPr sz="2800" dirty="0">
                <a:solidFill>
                  <a:srgbClr val="FFFFCC"/>
                </a:solidFill>
                <a:latin typeface="Arial MT"/>
                <a:cs typeface="Arial MT"/>
              </a:rPr>
              <a:t>:</a:t>
            </a:r>
            <a:r>
              <a:rPr sz="2800" spc="-10" dirty="0">
                <a:solidFill>
                  <a:srgbClr val="FFFFCC"/>
                </a:solidFill>
                <a:latin typeface="Arial MT"/>
                <a:cs typeface="Arial MT"/>
              </a:rPr>
              <a:t> The</a:t>
            </a:r>
            <a:r>
              <a:rPr sz="2800" spc="10" dirty="0">
                <a:solidFill>
                  <a:srgbClr val="FFFFCC"/>
                </a:solidFill>
                <a:latin typeface="Arial MT"/>
                <a:cs typeface="Arial MT"/>
              </a:rPr>
              <a:t> </a:t>
            </a:r>
            <a:r>
              <a:rPr sz="2800" dirty="0">
                <a:solidFill>
                  <a:srgbClr val="FFFFCC"/>
                </a:solidFill>
                <a:latin typeface="Arial MT"/>
                <a:cs typeface="Arial MT"/>
              </a:rPr>
              <a:t>proportion</a:t>
            </a:r>
            <a:r>
              <a:rPr sz="2800" spc="10" dirty="0">
                <a:solidFill>
                  <a:srgbClr val="FFFFCC"/>
                </a:solidFill>
                <a:latin typeface="Arial MT"/>
                <a:cs typeface="Arial MT"/>
              </a:rPr>
              <a:t> </a:t>
            </a:r>
            <a:r>
              <a:rPr sz="2800" spc="-5" dirty="0">
                <a:solidFill>
                  <a:srgbClr val="FFFFCC"/>
                </a:solidFill>
                <a:latin typeface="Arial MT"/>
                <a:cs typeface="Arial MT"/>
              </a:rPr>
              <a:t>of</a:t>
            </a:r>
            <a:r>
              <a:rPr sz="2800" spc="-10" dirty="0">
                <a:solidFill>
                  <a:srgbClr val="FFFFCC"/>
                </a:solidFill>
                <a:latin typeface="Arial MT"/>
                <a:cs typeface="Arial MT"/>
              </a:rPr>
              <a:t> </a:t>
            </a:r>
            <a:r>
              <a:rPr sz="2800" spc="-5" dirty="0">
                <a:solidFill>
                  <a:srgbClr val="FFFFCC"/>
                </a:solidFill>
                <a:latin typeface="Arial MT"/>
                <a:cs typeface="Arial MT"/>
              </a:rPr>
              <a:t>persons</a:t>
            </a:r>
            <a:r>
              <a:rPr sz="2800" dirty="0">
                <a:solidFill>
                  <a:srgbClr val="FFFFCC"/>
                </a:solidFill>
                <a:latin typeface="Arial MT"/>
                <a:cs typeface="Arial MT"/>
              </a:rPr>
              <a:t> suffering </a:t>
            </a:r>
            <a:r>
              <a:rPr sz="2800" spc="5" dirty="0">
                <a:solidFill>
                  <a:srgbClr val="FFFFCC"/>
                </a:solidFill>
                <a:latin typeface="Arial MT"/>
                <a:cs typeface="Arial MT"/>
              </a:rPr>
              <a:t> </a:t>
            </a:r>
            <a:r>
              <a:rPr sz="2800" spc="-5" dirty="0">
                <a:solidFill>
                  <a:srgbClr val="FFFFCC"/>
                </a:solidFill>
                <a:latin typeface="Arial MT"/>
                <a:cs typeface="Arial MT"/>
              </a:rPr>
              <a:t>head</a:t>
            </a:r>
            <a:r>
              <a:rPr sz="2800" spc="5" dirty="0">
                <a:solidFill>
                  <a:srgbClr val="FFFFCC"/>
                </a:solidFill>
                <a:latin typeface="Arial MT"/>
                <a:cs typeface="Arial MT"/>
              </a:rPr>
              <a:t> </a:t>
            </a:r>
            <a:r>
              <a:rPr sz="2800" dirty="0">
                <a:solidFill>
                  <a:srgbClr val="FFFFCC"/>
                </a:solidFill>
                <a:latin typeface="Arial MT"/>
                <a:cs typeface="Arial MT"/>
              </a:rPr>
              <a:t>injuries</a:t>
            </a:r>
            <a:r>
              <a:rPr sz="2800" spc="15" dirty="0">
                <a:solidFill>
                  <a:srgbClr val="FFFFCC"/>
                </a:solidFill>
                <a:latin typeface="Arial MT"/>
                <a:cs typeface="Arial MT"/>
              </a:rPr>
              <a:t> </a:t>
            </a:r>
            <a:r>
              <a:rPr sz="2800" spc="-5" dirty="0">
                <a:solidFill>
                  <a:srgbClr val="FFFFCC"/>
                </a:solidFill>
                <a:latin typeface="Arial MT"/>
                <a:cs typeface="Arial MT"/>
              </a:rPr>
              <a:t>for</a:t>
            </a:r>
            <a:r>
              <a:rPr sz="2800" dirty="0">
                <a:solidFill>
                  <a:srgbClr val="FFFFCC"/>
                </a:solidFill>
                <a:latin typeface="Arial MT"/>
                <a:cs typeface="Arial MT"/>
              </a:rPr>
              <a:t> </a:t>
            </a:r>
            <a:r>
              <a:rPr sz="2800" spc="-5" dirty="0">
                <a:solidFill>
                  <a:srgbClr val="FFFFCC"/>
                </a:solidFill>
                <a:latin typeface="Arial MT"/>
                <a:cs typeface="Arial MT"/>
              </a:rPr>
              <a:t>people</a:t>
            </a:r>
            <a:r>
              <a:rPr sz="2800" spc="15" dirty="0">
                <a:solidFill>
                  <a:srgbClr val="FFFFCC"/>
                </a:solidFill>
                <a:latin typeface="Arial MT"/>
                <a:cs typeface="Arial MT"/>
              </a:rPr>
              <a:t> </a:t>
            </a:r>
            <a:r>
              <a:rPr sz="2800" spc="-5" dirty="0">
                <a:solidFill>
                  <a:srgbClr val="FFFFCC"/>
                </a:solidFill>
                <a:latin typeface="Arial MT"/>
                <a:cs typeface="Arial MT"/>
              </a:rPr>
              <a:t>who</a:t>
            </a:r>
            <a:r>
              <a:rPr sz="2800" spc="15" dirty="0">
                <a:solidFill>
                  <a:srgbClr val="FFFFCC"/>
                </a:solidFill>
                <a:latin typeface="Arial MT"/>
                <a:cs typeface="Arial MT"/>
              </a:rPr>
              <a:t> </a:t>
            </a:r>
            <a:r>
              <a:rPr sz="2800" spc="-5" dirty="0">
                <a:solidFill>
                  <a:srgbClr val="FFFFCC"/>
                </a:solidFill>
                <a:latin typeface="Arial MT"/>
                <a:cs typeface="Arial MT"/>
              </a:rPr>
              <a:t>wore</a:t>
            </a:r>
            <a:r>
              <a:rPr sz="2800" spc="20" dirty="0">
                <a:solidFill>
                  <a:srgbClr val="FFFFCC"/>
                </a:solidFill>
                <a:latin typeface="Arial MT"/>
                <a:cs typeface="Arial MT"/>
              </a:rPr>
              <a:t> </a:t>
            </a:r>
            <a:r>
              <a:rPr sz="2800" spc="-5" dirty="0">
                <a:solidFill>
                  <a:srgbClr val="FFFFCC"/>
                </a:solidFill>
                <a:latin typeface="Arial MT"/>
                <a:cs typeface="Arial MT"/>
              </a:rPr>
              <a:t>helmets </a:t>
            </a:r>
            <a:r>
              <a:rPr sz="2800" spc="-765" dirty="0">
                <a:solidFill>
                  <a:srgbClr val="FFFFCC"/>
                </a:solidFill>
                <a:latin typeface="Arial MT"/>
                <a:cs typeface="Arial MT"/>
              </a:rPr>
              <a:t> </a:t>
            </a:r>
            <a:r>
              <a:rPr sz="2800" spc="-5" dirty="0">
                <a:solidFill>
                  <a:srgbClr val="FFFFCC"/>
                </a:solidFill>
                <a:latin typeface="Arial MT"/>
                <a:cs typeface="Arial MT"/>
              </a:rPr>
              <a:t>at</a:t>
            </a:r>
            <a:r>
              <a:rPr sz="2800" spc="-10"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spc="-5" dirty="0">
                <a:solidFill>
                  <a:srgbClr val="FFFFCC"/>
                </a:solidFill>
                <a:latin typeface="Arial MT"/>
                <a:cs typeface="Arial MT"/>
              </a:rPr>
              <a:t>time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accident</a:t>
            </a:r>
            <a:r>
              <a:rPr sz="2800" spc="-5" dirty="0">
                <a:solidFill>
                  <a:srgbClr val="FFFFCC"/>
                </a:solidFill>
                <a:latin typeface="Arial MT"/>
                <a:cs typeface="Arial MT"/>
              </a:rPr>
              <a:t> is</a:t>
            </a:r>
            <a:r>
              <a:rPr sz="2800" spc="20" dirty="0">
                <a:solidFill>
                  <a:srgbClr val="FFFFFF"/>
                </a:solidFill>
                <a:latin typeface="Arial MT"/>
                <a:cs typeface="Arial MT"/>
              </a:rPr>
              <a:t> </a:t>
            </a:r>
            <a:r>
              <a:rPr sz="2800" b="1" u="sng" spc="-5" dirty="0">
                <a:solidFill>
                  <a:srgbClr val="FFFFFF"/>
                </a:solidFill>
                <a:uFill>
                  <a:solidFill>
                    <a:srgbClr val="FFFFFF"/>
                  </a:solidFill>
                </a:uFill>
                <a:latin typeface="Arial"/>
                <a:cs typeface="Arial"/>
              </a:rPr>
              <a:t>the</a:t>
            </a:r>
            <a:r>
              <a:rPr sz="2800" b="1" u="sng" spc="15" dirty="0">
                <a:solidFill>
                  <a:srgbClr val="FFFFFF"/>
                </a:solidFill>
                <a:uFill>
                  <a:solidFill>
                    <a:srgbClr val="FFFFFF"/>
                  </a:solidFill>
                </a:uFill>
                <a:latin typeface="Arial"/>
                <a:cs typeface="Arial"/>
              </a:rPr>
              <a:t> </a:t>
            </a:r>
            <a:r>
              <a:rPr sz="2800" b="1" u="sng" spc="-5" dirty="0">
                <a:solidFill>
                  <a:srgbClr val="FFFFFF"/>
                </a:solidFill>
                <a:uFill>
                  <a:solidFill>
                    <a:srgbClr val="FFFFFF"/>
                  </a:solidFill>
                </a:uFill>
                <a:latin typeface="Arial"/>
                <a:cs typeface="Arial"/>
              </a:rPr>
              <a:t>same</a:t>
            </a:r>
            <a:r>
              <a:rPr sz="2800" b="1" spc="5" dirty="0">
                <a:solidFill>
                  <a:srgbClr val="FFFFFF"/>
                </a:solidFill>
                <a:latin typeface="Arial"/>
                <a:cs typeface="Arial"/>
              </a:rPr>
              <a:t> </a:t>
            </a:r>
            <a:r>
              <a:rPr sz="2800" spc="-5" dirty="0">
                <a:solidFill>
                  <a:srgbClr val="FFFFCC"/>
                </a:solidFill>
                <a:latin typeface="Arial MT"/>
                <a:cs typeface="Arial MT"/>
              </a:rPr>
              <a:t>as</a:t>
            </a:r>
            <a:r>
              <a:rPr sz="2800" spc="5"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 </a:t>
            </a:r>
            <a:r>
              <a:rPr sz="2800" spc="-5" dirty="0">
                <a:solidFill>
                  <a:srgbClr val="FFFFCC"/>
                </a:solidFill>
                <a:latin typeface="Arial MT"/>
                <a:cs typeface="Arial MT"/>
              </a:rPr>
              <a:t>people</a:t>
            </a:r>
            <a:r>
              <a:rPr sz="2800" spc="15" dirty="0">
                <a:solidFill>
                  <a:srgbClr val="FFFFCC"/>
                </a:solidFill>
                <a:latin typeface="Arial MT"/>
                <a:cs typeface="Arial MT"/>
              </a:rPr>
              <a:t> </a:t>
            </a:r>
            <a:r>
              <a:rPr sz="2800" spc="-5" dirty="0">
                <a:solidFill>
                  <a:srgbClr val="FFFFCC"/>
                </a:solidFill>
                <a:latin typeface="Arial MT"/>
                <a:cs typeface="Arial MT"/>
              </a:rPr>
              <a:t>who</a:t>
            </a:r>
            <a:r>
              <a:rPr sz="2800" dirty="0">
                <a:solidFill>
                  <a:srgbClr val="FFFFCC"/>
                </a:solidFill>
                <a:latin typeface="Arial MT"/>
                <a:cs typeface="Arial MT"/>
              </a:rPr>
              <a:t> did</a:t>
            </a:r>
            <a:r>
              <a:rPr sz="2800" spc="20" dirty="0">
                <a:solidFill>
                  <a:srgbClr val="FFFFCC"/>
                </a:solidFill>
                <a:latin typeface="Arial MT"/>
                <a:cs typeface="Arial MT"/>
              </a:rPr>
              <a:t> </a:t>
            </a:r>
            <a:r>
              <a:rPr sz="2800" spc="-5" dirty="0">
                <a:solidFill>
                  <a:srgbClr val="FFFFCC"/>
                </a:solidFill>
                <a:latin typeface="Arial MT"/>
                <a:cs typeface="Arial MT"/>
              </a:rPr>
              <a:t>not wear</a:t>
            </a:r>
            <a:r>
              <a:rPr sz="2800" spc="15" dirty="0">
                <a:solidFill>
                  <a:srgbClr val="FFFFCC"/>
                </a:solidFill>
                <a:latin typeface="Arial MT"/>
                <a:cs typeface="Arial MT"/>
              </a:rPr>
              <a:t> </a:t>
            </a:r>
            <a:r>
              <a:rPr sz="2800" spc="-5" dirty="0">
                <a:solidFill>
                  <a:srgbClr val="FFFFCC"/>
                </a:solidFill>
                <a:latin typeface="Arial MT"/>
                <a:cs typeface="Arial MT"/>
              </a:rPr>
              <a:t>helmet.</a:t>
            </a:r>
            <a:r>
              <a:rPr sz="2800" spc="5" dirty="0">
                <a:solidFill>
                  <a:srgbClr val="FFFFCC"/>
                </a:solidFill>
                <a:latin typeface="Arial MT"/>
                <a:cs typeface="Arial MT"/>
              </a:rPr>
              <a:t> </a:t>
            </a:r>
            <a:r>
              <a:rPr sz="2800" spc="35" dirty="0">
                <a:solidFill>
                  <a:srgbClr val="FFFFCC"/>
                </a:solidFill>
                <a:latin typeface="Arial MT"/>
                <a:cs typeface="Arial MT"/>
              </a:rPr>
              <a:t>(</a:t>
            </a:r>
            <a:r>
              <a:rPr sz="2800" spc="-10" dirty="0">
                <a:solidFill>
                  <a:srgbClr val="FFFFCC"/>
                </a:solidFill>
                <a:latin typeface="PMingLiU-ExtB"/>
                <a:cs typeface="PMingLiU-ExtB"/>
              </a:rPr>
              <a:t>有戴與 </a:t>
            </a:r>
            <a:r>
              <a:rPr sz="2800" spc="-5" dirty="0">
                <a:solidFill>
                  <a:srgbClr val="FFFFCC"/>
                </a:solidFill>
                <a:latin typeface="PMingLiU-ExtB"/>
                <a:cs typeface="PMingLiU-ExtB"/>
              </a:rPr>
              <a:t>沒戴</a:t>
            </a:r>
            <a:r>
              <a:rPr sz="2800" spc="-5" dirty="0">
                <a:solidFill>
                  <a:srgbClr val="FFFFCC"/>
                </a:solidFill>
                <a:latin typeface="Arial MT"/>
                <a:cs typeface="Arial MT"/>
              </a:rPr>
              <a:t>,</a:t>
            </a:r>
            <a:r>
              <a:rPr sz="2800" spc="-10" dirty="0">
                <a:solidFill>
                  <a:srgbClr val="FFFFCC"/>
                </a:solidFill>
                <a:latin typeface="Arial MT"/>
                <a:cs typeface="Arial MT"/>
              </a:rPr>
              <a:t> </a:t>
            </a:r>
            <a:r>
              <a:rPr sz="2800" spc="-5" dirty="0">
                <a:solidFill>
                  <a:srgbClr val="FFFFCC"/>
                </a:solidFill>
                <a:latin typeface="PMingLiU-ExtB"/>
                <a:cs typeface="PMingLiU-ExtB"/>
              </a:rPr>
              <a:t>在意外發生</a:t>
            </a:r>
            <a:r>
              <a:rPr sz="2800" spc="-15" dirty="0">
                <a:solidFill>
                  <a:srgbClr val="FFFFCC"/>
                </a:solidFill>
                <a:latin typeface="PMingLiU-ExtB"/>
                <a:cs typeface="PMingLiU-ExtB"/>
              </a:rPr>
              <a:t>時</a:t>
            </a:r>
            <a:r>
              <a:rPr sz="2800" spc="-5" dirty="0">
                <a:solidFill>
                  <a:srgbClr val="FFFFCC"/>
                </a:solidFill>
                <a:latin typeface="Arial MT"/>
                <a:cs typeface="Arial MT"/>
              </a:rPr>
              <a:t>,</a:t>
            </a:r>
            <a:r>
              <a:rPr sz="2800" spc="10" dirty="0">
                <a:solidFill>
                  <a:srgbClr val="FFFFCC"/>
                </a:solidFill>
                <a:latin typeface="Arial MT"/>
                <a:cs typeface="Arial MT"/>
              </a:rPr>
              <a:t> </a:t>
            </a:r>
            <a:r>
              <a:rPr sz="2800" spc="-5" dirty="0">
                <a:solidFill>
                  <a:srgbClr val="FFFFCC"/>
                </a:solidFill>
                <a:latin typeface="PMingLiU-ExtB"/>
                <a:cs typeface="PMingLiU-ExtB"/>
              </a:rPr>
              <a:t>都一樣會受傷</a:t>
            </a:r>
            <a:r>
              <a:rPr sz="2800" spc="-5" dirty="0">
                <a:solidFill>
                  <a:srgbClr val="FFFFCC"/>
                </a:solidFill>
                <a:latin typeface="Arial MT"/>
                <a:cs typeface="Arial MT"/>
              </a:rPr>
              <a:t>)</a:t>
            </a:r>
            <a:endParaRPr sz="2800">
              <a:latin typeface="Arial MT"/>
              <a:cs typeface="Arial MT"/>
            </a:endParaRPr>
          </a:p>
          <a:p>
            <a:pPr marL="768985" marR="1244600" lvl="1" indent="-287020">
              <a:lnSpc>
                <a:spcPct val="100000"/>
              </a:lnSpc>
              <a:spcBef>
                <a:spcPts val="695"/>
              </a:spcBef>
              <a:buFont typeface="Arial MT"/>
              <a:buChar char="–"/>
              <a:tabLst>
                <a:tab pos="769620" algn="l"/>
              </a:tabLst>
            </a:pPr>
            <a:r>
              <a:rPr sz="2800" i="1" dirty="0">
                <a:solidFill>
                  <a:srgbClr val="FFFFCC"/>
                </a:solidFill>
                <a:latin typeface="Arial"/>
                <a:cs typeface="Arial"/>
              </a:rPr>
              <a:t>H</a:t>
            </a:r>
            <a:r>
              <a:rPr sz="2775" i="1" baseline="-21021" dirty="0">
                <a:solidFill>
                  <a:srgbClr val="FFFFCC"/>
                </a:solidFill>
                <a:latin typeface="Arial"/>
                <a:cs typeface="Arial"/>
              </a:rPr>
              <a:t>A</a:t>
            </a:r>
            <a:r>
              <a:rPr sz="2800" dirty="0">
                <a:solidFill>
                  <a:srgbClr val="FFFFCC"/>
                </a:solidFill>
                <a:latin typeface="Arial MT"/>
                <a:cs typeface="Arial MT"/>
              </a:rPr>
              <a:t>:</a:t>
            </a:r>
            <a:r>
              <a:rPr sz="2800" spc="-5" dirty="0">
                <a:solidFill>
                  <a:srgbClr val="FFFFCC"/>
                </a:solidFill>
                <a:latin typeface="Arial MT"/>
                <a:cs typeface="Arial MT"/>
              </a:rPr>
              <a:t> There</a:t>
            </a:r>
            <a:r>
              <a:rPr sz="2800" spc="15" dirty="0">
                <a:solidFill>
                  <a:srgbClr val="FFFFCC"/>
                </a:solidFill>
                <a:latin typeface="Arial MT"/>
                <a:cs typeface="Arial MT"/>
              </a:rPr>
              <a:t> </a:t>
            </a:r>
            <a:r>
              <a:rPr sz="2800" spc="-5" dirty="0">
                <a:solidFill>
                  <a:srgbClr val="FFFFCC"/>
                </a:solidFill>
                <a:latin typeface="Arial MT"/>
                <a:cs typeface="Arial MT"/>
              </a:rPr>
              <a:t>is a</a:t>
            </a:r>
            <a:r>
              <a:rPr sz="2800" spc="20" dirty="0">
                <a:solidFill>
                  <a:srgbClr val="FFFFFF"/>
                </a:solidFill>
                <a:latin typeface="Arial MT"/>
                <a:cs typeface="Arial MT"/>
              </a:rPr>
              <a:t> </a:t>
            </a:r>
            <a:r>
              <a:rPr sz="2800" b="1" u="sng" spc="-5" dirty="0">
                <a:solidFill>
                  <a:srgbClr val="FFFFFF"/>
                </a:solidFill>
                <a:uFill>
                  <a:solidFill>
                    <a:srgbClr val="FFFFFF"/>
                  </a:solidFill>
                </a:uFill>
                <a:latin typeface="Arial"/>
                <a:cs typeface="Arial"/>
              </a:rPr>
              <a:t>difference</a:t>
            </a:r>
            <a:r>
              <a:rPr sz="2800" b="1" spc="40" dirty="0">
                <a:solidFill>
                  <a:srgbClr val="FFFFFF"/>
                </a:solidFill>
                <a:latin typeface="Arial"/>
                <a:cs typeface="Arial"/>
              </a:rPr>
              <a:t> </a:t>
            </a:r>
            <a:r>
              <a:rPr sz="2800" spc="-5" dirty="0">
                <a:solidFill>
                  <a:srgbClr val="FFFFCC"/>
                </a:solidFill>
                <a:latin typeface="Arial MT"/>
                <a:cs typeface="Arial MT"/>
              </a:rPr>
              <a:t>between </a:t>
            </a:r>
            <a:r>
              <a:rPr sz="2800" spc="-765" dirty="0">
                <a:solidFill>
                  <a:srgbClr val="FFFFCC"/>
                </a:solidFill>
                <a:latin typeface="Arial MT"/>
                <a:cs typeface="Arial MT"/>
              </a:rPr>
              <a:t> </a:t>
            </a:r>
            <a:r>
              <a:rPr sz="2800" spc="-5" dirty="0">
                <a:solidFill>
                  <a:srgbClr val="FFFFCC"/>
                </a:solidFill>
                <a:latin typeface="Arial MT"/>
                <a:cs typeface="Arial MT"/>
              </a:rPr>
              <a:t>wearing</a:t>
            </a:r>
            <a:r>
              <a:rPr sz="2800" spc="15" dirty="0">
                <a:solidFill>
                  <a:srgbClr val="FFFFCC"/>
                </a:solidFill>
                <a:latin typeface="Arial MT"/>
                <a:cs typeface="Arial MT"/>
              </a:rPr>
              <a:t> </a:t>
            </a:r>
            <a:r>
              <a:rPr sz="2800" spc="-5" dirty="0">
                <a:solidFill>
                  <a:srgbClr val="FFFFCC"/>
                </a:solidFill>
                <a:latin typeface="Arial MT"/>
                <a:cs typeface="Arial MT"/>
              </a:rPr>
              <a:t>and</a:t>
            </a:r>
            <a:r>
              <a:rPr sz="2800" spc="15" dirty="0">
                <a:solidFill>
                  <a:srgbClr val="FFFFCC"/>
                </a:solidFill>
                <a:latin typeface="Arial MT"/>
                <a:cs typeface="Arial MT"/>
              </a:rPr>
              <a:t> </a:t>
            </a:r>
            <a:r>
              <a:rPr sz="2800" spc="-5" dirty="0">
                <a:solidFill>
                  <a:srgbClr val="FFFFCC"/>
                </a:solidFill>
                <a:latin typeface="Arial MT"/>
                <a:cs typeface="Arial MT"/>
              </a:rPr>
              <a:t>not</a:t>
            </a:r>
            <a:r>
              <a:rPr sz="2800" dirty="0">
                <a:solidFill>
                  <a:srgbClr val="FFFFCC"/>
                </a:solidFill>
                <a:latin typeface="Arial MT"/>
                <a:cs typeface="Arial MT"/>
              </a:rPr>
              <a:t> </a:t>
            </a:r>
            <a:r>
              <a:rPr sz="2800" spc="-5" dirty="0">
                <a:solidFill>
                  <a:srgbClr val="FFFFCC"/>
                </a:solidFill>
                <a:latin typeface="Arial MT"/>
                <a:cs typeface="Arial MT"/>
              </a:rPr>
              <a:t>wearing</a:t>
            </a:r>
            <a:r>
              <a:rPr sz="2800" spc="30" dirty="0">
                <a:solidFill>
                  <a:srgbClr val="FFFFCC"/>
                </a:solidFill>
                <a:latin typeface="Arial MT"/>
                <a:cs typeface="Arial MT"/>
              </a:rPr>
              <a:t> </a:t>
            </a:r>
            <a:r>
              <a:rPr sz="2800" spc="-5" dirty="0">
                <a:solidFill>
                  <a:srgbClr val="FFFFCC"/>
                </a:solidFill>
                <a:latin typeface="Arial MT"/>
                <a:cs typeface="Arial MT"/>
              </a:rPr>
              <a:t>helmet</a:t>
            </a:r>
            <a:endParaRPr sz="28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8532" y="486155"/>
            <a:ext cx="3280410" cy="1116330"/>
            <a:chOff x="1208532" y="486155"/>
            <a:chExt cx="3280410" cy="1116330"/>
          </a:xfrm>
        </p:grpSpPr>
        <p:pic>
          <p:nvPicPr>
            <p:cNvPr id="3" name="object 3"/>
            <p:cNvPicPr/>
            <p:nvPr/>
          </p:nvPicPr>
          <p:blipFill>
            <a:blip r:embed="rId2" cstate="print"/>
            <a:stretch>
              <a:fillRect/>
            </a:stretch>
          </p:blipFill>
          <p:spPr>
            <a:xfrm>
              <a:off x="1208532" y="486155"/>
              <a:ext cx="3280410" cy="1116330"/>
            </a:xfrm>
            <a:prstGeom prst="rect">
              <a:avLst/>
            </a:prstGeom>
          </p:spPr>
        </p:pic>
        <p:pic>
          <p:nvPicPr>
            <p:cNvPr id="4" name="object 4"/>
            <p:cNvPicPr/>
            <p:nvPr/>
          </p:nvPicPr>
          <p:blipFill>
            <a:blip r:embed="rId3" cstate="print"/>
            <a:stretch>
              <a:fillRect/>
            </a:stretch>
          </p:blipFill>
          <p:spPr>
            <a:xfrm>
              <a:off x="1513332" y="1232865"/>
              <a:ext cx="2670810" cy="64820"/>
            </a:xfrm>
            <a:prstGeom prst="rect">
              <a:avLst/>
            </a:prstGeom>
          </p:spPr>
        </p:pic>
      </p:grpSp>
      <p:sp>
        <p:nvSpPr>
          <p:cNvPr id="5" name="object 5"/>
          <p:cNvSpPr txBox="1">
            <a:spLocks noGrp="1"/>
          </p:cNvSpPr>
          <p:nvPr>
            <p:ph type="title"/>
          </p:nvPr>
        </p:nvSpPr>
        <p:spPr>
          <a:xfrm>
            <a:off x="1374394" y="603249"/>
            <a:ext cx="7212965" cy="63500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DFD292"/>
                </a:solidFill>
              </a:rPr>
              <a:t>“</a:t>
            </a:r>
            <a:r>
              <a:rPr sz="4000" u="heavy" spc="-10" dirty="0">
                <a:solidFill>
                  <a:srgbClr val="DFD292"/>
                </a:solidFill>
                <a:uFill>
                  <a:solidFill>
                    <a:srgbClr val="DFD292"/>
                  </a:solidFill>
                </a:uFill>
                <a:latin typeface="Arial Black"/>
                <a:cs typeface="Arial Black"/>
              </a:rPr>
              <a:t>Expected</a:t>
            </a:r>
            <a:r>
              <a:rPr sz="3200" spc="-10" dirty="0">
                <a:solidFill>
                  <a:srgbClr val="DFD292"/>
                </a:solidFill>
              </a:rPr>
              <a:t>”</a:t>
            </a:r>
            <a:r>
              <a:rPr sz="3200" spc="135" dirty="0">
                <a:solidFill>
                  <a:srgbClr val="DFD292"/>
                </a:solidFill>
              </a:rPr>
              <a:t> </a:t>
            </a:r>
            <a:r>
              <a:rPr sz="3200" dirty="0">
                <a:solidFill>
                  <a:srgbClr val="DFD292"/>
                </a:solidFill>
                <a:latin typeface="Arial Black"/>
                <a:cs typeface="Arial Black"/>
              </a:rPr>
              <a:t>Contingency</a:t>
            </a:r>
            <a:r>
              <a:rPr sz="3200" spc="-25" dirty="0">
                <a:solidFill>
                  <a:srgbClr val="DFD292"/>
                </a:solidFill>
                <a:latin typeface="Arial Black"/>
                <a:cs typeface="Arial Black"/>
              </a:rPr>
              <a:t> </a:t>
            </a:r>
            <a:r>
              <a:rPr sz="3200" spc="-5" dirty="0">
                <a:solidFill>
                  <a:srgbClr val="DFD292"/>
                </a:solidFill>
                <a:latin typeface="Arial Black"/>
                <a:cs typeface="Arial Black"/>
              </a:rPr>
              <a:t>Table</a:t>
            </a:r>
            <a:endParaRPr sz="3200">
              <a:latin typeface="Arial Black"/>
              <a:cs typeface="Arial Black"/>
            </a:endParaRPr>
          </a:p>
        </p:txBody>
      </p:sp>
      <p:grpSp>
        <p:nvGrpSpPr>
          <p:cNvPr id="6" name="object 6"/>
          <p:cNvGrpSpPr/>
          <p:nvPr/>
        </p:nvGrpSpPr>
        <p:grpSpPr>
          <a:xfrm>
            <a:off x="3406140" y="1607819"/>
            <a:ext cx="2424430" cy="787400"/>
            <a:chOff x="3406140" y="1607819"/>
            <a:chExt cx="2424430" cy="787400"/>
          </a:xfrm>
        </p:grpSpPr>
        <p:pic>
          <p:nvPicPr>
            <p:cNvPr id="7" name="object 7"/>
            <p:cNvPicPr/>
            <p:nvPr/>
          </p:nvPicPr>
          <p:blipFill>
            <a:blip r:embed="rId4" cstate="print"/>
            <a:stretch>
              <a:fillRect/>
            </a:stretch>
          </p:blipFill>
          <p:spPr>
            <a:xfrm>
              <a:off x="3406140" y="1607819"/>
              <a:ext cx="2423922" cy="787146"/>
            </a:xfrm>
            <a:prstGeom prst="rect">
              <a:avLst/>
            </a:prstGeom>
          </p:spPr>
        </p:pic>
        <p:pic>
          <p:nvPicPr>
            <p:cNvPr id="8" name="object 8"/>
            <p:cNvPicPr/>
            <p:nvPr/>
          </p:nvPicPr>
          <p:blipFill>
            <a:blip r:embed="rId5" cstate="print"/>
            <a:stretch>
              <a:fillRect/>
            </a:stretch>
          </p:blipFill>
          <p:spPr>
            <a:xfrm>
              <a:off x="3619500" y="2130488"/>
              <a:ext cx="1997202" cy="51117"/>
            </a:xfrm>
            <a:prstGeom prst="rect">
              <a:avLst/>
            </a:prstGeom>
          </p:spPr>
        </p:pic>
      </p:grpSp>
      <p:sp>
        <p:nvSpPr>
          <p:cNvPr id="9" name="object 9"/>
          <p:cNvSpPr txBox="1"/>
          <p:nvPr/>
        </p:nvSpPr>
        <p:spPr>
          <a:xfrm>
            <a:off x="1374394" y="1700911"/>
            <a:ext cx="6992620" cy="4073525"/>
          </a:xfrm>
          <a:prstGeom prst="rect">
            <a:avLst/>
          </a:prstGeom>
        </p:spPr>
        <p:txBody>
          <a:bodyPr vert="horz" wrap="square" lIns="0" tIns="12065" rIns="0" bIns="0" rtlCol="0">
            <a:spAutoFit/>
          </a:bodyPr>
          <a:lstStyle/>
          <a:p>
            <a:pPr marL="355600" marR="497205" indent="-342900">
              <a:lnSpc>
                <a:spcPct val="100000"/>
              </a:lnSpc>
              <a:spcBef>
                <a:spcPts val="95"/>
              </a:spcBef>
              <a:buChar char="•"/>
              <a:tabLst>
                <a:tab pos="354965" algn="l"/>
                <a:tab pos="355600" algn="l"/>
              </a:tabLst>
            </a:pPr>
            <a:r>
              <a:rPr sz="2800" spc="-5" dirty="0">
                <a:solidFill>
                  <a:srgbClr val="FFFFFF"/>
                </a:solidFill>
                <a:latin typeface="Arial MT"/>
                <a:cs typeface="Arial MT"/>
              </a:rPr>
              <a:t>We</a:t>
            </a:r>
            <a:r>
              <a:rPr sz="2800" spc="10" dirty="0">
                <a:solidFill>
                  <a:srgbClr val="FFFFFF"/>
                </a:solidFill>
                <a:latin typeface="Arial MT"/>
                <a:cs typeface="Arial MT"/>
              </a:rPr>
              <a:t> </a:t>
            </a:r>
            <a:r>
              <a:rPr sz="2800" spc="-5" dirty="0">
                <a:solidFill>
                  <a:srgbClr val="FFFFFF"/>
                </a:solidFill>
                <a:latin typeface="Arial MT"/>
                <a:cs typeface="Arial MT"/>
              </a:rPr>
              <a:t>will</a:t>
            </a:r>
            <a:r>
              <a:rPr sz="2800" spc="10" dirty="0">
                <a:solidFill>
                  <a:srgbClr val="FFFFFF"/>
                </a:solidFill>
                <a:latin typeface="Arial MT"/>
                <a:cs typeface="Arial MT"/>
              </a:rPr>
              <a:t> </a:t>
            </a:r>
            <a:r>
              <a:rPr sz="2800" spc="-5" dirty="0">
                <a:solidFill>
                  <a:srgbClr val="FFFFFF"/>
                </a:solidFill>
                <a:latin typeface="Arial MT"/>
                <a:cs typeface="Arial MT"/>
              </a:rPr>
              <a:t>first</a:t>
            </a:r>
            <a:r>
              <a:rPr sz="2800" spc="10" dirty="0">
                <a:solidFill>
                  <a:srgbClr val="FFFFFF"/>
                </a:solidFill>
                <a:latin typeface="Arial MT"/>
                <a:cs typeface="Arial MT"/>
              </a:rPr>
              <a:t> </a:t>
            </a:r>
            <a:r>
              <a:rPr sz="2800" b="1" u="sng" spc="-5" dirty="0">
                <a:solidFill>
                  <a:srgbClr val="FFFFFF"/>
                </a:solidFill>
                <a:uFill>
                  <a:solidFill>
                    <a:srgbClr val="FFFFFF"/>
                  </a:solidFill>
                </a:uFill>
                <a:latin typeface="Arial"/>
                <a:cs typeface="Arial"/>
              </a:rPr>
              <a:t>reconstruct</a:t>
            </a:r>
            <a:r>
              <a:rPr sz="2800" b="1" spc="45" dirty="0">
                <a:solidFill>
                  <a:srgbClr val="FFFFFF"/>
                </a:solidFill>
                <a:latin typeface="Arial"/>
                <a:cs typeface="Arial"/>
              </a:rPr>
              <a:t> </a:t>
            </a:r>
            <a:r>
              <a:rPr sz="2800" spc="-5" dirty="0">
                <a:solidFill>
                  <a:srgbClr val="FFFFFF"/>
                </a:solidFill>
                <a:latin typeface="Arial MT"/>
                <a:cs typeface="Arial MT"/>
              </a:rPr>
              <a:t>the</a:t>
            </a:r>
            <a:r>
              <a:rPr sz="2800" spc="5" dirty="0">
                <a:solidFill>
                  <a:srgbClr val="FFFFFF"/>
                </a:solidFill>
                <a:latin typeface="Arial MT"/>
                <a:cs typeface="Arial MT"/>
              </a:rPr>
              <a:t> </a:t>
            </a:r>
            <a:r>
              <a:rPr sz="2800" spc="-5" dirty="0">
                <a:solidFill>
                  <a:srgbClr val="FFFFFF"/>
                </a:solidFill>
                <a:latin typeface="Arial MT"/>
                <a:cs typeface="Arial MT"/>
              </a:rPr>
              <a:t>“original” </a:t>
            </a:r>
            <a:r>
              <a:rPr sz="2800" dirty="0">
                <a:solidFill>
                  <a:srgbClr val="FFFFFF"/>
                </a:solidFill>
                <a:latin typeface="Arial MT"/>
                <a:cs typeface="Arial MT"/>
              </a:rPr>
              <a:t> </a:t>
            </a:r>
            <a:r>
              <a:rPr sz="2800" spc="-5" dirty="0">
                <a:solidFill>
                  <a:srgbClr val="FFFFFF"/>
                </a:solidFill>
                <a:latin typeface="Arial MT"/>
                <a:cs typeface="Arial MT"/>
              </a:rPr>
              <a:t>contingency</a:t>
            </a:r>
            <a:r>
              <a:rPr sz="2800" spc="5" dirty="0">
                <a:solidFill>
                  <a:srgbClr val="FFFFFF"/>
                </a:solidFill>
                <a:latin typeface="Arial MT"/>
                <a:cs typeface="Arial MT"/>
              </a:rPr>
              <a:t> </a:t>
            </a:r>
            <a:r>
              <a:rPr sz="2800" dirty="0">
                <a:solidFill>
                  <a:srgbClr val="FFFFFF"/>
                </a:solidFill>
                <a:latin typeface="Arial MT"/>
                <a:cs typeface="Arial MT"/>
              </a:rPr>
              <a:t>table</a:t>
            </a:r>
            <a:r>
              <a:rPr sz="2800" spc="-10" dirty="0">
                <a:solidFill>
                  <a:srgbClr val="FFFFFF"/>
                </a:solidFill>
                <a:latin typeface="Arial MT"/>
                <a:cs typeface="Arial MT"/>
              </a:rPr>
              <a:t> </a:t>
            </a:r>
            <a:r>
              <a:rPr sz="2800" spc="-5" dirty="0">
                <a:solidFill>
                  <a:srgbClr val="FFFFFF"/>
                </a:solidFill>
                <a:latin typeface="Arial MT"/>
                <a:cs typeface="Arial MT"/>
              </a:rPr>
              <a:t>based</a:t>
            </a:r>
            <a:r>
              <a:rPr sz="2800" spc="5" dirty="0">
                <a:solidFill>
                  <a:srgbClr val="FFFFFF"/>
                </a:solidFill>
                <a:latin typeface="Arial MT"/>
                <a:cs typeface="Arial MT"/>
              </a:rPr>
              <a:t> </a:t>
            </a:r>
            <a:r>
              <a:rPr sz="2800" spc="-5" dirty="0">
                <a:solidFill>
                  <a:srgbClr val="FFFFFF"/>
                </a:solidFill>
                <a:latin typeface="Arial MT"/>
                <a:cs typeface="Arial MT"/>
              </a:rPr>
              <a:t>on</a:t>
            </a:r>
            <a:r>
              <a:rPr sz="2800" spc="10" dirty="0">
                <a:solidFill>
                  <a:srgbClr val="FFFFFF"/>
                </a:solidFill>
                <a:latin typeface="Arial MT"/>
                <a:cs typeface="Arial MT"/>
              </a:rPr>
              <a:t> </a:t>
            </a:r>
            <a:r>
              <a:rPr sz="2800" spc="-5" dirty="0">
                <a:solidFill>
                  <a:srgbClr val="FFFFFF"/>
                </a:solidFill>
                <a:latin typeface="Arial MT"/>
                <a:cs typeface="Arial MT"/>
              </a:rPr>
              <a:t>the </a:t>
            </a:r>
            <a:r>
              <a:rPr sz="2800" dirty="0">
                <a:solidFill>
                  <a:srgbClr val="FFFFFF"/>
                </a:solidFill>
                <a:latin typeface="Arial MT"/>
                <a:cs typeface="Arial MT"/>
              </a:rPr>
              <a:t>null </a:t>
            </a:r>
            <a:r>
              <a:rPr sz="2800" spc="5" dirty="0">
                <a:solidFill>
                  <a:srgbClr val="FFFFFF"/>
                </a:solidFill>
                <a:latin typeface="Arial MT"/>
                <a:cs typeface="Arial MT"/>
              </a:rPr>
              <a:t> </a:t>
            </a:r>
            <a:r>
              <a:rPr sz="2800" dirty="0">
                <a:solidFill>
                  <a:srgbClr val="FFFFFF"/>
                </a:solidFill>
                <a:latin typeface="Arial MT"/>
                <a:cs typeface="Arial MT"/>
              </a:rPr>
              <a:t>hypothesis.</a:t>
            </a:r>
            <a:r>
              <a:rPr sz="2800" spc="-15" dirty="0">
                <a:solidFill>
                  <a:srgbClr val="FFFFFF"/>
                </a:solidFill>
                <a:latin typeface="Arial MT"/>
                <a:cs typeface="Arial MT"/>
              </a:rPr>
              <a:t> </a:t>
            </a:r>
            <a:r>
              <a:rPr sz="2800" spc="-5" dirty="0">
                <a:solidFill>
                  <a:srgbClr val="FFFFFF"/>
                </a:solidFill>
                <a:latin typeface="Arial MT"/>
                <a:cs typeface="Arial MT"/>
              </a:rPr>
              <a:t>Resulting</a:t>
            </a:r>
            <a:r>
              <a:rPr sz="2800" spc="-15" dirty="0">
                <a:solidFill>
                  <a:srgbClr val="FFFFFF"/>
                </a:solidFill>
                <a:latin typeface="Arial MT"/>
                <a:cs typeface="Arial MT"/>
              </a:rPr>
              <a:t> </a:t>
            </a:r>
            <a:r>
              <a:rPr sz="2800" dirty="0">
                <a:solidFill>
                  <a:srgbClr val="FFFFFF"/>
                </a:solidFill>
                <a:latin typeface="Arial MT"/>
                <a:cs typeface="Arial MT"/>
              </a:rPr>
              <a:t>table</a:t>
            </a:r>
            <a:r>
              <a:rPr sz="2800" spc="-5" dirty="0">
                <a:solidFill>
                  <a:srgbClr val="FFFFFF"/>
                </a:solidFill>
                <a:latin typeface="Arial MT"/>
                <a:cs typeface="Arial MT"/>
              </a:rPr>
              <a:t> is</a:t>
            </a:r>
            <a:r>
              <a:rPr sz="2800" dirty="0">
                <a:solidFill>
                  <a:srgbClr val="FFFFFF"/>
                </a:solidFill>
                <a:latin typeface="Arial MT"/>
                <a:cs typeface="Arial MT"/>
              </a:rPr>
              <a:t> called</a:t>
            </a:r>
            <a:r>
              <a:rPr sz="2800" spc="-15" dirty="0">
                <a:solidFill>
                  <a:srgbClr val="FFFFFF"/>
                </a:solidFill>
                <a:latin typeface="Arial MT"/>
                <a:cs typeface="Arial MT"/>
              </a:rPr>
              <a:t> </a:t>
            </a:r>
            <a:r>
              <a:rPr sz="2800" dirty="0">
                <a:solidFill>
                  <a:srgbClr val="FFFFFF"/>
                </a:solidFill>
                <a:latin typeface="Arial MT"/>
                <a:cs typeface="Arial MT"/>
              </a:rPr>
              <a:t>an </a:t>
            </a:r>
            <a:r>
              <a:rPr sz="2800" spc="-760" dirty="0">
                <a:solidFill>
                  <a:srgbClr val="FFFFFF"/>
                </a:solidFill>
                <a:latin typeface="Arial MT"/>
                <a:cs typeface="Arial MT"/>
              </a:rPr>
              <a:t> </a:t>
            </a:r>
            <a:r>
              <a:rPr sz="2800" dirty="0">
                <a:solidFill>
                  <a:srgbClr val="FFFFFF"/>
                </a:solidFill>
                <a:latin typeface="Arial MT"/>
                <a:cs typeface="Arial MT"/>
              </a:rPr>
              <a:t>“expected”</a:t>
            </a:r>
            <a:r>
              <a:rPr sz="2800" spc="-5" dirty="0">
                <a:solidFill>
                  <a:srgbClr val="FFFFFF"/>
                </a:solidFill>
                <a:latin typeface="Arial MT"/>
                <a:cs typeface="Arial MT"/>
              </a:rPr>
              <a:t> contingency </a:t>
            </a:r>
            <a:r>
              <a:rPr sz="2800" dirty="0">
                <a:solidFill>
                  <a:srgbClr val="FFFFFF"/>
                </a:solidFill>
                <a:latin typeface="Arial MT"/>
                <a:cs typeface="Arial MT"/>
              </a:rPr>
              <a:t>table.</a:t>
            </a:r>
            <a:endParaRPr sz="2800">
              <a:latin typeface="Arial MT"/>
              <a:cs typeface="Arial MT"/>
            </a:endParaRPr>
          </a:p>
          <a:p>
            <a:pPr marL="355600" marR="5080" indent="-342900">
              <a:lnSpc>
                <a:spcPct val="100000"/>
              </a:lnSpc>
              <a:spcBef>
                <a:spcPts val="675"/>
              </a:spcBef>
              <a:buChar char="•"/>
              <a:tabLst>
                <a:tab pos="354965" algn="l"/>
                <a:tab pos="355600" algn="l"/>
              </a:tabLst>
            </a:pPr>
            <a:r>
              <a:rPr sz="2800" spc="-5" dirty="0">
                <a:solidFill>
                  <a:srgbClr val="FFFFCC"/>
                </a:solidFill>
                <a:latin typeface="Arial MT"/>
                <a:cs typeface="Arial MT"/>
              </a:rPr>
              <a:t>That</a:t>
            </a:r>
            <a:r>
              <a:rPr sz="2800" dirty="0">
                <a:solidFill>
                  <a:srgbClr val="FFFFCC"/>
                </a:solidFill>
                <a:latin typeface="Arial MT"/>
                <a:cs typeface="Arial MT"/>
              </a:rPr>
              <a:t> is,</a:t>
            </a:r>
            <a:r>
              <a:rPr sz="2800" spc="-5" dirty="0">
                <a:solidFill>
                  <a:srgbClr val="FFFFCC"/>
                </a:solidFill>
                <a:latin typeface="Arial MT"/>
                <a:cs typeface="Arial MT"/>
              </a:rPr>
              <a:t> the</a:t>
            </a:r>
            <a:r>
              <a:rPr sz="2800" spc="5" dirty="0">
                <a:solidFill>
                  <a:srgbClr val="FFFFCC"/>
                </a:solidFill>
                <a:latin typeface="Arial MT"/>
                <a:cs typeface="Arial MT"/>
              </a:rPr>
              <a:t> </a:t>
            </a:r>
            <a:r>
              <a:rPr sz="2800" spc="-5" dirty="0">
                <a:solidFill>
                  <a:srgbClr val="FFFFCC"/>
                </a:solidFill>
                <a:latin typeface="Arial MT"/>
                <a:cs typeface="Arial MT"/>
              </a:rPr>
              <a:t>proportions</a:t>
            </a:r>
            <a:r>
              <a:rPr sz="2800" spc="5" dirty="0">
                <a:solidFill>
                  <a:srgbClr val="FFFFCC"/>
                </a:solidFill>
                <a:latin typeface="Arial MT"/>
                <a:cs typeface="Arial MT"/>
              </a:rPr>
              <a:t> </a:t>
            </a:r>
            <a:r>
              <a:rPr sz="2800" spc="-5" dirty="0">
                <a:solidFill>
                  <a:srgbClr val="FFFFCC"/>
                </a:solidFill>
                <a:latin typeface="Arial MT"/>
                <a:cs typeface="Arial MT"/>
              </a:rPr>
              <a:t>of</a:t>
            </a:r>
            <a:r>
              <a:rPr sz="2800" dirty="0">
                <a:solidFill>
                  <a:srgbClr val="FFFFCC"/>
                </a:solidFill>
                <a:latin typeface="Arial MT"/>
                <a:cs typeface="Arial MT"/>
              </a:rPr>
              <a:t> individuals </a:t>
            </a:r>
            <a:r>
              <a:rPr sz="2800" spc="5" dirty="0">
                <a:solidFill>
                  <a:srgbClr val="FFFFCC"/>
                </a:solidFill>
                <a:latin typeface="Arial MT"/>
                <a:cs typeface="Arial MT"/>
              </a:rPr>
              <a:t> </a:t>
            </a:r>
            <a:r>
              <a:rPr sz="2800" dirty="0">
                <a:solidFill>
                  <a:srgbClr val="FFFFCC"/>
                </a:solidFill>
                <a:latin typeface="Arial MT"/>
                <a:cs typeface="Arial MT"/>
              </a:rPr>
              <a:t>experiencing</a:t>
            </a:r>
            <a:r>
              <a:rPr sz="2800" spc="5" dirty="0">
                <a:solidFill>
                  <a:srgbClr val="FFFFCC"/>
                </a:solidFill>
                <a:latin typeface="Arial MT"/>
                <a:cs typeface="Arial MT"/>
              </a:rPr>
              <a:t> </a:t>
            </a:r>
            <a:r>
              <a:rPr sz="2800" spc="-5" dirty="0">
                <a:solidFill>
                  <a:srgbClr val="FFFFCC"/>
                </a:solidFill>
                <a:latin typeface="Arial MT"/>
                <a:cs typeface="Arial MT"/>
              </a:rPr>
              <a:t>head</a:t>
            </a:r>
            <a:r>
              <a:rPr sz="2800" dirty="0">
                <a:solidFill>
                  <a:srgbClr val="FFFFCC"/>
                </a:solidFill>
                <a:latin typeface="Arial MT"/>
                <a:cs typeface="Arial MT"/>
              </a:rPr>
              <a:t> injuries</a:t>
            </a:r>
            <a:r>
              <a:rPr sz="2800" spc="5" dirty="0">
                <a:solidFill>
                  <a:srgbClr val="FFFFCC"/>
                </a:solidFill>
                <a:latin typeface="Arial MT"/>
                <a:cs typeface="Arial MT"/>
              </a:rPr>
              <a:t> </a:t>
            </a:r>
            <a:r>
              <a:rPr sz="2800" spc="-5" dirty="0">
                <a:solidFill>
                  <a:srgbClr val="FFFFCC"/>
                </a:solidFill>
                <a:latin typeface="Arial MT"/>
                <a:cs typeface="Arial MT"/>
              </a:rPr>
              <a:t>among</a:t>
            </a:r>
            <a:r>
              <a:rPr sz="2800" spc="20" dirty="0">
                <a:solidFill>
                  <a:srgbClr val="FFFFCC"/>
                </a:solidFill>
                <a:latin typeface="Arial MT"/>
                <a:cs typeface="Arial MT"/>
              </a:rPr>
              <a:t> </a:t>
            </a:r>
            <a:r>
              <a:rPr sz="2800" spc="-5" dirty="0">
                <a:solidFill>
                  <a:srgbClr val="FFFFCC"/>
                </a:solidFill>
                <a:latin typeface="Arial MT"/>
                <a:cs typeface="Arial MT"/>
              </a:rPr>
              <a:t>those </a:t>
            </a:r>
            <a:r>
              <a:rPr sz="2800" dirty="0">
                <a:solidFill>
                  <a:srgbClr val="FFFFCC"/>
                </a:solidFill>
                <a:latin typeface="Arial MT"/>
                <a:cs typeface="Arial MT"/>
              </a:rPr>
              <a:t> </a:t>
            </a:r>
            <a:r>
              <a:rPr sz="2800" spc="-5" dirty="0">
                <a:solidFill>
                  <a:srgbClr val="FFFFCC"/>
                </a:solidFill>
                <a:latin typeface="Arial MT"/>
                <a:cs typeface="Arial MT"/>
              </a:rPr>
              <a:t>wearing</a:t>
            </a:r>
            <a:r>
              <a:rPr sz="2800" spc="15" dirty="0">
                <a:solidFill>
                  <a:srgbClr val="FFFFCC"/>
                </a:solidFill>
                <a:latin typeface="Arial MT"/>
                <a:cs typeface="Arial MT"/>
              </a:rPr>
              <a:t> </a:t>
            </a:r>
            <a:r>
              <a:rPr sz="2800" spc="-5" dirty="0">
                <a:solidFill>
                  <a:srgbClr val="FFFFCC"/>
                </a:solidFill>
                <a:latin typeface="Arial MT"/>
                <a:cs typeface="Arial MT"/>
              </a:rPr>
              <a:t>helmets</a:t>
            </a:r>
            <a:r>
              <a:rPr sz="2800" spc="15" dirty="0">
                <a:solidFill>
                  <a:srgbClr val="FFFFCC"/>
                </a:solidFill>
                <a:latin typeface="Arial MT"/>
                <a:cs typeface="Arial MT"/>
              </a:rPr>
              <a:t> </a:t>
            </a:r>
            <a:r>
              <a:rPr sz="2800" spc="-5" dirty="0">
                <a:solidFill>
                  <a:srgbClr val="FFFFCC"/>
                </a:solidFill>
                <a:latin typeface="Arial MT"/>
                <a:cs typeface="Arial MT"/>
              </a:rPr>
              <a:t>and</a:t>
            </a:r>
            <a:r>
              <a:rPr sz="2800" spc="10" dirty="0">
                <a:solidFill>
                  <a:srgbClr val="FFFFCC"/>
                </a:solidFill>
                <a:latin typeface="Arial MT"/>
                <a:cs typeface="Arial MT"/>
              </a:rPr>
              <a:t> </a:t>
            </a:r>
            <a:r>
              <a:rPr sz="2800" dirty="0">
                <a:solidFill>
                  <a:srgbClr val="FFFFCC"/>
                </a:solidFill>
                <a:latin typeface="Arial MT"/>
                <a:cs typeface="Arial MT"/>
              </a:rPr>
              <a:t>those</a:t>
            </a:r>
            <a:r>
              <a:rPr sz="2800" spc="-10" dirty="0">
                <a:solidFill>
                  <a:srgbClr val="FFFFCC"/>
                </a:solidFill>
                <a:latin typeface="Arial MT"/>
                <a:cs typeface="Arial MT"/>
              </a:rPr>
              <a:t> </a:t>
            </a:r>
            <a:r>
              <a:rPr sz="2800" spc="-5" dirty="0">
                <a:solidFill>
                  <a:srgbClr val="FFFFCC"/>
                </a:solidFill>
                <a:latin typeface="Arial MT"/>
                <a:cs typeface="Arial MT"/>
              </a:rPr>
              <a:t>not</a:t>
            </a:r>
            <a:r>
              <a:rPr sz="2800" spc="10" dirty="0">
                <a:solidFill>
                  <a:srgbClr val="FFFFCC"/>
                </a:solidFill>
                <a:latin typeface="Arial MT"/>
                <a:cs typeface="Arial MT"/>
              </a:rPr>
              <a:t> </a:t>
            </a:r>
            <a:r>
              <a:rPr sz="2800" spc="-5" dirty="0">
                <a:solidFill>
                  <a:srgbClr val="FFFFCC"/>
                </a:solidFill>
                <a:latin typeface="Arial MT"/>
                <a:cs typeface="Arial MT"/>
              </a:rPr>
              <a:t>wearing </a:t>
            </a:r>
            <a:r>
              <a:rPr sz="2800" dirty="0">
                <a:solidFill>
                  <a:srgbClr val="FFFFCC"/>
                </a:solidFill>
                <a:latin typeface="Arial MT"/>
                <a:cs typeface="Arial MT"/>
              </a:rPr>
              <a:t> </a:t>
            </a:r>
            <a:r>
              <a:rPr sz="2800" spc="-5" dirty="0">
                <a:solidFill>
                  <a:srgbClr val="FFFFCC"/>
                </a:solidFill>
                <a:latin typeface="Arial MT"/>
                <a:cs typeface="Arial MT"/>
              </a:rPr>
              <a:t>helmets</a:t>
            </a:r>
            <a:r>
              <a:rPr sz="2800" dirty="0">
                <a:solidFill>
                  <a:srgbClr val="FFFFCC"/>
                </a:solidFill>
                <a:latin typeface="Arial MT"/>
                <a:cs typeface="Arial MT"/>
              </a:rPr>
              <a:t> </a:t>
            </a:r>
            <a:r>
              <a:rPr sz="2800" spc="-5" dirty="0">
                <a:solidFill>
                  <a:srgbClr val="FFFFCC"/>
                </a:solidFill>
                <a:latin typeface="Arial MT"/>
                <a:cs typeface="Arial MT"/>
              </a:rPr>
              <a:t>are</a:t>
            </a:r>
            <a:r>
              <a:rPr sz="2800" spc="20" dirty="0">
                <a:solidFill>
                  <a:srgbClr val="FFFFCC"/>
                </a:solidFill>
                <a:latin typeface="Arial MT"/>
                <a:cs typeface="Arial MT"/>
              </a:rPr>
              <a:t> </a:t>
            </a:r>
            <a:r>
              <a:rPr sz="3600" b="1" i="1" u="heavy" spc="-5" dirty="0">
                <a:solidFill>
                  <a:srgbClr val="FFFFCC"/>
                </a:solidFill>
                <a:uFill>
                  <a:solidFill>
                    <a:srgbClr val="FFFFCC"/>
                  </a:solidFill>
                </a:uFill>
                <a:latin typeface="Arial"/>
                <a:cs typeface="Arial"/>
              </a:rPr>
              <a:t>identical</a:t>
            </a:r>
            <a:r>
              <a:rPr sz="3600" b="1" i="1" spc="-210" dirty="0">
                <a:solidFill>
                  <a:srgbClr val="FFFFCC"/>
                </a:solidFill>
                <a:latin typeface="Arial"/>
                <a:cs typeface="Arial"/>
              </a:rPr>
              <a:t> </a:t>
            </a:r>
            <a:r>
              <a:rPr sz="2800" spc="-5" dirty="0">
                <a:solidFill>
                  <a:srgbClr val="FFFFCC"/>
                </a:solidFill>
                <a:latin typeface="Arial MT"/>
                <a:cs typeface="Arial MT"/>
              </a:rPr>
              <a:t>in</a:t>
            </a:r>
            <a:r>
              <a:rPr sz="2800" dirty="0">
                <a:solidFill>
                  <a:srgbClr val="FFFFCC"/>
                </a:solidFill>
                <a:latin typeface="Arial MT"/>
                <a:cs typeface="Arial MT"/>
              </a:rPr>
              <a:t> </a:t>
            </a:r>
            <a:r>
              <a:rPr sz="2800" spc="-5" dirty="0">
                <a:solidFill>
                  <a:srgbClr val="FFFFCC"/>
                </a:solidFill>
                <a:latin typeface="Arial MT"/>
                <a:cs typeface="Arial MT"/>
              </a:rPr>
              <a:t>this </a:t>
            </a:r>
            <a:r>
              <a:rPr sz="2800" dirty="0">
                <a:solidFill>
                  <a:srgbClr val="FFFFCC"/>
                </a:solidFill>
                <a:latin typeface="Arial MT"/>
                <a:cs typeface="Arial MT"/>
              </a:rPr>
              <a:t>“expected” </a:t>
            </a:r>
            <a:r>
              <a:rPr sz="2800" spc="-765" dirty="0">
                <a:solidFill>
                  <a:srgbClr val="FFFFCC"/>
                </a:solidFill>
                <a:latin typeface="Arial MT"/>
                <a:cs typeface="Arial MT"/>
              </a:rPr>
              <a:t> </a:t>
            </a:r>
            <a:r>
              <a:rPr sz="2800" spc="-5" dirty="0">
                <a:solidFill>
                  <a:srgbClr val="FFFFCC"/>
                </a:solidFill>
                <a:latin typeface="Arial MT"/>
                <a:cs typeface="Arial MT"/>
              </a:rPr>
              <a:t>contingency</a:t>
            </a:r>
            <a:r>
              <a:rPr sz="2800" dirty="0">
                <a:solidFill>
                  <a:srgbClr val="FFFFCC"/>
                </a:solidFill>
                <a:latin typeface="Arial MT"/>
                <a:cs typeface="Arial MT"/>
              </a:rPr>
              <a:t> </a:t>
            </a:r>
            <a:r>
              <a:rPr sz="2800" spc="-5" dirty="0">
                <a:solidFill>
                  <a:srgbClr val="FFFFCC"/>
                </a:solidFill>
                <a:latin typeface="Arial MT"/>
                <a:cs typeface="Arial MT"/>
              </a:rPr>
              <a:t>table.</a:t>
            </a:r>
            <a:endParaRPr sz="2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17688" y="3031998"/>
          <a:ext cx="6895465" cy="2468880"/>
        </p:xfrm>
        <a:graphic>
          <a:graphicData uri="http://schemas.openxmlformats.org/drawingml/2006/table">
            <a:tbl>
              <a:tblPr firstRow="1" bandRow="1">
                <a:tableStyleId>{2D5ABB26-0587-4C30-8999-92F81FD0307C}</a:tableStyleId>
              </a:tblPr>
              <a:tblGrid>
                <a:gridCol w="122110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87499">
                  <a:extLst>
                    <a:ext uri="{9D8B030D-6E8A-4147-A177-3AD203B41FA5}">
                      <a16:colId xmlns:a16="http://schemas.microsoft.com/office/drawing/2014/main" val="20002"/>
                    </a:ext>
                  </a:extLst>
                </a:gridCol>
                <a:gridCol w="2625725">
                  <a:extLst>
                    <a:ext uri="{9D8B030D-6E8A-4147-A177-3AD203B41FA5}">
                      <a16:colId xmlns:a16="http://schemas.microsoft.com/office/drawing/2014/main" val="20003"/>
                    </a:ext>
                  </a:extLst>
                </a:gridCol>
              </a:tblGrid>
              <a:tr h="518287">
                <a:tc rowSpan="2">
                  <a:txBody>
                    <a:bodyPr/>
                    <a:lstStyle/>
                    <a:p>
                      <a:pPr marL="91440" marR="254000">
                        <a:lnSpc>
                          <a:spcPct val="100000"/>
                        </a:lnSpc>
                        <a:spcBef>
                          <a:spcPts val="290"/>
                        </a:spcBef>
                      </a:pPr>
                      <a:r>
                        <a:rPr sz="2800" dirty="0">
                          <a:solidFill>
                            <a:srgbClr val="FFFFCC"/>
                          </a:solidFill>
                          <a:latin typeface="Arial MT"/>
                          <a:cs typeface="Arial MT"/>
                        </a:rPr>
                        <a:t>Head In</a:t>
                      </a:r>
                      <a:r>
                        <a:rPr sz="2800" spc="5" dirty="0">
                          <a:solidFill>
                            <a:srgbClr val="FFFFCC"/>
                          </a:solidFill>
                          <a:latin typeface="Arial MT"/>
                          <a:cs typeface="Arial MT"/>
                        </a:rPr>
                        <a:t>j</a:t>
                      </a:r>
                      <a:r>
                        <a:rPr sz="2800" dirty="0">
                          <a:solidFill>
                            <a:srgbClr val="FFFFCC"/>
                          </a:solidFill>
                          <a:latin typeface="Arial MT"/>
                          <a:cs typeface="Arial MT"/>
                        </a:rPr>
                        <a:t>u</a:t>
                      </a:r>
                      <a:r>
                        <a:rPr sz="2800" spc="5" dirty="0">
                          <a:solidFill>
                            <a:srgbClr val="FFFFCC"/>
                          </a:solidFill>
                          <a:latin typeface="Arial MT"/>
                          <a:cs typeface="Arial MT"/>
                        </a:rPr>
                        <a:t>r</a:t>
                      </a:r>
                      <a:r>
                        <a:rPr sz="2800" dirty="0">
                          <a:solidFill>
                            <a:srgbClr val="FFFFCC"/>
                          </a:solidFill>
                          <a:latin typeface="Arial MT"/>
                          <a:cs typeface="Arial MT"/>
                        </a:rPr>
                        <a:t>y</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290"/>
                        </a:spcBef>
                      </a:pPr>
                      <a:r>
                        <a:rPr sz="2800" spc="-10" dirty="0">
                          <a:solidFill>
                            <a:srgbClr val="FFFF00"/>
                          </a:solidFill>
                          <a:latin typeface="Arial MT"/>
                          <a:cs typeface="Arial MT"/>
                        </a:rPr>
                        <a:t>Wearing</a:t>
                      </a:r>
                      <a:r>
                        <a:rPr sz="2800" spc="-25" dirty="0">
                          <a:solidFill>
                            <a:srgbClr val="FFFF00"/>
                          </a:solidFill>
                          <a:latin typeface="Arial MT"/>
                          <a:cs typeface="Arial MT"/>
                        </a:rPr>
                        <a:t> </a:t>
                      </a:r>
                      <a:r>
                        <a:rPr sz="2800" dirty="0">
                          <a:solidFill>
                            <a:srgbClr val="FFFF00"/>
                          </a:solidFill>
                          <a:latin typeface="Arial MT"/>
                          <a:cs typeface="Arial MT"/>
                        </a:rPr>
                        <a:t>Helmet</a:t>
                      </a:r>
                      <a:endParaRPr sz="2800">
                        <a:latin typeface="Arial MT"/>
                        <a:cs typeface="Arial MT"/>
                      </a:endParaRPr>
                    </a:p>
                  </a:txBody>
                  <a:tcPr marL="0" marR="0" marT="36830" marB="0">
                    <a:lnL w="12700">
                      <a:solidFill>
                        <a:srgbClr val="FFFFCC"/>
                      </a:solidFill>
                      <a:prstDash val="solid"/>
                    </a:lnL>
                    <a:lnR w="76200">
                      <a:solidFill>
                        <a:srgbClr val="FF0000"/>
                      </a:solidFill>
                      <a:prstDash val="solid"/>
                    </a:lnR>
                    <a:lnT w="76200">
                      <a:solidFill>
                        <a:srgbClr val="FF0000"/>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10"/>
                        </a:spcBef>
                      </a:pPr>
                      <a:endParaRPr sz="3750">
                        <a:latin typeface="Times New Roman"/>
                        <a:cs typeface="Times New Roman"/>
                      </a:endParaRPr>
                    </a:p>
                    <a:p>
                      <a:pPr marL="92710">
                        <a:lnSpc>
                          <a:spcPct val="100000"/>
                        </a:lnSpc>
                      </a:pPr>
                      <a:r>
                        <a:rPr sz="2800" spc="-65" dirty="0">
                          <a:solidFill>
                            <a:srgbClr val="FFFFCC"/>
                          </a:solidFill>
                          <a:latin typeface="Arial MT"/>
                          <a:cs typeface="Arial MT"/>
                        </a:rPr>
                        <a:t>Total</a:t>
                      </a:r>
                      <a:endParaRPr sz="2800">
                        <a:latin typeface="Arial MT"/>
                        <a:cs typeface="Arial MT"/>
                      </a:endParaRPr>
                    </a:p>
                  </a:txBody>
                  <a:tcPr marL="0" marR="0" marT="1270" marB="0">
                    <a:lnL w="76200">
                      <a:solidFill>
                        <a:srgbClr val="FF0000"/>
                      </a:solidFill>
                      <a:prstDash val="solid"/>
                    </a:lnL>
                    <a:lnR w="76200">
                      <a:solidFill>
                        <a:srgbClr val="FF0000"/>
                      </a:solidFill>
                      <a:prstDash val="solid"/>
                    </a:lnR>
                    <a:lnT w="76200">
                      <a:solidFill>
                        <a:srgbClr val="FF0000"/>
                      </a:solidFill>
                      <a:prstDash val="solid"/>
                    </a:lnT>
                    <a:lnB w="12700">
                      <a:solidFill>
                        <a:srgbClr val="FFFFCC"/>
                      </a:solidFill>
                      <a:prstDash val="solid"/>
                    </a:lnB>
                  </a:tcPr>
                </a:tc>
                <a:extLst>
                  <a:ext uri="{0D108BD9-81ED-4DB2-BD59-A6C34878D82A}">
                    <a16:rowId xmlns:a16="http://schemas.microsoft.com/office/drawing/2014/main" val="10000"/>
                  </a:ext>
                </a:extLst>
              </a:tr>
              <a:tr h="518287">
                <a:tc vMerge="1">
                  <a:txBody>
                    <a:bodyPr/>
                    <a:lstStyle/>
                    <a:p>
                      <a:endParaRPr/>
                    </a:p>
                  </a:txBody>
                  <a:tcPr marL="0" marR="0" marT="3683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R="688975" algn="r">
                        <a:lnSpc>
                          <a:spcPct val="100000"/>
                        </a:lnSpc>
                        <a:spcBef>
                          <a:spcPts val="290"/>
                        </a:spcBef>
                      </a:pPr>
                      <a:r>
                        <a:rPr sz="2800" spc="-90" dirty="0">
                          <a:solidFill>
                            <a:srgbClr val="FFFF00"/>
                          </a:solidFill>
                          <a:latin typeface="Arial MT"/>
                          <a:cs typeface="Arial MT"/>
                        </a:rPr>
                        <a:t>Yes</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290"/>
                        </a:spcBef>
                      </a:pPr>
                      <a:r>
                        <a:rPr sz="2800" spc="-10" dirty="0">
                          <a:solidFill>
                            <a:srgbClr val="FFFF00"/>
                          </a:solidFill>
                          <a:latin typeface="Arial MT"/>
                          <a:cs typeface="Arial MT"/>
                        </a:rPr>
                        <a:t>No</a:t>
                      </a:r>
                      <a:endParaRPr sz="2800">
                        <a:latin typeface="Arial MT"/>
                        <a:cs typeface="Arial MT"/>
                      </a:endParaRPr>
                    </a:p>
                  </a:txBody>
                  <a:tcPr marL="0" marR="0" marT="36830" marB="0">
                    <a:lnL w="12700">
                      <a:solidFill>
                        <a:srgbClr val="FFFFCC"/>
                      </a:solidFill>
                      <a:prstDash val="solid"/>
                    </a:lnL>
                    <a:lnR w="76200">
                      <a:solidFill>
                        <a:srgbClr val="FF0000"/>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1270" marB="0">
                    <a:lnL w="76200">
                      <a:solidFill>
                        <a:srgbClr val="FF0000"/>
                      </a:solidFill>
                      <a:prstDash val="solid"/>
                    </a:lnL>
                    <a:lnR w="76200">
                      <a:solidFill>
                        <a:srgbClr val="FF0000"/>
                      </a:solidFill>
                      <a:prstDash val="solid"/>
                    </a:lnR>
                    <a:lnT w="76200">
                      <a:solidFill>
                        <a:srgbClr val="FF0000"/>
                      </a:solidFill>
                      <a:prstDash val="solid"/>
                    </a:lnT>
                    <a:lnB w="12700">
                      <a:solidFill>
                        <a:srgbClr val="FFFFCC"/>
                      </a:solidFill>
                      <a:prstDash val="solid"/>
                    </a:lnB>
                  </a:tcPr>
                </a:tc>
                <a:extLst>
                  <a:ext uri="{0D108BD9-81ED-4DB2-BD59-A6C34878D82A}">
                    <a16:rowId xmlns:a16="http://schemas.microsoft.com/office/drawing/2014/main" val="10001"/>
                  </a:ext>
                </a:extLst>
              </a:tr>
              <a:tr h="579246">
                <a:tc>
                  <a:txBody>
                    <a:bodyPr/>
                    <a:lstStyle/>
                    <a:p>
                      <a:pPr marL="91440">
                        <a:lnSpc>
                          <a:spcPct val="100000"/>
                        </a:lnSpc>
                        <a:spcBef>
                          <a:spcPts val="290"/>
                        </a:spcBef>
                      </a:pPr>
                      <a:r>
                        <a:rPr sz="2800" spc="-90" dirty="0">
                          <a:solidFill>
                            <a:srgbClr val="FFFFCC"/>
                          </a:solidFill>
                          <a:latin typeface="Arial MT"/>
                          <a:cs typeface="Arial MT"/>
                        </a:rPr>
                        <a:t>Yes</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675640" algn="r">
                        <a:lnSpc>
                          <a:spcPct val="100000"/>
                        </a:lnSpc>
                        <a:spcBef>
                          <a:spcPts val="290"/>
                        </a:spcBef>
                      </a:pPr>
                      <a:r>
                        <a:rPr sz="2800" dirty="0">
                          <a:solidFill>
                            <a:srgbClr val="FFFF00"/>
                          </a:solidFill>
                          <a:latin typeface="Arial MT"/>
                          <a:cs typeface="Arial MT"/>
                        </a:rPr>
                        <a:t>17</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dirty="0">
                          <a:solidFill>
                            <a:srgbClr val="FFFF00"/>
                          </a:solidFill>
                          <a:latin typeface="Arial MT"/>
                          <a:cs typeface="Arial MT"/>
                        </a:rPr>
                        <a:t>218</a:t>
                      </a:r>
                      <a:endParaRPr sz="2800">
                        <a:latin typeface="Arial MT"/>
                        <a:cs typeface="Arial MT"/>
                      </a:endParaRPr>
                    </a:p>
                  </a:txBody>
                  <a:tcPr marL="0" marR="0" marT="36830" marB="0">
                    <a:lnL w="12700">
                      <a:solidFill>
                        <a:srgbClr val="FFFFCC"/>
                      </a:solidFill>
                      <a:prstDash val="solid"/>
                    </a:lnL>
                    <a:lnR w="76200">
                      <a:solidFill>
                        <a:srgbClr val="FF0000"/>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710">
                        <a:lnSpc>
                          <a:spcPct val="100000"/>
                        </a:lnSpc>
                        <a:spcBef>
                          <a:spcPts val="275"/>
                        </a:spcBef>
                      </a:pPr>
                      <a:r>
                        <a:rPr sz="2800" dirty="0">
                          <a:solidFill>
                            <a:srgbClr val="FFFFCC"/>
                          </a:solidFill>
                          <a:latin typeface="Arial MT"/>
                          <a:cs typeface="Arial MT"/>
                        </a:rPr>
                        <a:t>235</a:t>
                      </a:r>
                      <a:r>
                        <a:rPr sz="2800" spc="-35" dirty="0">
                          <a:solidFill>
                            <a:srgbClr val="FFFFCC"/>
                          </a:solidFill>
                          <a:latin typeface="Arial MT"/>
                          <a:cs typeface="Arial MT"/>
                        </a:rPr>
                        <a:t> </a:t>
                      </a:r>
                      <a:r>
                        <a:rPr sz="2800" u="sng" spc="-5" dirty="0">
                          <a:solidFill>
                            <a:srgbClr val="FFFFCC"/>
                          </a:solidFill>
                          <a:uFill>
                            <a:solidFill>
                              <a:srgbClr val="FFFFCC"/>
                            </a:solidFill>
                          </a:uFill>
                          <a:latin typeface="Arial MT"/>
                          <a:cs typeface="Arial MT"/>
                        </a:rPr>
                        <a:t>(</a:t>
                      </a:r>
                      <a:r>
                        <a:rPr sz="3200" b="1" u="sng" spc="-5" dirty="0">
                          <a:solidFill>
                            <a:srgbClr val="00FF00"/>
                          </a:solidFill>
                          <a:uFill>
                            <a:solidFill>
                              <a:srgbClr val="FFFFCC"/>
                            </a:solidFill>
                          </a:uFill>
                          <a:latin typeface="Arial"/>
                          <a:cs typeface="Arial"/>
                        </a:rPr>
                        <a:t>29.6%</a:t>
                      </a:r>
                      <a:r>
                        <a:rPr sz="2800" u="sng" spc="-5" dirty="0">
                          <a:solidFill>
                            <a:srgbClr val="FFFFCC"/>
                          </a:solidFill>
                          <a:uFill>
                            <a:solidFill>
                              <a:srgbClr val="FFFFCC"/>
                            </a:solidFill>
                          </a:uFill>
                          <a:latin typeface="Arial MT"/>
                          <a:cs typeface="Arial MT"/>
                        </a:rPr>
                        <a:t>)</a:t>
                      </a:r>
                      <a:endParaRPr sz="2800">
                        <a:latin typeface="Arial MT"/>
                        <a:cs typeface="Arial MT"/>
                      </a:endParaRPr>
                    </a:p>
                  </a:txBody>
                  <a:tcPr marL="0" marR="0" marT="34925" marB="0">
                    <a:lnL w="76200">
                      <a:solidFill>
                        <a:srgbClr val="FF0000"/>
                      </a:solidFill>
                      <a:prstDash val="solid"/>
                    </a:lnL>
                    <a:lnR w="76200">
                      <a:solidFill>
                        <a:srgbClr val="FF0000"/>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79247">
                <a:tc>
                  <a:txBody>
                    <a:bodyPr/>
                    <a:lstStyle/>
                    <a:p>
                      <a:pPr marL="91440">
                        <a:lnSpc>
                          <a:spcPct val="100000"/>
                        </a:lnSpc>
                        <a:spcBef>
                          <a:spcPts val="295"/>
                        </a:spcBef>
                      </a:pPr>
                      <a:r>
                        <a:rPr sz="2800" spc="-10" dirty="0">
                          <a:solidFill>
                            <a:srgbClr val="FFFFCC"/>
                          </a:solidFill>
                          <a:latin typeface="Arial MT"/>
                          <a:cs typeface="Arial MT"/>
                        </a:rPr>
                        <a:t>No</a:t>
                      </a:r>
                      <a:endParaRPr sz="2800">
                        <a:latin typeface="Arial MT"/>
                        <a:cs typeface="Arial MT"/>
                      </a:endParaRPr>
                    </a:p>
                  </a:txBody>
                  <a:tcPr marL="0" marR="0" marT="3746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673100" algn="r">
                        <a:lnSpc>
                          <a:spcPct val="100000"/>
                        </a:lnSpc>
                        <a:spcBef>
                          <a:spcPts val="295"/>
                        </a:spcBef>
                      </a:pPr>
                      <a:r>
                        <a:rPr sz="2800" dirty="0">
                          <a:solidFill>
                            <a:srgbClr val="FFFF00"/>
                          </a:solidFill>
                          <a:latin typeface="Arial MT"/>
                          <a:cs typeface="Arial MT"/>
                        </a:rPr>
                        <a:t>130</a:t>
                      </a:r>
                      <a:endParaRPr sz="2800">
                        <a:latin typeface="Arial MT"/>
                        <a:cs typeface="Arial MT"/>
                      </a:endParaRPr>
                    </a:p>
                  </a:txBody>
                  <a:tcPr marL="0" marR="0" marT="3746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5"/>
                        </a:spcBef>
                      </a:pPr>
                      <a:r>
                        <a:rPr sz="2800" dirty="0">
                          <a:solidFill>
                            <a:srgbClr val="FFFF00"/>
                          </a:solidFill>
                          <a:latin typeface="Arial MT"/>
                          <a:cs typeface="Arial MT"/>
                        </a:rPr>
                        <a:t>428</a:t>
                      </a:r>
                      <a:endParaRPr sz="2800">
                        <a:latin typeface="Arial MT"/>
                        <a:cs typeface="Arial MT"/>
                      </a:endParaRPr>
                    </a:p>
                  </a:txBody>
                  <a:tcPr marL="0" marR="0" marT="37465" marB="0">
                    <a:lnL w="12700">
                      <a:solidFill>
                        <a:srgbClr val="FFFFCC"/>
                      </a:solidFill>
                      <a:prstDash val="solid"/>
                    </a:lnL>
                    <a:lnR w="76200">
                      <a:solidFill>
                        <a:srgbClr val="FF0000"/>
                      </a:solidFill>
                      <a:prstDash val="solid"/>
                    </a:lnR>
                    <a:lnT w="12700">
                      <a:solidFill>
                        <a:srgbClr val="FFFFCC"/>
                      </a:solidFill>
                      <a:prstDash val="solid"/>
                    </a:lnT>
                    <a:lnB w="76200">
                      <a:solidFill>
                        <a:srgbClr val="FF0000"/>
                      </a:solidFill>
                      <a:prstDash val="solid"/>
                    </a:lnB>
                    <a:solidFill>
                      <a:srgbClr val="0000FF"/>
                    </a:solidFill>
                  </a:tcPr>
                </a:tc>
                <a:tc>
                  <a:txBody>
                    <a:bodyPr/>
                    <a:lstStyle/>
                    <a:p>
                      <a:pPr marL="92710">
                        <a:lnSpc>
                          <a:spcPct val="100000"/>
                        </a:lnSpc>
                        <a:spcBef>
                          <a:spcPts val="275"/>
                        </a:spcBef>
                      </a:pPr>
                      <a:r>
                        <a:rPr sz="2800" dirty="0">
                          <a:solidFill>
                            <a:srgbClr val="FFFFCC"/>
                          </a:solidFill>
                          <a:latin typeface="Arial MT"/>
                          <a:cs typeface="Arial MT"/>
                        </a:rPr>
                        <a:t>558</a:t>
                      </a:r>
                      <a:r>
                        <a:rPr sz="2800" spc="-35" dirty="0">
                          <a:solidFill>
                            <a:srgbClr val="FFFFCC"/>
                          </a:solidFill>
                          <a:latin typeface="Arial MT"/>
                          <a:cs typeface="Arial MT"/>
                        </a:rPr>
                        <a:t> </a:t>
                      </a:r>
                      <a:r>
                        <a:rPr sz="2800" u="sng" spc="-5" dirty="0">
                          <a:solidFill>
                            <a:srgbClr val="FFFFCC"/>
                          </a:solidFill>
                          <a:uFill>
                            <a:solidFill>
                              <a:srgbClr val="FFFFCC"/>
                            </a:solidFill>
                          </a:uFill>
                          <a:latin typeface="Arial MT"/>
                          <a:cs typeface="Arial MT"/>
                        </a:rPr>
                        <a:t>(</a:t>
                      </a:r>
                      <a:r>
                        <a:rPr sz="3200" b="1" u="sng" spc="-5" dirty="0">
                          <a:solidFill>
                            <a:srgbClr val="FFC000"/>
                          </a:solidFill>
                          <a:uFill>
                            <a:solidFill>
                              <a:srgbClr val="FFFFCC"/>
                            </a:solidFill>
                          </a:uFill>
                          <a:latin typeface="Arial"/>
                          <a:cs typeface="Arial"/>
                        </a:rPr>
                        <a:t>70.4%</a:t>
                      </a:r>
                      <a:r>
                        <a:rPr sz="2800" u="sng" spc="-5" dirty="0">
                          <a:solidFill>
                            <a:srgbClr val="FFFFCC"/>
                          </a:solidFill>
                          <a:uFill>
                            <a:solidFill>
                              <a:srgbClr val="FFFFCC"/>
                            </a:solidFill>
                          </a:uFill>
                          <a:latin typeface="Arial MT"/>
                          <a:cs typeface="Arial MT"/>
                        </a:rPr>
                        <a:t>)</a:t>
                      </a:r>
                      <a:endParaRPr sz="2800">
                        <a:latin typeface="Arial MT"/>
                        <a:cs typeface="Arial MT"/>
                      </a:endParaRPr>
                    </a:p>
                  </a:txBody>
                  <a:tcPr marL="0" marR="0" marT="34925" marB="0">
                    <a:lnL w="76200">
                      <a:solidFill>
                        <a:srgbClr val="FF0000"/>
                      </a:solidFill>
                      <a:prstDash val="solid"/>
                    </a:lnL>
                    <a:lnR w="76200">
                      <a:solidFill>
                        <a:srgbClr val="FF0000"/>
                      </a:solidFill>
                      <a:prstDash val="solid"/>
                    </a:lnR>
                    <a:lnT w="12700">
                      <a:solidFill>
                        <a:srgbClr val="FFFFCC"/>
                      </a:solidFill>
                      <a:prstDash val="solid"/>
                    </a:lnT>
                    <a:lnB w="76200">
                      <a:solidFill>
                        <a:srgbClr val="FF0000"/>
                      </a:solidFill>
                      <a:prstDash val="solid"/>
                    </a:lnB>
                  </a:tcPr>
                </a:tc>
                <a:extLst>
                  <a:ext uri="{0D108BD9-81ED-4DB2-BD59-A6C34878D82A}">
                    <a16:rowId xmlns:a16="http://schemas.microsoft.com/office/drawing/2014/main" val="10003"/>
                  </a:ext>
                </a:extLst>
              </a:tr>
              <a:tr h="235712">
                <a:tc gridSpan="4">
                  <a:txBody>
                    <a:bodyPr/>
                    <a:lstStyle/>
                    <a:p>
                      <a:pPr>
                        <a:lnSpc>
                          <a:spcPct val="100000"/>
                        </a:lnSpc>
                      </a:pPr>
                      <a:endParaRPr sz="1400">
                        <a:latin typeface="Times New Roman"/>
                        <a:cs typeface="Times New Roman"/>
                      </a:endParaRPr>
                    </a:p>
                  </a:txBody>
                  <a:tcPr marL="0" marR="0" marT="0" marB="0">
                    <a:lnT w="12700" cap="flat" cmpd="sng" algn="ctr">
                      <a:solidFill>
                        <a:srgbClr val="FFFFCC"/>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pic>
        <p:nvPicPr>
          <p:cNvPr id="3" name="object 3"/>
          <p:cNvPicPr/>
          <p:nvPr/>
        </p:nvPicPr>
        <p:blipFill>
          <a:blip r:embed="rId2" cstate="print"/>
          <a:stretch>
            <a:fillRect/>
          </a:stretch>
        </p:blipFill>
        <p:spPr>
          <a:xfrm>
            <a:off x="6402323" y="4617778"/>
            <a:ext cx="1197102" cy="58615"/>
          </a:xfrm>
          <a:prstGeom prst="rect">
            <a:avLst/>
          </a:prstGeom>
        </p:spPr>
      </p:pic>
      <p:grpSp>
        <p:nvGrpSpPr>
          <p:cNvPr id="4" name="object 4"/>
          <p:cNvGrpSpPr/>
          <p:nvPr/>
        </p:nvGrpSpPr>
        <p:grpSpPr>
          <a:xfrm>
            <a:off x="6158484" y="4021835"/>
            <a:ext cx="1685289" cy="1479550"/>
            <a:chOff x="6158484" y="4021835"/>
            <a:chExt cx="1685289" cy="1479550"/>
          </a:xfrm>
        </p:grpSpPr>
        <p:pic>
          <p:nvPicPr>
            <p:cNvPr id="5" name="object 5"/>
            <p:cNvPicPr/>
            <p:nvPr/>
          </p:nvPicPr>
          <p:blipFill>
            <a:blip r:embed="rId3" cstate="print"/>
            <a:stretch>
              <a:fillRect/>
            </a:stretch>
          </p:blipFill>
          <p:spPr>
            <a:xfrm>
              <a:off x="6158484" y="4021835"/>
              <a:ext cx="1684782" cy="899921"/>
            </a:xfrm>
            <a:prstGeom prst="rect">
              <a:avLst/>
            </a:prstGeom>
          </p:spPr>
        </p:pic>
        <p:pic>
          <p:nvPicPr>
            <p:cNvPr id="6" name="object 6"/>
            <p:cNvPicPr/>
            <p:nvPr/>
          </p:nvPicPr>
          <p:blipFill>
            <a:blip r:embed="rId4" cstate="print"/>
            <a:stretch>
              <a:fillRect/>
            </a:stretch>
          </p:blipFill>
          <p:spPr>
            <a:xfrm>
              <a:off x="6158484" y="4600955"/>
              <a:ext cx="1684782" cy="899922"/>
            </a:xfrm>
            <a:prstGeom prst="rect">
              <a:avLst/>
            </a:prstGeom>
          </p:spPr>
        </p:pic>
      </p:grpSp>
      <p:pic>
        <p:nvPicPr>
          <p:cNvPr id="7" name="object 7"/>
          <p:cNvPicPr/>
          <p:nvPr/>
        </p:nvPicPr>
        <p:blipFill>
          <a:blip r:embed="rId2" cstate="print"/>
          <a:stretch>
            <a:fillRect/>
          </a:stretch>
        </p:blipFill>
        <p:spPr>
          <a:xfrm>
            <a:off x="6402323" y="5196898"/>
            <a:ext cx="1197102" cy="58615"/>
          </a:xfrm>
          <a:prstGeom prst="rect">
            <a:avLst/>
          </a:prstGeom>
        </p:spPr>
      </p:pic>
      <p:sp>
        <p:nvSpPr>
          <p:cNvPr id="8" name="object 8"/>
          <p:cNvSpPr txBox="1">
            <a:spLocks noGrp="1"/>
          </p:cNvSpPr>
          <p:nvPr>
            <p:ph type="title"/>
          </p:nvPr>
        </p:nvSpPr>
        <p:spPr>
          <a:xfrm>
            <a:off x="1086408" y="1042797"/>
            <a:ext cx="7552690" cy="1732280"/>
          </a:xfrm>
          <a:prstGeom prst="rect">
            <a:avLst/>
          </a:prstGeom>
        </p:spPr>
        <p:txBody>
          <a:bodyPr vert="horz" wrap="square" lIns="0" tIns="12065" rIns="0" bIns="0" rtlCol="0">
            <a:spAutoFit/>
          </a:bodyPr>
          <a:lstStyle/>
          <a:p>
            <a:pPr marL="12700" marR="5080">
              <a:lnSpc>
                <a:spcPct val="100000"/>
              </a:lnSpc>
              <a:spcBef>
                <a:spcPts val="95"/>
              </a:spcBef>
            </a:pPr>
            <a:r>
              <a:rPr sz="2800" spc="-30" dirty="0"/>
              <a:t>We</a:t>
            </a:r>
            <a:r>
              <a:rPr sz="2800" spc="-5" dirty="0"/>
              <a:t> </a:t>
            </a:r>
            <a:r>
              <a:rPr sz="2800" dirty="0"/>
              <a:t>begin</a:t>
            </a:r>
            <a:r>
              <a:rPr sz="2800" spc="15" dirty="0"/>
              <a:t> </a:t>
            </a:r>
            <a:r>
              <a:rPr sz="2800" spc="-5" dirty="0"/>
              <a:t>by</a:t>
            </a:r>
            <a:r>
              <a:rPr sz="2800" spc="5" dirty="0"/>
              <a:t> </a:t>
            </a:r>
            <a:r>
              <a:rPr sz="2800" spc="-5" dirty="0"/>
              <a:t>creating the</a:t>
            </a:r>
            <a:r>
              <a:rPr sz="2800" spc="30" dirty="0"/>
              <a:t> </a:t>
            </a:r>
            <a:r>
              <a:rPr sz="2800" u="sng" spc="-5" dirty="0">
                <a:uFill>
                  <a:solidFill>
                    <a:srgbClr val="FFFFCC"/>
                  </a:solidFill>
                </a:uFill>
              </a:rPr>
              <a:t>total</a:t>
            </a:r>
            <a:r>
              <a:rPr sz="2800" dirty="0"/>
              <a:t> </a:t>
            </a:r>
            <a:r>
              <a:rPr sz="2800" spc="-5" dirty="0"/>
              <a:t>column.</a:t>
            </a:r>
            <a:r>
              <a:rPr sz="2800" spc="-40" dirty="0"/>
              <a:t> </a:t>
            </a:r>
            <a:r>
              <a:rPr sz="2800" spc="-5" dirty="0"/>
              <a:t>The </a:t>
            </a:r>
            <a:r>
              <a:rPr sz="2800" dirty="0"/>
              <a:t> purpose </a:t>
            </a:r>
            <a:r>
              <a:rPr sz="2800" spc="-5" dirty="0"/>
              <a:t>is</a:t>
            </a:r>
            <a:r>
              <a:rPr sz="2800" spc="5" dirty="0"/>
              <a:t> </a:t>
            </a:r>
            <a:r>
              <a:rPr sz="2800" spc="-5" dirty="0"/>
              <a:t>to</a:t>
            </a:r>
            <a:r>
              <a:rPr sz="2800" dirty="0"/>
              <a:t> get</a:t>
            </a:r>
            <a:r>
              <a:rPr sz="2800" spc="-5" dirty="0"/>
              <a:t> </a:t>
            </a:r>
            <a:r>
              <a:rPr sz="2800" dirty="0"/>
              <a:t>the</a:t>
            </a:r>
            <a:r>
              <a:rPr sz="2800" spc="-5" dirty="0"/>
              <a:t> </a:t>
            </a:r>
            <a:r>
              <a:rPr sz="2800" dirty="0"/>
              <a:t>percentages</a:t>
            </a:r>
            <a:r>
              <a:rPr sz="2800" spc="5" dirty="0"/>
              <a:t> </a:t>
            </a:r>
            <a:r>
              <a:rPr sz="2800" dirty="0"/>
              <a:t>of</a:t>
            </a:r>
            <a:r>
              <a:rPr sz="2800" spc="-5" dirty="0"/>
              <a:t> </a:t>
            </a:r>
            <a:r>
              <a:rPr sz="2800" dirty="0"/>
              <a:t>head </a:t>
            </a:r>
            <a:r>
              <a:rPr sz="2800" spc="-5" dirty="0"/>
              <a:t>injury </a:t>
            </a:r>
            <a:r>
              <a:rPr sz="2800" spc="-760" dirty="0"/>
              <a:t> </a:t>
            </a:r>
            <a:r>
              <a:rPr sz="2800" spc="-5" dirty="0"/>
              <a:t>or</a:t>
            </a:r>
            <a:r>
              <a:rPr sz="2800" dirty="0"/>
              <a:t> not</a:t>
            </a:r>
            <a:r>
              <a:rPr sz="2800" spc="-10" dirty="0"/>
              <a:t> </a:t>
            </a:r>
            <a:r>
              <a:rPr sz="2800" dirty="0"/>
              <a:t>from</a:t>
            </a:r>
            <a:r>
              <a:rPr sz="2800" spc="5" dirty="0"/>
              <a:t> </a:t>
            </a:r>
            <a:r>
              <a:rPr sz="2800" dirty="0"/>
              <a:t>the total. </a:t>
            </a:r>
            <a:r>
              <a:rPr sz="2800" spc="-5" dirty="0"/>
              <a:t>Here</a:t>
            </a:r>
            <a:r>
              <a:rPr sz="2800" spc="10" dirty="0"/>
              <a:t> </a:t>
            </a:r>
            <a:r>
              <a:rPr sz="2800" spc="-5" dirty="0"/>
              <a:t>we</a:t>
            </a:r>
            <a:r>
              <a:rPr sz="2800" spc="15" dirty="0"/>
              <a:t> </a:t>
            </a:r>
            <a:r>
              <a:rPr sz="2800" dirty="0"/>
              <a:t>have</a:t>
            </a:r>
            <a:r>
              <a:rPr sz="2800" spc="10" dirty="0"/>
              <a:t> </a:t>
            </a:r>
            <a:r>
              <a:rPr sz="2800" dirty="0"/>
              <a:t>roughly </a:t>
            </a:r>
            <a:r>
              <a:rPr sz="2800" spc="-5" dirty="0"/>
              <a:t>a </a:t>
            </a:r>
            <a:r>
              <a:rPr sz="2800" dirty="0"/>
              <a:t> </a:t>
            </a:r>
            <a:r>
              <a:rPr sz="2800" spc="-5" dirty="0"/>
              <a:t>3:7</a:t>
            </a:r>
            <a:r>
              <a:rPr sz="2800" dirty="0"/>
              <a:t> ratio,</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93875" y="3063684"/>
          <a:ext cx="6918325" cy="3120390"/>
        </p:xfrm>
        <a:graphic>
          <a:graphicData uri="http://schemas.openxmlformats.org/drawingml/2006/table">
            <a:tbl>
              <a:tblPr firstRow="1" bandRow="1">
                <a:tableStyleId>{2D5ABB26-0587-4C30-8999-92F81FD0307C}</a:tableStyleId>
              </a:tblPr>
              <a:tblGrid>
                <a:gridCol w="122110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87499">
                  <a:extLst>
                    <a:ext uri="{9D8B030D-6E8A-4147-A177-3AD203B41FA5}">
                      <a16:colId xmlns:a16="http://schemas.microsoft.com/office/drawing/2014/main" val="20002"/>
                    </a:ext>
                  </a:extLst>
                </a:gridCol>
                <a:gridCol w="2624454">
                  <a:extLst>
                    <a:ext uri="{9D8B030D-6E8A-4147-A177-3AD203B41FA5}">
                      <a16:colId xmlns:a16="http://schemas.microsoft.com/office/drawing/2014/main" val="20003"/>
                    </a:ext>
                  </a:extLst>
                </a:gridCol>
              </a:tblGrid>
              <a:tr h="518287">
                <a:tc rowSpan="2">
                  <a:txBody>
                    <a:bodyPr/>
                    <a:lstStyle/>
                    <a:p>
                      <a:pPr marL="91440" marR="254635">
                        <a:lnSpc>
                          <a:spcPct val="100000"/>
                        </a:lnSpc>
                        <a:spcBef>
                          <a:spcPts val="290"/>
                        </a:spcBef>
                      </a:pPr>
                      <a:r>
                        <a:rPr sz="2800" dirty="0">
                          <a:solidFill>
                            <a:srgbClr val="FFFFCC"/>
                          </a:solidFill>
                          <a:latin typeface="Arial MT"/>
                          <a:cs typeface="Arial MT"/>
                        </a:rPr>
                        <a:t>Head In</a:t>
                      </a:r>
                      <a:r>
                        <a:rPr sz="2800" spc="5" dirty="0">
                          <a:solidFill>
                            <a:srgbClr val="FFFFCC"/>
                          </a:solidFill>
                          <a:latin typeface="Arial MT"/>
                          <a:cs typeface="Arial MT"/>
                        </a:rPr>
                        <a:t>j</a:t>
                      </a:r>
                      <a:r>
                        <a:rPr sz="2800" dirty="0">
                          <a:solidFill>
                            <a:srgbClr val="FFFFCC"/>
                          </a:solidFill>
                          <a:latin typeface="Arial MT"/>
                          <a:cs typeface="Arial MT"/>
                        </a:rPr>
                        <a:t>ury</a:t>
                      </a:r>
                      <a:endParaRPr sz="2800">
                        <a:latin typeface="Arial MT"/>
                        <a:cs typeface="Arial MT"/>
                      </a:endParaRPr>
                    </a:p>
                  </a:txBody>
                  <a:tcPr marL="0" marR="0" marT="36830" marB="0">
                    <a:lnL w="28575">
                      <a:solidFill>
                        <a:srgbClr val="FFFFCC"/>
                      </a:solidFill>
                      <a:prstDash val="solid"/>
                    </a:lnL>
                    <a:lnT w="28575">
                      <a:solidFill>
                        <a:srgbClr val="FFFFCC"/>
                      </a:solidFill>
                      <a:prstDash val="solid"/>
                    </a:lnT>
                    <a:lnB w="12700">
                      <a:solidFill>
                        <a:srgbClr val="FFFFCC"/>
                      </a:solidFill>
                      <a:prstDash val="solid"/>
                    </a:lnB>
                  </a:tcPr>
                </a:tc>
                <a:tc gridSpan="2">
                  <a:txBody>
                    <a:bodyPr/>
                    <a:lstStyle/>
                    <a:p>
                      <a:pPr marL="91440">
                        <a:lnSpc>
                          <a:spcPct val="100000"/>
                        </a:lnSpc>
                        <a:spcBef>
                          <a:spcPts val="290"/>
                        </a:spcBef>
                      </a:pPr>
                      <a:r>
                        <a:rPr sz="2800" spc="-10" dirty="0">
                          <a:solidFill>
                            <a:srgbClr val="FFFF00"/>
                          </a:solidFill>
                          <a:latin typeface="Arial MT"/>
                          <a:cs typeface="Arial MT"/>
                        </a:rPr>
                        <a:t>Wearing</a:t>
                      </a:r>
                      <a:r>
                        <a:rPr sz="2800" spc="-25" dirty="0">
                          <a:solidFill>
                            <a:srgbClr val="FFFF00"/>
                          </a:solidFill>
                          <a:latin typeface="Arial MT"/>
                          <a:cs typeface="Arial MT"/>
                        </a:rPr>
                        <a:t> </a:t>
                      </a:r>
                      <a:r>
                        <a:rPr sz="2800" dirty="0">
                          <a:solidFill>
                            <a:srgbClr val="FFFF00"/>
                          </a:solidFill>
                          <a:latin typeface="Arial MT"/>
                          <a:cs typeface="Arial MT"/>
                        </a:rPr>
                        <a:t>Helmet</a:t>
                      </a:r>
                      <a:endParaRPr sz="2800">
                        <a:latin typeface="Arial MT"/>
                        <a:cs typeface="Arial MT"/>
                      </a:endParaRPr>
                    </a:p>
                  </a:txBody>
                  <a:tcPr marL="0" marR="0" marT="36830" marB="0">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5"/>
                        </a:spcBef>
                      </a:pPr>
                      <a:endParaRPr sz="3750">
                        <a:latin typeface="Times New Roman"/>
                        <a:cs typeface="Times New Roman"/>
                      </a:endParaRPr>
                    </a:p>
                    <a:p>
                      <a:pPr marL="92075">
                        <a:lnSpc>
                          <a:spcPct val="100000"/>
                        </a:lnSpc>
                        <a:spcBef>
                          <a:spcPts val="5"/>
                        </a:spcBef>
                      </a:pPr>
                      <a:r>
                        <a:rPr sz="2800" spc="-65" dirty="0">
                          <a:solidFill>
                            <a:srgbClr val="FFFFCC"/>
                          </a:solidFill>
                          <a:latin typeface="Arial MT"/>
                          <a:cs typeface="Arial MT"/>
                        </a:rPr>
                        <a:t>Total</a:t>
                      </a:r>
                      <a:endParaRPr sz="2800">
                        <a:latin typeface="Arial MT"/>
                        <a:cs typeface="Arial MT"/>
                      </a:endParaRPr>
                    </a:p>
                  </a:txBody>
                  <a:tcPr marL="0" marR="0" marT="635"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518286">
                <a:tc vMerge="1">
                  <a:txBody>
                    <a:bodyPr/>
                    <a:lstStyle/>
                    <a:p>
                      <a:endParaRPr/>
                    </a:p>
                  </a:txBody>
                  <a:tcPr marL="0" marR="0" marT="36830" marB="0">
                    <a:lnL w="28575">
                      <a:solidFill>
                        <a:srgbClr val="FFFFCC"/>
                      </a:solidFill>
                      <a:prstDash val="solid"/>
                    </a:lnL>
                    <a:lnT w="28575">
                      <a:solidFill>
                        <a:srgbClr val="FFFFCC"/>
                      </a:solidFill>
                      <a:prstDash val="solid"/>
                    </a:lnT>
                    <a:lnB w="12700">
                      <a:solidFill>
                        <a:srgbClr val="FFFFCC"/>
                      </a:solidFill>
                      <a:prstDash val="solid"/>
                    </a:lnB>
                  </a:tcPr>
                </a:tc>
                <a:tc>
                  <a:txBody>
                    <a:bodyPr/>
                    <a:lstStyle/>
                    <a:p>
                      <a:pPr marL="91440">
                        <a:lnSpc>
                          <a:spcPct val="100000"/>
                        </a:lnSpc>
                        <a:spcBef>
                          <a:spcPts val="290"/>
                        </a:spcBef>
                      </a:pPr>
                      <a:r>
                        <a:rPr sz="2800" spc="-90" dirty="0">
                          <a:solidFill>
                            <a:srgbClr val="FFFF00"/>
                          </a:solidFill>
                          <a:latin typeface="Arial MT"/>
                          <a:cs typeface="Arial MT"/>
                        </a:rPr>
                        <a:t>Yes</a:t>
                      </a:r>
                      <a:endParaRPr sz="2800">
                        <a:latin typeface="Arial MT"/>
                        <a:cs typeface="Arial MT"/>
                      </a:endParaRPr>
                    </a:p>
                  </a:txBody>
                  <a:tcPr marL="0" marR="0" marT="36830" marB="0">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290"/>
                        </a:spcBef>
                      </a:pPr>
                      <a:r>
                        <a:rPr sz="2800" spc="-10" dirty="0">
                          <a:solidFill>
                            <a:srgbClr val="FFFF00"/>
                          </a:solidFill>
                          <a:latin typeface="Arial MT"/>
                          <a:cs typeface="Arial MT"/>
                        </a:rPr>
                        <a:t>No</a:t>
                      </a:r>
                      <a:endParaRPr sz="2800">
                        <a:latin typeface="Arial MT"/>
                        <a:cs typeface="Arial MT"/>
                      </a:endParaRPr>
                    </a:p>
                  </a:txBody>
                  <a:tcPr marL="0" marR="0" marT="36830" marB="0">
                    <a:lnL w="12700">
                      <a:solidFill>
                        <a:srgbClr val="FFFFCC"/>
                      </a:solidFill>
                      <a:prstDash val="solid"/>
                    </a:lnL>
                    <a:lnT w="12700">
                      <a:solidFill>
                        <a:srgbClr val="FFFFCC"/>
                      </a:solidFill>
                      <a:prstDash val="solid"/>
                    </a:lnT>
                    <a:lnB w="12700">
                      <a:solidFill>
                        <a:srgbClr val="FFFFCC"/>
                      </a:solidFill>
                      <a:prstDash val="solid"/>
                    </a:lnB>
                  </a:tcPr>
                </a:tc>
                <a:tc vMerge="1">
                  <a:txBody>
                    <a:bodyPr/>
                    <a:lstStyle/>
                    <a:p>
                      <a:endParaRPr/>
                    </a:p>
                  </a:txBody>
                  <a:tcPr marL="0" marR="0" marT="635"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9247">
                <a:tc>
                  <a:txBody>
                    <a:bodyPr/>
                    <a:lstStyle/>
                    <a:p>
                      <a:pPr marL="91440">
                        <a:lnSpc>
                          <a:spcPct val="100000"/>
                        </a:lnSpc>
                        <a:spcBef>
                          <a:spcPts val="290"/>
                        </a:spcBef>
                      </a:pPr>
                      <a:r>
                        <a:rPr sz="2800" spc="-90" dirty="0">
                          <a:solidFill>
                            <a:srgbClr val="FFFFCC"/>
                          </a:solidFill>
                          <a:latin typeface="Arial MT"/>
                          <a:cs typeface="Arial MT"/>
                        </a:rPr>
                        <a:t>Yes</a:t>
                      </a:r>
                      <a:endParaRPr sz="2800">
                        <a:latin typeface="Arial MT"/>
                        <a:cs typeface="Arial MT"/>
                      </a:endParaRPr>
                    </a:p>
                  </a:txBody>
                  <a:tcPr marL="0" marR="0" marT="36830" marB="0">
                    <a:lnL w="28575">
                      <a:solidFill>
                        <a:srgbClr val="FFFFCC"/>
                      </a:solidFill>
                      <a:prstDash val="solid"/>
                    </a:lnL>
                    <a:lnT w="12700">
                      <a:solidFill>
                        <a:srgbClr val="FFFFCC"/>
                      </a:solidFill>
                      <a:prstDash val="solid"/>
                    </a:lnT>
                    <a:lnB w="12700">
                      <a:solidFill>
                        <a:srgbClr val="FFFFCC"/>
                      </a:solidFill>
                      <a:prstDash val="solid"/>
                    </a:lnB>
                  </a:tcPr>
                </a:tc>
                <a:tc>
                  <a:txBody>
                    <a:bodyPr/>
                    <a:lstStyle/>
                    <a:p>
                      <a:pPr marL="288290">
                        <a:lnSpc>
                          <a:spcPct val="100000"/>
                        </a:lnSpc>
                        <a:spcBef>
                          <a:spcPts val="290"/>
                        </a:spcBef>
                      </a:pPr>
                      <a:r>
                        <a:rPr sz="2800" dirty="0">
                          <a:solidFill>
                            <a:srgbClr val="FFFF00"/>
                          </a:solidFill>
                          <a:latin typeface="Arial MT"/>
                          <a:cs typeface="Arial MT"/>
                        </a:rPr>
                        <a:t>17</a:t>
                      </a:r>
                      <a:endParaRPr sz="2800">
                        <a:latin typeface="Arial MT"/>
                        <a:cs typeface="Arial MT"/>
                      </a:endParaRPr>
                    </a:p>
                  </a:txBody>
                  <a:tcPr marL="0" marR="0" marT="36830" marB="0">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dirty="0">
                          <a:solidFill>
                            <a:srgbClr val="FFFF00"/>
                          </a:solidFill>
                          <a:latin typeface="Arial MT"/>
                          <a:cs typeface="Arial MT"/>
                        </a:rPr>
                        <a:t>218</a:t>
                      </a:r>
                      <a:endParaRPr sz="2800">
                        <a:latin typeface="Arial MT"/>
                        <a:cs typeface="Arial MT"/>
                      </a:endParaRPr>
                    </a:p>
                  </a:txBody>
                  <a:tcPr marL="0" marR="0" marT="36830" marB="0">
                    <a:lnL w="12700">
                      <a:solidFill>
                        <a:srgbClr val="FFFFCC"/>
                      </a:solidFill>
                      <a:prstDash val="solid"/>
                    </a:lnL>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2800" dirty="0">
                          <a:solidFill>
                            <a:srgbClr val="FFFFCC"/>
                          </a:solidFill>
                          <a:latin typeface="Arial MT"/>
                          <a:cs typeface="Arial MT"/>
                        </a:rPr>
                        <a:t>235</a:t>
                      </a:r>
                      <a:r>
                        <a:rPr sz="2800" spc="-35" dirty="0">
                          <a:solidFill>
                            <a:srgbClr val="FFFFCC"/>
                          </a:solidFill>
                          <a:latin typeface="Arial MT"/>
                          <a:cs typeface="Arial MT"/>
                        </a:rPr>
                        <a:t> </a:t>
                      </a:r>
                      <a:r>
                        <a:rPr sz="2800" u="sng" spc="-5" dirty="0">
                          <a:solidFill>
                            <a:srgbClr val="FFFFCC"/>
                          </a:solidFill>
                          <a:uFill>
                            <a:solidFill>
                              <a:srgbClr val="FFFFCC"/>
                            </a:solidFill>
                          </a:uFill>
                          <a:latin typeface="Arial MT"/>
                          <a:cs typeface="Arial MT"/>
                        </a:rPr>
                        <a:t>(</a:t>
                      </a:r>
                      <a:r>
                        <a:rPr sz="3200" b="1" u="sng" spc="-5" dirty="0">
                          <a:solidFill>
                            <a:srgbClr val="00FF00"/>
                          </a:solidFill>
                          <a:uFill>
                            <a:solidFill>
                              <a:srgbClr val="FFFFCC"/>
                            </a:solidFill>
                          </a:uFill>
                          <a:latin typeface="Arial"/>
                          <a:cs typeface="Arial"/>
                        </a:rPr>
                        <a:t>29.6%</a:t>
                      </a:r>
                      <a:r>
                        <a:rPr sz="2800" u="sng" spc="-5" dirty="0">
                          <a:solidFill>
                            <a:srgbClr val="FFFFCC"/>
                          </a:solidFill>
                          <a:uFill>
                            <a:solidFill>
                              <a:srgbClr val="FFFFCC"/>
                            </a:solidFill>
                          </a:uFill>
                          <a:latin typeface="Arial MT"/>
                          <a:cs typeface="Arial MT"/>
                        </a:rPr>
                        <a:t>)</a:t>
                      </a:r>
                      <a:endParaRPr sz="2800">
                        <a:latin typeface="Arial MT"/>
                        <a:cs typeface="Arial MT"/>
                      </a:endParaRPr>
                    </a:p>
                  </a:txBody>
                  <a:tcPr marL="0" marR="0" marT="34925" marB="0">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80770">
                <a:tc>
                  <a:txBody>
                    <a:bodyPr/>
                    <a:lstStyle/>
                    <a:p>
                      <a:pPr marL="91440">
                        <a:lnSpc>
                          <a:spcPct val="100000"/>
                        </a:lnSpc>
                        <a:spcBef>
                          <a:spcPts val="290"/>
                        </a:spcBef>
                      </a:pPr>
                      <a:r>
                        <a:rPr sz="2800" spc="-10" dirty="0">
                          <a:solidFill>
                            <a:srgbClr val="FFFFCC"/>
                          </a:solidFill>
                          <a:latin typeface="Arial MT"/>
                          <a:cs typeface="Arial MT"/>
                        </a:rPr>
                        <a:t>No</a:t>
                      </a:r>
                      <a:endParaRPr sz="2800">
                        <a:latin typeface="Arial MT"/>
                        <a:cs typeface="Arial MT"/>
                      </a:endParaRPr>
                    </a:p>
                  </a:txBody>
                  <a:tcPr marL="0" marR="0" marT="36830" marB="0">
                    <a:lnT w="12700">
                      <a:solidFill>
                        <a:srgbClr val="FFFFCC"/>
                      </a:solidFill>
                      <a:prstDash val="solid"/>
                    </a:lnT>
                    <a:lnB w="76200">
                      <a:solidFill>
                        <a:srgbClr val="FF0000"/>
                      </a:solidFill>
                      <a:prstDash val="solid"/>
                    </a:lnB>
                  </a:tcPr>
                </a:tc>
                <a:tc>
                  <a:txBody>
                    <a:bodyPr/>
                    <a:lstStyle/>
                    <a:p>
                      <a:pPr marL="91440">
                        <a:lnSpc>
                          <a:spcPct val="100000"/>
                        </a:lnSpc>
                        <a:spcBef>
                          <a:spcPts val="290"/>
                        </a:spcBef>
                      </a:pPr>
                      <a:r>
                        <a:rPr sz="2800" dirty="0">
                          <a:solidFill>
                            <a:srgbClr val="FFFF00"/>
                          </a:solidFill>
                          <a:latin typeface="Arial MT"/>
                          <a:cs typeface="Arial MT"/>
                        </a:rPr>
                        <a:t>130</a:t>
                      </a:r>
                      <a:endParaRPr sz="2800">
                        <a:latin typeface="Arial MT"/>
                        <a:cs typeface="Arial MT"/>
                      </a:endParaRPr>
                    </a:p>
                  </a:txBody>
                  <a:tcPr marL="0" marR="0" marT="36830" marB="0">
                    <a:lnR w="12700">
                      <a:solidFill>
                        <a:srgbClr val="FFFFCC"/>
                      </a:solidFill>
                      <a:prstDash val="solid"/>
                    </a:lnR>
                    <a:lnT w="12700">
                      <a:solidFill>
                        <a:srgbClr val="FFFFCC"/>
                      </a:solidFill>
                      <a:prstDash val="solid"/>
                    </a:lnT>
                    <a:lnB w="76200">
                      <a:solidFill>
                        <a:srgbClr val="FF0000"/>
                      </a:solidFill>
                      <a:prstDash val="solid"/>
                    </a:lnB>
                    <a:solidFill>
                      <a:srgbClr val="0000FF"/>
                    </a:solidFill>
                  </a:tcPr>
                </a:tc>
                <a:tc>
                  <a:txBody>
                    <a:bodyPr/>
                    <a:lstStyle/>
                    <a:p>
                      <a:pPr marL="92075">
                        <a:lnSpc>
                          <a:spcPct val="100000"/>
                        </a:lnSpc>
                        <a:spcBef>
                          <a:spcPts val="290"/>
                        </a:spcBef>
                      </a:pPr>
                      <a:r>
                        <a:rPr sz="2800" spc="-5" dirty="0">
                          <a:solidFill>
                            <a:srgbClr val="FFFF00"/>
                          </a:solidFill>
                          <a:latin typeface="Arial MT"/>
                          <a:cs typeface="Arial MT"/>
                        </a:rPr>
                        <a:t>428</a:t>
                      </a:r>
                      <a:endParaRPr sz="2800">
                        <a:latin typeface="Arial MT"/>
                        <a:cs typeface="Arial MT"/>
                      </a:endParaRPr>
                    </a:p>
                  </a:txBody>
                  <a:tcPr marL="0" marR="0" marT="36830" marB="0">
                    <a:lnL w="12700">
                      <a:solidFill>
                        <a:srgbClr val="FFFFCC"/>
                      </a:solidFill>
                      <a:prstDash val="solid"/>
                    </a:lnL>
                    <a:lnT w="12700">
                      <a:solidFill>
                        <a:srgbClr val="FFFFCC"/>
                      </a:solidFill>
                      <a:prstDash val="solid"/>
                    </a:lnT>
                    <a:lnB w="76200">
                      <a:solidFill>
                        <a:srgbClr val="FF0000"/>
                      </a:solidFill>
                      <a:prstDash val="solid"/>
                    </a:lnB>
                    <a:solidFill>
                      <a:srgbClr val="0000FF"/>
                    </a:solidFill>
                  </a:tcPr>
                </a:tc>
                <a:tc>
                  <a:txBody>
                    <a:bodyPr/>
                    <a:lstStyle/>
                    <a:p>
                      <a:pPr marL="92075">
                        <a:lnSpc>
                          <a:spcPct val="100000"/>
                        </a:lnSpc>
                        <a:spcBef>
                          <a:spcPts val="280"/>
                        </a:spcBef>
                      </a:pPr>
                      <a:r>
                        <a:rPr sz="2800" dirty="0">
                          <a:solidFill>
                            <a:srgbClr val="FFFFCC"/>
                          </a:solidFill>
                          <a:latin typeface="Arial MT"/>
                          <a:cs typeface="Arial MT"/>
                        </a:rPr>
                        <a:t>558</a:t>
                      </a:r>
                      <a:r>
                        <a:rPr sz="2800" spc="-35" dirty="0">
                          <a:solidFill>
                            <a:srgbClr val="FFFFCC"/>
                          </a:solidFill>
                          <a:latin typeface="Arial MT"/>
                          <a:cs typeface="Arial MT"/>
                        </a:rPr>
                        <a:t> </a:t>
                      </a:r>
                      <a:r>
                        <a:rPr sz="2800" u="sng" spc="-5" dirty="0">
                          <a:solidFill>
                            <a:srgbClr val="FFFFCC"/>
                          </a:solidFill>
                          <a:uFill>
                            <a:solidFill>
                              <a:srgbClr val="FFFFCC"/>
                            </a:solidFill>
                          </a:uFill>
                          <a:latin typeface="Arial MT"/>
                          <a:cs typeface="Arial MT"/>
                        </a:rPr>
                        <a:t>(</a:t>
                      </a:r>
                      <a:r>
                        <a:rPr sz="3200" b="1" u="sng" spc="-5" dirty="0">
                          <a:solidFill>
                            <a:srgbClr val="FFC000"/>
                          </a:solidFill>
                          <a:uFill>
                            <a:solidFill>
                              <a:srgbClr val="FFFFCC"/>
                            </a:solidFill>
                          </a:uFill>
                          <a:latin typeface="Arial"/>
                          <a:cs typeface="Arial"/>
                        </a:rPr>
                        <a:t>70.4%</a:t>
                      </a:r>
                      <a:r>
                        <a:rPr sz="2800" u="sng" spc="-5" dirty="0">
                          <a:solidFill>
                            <a:srgbClr val="FFFFCC"/>
                          </a:solidFill>
                          <a:uFill>
                            <a:solidFill>
                              <a:srgbClr val="FFFFCC"/>
                            </a:solidFill>
                          </a:uFill>
                          <a:latin typeface="Arial MT"/>
                          <a:cs typeface="Arial MT"/>
                        </a:rPr>
                        <a:t>)</a:t>
                      </a:r>
                      <a:endParaRPr sz="2800">
                        <a:latin typeface="Arial MT"/>
                        <a:cs typeface="Arial MT"/>
                      </a:endParaRPr>
                    </a:p>
                  </a:txBody>
                  <a:tcPr marL="0" marR="0" marT="35560" marB="0">
                    <a:lnT w="12700">
                      <a:solidFill>
                        <a:srgbClr val="FFFFCC"/>
                      </a:solidFill>
                      <a:prstDash val="solid"/>
                    </a:lnT>
                    <a:lnB w="76200">
                      <a:solidFill>
                        <a:srgbClr val="FF0000"/>
                      </a:solidFill>
                      <a:prstDash val="solid"/>
                    </a:lnB>
                  </a:tcPr>
                </a:tc>
                <a:extLst>
                  <a:ext uri="{0D108BD9-81ED-4DB2-BD59-A6C34878D82A}">
                    <a16:rowId xmlns:a16="http://schemas.microsoft.com/office/drawing/2014/main" val="10003"/>
                  </a:ext>
                </a:extLst>
              </a:tr>
              <a:tr h="613009">
                <a:tc>
                  <a:txBody>
                    <a:bodyPr/>
                    <a:lstStyle/>
                    <a:p>
                      <a:pPr marL="91440">
                        <a:lnSpc>
                          <a:spcPct val="100000"/>
                        </a:lnSpc>
                        <a:spcBef>
                          <a:spcPts val="280"/>
                        </a:spcBef>
                      </a:pPr>
                      <a:r>
                        <a:rPr sz="2800" spc="-65" dirty="0">
                          <a:solidFill>
                            <a:srgbClr val="FFFFCC"/>
                          </a:solidFill>
                          <a:latin typeface="Arial MT"/>
                          <a:cs typeface="Arial MT"/>
                        </a:rPr>
                        <a:t>Total</a:t>
                      </a:r>
                      <a:endParaRPr sz="2800">
                        <a:latin typeface="Arial MT"/>
                        <a:cs typeface="Arial MT"/>
                      </a:endParaRPr>
                    </a:p>
                  </a:txBody>
                  <a:tcPr marL="0" marR="0" marT="35560" marB="0">
                    <a:lnL w="76200">
                      <a:solidFill>
                        <a:srgbClr val="FF0000"/>
                      </a:solidFill>
                      <a:prstDash val="solid"/>
                    </a:lnL>
                    <a:lnT w="76200">
                      <a:solidFill>
                        <a:srgbClr val="FF0000"/>
                      </a:solidFill>
                      <a:prstDash val="solid"/>
                    </a:lnT>
                    <a:lnB w="79971">
                      <a:solidFill>
                        <a:srgbClr val="FF0000"/>
                      </a:solidFill>
                      <a:prstDash val="solid"/>
                    </a:lnB>
                  </a:tcPr>
                </a:tc>
                <a:tc>
                  <a:txBody>
                    <a:bodyPr/>
                    <a:lstStyle/>
                    <a:p>
                      <a:pPr marL="91440">
                        <a:lnSpc>
                          <a:spcPct val="100000"/>
                        </a:lnSpc>
                        <a:spcBef>
                          <a:spcPts val="260"/>
                        </a:spcBef>
                      </a:pPr>
                      <a:r>
                        <a:rPr sz="3600" b="1" dirty="0">
                          <a:solidFill>
                            <a:srgbClr val="FFFF00"/>
                          </a:solidFill>
                          <a:latin typeface="Arial"/>
                          <a:cs typeface="Arial"/>
                        </a:rPr>
                        <a:t>147</a:t>
                      </a:r>
                      <a:endParaRPr sz="3600">
                        <a:latin typeface="Arial"/>
                        <a:cs typeface="Arial"/>
                      </a:endParaRPr>
                    </a:p>
                  </a:txBody>
                  <a:tcPr marL="0" marR="0" marT="33020" marB="0">
                    <a:lnR w="12700">
                      <a:solidFill>
                        <a:srgbClr val="FFFFCC"/>
                      </a:solidFill>
                      <a:prstDash val="solid"/>
                    </a:lnR>
                    <a:lnT w="76200">
                      <a:solidFill>
                        <a:srgbClr val="FF0000"/>
                      </a:solidFill>
                      <a:prstDash val="solid"/>
                    </a:lnT>
                    <a:lnB w="79971">
                      <a:solidFill>
                        <a:srgbClr val="FF0000"/>
                      </a:solidFill>
                      <a:prstDash val="solid"/>
                    </a:lnB>
                  </a:tcPr>
                </a:tc>
                <a:tc>
                  <a:txBody>
                    <a:bodyPr/>
                    <a:lstStyle/>
                    <a:p>
                      <a:pPr marL="92075">
                        <a:lnSpc>
                          <a:spcPct val="100000"/>
                        </a:lnSpc>
                        <a:spcBef>
                          <a:spcPts val="260"/>
                        </a:spcBef>
                      </a:pPr>
                      <a:r>
                        <a:rPr sz="3600" b="1" dirty="0">
                          <a:solidFill>
                            <a:srgbClr val="FFFF00"/>
                          </a:solidFill>
                          <a:latin typeface="Arial"/>
                          <a:cs typeface="Arial"/>
                        </a:rPr>
                        <a:t>646</a:t>
                      </a:r>
                      <a:endParaRPr sz="3600">
                        <a:latin typeface="Arial"/>
                        <a:cs typeface="Arial"/>
                      </a:endParaRPr>
                    </a:p>
                  </a:txBody>
                  <a:tcPr marL="0" marR="0" marT="33020" marB="0">
                    <a:lnL w="12700">
                      <a:solidFill>
                        <a:srgbClr val="FFFFCC"/>
                      </a:solidFill>
                      <a:prstDash val="solid"/>
                    </a:lnL>
                    <a:lnT w="76200">
                      <a:solidFill>
                        <a:srgbClr val="FF0000"/>
                      </a:solidFill>
                      <a:prstDash val="solid"/>
                    </a:lnT>
                    <a:lnB w="79971">
                      <a:solidFill>
                        <a:srgbClr val="FF0000"/>
                      </a:solidFill>
                      <a:prstDash val="solid"/>
                    </a:lnB>
                  </a:tcPr>
                </a:tc>
                <a:tc>
                  <a:txBody>
                    <a:bodyPr/>
                    <a:lstStyle/>
                    <a:p>
                      <a:pPr marL="92075">
                        <a:lnSpc>
                          <a:spcPct val="100000"/>
                        </a:lnSpc>
                        <a:spcBef>
                          <a:spcPts val="280"/>
                        </a:spcBef>
                      </a:pPr>
                      <a:r>
                        <a:rPr sz="2800" spc="-5" dirty="0">
                          <a:solidFill>
                            <a:srgbClr val="FFFFCC"/>
                          </a:solidFill>
                          <a:latin typeface="Arial MT"/>
                          <a:cs typeface="Arial MT"/>
                        </a:rPr>
                        <a:t>793</a:t>
                      </a:r>
                      <a:endParaRPr sz="2800">
                        <a:latin typeface="Arial MT"/>
                        <a:cs typeface="Arial MT"/>
                      </a:endParaRPr>
                    </a:p>
                  </a:txBody>
                  <a:tcPr marL="0" marR="0" marT="35560" marB="0">
                    <a:lnR w="76200">
                      <a:solidFill>
                        <a:srgbClr val="FF0000"/>
                      </a:solidFill>
                      <a:prstDash val="solid"/>
                    </a:lnR>
                    <a:lnT w="76200">
                      <a:solidFill>
                        <a:srgbClr val="FF0000"/>
                      </a:solidFill>
                      <a:prstDash val="solid"/>
                    </a:lnT>
                    <a:lnB w="79971">
                      <a:solidFill>
                        <a:srgbClr val="FF0000"/>
                      </a:solidFill>
                      <a:prstDash val="solid"/>
                    </a:lnB>
                  </a:tcPr>
                </a:tc>
                <a:extLst>
                  <a:ext uri="{0D108BD9-81ED-4DB2-BD59-A6C34878D82A}">
                    <a16:rowId xmlns:a16="http://schemas.microsoft.com/office/drawing/2014/main" val="10004"/>
                  </a:ext>
                </a:extLst>
              </a:tr>
              <a:tr h="296056">
                <a:tc gridSpan="4">
                  <a:txBody>
                    <a:bodyPr/>
                    <a:lstStyle/>
                    <a:p>
                      <a:pPr>
                        <a:lnSpc>
                          <a:spcPct val="100000"/>
                        </a:lnSpc>
                      </a:pPr>
                      <a:endParaRPr sz="1800">
                        <a:latin typeface="Times New Roman"/>
                        <a:cs typeface="Times New Roman"/>
                      </a:endParaRPr>
                    </a:p>
                  </a:txBody>
                  <a:tcPr marL="0" marR="0" marT="0" marB="0">
                    <a:lnT w="79971">
                      <a:solidFill>
                        <a:srgbClr val="FF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pic>
        <p:nvPicPr>
          <p:cNvPr id="3" name="object 3"/>
          <p:cNvPicPr/>
          <p:nvPr/>
        </p:nvPicPr>
        <p:blipFill>
          <a:blip r:embed="rId2" cstate="print"/>
          <a:stretch>
            <a:fillRect/>
          </a:stretch>
        </p:blipFill>
        <p:spPr>
          <a:xfrm>
            <a:off x="6402323" y="4625398"/>
            <a:ext cx="1197102" cy="58615"/>
          </a:xfrm>
          <a:prstGeom prst="rect">
            <a:avLst/>
          </a:prstGeom>
        </p:spPr>
      </p:pic>
      <p:grpSp>
        <p:nvGrpSpPr>
          <p:cNvPr id="4" name="object 4"/>
          <p:cNvGrpSpPr/>
          <p:nvPr/>
        </p:nvGrpSpPr>
        <p:grpSpPr>
          <a:xfrm>
            <a:off x="6158484" y="4029455"/>
            <a:ext cx="1685289" cy="1479550"/>
            <a:chOff x="6158484" y="4029455"/>
            <a:chExt cx="1685289" cy="1479550"/>
          </a:xfrm>
        </p:grpSpPr>
        <p:pic>
          <p:nvPicPr>
            <p:cNvPr id="5" name="object 5"/>
            <p:cNvPicPr/>
            <p:nvPr/>
          </p:nvPicPr>
          <p:blipFill>
            <a:blip r:embed="rId3" cstate="print"/>
            <a:stretch>
              <a:fillRect/>
            </a:stretch>
          </p:blipFill>
          <p:spPr>
            <a:xfrm>
              <a:off x="6158484" y="4029455"/>
              <a:ext cx="1684782" cy="899922"/>
            </a:xfrm>
            <a:prstGeom prst="rect">
              <a:avLst/>
            </a:prstGeom>
          </p:spPr>
        </p:pic>
        <p:pic>
          <p:nvPicPr>
            <p:cNvPr id="6" name="object 6"/>
            <p:cNvPicPr/>
            <p:nvPr/>
          </p:nvPicPr>
          <p:blipFill>
            <a:blip r:embed="rId4" cstate="print"/>
            <a:stretch>
              <a:fillRect/>
            </a:stretch>
          </p:blipFill>
          <p:spPr>
            <a:xfrm>
              <a:off x="6158484" y="4608575"/>
              <a:ext cx="1684782" cy="899922"/>
            </a:xfrm>
            <a:prstGeom prst="rect">
              <a:avLst/>
            </a:prstGeom>
          </p:spPr>
        </p:pic>
        <p:pic>
          <p:nvPicPr>
            <p:cNvPr id="7" name="object 7"/>
            <p:cNvPicPr/>
            <p:nvPr/>
          </p:nvPicPr>
          <p:blipFill>
            <a:blip r:embed="rId2" cstate="print"/>
            <a:stretch>
              <a:fillRect/>
            </a:stretch>
          </p:blipFill>
          <p:spPr>
            <a:xfrm>
              <a:off x="6402324" y="5204518"/>
              <a:ext cx="1197102" cy="58615"/>
            </a:xfrm>
            <a:prstGeom prst="rect">
              <a:avLst/>
            </a:prstGeom>
          </p:spPr>
        </p:pic>
      </p:grpSp>
      <p:grpSp>
        <p:nvGrpSpPr>
          <p:cNvPr id="8" name="object 8"/>
          <p:cNvGrpSpPr/>
          <p:nvPr/>
        </p:nvGrpSpPr>
        <p:grpSpPr>
          <a:xfrm>
            <a:off x="2363723" y="5173979"/>
            <a:ext cx="2730500" cy="1009650"/>
            <a:chOff x="2363723" y="5173979"/>
            <a:chExt cx="2730500" cy="1009650"/>
          </a:xfrm>
        </p:grpSpPr>
        <p:pic>
          <p:nvPicPr>
            <p:cNvPr id="9" name="object 9"/>
            <p:cNvPicPr/>
            <p:nvPr/>
          </p:nvPicPr>
          <p:blipFill>
            <a:blip r:embed="rId5" cstate="print"/>
            <a:stretch>
              <a:fillRect/>
            </a:stretch>
          </p:blipFill>
          <p:spPr>
            <a:xfrm>
              <a:off x="2363723" y="5173979"/>
              <a:ext cx="1361694" cy="1009650"/>
            </a:xfrm>
            <a:prstGeom prst="rect">
              <a:avLst/>
            </a:prstGeom>
          </p:spPr>
        </p:pic>
        <p:pic>
          <p:nvPicPr>
            <p:cNvPr id="10" name="object 10"/>
            <p:cNvPicPr/>
            <p:nvPr/>
          </p:nvPicPr>
          <p:blipFill>
            <a:blip r:embed="rId6" cstate="print"/>
            <a:stretch>
              <a:fillRect/>
            </a:stretch>
          </p:blipFill>
          <p:spPr>
            <a:xfrm>
              <a:off x="3732275" y="5173979"/>
              <a:ext cx="1361694" cy="1009650"/>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847090" marR="5080">
              <a:lnSpc>
                <a:spcPct val="100000"/>
              </a:lnSpc>
              <a:spcBef>
                <a:spcPts val="95"/>
              </a:spcBef>
            </a:pPr>
            <a:r>
              <a:rPr sz="2800" spc="-30" dirty="0"/>
              <a:t>We</a:t>
            </a:r>
            <a:r>
              <a:rPr sz="2800" spc="-10" dirty="0"/>
              <a:t> </a:t>
            </a:r>
            <a:r>
              <a:rPr sz="2800" dirty="0"/>
              <a:t>next create</a:t>
            </a:r>
            <a:r>
              <a:rPr sz="2800" spc="-10" dirty="0"/>
              <a:t> </a:t>
            </a:r>
            <a:r>
              <a:rPr sz="2800" dirty="0"/>
              <a:t>the</a:t>
            </a:r>
            <a:r>
              <a:rPr sz="2800" spc="5" dirty="0"/>
              <a:t> </a:t>
            </a:r>
            <a:r>
              <a:rPr sz="2800" dirty="0"/>
              <a:t>total</a:t>
            </a:r>
            <a:r>
              <a:rPr sz="2800" spc="-10" dirty="0"/>
              <a:t> </a:t>
            </a:r>
            <a:r>
              <a:rPr sz="2800" spc="-40" dirty="0"/>
              <a:t>row,</a:t>
            </a:r>
            <a:r>
              <a:rPr sz="2800" spc="5" dirty="0"/>
              <a:t> </a:t>
            </a:r>
            <a:r>
              <a:rPr sz="2800" dirty="0"/>
              <a:t>and</a:t>
            </a:r>
            <a:r>
              <a:rPr sz="2800" spc="15" dirty="0"/>
              <a:t> </a:t>
            </a:r>
            <a:r>
              <a:rPr sz="2800" dirty="0"/>
              <a:t>know</a:t>
            </a:r>
            <a:r>
              <a:rPr sz="2800" spc="-10" dirty="0"/>
              <a:t> </a:t>
            </a:r>
            <a:r>
              <a:rPr sz="2800" dirty="0"/>
              <a:t>that</a:t>
            </a:r>
            <a:r>
              <a:rPr sz="2800" spc="-10" dirty="0"/>
              <a:t> </a:t>
            </a:r>
            <a:r>
              <a:rPr sz="2800" spc="-5" dirty="0"/>
              <a:t>we </a:t>
            </a:r>
            <a:r>
              <a:rPr sz="2800" spc="-760" dirty="0"/>
              <a:t> </a:t>
            </a:r>
            <a:r>
              <a:rPr sz="2800" spc="-5" dirty="0"/>
              <a:t>have</a:t>
            </a:r>
            <a:r>
              <a:rPr sz="2800" spc="5" dirty="0"/>
              <a:t> </a:t>
            </a:r>
            <a:r>
              <a:rPr sz="2800" dirty="0"/>
              <a:t>147</a:t>
            </a:r>
            <a:r>
              <a:rPr sz="2800" spc="-5" dirty="0"/>
              <a:t> </a:t>
            </a:r>
            <a:r>
              <a:rPr sz="2800" dirty="0"/>
              <a:t>people</a:t>
            </a:r>
            <a:r>
              <a:rPr sz="2800" spc="15" dirty="0"/>
              <a:t> </a:t>
            </a:r>
            <a:r>
              <a:rPr sz="2800" spc="-5" dirty="0"/>
              <a:t>wearing</a:t>
            </a:r>
            <a:r>
              <a:rPr sz="2800" spc="15" dirty="0"/>
              <a:t> </a:t>
            </a:r>
            <a:r>
              <a:rPr sz="2800" spc="-5" dirty="0"/>
              <a:t>helmet</a:t>
            </a:r>
            <a:r>
              <a:rPr sz="2800" spc="15" dirty="0"/>
              <a:t> </a:t>
            </a:r>
            <a:r>
              <a:rPr sz="2800" spc="-5" dirty="0"/>
              <a:t>and </a:t>
            </a:r>
            <a:r>
              <a:rPr sz="2800" dirty="0"/>
              <a:t>646</a:t>
            </a:r>
            <a:r>
              <a:rPr sz="2800" spc="5" dirty="0"/>
              <a:t> </a:t>
            </a:r>
            <a:r>
              <a:rPr sz="2800" spc="-5" dirty="0"/>
              <a:t>did </a:t>
            </a:r>
            <a:r>
              <a:rPr sz="2800" dirty="0"/>
              <a:t> not.</a:t>
            </a:r>
            <a:r>
              <a:rPr sz="2800" spc="-5" dirty="0"/>
              <a:t> Here</a:t>
            </a:r>
            <a:r>
              <a:rPr sz="2800" spc="10" dirty="0"/>
              <a:t> </a:t>
            </a:r>
            <a:r>
              <a:rPr sz="2800" spc="-5" dirty="0"/>
              <a:t>we</a:t>
            </a:r>
            <a:r>
              <a:rPr sz="2800" spc="5" dirty="0"/>
              <a:t> </a:t>
            </a:r>
            <a:r>
              <a:rPr sz="2800" dirty="0"/>
              <a:t>know </a:t>
            </a:r>
            <a:r>
              <a:rPr sz="2800" spc="-5" dirty="0"/>
              <a:t>the</a:t>
            </a:r>
            <a:r>
              <a:rPr sz="2800" dirty="0"/>
              <a:t> total</a:t>
            </a:r>
            <a:r>
              <a:rPr sz="2800" spc="-5" dirty="0"/>
              <a:t> number</a:t>
            </a:r>
            <a:r>
              <a:rPr sz="2800" spc="10" dirty="0"/>
              <a:t> </a:t>
            </a:r>
            <a:r>
              <a:rPr sz="2800" spc="-5" dirty="0"/>
              <a:t>of </a:t>
            </a:r>
            <a:r>
              <a:rPr sz="2800" dirty="0"/>
              <a:t>subjects </a:t>
            </a:r>
            <a:r>
              <a:rPr sz="2800" spc="-760" dirty="0"/>
              <a:t> </a:t>
            </a:r>
            <a:r>
              <a:rPr sz="2800" spc="-5" dirty="0"/>
              <a:t>are </a:t>
            </a:r>
            <a:r>
              <a:rPr sz="2800" dirty="0"/>
              <a:t>793</a:t>
            </a:r>
            <a:r>
              <a:rPr sz="2800" spc="5" dirty="0"/>
              <a:t> </a:t>
            </a:r>
            <a:r>
              <a:rPr sz="2800" dirty="0"/>
              <a:t>(from</a:t>
            </a:r>
            <a:r>
              <a:rPr sz="2800" spc="10" dirty="0"/>
              <a:t> </a:t>
            </a:r>
            <a:r>
              <a:rPr sz="2800" dirty="0"/>
              <a:t>either</a:t>
            </a:r>
            <a:r>
              <a:rPr sz="2800" spc="-5" dirty="0"/>
              <a:t> the total</a:t>
            </a:r>
            <a:r>
              <a:rPr sz="2800" spc="5" dirty="0"/>
              <a:t> </a:t>
            </a:r>
            <a:r>
              <a:rPr sz="2800" spc="-5" dirty="0"/>
              <a:t>column</a:t>
            </a:r>
            <a:r>
              <a:rPr sz="2800" spc="10" dirty="0"/>
              <a:t> </a:t>
            </a:r>
            <a:r>
              <a:rPr sz="2800" spc="-5" dirty="0"/>
              <a:t>or</a:t>
            </a:r>
            <a:r>
              <a:rPr sz="2800" spc="10" dirty="0"/>
              <a:t> </a:t>
            </a:r>
            <a:r>
              <a:rPr sz="2800" spc="-5" dirty="0"/>
              <a:t>total </a:t>
            </a:r>
            <a:r>
              <a:rPr sz="2800" dirty="0"/>
              <a:t> </a:t>
            </a:r>
            <a:r>
              <a:rPr sz="2800" spc="-5" dirty="0"/>
              <a:t>row).</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7627" y="4186428"/>
            <a:ext cx="1362075" cy="2428875"/>
            <a:chOff x="2357627" y="4186428"/>
            <a:chExt cx="1362075" cy="2428875"/>
          </a:xfrm>
        </p:grpSpPr>
        <p:pic>
          <p:nvPicPr>
            <p:cNvPr id="3" name="object 3"/>
            <p:cNvPicPr/>
            <p:nvPr/>
          </p:nvPicPr>
          <p:blipFill>
            <a:blip r:embed="rId2" cstate="print"/>
            <a:stretch>
              <a:fillRect/>
            </a:stretch>
          </p:blipFill>
          <p:spPr>
            <a:xfrm>
              <a:off x="2554223" y="4186428"/>
              <a:ext cx="971550" cy="1119378"/>
            </a:xfrm>
            <a:prstGeom prst="rect">
              <a:avLst/>
            </a:prstGeom>
          </p:spPr>
        </p:pic>
        <p:pic>
          <p:nvPicPr>
            <p:cNvPr id="4" name="object 4"/>
            <p:cNvPicPr/>
            <p:nvPr/>
          </p:nvPicPr>
          <p:blipFill>
            <a:blip r:embed="rId3" cstate="print"/>
            <a:stretch>
              <a:fillRect/>
            </a:stretch>
          </p:blipFill>
          <p:spPr>
            <a:xfrm>
              <a:off x="2554223" y="4887468"/>
              <a:ext cx="971550" cy="1119378"/>
            </a:xfrm>
            <a:prstGeom prst="rect">
              <a:avLst/>
            </a:prstGeom>
          </p:spPr>
        </p:pic>
        <p:pic>
          <p:nvPicPr>
            <p:cNvPr id="5" name="object 5"/>
            <p:cNvPicPr/>
            <p:nvPr/>
          </p:nvPicPr>
          <p:blipFill>
            <a:blip r:embed="rId4" cstate="print"/>
            <a:stretch>
              <a:fillRect/>
            </a:stretch>
          </p:blipFill>
          <p:spPr>
            <a:xfrm>
              <a:off x="2357627" y="5605272"/>
              <a:ext cx="1361694" cy="1009650"/>
            </a:xfrm>
            <a:prstGeom prst="rect">
              <a:avLst/>
            </a:prstGeom>
          </p:spPr>
        </p:pic>
      </p:grpSp>
      <p:grpSp>
        <p:nvGrpSpPr>
          <p:cNvPr id="6" name="object 6"/>
          <p:cNvGrpSpPr/>
          <p:nvPr/>
        </p:nvGrpSpPr>
        <p:grpSpPr>
          <a:xfrm>
            <a:off x="3834384" y="4186428"/>
            <a:ext cx="1362075" cy="2428875"/>
            <a:chOff x="3834384" y="4186428"/>
            <a:chExt cx="1362075" cy="2428875"/>
          </a:xfrm>
        </p:grpSpPr>
        <p:pic>
          <p:nvPicPr>
            <p:cNvPr id="7" name="object 7"/>
            <p:cNvPicPr/>
            <p:nvPr/>
          </p:nvPicPr>
          <p:blipFill>
            <a:blip r:embed="rId5" cstate="print"/>
            <a:stretch>
              <a:fillRect/>
            </a:stretch>
          </p:blipFill>
          <p:spPr>
            <a:xfrm>
              <a:off x="4030980" y="4186428"/>
              <a:ext cx="971550" cy="1119378"/>
            </a:xfrm>
            <a:prstGeom prst="rect">
              <a:avLst/>
            </a:prstGeom>
          </p:spPr>
        </p:pic>
        <p:pic>
          <p:nvPicPr>
            <p:cNvPr id="8" name="object 8"/>
            <p:cNvPicPr/>
            <p:nvPr/>
          </p:nvPicPr>
          <p:blipFill>
            <a:blip r:embed="rId6" cstate="print"/>
            <a:stretch>
              <a:fillRect/>
            </a:stretch>
          </p:blipFill>
          <p:spPr>
            <a:xfrm>
              <a:off x="4030980" y="4887468"/>
              <a:ext cx="971550" cy="1119378"/>
            </a:xfrm>
            <a:prstGeom prst="rect">
              <a:avLst/>
            </a:prstGeom>
          </p:spPr>
        </p:pic>
        <p:pic>
          <p:nvPicPr>
            <p:cNvPr id="9" name="object 9"/>
            <p:cNvPicPr/>
            <p:nvPr/>
          </p:nvPicPr>
          <p:blipFill>
            <a:blip r:embed="rId7" cstate="print"/>
            <a:stretch>
              <a:fillRect/>
            </a:stretch>
          </p:blipFill>
          <p:spPr>
            <a:xfrm>
              <a:off x="3834384" y="5605272"/>
              <a:ext cx="1361693" cy="1009650"/>
            </a:xfrm>
            <a:prstGeom prst="rect">
              <a:avLst/>
            </a:prstGeom>
          </p:spPr>
        </p:pic>
      </p:grpSp>
      <p:grpSp>
        <p:nvGrpSpPr>
          <p:cNvPr id="10" name="object 10"/>
          <p:cNvGrpSpPr/>
          <p:nvPr/>
        </p:nvGrpSpPr>
        <p:grpSpPr>
          <a:xfrm>
            <a:off x="5942076" y="4216908"/>
            <a:ext cx="1685289" cy="1601470"/>
            <a:chOff x="5942076" y="4216908"/>
            <a:chExt cx="1685289" cy="1601470"/>
          </a:xfrm>
        </p:grpSpPr>
        <p:sp>
          <p:nvSpPr>
            <p:cNvPr id="11" name="object 11"/>
            <p:cNvSpPr/>
            <p:nvPr/>
          </p:nvSpPr>
          <p:spPr>
            <a:xfrm>
              <a:off x="6076950" y="4822698"/>
              <a:ext cx="119380" cy="12700"/>
            </a:xfrm>
            <a:custGeom>
              <a:avLst/>
              <a:gdLst/>
              <a:ahLst/>
              <a:cxnLst/>
              <a:rect l="l" t="t" r="r" b="b"/>
              <a:pathLst>
                <a:path w="119379" h="12700">
                  <a:moveTo>
                    <a:pt x="118872" y="0"/>
                  </a:moveTo>
                  <a:lnTo>
                    <a:pt x="0" y="0"/>
                  </a:lnTo>
                  <a:lnTo>
                    <a:pt x="0" y="12191"/>
                  </a:lnTo>
                  <a:lnTo>
                    <a:pt x="118872" y="12191"/>
                  </a:lnTo>
                  <a:lnTo>
                    <a:pt x="118872" y="0"/>
                  </a:lnTo>
                  <a:close/>
                </a:path>
              </a:pathLst>
            </a:custGeom>
            <a:solidFill>
              <a:srgbClr val="FFFFCC"/>
            </a:solidFill>
          </p:spPr>
          <p:txBody>
            <a:bodyPr wrap="square" lIns="0" tIns="0" rIns="0" bIns="0" rtlCol="0"/>
            <a:lstStyle/>
            <a:p>
              <a:endParaRPr/>
            </a:p>
          </p:txBody>
        </p:sp>
        <p:pic>
          <p:nvPicPr>
            <p:cNvPr id="12" name="object 12"/>
            <p:cNvPicPr/>
            <p:nvPr/>
          </p:nvPicPr>
          <p:blipFill>
            <a:blip r:embed="rId8" cstate="print"/>
            <a:stretch>
              <a:fillRect/>
            </a:stretch>
          </p:blipFill>
          <p:spPr>
            <a:xfrm>
              <a:off x="5942076" y="4216908"/>
              <a:ext cx="1684781" cy="899921"/>
            </a:xfrm>
            <a:prstGeom prst="rect">
              <a:avLst/>
            </a:prstGeom>
          </p:spPr>
        </p:pic>
        <p:sp>
          <p:nvSpPr>
            <p:cNvPr id="13" name="object 13"/>
            <p:cNvSpPr/>
            <p:nvPr/>
          </p:nvSpPr>
          <p:spPr>
            <a:xfrm>
              <a:off x="6195822" y="4822698"/>
              <a:ext cx="1150620" cy="12700"/>
            </a:xfrm>
            <a:custGeom>
              <a:avLst/>
              <a:gdLst/>
              <a:ahLst/>
              <a:cxnLst/>
              <a:rect l="l" t="t" r="r" b="b"/>
              <a:pathLst>
                <a:path w="1150620" h="12700">
                  <a:moveTo>
                    <a:pt x="1150620" y="0"/>
                  </a:moveTo>
                  <a:lnTo>
                    <a:pt x="0" y="0"/>
                  </a:lnTo>
                  <a:lnTo>
                    <a:pt x="0" y="12191"/>
                  </a:lnTo>
                  <a:lnTo>
                    <a:pt x="1150620" y="12191"/>
                  </a:lnTo>
                  <a:lnTo>
                    <a:pt x="1150620" y="0"/>
                  </a:lnTo>
                  <a:close/>
                </a:path>
              </a:pathLst>
            </a:custGeom>
            <a:solidFill>
              <a:srgbClr val="00FF00"/>
            </a:solidFill>
          </p:spPr>
          <p:txBody>
            <a:bodyPr wrap="square" lIns="0" tIns="0" rIns="0" bIns="0" rtlCol="0"/>
            <a:lstStyle/>
            <a:p>
              <a:endParaRPr/>
            </a:p>
          </p:txBody>
        </p:sp>
        <p:sp>
          <p:nvSpPr>
            <p:cNvPr id="14" name="object 14"/>
            <p:cNvSpPr/>
            <p:nvPr/>
          </p:nvSpPr>
          <p:spPr>
            <a:xfrm>
              <a:off x="6076950" y="4822710"/>
              <a:ext cx="1388745" cy="713740"/>
            </a:xfrm>
            <a:custGeom>
              <a:avLst/>
              <a:gdLst/>
              <a:ahLst/>
              <a:cxnLst/>
              <a:rect l="l" t="t" r="r" b="b"/>
              <a:pathLst>
                <a:path w="1388745" h="713739">
                  <a:moveTo>
                    <a:pt x="118872" y="701040"/>
                  </a:moveTo>
                  <a:lnTo>
                    <a:pt x="0" y="701040"/>
                  </a:lnTo>
                  <a:lnTo>
                    <a:pt x="0" y="713219"/>
                  </a:lnTo>
                  <a:lnTo>
                    <a:pt x="118872" y="713219"/>
                  </a:lnTo>
                  <a:lnTo>
                    <a:pt x="118872" y="701040"/>
                  </a:lnTo>
                  <a:close/>
                </a:path>
                <a:path w="1388745" h="713739">
                  <a:moveTo>
                    <a:pt x="1388364" y="0"/>
                  </a:moveTo>
                  <a:lnTo>
                    <a:pt x="1269492" y="0"/>
                  </a:lnTo>
                  <a:lnTo>
                    <a:pt x="1269492" y="12179"/>
                  </a:lnTo>
                  <a:lnTo>
                    <a:pt x="1388364" y="12179"/>
                  </a:lnTo>
                  <a:lnTo>
                    <a:pt x="1388364" y="0"/>
                  </a:lnTo>
                  <a:close/>
                </a:path>
              </a:pathLst>
            </a:custGeom>
            <a:solidFill>
              <a:srgbClr val="FFFFCC"/>
            </a:solidFill>
          </p:spPr>
          <p:txBody>
            <a:bodyPr wrap="square" lIns="0" tIns="0" rIns="0" bIns="0" rtlCol="0"/>
            <a:lstStyle/>
            <a:p>
              <a:endParaRPr/>
            </a:p>
          </p:txBody>
        </p:sp>
        <p:pic>
          <p:nvPicPr>
            <p:cNvPr id="15" name="object 15"/>
            <p:cNvPicPr/>
            <p:nvPr/>
          </p:nvPicPr>
          <p:blipFill>
            <a:blip r:embed="rId9" cstate="print"/>
            <a:stretch>
              <a:fillRect/>
            </a:stretch>
          </p:blipFill>
          <p:spPr>
            <a:xfrm>
              <a:off x="5942076" y="4917948"/>
              <a:ext cx="1684781" cy="899921"/>
            </a:xfrm>
            <a:prstGeom prst="rect">
              <a:avLst/>
            </a:prstGeom>
          </p:spPr>
        </p:pic>
        <p:sp>
          <p:nvSpPr>
            <p:cNvPr id="16" name="object 16"/>
            <p:cNvSpPr/>
            <p:nvPr/>
          </p:nvSpPr>
          <p:spPr>
            <a:xfrm>
              <a:off x="6195822" y="5523738"/>
              <a:ext cx="1150620" cy="12700"/>
            </a:xfrm>
            <a:custGeom>
              <a:avLst/>
              <a:gdLst/>
              <a:ahLst/>
              <a:cxnLst/>
              <a:rect l="l" t="t" r="r" b="b"/>
              <a:pathLst>
                <a:path w="1150620" h="12700">
                  <a:moveTo>
                    <a:pt x="1150620" y="0"/>
                  </a:moveTo>
                  <a:lnTo>
                    <a:pt x="0" y="0"/>
                  </a:lnTo>
                  <a:lnTo>
                    <a:pt x="0" y="12192"/>
                  </a:lnTo>
                  <a:lnTo>
                    <a:pt x="1150620" y="12192"/>
                  </a:lnTo>
                  <a:lnTo>
                    <a:pt x="1150620" y="0"/>
                  </a:lnTo>
                  <a:close/>
                </a:path>
              </a:pathLst>
            </a:custGeom>
            <a:solidFill>
              <a:srgbClr val="FFC000"/>
            </a:solidFill>
          </p:spPr>
          <p:txBody>
            <a:bodyPr wrap="square" lIns="0" tIns="0" rIns="0" bIns="0" rtlCol="0"/>
            <a:lstStyle/>
            <a:p>
              <a:endParaRPr/>
            </a:p>
          </p:txBody>
        </p:sp>
        <p:sp>
          <p:nvSpPr>
            <p:cNvPr id="17" name="object 17"/>
            <p:cNvSpPr/>
            <p:nvPr/>
          </p:nvSpPr>
          <p:spPr>
            <a:xfrm>
              <a:off x="7346442" y="5523738"/>
              <a:ext cx="119380" cy="12700"/>
            </a:xfrm>
            <a:custGeom>
              <a:avLst/>
              <a:gdLst/>
              <a:ahLst/>
              <a:cxnLst/>
              <a:rect l="l" t="t" r="r" b="b"/>
              <a:pathLst>
                <a:path w="119379" h="12700">
                  <a:moveTo>
                    <a:pt x="118872" y="0"/>
                  </a:moveTo>
                  <a:lnTo>
                    <a:pt x="0" y="0"/>
                  </a:lnTo>
                  <a:lnTo>
                    <a:pt x="0" y="12191"/>
                  </a:lnTo>
                  <a:lnTo>
                    <a:pt x="118872" y="12191"/>
                  </a:lnTo>
                  <a:lnTo>
                    <a:pt x="118872" y="0"/>
                  </a:lnTo>
                  <a:close/>
                </a:path>
              </a:pathLst>
            </a:custGeom>
            <a:solidFill>
              <a:srgbClr val="FFFFCC"/>
            </a:solidFill>
          </p:spPr>
          <p:txBody>
            <a:bodyPr wrap="square" lIns="0" tIns="0" rIns="0" bIns="0" rtlCol="0"/>
            <a:lstStyle/>
            <a:p>
              <a:endParaRPr/>
            </a:p>
          </p:txBody>
        </p:sp>
      </p:grpSp>
      <p:pic>
        <p:nvPicPr>
          <p:cNvPr id="18" name="object 18"/>
          <p:cNvPicPr/>
          <p:nvPr/>
        </p:nvPicPr>
        <p:blipFill>
          <a:blip r:embed="rId10" cstate="print"/>
          <a:stretch>
            <a:fillRect/>
          </a:stretch>
        </p:blipFill>
        <p:spPr>
          <a:xfrm>
            <a:off x="6185915" y="4812850"/>
            <a:ext cx="1197102" cy="58615"/>
          </a:xfrm>
          <a:prstGeom prst="rect">
            <a:avLst/>
          </a:prstGeom>
        </p:spPr>
      </p:pic>
      <p:pic>
        <p:nvPicPr>
          <p:cNvPr id="19" name="object 19"/>
          <p:cNvPicPr/>
          <p:nvPr/>
        </p:nvPicPr>
        <p:blipFill>
          <a:blip r:embed="rId10" cstate="print"/>
          <a:stretch>
            <a:fillRect/>
          </a:stretch>
        </p:blipFill>
        <p:spPr>
          <a:xfrm>
            <a:off x="6185915" y="5513890"/>
            <a:ext cx="1197102" cy="58615"/>
          </a:xfrm>
          <a:prstGeom prst="rect">
            <a:avLst/>
          </a:prstGeom>
        </p:spPr>
      </p:pic>
      <p:graphicFrame>
        <p:nvGraphicFramePr>
          <p:cNvPr id="20" name="object 20"/>
          <p:cNvGraphicFramePr>
            <a:graphicFrameLocks noGrp="1"/>
          </p:cNvGraphicFramePr>
          <p:nvPr/>
        </p:nvGraphicFramePr>
        <p:xfrm>
          <a:off x="1101331" y="3252025"/>
          <a:ext cx="6847205" cy="3362960"/>
        </p:xfrm>
        <a:graphic>
          <a:graphicData uri="http://schemas.openxmlformats.org/drawingml/2006/table">
            <a:tbl>
              <a:tblPr firstRow="1" bandRow="1">
                <a:tableStyleId>{2D5ABB26-0587-4C30-8999-92F81FD0307C}</a:tableStyleId>
              </a:tblPr>
              <a:tblGrid>
                <a:gridCol w="122110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87499">
                  <a:extLst>
                    <a:ext uri="{9D8B030D-6E8A-4147-A177-3AD203B41FA5}">
                      <a16:colId xmlns:a16="http://schemas.microsoft.com/office/drawing/2014/main" val="20002"/>
                    </a:ext>
                  </a:extLst>
                </a:gridCol>
                <a:gridCol w="2624454">
                  <a:extLst>
                    <a:ext uri="{9D8B030D-6E8A-4147-A177-3AD203B41FA5}">
                      <a16:colId xmlns:a16="http://schemas.microsoft.com/office/drawing/2014/main" val="20003"/>
                    </a:ext>
                  </a:extLst>
                </a:gridCol>
              </a:tblGrid>
              <a:tr h="518287">
                <a:tc rowSpan="2">
                  <a:txBody>
                    <a:bodyPr/>
                    <a:lstStyle/>
                    <a:p>
                      <a:pPr marL="91440" marR="254000">
                        <a:lnSpc>
                          <a:spcPct val="100000"/>
                        </a:lnSpc>
                        <a:spcBef>
                          <a:spcPts val="290"/>
                        </a:spcBef>
                      </a:pPr>
                      <a:r>
                        <a:rPr sz="2800" dirty="0">
                          <a:solidFill>
                            <a:srgbClr val="FFFFCC"/>
                          </a:solidFill>
                          <a:latin typeface="Arial MT"/>
                          <a:cs typeface="Arial MT"/>
                        </a:rPr>
                        <a:t>Head In</a:t>
                      </a:r>
                      <a:r>
                        <a:rPr sz="2800" spc="5" dirty="0">
                          <a:solidFill>
                            <a:srgbClr val="FFFFCC"/>
                          </a:solidFill>
                          <a:latin typeface="Arial MT"/>
                          <a:cs typeface="Arial MT"/>
                        </a:rPr>
                        <a:t>j</a:t>
                      </a:r>
                      <a:r>
                        <a:rPr sz="2800" dirty="0">
                          <a:solidFill>
                            <a:srgbClr val="FFFFCC"/>
                          </a:solidFill>
                          <a:latin typeface="Arial MT"/>
                          <a:cs typeface="Arial MT"/>
                        </a:rPr>
                        <a:t>u</a:t>
                      </a:r>
                      <a:r>
                        <a:rPr sz="2800" spc="5" dirty="0">
                          <a:solidFill>
                            <a:srgbClr val="FFFFCC"/>
                          </a:solidFill>
                          <a:latin typeface="Arial MT"/>
                          <a:cs typeface="Arial MT"/>
                        </a:rPr>
                        <a:t>r</a:t>
                      </a:r>
                      <a:r>
                        <a:rPr sz="2800" dirty="0">
                          <a:solidFill>
                            <a:srgbClr val="FFFFCC"/>
                          </a:solidFill>
                          <a:latin typeface="Arial MT"/>
                          <a:cs typeface="Arial MT"/>
                        </a:rPr>
                        <a:t>y</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290"/>
                        </a:spcBef>
                      </a:pPr>
                      <a:r>
                        <a:rPr sz="2800" spc="-10" dirty="0">
                          <a:solidFill>
                            <a:srgbClr val="FFFF00"/>
                          </a:solidFill>
                          <a:latin typeface="Arial MT"/>
                          <a:cs typeface="Arial MT"/>
                        </a:rPr>
                        <a:t>Wearing</a:t>
                      </a:r>
                      <a:r>
                        <a:rPr sz="2800" spc="-35" dirty="0">
                          <a:solidFill>
                            <a:srgbClr val="FFFF00"/>
                          </a:solidFill>
                          <a:latin typeface="Arial MT"/>
                          <a:cs typeface="Arial MT"/>
                        </a:rPr>
                        <a:t> </a:t>
                      </a:r>
                      <a:r>
                        <a:rPr sz="2800" spc="-5" dirty="0">
                          <a:solidFill>
                            <a:srgbClr val="FFFF00"/>
                          </a:solidFill>
                          <a:latin typeface="Arial MT"/>
                          <a:cs typeface="Arial MT"/>
                        </a:rPr>
                        <a:t>Helmet</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10"/>
                        </a:spcBef>
                      </a:pPr>
                      <a:endParaRPr sz="3750">
                        <a:latin typeface="Times New Roman"/>
                        <a:cs typeface="Times New Roman"/>
                      </a:endParaRPr>
                    </a:p>
                    <a:p>
                      <a:pPr marL="92075">
                        <a:lnSpc>
                          <a:spcPct val="100000"/>
                        </a:lnSpc>
                      </a:pPr>
                      <a:r>
                        <a:rPr sz="2800" spc="-65" dirty="0">
                          <a:solidFill>
                            <a:srgbClr val="FFFFCC"/>
                          </a:solidFill>
                          <a:latin typeface="Arial MT"/>
                          <a:cs typeface="Arial MT"/>
                        </a:rPr>
                        <a:t>Total</a:t>
                      </a:r>
                      <a:endParaRPr sz="2800">
                        <a:latin typeface="Arial MT"/>
                        <a:cs typeface="Arial MT"/>
                      </a:endParaRPr>
                    </a:p>
                  </a:txBody>
                  <a:tcPr marL="0" marR="0" marT="127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518287">
                <a:tc vMerge="1">
                  <a:txBody>
                    <a:bodyPr/>
                    <a:lstStyle/>
                    <a:p>
                      <a:endParaRPr/>
                    </a:p>
                  </a:txBody>
                  <a:tcPr marL="0" marR="0" marT="3683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290"/>
                        </a:spcBef>
                      </a:pPr>
                      <a:r>
                        <a:rPr sz="2800" spc="-90" dirty="0">
                          <a:solidFill>
                            <a:srgbClr val="FFFF00"/>
                          </a:solidFill>
                          <a:latin typeface="Arial MT"/>
                          <a:cs typeface="Arial MT"/>
                        </a:rPr>
                        <a:t>Yes</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90"/>
                        </a:spcBef>
                      </a:pPr>
                      <a:r>
                        <a:rPr sz="2800" spc="-10" dirty="0">
                          <a:solidFill>
                            <a:srgbClr val="FFFF00"/>
                          </a:solidFill>
                          <a:latin typeface="Arial MT"/>
                          <a:cs typeface="Arial MT"/>
                        </a:rPr>
                        <a:t>No</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127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701167">
                <a:tc>
                  <a:txBody>
                    <a:bodyPr/>
                    <a:lstStyle/>
                    <a:p>
                      <a:pPr marL="91440">
                        <a:lnSpc>
                          <a:spcPct val="100000"/>
                        </a:lnSpc>
                        <a:spcBef>
                          <a:spcPts val="290"/>
                        </a:spcBef>
                      </a:pPr>
                      <a:r>
                        <a:rPr sz="2800" spc="-90" dirty="0">
                          <a:solidFill>
                            <a:srgbClr val="FFFFCC"/>
                          </a:solidFill>
                          <a:latin typeface="Arial MT"/>
                          <a:cs typeface="Arial MT"/>
                        </a:rPr>
                        <a:t>Yes</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270" algn="ctr">
                        <a:lnSpc>
                          <a:spcPct val="100000"/>
                        </a:lnSpc>
                        <a:spcBef>
                          <a:spcPts val="254"/>
                        </a:spcBef>
                      </a:pPr>
                      <a:r>
                        <a:rPr sz="4000" b="1" dirty="0">
                          <a:solidFill>
                            <a:srgbClr val="FFFF00"/>
                          </a:solidFill>
                          <a:latin typeface="Arial"/>
                          <a:cs typeface="Arial"/>
                        </a:rPr>
                        <a:t>?</a:t>
                      </a:r>
                      <a:endParaRPr sz="4000">
                        <a:latin typeface="Arial"/>
                        <a:cs typeface="Arial"/>
                      </a:endParaRPr>
                    </a:p>
                  </a:txBody>
                  <a:tcPr marL="0" marR="0" marT="32384"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1905" algn="ctr">
                        <a:lnSpc>
                          <a:spcPct val="100000"/>
                        </a:lnSpc>
                        <a:spcBef>
                          <a:spcPts val="254"/>
                        </a:spcBef>
                      </a:pPr>
                      <a:r>
                        <a:rPr sz="4000" b="1" dirty="0">
                          <a:solidFill>
                            <a:srgbClr val="FFFF00"/>
                          </a:solidFill>
                          <a:latin typeface="Arial"/>
                          <a:cs typeface="Arial"/>
                        </a:rPr>
                        <a:t>?</a:t>
                      </a:r>
                      <a:endParaRPr sz="4000">
                        <a:latin typeface="Arial"/>
                        <a:cs typeface="Arial"/>
                      </a:endParaRPr>
                    </a:p>
                  </a:txBody>
                  <a:tcPr marL="0" marR="0" marT="32384"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2800" dirty="0">
                          <a:solidFill>
                            <a:srgbClr val="FFFFCC"/>
                          </a:solidFill>
                          <a:latin typeface="Arial MT"/>
                          <a:cs typeface="Arial MT"/>
                        </a:rPr>
                        <a:t>235</a:t>
                      </a:r>
                      <a:r>
                        <a:rPr sz="2800" spc="-40" dirty="0">
                          <a:solidFill>
                            <a:srgbClr val="FFFFCC"/>
                          </a:solidFill>
                          <a:latin typeface="Arial MT"/>
                          <a:cs typeface="Arial MT"/>
                        </a:rPr>
                        <a:t> </a:t>
                      </a:r>
                      <a:r>
                        <a:rPr sz="2800" spc="-5" dirty="0">
                          <a:solidFill>
                            <a:srgbClr val="FFFFCC"/>
                          </a:solidFill>
                          <a:latin typeface="Arial MT"/>
                          <a:cs typeface="Arial MT"/>
                        </a:rPr>
                        <a:t>(</a:t>
                      </a:r>
                      <a:r>
                        <a:rPr sz="3200" b="1" spc="-5" dirty="0">
                          <a:solidFill>
                            <a:srgbClr val="00FF00"/>
                          </a:solidFill>
                          <a:latin typeface="Arial"/>
                          <a:cs typeface="Arial"/>
                        </a:rPr>
                        <a:t>29.6%</a:t>
                      </a:r>
                      <a:r>
                        <a:rPr sz="2800" spc="-5" dirty="0">
                          <a:solidFill>
                            <a:srgbClr val="FFFFCC"/>
                          </a:solidFill>
                          <a:latin typeface="Arial MT"/>
                          <a:cs typeface="Arial MT"/>
                        </a:rPr>
                        <a:t>)</a:t>
                      </a:r>
                      <a:endParaRPr sz="2800">
                        <a:latin typeface="Arial MT"/>
                        <a:cs typeface="Arial MT"/>
                      </a:endParaRPr>
                    </a:p>
                  </a:txBody>
                  <a:tcPr marL="0" marR="0" marT="3492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701052">
                <a:tc>
                  <a:txBody>
                    <a:bodyPr/>
                    <a:lstStyle/>
                    <a:p>
                      <a:pPr marL="91440">
                        <a:lnSpc>
                          <a:spcPct val="100000"/>
                        </a:lnSpc>
                        <a:spcBef>
                          <a:spcPts val="290"/>
                        </a:spcBef>
                      </a:pPr>
                      <a:r>
                        <a:rPr sz="2800" spc="-10" dirty="0">
                          <a:solidFill>
                            <a:srgbClr val="FFFFCC"/>
                          </a:solidFill>
                          <a:latin typeface="Arial MT"/>
                          <a:cs typeface="Arial MT"/>
                        </a:rPr>
                        <a:t>No</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270" algn="ctr">
                        <a:lnSpc>
                          <a:spcPct val="100000"/>
                        </a:lnSpc>
                        <a:spcBef>
                          <a:spcPts val="259"/>
                        </a:spcBef>
                      </a:pPr>
                      <a:r>
                        <a:rPr sz="4000" b="1" dirty="0">
                          <a:solidFill>
                            <a:srgbClr val="FFFF00"/>
                          </a:solidFill>
                          <a:latin typeface="Arial"/>
                          <a:cs typeface="Arial"/>
                        </a:rPr>
                        <a:t>?</a:t>
                      </a:r>
                      <a:endParaRPr sz="4000">
                        <a:latin typeface="Arial"/>
                        <a:cs typeface="Arial"/>
                      </a:endParaRPr>
                    </a:p>
                  </a:txBody>
                  <a:tcPr marL="0" marR="0" marT="3301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1905" algn="ctr">
                        <a:lnSpc>
                          <a:spcPct val="100000"/>
                        </a:lnSpc>
                        <a:spcBef>
                          <a:spcPts val="259"/>
                        </a:spcBef>
                      </a:pPr>
                      <a:r>
                        <a:rPr sz="4000" b="1" dirty="0">
                          <a:solidFill>
                            <a:srgbClr val="FFFF00"/>
                          </a:solidFill>
                          <a:latin typeface="Arial"/>
                          <a:cs typeface="Arial"/>
                        </a:rPr>
                        <a:t>?</a:t>
                      </a:r>
                      <a:endParaRPr sz="4000">
                        <a:latin typeface="Arial"/>
                        <a:cs typeface="Arial"/>
                      </a:endParaRPr>
                    </a:p>
                  </a:txBody>
                  <a:tcPr marL="0" marR="0" marT="3301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2800" dirty="0">
                          <a:solidFill>
                            <a:srgbClr val="FFFFCC"/>
                          </a:solidFill>
                          <a:latin typeface="Arial MT"/>
                          <a:cs typeface="Arial MT"/>
                        </a:rPr>
                        <a:t>558</a:t>
                      </a:r>
                      <a:r>
                        <a:rPr sz="2800" spc="-40" dirty="0">
                          <a:solidFill>
                            <a:srgbClr val="FFFFCC"/>
                          </a:solidFill>
                          <a:latin typeface="Arial MT"/>
                          <a:cs typeface="Arial MT"/>
                        </a:rPr>
                        <a:t> </a:t>
                      </a:r>
                      <a:r>
                        <a:rPr sz="2800" spc="-5" dirty="0">
                          <a:solidFill>
                            <a:srgbClr val="FFFFCC"/>
                          </a:solidFill>
                          <a:latin typeface="Arial MT"/>
                          <a:cs typeface="Arial MT"/>
                        </a:rPr>
                        <a:t>(</a:t>
                      </a:r>
                      <a:r>
                        <a:rPr sz="3200" b="1" spc="-5" dirty="0">
                          <a:solidFill>
                            <a:srgbClr val="FFC000"/>
                          </a:solidFill>
                          <a:latin typeface="Arial"/>
                          <a:cs typeface="Arial"/>
                        </a:rPr>
                        <a:t>70.4%</a:t>
                      </a:r>
                      <a:r>
                        <a:rPr sz="2800" spc="-5" dirty="0">
                          <a:solidFill>
                            <a:srgbClr val="FFFFCC"/>
                          </a:solidFill>
                          <a:latin typeface="Arial MT"/>
                          <a:cs typeface="Arial MT"/>
                        </a:rPr>
                        <a:t>)</a:t>
                      </a:r>
                      <a:endParaRPr sz="2800">
                        <a:latin typeface="Arial MT"/>
                        <a:cs typeface="Arial MT"/>
                      </a:endParaRPr>
                    </a:p>
                  </a:txBody>
                  <a:tcPr marL="0" marR="0" marT="3492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640219">
                <a:tc>
                  <a:txBody>
                    <a:bodyPr/>
                    <a:lstStyle/>
                    <a:p>
                      <a:pPr marL="91440">
                        <a:lnSpc>
                          <a:spcPct val="100000"/>
                        </a:lnSpc>
                        <a:spcBef>
                          <a:spcPts val="295"/>
                        </a:spcBef>
                      </a:pPr>
                      <a:r>
                        <a:rPr sz="2800" spc="-65" dirty="0">
                          <a:solidFill>
                            <a:srgbClr val="FFFFCC"/>
                          </a:solidFill>
                          <a:latin typeface="Arial MT"/>
                          <a:cs typeface="Arial MT"/>
                        </a:rPr>
                        <a:t>Total</a:t>
                      </a:r>
                      <a:endParaRPr sz="2800">
                        <a:latin typeface="Arial MT"/>
                        <a:cs typeface="Arial MT"/>
                      </a:endParaRPr>
                    </a:p>
                  </a:txBody>
                  <a:tcPr marL="0" marR="0" marT="3746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1270" algn="ctr">
                        <a:lnSpc>
                          <a:spcPct val="100000"/>
                        </a:lnSpc>
                        <a:spcBef>
                          <a:spcPts val="275"/>
                        </a:spcBef>
                      </a:pPr>
                      <a:r>
                        <a:rPr sz="3600" b="1" spc="-5" dirty="0">
                          <a:solidFill>
                            <a:srgbClr val="FFFF00"/>
                          </a:solidFill>
                          <a:latin typeface="Arial"/>
                          <a:cs typeface="Arial"/>
                        </a:rPr>
                        <a:t>147</a:t>
                      </a:r>
                      <a:endParaRPr sz="36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1270" algn="ctr">
                        <a:lnSpc>
                          <a:spcPct val="100000"/>
                        </a:lnSpc>
                        <a:spcBef>
                          <a:spcPts val="275"/>
                        </a:spcBef>
                      </a:pPr>
                      <a:r>
                        <a:rPr sz="3600" b="1" spc="-5" dirty="0">
                          <a:solidFill>
                            <a:srgbClr val="FFFF00"/>
                          </a:solidFill>
                          <a:latin typeface="Arial"/>
                          <a:cs typeface="Arial"/>
                        </a:rPr>
                        <a:t>646</a:t>
                      </a:r>
                      <a:endParaRPr sz="36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295"/>
                        </a:spcBef>
                      </a:pPr>
                      <a:r>
                        <a:rPr sz="2800" dirty="0">
                          <a:solidFill>
                            <a:srgbClr val="FFFFCC"/>
                          </a:solidFill>
                          <a:latin typeface="Arial MT"/>
                          <a:cs typeface="Arial MT"/>
                        </a:rPr>
                        <a:t>793</a:t>
                      </a:r>
                      <a:endParaRPr sz="2800">
                        <a:latin typeface="Arial MT"/>
                        <a:cs typeface="Arial MT"/>
                      </a:endParaRPr>
                    </a:p>
                  </a:txBody>
                  <a:tcPr marL="0" marR="0" marT="37465"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r h="269595">
                <a:tc gridSpan="4">
                  <a:txBody>
                    <a:bodyPr/>
                    <a:lstStyle/>
                    <a:p>
                      <a:pPr>
                        <a:lnSpc>
                          <a:spcPct val="100000"/>
                        </a:lnSpc>
                      </a:pPr>
                      <a:endParaRPr sz="1600">
                        <a:latin typeface="Times New Roman"/>
                        <a:cs typeface="Times New Roman"/>
                      </a:endParaRPr>
                    </a:p>
                  </a:txBody>
                  <a:tcPr marL="0" marR="0" marT="0" marB="0">
                    <a:lnT w="28575">
                      <a:solidFill>
                        <a:srgbClr val="FFFFCC"/>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1" name="object 21"/>
          <p:cNvSpPr txBox="1"/>
          <p:nvPr/>
        </p:nvSpPr>
        <p:spPr>
          <a:xfrm>
            <a:off x="1086408" y="356742"/>
            <a:ext cx="7110095" cy="2586355"/>
          </a:xfrm>
          <a:prstGeom prst="rect">
            <a:avLst/>
          </a:prstGeom>
        </p:spPr>
        <p:txBody>
          <a:bodyPr vert="horz" wrap="square" lIns="0" tIns="12065" rIns="0" bIns="0" rtlCol="0">
            <a:spAutoFit/>
          </a:bodyPr>
          <a:lstStyle/>
          <a:p>
            <a:pPr marL="469900" marR="5080" indent="-457834">
              <a:lnSpc>
                <a:spcPct val="100000"/>
              </a:lnSpc>
              <a:spcBef>
                <a:spcPts val="95"/>
              </a:spcBef>
              <a:buChar char="•"/>
              <a:tabLst>
                <a:tab pos="469900" algn="l"/>
                <a:tab pos="470534" algn="l"/>
              </a:tabLst>
            </a:pPr>
            <a:r>
              <a:rPr sz="2800" spc="-5" dirty="0">
                <a:solidFill>
                  <a:srgbClr val="FFFFCC"/>
                </a:solidFill>
                <a:latin typeface="Arial MT"/>
                <a:cs typeface="Arial MT"/>
              </a:rPr>
              <a:t>If</a:t>
            </a:r>
            <a:r>
              <a:rPr sz="2800" spc="-10" dirty="0">
                <a:solidFill>
                  <a:srgbClr val="FFFFCC"/>
                </a:solidFill>
                <a:latin typeface="Arial MT"/>
                <a:cs typeface="Arial MT"/>
              </a:rPr>
              <a:t> </a:t>
            </a:r>
            <a:r>
              <a:rPr sz="2800" spc="-5" dirty="0">
                <a:solidFill>
                  <a:srgbClr val="FFFFCC"/>
                </a:solidFill>
                <a:latin typeface="Arial MT"/>
                <a:cs typeface="Arial MT"/>
              </a:rPr>
              <a:t>we did </a:t>
            </a:r>
            <a:r>
              <a:rPr sz="2800" dirty="0">
                <a:solidFill>
                  <a:srgbClr val="FFFFCC"/>
                </a:solidFill>
                <a:latin typeface="Arial MT"/>
                <a:cs typeface="Arial MT"/>
              </a:rPr>
              <a:t>not</a:t>
            </a:r>
            <a:r>
              <a:rPr sz="2800" spc="5" dirty="0">
                <a:solidFill>
                  <a:srgbClr val="FFFFCC"/>
                </a:solidFill>
                <a:latin typeface="Arial MT"/>
                <a:cs typeface="Arial MT"/>
              </a:rPr>
              <a:t> </a:t>
            </a:r>
            <a:r>
              <a:rPr sz="2800" spc="-5" dirty="0">
                <a:solidFill>
                  <a:srgbClr val="FFFFCC"/>
                </a:solidFill>
                <a:latin typeface="Arial MT"/>
                <a:cs typeface="Arial MT"/>
              </a:rPr>
              <a:t>know</a:t>
            </a:r>
            <a:r>
              <a:rPr sz="2800" spc="-10" dirty="0">
                <a:solidFill>
                  <a:srgbClr val="FFFFCC"/>
                </a:solidFill>
                <a:latin typeface="Arial MT"/>
                <a:cs typeface="Arial MT"/>
              </a:rPr>
              <a:t> </a:t>
            </a:r>
            <a:r>
              <a:rPr sz="2800"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counts </a:t>
            </a:r>
            <a:r>
              <a:rPr sz="2800" spc="-5" dirty="0">
                <a:solidFill>
                  <a:srgbClr val="FFFFCC"/>
                </a:solidFill>
                <a:latin typeface="Arial MT"/>
                <a:cs typeface="Arial MT"/>
              </a:rPr>
              <a:t>in</a:t>
            </a:r>
            <a:r>
              <a:rPr sz="2800" spc="5" dirty="0">
                <a:solidFill>
                  <a:srgbClr val="FFFFCC"/>
                </a:solidFill>
                <a:latin typeface="Arial MT"/>
                <a:cs typeface="Arial MT"/>
              </a:rPr>
              <a:t> </a:t>
            </a:r>
            <a:r>
              <a:rPr sz="2800" spc="-5" dirty="0">
                <a:solidFill>
                  <a:srgbClr val="FFFFCC"/>
                </a:solidFill>
                <a:latin typeface="Arial MT"/>
                <a:cs typeface="Arial MT"/>
              </a:rPr>
              <a:t>the 4 blue </a:t>
            </a:r>
            <a:r>
              <a:rPr sz="2800" spc="-760" dirty="0">
                <a:solidFill>
                  <a:srgbClr val="FFFFCC"/>
                </a:solidFill>
                <a:latin typeface="Arial MT"/>
                <a:cs typeface="Arial MT"/>
              </a:rPr>
              <a:t> </a:t>
            </a:r>
            <a:r>
              <a:rPr sz="2800" dirty="0">
                <a:solidFill>
                  <a:srgbClr val="FFFFCC"/>
                </a:solidFill>
                <a:latin typeface="Arial MT"/>
                <a:cs typeface="Arial MT"/>
              </a:rPr>
              <a:t>cells,</a:t>
            </a:r>
            <a:r>
              <a:rPr sz="2800" spc="-5" dirty="0">
                <a:solidFill>
                  <a:srgbClr val="FFFFCC"/>
                </a:solidFill>
                <a:latin typeface="Arial MT"/>
                <a:cs typeface="Arial MT"/>
              </a:rPr>
              <a:t> can</a:t>
            </a:r>
            <a:r>
              <a:rPr sz="2800" dirty="0">
                <a:solidFill>
                  <a:srgbClr val="FFFFCC"/>
                </a:solidFill>
                <a:latin typeface="Arial MT"/>
                <a:cs typeface="Arial MT"/>
              </a:rPr>
              <a:t> you</a:t>
            </a:r>
            <a:r>
              <a:rPr sz="2800" spc="-5" dirty="0">
                <a:solidFill>
                  <a:srgbClr val="FFFFCC"/>
                </a:solidFill>
                <a:latin typeface="Arial MT"/>
                <a:cs typeface="Arial MT"/>
              </a:rPr>
              <a:t> fill</a:t>
            </a:r>
            <a:r>
              <a:rPr sz="2800" spc="5" dirty="0">
                <a:solidFill>
                  <a:srgbClr val="FFFFCC"/>
                </a:solidFill>
                <a:latin typeface="Arial MT"/>
                <a:cs typeface="Arial MT"/>
              </a:rPr>
              <a:t> </a:t>
            </a:r>
            <a:r>
              <a:rPr sz="2800" dirty="0">
                <a:solidFill>
                  <a:srgbClr val="FFFFCC"/>
                </a:solidFill>
                <a:latin typeface="Arial MT"/>
                <a:cs typeface="Arial MT"/>
              </a:rPr>
              <a:t>out</a:t>
            </a:r>
            <a:r>
              <a:rPr sz="2800" spc="-5" dirty="0">
                <a:solidFill>
                  <a:srgbClr val="FFFFCC"/>
                </a:solidFill>
                <a:latin typeface="Arial MT"/>
                <a:cs typeface="Arial MT"/>
              </a:rPr>
              <a:t> something</a:t>
            </a:r>
            <a:r>
              <a:rPr sz="2800" spc="15" dirty="0">
                <a:solidFill>
                  <a:srgbClr val="FFFFCC"/>
                </a:solidFill>
                <a:latin typeface="Arial MT"/>
                <a:cs typeface="Arial MT"/>
              </a:rPr>
              <a:t> </a:t>
            </a:r>
            <a:r>
              <a:rPr sz="2800" dirty="0">
                <a:solidFill>
                  <a:srgbClr val="FFFFCC"/>
                </a:solidFill>
                <a:latin typeface="Arial MT"/>
                <a:cs typeface="Arial MT"/>
              </a:rPr>
              <a:t>into</a:t>
            </a:r>
            <a:r>
              <a:rPr sz="2800" spc="-5" dirty="0">
                <a:solidFill>
                  <a:srgbClr val="FFFFCC"/>
                </a:solidFill>
                <a:latin typeface="Arial MT"/>
                <a:cs typeface="Arial MT"/>
              </a:rPr>
              <a:t> </a:t>
            </a:r>
            <a:r>
              <a:rPr sz="2800" dirty="0">
                <a:solidFill>
                  <a:srgbClr val="FFFFCC"/>
                </a:solidFill>
                <a:latin typeface="Arial MT"/>
                <a:cs typeface="Arial MT"/>
              </a:rPr>
              <a:t>them </a:t>
            </a:r>
            <a:r>
              <a:rPr sz="2800" spc="5" dirty="0">
                <a:solidFill>
                  <a:srgbClr val="FFFFCC"/>
                </a:solidFill>
                <a:latin typeface="Arial MT"/>
                <a:cs typeface="Arial MT"/>
              </a:rPr>
              <a:t> </a:t>
            </a:r>
            <a:r>
              <a:rPr sz="2800" spc="-5" dirty="0">
                <a:solidFill>
                  <a:srgbClr val="FFFFCC"/>
                </a:solidFill>
                <a:latin typeface="Arial MT"/>
                <a:cs typeface="Arial MT"/>
              </a:rPr>
              <a:t>based </a:t>
            </a:r>
            <a:r>
              <a:rPr sz="2800" dirty="0">
                <a:solidFill>
                  <a:srgbClr val="FFFFCC"/>
                </a:solidFill>
                <a:latin typeface="Arial MT"/>
                <a:cs typeface="Arial MT"/>
              </a:rPr>
              <a:t>on </a:t>
            </a:r>
            <a:r>
              <a:rPr sz="2800" spc="-5" dirty="0">
                <a:solidFill>
                  <a:srgbClr val="FFFFCC"/>
                </a:solidFill>
                <a:latin typeface="Arial MT"/>
                <a:cs typeface="Arial MT"/>
              </a:rPr>
              <a:t>the</a:t>
            </a:r>
            <a:r>
              <a:rPr sz="2800" spc="10" dirty="0">
                <a:solidFill>
                  <a:srgbClr val="FFFFCC"/>
                </a:solidFill>
                <a:latin typeface="Arial MT"/>
                <a:cs typeface="Arial MT"/>
              </a:rPr>
              <a:t> </a:t>
            </a:r>
            <a:r>
              <a:rPr sz="2800" spc="-5" dirty="0">
                <a:solidFill>
                  <a:srgbClr val="FFFFCC"/>
                </a:solidFill>
                <a:latin typeface="Arial MT"/>
                <a:cs typeface="Arial MT"/>
              </a:rPr>
              <a:t>3:7</a:t>
            </a:r>
            <a:r>
              <a:rPr sz="2800" dirty="0">
                <a:solidFill>
                  <a:srgbClr val="FFFFCC"/>
                </a:solidFill>
                <a:latin typeface="Arial MT"/>
                <a:cs typeface="Arial MT"/>
              </a:rPr>
              <a:t> </a:t>
            </a:r>
            <a:r>
              <a:rPr sz="2800" spc="-5" dirty="0">
                <a:solidFill>
                  <a:srgbClr val="FFFFCC"/>
                </a:solidFill>
                <a:latin typeface="Arial MT"/>
                <a:cs typeface="Arial MT"/>
              </a:rPr>
              <a:t>ratio</a:t>
            </a:r>
            <a:r>
              <a:rPr sz="2800" spc="5" dirty="0">
                <a:solidFill>
                  <a:srgbClr val="FFFFCC"/>
                </a:solidFill>
                <a:latin typeface="Arial MT"/>
                <a:cs typeface="Arial MT"/>
              </a:rPr>
              <a:t> </a:t>
            </a:r>
            <a:r>
              <a:rPr sz="2800" spc="-5" dirty="0">
                <a:solidFill>
                  <a:srgbClr val="FFFFCC"/>
                </a:solidFill>
                <a:latin typeface="Arial MT"/>
                <a:cs typeface="Arial MT"/>
              </a:rPr>
              <a:t>in</a:t>
            </a:r>
            <a:r>
              <a:rPr sz="2800" spc="10"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total </a:t>
            </a:r>
            <a:r>
              <a:rPr sz="2800" spc="-5" dirty="0">
                <a:solidFill>
                  <a:srgbClr val="FFFFCC"/>
                </a:solidFill>
                <a:latin typeface="Arial MT"/>
                <a:cs typeface="Arial MT"/>
              </a:rPr>
              <a:t>column?</a:t>
            </a:r>
            <a:endParaRPr sz="2800">
              <a:latin typeface="Arial MT"/>
              <a:cs typeface="Arial MT"/>
            </a:endParaRPr>
          </a:p>
          <a:p>
            <a:pPr marL="469900" indent="-457834">
              <a:lnSpc>
                <a:spcPct val="100000"/>
              </a:lnSpc>
              <a:buChar char="•"/>
              <a:tabLst>
                <a:tab pos="469900" algn="l"/>
                <a:tab pos="470534" algn="l"/>
              </a:tabLst>
            </a:pPr>
            <a:r>
              <a:rPr sz="2800" spc="-5" dirty="0">
                <a:solidFill>
                  <a:srgbClr val="FFFFCC"/>
                </a:solidFill>
                <a:latin typeface="Arial MT"/>
                <a:cs typeface="Arial MT"/>
              </a:rPr>
              <a:t>What</a:t>
            </a:r>
            <a:r>
              <a:rPr sz="2800" spc="-10" dirty="0">
                <a:solidFill>
                  <a:srgbClr val="FFFFCC"/>
                </a:solidFill>
                <a:latin typeface="Arial MT"/>
                <a:cs typeface="Arial MT"/>
              </a:rPr>
              <a:t> </a:t>
            </a:r>
            <a:r>
              <a:rPr sz="2800" spc="-5" dirty="0">
                <a:solidFill>
                  <a:srgbClr val="FFFFCC"/>
                </a:solidFill>
                <a:latin typeface="Arial MT"/>
                <a:cs typeface="Arial MT"/>
              </a:rPr>
              <a:t>hint</a:t>
            </a:r>
            <a:r>
              <a:rPr sz="2800" spc="5" dirty="0">
                <a:solidFill>
                  <a:srgbClr val="FFFFCC"/>
                </a:solidFill>
                <a:latin typeface="Arial MT"/>
                <a:cs typeface="Arial MT"/>
              </a:rPr>
              <a:t> </a:t>
            </a:r>
            <a:r>
              <a:rPr sz="2800" spc="-5" dirty="0">
                <a:solidFill>
                  <a:srgbClr val="FFFFCC"/>
                </a:solidFill>
                <a:latin typeface="Arial MT"/>
                <a:cs typeface="Arial MT"/>
              </a:rPr>
              <a:t>did</a:t>
            </a:r>
            <a:r>
              <a:rPr sz="2800" spc="-10" dirty="0">
                <a:solidFill>
                  <a:srgbClr val="FFFFCC"/>
                </a:solidFill>
                <a:latin typeface="Arial MT"/>
                <a:cs typeface="Arial MT"/>
              </a:rPr>
              <a:t> </a:t>
            </a:r>
            <a:r>
              <a:rPr sz="2800" spc="-5" dirty="0">
                <a:solidFill>
                  <a:srgbClr val="FFFFCC"/>
                </a:solidFill>
                <a:latin typeface="Arial MT"/>
                <a:cs typeface="Arial MT"/>
              </a:rPr>
              <a:t>I give</a:t>
            </a:r>
            <a:r>
              <a:rPr sz="2800" dirty="0">
                <a:solidFill>
                  <a:srgbClr val="FFFFCC"/>
                </a:solidFill>
                <a:latin typeface="Arial MT"/>
                <a:cs typeface="Arial MT"/>
              </a:rPr>
              <a:t> </a:t>
            </a:r>
            <a:r>
              <a:rPr sz="2800" spc="-5" dirty="0">
                <a:solidFill>
                  <a:srgbClr val="FFFFCC"/>
                </a:solidFill>
                <a:latin typeface="Arial MT"/>
                <a:cs typeface="Arial MT"/>
              </a:rPr>
              <a:t>to you?</a:t>
            </a:r>
            <a:endParaRPr sz="2800">
              <a:latin typeface="Arial MT"/>
              <a:cs typeface="Arial MT"/>
            </a:endParaRPr>
          </a:p>
          <a:p>
            <a:pPr marL="469900" indent="-457834">
              <a:lnSpc>
                <a:spcPct val="100000"/>
              </a:lnSpc>
              <a:buChar char="•"/>
              <a:tabLst>
                <a:tab pos="469900" algn="l"/>
                <a:tab pos="470534" algn="l"/>
              </a:tabLst>
            </a:pPr>
            <a:r>
              <a:rPr sz="2800" spc="-5" dirty="0">
                <a:solidFill>
                  <a:srgbClr val="FFFFCC"/>
                </a:solidFill>
                <a:latin typeface="Arial MT"/>
                <a:cs typeface="Arial MT"/>
              </a:rPr>
              <a:t>What</a:t>
            </a:r>
            <a:r>
              <a:rPr sz="2800" spc="-20" dirty="0">
                <a:solidFill>
                  <a:srgbClr val="FFFFCC"/>
                </a:solidFill>
                <a:latin typeface="Arial MT"/>
                <a:cs typeface="Arial MT"/>
              </a:rPr>
              <a:t> </a:t>
            </a:r>
            <a:r>
              <a:rPr sz="2800" spc="-5" dirty="0">
                <a:solidFill>
                  <a:srgbClr val="FFFFCC"/>
                </a:solidFill>
                <a:latin typeface="Arial MT"/>
                <a:cs typeface="Arial MT"/>
              </a:rPr>
              <a:t>would</a:t>
            </a:r>
            <a:r>
              <a:rPr sz="2800" dirty="0">
                <a:solidFill>
                  <a:srgbClr val="FFFFCC"/>
                </a:solidFill>
                <a:latin typeface="Arial MT"/>
                <a:cs typeface="Arial MT"/>
              </a:rPr>
              <a:t> </a:t>
            </a:r>
            <a:r>
              <a:rPr sz="2800" spc="-5" dirty="0">
                <a:solidFill>
                  <a:srgbClr val="FFFFCC"/>
                </a:solidFill>
                <a:latin typeface="Arial MT"/>
                <a:cs typeface="Arial MT"/>
              </a:rPr>
              <a:t>you</a:t>
            </a:r>
            <a:r>
              <a:rPr sz="2800" spc="-20" dirty="0">
                <a:solidFill>
                  <a:srgbClr val="FFFFCC"/>
                </a:solidFill>
                <a:latin typeface="Arial MT"/>
                <a:cs typeface="Arial MT"/>
              </a:rPr>
              <a:t> </a:t>
            </a:r>
            <a:r>
              <a:rPr sz="2800" dirty="0">
                <a:solidFill>
                  <a:srgbClr val="FFFFCC"/>
                </a:solidFill>
                <a:latin typeface="Arial MT"/>
                <a:cs typeface="Arial MT"/>
              </a:rPr>
              <a:t>do?</a:t>
            </a:r>
            <a:endParaRPr sz="2800">
              <a:latin typeface="Arial MT"/>
              <a:cs typeface="Arial MT"/>
            </a:endParaRPr>
          </a:p>
          <a:p>
            <a:pPr marL="469900" indent="-457834">
              <a:lnSpc>
                <a:spcPct val="100000"/>
              </a:lnSpc>
              <a:spcBef>
                <a:spcPts val="5"/>
              </a:spcBef>
              <a:buChar char="•"/>
              <a:tabLst>
                <a:tab pos="469900" algn="l"/>
                <a:tab pos="470534" algn="l"/>
              </a:tabLst>
            </a:pPr>
            <a:r>
              <a:rPr sz="2800" spc="-10" dirty="0">
                <a:solidFill>
                  <a:srgbClr val="FFFFCC"/>
                </a:solidFill>
                <a:latin typeface="Arial MT"/>
                <a:cs typeface="Arial MT"/>
              </a:rPr>
              <a:t>What’s </a:t>
            </a:r>
            <a:r>
              <a:rPr sz="2800" spc="-5" dirty="0">
                <a:solidFill>
                  <a:srgbClr val="FFFFCC"/>
                </a:solidFill>
                <a:latin typeface="Arial MT"/>
                <a:cs typeface="Arial MT"/>
              </a:rPr>
              <a:t>in</a:t>
            </a:r>
            <a:r>
              <a:rPr sz="2800" spc="-10" dirty="0">
                <a:solidFill>
                  <a:srgbClr val="FFFFCC"/>
                </a:solidFill>
                <a:latin typeface="Arial MT"/>
                <a:cs typeface="Arial MT"/>
              </a:rPr>
              <a:t> </a:t>
            </a:r>
            <a:r>
              <a:rPr sz="2800" dirty="0">
                <a:solidFill>
                  <a:srgbClr val="FFFFCC"/>
                </a:solidFill>
                <a:latin typeface="Arial MT"/>
                <a:cs typeface="Arial MT"/>
              </a:rPr>
              <a:t>your</a:t>
            </a:r>
            <a:r>
              <a:rPr sz="2800" spc="-5" dirty="0">
                <a:solidFill>
                  <a:srgbClr val="FFFFCC"/>
                </a:solidFill>
                <a:latin typeface="Arial MT"/>
                <a:cs typeface="Arial MT"/>
              </a:rPr>
              <a:t> mind</a:t>
            </a:r>
            <a:r>
              <a:rPr sz="2800" dirty="0">
                <a:solidFill>
                  <a:srgbClr val="FFFFCC"/>
                </a:solidFill>
                <a:latin typeface="Arial MT"/>
                <a:cs typeface="Arial MT"/>
              </a:rPr>
              <a:t> </a:t>
            </a:r>
            <a:r>
              <a:rPr sz="2800" spc="-5" dirty="0">
                <a:solidFill>
                  <a:srgbClr val="FFFFCC"/>
                </a:solidFill>
                <a:latin typeface="Arial MT"/>
                <a:cs typeface="Arial MT"/>
              </a:rPr>
              <a:t>when</a:t>
            </a:r>
            <a:r>
              <a:rPr sz="2800" spc="15" dirty="0">
                <a:solidFill>
                  <a:srgbClr val="FFFFCC"/>
                </a:solidFill>
                <a:latin typeface="Arial MT"/>
                <a:cs typeface="Arial MT"/>
              </a:rPr>
              <a:t> </a:t>
            </a:r>
            <a:r>
              <a:rPr sz="2800" spc="-5" dirty="0">
                <a:solidFill>
                  <a:srgbClr val="FFFFCC"/>
                </a:solidFill>
                <a:latin typeface="Arial MT"/>
                <a:cs typeface="Arial MT"/>
              </a:rPr>
              <a:t>you</a:t>
            </a:r>
            <a:r>
              <a:rPr sz="2800" spc="-10" dirty="0">
                <a:solidFill>
                  <a:srgbClr val="FFFFCC"/>
                </a:solidFill>
                <a:latin typeface="Arial MT"/>
                <a:cs typeface="Arial MT"/>
              </a:rPr>
              <a:t> </a:t>
            </a:r>
            <a:r>
              <a:rPr sz="2800" spc="-5" dirty="0">
                <a:solidFill>
                  <a:srgbClr val="FFFFCC"/>
                </a:solidFill>
                <a:latin typeface="Arial MT"/>
                <a:cs typeface="Arial MT"/>
              </a:rPr>
              <a:t>did</a:t>
            </a:r>
            <a:r>
              <a:rPr sz="2800" dirty="0">
                <a:solidFill>
                  <a:srgbClr val="FFFFCC"/>
                </a:solidFill>
                <a:latin typeface="Arial MT"/>
                <a:cs typeface="Arial MT"/>
              </a:rPr>
              <a:t> </a:t>
            </a:r>
            <a:r>
              <a:rPr sz="2800" spc="-5" dirty="0">
                <a:solidFill>
                  <a:srgbClr val="FFFFCC"/>
                </a:solidFill>
                <a:latin typeface="Arial MT"/>
                <a:cs typeface="Arial MT"/>
              </a:rPr>
              <a:t>this?</a:t>
            </a:r>
            <a:endParaRPr sz="2800">
              <a:latin typeface="Arial MT"/>
              <a:cs typeface="Arial MT"/>
            </a:endParaRPr>
          </a:p>
        </p:txBody>
      </p:sp>
      <p:grpSp>
        <p:nvGrpSpPr>
          <p:cNvPr id="22" name="object 22"/>
          <p:cNvGrpSpPr/>
          <p:nvPr/>
        </p:nvGrpSpPr>
        <p:grpSpPr>
          <a:xfrm>
            <a:off x="4090670" y="3253994"/>
            <a:ext cx="5031740" cy="3014345"/>
            <a:chOff x="4090670" y="3253994"/>
            <a:chExt cx="5031740" cy="3014345"/>
          </a:xfrm>
        </p:grpSpPr>
        <p:sp>
          <p:nvSpPr>
            <p:cNvPr id="23" name="object 23"/>
            <p:cNvSpPr/>
            <p:nvPr/>
          </p:nvSpPr>
          <p:spPr>
            <a:xfrm>
              <a:off x="4103370" y="3266694"/>
              <a:ext cx="5006340" cy="2988945"/>
            </a:xfrm>
            <a:custGeom>
              <a:avLst/>
              <a:gdLst/>
              <a:ahLst/>
              <a:cxnLst/>
              <a:rect l="l" t="t" r="r" b="b"/>
              <a:pathLst>
                <a:path w="5006340" h="2988945">
                  <a:moveTo>
                    <a:pt x="3754754" y="0"/>
                  </a:moveTo>
                  <a:lnTo>
                    <a:pt x="1251584" y="0"/>
                  </a:lnTo>
                  <a:lnTo>
                    <a:pt x="1251584" y="1450974"/>
                  </a:lnTo>
                  <a:lnTo>
                    <a:pt x="0" y="1450974"/>
                  </a:lnTo>
                  <a:lnTo>
                    <a:pt x="2503170" y="2988563"/>
                  </a:lnTo>
                  <a:lnTo>
                    <a:pt x="5006339" y="1450974"/>
                  </a:lnTo>
                  <a:lnTo>
                    <a:pt x="3754754" y="1450974"/>
                  </a:lnTo>
                  <a:lnTo>
                    <a:pt x="3754754" y="0"/>
                  </a:lnTo>
                  <a:close/>
                </a:path>
              </a:pathLst>
            </a:custGeom>
            <a:solidFill>
              <a:srgbClr val="FF6600">
                <a:alpha val="30195"/>
              </a:srgbClr>
            </a:solidFill>
          </p:spPr>
          <p:txBody>
            <a:bodyPr wrap="square" lIns="0" tIns="0" rIns="0" bIns="0" rtlCol="0"/>
            <a:lstStyle/>
            <a:p>
              <a:endParaRPr/>
            </a:p>
          </p:txBody>
        </p:sp>
        <p:sp>
          <p:nvSpPr>
            <p:cNvPr id="24" name="object 24"/>
            <p:cNvSpPr/>
            <p:nvPr/>
          </p:nvSpPr>
          <p:spPr>
            <a:xfrm>
              <a:off x="4103370" y="3266694"/>
              <a:ext cx="5006340" cy="2988945"/>
            </a:xfrm>
            <a:custGeom>
              <a:avLst/>
              <a:gdLst/>
              <a:ahLst/>
              <a:cxnLst/>
              <a:rect l="l" t="t" r="r" b="b"/>
              <a:pathLst>
                <a:path w="5006340" h="2988945">
                  <a:moveTo>
                    <a:pt x="0" y="1450974"/>
                  </a:moveTo>
                  <a:lnTo>
                    <a:pt x="1251584" y="1450974"/>
                  </a:lnTo>
                  <a:lnTo>
                    <a:pt x="1251584" y="0"/>
                  </a:lnTo>
                  <a:lnTo>
                    <a:pt x="3754754" y="0"/>
                  </a:lnTo>
                  <a:lnTo>
                    <a:pt x="3754754" y="1450974"/>
                  </a:lnTo>
                  <a:lnTo>
                    <a:pt x="5006339" y="1450974"/>
                  </a:lnTo>
                  <a:lnTo>
                    <a:pt x="2503170" y="2988563"/>
                  </a:lnTo>
                  <a:lnTo>
                    <a:pt x="0" y="1450974"/>
                  </a:lnTo>
                  <a:close/>
                </a:path>
              </a:pathLst>
            </a:custGeom>
            <a:ln w="25400">
              <a:solidFill>
                <a:srgbClr val="BB4800"/>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2227" y="3296411"/>
            <a:ext cx="5543550" cy="3176905"/>
            <a:chOff x="1062227" y="3296411"/>
            <a:chExt cx="5543550" cy="3176905"/>
          </a:xfrm>
        </p:grpSpPr>
        <p:pic>
          <p:nvPicPr>
            <p:cNvPr id="3" name="object 3"/>
            <p:cNvPicPr/>
            <p:nvPr/>
          </p:nvPicPr>
          <p:blipFill>
            <a:blip r:embed="rId2" cstate="print"/>
            <a:stretch>
              <a:fillRect/>
            </a:stretch>
          </p:blipFill>
          <p:spPr>
            <a:xfrm>
              <a:off x="1062227" y="3328415"/>
              <a:ext cx="634746" cy="733805"/>
            </a:xfrm>
            <a:prstGeom prst="rect">
              <a:avLst/>
            </a:prstGeom>
          </p:spPr>
        </p:pic>
        <p:pic>
          <p:nvPicPr>
            <p:cNvPr id="4" name="object 4"/>
            <p:cNvPicPr/>
            <p:nvPr/>
          </p:nvPicPr>
          <p:blipFill>
            <a:blip r:embed="rId3" cstate="print"/>
            <a:stretch>
              <a:fillRect/>
            </a:stretch>
          </p:blipFill>
          <p:spPr>
            <a:xfrm>
              <a:off x="1333500" y="3296411"/>
              <a:ext cx="4620006" cy="787145"/>
            </a:xfrm>
            <a:prstGeom prst="rect">
              <a:avLst/>
            </a:prstGeom>
          </p:spPr>
        </p:pic>
        <p:pic>
          <p:nvPicPr>
            <p:cNvPr id="5" name="object 5"/>
            <p:cNvPicPr/>
            <p:nvPr/>
          </p:nvPicPr>
          <p:blipFill>
            <a:blip r:embed="rId4" cstate="print"/>
            <a:stretch>
              <a:fillRect/>
            </a:stretch>
          </p:blipFill>
          <p:spPr>
            <a:xfrm>
              <a:off x="1546859" y="3819080"/>
              <a:ext cx="4193286" cy="51117"/>
            </a:xfrm>
            <a:prstGeom prst="rect">
              <a:avLst/>
            </a:prstGeom>
          </p:spPr>
        </p:pic>
        <p:pic>
          <p:nvPicPr>
            <p:cNvPr id="6" name="object 6"/>
            <p:cNvPicPr/>
            <p:nvPr/>
          </p:nvPicPr>
          <p:blipFill>
            <a:blip r:embed="rId5" cstate="print"/>
            <a:stretch>
              <a:fillRect/>
            </a:stretch>
          </p:blipFill>
          <p:spPr>
            <a:xfrm>
              <a:off x="2522219" y="3808475"/>
              <a:ext cx="1471421" cy="787145"/>
            </a:xfrm>
            <a:prstGeom prst="rect">
              <a:avLst/>
            </a:prstGeom>
          </p:spPr>
        </p:pic>
        <p:pic>
          <p:nvPicPr>
            <p:cNvPr id="7" name="object 7"/>
            <p:cNvPicPr/>
            <p:nvPr/>
          </p:nvPicPr>
          <p:blipFill>
            <a:blip r:embed="rId6" cstate="print"/>
            <a:stretch>
              <a:fillRect/>
            </a:stretch>
          </p:blipFill>
          <p:spPr>
            <a:xfrm>
              <a:off x="2735579" y="4331144"/>
              <a:ext cx="1044702" cy="51117"/>
            </a:xfrm>
            <a:prstGeom prst="rect">
              <a:avLst/>
            </a:prstGeom>
          </p:spPr>
        </p:pic>
        <p:pic>
          <p:nvPicPr>
            <p:cNvPr id="8" name="object 8"/>
            <p:cNvPicPr/>
            <p:nvPr/>
          </p:nvPicPr>
          <p:blipFill>
            <a:blip r:embed="rId7" cstate="print"/>
            <a:stretch>
              <a:fillRect/>
            </a:stretch>
          </p:blipFill>
          <p:spPr>
            <a:xfrm>
              <a:off x="3215639" y="4235195"/>
              <a:ext cx="1471422" cy="787145"/>
            </a:xfrm>
            <a:prstGeom prst="rect">
              <a:avLst/>
            </a:prstGeom>
          </p:spPr>
        </p:pic>
        <p:pic>
          <p:nvPicPr>
            <p:cNvPr id="9" name="object 9"/>
            <p:cNvPicPr/>
            <p:nvPr/>
          </p:nvPicPr>
          <p:blipFill>
            <a:blip r:embed="rId6" cstate="print"/>
            <a:stretch>
              <a:fillRect/>
            </a:stretch>
          </p:blipFill>
          <p:spPr>
            <a:xfrm>
              <a:off x="3429000" y="4757864"/>
              <a:ext cx="1044701" cy="51117"/>
            </a:xfrm>
            <a:prstGeom prst="rect">
              <a:avLst/>
            </a:prstGeom>
          </p:spPr>
        </p:pic>
        <p:pic>
          <p:nvPicPr>
            <p:cNvPr id="10" name="object 10"/>
            <p:cNvPicPr/>
            <p:nvPr/>
          </p:nvPicPr>
          <p:blipFill>
            <a:blip r:embed="rId2" cstate="print"/>
            <a:stretch>
              <a:fillRect/>
            </a:stretch>
          </p:blipFill>
          <p:spPr>
            <a:xfrm>
              <a:off x="1062227" y="4779263"/>
              <a:ext cx="634746" cy="733806"/>
            </a:xfrm>
            <a:prstGeom prst="rect">
              <a:avLst/>
            </a:prstGeom>
          </p:spPr>
        </p:pic>
        <p:pic>
          <p:nvPicPr>
            <p:cNvPr id="11" name="object 11"/>
            <p:cNvPicPr/>
            <p:nvPr/>
          </p:nvPicPr>
          <p:blipFill>
            <a:blip r:embed="rId8" cstate="print"/>
            <a:stretch>
              <a:fillRect/>
            </a:stretch>
          </p:blipFill>
          <p:spPr>
            <a:xfrm>
              <a:off x="1333500" y="4747259"/>
              <a:ext cx="5272278" cy="787145"/>
            </a:xfrm>
            <a:prstGeom prst="rect">
              <a:avLst/>
            </a:prstGeom>
          </p:spPr>
        </p:pic>
        <p:pic>
          <p:nvPicPr>
            <p:cNvPr id="12" name="object 12"/>
            <p:cNvPicPr/>
            <p:nvPr/>
          </p:nvPicPr>
          <p:blipFill>
            <a:blip r:embed="rId9" cstate="print"/>
            <a:stretch>
              <a:fillRect/>
            </a:stretch>
          </p:blipFill>
          <p:spPr>
            <a:xfrm>
              <a:off x="1546859" y="5269928"/>
              <a:ext cx="4845558" cy="51117"/>
            </a:xfrm>
            <a:prstGeom prst="rect">
              <a:avLst/>
            </a:prstGeom>
          </p:spPr>
        </p:pic>
        <p:pic>
          <p:nvPicPr>
            <p:cNvPr id="13" name="object 13"/>
            <p:cNvPicPr/>
            <p:nvPr/>
          </p:nvPicPr>
          <p:blipFill>
            <a:blip r:embed="rId5" cstate="print"/>
            <a:stretch>
              <a:fillRect/>
            </a:stretch>
          </p:blipFill>
          <p:spPr>
            <a:xfrm>
              <a:off x="2522219" y="5259323"/>
              <a:ext cx="1471421" cy="787146"/>
            </a:xfrm>
            <a:prstGeom prst="rect">
              <a:avLst/>
            </a:prstGeom>
          </p:spPr>
        </p:pic>
        <p:pic>
          <p:nvPicPr>
            <p:cNvPr id="14" name="object 14"/>
            <p:cNvPicPr/>
            <p:nvPr/>
          </p:nvPicPr>
          <p:blipFill>
            <a:blip r:embed="rId6" cstate="print"/>
            <a:stretch>
              <a:fillRect/>
            </a:stretch>
          </p:blipFill>
          <p:spPr>
            <a:xfrm>
              <a:off x="2735579" y="5782055"/>
              <a:ext cx="1044702" cy="51117"/>
            </a:xfrm>
            <a:prstGeom prst="rect">
              <a:avLst/>
            </a:prstGeom>
          </p:spPr>
        </p:pic>
        <p:pic>
          <p:nvPicPr>
            <p:cNvPr id="15" name="object 15"/>
            <p:cNvPicPr/>
            <p:nvPr/>
          </p:nvPicPr>
          <p:blipFill>
            <a:blip r:embed="rId7" cstate="print"/>
            <a:stretch>
              <a:fillRect/>
            </a:stretch>
          </p:blipFill>
          <p:spPr>
            <a:xfrm>
              <a:off x="3215639" y="5686044"/>
              <a:ext cx="1471422" cy="787146"/>
            </a:xfrm>
            <a:prstGeom prst="rect">
              <a:avLst/>
            </a:prstGeom>
          </p:spPr>
        </p:pic>
        <p:pic>
          <p:nvPicPr>
            <p:cNvPr id="16" name="object 16"/>
            <p:cNvPicPr/>
            <p:nvPr/>
          </p:nvPicPr>
          <p:blipFill>
            <a:blip r:embed="rId6" cstate="print"/>
            <a:stretch>
              <a:fillRect/>
            </a:stretch>
          </p:blipFill>
          <p:spPr>
            <a:xfrm>
              <a:off x="3429000" y="6208776"/>
              <a:ext cx="1044701" cy="51117"/>
            </a:xfrm>
            <a:prstGeom prst="rect">
              <a:avLst/>
            </a:prstGeom>
          </p:spPr>
        </p:pic>
      </p:grpSp>
      <p:sp>
        <p:nvSpPr>
          <p:cNvPr id="17" name="object 17"/>
          <p:cNvSpPr txBox="1"/>
          <p:nvPr/>
        </p:nvSpPr>
        <p:spPr>
          <a:xfrm>
            <a:off x="798372" y="2790913"/>
            <a:ext cx="7980045" cy="344106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dirty="0">
                <a:solidFill>
                  <a:srgbClr val="FFFFCC"/>
                </a:solidFill>
                <a:latin typeface="Arial MT"/>
                <a:cs typeface="Arial MT"/>
              </a:rPr>
              <a:t>Consider</a:t>
            </a:r>
            <a:r>
              <a:rPr sz="2800" spc="10" dirty="0">
                <a:solidFill>
                  <a:srgbClr val="FFFFCC"/>
                </a:solidFill>
                <a:latin typeface="Arial MT"/>
                <a:cs typeface="Arial MT"/>
              </a:rPr>
              <a:t> </a:t>
            </a:r>
            <a:r>
              <a:rPr sz="2800" dirty="0">
                <a:solidFill>
                  <a:srgbClr val="FFFFCC"/>
                </a:solidFill>
                <a:latin typeface="Arial MT"/>
                <a:cs typeface="Arial MT"/>
              </a:rPr>
              <a:t>the following</a:t>
            </a:r>
            <a:r>
              <a:rPr sz="2800" spc="20" dirty="0">
                <a:solidFill>
                  <a:srgbClr val="FFFFCC"/>
                </a:solidFill>
                <a:latin typeface="Arial MT"/>
                <a:cs typeface="Arial MT"/>
              </a:rPr>
              <a:t> </a:t>
            </a:r>
            <a:r>
              <a:rPr sz="2800" spc="-5" dirty="0">
                <a:solidFill>
                  <a:srgbClr val="FFFFCC"/>
                </a:solidFill>
                <a:latin typeface="Arial MT"/>
                <a:cs typeface="Arial MT"/>
              </a:rPr>
              <a:t>two</a:t>
            </a:r>
            <a:r>
              <a:rPr sz="2800" dirty="0">
                <a:solidFill>
                  <a:srgbClr val="FFFFCC"/>
                </a:solidFill>
                <a:latin typeface="Arial MT"/>
                <a:cs typeface="Arial MT"/>
              </a:rPr>
              <a:t> groups</a:t>
            </a:r>
            <a:r>
              <a:rPr sz="2800" spc="5" dirty="0">
                <a:solidFill>
                  <a:srgbClr val="FFFFCC"/>
                </a:solidFill>
                <a:latin typeface="Arial MT"/>
                <a:cs typeface="Arial MT"/>
              </a:rPr>
              <a:t> </a:t>
            </a:r>
            <a:r>
              <a:rPr sz="2800" spc="-5" dirty="0">
                <a:solidFill>
                  <a:srgbClr val="FFFFCC"/>
                </a:solidFill>
                <a:latin typeface="Arial MT"/>
                <a:cs typeface="Arial MT"/>
              </a:rPr>
              <a:t>of</a:t>
            </a:r>
            <a:r>
              <a:rPr sz="2800" dirty="0">
                <a:solidFill>
                  <a:srgbClr val="FFFFCC"/>
                </a:solidFill>
                <a:latin typeface="Arial MT"/>
                <a:cs typeface="Arial MT"/>
              </a:rPr>
              <a:t> individuals:</a:t>
            </a:r>
            <a:endParaRPr sz="2800">
              <a:latin typeface="Arial MT"/>
              <a:cs typeface="Arial MT"/>
            </a:endParaRPr>
          </a:p>
          <a:p>
            <a:pPr marL="756285" lvl="1" indent="-287020">
              <a:lnSpc>
                <a:spcPct val="100000"/>
              </a:lnSpc>
              <a:spcBef>
                <a:spcPts val="675"/>
              </a:spcBef>
              <a:buFont typeface="Arial MT"/>
              <a:buChar char="–"/>
              <a:tabLst>
                <a:tab pos="756920" algn="l"/>
              </a:tabLst>
            </a:pPr>
            <a:r>
              <a:rPr sz="2800" b="1" i="1" u="sng" spc="-10" dirty="0">
                <a:solidFill>
                  <a:srgbClr val="FFFF00"/>
                </a:solidFill>
                <a:uFill>
                  <a:solidFill>
                    <a:srgbClr val="FFFF00"/>
                  </a:solidFill>
                </a:uFill>
                <a:latin typeface="Arial"/>
                <a:cs typeface="Arial"/>
              </a:rPr>
              <a:t>For</a:t>
            </a:r>
            <a:r>
              <a:rPr sz="2800" b="1" i="1" u="sng" spc="15" dirty="0">
                <a:solidFill>
                  <a:srgbClr val="FFFF00"/>
                </a:solidFill>
                <a:uFill>
                  <a:solidFill>
                    <a:srgbClr val="FFFF00"/>
                  </a:solidFill>
                </a:uFill>
                <a:latin typeface="Arial"/>
                <a:cs typeface="Arial"/>
              </a:rPr>
              <a:t> </a:t>
            </a:r>
            <a:r>
              <a:rPr sz="2800" b="1" i="1" u="sng" spc="-5" dirty="0">
                <a:solidFill>
                  <a:srgbClr val="FFFF00"/>
                </a:solidFill>
                <a:uFill>
                  <a:solidFill>
                    <a:srgbClr val="FFFF00"/>
                  </a:solidFill>
                </a:uFill>
                <a:latin typeface="Arial"/>
                <a:cs typeface="Arial"/>
              </a:rPr>
              <a:t>147 wearing</a:t>
            </a:r>
            <a:r>
              <a:rPr sz="2800" b="1" i="1" u="sng" spc="5" dirty="0">
                <a:solidFill>
                  <a:srgbClr val="FFFF00"/>
                </a:solidFill>
                <a:uFill>
                  <a:solidFill>
                    <a:srgbClr val="FFFF00"/>
                  </a:solidFill>
                </a:uFill>
                <a:latin typeface="Arial"/>
                <a:cs typeface="Arial"/>
              </a:rPr>
              <a:t> </a:t>
            </a:r>
            <a:r>
              <a:rPr sz="2800" b="1" i="1" u="sng" dirty="0">
                <a:solidFill>
                  <a:srgbClr val="FFFF00"/>
                </a:solidFill>
                <a:uFill>
                  <a:solidFill>
                    <a:srgbClr val="FFFF00"/>
                  </a:solidFill>
                </a:uFill>
                <a:latin typeface="Arial"/>
                <a:cs typeface="Arial"/>
              </a:rPr>
              <a:t>helmets</a:t>
            </a:r>
            <a:r>
              <a:rPr sz="2800" dirty="0">
                <a:solidFill>
                  <a:srgbClr val="FFFFCC"/>
                </a:solidFill>
                <a:latin typeface="Arial MT"/>
                <a:cs typeface="Arial MT"/>
              </a:rPr>
              <a:t>, </a:t>
            </a:r>
            <a:r>
              <a:rPr sz="2800" spc="-5" dirty="0">
                <a:solidFill>
                  <a:srgbClr val="FFFFCC"/>
                </a:solidFill>
                <a:latin typeface="Arial MT"/>
                <a:cs typeface="Arial MT"/>
              </a:rPr>
              <a:t>we’d</a:t>
            </a:r>
            <a:r>
              <a:rPr sz="2800" spc="15" dirty="0">
                <a:solidFill>
                  <a:srgbClr val="FFFFCC"/>
                </a:solidFill>
                <a:latin typeface="Arial MT"/>
                <a:cs typeface="Arial MT"/>
              </a:rPr>
              <a:t> </a:t>
            </a:r>
            <a:r>
              <a:rPr sz="2800" spc="-5" dirty="0">
                <a:solidFill>
                  <a:srgbClr val="FFFFCC"/>
                </a:solidFill>
                <a:latin typeface="Arial MT"/>
                <a:cs typeface="Arial MT"/>
              </a:rPr>
              <a:t>expect:</a:t>
            </a:r>
            <a:endParaRPr sz="2800">
              <a:latin typeface="Arial MT"/>
              <a:cs typeface="Arial MT"/>
            </a:endParaRPr>
          </a:p>
          <a:p>
            <a:pPr marL="1155700" marR="394970" lvl="2" indent="-228600">
              <a:lnSpc>
                <a:spcPct val="100000"/>
              </a:lnSpc>
              <a:spcBef>
                <a:spcPts val="670"/>
              </a:spcBef>
              <a:buChar char="•"/>
              <a:tabLst>
                <a:tab pos="1156335" algn="l"/>
              </a:tabLst>
            </a:pPr>
            <a:r>
              <a:rPr sz="2800" spc="-5" dirty="0">
                <a:solidFill>
                  <a:srgbClr val="FFFFCC"/>
                </a:solidFill>
                <a:latin typeface="Arial MT"/>
                <a:cs typeface="Arial MT"/>
              </a:rPr>
              <a:t>147</a:t>
            </a:r>
            <a:r>
              <a:rPr sz="2800" spc="-5" dirty="0">
                <a:solidFill>
                  <a:srgbClr val="FFFFCC"/>
                </a:solidFill>
                <a:latin typeface="Symbol"/>
                <a:cs typeface="Symbol"/>
              </a:rPr>
              <a:t></a:t>
            </a:r>
            <a:r>
              <a:rPr sz="2800" b="1" u="sng" spc="-5" dirty="0">
                <a:solidFill>
                  <a:srgbClr val="00FF00"/>
                </a:solidFill>
                <a:uFill>
                  <a:solidFill>
                    <a:srgbClr val="00FF00"/>
                  </a:solidFill>
                </a:uFill>
                <a:latin typeface="Arial"/>
                <a:cs typeface="Arial"/>
              </a:rPr>
              <a:t>29.6%</a:t>
            </a:r>
            <a:r>
              <a:rPr sz="2800" spc="-5" dirty="0">
                <a:solidFill>
                  <a:srgbClr val="FFFFCC"/>
                </a:solidFill>
                <a:latin typeface="Arial MT"/>
                <a:cs typeface="Arial MT"/>
              </a:rPr>
              <a:t>=43.6</a:t>
            </a:r>
            <a:r>
              <a:rPr sz="2800" spc="55" dirty="0">
                <a:solidFill>
                  <a:srgbClr val="FFFFCC"/>
                </a:solidFill>
                <a:latin typeface="Arial MT"/>
                <a:cs typeface="Arial MT"/>
              </a:rPr>
              <a:t> </a:t>
            </a:r>
            <a:r>
              <a:rPr sz="2800" spc="-5" dirty="0">
                <a:solidFill>
                  <a:srgbClr val="FFFFCC"/>
                </a:solidFill>
                <a:latin typeface="Arial MT"/>
                <a:cs typeface="Arial MT"/>
              </a:rPr>
              <a:t>get</a:t>
            </a:r>
            <a:r>
              <a:rPr sz="2800" spc="-15" dirty="0">
                <a:solidFill>
                  <a:srgbClr val="FFFFCC"/>
                </a:solidFill>
                <a:latin typeface="Arial MT"/>
                <a:cs typeface="Arial MT"/>
              </a:rPr>
              <a:t> </a:t>
            </a:r>
            <a:r>
              <a:rPr sz="2800" spc="-5" dirty="0">
                <a:solidFill>
                  <a:srgbClr val="FFFFCC"/>
                </a:solidFill>
                <a:latin typeface="Arial MT"/>
                <a:cs typeface="Arial MT"/>
              </a:rPr>
              <a:t>their</a:t>
            </a:r>
            <a:r>
              <a:rPr sz="2800" spc="-10" dirty="0">
                <a:solidFill>
                  <a:srgbClr val="FFFFCC"/>
                </a:solidFill>
                <a:latin typeface="Arial MT"/>
                <a:cs typeface="Arial MT"/>
              </a:rPr>
              <a:t> </a:t>
            </a:r>
            <a:r>
              <a:rPr sz="2800" dirty="0">
                <a:solidFill>
                  <a:srgbClr val="FFFFCC"/>
                </a:solidFill>
                <a:latin typeface="Arial MT"/>
                <a:cs typeface="Arial MT"/>
              </a:rPr>
              <a:t>heads</a:t>
            </a:r>
            <a:r>
              <a:rPr sz="2800" spc="-5" dirty="0">
                <a:solidFill>
                  <a:srgbClr val="FFFFCC"/>
                </a:solidFill>
                <a:latin typeface="Arial MT"/>
                <a:cs typeface="Arial MT"/>
              </a:rPr>
              <a:t> </a:t>
            </a:r>
            <a:r>
              <a:rPr sz="2800" dirty="0">
                <a:solidFill>
                  <a:srgbClr val="FFFFCC"/>
                </a:solidFill>
                <a:latin typeface="Arial MT"/>
                <a:cs typeface="Arial MT"/>
              </a:rPr>
              <a:t>injured; </a:t>
            </a:r>
            <a:r>
              <a:rPr sz="2800" spc="-760" dirty="0">
                <a:solidFill>
                  <a:srgbClr val="FFFFCC"/>
                </a:solidFill>
                <a:latin typeface="Arial MT"/>
                <a:cs typeface="Arial MT"/>
              </a:rPr>
              <a:t> </a:t>
            </a:r>
            <a:r>
              <a:rPr sz="2800" spc="-5" dirty="0">
                <a:solidFill>
                  <a:srgbClr val="FFFFCC"/>
                </a:solidFill>
                <a:latin typeface="Arial MT"/>
                <a:cs typeface="Arial MT"/>
              </a:rPr>
              <a:t>and</a:t>
            </a:r>
            <a:r>
              <a:rPr sz="2800" dirty="0">
                <a:solidFill>
                  <a:srgbClr val="FFFFCC"/>
                </a:solidFill>
                <a:latin typeface="Arial MT"/>
                <a:cs typeface="Arial MT"/>
              </a:rPr>
              <a:t> </a:t>
            </a:r>
            <a:r>
              <a:rPr sz="2800" spc="-5" dirty="0">
                <a:solidFill>
                  <a:srgbClr val="FFFFCC"/>
                </a:solidFill>
                <a:latin typeface="Arial MT"/>
                <a:cs typeface="Arial MT"/>
              </a:rPr>
              <a:t>147</a:t>
            </a:r>
            <a:r>
              <a:rPr sz="2800" spc="-5" dirty="0">
                <a:solidFill>
                  <a:srgbClr val="FFFFCC"/>
                </a:solidFill>
                <a:latin typeface="Symbol"/>
                <a:cs typeface="Symbol"/>
              </a:rPr>
              <a:t></a:t>
            </a:r>
            <a:r>
              <a:rPr sz="2800" b="1" u="sng" spc="-5" dirty="0">
                <a:solidFill>
                  <a:srgbClr val="FFC000"/>
                </a:solidFill>
                <a:uFill>
                  <a:solidFill>
                    <a:srgbClr val="FFC000"/>
                  </a:solidFill>
                </a:uFill>
                <a:latin typeface="Arial"/>
                <a:cs typeface="Arial"/>
              </a:rPr>
              <a:t>70.4%</a:t>
            </a:r>
            <a:r>
              <a:rPr sz="2800" spc="-5" dirty="0">
                <a:solidFill>
                  <a:srgbClr val="FFFFCC"/>
                </a:solidFill>
                <a:latin typeface="Arial MT"/>
                <a:cs typeface="Arial MT"/>
              </a:rPr>
              <a:t>=103.4</a:t>
            </a:r>
            <a:r>
              <a:rPr sz="2800" spc="50" dirty="0">
                <a:solidFill>
                  <a:srgbClr val="FFFFCC"/>
                </a:solidFill>
                <a:latin typeface="Arial MT"/>
                <a:cs typeface="Arial MT"/>
              </a:rPr>
              <a:t> </a:t>
            </a:r>
            <a:r>
              <a:rPr sz="2800" spc="-5" dirty="0">
                <a:solidFill>
                  <a:srgbClr val="FFFFCC"/>
                </a:solidFill>
                <a:latin typeface="Arial MT"/>
                <a:cs typeface="Arial MT"/>
              </a:rPr>
              <a:t>not</a:t>
            </a:r>
            <a:r>
              <a:rPr sz="2800" spc="5" dirty="0">
                <a:solidFill>
                  <a:srgbClr val="FFFFCC"/>
                </a:solidFill>
                <a:latin typeface="Arial MT"/>
                <a:cs typeface="Arial MT"/>
              </a:rPr>
              <a:t> </a:t>
            </a:r>
            <a:r>
              <a:rPr sz="2800" dirty="0">
                <a:solidFill>
                  <a:srgbClr val="FFFFCC"/>
                </a:solidFill>
                <a:latin typeface="Arial MT"/>
                <a:cs typeface="Arial MT"/>
              </a:rPr>
              <a:t>injured.</a:t>
            </a:r>
            <a:endParaRPr sz="2800">
              <a:latin typeface="Arial MT"/>
              <a:cs typeface="Arial MT"/>
            </a:endParaRPr>
          </a:p>
          <a:p>
            <a:pPr marL="756285" lvl="1" indent="-287020">
              <a:lnSpc>
                <a:spcPct val="100000"/>
              </a:lnSpc>
              <a:spcBef>
                <a:spcPts val="675"/>
              </a:spcBef>
              <a:buFont typeface="Arial MT"/>
              <a:buChar char="–"/>
              <a:tabLst>
                <a:tab pos="756920" algn="l"/>
              </a:tabLst>
            </a:pPr>
            <a:r>
              <a:rPr sz="2800" b="1" i="1" u="sng" spc="-10" dirty="0">
                <a:solidFill>
                  <a:srgbClr val="FFFF00"/>
                </a:solidFill>
                <a:uFill>
                  <a:solidFill>
                    <a:srgbClr val="FFFF00"/>
                  </a:solidFill>
                </a:uFill>
                <a:latin typeface="Arial"/>
                <a:cs typeface="Arial"/>
              </a:rPr>
              <a:t>For</a:t>
            </a:r>
            <a:r>
              <a:rPr sz="2800" b="1" i="1" u="sng" spc="15" dirty="0">
                <a:solidFill>
                  <a:srgbClr val="FFFF00"/>
                </a:solidFill>
                <a:uFill>
                  <a:solidFill>
                    <a:srgbClr val="FFFF00"/>
                  </a:solidFill>
                </a:uFill>
                <a:latin typeface="Arial"/>
                <a:cs typeface="Arial"/>
              </a:rPr>
              <a:t> </a:t>
            </a:r>
            <a:r>
              <a:rPr sz="2800" b="1" i="1" u="sng" spc="-5" dirty="0">
                <a:solidFill>
                  <a:srgbClr val="FFFF00"/>
                </a:solidFill>
                <a:uFill>
                  <a:solidFill>
                    <a:srgbClr val="FFFF00"/>
                  </a:solidFill>
                </a:uFill>
                <a:latin typeface="Arial"/>
                <a:cs typeface="Arial"/>
              </a:rPr>
              <a:t>646 not</a:t>
            </a:r>
            <a:r>
              <a:rPr sz="2800" b="1" i="1" u="sng" spc="15" dirty="0">
                <a:solidFill>
                  <a:srgbClr val="FFFF00"/>
                </a:solidFill>
                <a:uFill>
                  <a:solidFill>
                    <a:srgbClr val="FFFF00"/>
                  </a:solidFill>
                </a:uFill>
                <a:latin typeface="Arial"/>
                <a:cs typeface="Arial"/>
              </a:rPr>
              <a:t> </a:t>
            </a:r>
            <a:r>
              <a:rPr sz="2800" b="1" i="1" u="sng" spc="-5" dirty="0">
                <a:solidFill>
                  <a:srgbClr val="FFFF00"/>
                </a:solidFill>
                <a:uFill>
                  <a:solidFill>
                    <a:srgbClr val="FFFF00"/>
                  </a:solidFill>
                </a:uFill>
                <a:latin typeface="Arial"/>
                <a:cs typeface="Arial"/>
              </a:rPr>
              <a:t>wearing</a:t>
            </a:r>
            <a:r>
              <a:rPr sz="2800" b="1" i="1" u="sng" spc="5" dirty="0">
                <a:solidFill>
                  <a:srgbClr val="FFFF00"/>
                </a:solidFill>
                <a:uFill>
                  <a:solidFill>
                    <a:srgbClr val="FFFF00"/>
                  </a:solidFill>
                </a:uFill>
                <a:latin typeface="Arial"/>
                <a:cs typeface="Arial"/>
              </a:rPr>
              <a:t> </a:t>
            </a:r>
            <a:r>
              <a:rPr sz="2800" b="1" i="1" u="sng" dirty="0">
                <a:solidFill>
                  <a:srgbClr val="FFFF00"/>
                </a:solidFill>
                <a:uFill>
                  <a:solidFill>
                    <a:srgbClr val="FFFF00"/>
                  </a:solidFill>
                </a:uFill>
                <a:latin typeface="Arial"/>
                <a:cs typeface="Arial"/>
              </a:rPr>
              <a:t>helmets</a:t>
            </a:r>
            <a:r>
              <a:rPr sz="2800" dirty="0">
                <a:solidFill>
                  <a:srgbClr val="FFFFCC"/>
                </a:solidFill>
                <a:latin typeface="Arial MT"/>
                <a:cs typeface="Arial MT"/>
              </a:rPr>
              <a:t>,</a:t>
            </a:r>
            <a:r>
              <a:rPr sz="2800" spc="5" dirty="0">
                <a:solidFill>
                  <a:srgbClr val="FFFFCC"/>
                </a:solidFill>
                <a:latin typeface="Arial MT"/>
                <a:cs typeface="Arial MT"/>
              </a:rPr>
              <a:t> </a:t>
            </a:r>
            <a:r>
              <a:rPr sz="2800" spc="-5" dirty="0">
                <a:solidFill>
                  <a:srgbClr val="FFFFCC"/>
                </a:solidFill>
                <a:latin typeface="Arial MT"/>
                <a:cs typeface="Arial MT"/>
              </a:rPr>
              <a:t>we’d</a:t>
            </a:r>
            <a:r>
              <a:rPr sz="2800" spc="15" dirty="0">
                <a:solidFill>
                  <a:srgbClr val="FFFFCC"/>
                </a:solidFill>
                <a:latin typeface="Arial MT"/>
                <a:cs typeface="Arial MT"/>
              </a:rPr>
              <a:t> </a:t>
            </a:r>
            <a:r>
              <a:rPr sz="2800" spc="-5" dirty="0">
                <a:solidFill>
                  <a:srgbClr val="FFFFCC"/>
                </a:solidFill>
                <a:latin typeface="Arial MT"/>
                <a:cs typeface="Arial MT"/>
              </a:rPr>
              <a:t>expect:</a:t>
            </a:r>
            <a:endParaRPr sz="2800">
              <a:latin typeface="Arial MT"/>
              <a:cs typeface="Arial MT"/>
            </a:endParaRPr>
          </a:p>
          <a:p>
            <a:pPr marL="1155700" marR="196850" lvl="2" indent="-228600">
              <a:lnSpc>
                <a:spcPct val="100000"/>
              </a:lnSpc>
              <a:spcBef>
                <a:spcPts val="675"/>
              </a:spcBef>
              <a:buChar char="•"/>
              <a:tabLst>
                <a:tab pos="1156335" algn="l"/>
              </a:tabLst>
            </a:pPr>
            <a:r>
              <a:rPr sz="2800" spc="-5" dirty="0">
                <a:solidFill>
                  <a:srgbClr val="FFFFCC"/>
                </a:solidFill>
                <a:latin typeface="Arial MT"/>
                <a:cs typeface="Arial MT"/>
              </a:rPr>
              <a:t>646</a:t>
            </a:r>
            <a:r>
              <a:rPr sz="2800" spc="-5" dirty="0">
                <a:solidFill>
                  <a:srgbClr val="FFFFCC"/>
                </a:solidFill>
                <a:latin typeface="Symbol"/>
                <a:cs typeface="Symbol"/>
              </a:rPr>
              <a:t></a:t>
            </a:r>
            <a:r>
              <a:rPr sz="2800" b="1" u="sng" spc="-5" dirty="0">
                <a:solidFill>
                  <a:srgbClr val="00FF00"/>
                </a:solidFill>
                <a:uFill>
                  <a:solidFill>
                    <a:srgbClr val="00FF00"/>
                  </a:solidFill>
                </a:uFill>
                <a:latin typeface="Arial"/>
                <a:cs typeface="Arial"/>
              </a:rPr>
              <a:t>29.6%</a:t>
            </a:r>
            <a:r>
              <a:rPr sz="2800" spc="-5" dirty="0">
                <a:solidFill>
                  <a:srgbClr val="FFFFCC"/>
                </a:solidFill>
                <a:latin typeface="Arial MT"/>
                <a:cs typeface="Arial MT"/>
              </a:rPr>
              <a:t>=191.4</a:t>
            </a:r>
            <a:r>
              <a:rPr sz="2800" spc="50" dirty="0">
                <a:solidFill>
                  <a:srgbClr val="FFFFCC"/>
                </a:solidFill>
                <a:latin typeface="Arial MT"/>
                <a:cs typeface="Arial MT"/>
              </a:rPr>
              <a:t> </a:t>
            </a:r>
            <a:r>
              <a:rPr sz="2800" spc="-5" dirty="0">
                <a:solidFill>
                  <a:srgbClr val="FFFFCC"/>
                </a:solidFill>
                <a:latin typeface="Arial MT"/>
                <a:cs typeface="Arial MT"/>
              </a:rPr>
              <a:t>get</a:t>
            </a:r>
            <a:r>
              <a:rPr sz="2800" spc="-15" dirty="0">
                <a:solidFill>
                  <a:srgbClr val="FFFFCC"/>
                </a:solidFill>
                <a:latin typeface="Arial MT"/>
                <a:cs typeface="Arial MT"/>
              </a:rPr>
              <a:t> </a:t>
            </a:r>
            <a:r>
              <a:rPr sz="2800" dirty="0">
                <a:solidFill>
                  <a:srgbClr val="FFFFCC"/>
                </a:solidFill>
                <a:latin typeface="Arial MT"/>
                <a:cs typeface="Arial MT"/>
              </a:rPr>
              <a:t>their </a:t>
            </a:r>
            <a:r>
              <a:rPr sz="2800" spc="-5" dirty="0">
                <a:solidFill>
                  <a:srgbClr val="FFFFCC"/>
                </a:solidFill>
                <a:latin typeface="Arial MT"/>
                <a:cs typeface="Arial MT"/>
              </a:rPr>
              <a:t>heads </a:t>
            </a:r>
            <a:r>
              <a:rPr sz="2800" dirty="0">
                <a:solidFill>
                  <a:srgbClr val="FFFFCC"/>
                </a:solidFill>
                <a:latin typeface="Arial MT"/>
                <a:cs typeface="Arial MT"/>
              </a:rPr>
              <a:t>injured; </a:t>
            </a:r>
            <a:r>
              <a:rPr sz="2800" spc="-760" dirty="0">
                <a:solidFill>
                  <a:srgbClr val="FFFFCC"/>
                </a:solidFill>
                <a:latin typeface="Arial MT"/>
                <a:cs typeface="Arial MT"/>
              </a:rPr>
              <a:t> </a:t>
            </a:r>
            <a:r>
              <a:rPr sz="2800" dirty="0">
                <a:solidFill>
                  <a:srgbClr val="FFFFCC"/>
                </a:solidFill>
                <a:latin typeface="Arial MT"/>
                <a:cs typeface="Arial MT"/>
              </a:rPr>
              <a:t>and </a:t>
            </a:r>
            <a:r>
              <a:rPr sz="2800" spc="-5" dirty="0">
                <a:solidFill>
                  <a:srgbClr val="FFFFCC"/>
                </a:solidFill>
                <a:latin typeface="Arial MT"/>
                <a:cs typeface="Arial MT"/>
              </a:rPr>
              <a:t>646</a:t>
            </a:r>
            <a:r>
              <a:rPr sz="2800" spc="-5" dirty="0">
                <a:solidFill>
                  <a:srgbClr val="FFFFCC"/>
                </a:solidFill>
                <a:latin typeface="Symbol"/>
                <a:cs typeface="Symbol"/>
              </a:rPr>
              <a:t></a:t>
            </a:r>
            <a:r>
              <a:rPr sz="2800" b="1" u="sng" spc="-5" dirty="0">
                <a:solidFill>
                  <a:srgbClr val="FFC000"/>
                </a:solidFill>
                <a:uFill>
                  <a:solidFill>
                    <a:srgbClr val="FFC000"/>
                  </a:solidFill>
                </a:uFill>
                <a:latin typeface="Arial"/>
                <a:cs typeface="Arial"/>
              </a:rPr>
              <a:t>70.4%</a:t>
            </a:r>
            <a:r>
              <a:rPr sz="2800" spc="-5" dirty="0">
                <a:solidFill>
                  <a:srgbClr val="FFFFCC"/>
                </a:solidFill>
                <a:latin typeface="Arial MT"/>
                <a:cs typeface="Arial MT"/>
              </a:rPr>
              <a:t>=454.6</a:t>
            </a:r>
            <a:r>
              <a:rPr sz="2800" spc="55" dirty="0">
                <a:solidFill>
                  <a:srgbClr val="FFFFCC"/>
                </a:solidFill>
                <a:latin typeface="Arial MT"/>
                <a:cs typeface="Arial MT"/>
              </a:rPr>
              <a:t> </a:t>
            </a:r>
            <a:r>
              <a:rPr sz="2800" spc="-5" dirty="0">
                <a:solidFill>
                  <a:srgbClr val="FFFFCC"/>
                </a:solidFill>
                <a:latin typeface="Arial MT"/>
                <a:cs typeface="Arial MT"/>
              </a:rPr>
              <a:t>not</a:t>
            </a:r>
            <a:r>
              <a:rPr sz="2800" spc="-10" dirty="0">
                <a:solidFill>
                  <a:srgbClr val="FFFFCC"/>
                </a:solidFill>
                <a:latin typeface="Arial MT"/>
                <a:cs typeface="Arial MT"/>
              </a:rPr>
              <a:t> </a:t>
            </a:r>
            <a:r>
              <a:rPr sz="2800" dirty="0">
                <a:solidFill>
                  <a:srgbClr val="FFFFCC"/>
                </a:solidFill>
                <a:latin typeface="Arial MT"/>
                <a:cs typeface="Arial MT"/>
              </a:rPr>
              <a:t>injured.</a:t>
            </a:r>
            <a:endParaRPr sz="2800">
              <a:latin typeface="Arial MT"/>
              <a:cs typeface="Arial MT"/>
            </a:endParaRPr>
          </a:p>
        </p:txBody>
      </p:sp>
      <p:pic>
        <p:nvPicPr>
          <p:cNvPr id="18" name="object 18"/>
          <p:cNvPicPr/>
          <p:nvPr/>
        </p:nvPicPr>
        <p:blipFill>
          <a:blip r:embed="rId10" cstate="print"/>
          <a:stretch>
            <a:fillRect/>
          </a:stretch>
        </p:blipFill>
        <p:spPr>
          <a:xfrm>
            <a:off x="6768083" y="1554538"/>
            <a:ext cx="895350" cy="46550"/>
          </a:xfrm>
          <a:prstGeom prst="rect">
            <a:avLst/>
          </a:prstGeom>
        </p:spPr>
      </p:pic>
      <p:grpSp>
        <p:nvGrpSpPr>
          <p:cNvPr id="19" name="object 19"/>
          <p:cNvGrpSpPr/>
          <p:nvPr/>
        </p:nvGrpSpPr>
        <p:grpSpPr>
          <a:xfrm>
            <a:off x="6585204" y="1107947"/>
            <a:ext cx="1261110" cy="1195705"/>
            <a:chOff x="6585204" y="1107947"/>
            <a:chExt cx="1261110" cy="1195705"/>
          </a:xfrm>
        </p:grpSpPr>
        <p:pic>
          <p:nvPicPr>
            <p:cNvPr id="20" name="object 20"/>
            <p:cNvPicPr/>
            <p:nvPr/>
          </p:nvPicPr>
          <p:blipFill>
            <a:blip r:embed="rId11" cstate="print"/>
            <a:stretch>
              <a:fillRect/>
            </a:stretch>
          </p:blipFill>
          <p:spPr>
            <a:xfrm>
              <a:off x="6585204" y="1107947"/>
              <a:ext cx="1261109" cy="677417"/>
            </a:xfrm>
            <a:prstGeom prst="rect">
              <a:avLst/>
            </a:prstGeom>
          </p:spPr>
        </p:pic>
        <p:pic>
          <p:nvPicPr>
            <p:cNvPr id="21" name="object 21"/>
            <p:cNvPicPr/>
            <p:nvPr/>
          </p:nvPicPr>
          <p:blipFill>
            <a:blip r:embed="rId12" cstate="print"/>
            <a:stretch>
              <a:fillRect/>
            </a:stretch>
          </p:blipFill>
          <p:spPr>
            <a:xfrm>
              <a:off x="6585204" y="1626107"/>
              <a:ext cx="1261109" cy="677418"/>
            </a:xfrm>
            <a:prstGeom prst="rect">
              <a:avLst/>
            </a:prstGeom>
          </p:spPr>
        </p:pic>
      </p:grpSp>
      <p:pic>
        <p:nvPicPr>
          <p:cNvPr id="22" name="object 22"/>
          <p:cNvPicPr/>
          <p:nvPr/>
        </p:nvPicPr>
        <p:blipFill>
          <a:blip r:embed="rId10" cstate="print"/>
          <a:stretch>
            <a:fillRect/>
          </a:stretch>
        </p:blipFill>
        <p:spPr>
          <a:xfrm>
            <a:off x="6768083" y="2072698"/>
            <a:ext cx="895350" cy="46550"/>
          </a:xfrm>
          <a:prstGeom prst="rect">
            <a:avLst/>
          </a:prstGeom>
        </p:spPr>
      </p:pic>
      <p:grpSp>
        <p:nvGrpSpPr>
          <p:cNvPr id="23" name="object 23"/>
          <p:cNvGrpSpPr/>
          <p:nvPr/>
        </p:nvGrpSpPr>
        <p:grpSpPr>
          <a:xfrm>
            <a:off x="3098292" y="1092708"/>
            <a:ext cx="1061720" cy="1823720"/>
            <a:chOff x="3098292" y="1092708"/>
            <a:chExt cx="1061720" cy="1823720"/>
          </a:xfrm>
        </p:grpSpPr>
        <p:pic>
          <p:nvPicPr>
            <p:cNvPr id="24" name="object 24"/>
            <p:cNvPicPr/>
            <p:nvPr/>
          </p:nvPicPr>
          <p:blipFill>
            <a:blip r:embed="rId13" cstate="print"/>
            <a:stretch>
              <a:fillRect/>
            </a:stretch>
          </p:blipFill>
          <p:spPr>
            <a:xfrm>
              <a:off x="3287268" y="1092708"/>
              <a:ext cx="683513" cy="787146"/>
            </a:xfrm>
            <a:prstGeom prst="rect">
              <a:avLst/>
            </a:prstGeom>
          </p:spPr>
        </p:pic>
        <p:pic>
          <p:nvPicPr>
            <p:cNvPr id="25" name="object 25"/>
            <p:cNvPicPr/>
            <p:nvPr/>
          </p:nvPicPr>
          <p:blipFill>
            <a:blip r:embed="rId14" cstate="print"/>
            <a:stretch>
              <a:fillRect/>
            </a:stretch>
          </p:blipFill>
          <p:spPr>
            <a:xfrm>
              <a:off x="3287268" y="1610868"/>
              <a:ext cx="683513" cy="787146"/>
            </a:xfrm>
            <a:prstGeom prst="rect">
              <a:avLst/>
            </a:prstGeom>
          </p:spPr>
        </p:pic>
        <p:pic>
          <p:nvPicPr>
            <p:cNvPr id="26" name="object 26"/>
            <p:cNvPicPr/>
            <p:nvPr/>
          </p:nvPicPr>
          <p:blipFill>
            <a:blip r:embed="rId15" cstate="print"/>
            <a:stretch>
              <a:fillRect/>
            </a:stretch>
          </p:blipFill>
          <p:spPr>
            <a:xfrm>
              <a:off x="3098292" y="2129027"/>
              <a:ext cx="1061466" cy="787146"/>
            </a:xfrm>
            <a:prstGeom prst="rect">
              <a:avLst/>
            </a:prstGeom>
          </p:spPr>
        </p:pic>
      </p:grpSp>
      <p:grpSp>
        <p:nvGrpSpPr>
          <p:cNvPr id="27" name="object 27"/>
          <p:cNvGrpSpPr/>
          <p:nvPr/>
        </p:nvGrpSpPr>
        <p:grpSpPr>
          <a:xfrm>
            <a:off x="4722876" y="1092708"/>
            <a:ext cx="1061720" cy="1823720"/>
            <a:chOff x="4722876" y="1092708"/>
            <a:chExt cx="1061720" cy="1823720"/>
          </a:xfrm>
        </p:grpSpPr>
        <p:pic>
          <p:nvPicPr>
            <p:cNvPr id="28" name="object 28"/>
            <p:cNvPicPr/>
            <p:nvPr/>
          </p:nvPicPr>
          <p:blipFill>
            <a:blip r:embed="rId16" cstate="print"/>
            <a:stretch>
              <a:fillRect/>
            </a:stretch>
          </p:blipFill>
          <p:spPr>
            <a:xfrm>
              <a:off x="4911852" y="1092708"/>
              <a:ext cx="683513" cy="787146"/>
            </a:xfrm>
            <a:prstGeom prst="rect">
              <a:avLst/>
            </a:prstGeom>
          </p:spPr>
        </p:pic>
        <p:pic>
          <p:nvPicPr>
            <p:cNvPr id="29" name="object 29"/>
            <p:cNvPicPr/>
            <p:nvPr/>
          </p:nvPicPr>
          <p:blipFill>
            <a:blip r:embed="rId17" cstate="print"/>
            <a:stretch>
              <a:fillRect/>
            </a:stretch>
          </p:blipFill>
          <p:spPr>
            <a:xfrm>
              <a:off x="4911852" y="1610868"/>
              <a:ext cx="683513" cy="787146"/>
            </a:xfrm>
            <a:prstGeom prst="rect">
              <a:avLst/>
            </a:prstGeom>
          </p:spPr>
        </p:pic>
        <p:pic>
          <p:nvPicPr>
            <p:cNvPr id="30" name="object 30"/>
            <p:cNvPicPr/>
            <p:nvPr/>
          </p:nvPicPr>
          <p:blipFill>
            <a:blip r:embed="rId18" cstate="print"/>
            <a:stretch>
              <a:fillRect/>
            </a:stretch>
          </p:blipFill>
          <p:spPr>
            <a:xfrm>
              <a:off x="4722876" y="2129027"/>
              <a:ext cx="1061465" cy="787146"/>
            </a:xfrm>
            <a:prstGeom prst="rect">
              <a:avLst/>
            </a:prstGeom>
          </p:spPr>
        </p:pic>
      </p:grpSp>
      <p:graphicFrame>
        <p:nvGraphicFramePr>
          <p:cNvPr id="31" name="object 31"/>
          <p:cNvGraphicFramePr>
            <a:graphicFrameLocks noGrp="1"/>
          </p:cNvGraphicFramePr>
          <p:nvPr/>
        </p:nvGraphicFramePr>
        <p:xfrm>
          <a:off x="1317307" y="354393"/>
          <a:ext cx="6847205" cy="2562225"/>
        </p:xfrm>
        <a:graphic>
          <a:graphicData uri="http://schemas.openxmlformats.org/drawingml/2006/table">
            <a:tbl>
              <a:tblPr firstRow="1" bandRow="1">
                <a:tableStyleId>{2D5ABB26-0587-4C30-8999-92F81FD0307C}</a:tableStyleId>
              </a:tblPr>
              <a:tblGrid>
                <a:gridCol w="1520825">
                  <a:extLst>
                    <a:ext uri="{9D8B030D-6E8A-4147-A177-3AD203B41FA5}">
                      <a16:colId xmlns:a16="http://schemas.microsoft.com/office/drawing/2014/main" val="20000"/>
                    </a:ext>
                  </a:extLst>
                </a:gridCol>
                <a:gridCol w="1527175">
                  <a:extLst>
                    <a:ext uri="{9D8B030D-6E8A-4147-A177-3AD203B41FA5}">
                      <a16:colId xmlns:a16="http://schemas.microsoft.com/office/drawing/2014/main" val="20001"/>
                    </a:ext>
                  </a:extLst>
                </a:gridCol>
                <a:gridCol w="1728470">
                  <a:extLst>
                    <a:ext uri="{9D8B030D-6E8A-4147-A177-3AD203B41FA5}">
                      <a16:colId xmlns:a16="http://schemas.microsoft.com/office/drawing/2014/main" val="20002"/>
                    </a:ext>
                  </a:extLst>
                </a:gridCol>
                <a:gridCol w="2026920">
                  <a:extLst>
                    <a:ext uri="{9D8B030D-6E8A-4147-A177-3AD203B41FA5}">
                      <a16:colId xmlns:a16="http://schemas.microsoft.com/office/drawing/2014/main" val="20003"/>
                    </a:ext>
                  </a:extLst>
                </a:gridCol>
              </a:tblGrid>
              <a:tr h="396367">
                <a:tc rowSpan="2">
                  <a:txBody>
                    <a:bodyPr/>
                    <a:lstStyle/>
                    <a:p>
                      <a:pPr marL="91440">
                        <a:lnSpc>
                          <a:spcPct val="100000"/>
                        </a:lnSpc>
                        <a:spcBef>
                          <a:spcPts val="305"/>
                        </a:spcBef>
                      </a:pPr>
                      <a:r>
                        <a:rPr sz="2000" dirty="0">
                          <a:solidFill>
                            <a:srgbClr val="FFFFCC"/>
                          </a:solidFill>
                          <a:latin typeface="Arial MT"/>
                          <a:cs typeface="Arial MT"/>
                        </a:rPr>
                        <a:t>Head</a:t>
                      </a:r>
                      <a:r>
                        <a:rPr sz="2000" spc="-55" dirty="0">
                          <a:solidFill>
                            <a:srgbClr val="FFFFCC"/>
                          </a:solidFill>
                          <a:latin typeface="Arial MT"/>
                          <a:cs typeface="Arial MT"/>
                        </a:rPr>
                        <a:t> </a:t>
                      </a:r>
                      <a:r>
                        <a:rPr sz="2000" dirty="0">
                          <a:solidFill>
                            <a:srgbClr val="FFFFCC"/>
                          </a:solidFill>
                          <a:latin typeface="Arial MT"/>
                          <a:cs typeface="Arial MT"/>
                        </a:rPr>
                        <a:t>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05"/>
                        </a:spcBef>
                      </a:pPr>
                      <a:r>
                        <a:rPr sz="2000" spc="-5" dirty="0">
                          <a:solidFill>
                            <a:srgbClr val="FFFF00"/>
                          </a:solidFill>
                          <a:latin typeface="Arial MT"/>
                          <a:cs typeface="Arial MT"/>
                        </a:rPr>
                        <a:t>Wearing</a:t>
                      </a:r>
                      <a:r>
                        <a:rPr sz="2000" spc="-60" dirty="0">
                          <a:solidFill>
                            <a:srgbClr val="FFFF00"/>
                          </a:solidFill>
                          <a:latin typeface="Arial MT"/>
                          <a:cs typeface="Arial MT"/>
                        </a:rPr>
                        <a:t> </a:t>
                      </a:r>
                      <a:r>
                        <a:rPr sz="2000" dirty="0">
                          <a:solidFill>
                            <a:srgbClr val="FFFF00"/>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6">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305"/>
                        </a:spcBef>
                      </a:pPr>
                      <a:r>
                        <a:rPr sz="2000" spc="-60" dirty="0">
                          <a:solidFill>
                            <a:srgbClr val="FFFF00"/>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305"/>
                        </a:spcBef>
                      </a:pPr>
                      <a:r>
                        <a:rPr sz="2000" spc="5" dirty="0">
                          <a:solidFill>
                            <a:srgbClr val="FFFF00"/>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18160">
                <a:tc>
                  <a:txBody>
                    <a:bodyPr/>
                    <a:lstStyle/>
                    <a:p>
                      <a:pPr marL="91440">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0"/>
                        </a:spcBef>
                      </a:pPr>
                      <a:r>
                        <a:rPr sz="2000" dirty="0">
                          <a:solidFill>
                            <a:srgbClr val="FFFFCC"/>
                          </a:solidFill>
                          <a:latin typeface="Arial MT"/>
                          <a:cs typeface="Arial MT"/>
                        </a:rPr>
                        <a:t>235</a:t>
                      </a:r>
                      <a:r>
                        <a:rPr sz="2000" spc="-50" dirty="0">
                          <a:solidFill>
                            <a:srgbClr val="FFFFCC"/>
                          </a:solidFill>
                          <a:latin typeface="Arial MT"/>
                          <a:cs typeface="Arial MT"/>
                        </a:rPr>
                        <a:t> </a:t>
                      </a:r>
                      <a:r>
                        <a:rPr sz="2000" u="sng" spc="-10" dirty="0">
                          <a:solidFill>
                            <a:srgbClr val="FFFFCC"/>
                          </a:solidFill>
                          <a:uFill>
                            <a:solidFill>
                              <a:srgbClr val="FFFFCC"/>
                            </a:solidFill>
                          </a:uFill>
                          <a:latin typeface="Arial MT"/>
                          <a:cs typeface="Arial MT"/>
                        </a:rPr>
                        <a:t>(</a:t>
                      </a:r>
                      <a:r>
                        <a:rPr sz="2400" b="1" u="sng" spc="-10" dirty="0">
                          <a:solidFill>
                            <a:srgbClr val="00FF00"/>
                          </a:solidFill>
                          <a:uFill>
                            <a:solidFill>
                              <a:srgbClr val="FFFFCC"/>
                            </a:solidFill>
                          </a:uFill>
                          <a:latin typeface="Arial"/>
                          <a:cs typeface="Arial"/>
                        </a:rPr>
                        <a:t>29.6%</a:t>
                      </a:r>
                      <a:r>
                        <a:rPr sz="2000" u="sng" spc="-10" dirty="0">
                          <a:solidFill>
                            <a:srgbClr val="FFFFCC"/>
                          </a:solidFill>
                          <a:uFill>
                            <a:solidFill>
                              <a:srgbClr val="FFFFCC"/>
                            </a:solidFill>
                          </a:uFill>
                          <a:latin typeface="Arial MT"/>
                          <a:cs typeface="Arial MT"/>
                        </a:rPr>
                        <a:t>)</a:t>
                      </a:r>
                      <a:endParaRPr sz="2000">
                        <a:latin typeface="Arial MT"/>
                        <a:cs typeface="Arial MT"/>
                      </a:endParaRPr>
                    </a:p>
                  </a:txBody>
                  <a:tcPr marL="0" marR="0" marT="3810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18160">
                <a:tc>
                  <a:txBody>
                    <a:bodyPr/>
                    <a:lstStyle/>
                    <a:p>
                      <a:pPr marL="91440">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000" dirty="0">
                          <a:solidFill>
                            <a:srgbClr val="FFFFCC"/>
                          </a:solidFill>
                          <a:latin typeface="Arial MT"/>
                          <a:cs typeface="Arial MT"/>
                        </a:rPr>
                        <a:t>558</a:t>
                      </a:r>
                      <a:r>
                        <a:rPr sz="2000" spc="-50" dirty="0">
                          <a:solidFill>
                            <a:srgbClr val="FFFFCC"/>
                          </a:solidFill>
                          <a:latin typeface="Arial MT"/>
                          <a:cs typeface="Arial MT"/>
                        </a:rPr>
                        <a:t> </a:t>
                      </a:r>
                      <a:r>
                        <a:rPr sz="2000" u="sng" spc="-10" dirty="0">
                          <a:solidFill>
                            <a:srgbClr val="FFFFCC"/>
                          </a:solidFill>
                          <a:uFill>
                            <a:solidFill>
                              <a:srgbClr val="FFFFCC"/>
                            </a:solidFill>
                          </a:uFill>
                          <a:latin typeface="Arial MT"/>
                          <a:cs typeface="Arial MT"/>
                        </a:rPr>
                        <a:t>(</a:t>
                      </a:r>
                      <a:r>
                        <a:rPr sz="2400" b="1" u="sng" spc="-10" dirty="0">
                          <a:solidFill>
                            <a:srgbClr val="FFC000"/>
                          </a:solidFill>
                          <a:uFill>
                            <a:solidFill>
                              <a:srgbClr val="FFFFCC"/>
                            </a:solidFill>
                          </a:uFill>
                          <a:latin typeface="Arial"/>
                          <a:cs typeface="Arial"/>
                        </a:rPr>
                        <a:t>70.4%</a:t>
                      </a:r>
                      <a:r>
                        <a:rPr sz="2000" u="sng" spc="-10" dirty="0">
                          <a:solidFill>
                            <a:srgbClr val="FFFFCC"/>
                          </a:solidFill>
                          <a:uFill>
                            <a:solidFill>
                              <a:srgbClr val="FFFFCC"/>
                            </a:solidFill>
                          </a:uFill>
                          <a:latin typeface="Arial MT"/>
                          <a:cs typeface="Arial MT"/>
                        </a:rPr>
                        <a:t>)</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518413">
                <a:tc>
                  <a:txBody>
                    <a:bodyPr/>
                    <a:lstStyle/>
                    <a:p>
                      <a:pPr marL="91440">
                        <a:lnSpc>
                          <a:spcPct val="100000"/>
                        </a:lnSpc>
                        <a:spcBef>
                          <a:spcPts val="309"/>
                        </a:spcBef>
                      </a:pPr>
                      <a:r>
                        <a:rPr sz="2000" spc="-45" dirty="0">
                          <a:solidFill>
                            <a:srgbClr val="FFFFCC"/>
                          </a:solidFill>
                          <a:latin typeface="Arial MT"/>
                          <a:cs typeface="Arial MT"/>
                        </a:rPr>
                        <a:t>Total</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algn="ctr">
                        <a:lnSpc>
                          <a:spcPct val="100000"/>
                        </a:lnSpc>
                        <a:spcBef>
                          <a:spcPts val="290"/>
                        </a:spcBef>
                      </a:pPr>
                      <a:r>
                        <a:rPr sz="2800" b="1" dirty="0">
                          <a:solidFill>
                            <a:srgbClr val="FFFF00"/>
                          </a:solidFill>
                          <a:latin typeface="Arial"/>
                          <a:cs typeface="Arial"/>
                        </a:rPr>
                        <a:t>147</a:t>
                      </a:r>
                      <a:endParaRPr sz="2800">
                        <a:latin typeface="Arial"/>
                        <a:cs typeface="Arial"/>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algn="ctr">
                        <a:lnSpc>
                          <a:spcPct val="100000"/>
                        </a:lnSpc>
                        <a:spcBef>
                          <a:spcPts val="290"/>
                        </a:spcBef>
                      </a:pPr>
                      <a:r>
                        <a:rPr sz="2800" b="1" dirty="0">
                          <a:solidFill>
                            <a:srgbClr val="FFFF00"/>
                          </a:solidFill>
                          <a:latin typeface="Arial"/>
                          <a:cs typeface="Arial"/>
                        </a:rPr>
                        <a:t>646</a:t>
                      </a:r>
                      <a:endParaRPr sz="2800">
                        <a:latin typeface="Arial"/>
                        <a:cs typeface="Arial"/>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9"/>
                        </a:spcBef>
                      </a:pPr>
                      <a:r>
                        <a:rPr sz="2000" dirty="0">
                          <a:solidFill>
                            <a:srgbClr val="FFFFCC"/>
                          </a:solidFill>
                          <a:latin typeface="Arial MT"/>
                          <a:cs typeface="Arial MT"/>
                        </a:rPr>
                        <a:t>793</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r h="200025">
                <a:tc gridSpan="4">
                  <a:txBody>
                    <a:bodyPr/>
                    <a:lstStyle/>
                    <a:p>
                      <a:pPr>
                        <a:lnSpc>
                          <a:spcPct val="100000"/>
                        </a:lnSpc>
                      </a:pPr>
                      <a:endParaRPr sz="1100">
                        <a:latin typeface="Times New Roman"/>
                        <a:cs typeface="Times New Roman"/>
                      </a:endParaRPr>
                    </a:p>
                  </a:txBody>
                  <a:tcPr marL="0" marR="0" marT="0" marB="0">
                    <a:lnT w="28575">
                      <a:solidFill>
                        <a:srgbClr val="FFFFCC"/>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0448" y="1216152"/>
            <a:ext cx="910590" cy="1134745"/>
            <a:chOff x="2060448" y="1216152"/>
            <a:chExt cx="910590" cy="1134745"/>
          </a:xfrm>
        </p:grpSpPr>
        <p:pic>
          <p:nvPicPr>
            <p:cNvPr id="3" name="object 3"/>
            <p:cNvPicPr/>
            <p:nvPr/>
          </p:nvPicPr>
          <p:blipFill>
            <a:blip r:embed="rId2" cstate="print"/>
            <a:stretch>
              <a:fillRect/>
            </a:stretch>
          </p:blipFill>
          <p:spPr>
            <a:xfrm>
              <a:off x="2229612" y="1216152"/>
              <a:ext cx="741426" cy="677418"/>
            </a:xfrm>
            <a:prstGeom prst="rect">
              <a:avLst/>
            </a:prstGeom>
          </p:spPr>
        </p:pic>
        <p:pic>
          <p:nvPicPr>
            <p:cNvPr id="4" name="object 4"/>
            <p:cNvPicPr/>
            <p:nvPr/>
          </p:nvPicPr>
          <p:blipFill>
            <a:blip r:embed="rId3" cstate="print"/>
            <a:stretch>
              <a:fillRect/>
            </a:stretch>
          </p:blipFill>
          <p:spPr>
            <a:xfrm>
              <a:off x="2060448" y="1673352"/>
              <a:ext cx="910589" cy="677418"/>
            </a:xfrm>
            <a:prstGeom prst="rect">
              <a:avLst/>
            </a:prstGeom>
          </p:spPr>
        </p:pic>
      </p:grpSp>
      <p:grpSp>
        <p:nvGrpSpPr>
          <p:cNvPr id="5" name="object 5"/>
          <p:cNvGrpSpPr/>
          <p:nvPr/>
        </p:nvGrpSpPr>
        <p:grpSpPr>
          <a:xfrm>
            <a:off x="3067811" y="1216152"/>
            <a:ext cx="910590" cy="1134745"/>
            <a:chOff x="3067811" y="1216152"/>
            <a:chExt cx="910590" cy="1134745"/>
          </a:xfrm>
        </p:grpSpPr>
        <p:pic>
          <p:nvPicPr>
            <p:cNvPr id="6" name="object 6"/>
            <p:cNvPicPr/>
            <p:nvPr/>
          </p:nvPicPr>
          <p:blipFill>
            <a:blip r:embed="rId4" cstate="print"/>
            <a:stretch>
              <a:fillRect/>
            </a:stretch>
          </p:blipFill>
          <p:spPr>
            <a:xfrm>
              <a:off x="3067811" y="1216152"/>
              <a:ext cx="910589" cy="677418"/>
            </a:xfrm>
            <a:prstGeom prst="rect">
              <a:avLst/>
            </a:prstGeom>
          </p:spPr>
        </p:pic>
        <p:pic>
          <p:nvPicPr>
            <p:cNvPr id="7" name="object 7"/>
            <p:cNvPicPr/>
            <p:nvPr/>
          </p:nvPicPr>
          <p:blipFill>
            <a:blip r:embed="rId5" cstate="print"/>
            <a:stretch>
              <a:fillRect/>
            </a:stretch>
          </p:blipFill>
          <p:spPr>
            <a:xfrm>
              <a:off x="3067811" y="1673352"/>
              <a:ext cx="910589" cy="677418"/>
            </a:xfrm>
            <a:prstGeom prst="rect">
              <a:avLst/>
            </a:prstGeom>
          </p:spPr>
        </p:pic>
      </p:grpSp>
      <p:graphicFrame>
        <p:nvGraphicFramePr>
          <p:cNvPr id="8" name="object 8"/>
          <p:cNvGraphicFramePr>
            <a:graphicFrameLocks noGrp="1"/>
          </p:cNvGraphicFramePr>
          <p:nvPr/>
        </p:nvGraphicFramePr>
        <p:xfrm>
          <a:off x="1136650" y="461962"/>
          <a:ext cx="4075429" cy="2132330"/>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875030">
                  <a:extLst>
                    <a:ext uri="{9D8B030D-6E8A-4147-A177-3AD203B41FA5}">
                      <a16:colId xmlns:a16="http://schemas.microsoft.com/office/drawing/2014/main" val="20003"/>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Head</a:t>
                      </a:r>
                      <a:endParaRPr sz="2000">
                        <a:latin typeface="Arial MT"/>
                        <a:cs typeface="Arial MT"/>
                      </a:endParaRPr>
                    </a:p>
                    <a:p>
                      <a:pPr marL="91440">
                        <a:lnSpc>
                          <a:spcPct val="100000"/>
                        </a:lnSpc>
                      </a:pPr>
                      <a:r>
                        <a:rPr sz="2000" dirty="0">
                          <a:solidFill>
                            <a:srgbClr val="FFFFCC"/>
                          </a:solidFill>
                          <a:latin typeface="Arial MT"/>
                          <a:cs typeface="Arial MT"/>
                        </a:rPr>
                        <a:t>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05"/>
                        </a:spcBef>
                      </a:pPr>
                      <a:r>
                        <a:rPr sz="2000" spc="-5" dirty="0">
                          <a:solidFill>
                            <a:srgbClr val="FFFFFF"/>
                          </a:solidFill>
                          <a:latin typeface="Arial MT"/>
                          <a:cs typeface="Arial MT"/>
                        </a:rPr>
                        <a:t>Wearing</a:t>
                      </a:r>
                      <a:r>
                        <a:rPr sz="2000" spc="-60"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7">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200">
                <a:tc>
                  <a:txBody>
                    <a:bodyPr/>
                    <a:lstStyle/>
                    <a:p>
                      <a:pPr marL="91440">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60985">
                        <a:lnSpc>
                          <a:spcPct val="100000"/>
                        </a:lnSpc>
                        <a:spcBef>
                          <a:spcPts val="300"/>
                        </a:spcBef>
                      </a:pPr>
                      <a:r>
                        <a:rPr sz="2400" b="1" spc="-10" dirty="0">
                          <a:solidFill>
                            <a:srgbClr val="FFFFFF"/>
                          </a:solidFill>
                          <a:latin typeface="Arial"/>
                          <a:cs typeface="Arial"/>
                        </a:rPr>
                        <a:t>17</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1440">
                        <a:lnSpc>
                          <a:spcPct val="100000"/>
                        </a:lnSpc>
                        <a:spcBef>
                          <a:spcPts val="300"/>
                        </a:spcBef>
                      </a:pPr>
                      <a:r>
                        <a:rPr sz="2400" b="1" spc="-10" dirty="0">
                          <a:solidFill>
                            <a:srgbClr val="FFFFFF"/>
                          </a:solidFill>
                          <a:latin typeface="Arial"/>
                          <a:cs typeface="Arial"/>
                        </a:rPr>
                        <a:t>218</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000" dirty="0">
                          <a:solidFill>
                            <a:srgbClr val="FFFFCC"/>
                          </a:solidFill>
                          <a:latin typeface="Arial MT"/>
                          <a:cs typeface="Arial MT"/>
                        </a:rPr>
                        <a:t>235</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marL="91440">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b="1" spc="-10" dirty="0">
                          <a:solidFill>
                            <a:srgbClr val="FFFFFF"/>
                          </a:solidFill>
                          <a:latin typeface="Arial"/>
                          <a:cs typeface="Arial"/>
                        </a:rPr>
                        <a:t>130</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1440">
                        <a:lnSpc>
                          <a:spcPct val="100000"/>
                        </a:lnSpc>
                        <a:spcBef>
                          <a:spcPts val="305"/>
                        </a:spcBef>
                      </a:pPr>
                      <a:r>
                        <a:rPr sz="2400" b="1" spc="-10" dirty="0">
                          <a:solidFill>
                            <a:srgbClr val="FFFFFF"/>
                          </a:solidFill>
                          <a:latin typeface="Arial"/>
                          <a:cs typeface="Arial"/>
                        </a:rPr>
                        <a:t>428</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000" dirty="0">
                          <a:solidFill>
                            <a:srgbClr val="FFFFCC"/>
                          </a:solidFill>
                          <a:latin typeface="Arial MT"/>
                          <a:cs typeface="Arial MT"/>
                        </a:rPr>
                        <a:t>558</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366">
                <a:tc>
                  <a:txBody>
                    <a:bodyPr/>
                    <a:lstStyle/>
                    <a:p>
                      <a:pPr marL="91440">
                        <a:lnSpc>
                          <a:spcPct val="100000"/>
                        </a:lnSpc>
                        <a:spcBef>
                          <a:spcPts val="305"/>
                        </a:spcBef>
                      </a:pPr>
                      <a:r>
                        <a:rPr sz="2000" spc="-45" dirty="0">
                          <a:solidFill>
                            <a:srgbClr val="FFFFCC"/>
                          </a:solidFill>
                          <a:latin typeface="Arial MT"/>
                          <a:cs typeface="Arial MT"/>
                        </a:rPr>
                        <a:t>Total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5"/>
                        </a:spcBef>
                      </a:pPr>
                      <a:r>
                        <a:rPr sz="2000" dirty="0">
                          <a:solidFill>
                            <a:srgbClr val="FFFFFF"/>
                          </a:solidFill>
                          <a:latin typeface="Arial MT"/>
                          <a:cs typeface="Arial MT"/>
                        </a:rPr>
                        <a:t>147</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5"/>
                        </a:spcBef>
                      </a:pPr>
                      <a:r>
                        <a:rPr sz="2000" dirty="0">
                          <a:solidFill>
                            <a:srgbClr val="FFFFFF"/>
                          </a:solidFill>
                          <a:latin typeface="Arial MT"/>
                          <a:cs typeface="Arial MT"/>
                        </a:rPr>
                        <a:t>646</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5"/>
                        </a:spcBef>
                      </a:pPr>
                      <a:r>
                        <a:rPr sz="2000" dirty="0">
                          <a:solidFill>
                            <a:srgbClr val="FFFFCC"/>
                          </a:solidFill>
                          <a:latin typeface="Arial MT"/>
                          <a:cs typeface="Arial MT"/>
                        </a:rPr>
                        <a:t>793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grpSp>
        <p:nvGrpSpPr>
          <p:cNvPr id="9" name="object 9"/>
          <p:cNvGrpSpPr/>
          <p:nvPr/>
        </p:nvGrpSpPr>
        <p:grpSpPr>
          <a:xfrm>
            <a:off x="2061972" y="3447288"/>
            <a:ext cx="2172970" cy="1134745"/>
            <a:chOff x="2061972" y="3447288"/>
            <a:chExt cx="2172970" cy="1134745"/>
          </a:xfrm>
        </p:grpSpPr>
        <p:pic>
          <p:nvPicPr>
            <p:cNvPr id="10" name="object 10"/>
            <p:cNvPicPr/>
            <p:nvPr/>
          </p:nvPicPr>
          <p:blipFill>
            <a:blip r:embed="rId6" cstate="print"/>
            <a:stretch>
              <a:fillRect/>
            </a:stretch>
          </p:blipFill>
          <p:spPr>
            <a:xfrm>
              <a:off x="2231136" y="3447288"/>
              <a:ext cx="995934" cy="677418"/>
            </a:xfrm>
            <a:prstGeom prst="rect">
              <a:avLst/>
            </a:prstGeom>
          </p:spPr>
        </p:pic>
        <p:pic>
          <p:nvPicPr>
            <p:cNvPr id="11" name="object 11"/>
            <p:cNvPicPr/>
            <p:nvPr/>
          </p:nvPicPr>
          <p:blipFill>
            <a:blip r:embed="rId7" cstate="print"/>
            <a:stretch>
              <a:fillRect/>
            </a:stretch>
          </p:blipFill>
          <p:spPr>
            <a:xfrm>
              <a:off x="3069336" y="3447288"/>
              <a:ext cx="1165098" cy="677418"/>
            </a:xfrm>
            <a:prstGeom prst="rect">
              <a:avLst/>
            </a:prstGeom>
          </p:spPr>
        </p:pic>
        <p:pic>
          <p:nvPicPr>
            <p:cNvPr id="12" name="object 12"/>
            <p:cNvPicPr/>
            <p:nvPr/>
          </p:nvPicPr>
          <p:blipFill>
            <a:blip r:embed="rId8" cstate="print"/>
            <a:stretch>
              <a:fillRect/>
            </a:stretch>
          </p:blipFill>
          <p:spPr>
            <a:xfrm>
              <a:off x="2061972" y="3904488"/>
              <a:ext cx="1165098" cy="677418"/>
            </a:xfrm>
            <a:prstGeom prst="rect">
              <a:avLst/>
            </a:prstGeom>
          </p:spPr>
        </p:pic>
        <p:pic>
          <p:nvPicPr>
            <p:cNvPr id="13" name="object 13"/>
            <p:cNvPicPr/>
            <p:nvPr/>
          </p:nvPicPr>
          <p:blipFill>
            <a:blip r:embed="rId9" cstate="print"/>
            <a:stretch>
              <a:fillRect/>
            </a:stretch>
          </p:blipFill>
          <p:spPr>
            <a:xfrm>
              <a:off x="3069336" y="3904488"/>
              <a:ext cx="1165098" cy="677418"/>
            </a:xfrm>
            <a:prstGeom prst="rect">
              <a:avLst/>
            </a:prstGeom>
          </p:spPr>
        </p:pic>
      </p:grpSp>
      <p:graphicFrame>
        <p:nvGraphicFramePr>
          <p:cNvPr id="14" name="object 14"/>
          <p:cNvGraphicFramePr>
            <a:graphicFrameLocks noGrp="1"/>
          </p:cNvGraphicFramePr>
          <p:nvPr/>
        </p:nvGraphicFramePr>
        <p:xfrm>
          <a:off x="1138237" y="2693987"/>
          <a:ext cx="4075429" cy="2132330"/>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875030">
                  <a:extLst>
                    <a:ext uri="{9D8B030D-6E8A-4147-A177-3AD203B41FA5}">
                      <a16:colId xmlns:a16="http://schemas.microsoft.com/office/drawing/2014/main" val="20003"/>
                    </a:ext>
                  </a:extLst>
                </a:gridCol>
              </a:tblGrid>
              <a:tr h="396239">
                <a:tc rowSpan="2">
                  <a:txBody>
                    <a:bodyPr/>
                    <a:lstStyle/>
                    <a:p>
                      <a:pPr marL="91440" marR="286385">
                        <a:lnSpc>
                          <a:spcPct val="100000"/>
                        </a:lnSpc>
                        <a:spcBef>
                          <a:spcPts val="310"/>
                        </a:spcBef>
                      </a:pPr>
                      <a:r>
                        <a:rPr sz="2000" dirty="0">
                          <a:solidFill>
                            <a:srgbClr val="FFFFCC"/>
                          </a:solidFill>
                          <a:latin typeface="Arial MT"/>
                          <a:cs typeface="Arial MT"/>
                        </a:rPr>
                        <a:t>Head  Injury</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10"/>
                        </a:spcBef>
                      </a:pPr>
                      <a:r>
                        <a:rPr sz="2000" spc="-5" dirty="0">
                          <a:solidFill>
                            <a:srgbClr val="FFFFFF"/>
                          </a:solidFill>
                          <a:latin typeface="Arial MT"/>
                          <a:cs typeface="Arial MT"/>
                        </a:rPr>
                        <a:t>Wearing</a:t>
                      </a:r>
                      <a:r>
                        <a:rPr sz="2000" spc="-60"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5"/>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7">
                <a:tc vMerge="1">
                  <a:txBody>
                    <a:bodyPr/>
                    <a:lstStyle/>
                    <a:p>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309"/>
                        </a:spcBef>
                      </a:pPr>
                      <a:r>
                        <a:rPr sz="2000" spc="-60" dirty="0">
                          <a:solidFill>
                            <a:srgbClr val="FFFFFF"/>
                          </a:solidFill>
                          <a:latin typeface="Arial MT"/>
                          <a:cs typeface="Arial MT"/>
                        </a:rPr>
                        <a:t>Yes</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309"/>
                        </a:spcBef>
                      </a:pPr>
                      <a:r>
                        <a:rPr sz="2000" spc="5" dirty="0">
                          <a:solidFill>
                            <a:srgbClr val="FFFFFF"/>
                          </a:solidFill>
                          <a:latin typeface="Arial MT"/>
                          <a:cs typeface="Arial MT"/>
                        </a:rPr>
                        <a:t>No</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199">
                <a:tc>
                  <a:txBody>
                    <a:bodyPr/>
                    <a:lstStyle/>
                    <a:p>
                      <a:pPr marL="91440">
                        <a:lnSpc>
                          <a:spcPct val="100000"/>
                        </a:lnSpc>
                        <a:spcBef>
                          <a:spcPts val="310"/>
                        </a:spcBef>
                      </a:pPr>
                      <a:r>
                        <a:rPr sz="2000" spc="-60" dirty="0">
                          <a:solidFill>
                            <a:srgbClr val="FFFFCC"/>
                          </a:solidFill>
                          <a:latin typeface="Arial MT"/>
                          <a:cs typeface="Arial MT"/>
                        </a:rPr>
                        <a:t>Yes</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60985">
                        <a:lnSpc>
                          <a:spcPct val="100000"/>
                        </a:lnSpc>
                        <a:spcBef>
                          <a:spcPts val="305"/>
                        </a:spcBef>
                      </a:pPr>
                      <a:r>
                        <a:rPr sz="2400" b="1" spc="-5" dirty="0">
                          <a:solidFill>
                            <a:srgbClr val="FFFFFF"/>
                          </a:solidFill>
                          <a:latin typeface="Arial"/>
                          <a:cs typeface="Arial"/>
                        </a:rPr>
                        <a:t>43.6</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400" b="1" spc="-5" dirty="0">
                          <a:solidFill>
                            <a:srgbClr val="FFFFFF"/>
                          </a:solidFill>
                          <a:latin typeface="Arial"/>
                          <a:cs typeface="Arial"/>
                        </a:rPr>
                        <a:t>191.4</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000" dirty="0">
                          <a:solidFill>
                            <a:srgbClr val="FFFFCC"/>
                          </a:solidFill>
                          <a:latin typeface="Arial MT"/>
                          <a:cs typeface="Arial MT"/>
                        </a:rPr>
                        <a:t>235.0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marL="91440">
                        <a:lnSpc>
                          <a:spcPct val="100000"/>
                        </a:lnSpc>
                        <a:spcBef>
                          <a:spcPts val="310"/>
                        </a:spcBef>
                      </a:pPr>
                      <a:r>
                        <a:rPr sz="2000" spc="5" dirty="0">
                          <a:solidFill>
                            <a:srgbClr val="FFFFCC"/>
                          </a:solidFill>
                          <a:latin typeface="Arial MT"/>
                          <a:cs typeface="Arial MT"/>
                        </a:rPr>
                        <a:t>No</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b="1" spc="-5" dirty="0">
                          <a:solidFill>
                            <a:srgbClr val="FFFFFF"/>
                          </a:solidFill>
                          <a:latin typeface="Arial"/>
                          <a:cs typeface="Arial"/>
                        </a:rPr>
                        <a:t>103.4</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400" b="1" spc="-5" dirty="0">
                          <a:solidFill>
                            <a:srgbClr val="FFFFFF"/>
                          </a:solidFill>
                          <a:latin typeface="Arial"/>
                          <a:cs typeface="Arial"/>
                        </a:rPr>
                        <a:t>454.6</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000" dirty="0">
                          <a:solidFill>
                            <a:srgbClr val="FFFFCC"/>
                          </a:solidFill>
                          <a:latin typeface="Arial MT"/>
                          <a:cs typeface="Arial MT"/>
                        </a:rPr>
                        <a:t>558.0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367">
                <a:tc>
                  <a:txBody>
                    <a:bodyPr/>
                    <a:lstStyle/>
                    <a:p>
                      <a:pPr marL="91440">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000" dirty="0">
                          <a:solidFill>
                            <a:srgbClr val="FFFFFF"/>
                          </a:solidFill>
                          <a:latin typeface="Arial MT"/>
                          <a:cs typeface="Arial MT"/>
                        </a:rPr>
                        <a:t>147.0</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000" dirty="0">
                          <a:solidFill>
                            <a:srgbClr val="FFFFFF"/>
                          </a:solidFill>
                          <a:latin typeface="Arial MT"/>
                          <a:cs typeface="Arial MT"/>
                        </a:rPr>
                        <a:t>646.0</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000" dirty="0">
                          <a:solidFill>
                            <a:srgbClr val="FFFFCC"/>
                          </a:solidFill>
                          <a:latin typeface="Arial MT"/>
                          <a:cs typeface="Arial MT"/>
                        </a:rPr>
                        <a:t>793.0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pic>
        <p:nvPicPr>
          <p:cNvPr id="15" name="object 15"/>
          <p:cNvPicPr/>
          <p:nvPr/>
        </p:nvPicPr>
        <p:blipFill>
          <a:blip r:embed="rId10" cstate="print"/>
          <a:stretch>
            <a:fillRect/>
          </a:stretch>
        </p:blipFill>
        <p:spPr>
          <a:xfrm>
            <a:off x="7591043" y="1008888"/>
            <a:ext cx="851153" cy="899922"/>
          </a:xfrm>
          <a:prstGeom prst="rect">
            <a:avLst/>
          </a:prstGeom>
        </p:spPr>
      </p:pic>
      <p:sp>
        <p:nvSpPr>
          <p:cNvPr id="16" name="object 16"/>
          <p:cNvSpPr txBox="1"/>
          <p:nvPr/>
        </p:nvSpPr>
        <p:spPr>
          <a:xfrm>
            <a:off x="5407278" y="753821"/>
            <a:ext cx="2853055" cy="875665"/>
          </a:xfrm>
          <a:prstGeom prst="rect">
            <a:avLst/>
          </a:prstGeom>
        </p:spPr>
        <p:txBody>
          <a:bodyPr vert="horz" wrap="square" lIns="0" tIns="12700" rIns="0" bIns="0" rtlCol="0">
            <a:spAutoFit/>
          </a:bodyPr>
          <a:lstStyle/>
          <a:p>
            <a:pPr marL="12700">
              <a:lnSpc>
                <a:spcPts val="2865"/>
              </a:lnSpc>
              <a:spcBef>
                <a:spcPts val="100"/>
              </a:spcBef>
            </a:pPr>
            <a:r>
              <a:rPr sz="2400" spc="-5" dirty="0">
                <a:solidFill>
                  <a:srgbClr val="FFFFCC"/>
                </a:solidFill>
                <a:latin typeface="Arial MT"/>
                <a:cs typeface="Arial MT"/>
              </a:rPr>
              <a:t>Original</a:t>
            </a:r>
            <a:r>
              <a:rPr sz="2400" dirty="0">
                <a:solidFill>
                  <a:srgbClr val="FFFFCC"/>
                </a:solidFill>
                <a:latin typeface="Arial MT"/>
                <a:cs typeface="Arial MT"/>
              </a:rPr>
              <a:t> </a:t>
            </a:r>
            <a:r>
              <a:rPr sz="2400" spc="-5" dirty="0">
                <a:solidFill>
                  <a:srgbClr val="FFFFCC"/>
                </a:solidFill>
                <a:latin typeface="Arial MT"/>
                <a:cs typeface="Arial MT"/>
              </a:rPr>
              <a:t>contingency</a:t>
            </a:r>
            <a:endParaRPr sz="2400">
              <a:latin typeface="Arial MT"/>
              <a:cs typeface="Arial MT"/>
            </a:endParaRPr>
          </a:p>
          <a:p>
            <a:pPr marL="12700">
              <a:lnSpc>
                <a:spcPts val="3825"/>
              </a:lnSpc>
            </a:pPr>
            <a:r>
              <a:rPr sz="2400" spc="-5" dirty="0">
                <a:solidFill>
                  <a:srgbClr val="FFFFCC"/>
                </a:solidFill>
                <a:latin typeface="Arial MT"/>
                <a:cs typeface="Arial MT"/>
              </a:rPr>
              <a:t>table;</a:t>
            </a:r>
            <a:r>
              <a:rPr sz="2400" spc="-10" dirty="0">
                <a:solidFill>
                  <a:srgbClr val="FFFFCC"/>
                </a:solidFill>
                <a:latin typeface="Arial MT"/>
                <a:cs typeface="Arial MT"/>
              </a:rPr>
              <a:t> </a:t>
            </a:r>
            <a:r>
              <a:rPr sz="2400" spc="-5" dirty="0">
                <a:solidFill>
                  <a:srgbClr val="FFFFCC"/>
                </a:solidFill>
                <a:latin typeface="Arial MT"/>
                <a:cs typeface="Arial MT"/>
              </a:rPr>
              <a:t>denoted</a:t>
            </a:r>
            <a:r>
              <a:rPr sz="2400" dirty="0">
                <a:solidFill>
                  <a:srgbClr val="FFFFCC"/>
                </a:solidFill>
                <a:latin typeface="Arial MT"/>
                <a:cs typeface="Arial MT"/>
              </a:rPr>
              <a:t> </a:t>
            </a:r>
            <a:r>
              <a:rPr sz="2400" spc="-5" dirty="0">
                <a:solidFill>
                  <a:srgbClr val="FFFFCC"/>
                </a:solidFill>
                <a:latin typeface="Arial MT"/>
                <a:cs typeface="Arial MT"/>
              </a:rPr>
              <a:t>by</a:t>
            </a:r>
            <a:r>
              <a:rPr sz="2400" dirty="0">
                <a:solidFill>
                  <a:srgbClr val="FFFFCC"/>
                </a:solidFill>
                <a:latin typeface="Arial MT"/>
                <a:cs typeface="Arial MT"/>
              </a:rPr>
              <a:t> </a:t>
            </a:r>
            <a:r>
              <a:rPr sz="3200" b="1" i="1" dirty="0">
                <a:solidFill>
                  <a:srgbClr val="FFFFCC"/>
                </a:solidFill>
                <a:latin typeface="Arial"/>
                <a:cs typeface="Arial"/>
              </a:rPr>
              <a:t>O</a:t>
            </a:r>
            <a:r>
              <a:rPr sz="2400" dirty="0">
                <a:solidFill>
                  <a:srgbClr val="FFFFCC"/>
                </a:solidFill>
                <a:latin typeface="Arial MT"/>
                <a:cs typeface="Arial MT"/>
              </a:rPr>
              <a:t>.</a:t>
            </a:r>
            <a:endParaRPr sz="2400">
              <a:latin typeface="Arial MT"/>
              <a:cs typeface="Arial MT"/>
            </a:endParaRPr>
          </a:p>
        </p:txBody>
      </p:sp>
      <p:pic>
        <p:nvPicPr>
          <p:cNvPr id="17" name="object 17"/>
          <p:cNvPicPr/>
          <p:nvPr/>
        </p:nvPicPr>
        <p:blipFill>
          <a:blip r:embed="rId11" cstate="print"/>
          <a:stretch>
            <a:fillRect/>
          </a:stretch>
        </p:blipFill>
        <p:spPr>
          <a:xfrm>
            <a:off x="7996428" y="3878579"/>
            <a:ext cx="805433" cy="899922"/>
          </a:xfrm>
          <a:prstGeom prst="rect">
            <a:avLst/>
          </a:prstGeom>
        </p:spPr>
      </p:pic>
      <p:grpSp>
        <p:nvGrpSpPr>
          <p:cNvPr id="18" name="object 18"/>
          <p:cNvGrpSpPr/>
          <p:nvPr/>
        </p:nvGrpSpPr>
        <p:grpSpPr>
          <a:xfrm>
            <a:off x="7110983" y="5343144"/>
            <a:ext cx="1510030" cy="1009650"/>
            <a:chOff x="7110983" y="5343144"/>
            <a:chExt cx="1510030" cy="1009650"/>
          </a:xfrm>
        </p:grpSpPr>
        <p:pic>
          <p:nvPicPr>
            <p:cNvPr id="19" name="object 19"/>
            <p:cNvPicPr/>
            <p:nvPr/>
          </p:nvPicPr>
          <p:blipFill>
            <a:blip r:embed="rId12" cstate="print"/>
            <a:stretch>
              <a:fillRect/>
            </a:stretch>
          </p:blipFill>
          <p:spPr>
            <a:xfrm>
              <a:off x="7110983" y="5343144"/>
              <a:ext cx="953262" cy="1009650"/>
            </a:xfrm>
            <a:prstGeom prst="rect">
              <a:avLst/>
            </a:prstGeom>
          </p:spPr>
        </p:pic>
        <p:pic>
          <p:nvPicPr>
            <p:cNvPr id="20" name="object 20"/>
            <p:cNvPicPr/>
            <p:nvPr/>
          </p:nvPicPr>
          <p:blipFill>
            <a:blip r:embed="rId13" cstate="print"/>
            <a:stretch>
              <a:fillRect/>
            </a:stretch>
          </p:blipFill>
          <p:spPr>
            <a:xfrm>
              <a:off x="7717535" y="5343144"/>
              <a:ext cx="902970" cy="1009650"/>
            </a:xfrm>
            <a:prstGeom prst="rect">
              <a:avLst/>
            </a:prstGeom>
          </p:spPr>
        </p:pic>
      </p:grpSp>
      <p:sp>
        <p:nvSpPr>
          <p:cNvPr id="21" name="object 21"/>
          <p:cNvSpPr txBox="1"/>
          <p:nvPr/>
        </p:nvSpPr>
        <p:spPr>
          <a:xfrm>
            <a:off x="1209243" y="2771013"/>
            <a:ext cx="7461250" cy="3698240"/>
          </a:xfrm>
          <a:prstGeom prst="rect">
            <a:avLst/>
          </a:prstGeom>
        </p:spPr>
        <p:txBody>
          <a:bodyPr vert="horz" wrap="square" lIns="0" tIns="13335" rIns="0" bIns="0" rtlCol="0">
            <a:spAutoFit/>
          </a:bodyPr>
          <a:lstStyle/>
          <a:p>
            <a:pPr marL="4210685" marR="5080">
              <a:lnSpc>
                <a:spcPct val="99700"/>
              </a:lnSpc>
              <a:spcBef>
                <a:spcPts val="105"/>
              </a:spcBef>
            </a:pPr>
            <a:r>
              <a:rPr sz="2400" spc="-5" dirty="0">
                <a:solidFill>
                  <a:srgbClr val="FFFFCC"/>
                </a:solidFill>
                <a:latin typeface="Arial MT"/>
                <a:cs typeface="Arial MT"/>
              </a:rPr>
              <a:t>Expected</a:t>
            </a:r>
            <a:r>
              <a:rPr sz="2400" spc="10" dirty="0">
                <a:solidFill>
                  <a:srgbClr val="FFFFCC"/>
                </a:solidFill>
                <a:latin typeface="Arial MT"/>
                <a:cs typeface="Arial MT"/>
              </a:rPr>
              <a:t> </a:t>
            </a:r>
            <a:r>
              <a:rPr sz="2400" spc="-5" dirty="0">
                <a:solidFill>
                  <a:srgbClr val="FFFFCC"/>
                </a:solidFill>
                <a:latin typeface="Arial MT"/>
                <a:cs typeface="Arial MT"/>
              </a:rPr>
              <a:t>contingency </a:t>
            </a:r>
            <a:r>
              <a:rPr sz="2400" dirty="0">
                <a:solidFill>
                  <a:srgbClr val="FFFFCC"/>
                </a:solidFill>
                <a:latin typeface="Arial MT"/>
                <a:cs typeface="Arial MT"/>
              </a:rPr>
              <a:t> </a:t>
            </a:r>
            <a:r>
              <a:rPr sz="2400" spc="-5" dirty="0">
                <a:solidFill>
                  <a:srgbClr val="FFFFCC"/>
                </a:solidFill>
                <a:latin typeface="Arial MT"/>
                <a:cs typeface="Arial MT"/>
              </a:rPr>
              <a:t>table,</a:t>
            </a:r>
            <a:r>
              <a:rPr sz="2400" spc="-10" dirty="0">
                <a:solidFill>
                  <a:srgbClr val="FFFFCC"/>
                </a:solidFill>
                <a:latin typeface="Arial MT"/>
                <a:cs typeface="Arial MT"/>
              </a:rPr>
              <a:t> </a:t>
            </a:r>
            <a:r>
              <a:rPr sz="2800" b="1" i="1" spc="-5" dirty="0">
                <a:solidFill>
                  <a:srgbClr val="FFFFCC"/>
                </a:solidFill>
                <a:latin typeface="Arial"/>
                <a:cs typeface="Arial"/>
              </a:rPr>
              <a:t>provided</a:t>
            </a:r>
            <a:r>
              <a:rPr sz="2800" b="1" i="1" spc="10" dirty="0">
                <a:solidFill>
                  <a:srgbClr val="FFFFCC"/>
                </a:solidFill>
                <a:latin typeface="Arial"/>
                <a:cs typeface="Arial"/>
              </a:rPr>
              <a:t> </a:t>
            </a:r>
            <a:r>
              <a:rPr sz="2800" b="1" i="1" spc="-5" dirty="0">
                <a:solidFill>
                  <a:srgbClr val="FFFFCC"/>
                </a:solidFill>
                <a:latin typeface="Arial"/>
                <a:cs typeface="Arial"/>
              </a:rPr>
              <a:t>that </a:t>
            </a:r>
            <a:r>
              <a:rPr sz="2800" b="1" i="1" dirty="0">
                <a:solidFill>
                  <a:srgbClr val="FFFFCC"/>
                </a:solidFill>
                <a:latin typeface="Arial"/>
                <a:cs typeface="Arial"/>
              </a:rPr>
              <a:t> </a:t>
            </a:r>
            <a:r>
              <a:rPr sz="2800" b="1" i="1" spc="-5" dirty="0">
                <a:solidFill>
                  <a:srgbClr val="FFFFCC"/>
                </a:solidFill>
                <a:latin typeface="Arial"/>
                <a:cs typeface="Arial"/>
              </a:rPr>
              <a:t>the</a:t>
            </a:r>
            <a:r>
              <a:rPr sz="2800" b="1" i="1" spc="-15" dirty="0">
                <a:solidFill>
                  <a:srgbClr val="FFFFCC"/>
                </a:solidFill>
                <a:latin typeface="Arial"/>
                <a:cs typeface="Arial"/>
              </a:rPr>
              <a:t> </a:t>
            </a:r>
            <a:r>
              <a:rPr sz="2800" b="1" i="1" spc="-5" dirty="0">
                <a:solidFill>
                  <a:srgbClr val="FFFFCC"/>
                </a:solidFill>
                <a:latin typeface="Arial"/>
                <a:cs typeface="Arial"/>
              </a:rPr>
              <a:t>null</a:t>
            </a:r>
            <a:r>
              <a:rPr sz="2800" b="1" i="1" spc="-35" dirty="0">
                <a:solidFill>
                  <a:srgbClr val="FFFFCC"/>
                </a:solidFill>
                <a:latin typeface="Arial"/>
                <a:cs typeface="Arial"/>
              </a:rPr>
              <a:t> </a:t>
            </a:r>
            <a:r>
              <a:rPr sz="2800" b="1" i="1" spc="-5" dirty="0">
                <a:solidFill>
                  <a:srgbClr val="FFFFCC"/>
                </a:solidFill>
                <a:latin typeface="Arial"/>
                <a:cs typeface="Arial"/>
              </a:rPr>
              <a:t>hypothesis </a:t>
            </a:r>
            <a:r>
              <a:rPr sz="2800" b="1" i="1" spc="-760" dirty="0">
                <a:solidFill>
                  <a:srgbClr val="FFFFCC"/>
                </a:solidFill>
                <a:latin typeface="Arial"/>
                <a:cs typeface="Arial"/>
              </a:rPr>
              <a:t> </a:t>
            </a:r>
            <a:r>
              <a:rPr sz="2800" b="1" i="1" spc="-5" dirty="0">
                <a:solidFill>
                  <a:srgbClr val="FFFFCC"/>
                </a:solidFill>
                <a:latin typeface="Arial"/>
                <a:cs typeface="Arial"/>
              </a:rPr>
              <a:t>is</a:t>
            </a:r>
            <a:r>
              <a:rPr sz="2800" b="1" i="1" spc="-15" dirty="0">
                <a:solidFill>
                  <a:srgbClr val="FFFFCC"/>
                </a:solidFill>
                <a:latin typeface="Arial"/>
                <a:cs typeface="Arial"/>
              </a:rPr>
              <a:t> </a:t>
            </a:r>
            <a:r>
              <a:rPr sz="2800" b="1" i="1" spc="-5" dirty="0">
                <a:solidFill>
                  <a:srgbClr val="FFFFCC"/>
                </a:solidFill>
                <a:latin typeface="Arial"/>
                <a:cs typeface="Arial"/>
              </a:rPr>
              <a:t>true</a:t>
            </a:r>
            <a:r>
              <a:rPr sz="2400" spc="-5" dirty="0">
                <a:solidFill>
                  <a:srgbClr val="FFFFCC"/>
                </a:solidFill>
                <a:latin typeface="Arial MT"/>
                <a:cs typeface="Arial MT"/>
              </a:rPr>
              <a:t>, denoted</a:t>
            </a:r>
            <a:r>
              <a:rPr sz="2400" spc="10" dirty="0">
                <a:solidFill>
                  <a:srgbClr val="FFFFCC"/>
                </a:solidFill>
                <a:latin typeface="Arial MT"/>
                <a:cs typeface="Arial MT"/>
              </a:rPr>
              <a:t> </a:t>
            </a:r>
            <a:r>
              <a:rPr sz="2400" dirty="0">
                <a:solidFill>
                  <a:srgbClr val="FFFFCC"/>
                </a:solidFill>
                <a:latin typeface="Arial MT"/>
                <a:cs typeface="Arial MT"/>
              </a:rPr>
              <a:t>by</a:t>
            </a:r>
            <a:r>
              <a:rPr sz="2400" spc="-20" dirty="0">
                <a:solidFill>
                  <a:srgbClr val="FFFFCC"/>
                </a:solidFill>
                <a:latin typeface="Arial MT"/>
                <a:cs typeface="Arial MT"/>
              </a:rPr>
              <a:t> </a:t>
            </a:r>
            <a:r>
              <a:rPr sz="3200" b="1" i="1" dirty="0">
                <a:solidFill>
                  <a:srgbClr val="FFFFCC"/>
                </a:solidFill>
                <a:latin typeface="Arial"/>
                <a:cs typeface="Arial"/>
              </a:rPr>
              <a:t>E</a:t>
            </a:r>
            <a:r>
              <a:rPr sz="2400" dirty="0">
                <a:solidFill>
                  <a:srgbClr val="FFFFCC"/>
                </a:solidFill>
                <a:latin typeface="Arial MT"/>
                <a:cs typeface="Arial MT"/>
              </a:rPr>
              <a:t>.</a:t>
            </a:r>
            <a:endParaRPr sz="2400">
              <a:latin typeface="Arial MT"/>
              <a:cs typeface="Arial MT"/>
            </a:endParaRPr>
          </a:p>
          <a:p>
            <a:pPr>
              <a:lnSpc>
                <a:spcPct val="100000"/>
              </a:lnSpc>
              <a:spcBef>
                <a:spcPts val="40"/>
              </a:spcBef>
            </a:pPr>
            <a:endParaRPr sz="3850">
              <a:latin typeface="Arial MT"/>
              <a:cs typeface="Arial MT"/>
            </a:endParaRPr>
          </a:p>
          <a:p>
            <a:pPr marL="12700" marR="255270">
              <a:lnSpc>
                <a:spcPct val="100000"/>
              </a:lnSpc>
            </a:pPr>
            <a:r>
              <a:rPr sz="2800" spc="-30" dirty="0">
                <a:solidFill>
                  <a:srgbClr val="FFFFFF"/>
                </a:solidFill>
                <a:latin typeface="Arial MT"/>
                <a:cs typeface="Arial MT"/>
              </a:rPr>
              <a:t>We</a:t>
            </a:r>
            <a:r>
              <a:rPr sz="2800" spc="-5" dirty="0">
                <a:solidFill>
                  <a:srgbClr val="FFFFFF"/>
                </a:solidFill>
                <a:latin typeface="Arial MT"/>
                <a:cs typeface="Arial MT"/>
              </a:rPr>
              <a:t> want</a:t>
            </a:r>
            <a:r>
              <a:rPr sz="2800" spc="10" dirty="0">
                <a:solidFill>
                  <a:srgbClr val="FFFFFF"/>
                </a:solidFill>
                <a:latin typeface="Arial MT"/>
                <a:cs typeface="Arial MT"/>
              </a:rPr>
              <a:t> </a:t>
            </a:r>
            <a:r>
              <a:rPr sz="2800" spc="-5" dirty="0">
                <a:solidFill>
                  <a:srgbClr val="FFFFFF"/>
                </a:solidFill>
                <a:latin typeface="Arial MT"/>
                <a:cs typeface="Arial MT"/>
              </a:rPr>
              <a:t>to </a:t>
            </a:r>
            <a:r>
              <a:rPr sz="2800" dirty="0">
                <a:solidFill>
                  <a:srgbClr val="FFFFFF"/>
                </a:solidFill>
                <a:latin typeface="Arial MT"/>
                <a:cs typeface="Arial MT"/>
              </a:rPr>
              <a:t>know </a:t>
            </a:r>
            <a:r>
              <a:rPr sz="2800" spc="-5" dirty="0">
                <a:solidFill>
                  <a:srgbClr val="FFFFFF"/>
                </a:solidFill>
                <a:latin typeface="Arial MT"/>
                <a:cs typeface="Arial MT"/>
              </a:rPr>
              <a:t>if the </a:t>
            </a:r>
            <a:r>
              <a:rPr sz="2800" dirty="0">
                <a:solidFill>
                  <a:srgbClr val="FFFFFF"/>
                </a:solidFill>
                <a:latin typeface="Arial MT"/>
                <a:cs typeface="Arial MT"/>
              </a:rPr>
              <a:t>deviations</a:t>
            </a:r>
            <a:r>
              <a:rPr sz="2800" spc="5" dirty="0">
                <a:solidFill>
                  <a:srgbClr val="FFFFFF"/>
                </a:solidFill>
                <a:latin typeface="Arial MT"/>
                <a:cs typeface="Arial MT"/>
              </a:rPr>
              <a:t> </a:t>
            </a:r>
            <a:r>
              <a:rPr sz="2800" spc="-5" dirty="0">
                <a:solidFill>
                  <a:srgbClr val="FFFFFF"/>
                </a:solidFill>
                <a:latin typeface="Arial MT"/>
                <a:cs typeface="Arial MT"/>
              </a:rPr>
              <a:t>of </a:t>
            </a:r>
            <a:r>
              <a:rPr sz="2800" dirty="0">
                <a:solidFill>
                  <a:srgbClr val="FFFFFF"/>
                </a:solidFill>
                <a:latin typeface="Arial MT"/>
                <a:cs typeface="Arial MT"/>
              </a:rPr>
              <a:t>these </a:t>
            </a:r>
            <a:r>
              <a:rPr sz="2800" spc="-5" dirty="0">
                <a:solidFill>
                  <a:srgbClr val="FFFFFF"/>
                </a:solidFill>
                <a:latin typeface="Arial MT"/>
                <a:cs typeface="Arial MT"/>
              </a:rPr>
              <a:t>4 </a:t>
            </a:r>
            <a:r>
              <a:rPr sz="2800" dirty="0">
                <a:solidFill>
                  <a:srgbClr val="FFFFFF"/>
                </a:solidFill>
                <a:latin typeface="Arial MT"/>
                <a:cs typeface="Arial MT"/>
              </a:rPr>
              <a:t> </a:t>
            </a:r>
            <a:r>
              <a:rPr sz="2800" spc="-5" dirty="0">
                <a:solidFill>
                  <a:srgbClr val="FFFFFF"/>
                </a:solidFill>
                <a:latin typeface="Arial MT"/>
                <a:cs typeface="Arial MT"/>
              </a:rPr>
              <a:t>cells between</a:t>
            </a:r>
            <a:r>
              <a:rPr sz="2800" spc="15" dirty="0">
                <a:solidFill>
                  <a:srgbClr val="FFFFFF"/>
                </a:solidFill>
                <a:latin typeface="Arial MT"/>
                <a:cs typeface="Arial MT"/>
              </a:rPr>
              <a:t> </a:t>
            </a:r>
            <a:r>
              <a:rPr sz="2800" spc="-5" dirty="0">
                <a:solidFill>
                  <a:srgbClr val="FFFFFF"/>
                </a:solidFill>
                <a:latin typeface="Arial MT"/>
                <a:cs typeface="Arial MT"/>
              </a:rPr>
              <a:t>these</a:t>
            </a:r>
            <a:r>
              <a:rPr sz="2800" spc="5" dirty="0">
                <a:solidFill>
                  <a:srgbClr val="FFFFFF"/>
                </a:solidFill>
                <a:latin typeface="Arial MT"/>
                <a:cs typeface="Arial MT"/>
              </a:rPr>
              <a:t> </a:t>
            </a:r>
            <a:r>
              <a:rPr sz="2800" spc="-5" dirty="0">
                <a:solidFill>
                  <a:srgbClr val="FFFFFF"/>
                </a:solidFill>
                <a:latin typeface="Arial MT"/>
                <a:cs typeface="Arial MT"/>
              </a:rPr>
              <a:t>two</a:t>
            </a:r>
            <a:r>
              <a:rPr sz="2800" spc="5" dirty="0">
                <a:solidFill>
                  <a:srgbClr val="FFFFFF"/>
                </a:solidFill>
                <a:latin typeface="Arial MT"/>
                <a:cs typeface="Arial MT"/>
              </a:rPr>
              <a:t> </a:t>
            </a:r>
            <a:r>
              <a:rPr sz="2800" dirty="0">
                <a:solidFill>
                  <a:srgbClr val="FFFFFF"/>
                </a:solidFill>
                <a:latin typeface="Arial MT"/>
                <a:cs typeface="Arial MT"/>
              </a:rPr>
              <a:t>tables, that</a:t>
            </a:r>
            <a:r>
              <a:rPr sz="2800" spc="-5" dirty="0">
                <a:solidFill>
                  <a:srgbClr val="FFFFFF"/>
                </a:solidFill>
                <a:latin typeface="Arial MT"/>
                <a:cs typeface="Arial MT"/>
              </a:rPr>
              <a:t> is,</a:t>
            </a:r>
            <a:r>
              <a:rPr sz="2800" spc="35" dirty="0">
                <a:solidFill>
                  <a:srgbClr val="FFFFFF"/>
                </a:solidFill>
                <a:latin typeface="Arial MT"/>
                <a:cs typeface="Arial MT"/>
              </a:rPr>
              <a:t> </a:t>
            </a:r>
            <a:r>
              <a:rPr sz="3600" b="1" i="1" spc="-5" dirty="0">
                <a:solidFill>
                  <a:srgbClr val="FFFFFF"/>
                </a:solidFill>
                <a:latin typeface="Arial"/>
                <a:cs typeface="Arial"/>
              </a:rPr>
              <a:t>O</a:t>
            </a:r>
            <a:r>
              <a:rPr sz="3600" spc="-5" dirty="0">
                <a:solidFill>
                  <a:srgbClr val="FFFFFF"/>
                </a:solidFill>
                <a:latin typeface="Symbol"/>
                <a:cs typeface="Symbol"/>
              </a:rPr>
              <a:t></a:t>
            </a:r>
            <a:r>
              <a:rPr sz="3600" b="1" i="1" spc="-5" dirty="0">
                <a:solidFill>
                  <a:srgbClr val="FFFFFF"/>
                </a:solidFill>
                <a:latin typeface="Arial"/>
                <a:cs typeface="Arial"/>
              </a:rPr>
              <a:t>E</a:t>
            </a:r>
            <a:r>
              <a:rPr sz="2800" spc="-5" dirty="0">
                <a:solidFill>
                  <a:srgbClr val="FFFFFF"/>
                </a:solidFill>
                <a:latin typeface="Arial MT"/>
                <a:cs typeface="Arial MT"/>
              </a:rPr>
              <a:t>, </a:t>
            </a:r>
            <a:r>
              <a:rPr sz="2800" spc="-760" dirty="0">
                <a:solidFill>
                  <a:srgbClr val="FFFFFF"/>
                </a:solidFill>
                <a:latin typeface="Arial MT"/>
                <a:cs typeface="Arial MT"/>
              </a:rPr>
              <a:t> </a:t>
            </a:r>
            <a:r>
              <a:rPr sz="2800" spc="-5" dirty="0">
                <a:solidFill>
                  <a:srgbClr val="FFFFFF"/>
                </a:solidFill>
                <a:latin typeface="Arial MT"/>
                <a:cs typeface="Arial MT"/>
              </a:rPr>
              <a:t>are too</a:t>
            </a:r>
            <a:r>
              <a:rPr sz="2800" spc="5" dirty="0">
                <a:solidFill>
                  <a:srgbClr val="FFFFFF"/>
                </a:solidFill>
                <a:latin typeface="Arial MT"/>
                <a:cs typeface="Arial MT"/>
              </a:rPr>
              <a:t> </a:t>
            </a:r>
            <a:r>
              <a:rPr sz="2800" spc="-5" dirty="0">
                <a:solidFill>
                  <a:srgbClr val="FFFFFF"/>
                </a:solidFill>
                <a:latin typeface="Arial MT"/>
                <a:cs typeface="Arial MT"/>
              </a:rPr>
              <a:t>large </a:t>
            </a:r>
            <a:r>
              <a:rPr sz="2800" dirty="0">
                <a:solidFill>
                  <a:srgbClr val="FFFFFF"/>
                </a:solidFill>
                <a:latin typeface="Arial MT"/>
                <a:cs typeface="Arial MT"/>
              </a:rPr>
              <a:t>to</a:t>
            </a:r>
            <a:r>
              <a:rPr sz="2800" spc="-5" dirty="0">
                <a:solidFill>
                  <a:srgbClr val="FFFFFF"/>
                </a:solidFill>
                <a:latin typeface="Arial MT"/>
                <a:cs typeface="Arial MT"/>
              </a:rPr>
              <a:t> </a:t>
            </a:r>
            <a:r>
              <a:rPr sz="2800" dirty="0">
                <a:solidFill>
                  <a:srgbClr val="FFFFFF"/>
                </a:solidFill>
                <a:latin typeface="Arial MT"/>
                <a:cs typeface="Arial MT"/>
              </a:rPr>
              <a:t>be attributed</a:t>
            </a:r>
            <a:r>
              <a:rPr sz="2800" spc="-5" dirty="0">
                <a:solidFill>
                  <a:srgbClr val="FFFFFF"/>
                </a:solidFill>
                <a:latin typeface="Arial MT"/>
                <a:cs typeface="Arial MT"/>
              </a:rPr>
              <a:t> to chance </a:t>
            </a:r>
            <a:r>
              <a:rPr sz="2800" dirty="0">
                <a:solidFill>
                  <a:srgbClr val="FFFFFF"/>
                </a:solidFill>
                <a:latin typeface="Arial MT"/>
                <a:cs typeface="Arial MT"/>
              </a:rPr>
              <a:t>alone.</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1694" y="581899"/>
            <a:ext cx="5549900" cy="667385"/>
          </a:xfrm>
          <a:prstGeom prst="rect">
            <a:avLst/>
          </a:prstGeom>
        </p:spPr>
        <p:txBody>
          <a:bodyPr vert="horz" wrap="square" lIns="0" tIns="13970" rIns="0" bIns="0" rtlCol="0">
            <a:spAutoFit/>
          </a:bodyPr>
          <a:lstStyle/>
          <a:p>
            <a:pPr marL="25400">
              <a:lnSpc>
                <a:spcPct val="100000"/>
              </a:lnSpc>
              <a:spcBef>
                <a:spcPts val="110"/>
              </a:spcBef>
            </a:pPr>
            <a:r>
              <a:rPr sz="4000" spc="-10" dirty="0">
                <a:solidFill>
                  <a:srgbClr val="DFD292"/>
                </a:solidFill>
                <a:latin typeface="Arial Black"/>
                <a:cs typeface="Arial Black"/>
              </a:rPr>
              <a:t>Chi-Square</a:t>
            </a:r>
            <a:r>
              <a:rPr sz="4000" spc="-5" dirty="0">
                <a:solidFill>
                  <a:srgbClr val="DFD292"/>
                </a:solidFill>
                <a:latin typeface="Arial Black"/>
                <a:cs typeface="Arial Black"/>
              </a:rPr>
              <a:t> </a:t>
            </a:r>
            <a:r>
              <a:rPr sz="4000" spc="-50" dirty="0">
                <a:solidFill>
                  <a:srgbClr val="DFD292"/>
                </a:solidFill>
                <a:latin typeface="Arial Black"/>
                <a:cs typeface="Arial Black"/>
              </a:rPr>
              <a:t>(</a:t>
            </a:r>
            <a:r>
              <a:rPr sz="4200" spc="-50" dirty="0">
                <a:solidFill>
                  <a:srgbClr val="DFD292"/>
                </a:solidFill>
                <a:latin typeface="Symbol"/>
                <a:cs typeface="Symbol"/>
              </a:rPr>
              <a:t></a:t>
            </a:r>
            <a:r>
              <a:rPr sz="4200" spc="-75" baseline="23809" dirty="0">
                <a:solidFill>
                  <a:srgbClr val="DFD292"/>
                </a:solidFill>
                <a:latin typeface="Arial Black"/>
                <a:cs typeface="Arial Black"/>
              </a:rPr>
              <a:t>2</a:t>
            </a:r>
            <a:r>
              <a:rPr sz="4000" spc="-50" dirty="0">
                <a:solidFill>
                  <a:srgbClr val="DFD292"/>
                </a:solidFill>
                <a:latin typeface="Arial Black"/>
                <a:cs typeface="Arial Black"/>
              </a:rPr>
              <a:t>)</a:t>
            </a:r>
            <a:r>
              <a:rPr sz="4000" spc="-20" dirty="0">
                <a:solidFill>
                  <a:srgbClr val="DFD292"/>
                </a:solidFill>
                <a:latin typeface="Arial Black"/>
                <a:cs typeface="Arial Black"/>
              </a:rPr>
              <a:t> </a:t>
            </a:r>
            <a:r>
              <a:rPr sz="4000" spc="-10" dirty="0">
                <a:solidFill>
                  <a:srgbClr val="DFD292"/>
                </a:solidFill>
                <a:latin typeface="Arial Black"/>
                <a:cs typeface="Arial Black"/>
              </a:rPr>
              <a:t>Test</a:t>
            </a:r>
            <a:endParaRPr sz="4000">
              <a:latin typeface="Arial Black"/>
              <a:cs typeface="Arial Black"/>
            </a:endParaRPr>
          </a:p>
        </p:txBody>
      </p:sp>
      <p:sp>
        <p:nvSpPr>
          <p:cNvPr id="3" name="object 3"/>
          <p:cNvSpPr txBox="1"/>
          <p:nvPr/>
        </p:nvSpPr>
        <p:spPr>
          <a:xfrm>
            <a:off x="1266571" y="1589989"/>
            <a:ext cx="7235825" cy="309689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chi-square</a:t>
            </a:r>
            <a:r>
              <a:rPr sz="2800" spc="-5" dirty="0">
                <a:solidFill>
                  <a:srgbClr val="FFFFCC"/>
                </a:solidFill>
                <a:latin typeface="Arial MT"/>
                <a:cs typeface="Arial MT"/>
              </a:rPr>
              <a:t> </a:t>
            </a:r>
            <a:r>
              <a:rPr sz="2800" dirty="0">
                <a:solidFill>
                  <a:srgbClr val="FFFFCC"/>
                </a:solidFill>
                <a:latin typeface="Arial MT"/>
                <a:cs typeface="Arial MT"/>
              </a:rPr>
              <a:t>test </a:t>
            </a:r>
            <a:r>
              <a:rPr sz="2800" spc="-5" dirty="0">
                <a:solidFill>
                  <a:srgbClr val="FFFFCC"/>
                </a:solidFill>
                <a:latin typeface="Arial MT"/>
                <a:cs typeface="Arial MT"/>
              </a:rPr>
              <a:t>compares</a:t>
            </a:r>
            <a:r>
              <a:rPr sz="2800" spc="5"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observed </a:t>
            </a:r>
            <a:r>
              <a:rPr sz="2800" spc="-760" dirty="0">
                <a:solidFill>
                  <a:srgbClr val="FFFFCC"/>
                </a:solidFill>
                <a:latin typeface="Arial MT"/>
                <a:cs typeface="Arial MT"/>
              </a:rPr>
              <a:t> </a:t>
            </a:r>
            <a:r>
              <a:rPr sz="2800" dirty="0">
                <a:solidFill>
                  <a:srgbClr val="FFFFCC"/>
                </a:solidFill>
                <a:latin typeface="Arial MT"/>
                <a:cs typeface="Arial MT"/>
              </a:rPr>
              <a:t>frequencies</a:t>
            </a:r>
            <a:r>
              <a:rPr sz="2800" spc="85" dirty="0">
                <a:solidFill>
                  <a:srgbClr val="FFFFCC"/>
                </a:solidFill>
                <a:latin typeface="Arial MT"/>
                <a:cs typeface="Arial MT"/>
              </a:rPr>
              <a:t> </a:t>
            </a:r>
            <a:r>
              <a:rPr sz="2800" dirty="0">
                <a:solidFill>
                  <a:srgbClr val="FFFFCC"/>
                </a:solidFill>
                <a:latin typeface="Arial MT"/>
                <a:cs typeface="Arial MT"/>
              </a:rPr>
              <a:t>(counts)</a:t>
            </a:r>
            <a:r>
              <a:rPr sz="2800" spc="80" dirty="0">
                <a:solidFill>
                  <a:srgbClr val="FFFFCC"/>
                </a:solidFill>
                <a:latin typeface="Arial MT"/>
                <a:cs typeface="Arial MT"/>
              </a:rPr>
              <a:t> </a:t>
            </a:r>
            <a:r>
              <a:rPr sz="2800" spc="-5" dirty="0">
                <a:solidFill>
                  <a:srgbClr val="FFFFCC"/>
                </a:solidFill>
                <a:latin typeface="Arial MT"/>
                <a:cs typeface="Arial MT"/>
              </a:rPr>
              <a:t>in</a:t>
            </a:r>
            <a:r>
              <a:rPr sz="2800" spc="80" dirty="0">
                <a:solidFill>
                  <a:srgbClr val="FFFFCC"/>
                </a:solidFill>
                <a:latin typeface="Arial MT"/>
                <a:cs typeface="Arial MT"/>
              </a:rPr>
              <a:t> </a:t>
            </a:r>
            <a:r>
              <a:rPr sz="2800" dirty="0">
                <a:solidFill>
                  <a:srgbClr val="FFFFCC"/>
                </a:solidFill>
                <a:latin typeface="Arial MT"/>
                <a:cs typeface="Arial MT"/>
              </a:rPr>
              <a:t>each</a:t>
            </a:r>
            <a:r>
              <a:rPr sz="2800" spc="75" dirty="0">
                <a:solidFill>
                  <a:srgbClr val="FFFFCC"/>
                </a:solidFill>
                <a:latin typeface="Arial MT"/>
                <a:cs typeface="Arial MT"/>
              </a:rPr>
              <a:t> </a:t>
            </a:r>
            <a:r>
              <a:rPr sz="2800" dirty="0">
                <a:solidFill>
                  <a:srgbClr val="FFFFCC"/>
                </a:solidFill>
                <a:latin typeface="Arial MT"/>
                <a:cs typeface="Arial MT"/>
              </a:rPr>
              <a:t>category</a:t>
            </a:r>
            <a:r>
              <a:rPr sz="2800" spc="90" dirty="0">
                <a:solidFill>
                  <a:srgbClr val="FFFFCC"/>
                </a:solidFill>
                <a:latin typeface="Arial MT"/>
                <a:cs typeface="Arial MT"/>
              </a:rPr>
              <a:t> </a:t>
            </a:r>
            <a:r>
              <a:rPr sz="2800" spc="-5" dirty="0">
                <a:solidFill>
                  <a:srgbClr val="FFFFCC"/>
                </a:solidFill>
                <a:latin typeface="Arial MT"/>
                <a:cs typeface="Arial MT"/>
              </a:rPr>
              <a:t>of </a:t>
            </a:r>
            <a:r>
              <a:rPr sz="2800"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contingency</a:t>
            </a:r>
            <a:r>
              <a:rPr sz="2800" spc="-10" dirty="0">
                <a:solidFill>
                  <a:srgbClr val="FFFFCC"/>
                </a:solidFill>
                <a:latin typeface="Arial MT"/>
                <a:cs typeface="Arial MT"/>
              </a:rPr>
              <a:t> </a:t>
            </a:r>
            <a:r>
              <a:rPr sz="2800" spc="-5" dirty="0">
                <a:solidFill>
                  <a:srgbClr val="FFFFCC"/>
                </a:solidFill>
                <a:latin typeface="Arial MT"/>
                <a:cs typeface="Arial MT"/>
              </a:rPr>
              <a:t>table</a:t>
            </a:r>
            <a:r>
              <a:rPr sz="2800" dirty="0">
                <a:solidFill>
                  <a:srgbClr val="FFFFCC"/>
                </a:solidFill>
                <a:latin typeface="Arial MT"/>
                <a:cs typeface="Arial MT"/>
              </a:rPr>
              <a:t> </a:t>
            </a:r>
            <a:r>
              <a:rPr sz="2800" spc="-5" dirty="0">
                <a:solidFill>
                  <a:srgbClr val="FFFFCC"/>
                </a:solidFill>
                <a:latin typeface="Arial MT"/>
                <a:cs typeface="Arial MT"/>
              </a:rPr>
              <a:t>with</a:t>
            </a:r>
            <a:r>
              <a:rPr sz="2800" spc="5" dirty="0">
                <a:solidFill>
                  <a:srgbClr val="FFFFCC"/>
                </a:solidFill>
                <a:latin typeface="Arial MT"/>
                <a:cs typeface="Arial MT"/>
              </a:rPr>
              <a:t> </a:t>
            </a:r>
            <a:r>
              <a:rPr sz="2800" spc="-5" dirty="0">
                <a:solidFill>
                  <a:srgbClr val="FFFFCC"/>
                </a:solidFill>
                <a:latin typeface="Arial MT"/>
                <a:cs typeface="Arial MT"/>
              </a:rPr>
              <a:t>the</a:t>
            </a:r>
            <a:r>
              <a:rPr sz="2800" spc="-10" dirty="0">
                <a:solidFill>
                  <a:srgbClr val="FFFFCC"/>
                </a:solidFill>
                <a:latin typeface="Arial MT"/>
                <a:cs typeface="Arial MT"/>
              </a:rPr>
              <a:t> </a:t>
            </a:r>
            <a:r>
              <a:rPr sz="2800" dirty="0">
                <a:solidFill>
                  <a:srgbClr val="FFFFCC"/>
                </a:solidFill>
                <a:latin typeface="Arial MT"/>
                <a:cs typeface="Arial MT"/>
              </a:rPr>
              <a:t>expected </a:t>
            </a:r>
            <a:r>
              <a:rPr sz="2800" spc="5" dirty="0">
                <a:solidFill>
                  <a:srgbClr val="FFFFCC"/>
                </a:solidFill>
                <a:latin typeface="Arial MT"/>
                <a:cs typeface="Arial MT"/>
              </a:rPr>
              <a:t> </a:t>
            </a:r>
            <a:r>
              <a:rPr sz="2800" dirty="0">
                <a:solidFill>
                  <a:srgbClr val="FFFFCC"/>
                </a:solidFill>
                <a:latin typeface="Arial MT"/>
                <a:cs typeface="Arial MT"/>
              </a:rPr>
              <a:t>frequencies</a:t>
            </a:r>
            <a:r>
              <a:rPr sz="2800" spc="170" dirty="0">
                <a:solidFill>
                  <a:srgbClr val="FFFFCC"/>
                </a:solidFill>
                <a:latin typeface="Arial MT"/>
                <a:cs typeface="Arial MT"/>
              </a:rPr>
              <a:t> </a:t>
            </a:r>
            <a:r>
              <a:rPr sz="2800" i="1" u="sng" spc="-5" dirty="0">
                <a:solidFill>
                  <a:srgbClr val="FFFFCC"/>
                </a:solidFill>
                <a:uFill>
                  <a:solidFill>
                    <a:srgbClr val="FFFFCC"/>
                  </a:solidFill>
                </a:uFill>
                <a:latin typeface="Arial"/>
                <a:cs typeface="Arial"/>
              </a:rPr>
              <a:t>given</a:t>
            </a:r>
            <a:r>
              <a:rPr sz="2800" i="1" u="sng" spc="140" dirty="0">
                <a:solidFill>
                  <a:srgbClr val="FFFFCC"/>
                </a:solidFill>
                <a:uFill>
                  <a:solidFill>
                    <a:srgbClr val="FFFFCC"/>
                  </a:solidFill>
                </a:uFill>
                <a:latin typeface="Arial"/>
                <a:cs typeface="Arial"/>
              </a:rPr>
              <a:t> </a:t>
            </a:r>
            <a:r>
              <a:rPr sz="2800" i="1" u="sng" dirty="0">
                <a:solidFill>
                  <a:srgbClr val="FFFFCC"/>
                </a:solidFill>
                <a:uFill>
                  <a:solidFill>
                    <a:srgbClr val="FFFFCC"/>
                  </a:solidFill>
                </a:uFill>
                <a:latin typeface="Arial"/>
                <a:cs typeface="Arial"/>
              </a:rPr>
              <a:t>that</a:t>
            </a:r>
            <a:r>
              <a:rPr sz="2800" i="1" u="sng" spc="145" dirty="0">
                <a:solidFill>
                  <a:srgbClr val="FFFFCC"/>
                </a:solidFill>
                <a:uFill>
                  <a:solidFill>
                    <a:srgbClr val="FFFFCC"/>
                  </a:solidFill>
                </a:uFill>
                <a:latin typeface="Arial"/>
                <a:cs typeface="Arial"/>
              </a:rPr>
              <a:t> </a:t>
            </a:r>
            <a:r>
              <a:rPr sz="2800" i="1" u="sng" spc="-5" dirty="0">
                <a:solidFill>
                  <a:srgbClr val="FFFFCC"/>
                </a:solidFill>
                <a:uFill>
                  <a:solidFill>
                    <a:srgbClr val="FFFFCC"/>
                  </a:solidFill>
                </a:uFill>
                <a:latin typeface="Arial"/>
                <a:cs typeface="Arial"/>
              </a:rPr>
              <a:t>the</a:t>
            </a:r>
            <a:r>
              <a:rPr sz="2800" i="1" u="sng" spc="150" dirty="0">
                <a:solidFill>
                  <a:srgbClr val="FFFFCC"/>
                </a:solidFill>
                <a:uFill>
                  <a:solidFill>
                    <a:srgbClr val="FFFFCC"/>
                  </a:solidFill>
                </a:uFill>
                <a:latin typeface="Arial"/>
                <a:cs typeface="Arial"/>
              </a:rPr>
              <a:t> </a:t>
            </a:r>
            <a:r>
              <a:rPr sz="2800" i="1" u="sng" spc="-5" dirty="0">
                <a:solidFill>
                  <a:srgbClr val="FFFFCC"/>
                </a:solidFill>
                <a:uFill>
                  <a:solidFill>
                    <a:srgbClr val="FFFFCC"/>
                  </a:solidFill>
                </a:uFill>
                <a:latin typeface="Arial"/>
                <a:cs typeface="Arial"/>
              </a:rPr>
              <a:t>null</a:t>
            </a:r>
            <a:r>
              <a:rPr sz="2800" i="1" u="sng" spc="155" dirty="0">
                <a:solidFill>
                  <a:srgbClr val="FFFFCC"/>
                </a:solidFill>
                <a:uFill>
                  <a:solidFill>
                    <a:srgbClr val="FFFFCC"/>
                  </a:solidFill>
                </a:uFill>
                <a:latin typeface="Arial"/>
                <a:cs typeface="Arial"/>
              </a:rPr>
              <a:t> </a:t>
            </a:r>
            <a:r>
              <a:rPr sz="2800" i="1" u="sng" dirty="0">
                <a:solidFill>
                  <a:srgbClr val="FFFFCC"/>
                </a:solidFill>
                <a:uFill>
                  <a:solidFill>
                    <a:srgbClr val="FFFFCC"/>
                  </a:solidFill>
                </a:uFill>
                <a:latin typeface="Arial"/>
                <a:cs typeface="Arial"/>
              </a:rPr>
              <a:t>hypothesis </a:t>
            </a:r>
            <a:r>
              <a:rPr sz="2800" i="1" spc="5" dirty="0">
                <a:solidFill>
                  <a:srgbClr val="FFFFCC"/>
                </a:solidFill>
                <a:latin typeface="Arial"/>
                <a:cs typeface="Arial"/>
              </a:rPr>
              <a:t> </a:t>
            </a:r>
            <a:r>
              <a:rPr sz="2800" i="1" u="sng" spc="-5" dirty="0">
                <a:solidFill>
                  <a:srgbClr val="FFFFCC"/>
                </a:solidFill>
                <a:uFill>
                  <a:solidFill>
                    <a:srgbClr val="FFFFCC"/>
                  </a:solidFill>
                </a:uFill>
                <a:latin typeface="Arial"/>
                <a:cs typeface="Arial"/>
              </a:rPr>
              <a:t>is</a:t>
            </a:r>
            <a:r>
              <a:rPr sz="2800" i="1" u="sng" spc="-10" dirty="0">
                <a:solidFill>
                  <a:srgbClr val="FFFFCC"/>
                </a:solidFill>
                <a:uFill>
                  <a:solidFill>
                    <a:srgbClr val="FFFFCC"/>
                  </a:solidFill>
                </a:uFill>
                <a:latin typeface="Arial"/>
                <a:cs typeface="Arial"/>
              </a:rPr>
              <a:t> </a:t>
            </a:r>
            <a:r>
              <a:rPr sz="2800" i="1" u="sng" dirty="0">
                <a:solidFill>
                  <a:srgbClr val="FFFFCC"/>
                </a:solidFill>
                <a:uFill>
                  <a:solidFill>
                    <a:srgbClr val="FFFFCC"/>
                  </a:solidFill>
                </a:uFill>
                <a:latin typeface="Arial"/>
                <a:cs typeface="Arial"/>
              </a:rPr>
              <a:t>true</a:t>
            </a:r>
            <a:r>
              <a:rPr sz="2800" dirty="0">
                <a:solidFill>
                  <a:srgbClr val="FFFFCC"/>
                </a:solidFill>
                <a:latin typeface="Arial MT"/>
                <a:cs typeface="Arial MT"/>
              </a:rPr>
              <a:t>.</a:t>
            </a:r>
            <a:endParaRPr sz="2800">
              <a:latin typeface="Arial MT"/>
              <a:cs typeface="Arial MT"/>
            </a:endParaRPr>
          </a:p>
          <a:p>
            <a:pPr marL="355600" marR="106680" indent="-342900">
              <a:lnSpc>
                <a:spcPts val="3350"/>
              </a:lnSpc>
              <a:spcBef>
                <a:spcPts val="785"/>
              </a:spcBef>
              <a:buChar char="•"/>
              <a:tabLst>
                <a:tab pos="354965" algn="l"/>
                <a:tab pos="355600" algn="l"/>
              </a:tabLst>
            </a:pPr>
            <a:r>
              <a:rPr sz="2800" spc="-5" dirty="0">
                <a:solidFill>
                  <a:srgbClr val="FFFFCC"/>
                </a:solidFill>
                <a:latin typeface="Arial MT"/>
                <a:cs typeface="Arial MT"/>
              </a:rPr>
              <a:t>It is denoted</a:t>
            </a:r>
            <a:r>
              <a:rPr sz="2800" spc="15" dirty="0">
                <a:solidFill>
                  <a:srgbClr val="FFFFCC"/>
                </a:solidFill>
                <a:latin typeface="Arial MT"/>
                <a:cs typeface="Arial MT"/>
              </a:rPr>
              <a:t> </a:t>
            </a:r>
            <a:r>
              <a:rPr sz="2800" spc="-5" dirty="0">
                <a:solidFill>
                  <a:srgbClr val="FFFFCC"/>
                </a:solidFill>
                <a:latin typeface="Arial MT"/>
                <a:cs typeface="Arial MT"/>
              </a:rPr>
              <a:t>by the</a:t>
            </a:r>
            <a:r>
              <a:rPr sz="2800" spc="10" dirty="0">
                <a:solidFill>
                  <a:srgbClr val="FFFFCC"/>
                </a:solidFill>
                <a:latin typeface="Arial MT"/>
                <a:cs typeface="Arial MT"/>
              </a:rPr>
              <a:t> </a:t>
            </a:r>
            <a:r>
              <a:rPr sz="2800" spc="-5" dirty="0">
                <a:solidFill>
                  <a:srgbClr val="FFFFCC"/>
                </a:solidFill>
                <a:latin typeface="Arial MT"/>
                <a:cs typeface="Arial MT"/>
              </a:rPr>
              <a:t>following</a:t>
            </a:r>
            <a:r>
              <a:rPr sz="2800" spc="15" dirty="0">
                <a:solidFill>
                  <a:srgbClr val="FFFFCC"/>
                </a:solidFill>
                <a:latin typeface="Arial MT"/>
                <a:cs typeface="Arial MT"/>
              </a:rPr>
              <a:t> </a:t>
            </a:r>
            <a:r>
              <a:rPr sz="2800" dirty="0">
                <a:solidFill>
                  <a:srgbClr val="FFFFCC"/>
                </a:solidFill>
                <a:latin typeface="Arial MT"/>
                <a:cs typeface="Arial MT"/>
              </a:rPr>
              <a:t>formula, </a:t>
            </a:r>
            <a:r>
              <a:rPr sz="2800" spc="5" dirty="0">
                <a:solidFill>
                  <a:srgbClr val="FFFFCC"/>
                </a:solidFill>
                <a:latin typeface="Arial MT"/>
                <a:cs typeface="Arial MT"/>
              </a:rPr>
              <a:t> </a:t>
            </a:r>
            <a:r>
              <a:rPr sz="2800" spc="-5" dirty="0">
                <a:solidFill>
                  <a:srgbClr val="FFFFCC"/>
                </a:solidFill>
                <a:latin typeface="Arial MT"/>
                <a:cs typeface="Arial MT"/>
              </a:rPr>
              <a:t>where</a:t>
            </a:r>
            <a:r>
              <a:rPr sz="2800" spc="20" dirty="0">
                <a:solidFill>
                  <a:srgbClr val="FFFFCC"/>
                </a:solidFill>
                <a:latin typeface="Arial MT"/>
                <a:cs typeface="Arial MT"/>
              </a:rPr>
              <a:t> </a:t>
            </a:r>
            <a:r>
              <a:rPr sz="2800" i="1" spc="-5" dirty="0">
                <a:solidFill>
                  <a:srgbClr val="FFFFCC"/>
                </a:solidFill>
                <a:latin typeface="Times New Roman"/>
                <a:cs typeface="Times New Roman"/>
              </a:rPr>
              <a:t>rc</a:t>
            </a:r>
            <a:r>
              <a:rPr sz="2800" i="1" spc="60" dirty="0">
                <a:solidFill>
                  <a:srgbClr val="FFFFCC"/>
                </a:solidFill>
                <a:latin typeface="Times New Roman"/>
                <a:cs typeface="Times New Roman"/>
              </a:rPr>
              <a:t> </a:t>
            </a:r>
            <a:r>
              <a:rPr sz="2800" spc="-5" dirty="0">
                <a:solidFill>
                  <a:srgbClr val="FFFFCC"/>
                </a:solidFill>
                <a:latin typeface="Arial MT"/>
                <a:cs typeface="Arial MT"/>
              </a:rPr>
              <a:t>is</a:t>
            </a:r>
            <a:r>
              <a:rPr sz="2800" spc="10" dirty="0">
                <a:solidFill>
                  <a:srgbClr val="FFFFCC"/>
                </a:solidFill>
                <a:latin typeface="Arial MT"/>
                <a:cs typeface="Arial MT"/>
              </a:rPr>
              <a:t> </a:t>
            </a:r>
            <a:r>
              <a:rPr sz="2800" spc="-5" dirty="0">
                <a:solidFill>
                  <a:srgbClr val="FFFFCC"/>
                </a:solidFill>
                <a:latin typeface="Arial MT"/>
                <a:cs typeface="Arial MT"/>
              </a:rPr>
              <a:t>the number</a:t>
            </a:r>
            <a:r>
              <a:rPr sz="2800" spc="35" dirty="0">
                <a:solidFill>
                  <a:srgbClr val="FFFFCC"/>
                </a:solidFill>
                <a:latin typeface="Arial MT"/>
                <a:cs typeface="Arial MT"/>
              </a:rPr>
              <a:t> </a:t>
            </a:r>
            <a:r>
              <a:rPr sz="2800" spc="-5" dirty="0">
                <a:solidFill>
                  <a:srgbClr val="FFFFCC"/>
                </a:solidFill>
                <a:latin typeface="Arial MT"/>
                <a:cs typeface="Arial MT"/>
              </a:rPr>
              <a:t>of cells</a:t>
            </a:r>
            <a:r>
              <a:rPr sz="2800" dirty="0">
                <a:solidFill>
                  <a:srgbClr val="FFFFCC"/>
                </a:solidFill>
                <a:latin typeface="Arial MT"/>
                <a:cs typeface="Arial MT"/>
              </a:rPr>
              <a:t> </a:t>
            </a:r>
            <a:r>
              <a:rPr sz="2800" spc="-5" dirty="0">
                <a:solidFill>
                  <a:srgbClr val="FFFFCC"/>
                </a:solidFill>
                <a:latin typeface="Arial MT"/>
                <a:cs typeface="Arial MT"/>
              </a:rPr>
              <a:t>in</a:t>
            </a:r>
            <a:r>
              <a:rPr sz="2800" spc="5"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table.</a:t>
            </a:r>
            <a:endParaRPr sz="2800">
              <a:latin typeface="Arial MT"/>
              <a:cs typeface="Arial MT"/>
            </a:endParaRPr>
          </a:p>
        </p:txBody>
      </p:sp>
      <p:sp>
        <p:nvSpPr>
          <p:cNvPr id="4" name="object 4"/>
          <p:cNvSpPr/>
          <p:nvPr/>
        </p:nvSpPr>
        <p:spPr>
          <a:xfrm>
            <a:off x="3131820" y="5033771"/>
            <a:ext cx="4140835" cy="1586865"/>
          </a:xfrm>
          <a:custGeom>
            <a:avLst/>
            <a:gdLst/>
            <a:ahLst/>
            <a:cxnLst/>
            <a:rect l="l" t="t" r="r" b="b"/>
            <a:pathLst>
              <a:path w="4140834" h="1586865">
                <a:moveTo>
                  <a:pt x="4140707" y="0"/>
                </a:moveTo>
                <a:lnTo>
                  <a:pt x="0" y="0"/>
                </a:lnTo>
                <a:lnTo>
                  <a:pt x="0" y="1586483"/>
                </a:lnTo>
                <a:lnTo>
                  <a:pt x="4140707" y="1586483"/>
                </a:lnTo>
                <a:lnTo>
                  <a:pt x="4140707" y="0"/>
                </a:lnTo>
                <a:close/>
              </a:path>
            </a:pathLst>
          </a:custGeom>
          <a:solidFill>
            <a:srgbClr val="FFFFCC"/>
          </a:solidFill>
        </p:spPr>
        <p:txBody>
          <a:bodyPr wrap="square" lIns="0" tIns="0" rIns="0" bIns="0" rtlCol="0"/>
          <a:lstStyle/>
          <a:p>
            <a:endParaRPr/>
          </a:p>
        </p:txBody>
      </p:sp>
      <p:sp>
        <p:nvSpPr>
          <p:cNvPr id="5" name="object 5"/>
          <p:cNvSpPr txBox="1"/>
          <p:nvPr/>
        </p:nvSpPr>
        <p:spPr>
          <a:xfrm>
            <a:off x="4567086" y="5096498"/>
            <a:ext cx="277495" cy="394970"/>
          </a:xfrm>
          <a:prstGeom prst="rect">
            <a:avLst/>
          </a:prstGeom>
        </p:spPr>
        <p:txBody>
          <a:bodyPr vert="horz" wrap="square" lIns="0" tIns="15240" rIns="0" bIns="0" rtlCol="0">
            <a:spAutoFit/>
          </a:bodyPr>
          <a:lstStyle/>
          <a:p>
            <a:pPr>
              <a:lnSpc>
                <a:spcPct val="100000"/>
              </a:lnSpc>
              <a:spcBef>
                <a:spcPts val="120"/>
              </a:spcBef>
            </a:pPr>
            <a:r>
              <a:rPr sz="2400" i="1" spc="40" dirty="0">
                <a:latin typeface="Times New Roman"/>
                <a:cs typeface="Times New Roman"/>
              </a:rPr>
              <a:t>rc</a:t>
            </a:r>
            <a:endParaRPr sz="2400">
              <a:latin typeface="Times New Roman"/>
              <a:cs typeface="Times New Roman"/>
            </a:endParaRPr>
          </a:p>
        </p:txBody>
      </p:sp>
      <p:sp>
        <p:nvSpPr>
          <p:cNvPr id="6" name="object 6"/>
          <p:cNvSpPr txBox="1"/>
          <p:nvPr/>
        </p:nvSpPr>
        <p:spPr>
          <a:xfrm>
            <a:off x="5856594" y="5824240"/>
            <a:ext cx="469900" cy="659130"/>
          </a:xfrm>
          <a:prstGeom prst="rect">
            <a:avLst/>
          </a:prstGeom>
        </p:spPr>
        <p:txBody>
          <a:bodyPr vert="horz" wrap="square" lIns="0" tIns="13335" rIns="0" bIns="0" rtlCol="0">
            <a:spAutoFit/>
          </a:bodyPr>
          <a:lstStyle/>
          <a:p>
            <a:pPr marL="25400">
              <a:lnSpc>
                <a:spcPct val="100000"/>
              </a:lnSpc>
              <a:spcBef>
                <a:spcPts val="105"/>
              </a:spcBef>
            </a:pPr>
            <a:r>
              <a:rPr sz="4150" i="1" spc="-5" dirty="0">
                <a:latin typeface="Times New Roman"/>
                <a:cs typeface="Times New Roman"/>
              </a:rPr>
              <a:t>E</a:t>
            </a:r>
            <a:r>
              <a:rPr sz="3600" i="1" spc="-7" baseline="-24305" dirty="0">
                <a:latin typeface="Times New Roman"/>
                <a:cs typeface="Times New Roman"/>
              </a:rPr>
              <a:t>i</a:t>
            </a:r>
            <a:endParaRPr sz="3600" baseline="-24305">
              <a:latin typeface="Times New Roman"/>
              <a:cs typeface="Times New Roman"/>
            </a:endParaRPr>
          </a:p>
        </p:txBody>
      </p:sp>
      <p:sp>
        <p:nvSpPr>
          <p:cNvPr id="7" name="object 7"/>
          <p:cNvSpPr txBox="1"/>
          <p:nvPr/>
        </p:nvSpPr>
        <p:spPr>
          <a:xfrm>
            <a:off x="4493590" y="6142201"/>
            <a:ext cx="430530" cy="394970"/>
          </a:xfrm>
          <a:prstGeom prst="rect">
            <a:avLst/>
          </a:prstGeom>
        </p:spPr>
        <p:txBody>
          <a:bodyPr vert="horz" wrap="square" lIns="0" tIns="15240" rIns="0" bIns="0" rtlCol="0">
            <a:spAutoFit/>
          </a:bodyPr>
          <a:lstStyle/>
          <a:p>
            <a:pPr>
              <a:lnSpc>
                <a:spcPct val="100000"/>
              </a:lnSpc>
              <a:spcBef>
                <a:spcPts val="120"/>
              </a:spcBef>
            </a:pPr>
            <a:r>
              <a:rPr sz="2400" i="1" spc="185" dirty="0">
                <a:latin typeface="Times New Roman"/>
                <a:cs typeface="Times New Roman"/>
              </a:rPr>
              <a:t>i</a:t>
            </a:r>
            <a:r>
              <a:rPr sz="2400" spc="-114" dirty="0">
                <a:latin typeface="Symbol"/>
                <a:cs typeface="Symbol"/>
              </a:rPr>
              <a:t></a:t>
            </a:r>
            <a:r>
              <a:rPr sz="2400" spc="20" dirty="0">
                <a:latin typeface="Times New Roman"/>
                <a:cs typeface="Times New Roman"/>
              </a:rPr>
              <a:t>1</a:t>
            </a:r>
            <a:endParaRPr sz="2400">
              <a:latin typeface="Times New Roman"/>
              <a:cs typeface="Times New Roman"/>
            </a:endParaRPr>
          </a:p>
        </p:txBody>
      </p:sp>
      <p:sp>
        <p:nvSpPr>
          <p:cNvPr id="8" name="object 8"/>
          <p:cNvSpPr txBox="1"/>
          <p:nvPr/>
        </p:nvSpPr>
        <p:spPr>
          <a:xfrm>
            <a:off x="3226826" y="4954968"/>
            <a:ext cx="3962400" cy="974725"/>
          </a:xfrm>
          <a:prstGeom prst="rect">
            <a:avLst/>
          </a:prstGeom>
        </p:spPr>
        <p:txBody>
          <a:bodyPr vert="horz" wrap="square" lIns="0" tIns="15875" rIns="0" bIns="0" rtlCol="0">
            <a:spAutoFit/>
          </a:bodyPr>
          <a:lstStyle/>
          <a:p>
            <a:pPr marL="25400">
              <a:lnSpc>
                <a:spcPct val="100000"/>
              </a:lnSpc>
              <a:spcBef>
                <a:spcPts val="125"/>
              </a:spcBef>
              <a:tabLst>
                <a:tab pos="774065" algn="l"/>
                <a:tab pos="2384425" algn="l"/>
                <a:tab pos="3352800" algn="l"/>
                <a:tab pos="3923665" algn="l"/>
              </a:tabLst>
            </a:pPr>
            <a:r>
              <a:rPr sz="6225" i="1" spc="44" baseline="-20749" dirty="0">
                <a:latin typeface="Times New Roman"/>
                <a:cs typeface="Times New Roman"/>
              </a:rPr>
              <a:t>X</a:t>
            </a:r>
            <a:r>
              <a:rPr sz="6225" i="1" spc="-412" baseline="-20749" dirty="0">
                <a:latin typeface="Times New Roman"/>
                <a:cs typeface="Times New Roman"/>
              </a:rPr>
              <a:t> </a:t>
            </a:r>
            <a:r>
              <a:rPr sz="3600" spc="30" baseline="6944" dirty="0">
                <a:latin typeface="Times New Roman"/>
                <a:cs typeface="Times New Roman"/>
              </a:rPr>
              <a:t>2	</a:t>
            </a:r>
            <a:r>
              <a:rPr sz="6225" spc="37" baseline="-20749" dirty="0">
                <a:latin typeface="Symbol"/>
                <a:cs typeface="Symbol"/>
              </a:rPr>
              <a:t></a:t>
            </a:r>
            <a:r>
              <a:rPr sz="6225" spc="-75" baseline="-20749" dirty="0">
                <a:latin typeface="Times New Roman"/>
                <a:cs typeface="Times New Roman"/>
              </a:rPr>
              <a:t> </a:t>
            </a:r>
            <a:r>
              <a:rPr sz="9300" spc="802" baseline="-22401" dirty="0">
                <a:latin typeface="Symbol"/>
                <a:cs typeface="Symbol"/>
              </a:rPr>
              <a:t></a:t>
            </a:r>
            <a:r>
              <a:rPr sz="6200" u="heavy" spc="535" dirty="0">
                <a:uFill>
                  <a:solidFill>
                    <a:srgbClr val="000000"/>
                  </a:solidFill>
                </a:uFill>
                <a:latin typeface="Times New Roman"/>
                <a:cs typeface="Times New Roman"/>
              </a:rPr>
              <a:t>	</a:t>
            </a:r>
            <a:r>
              <a:rPr sz="2400" i="1" u="heavy" spc="10" dirty="0">
                <a:uFill>
                  <a:solidFill>
                    <a:srgbClr val="000000"/>
                  </a:solidFill>
                </a:uFill>
                <a:latin typeface="Times New Roman"/>
                <a:cs typeface="Times New Roman"/>
              </a:rPr>
              <a:t>i	i	</a:t>
            </a:r>
            <a:endParaRPr sz="2400">
              <a:latin typeface="Times New Roman"/>
              <a:cs typeface="Times New Roman"/>
            </a:endParaRPr>
          </a:p>
        </p:txBody>
      </p:sp>
      <p:sp>
        <p:nvSpPr>
          <p:cNvPr id="9" name="object 9"/>
          <p:cNvSpPr txBox="1"/>
          <p:nvPr/>
        </p:nvSpPr>
        <p:spPr>
          <a:xfrm>
            <a:off x="5048922" y="5086778"/>
            <a:ext cx="2068830" cy="659130"/>
          </a:xfrm>
          <a:prstGeom prst="rect">
            <a:avLst/>
          </a:prstGeom>
        </p:spPr>
        <p:txBody>
          <a:bodyPr vert="horz" wrap="square" lIns="0" tIns="13335" rIns="0" bIns="0" rtlCol="0">
            <a:spAutoFit/>
          </a:bodyPr>
          <a:lstStyle/>
          <a:p>
            <a:pPr marL="25400">
              <a:lnSpc>
                <a:spcPct val="100000"/>
              </a:lnSpc>
              <a:spcBef>
                <a:spcPts val="105"/>
              </a:spcBef>
              <a:tabLst>
                <a:tab pos="803910" algn="l"/>
              </a:tabLst>
            </a:pPr>
            <a:r>
              <a:rPr sz="4150" spc="5" dirty="0">
                <a:latin typeface="Times New Roman"/>
                <a:cs typeface="Times New Roman"/>
              </a:rPr>
              <a:t>(</a:t>
            </a:r>
            <a:r>
              <a:rPr sz="4150" i="1" spc="5" dirty="0">
                <a:latin typeface="Times New Roman"/>
                <a:cs typeface="Times New Roman"/>
              </a:rPr>
              <a:t>O	</a:t>
            </a:r>
            <a:r>
              <a:rPr sz="4150" spc="25" dirty="0">
                <a:latin typeface="Symbol"/>
                <a:cs typeface="Symbol"/>
              </a:rPr>
              <a:t></a:t>
            </a:r>
            <a:r>
              <a:rPr sz="4150" spc="-175" dirty="0">
                <a:latin typeface="Times New Roman"/>
                <a:cs typeface="Times New Roman"/>
              </a:rPr>
              <a:t> </a:t>
            </a:r>
            <a:r>
              <a:rPr sz="4150" i="1" spc="30" dirty="0">
                <a:latin typeface="Times New Roman"/>
                <a:cs typeface="Times New Roman"/>
              </a:rPr>
              <a:t>E</a:t>
            </a:r>
            <a:r>
              <a:rPr sz="4150" i="1" spc="65" dirty="0">
                <a:latin typeface="Times New Roman"/>
                <a:cs typeface="Times New Roman"/>
              </a:rPr>
              <a:t> </a:t>
            </a:r>
            <a:r>
              <a:rPr sz="4150" spc="75" dirty="0">
                <a:latin typeface="Times New Roman"/>
                <a:cs typeface="Times New Roman"/>
              </a:rPr>
              <a:t>)</a:t>
            </a:r>
            <a:r>
              <a:rPr sz="3600" spc="112" baseline="42824" dirty="0">
                <a:latin typeface="Times New Roman"/>
                <a:cs typeface="Times New Roman"/>
              </a:rPr>
              <a:t>2</a:t>
            </a:r>
            <a:endParaRPr sz="3600" baseline="42824">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7822"/>
            <a:ext cx="1774189"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Con</a:t>
            </a:r>
            <a:r>
              <a:rPr sz="4000" spc="-5" dirty="0">
                <a:solidFill>
                  <a:srgbClr val="DFD292"/>
                </a:solidFill>
                <a:latin typeface="Arial Black"/>
                <a:cs typeface="Arial Black"/>
              </a:rPr>
              <a:t>t</a:t>
            </a:r>
            <a:r>
              <a:rPr sz="4000" spc="-5" dirty="0">
                <a:solidFill>
                  <a:srgbClr val="DFD292"/>
                </a:solidFill>
              </a:rPr>
              <a:t>’</a:t>
            </a:r>
            <a:r>
              <a:rPr sz="4000" spc="-5" dirty="0">
                <a:solidFill>
                  <a:srgbClr val="DFD292"/>
                </a:solidFill>
                <a:latin typeface="Arial Black"/>
                <a:cs typeface="Arial Black"/>
              </a:rPr>
              <a:t>d</a:t>
            </a:r>
            <a:endParaRPr sz="4000">
              <a:latin typeface="Arial Black"/>
              <a:cs typeface="Arial Black"/>
            </a:endParaRPr>
          </a:p>
        </p:txBody>
      </p:sp>
      <p:sp>
        <p:nvSpPr>
          <p:cNvPr id="3" name="object 3"/>
          <p:cNvSpPr/>
          <p:nvPr/>
        </p:nvSpPr>
        <p:spPr>
          <a:xfrm>
            <a:off x="4248022" y="2625851"/>
            <a:ext cx="3148965" cy="12700"/>
          </a:xfrm>
          <a:custGeom>
            <a:avLst/>
            <a:gdLst/>
            <a:ahLst/>
            <a:cxnLst/>
            <a:rect l="l" t="t" r="r" b="b"/>
            <a:pathLst>
              <a:path w="3148965" h="12700">
                <a:moveTo>
                  <a:pt x="3148583" y="0"/>
                </a:moveTo>
                <a:lnTo>
                  <a:pt x="0" y="0"/>
                </a:lnTo>
                <a:lnTo>
                  <a:pt x="0" y="12192"/>
                </a:lnTo>
                <a:lnTo>
                  <a:pt x="3148583" y="12192"/>
                </a:lnTo>
                <a:lnTo>
                  <a:pt x="3148583" y="0"/>
                </a:lnTo>
                <a:close/>
              </a:path>
            </a:pathLst>
          </a:custGeom>
          <a:solidFill>
            <a:srgbClr val="FFFFCC"/>
          </a:solidFill>
        </p:spPr>
        <p:txBody>
          <a:bodyPr wrap="square" lIns="0" tIns="0" rIns="0" bIns="0" rtlCol="0"/>
          <a:lstStyle/>
          <a:p>
            <a:endParaRPr/>
          </a:p>
        </p:txBody>
      </p:sp>
      <p:grpSp>
        <p:nvGrpSpPr>
          <p:cNvPr id="4" name="object 4"/>
          <p:cNvGrpSpPr/>
          <p:nvPr/>
        </p:nvGrpSpPr>
        <p:grpSpPr>
          <a:xfrm>
            <a:off x="963167" y="5454396"/>
            <a:ext cx="4883785" cy="1009650"/>
            <a:chOff x="963167" y="5454396"/>
            <a:chExt cx="4883785" cy="1009650"/>
          </a:xfrm>
        </p:grpSpPr>
        <p:pic>
          <p:nvPicPr>
            <p:cNvPr id="5" name="object 5"/>
            <p:cNvPicPr/>
            <p:nvPr/>
          </p:nvPicPr>
          <p:blipFill>
            <a:blip r:embed="rId2" cstate="print"/>
            <a:stretch>
              <a:fillRect/>
            </a:stretch>
          </p:blipFill>
          <p:spPr>
            <a:xfrm>
              <a:off x="963167" y="5614416"/>
              <a:ext cx="569213" cy="742950"/>
            </a:xfrm>
            <a:prstGeom prst="rect">
              <a:avLst/>
            </a:prstGeom>
          </p:spPr>
        </p:pic>
        <p:pic>
          <p:nvPicPr>
            <p:cNvPr id="6" name="object 6"/>
            <p:cNvPicPr/>
            <p:nvPr/>
          </p:nvPicPr>
          <p:blipFill>
            <a:blip r:embed="rId3" cstate="print"/>
            <a:stretch>
              <a:fillRect/>
            </a:stretch>
          </p:blipFill>
          <p:spPr>
            <a:xfrm>
              <a:off x="1290827" y="5582412"/>
              <a:ext cx="2337054" cy="796290"/>
            </a:xfrm>
            <a:prstGeom prst="rect">
              <a:avLst/>
            </a:prstGeom>
          </p:spPr>
        </p:pic>
        <p:pic>
          <p:nvPicPr>
            <p:cNvPr id="7" name="object 7"/>
            <p:cNvPicPr/>
            <p:nvPr/>
          </p:nvPicPr>
          <p:blipFill>
            <a:blip r:embed="rId4" cstate="print"/>
            <a:stretch>
              <a:fillRect/>
            </a:stretch>
          </p:blipFill>
          <p:spPr>
            <a:xfrm>
              <a:off x="1504187" y="6117336"/>
              <a:ext cx="4068317" cy="61721"/>
            </a:xfrm>
            <a:prstGeom prst="rect">
              <a:avLst/>
            </a:prstGeom>
          </p:spPr>
        </p:pic>
        <p:pic>
          <p:nvPicPr>
            <p:cNvPr id="8" name="object 8"/>
            <p:cNvPicPr/>
            <p:nvPr/>
          </p:nvPicPr>
          <p:blipFill>
            <a:blip r:embed="rId5" cstate="print"/>
            <a:stretch>
              <a:fillRect/>
            </a:stretch>
          </p:blipFill>
          <p:spPr>
            <a:xfrm>
              <a:off x="3090672" y="5454396"/>
              <a:ext cx="1410462" cy="1009650"/>
            </a:xfrm>
            <a:prstGeom prst="rect">
              <a:avLst/>
            </a:prstGeom>
          </p:spPr>
        </p:pic>
        <p:pic>
          <p:nvPicPr>
            <p:cNvPr id="9" name="object 9"/>
            <p:cNvPicPr/>
            <p:nvPr/>
          </p:nvPicPr>
          <p:blipFill>
            <a:blip r:embed="rId6" cstate="print"/>
            <a:stretch>
              <a:fillRect/>
            </a:stretch>
          </p:blipFill>
          <p:spPr>
            <a:xfrm>
              <a:off x="3902963" y="5454396"/>
              <a:ext cx="750570" cy="1009650"/>
            </a:xfrm>
            <a:prstGeom prst="rect">
              <a:avLst/>
            </a:prstGeom>
          </p:spPr>
        </p:pic>
        <p:pic>
          <p:nvPicPr>
            <p:cNvPr id="10" name="object 10"/>
            <p:cNvPicPr/>
            <p:nvPr/>
          </p:nvPicPr>
          <p:blipFill>
            <a:blip r:embed="rId7" cstate="print"/>
            <a:stretch>
              <a:fillRect/>
            </a:stretch>
          </p:blipFill>
          <p:spPr>
            <a:xfrm>
              <a:off x="4055363" y="5454396"/>
              <a:ext cx="1791462" cy="1009650"/>
            </a:xfrm>
            <a:prstGeom prst="rect">
              <a:avLst/>
            </a:prstGeom>
          </p:spPr>
        </p:pic>
      </p:grpSp>
      <p:sp>
        <p:nvSpPr>
          <p:cNvPr id="11" name="object 11"/>
          <p:cNvSpPr txBox="1"/>
          <p:nvPr/>
        </p:nvSpPr>
        <p:spPr>
          <a:xfrm>
            <a:off x="1133246" y="1700911"/>
            <a:ext cx="7552055" cy="4941570"/>
          </a:xfrm>
          <a:prstGeom prst="rect">
            <a:avLst/>
          </a:prstGeom>
        </p:spPr>
        <p:txBody>
          <a:bodyPr vert="horz" wrap="square" lIns="0" tIns="21590" rIns="0" bIns="0" rtlCol="0">
            <a:spAutoFit/>
          </a:bodyPr>
          <a:lstStyle/>
          <a:p>
            <a:pPr marL="380365" marR="398780" indent="-342900">
              <a:lnSpc>
                <a:spcPct val="97700"/>
              </a:lnSpc>
              <a:spcBef>
                <a:spcPts val="170"/>
              </a:spcBef>
              <a:buChar char="•"/>
              <a:tabLst>
                <a:tab pos="380365" algn="l"/>
                <a:tab pos="381000" algn="l"/>
              </a:tabLst>
            </a:pPr>
            <a:r>
              <a:rPr sz="2800" spc="-5" dirty="0">
                <a:solidFill>
                  <a:srgbClr val="FFFFCC"/>
                </a:solidFill>
                <a:latin typeface="Arial MT"/>
                <a:cs typeface="Arial MT"/>
              </a:rPr>
              <a:t>The</a:t>
            </a:r>
            <a:r>
              <a:rPr sz="2800" spc="15" dirty="0">
                <a:solidFill>
                  <a:srgbClr val="FFFFCC"/>
                </a:solidFill>
                <a:latin typeface="Arial MT"/>
                <a:cs typeface="Arial MT"/>
              </a:rPr>
              <a:t> </a:t>
            </a:r>
            <a:r>
              <a:rPr sz="2800" spc="-5" dirty="0">
                <a:solidFill>
                  <a:srgbClr val="FFFFCC"/>
                </a:solidFill>
                <a:latin typeface="Arial MT"/>
                <a:cs typeface="Arial MT"/>
              </a:rPr>
              <a:t>probability</a:t>
            </a:r>
            <a:r>
              <a:rPr sz="2800" spc="5" dirty="0">
                <a:solidFill>
                  <a:srgbClr val="FFFFCC"/>
                </a:solidFill>
                <a:latin typeface="Arial MT"/>
                <a:cs typeface="Arial MT"/>
              </a:rPr>
              <a:t> </a:t>
            </a:r>
            <a:r>
              <a:rPr sz="2800" dirty="0">
                <a:solidFill>
                  <a:srgbClr val="FFFFCC"/>
                </a:solidFill>
                <a:latin typeface="Arial MT"/>
                <a:cs typeface="Arial MT"/>
              </a:rPr>
              <a:t>distribution</a:t>
            </a:r>
            <a:r>
              <a:rPr sz="2800" spc="5" dirty="0">
                <a:solidFill>
                  <a:srgbClr val="FFFFCC"/>
                </a:solidFill>
                <a:latin typeface="Arial MT"/>
                <a:cs typeface="Arial MT"/>
              </a:rPr>
              <a:t> </a:t>
            </a:r>
            <a:r>
              <a:rPr sz="2800" spc="-5" dirty="0">
                <a:solidFill>
                  <a:srgbClr val="FFFFCC"/>
                </a:solidFill>
                <a:latin typeface="Arial MT"/>
                <a:cs typeface="Arial MT"/>
              </a:rPr>
              <a:t>of this sum</a:t>
            </a:r>
            <a:r>
              <a:rPr sz="2800" spc="15" dirty="0">
                <a:solidFill>
                  <a:srgbClr val="FFFFCC"/>
                </a:solidFill>
                <a:latin typeface="Arial MT"/>
                <a:cs typeface="Arial MT"/>
              </a:rPr>
              <a:t> </a:t>
            </a:r>
            <a:r>
              <a:rPr sz="2800" spc="-5" dirty="0">
                <a:solidFill>
                  <a:srgbClr val="FFFFCC"/>
                </a:solidFill>
                <a:latin typeface="Arial MT"/>
                <a:cs typeface="Arial MT"/>
              </a:rPr>
              <a:t>is </a:t>
            </a:r>
            <a:r>
              <a:rPr sz="2800" dirty="0">
                <a:solidFill>
                  <a:srgbClr val="FFFFCC"/>
                </a:solidFill>
                <a:latin typeface="Arial MT"/>
                <a:cs typeface="Arial MT"/>
              </a:rPr>
              <a:t> </a:t>
            </a:r>
            <a:r>
              <a:rPr sz="2800" spc="-5" dirty="0">
                <a:solidFill>
                  <a:srgbClr val="FFFFCC"/>
                </a:solidFill>
                <a:latin typeface="Arial MT"/>
                <a:cs typeface="Arial MT"/>
              </a:rPr>
              <a:t>approximated</a:t>
            </a:r>
            <a:r>
              <a:rPr sz="2800" spc="15" dirty="0">
                <a:solidFill>
                  <a:srgbClr val="FFFFCC"/>
                </a:solidFill>
                <a:latin typeface="Arial MT"/>
                <a:cs typeface="Arial MT"/>
              </a:rPr>
              <a:t> </a:t>
            </a:r>
            <a:r>
              <a:rPr sz="2800" spc="-5" dirty="0">
                <a:solidFill>
                  <a:srgbClr val="FFFFCC"/>
                </a:solidFill>
                <a:latin typeface="Arial MT"/>
                <a:cs typeface="Arial MT"/>
              </a:rPr>
              <a:t>by</a:t>
            </a:r>
            <a:r>
              <a:rPr sz="2800" spc="30" dirty="0">
                <a:solidFill>
                  <a:srgbClr val="FFFFCC"/>
                </a:solidFill>
                <a:latin typeface="Arial MT"/>
                <a:cs typeface="Arial MT"/>
              </a:rPr>
              <a:t> </a:t>
            </a:r>
            <a:r>
              <a:rPr sz="3200" b="1" i="1" dirty="0">
                <a:solidFill>
                  <a:srgbClr val="FFFFCC"/>
                </a:solidFill>
                <a:latin typeface="Arial"/>
                <a:cs typeface="Arial"/>
              </a:rPr>
              <a:t>a </a:t>
            </a:r>
            <a:r>
              <a:rPr sz="3200" b="1" i="1" spc="-5" dirty="0">
                <a:solidFill>
                  <a:srgbClr val="FFFFCC"/>
                </a:solidFill>
                <a:latin typeface="Arial"/>
                <a:cs typeface="Arial"/>
              </a:rPr>
              <a:t>chi-square</a:t>
            </a:r>
            <a:r>
              <a:rPr sz="3200" b="1" i="1" spc="-40" dirty="0">
                <a:solidFill>
                  <a:srgbClr val="FFFFCC"/>
                </a:solidFill>
                <a:latin typeface="Arial"/>
                <a:cs typeface="Arial"/>
              </a:rPr>
              <a:t> </a:t>
            </a:r>
            <a:r>
              <a:rPr sz="3200" b="1" i="1" spc="-15" dirty="0">
                <a:solidFill>
                  <a:srgbClr val="FFFFCC"/>
                </a:solidFill>
                <a:latin typeface="Arial"/>
                <a:cs typeface="Arial"/>
              </a:rPr>
              <a:t>(</a:t>
            </a:r>
            <a:r>
              <a:rPr sz="3350" spc="-15" dirty="0">
                <a:solidFill>
                  <a:srgbClr val="FFFFCC"/>
                </a:solidFill>
                <a:latin typeface="Symbol"/>
                <a:cs typeface="Symbol"/>
              </a:rPr>
              <a:t></a:t>
            </a:r>
            <a:r>
              <a:rPr sz="3150" b="1" i="1" spc="-22" baseline="25132" dirty="0">
                <a:solidFill>
                  <a:srgbClr val="FFFFCC"/>
                </a:solidFill>
                <a:latin typeface="Arial"/>
                <a:cs typeface="Arial"/>
              </a:rPr>
              <a:t>2</a:t>
            </a:r>
            <a:r>
              <a:rPr sz="3200" b="1" i="1" spc="-15" dirty="0">
                <a:solidFill>
                  <a:srgbClr val="FFFFCC"/>
                </a:solidFill>
                <a:latin typeface="Arial"/>
                <a:cs typeface="Arial"/>
              </a:rPr>
              <a:t>) </a:t>
            </a:r>
            <a:r>
              <a:rPr sz="3200" b="1" i="1" spc="-10" dirty="0">
                <a:solidFill>
                  <a:srgbClr val="FFFFCC"/>
                </a:solidFill>
                <a:latin typeface="Arial"/>
                <a:cs typeface="Arial"/>
              </a:rPr>
              <a:t> </a:t>
            </a:r>
            <a:r>
              <a:rPr sz="3200" b="1" i="1" u="sng" dirty="0">
                <a:solidFill>
                  <a:srgbClr val="FFFFCC"/>
                </a:solidFill>
                <a:uFill>
                  <a:solidFill>
                    <a:srgbClr val="FFFFCC"/>
                  </a:solidFill>
                </a:uFill>
                <a:latin typeface="Arial"/>
                <a:cs typeface="Arial"/>
              </a:rPr>
              <a:t>distribution</a:t>
            </a:r>
            <a:r>
              <a:rPr sz="3200" b="1" i="1" u="sng" spc="-65" dirty="0">
                <a:solidFill>
                  <a:srgbClr val="FFFFCC"/>
                </a:solidFill>
                <a:uFill>
                  <a:solidFill>
                    <a:srgbClr val="FFFFCC"/>
                  </a:solidFill>
                </a:uFill>
                <a:latin typeface="Arial"/>
                <a:cs typeface="Arial"/>
              </a:rPr>
              <a:t> </a:t>
            </a:r>
            <a:r>
              <a:rPr sz="3200" b="1" i="1" u="sng" dirty="0">
                <a:solidFill>
                  <a:srgbClr val="FFFFCC"/>
                </a:solidFill>
                <a:uFill>
                  <a:solidFill>
                    <a:srgbClr val="FFFFCC"/>
                  </a:solidFill>
                </a:uFill>
                <a:latin typeface="Arial"/>
                <a:cs typeface="Arial"/>
              </a:rPr>
              <a:t>with</a:t>
            </a:r>
            <a:r>
              <a:rPr sz="3200" b="1" i="1" spc="-45" dirty="0">
                <a:solidFill>
                  <a:srgbClr val="FFFF00"/>
                </a:solidFill>
                <a:latin typeface="Arial"/>
                <a:cs typeface="Arial"/>
              </a:rPr>
              <a:t> </a:t>
            </a:r>
            <a:r>
              <a:rPr sz="3200" b="1" i="1" u="sng" spc="-15" dirty="0">
                <a:solidFill>
                  <a:srgbClr val="FFFF00"/>
                </a:solidFill>
                <a:uFill>
                  <a:solidFill>
                    <a:srgbClr val="FFFF00"/>
                  </a:solidFill>
                </a:uFill>
                <a:latin typeface="Arial"/>
                <a:cs typeface="Arial"/>
              </a:rPr>
              <a:t>(r</a:t>
            </a:r>
            <a:r>
              <a:rPr sz="3350" u="sng" spc="-15" dirty="0">
                <a:solidFill>
                  <a:srgbClr val="FFFF00"/>
                </a:solidFill>
                <a:uFill>
                  <a:solidFill>
                    <a:srgbClr val="FFFF00"/>
                  </a:solidFill>
                </a:uFill>
                <a:latin typeface="Symbol"/>
                <a:cs typeface="Symbol"/>
              </a:rPr>
              <a:t></a:t>
            </a:r>
            <a:r>
              <a:rPr sz="3200" b="1" i="1" u="sng" spc="-15" dirty="0">
                <a:solidFill>
                  <a:srgbClr val="FFFF00"/>
                </a:solidFill>
                <a:uFill>
                  <a:solidFill>
                    <a:srgbClr val="FFFF00"/>
                  </a:solidFill>
                </a:uFill>
                <a:latin typeface="Arial"/>
                <a:cs typeface="Arial"/>
              </a:rPr>
              <a:t>1)(c</a:t>
            </a:r>
            <a:r>
              <a:rPr sz="3350" u="sng" spc="-15" dirty="0">
                <a:solidFill>
                  <a:srgbClr val="FFFF00"/>
                </a:solidFill>
                <a:uFill>
                  <a:solidFill>
                    <a:srgbClr val="FFFF00"/>
                  </a:solidFill>
                </a:uFill>
                <a:latin typeface="Symbol"/>
                <a:cs typeface="Symbol"/>
              </a:rPr>
              <a:t></a:t>
            </a:r>
            <a:r>
              <a:rPr sz="3200" b="1" i="1" u="sng" spc="-15" dirty="0">
                <a:solidFill>
                  <a:srgbClr val="FFFF00"/>
                </a:solidFill>
                <a:uFill>
                  <a:solidFill>
                    <a:srgbClr val="FFFF00"/>
                  </a:solidFill>
                </a:uFill>
                <a:latin typeface="Arial"/>
                <a:cs typeface="Arial"/>
              </a:rPr>
              <a:t>1)</a:t>
            </a:r>
            <a:r>
              <a:rPr sz="3200" b="1" i="1" u="sng" spc="-65" dirty="0">
                <a:solidFill>
                  <a:srgbClr val="FFFF00"/>
                </a:solidFill>
                <a:uFill>
                  <a:solidFill>
                    <a:srgbClr val="FFFF00"/>
                  </a:solidFill>
                </a:uFill>
                <a:latin typeface="Arial"/>
                <a:cs typeface="Arial"/>
              </a:rPr>
              <a:t> </a:t>
            </a:r>
            <a:r>
              <a:rPr sz="3200" b="1" i="1" u="sng" dirty="0">
                <a:solidFill>
                  <a:srgbClr val="FFFF00"/>
                </a:solidFill>
                <a:uFill>
                  <a:solidFill>
                    <a:srgbClr val="FFFF00"/>
                  </a:solidFill>
                </a:uFill>
                <a:latin typeface="Arial"/>
                <a:cs typeface="Arial"/>
              </a:rPr>
              <a:t>degrees </a:t>
            </a:r>
            <a:r>
              <a:rPr sz="3200" b="1" i="1" spc="-875" dirty="0">
                <a:solidFill>
                  <a:srgbClr val="FFFF00"/>
                </a:solidFill>
                <a:latin typeface="Arial"/>
                <a:cs typeface="Arial"/>
              </a:rPr>
              <a:t> </a:t>
            </a:r>
            <a:r>
              <a:rPr sz="3200" b="1" i="1" u="sng" dirty="0">
                <a:solidFill>
                  <a:srgbClr val="FFFF00"/>
                </a:solidFill>
                <a:uFill>
                  <a:solidFill>
                    <a:srgbClr val="FFFF00"/>
                  </a:solidFill>
                </a:uFill>
                <a:latin typeface="Arial"/>
                <a:cs typeface="Arial"/>
              </a:rPr>
              <a:t>of</a:t>
            </a:r>
            <a:r>
              <a:rPr sz="3200" b="1" i="1" u="sng" spc="-20" dirty="0">
                <a:solidFill>
                  <a:srgbClr val="FFFF00"/>
                </a:solidFill>
                <a:uFill>
                  <a:solidFill>
                    <a:srgbClr val="FFFF00"/>
                  </a:solidFill>
                </a:uFill>
                <a:latin typeface="Arial"/>
                <a:cs typeface="Arial"/>
              </a:rPr>
              <a:t> </a:t>
            </a:r>
            <a:r>
              <a:rPr sz="3200" b="1" i="1" u="sng" dirty="0">
                <a:solidFill>
                  <a:srgbClr val="FFFF00"/>
                </a:solidFill>
                <a:uFill>
                  <a:solidFill>
                    <a:srgbClr val="FFFF00"/>
                  </a:solidFill>
                </a:uFill>
                <a:latin typeface="Arial"/>
                <a:cs typeface="Arial"/>
              </a:rPr>
              <a:t>freedom</a:t>
            </a:r>
            <a:r>
              <a:rPr sz="2400" dirty="0">
                <a:solidFill>
                  <a:srgbClr val="FFFFCC"/>
                </a:solidFill>
                <a:latin typeface="Arial MT"/>
                <a:cs typeface="Arial MT"/>
              </a:rPr>
              <a:t>,</a:t>
            </a:r>
            <a:r>
              <a:rPr sz="2400" spc="-35" dirty="0">
                <a:solidFill>
                  <a:srgbClr val="FFFFCC"/>
                </a:solidFill>
                <a:latin typeface="Arial MT"/>
                <a:cs typeface="Arial MT"/>
              </a:rPr>
              <a:t> </a:t>
            </a:r>
            <a:r>
              <a:rPr sz="2800" spc="-5" dirty="0">
                <a:solidFill>
                  <a:srgbClr val="FFFFCC"/>
                </a:solidFill>
                <a:latin typeface="Arial MT"/>
                <a:cs typeface="Arial MT"/>
              </a:rPr>
              <a:t>with</a:t>
            </a:r>
            <a:r>
              <a:rPr sz="2800" spc="10" dirty="0">
                <a:solidFill>
                  <a:srgbClr val="FFFFCC"/>
                </a:solidFill>
                <a:latin typeface="Arial MT"/>
                <a:cs typeface="Arial MT"/>
              </a:rPr>
              <a:t> </a:t>
            </a:r>
            <a:r>
              <a:rPr sz="2800" spc="-5" dirty="0">
                <a:solidFill>
                  <a:srgbClr val="FFFFCC"/>
                </a:solidFill>
                <a:latin typeface="Arial MT"/>
                <a:cs typeface="Arial MT"/>
              </a:rPr>
              <a:t>a</a:t>
            </a:r>
            <a:r>
              <a:rPr sz="2800" spc="-10" dirty="0">
                <a:solidFill>
                  <a:srgbClr val="FFFFCC"/>
                </a:solidFill>
                <a:latin typeface="Arial MT"/>
                <a:cs typeface="Arial MT"/>
              </a:rPr>
              <a:t> </a:t>
            </a:r>
            <a:r>
              <a:rPr sz="2800" spc="-5" dirty="0">
                <a:solidFill>
                  <a:srgbClr val="FFFFCC"/>
                </a:solidFill>
                <a:latin typeface="Arial MT"/>
                <a:cs typeface="Arial MT"/>
              </a:rPr>
              <a:t>table</a:t>
            </a:r>
            <a:r>
              <a:rPr sz="2800" spc="5" dirty="0">
                <a:solidFill>
                  <a:srgbClr val="FFFFCC"/>
                </a:solidFill>
                <a:latin typeface="Arial MT"/>
                <a:cs typeface="Arial MT"/>
              </a:rPr>
              <a:t> </a:t>
            </a:r>
            <a:r>
              <a:rPr sz="2800" spc="-5" dirty="0">
                <a:solidFill>
                  <a:srgbClr val="FFFFCC"/>
                </a:solidFill>
                <a:latin typeface="Arial MT"/>
                <a:cs typeface="Arial MT"/>
              </a:rPr>
              <a:t>of</a:t>
            </a:r>
            <a:r>
              <a:rPr sz="2800" spc="20" dirty="0">
                <a:solidFill>
                  <a:srgbClr val="FFFFCC"/>
                </a:solidFill>
                <a:latin typeface="Arial MT"/>
                <a:cs typeface="Arial MT"/>
              </a:rPr>
              <a:t> </a:t>
            </a:r>
            <a:r>
              <a:rPr sz="2800" i="1" spc="-5" dirty="0">
                <a:solidFill>
                  <a:srgbClr val="FFFFCC"/>
                </a:solidFill>
                <a:latin typeface="Arial"/>
                <a:cs typeface="Arial"/>
              </a:rPr>
              <a:t>r</a:t>
            </a:r>
            <a:r>
              <a:rPr sz="2800" i="1" spc="-10" dirty="0">
                <a:solidFill>
                  <a:srgbClr val="FFFFCC"/>
                </a:solidFill>
                <a:latin typeface="Arial"/>
                <a:cs typeface="Arial"/>
              </a:rPr>
              <a:t> </a:t>
            </a:r>
            <a:r>
              <a:rPr sz="2800" dirty="0">
                <a:solidFill>
                  <a:srgbClr val="FFFFCC"/>
                </a:solidFill>
                <a:latin typeface="Arial MT"/>
                <a:cs typeface="Arial MT"/>
              </a:rPr>
              <a:t>rows</a:t>
            </a:r>
            <a:r>
              <a:rPr sz="2800" spc="15" dirty="0">
                <a:solidFill>
                  <a:srgbClr val="FFFFCC"/>
                </a:solidFill>
                <a:latin typeface="Arial MT"/>
                <a:cs typeface="Arial MT"/>
              </a:rPr>
              <a:t> </a:t>
            </a:r>
            <a:r>
              <a:rPr sz="2800" dirty="0">
                <a:solidFill>
                  <a:srgbClr val="FFFFCC"/>
                </a:solidFill>
                <a:latin typeface="Arial MT"/>
                <a:cs typeface="Arial MT"/>
              </a:rPr>
              <a:t>and </a:t>
            </a:r>
            <a:r>
              <a:rPr sz="2800" i="1" spc="-5" dirty="0">
                <a:solidFill>
                  <a:srgbClr val="FFFFCC"/>
                </a:solidFill>
                <a:latin typeface="Arial"/>
                <a:cs typeface="Arial"/>
              </a:rPr>
              <a:t>c </a:t>
            </a:r>
            <a:r>
              <a:rPr sz="2800" i="1" dirty="0">
                <a:solidFill>
                  <a:srgbClr val="FFFFCC"/>
                </a:solidFill>
                <a:latin typeface="Arial"/>
                <a:cs typeface="Arial"/>
              </a:rPr>
              <a:t> </a:t>
            </a:r>
            <a:r>
              <a:rPr sz="2800" spc="-5" dirty="0">
                <a:solidFill>
                  <a:srgbClr val="FFFFCC"/>
                </a:solidFill>
                <a:latin typeface="Arial MT"/>
                <a:cs typeface="Arial MT"/>
              </a:rPr>
              <a:t>columns.</a:t>
            </a:r>
            <a:endParaRPr sz="2800">
              <a:latin typeface="Arial MT"/>
              <a:cs typeface="Arial MT"/>
            </a:endParaRPr>
          </a:p>
          <a:p>
            <a:pPr marL="380365" marR="161290" indent="-342900">
              <a:lnSpc>
                <a:spcPct val="100000"/>
              </a:lnSpc>
              <a:spcBef>
                <a:spcPts val="675"/>
              </a:spcBef>
              <a:buChar char="•"/>
              <a:tabLst>
                <a:tab pos="380365" algn="l"/>
                <a:tab pos="381000" algn="l"/>
              </a:tabLst>
            </a:pPr>
            <a:r>
              <a:rPr sz="2800" spc="-5" dirty="0">
                <a:solidFill>
                  <a:srgbClr val="FFFFCC"/>
                </a:solidFill>
                <a:latin typeface="Arial MT"/>
                <a:cs typeface="Arial MT"/>
              </a:rPr>
              <a:t>So a 2</a:t>
            </a:r>
            <a:r>
              <a:rPr sz="2800" dirty="0">
                <a:solidFill>
                  <a:srgbClr val="FFFFCC"/>
                </a:solidFill>
                <a:latin typeface="Arial MT"/>
                <a:cs typeface="Arial MT"/>
              </a:rPr>
              <a:t> </a:t>
            </a:r>
            <a:r>
              <a:rPr sz="2800" spc="-5" dirty="0">
                <a:solidFill>
                  <a:srgbClr val="FFFFCC"/>
                </a:solidFill>
                <a:latin typeface="Arial MT"/>
                <a:cs typeface="Arial MT"/>
              </a:rPr>
              <a:t>by</a:t>
            </a:r>
            <a:r>
              <a:rPr sz="2800" spc="-10" dirty="0">
                <a:solidFill>
                  <a:srgbClr val="FFFFCC"/>
                </a:solidFill>
                <a:latin typeface="Arial MT"/>
                <a:cs typeface="Arial MT"/>
              </a:rPr>
              <a:t> </a:t>
            </a:r>
            <a:r>
              <a:rPr sz="2800" spc="-5" dirty="0">
                <a:solidFill>
                  <a:srgbClr val="FFFFCC"/>
                </a:solidFill>
                <a:latin typeface="Arial MT"/>
                <a:cs typeface="Arial MT"/>
              </a:rPr>
              <a:t>2</a:t>
            </a:r>
            <a:r>
              <a:rPr sz="2800" dirty="0">
                <a:solidFill>
                  <a:srgbClr val="FFFFCC"/>
                </a:solidFill>
                <a:latin typeface="Arial MT"/>
                <a:cs typeface="Arial MT"/>
              </a:rPr>
              <a:t> table </a:t>
            </a:r>
            <a:r>
              <a:rPr sz="2800" spc="-5" dirty="0">
                <a:solidFill>
                  <a:srgbClr val="FFFFCC"/>
                </a:solidFill>
                <a:latin typeface="Arial MT"/>
                <a:cs typeface="Arial MT"/>
              </a:rPr>
              <a:t>will </a:t>
            </a:r>
            <a:r>
              <a:rPr sz="2800" dirty="0">
                <a:solidFill>
                  <a:srgbClr val="FFFFCC"/>
                </a:solidFill>
                <a:latin typeface="Arial MT"/>
                <a:cs typeface="Arial MT"/>
              </a:rPr>
              <a:t>have</a:t>
            </a:r>
            <a:r>
              <a:rPr sz="2800" spc="20" dirty="0">
                <a:solidFill>
                  <a:srgbClr val="FFFFCC"/>
                </a:solidFill>
                <a:latin typeface="Arial MT"/>
                <a:cs typeface="Arial MT"/>
              </a:rPr>
              <a:t> </a:t>
            </a:r>
            <a:r>
              <a:rPr sz="2800" spc="-5" dirty="0">
                <a:solidFill>
                  <a:srgbClr val="FFFFCC"/>
                </a:solidFill>
                <a:latin typeface="Arial MT"/>
                <a:cs typeface="Arial MT"/>
              </a:rPr>
              <a:t>df= </a:t>
            </a:r>
            <a:r>
              <a:rPr sz="2800" dirty="0">
                <a:solidFill>
                  <a:srgbClr val="FFFFCC"/>
                </a:solidFill>
                <a:latin typeface="Arial MT"/>
                <a:cs typeface="Arial MT"/>
              </a:rPr>
              <a:t>(2</a:t>
            </a:r>
            <a:r>
              <a:rPr sz="2800" dirty="0">
                <a:solidFill>
                  <a:srgbClr val="FFFFCC"/>
                </a:solidFill>
                <a:latin typeface="Symbol"/>
                <a:cs typeface="Symbol"/>
              </a:rPr>
              <a:t></a:t>
            </a:r>
            <a:r>
              <a:rPr sz="2800" dirty="0">
                <a:solidFill>
                  <a:srgbClr val="FFFFCC"/>
                </a:solidFill>
                <a:latin typeface="Arial MT"/>
                <a:cs typeface="Arial MT"/>
              </a:rPr>
              <a:t>1)(2</a:t>
            </a:r>
            <a:r>
              <a:rPr sz="2800" dirty="0">
                <a:solidFill>
                  <a:srgbClr val="FFFFCC"/>
                </a:solidFill>
                <a:latin typeface="Symbol"/>
                <a:cs typeface="Symbol"/>
              </a:rPr>
              <a:t></a:t>
            </a:r>
            <a:r>
              <a:rPr sz="2800" dirty="0">
                <a:solidFill>
                  <a:srgbClr val="FFFFCC"/>
                </a:solidFill>
                <a:latin typeface="Arial MT"/>
                <a:cs typeface="Arial MT"/>
              </a:rPr>
              <a:t>1)=1, </a:t>
            </a:r>
            <a:r>
              <a:rPr sz="2800" spc="-760" dirty="0">
                <a:solidFill>
                  <a:srgbClr val="FFFFCC"/>
                </a:solidFill>
                <a:latin typeface="Arial MT"/>
                <a:cs typeface="Arial MT"/>
              </a:rPr>
              <a:t> </a:t>
            </a:r>
            <a:r>
              <a:rPr sz="2800" spc="-5" dirty="0">
                <a:solidFill>
                  <a:srgbClr val="FFFFCC"/>
                </a:solidFill>
                <a:latin typeface="Arial MT"/>
                <a:cs typeface="Arial MT"/>
              </a:rPr>
              <a:t>and</a:t>
            </a:r>
            <a:r>
              <a:rPr sz="2800" spc="-10" dirty="0">
                <a:solidFill>
                  <a:srgbClr val="FFFFCC"/>
                </a:solidFill>
                <a:latin typeface="Arial MT"/>
                <a:cs typeface="Arial MT"/>
              </a:rPr>
              <a:t> </a:t>
            </a:r>
            <a:r>
              <a:rPr sz="2800" spc="-5" dirty="0">
                <a:solidFill>
                  <a:srgbClr val="FFFFCC"/>
                </a:solidFill>
                <a:latin typeface="Arial MT"/>
                <a:cs typeface="Arial MT"/>
              </a:rPr>
              <a:t>3</a:t>
            </a:r>
            <a:r>
              <a:rPr sz="2800" spc="5" dirty="0">
                <a:solidFill>
                  <a:srgbClr val="FFFFCC"/>
                </a:solidFill>
                <a:latin typeface="Arial MT"/>
                <a:cs typeface="Arial MT"/>
              </a:rPr>
              <a:t> </a:t>
            </a:r>
            <a:r>
              <a:rPr sz="2800" spc="-5" dirty="0">
                <a:solidFill>
                  <a:srgbClr val="FFFFCC"/>
                </a:solidFill>
                <a:latin typeface="Arial MT"/>
                <a:cs typeface="Arial MT"/>
              </a:rPr>
              <a:t>by</a:t>
            </a:r>
            <a:r>
              <a:rPr sz="2800" dirty="0">
                <a:solidFill>
                  <a:srgbClr val="FFFFCC"/>
                </a:solidFill>
                <a:latin typeface="Arial MT"/>
                <a:cs typeface="Arial MT"/>
              </a:rPr>
              <a:t> </a:t>
            </a:r>
            <a:r>
              <a:rPr sz="2800" spc="-5" dirty="0">
                <a:solidFill>
                  <a:srgbClr val="FFFFCC"/>
                </a:solidFill>
                <a:latin typeface="Arial MT"/>
                <a:cs typeface="Arial MT"/>
              </a:rPr>
              <a:t>4</a:t>
            </a:r>
            <a:r>
              <a:rPr sz="2800" spc="-10" dirty="0">
                <a:solidFill>
                  <a:srgbClr val="FFFFCC"/>
                </a:solidFill>
                <a:latin typeface="Arial MT"/>
                <a:cs typeface="Arial MT"/>
              </a:rPr>
              <a:t> </a:t>
            </a:r>
            <a:r>
              <a:rPr sz="2800" dirty="0">
                <a:solidFill>
                  <a:srgbClr val="FFFFCC"/>
                </a:solidFill>
                <a:latin typeface="Arial MT"/>
                <a:cs typeface="Arial MT"/>
              </a:rPr>
              <a:t>table </a:t>
            </a:r>
            <a:r>
              <a:rPr sz="2800" spc="-5" dirty="0">
                <a:solidFill>
                  <a:srgbClr val="FFFFCC"/>
                </a:solidFill>
                <a:latin typeface="Arial MT"/>
                <a:cs typeface="Arial MT"/>
              </a:rPr>
              <a:t>will</a:t>
            </a:r>
            <a:r>
              <a:rPr sz="2800" spc="10" dirty="0">
                <a:solidFill>
                  <a:srgbClr val="FFFFCC"/>
                </a:solidFill>
                <a:latin typeface="Arial MT"/>
                <a:cs typeface="Arial MT"/>
              </a:rPr>
              <a:t> </a:t>
            </a:r>
            <a:r>
              <a:rPr sz="2800" spc="-5" dirty="0">
                <a:solidFill>
                  <a:srgbClr val="FFFFCC"/>
                </a:solidFill>
                <a:latin typeface="Arial MT"/>
                <a:cs typeface="Arial MT"/>
              </a:rPr>
              <a:t>have</a:t>
            </a:r>
            <a:r>
              <a:rPr sz="2800" spc="40" dirty="0">
                <a:solidFill>
                  <a:srgbClr val="FFFFCC"/>
                </a:solidFill>
                <a:latin typeface="Arial MT"/>
                <a:cs typeface="Arial MT"/>
              </a:rPr>
              <a:t> </a:t>
            </a:r>
            <a:r>
              <a:rPr sz="2800" spc="-5" dirty="0">
                <a:solidFill>
                  <a:srgbClr val="FFFFCC"/>
                </a:solidFill>
                <a:latin typeface="Arial MT"/>
                <a:cs typeface="Arial MT"/>
              </a:rPr>
              <a:t>df=</a:t>
            </a:r>
            <a:r>
              <a:rPr sz="2800" spc="-20" dirty="0">
                <a:solidFill>
                  <a:srgbClr val="FFFFCC"/>
                </a:solidFill>
                <a:latin typeface="Arial MT"/>
                <a:cs typeface="Arial MT"/>
              </a:rPr>
              <a:t> </a:t>
            </a:r>
            <a:r>
              <a:rPr sz="2800" dirty="0">
                <a:solidFill>
                  <a:srgbClr val="FFFFCC"/>
                </a:solidFill>
                <a:latin typeface="Arial MT"/>
                <a:cs typeface="Arial MT"/>
              </a:rPr>
              <a:t>(3</a:t>
            </a:r>
            <a:r>
              <a:rPr sz="2800" dirty="0">
                <a:solidFill>
                  <a:srgbClr val="FFFFCC"/>
                </a:solidFill>
                <a:latin typeface="Symbol"/>
                <a:cs typeface="Symbol"/>
              </a:rPr>
              <a:t></a:t>
            </a:r>
            <a:r>
              <a:rPr sz="2800" dirty="0">
                <a:solidFill>
                  <a:srgbClr val="FFFFCC"/>
                </a:solidFill>
                <a:latin typeface="Arial MT"/>
                <a:cs typeface="Arial MT"/>
              </a:rPr>
              <a:t>1)(4</a:t>
            </a:r>
            <a:r>
              <a:rPr sz="2800" dirty="0">
                <a:solidFill>
                  <a:srgbClr val="FFFFCC"/>
                </a:solidFill>
                <a:latin typeface="Symbol"/>
                <a:cs typeface="Symbol"/>
              </a:rPr>
              <a:t></a:t>
            </a:r>
            <a:r>
              <a:rPr sz="2800" dirty="0">
                <a:solidFill>
                  <a:srgbClr val="FFFFCC"/>
                </a:solidFill>
                <a:latin typeface="Arial MT"/>
                <a:cs typeface="Arial MT"/>
              </a:rPr>
              <a:t>1)=6.</a:t>
            </a:r>
            <a:endParaRPr sz="2800">
              <a:latin typeface="Arial MT"/>
              <a:cs typeface="Arial MT"/>
            </a:endParaRPr>
          </a:p>
          <a:p>
            <a:pPr marL="380365" indent="-342900">
              <a:lnSpc>
                <a:spcPct val="100000"/>
              </a:lnSpc>
              <a:spcBef>
                <a:spcPts val="675"/>
              </a:spcBef>
              <a:buChar char="•"/>
              <a:tabLst>
                <a:tab pos="380365" algn="l"/>
                <a:tab pos="381000" algn="l"/>
              </a:tabLst>
            </a:pPr>
            <a:r>
              <a:rPr sz="2800" spc="-5" dirty="0">
                <a:solidFill>
                  <a:srgbClr val="FFFFCC"/>
                </a:solidFill>
                <a:latin typeface="Arial MT"/>
                <a:cs typeface="Arial MT"/>
              </a:rPr>
              <a:t>A</a:t>
            </a:r>
            <a:r>
              <a:rPr sz="2800" spc="-10" dirty="0">
                <a:solidFill>
                  <a:srgbClr val="FFFFCC"/>
                </a:solidFill>
                <a:latin typeface="Arial MT"/>
                <a:cs typeface="Arial MT"/>
              </a:rPr>
              <a:t> </a:t>
            </a:r>
            <a:r>
              <a:rPr sz="2800" spc="-5" dirty="0">
                <a:solidFill>
                  <a:srgbClr val="FFFFCC"/>
                </a:solidFill>
                <a:latin typeface="Arial MT"/>
                <a:cs typeface="Arial MT"/>
              </a:rPr>
              <a:t>chi-square</a:t>
            </a:r>
            <a:r>
              <a:rPr sz="2800" dirty="0">
                <a:solidFill>
                  <a:srgbClr val="FFFFCC"/>
                </a:solidFill>
                <a:latin typeface="Arial MT"/>
                <a:cs typeface="Arial MT"/>
              </a:rPr>
              <a:t> distribution</a:t>
            </a:r>
            <a:r>
              <a:rPr sz="2800" spc="5" dirty="0">
                <a:solidFill>
                  <a:srgbClr val="FFFFCC"/>
                </a:solidFill>
                <a:latin typeface="Arial MT"/>
                <a:cs typeface="Arial MT"/>
              </a:rPr>
              <a:t> </a:t>
            </a:r>
            <a:r>
              <a:rPr sz="2800" spc="-5" dirty="0">
                <a:solidFill>
                  <a:srgbClr val="FFFFCC"/>
                </a:solidFill>
                <a:latin typeface="Arial MT"/>
                <a:cs typeface="Arial MT"/>
              </a:rPr>
              <a:t>is</a:t>
            </a:r>
            <a:r>
              <a:rPr sz="2800" spc="-10" dirty="0">
                <a:solidFill>
                  <a:srgbClr val="FFFFCC"/>
                </a:solidFill>
                <a:latin typeface="Arial MT"/>
                <a:cs typeface="Arial MT"/>
              </a:rPr>
              <a:t> </a:t>
            </a:r>
            <a:r>
              <a:rPr sz="2800" spc="-5" dirty="0">
                <a:solidFill>
                  <a:srgbClr val="FFFFCC"/>
                </a:solidFill>
                <a:latin typeface="Arial MT"/>
                <a:cs typeface="Arial MT"/>
              </a:rPr>
              <a:t>not</a:t>
            </a:r>
            <a:r>
              <a:rPr sz="2800" spc="-10" dirty="0">
                <a:solidFill>
                  <a:srgbClr val="FFFFCC"/>
                </a:solidFill>
                <a:latin typeface="Arial MT"/>
                <a:cs typeface="Arial MT"/>
              </a:rPr>
              <a:t> </a:t>
            </a:r>
            <a:r>
              <a:rPr sz="2800" dirty="0">
                <a:solidFill>
                  <a:srgbClr val="FFFFCC"/>
                </a:solidFill>
                <a:latin typeface="Arial MT"/>
                <a:cs typeface="Arial MT"/>
              </a:rPr>
              <a:t>symmetric.</a:t>
            </a:r>
            <a:endParaRPr sz="2800">
              <a:latin typeface="Arial MT"/>
              <a:cs typeface="Arial MT"/>
            </a:endParaRPr>
          </a:p>
          <a:p>
            <a:pPr marL="380365" indent="-342900">
              <a:lnSpc>
                <a:spcPct val="100000"/>
              </a:lnSpc>
              <a:spcBef>
                <a:spcPts val="840"/>
              </a:spcBef>
              <a:buFont typeface="Arial MT"/>
              <a:buChar char="•"/>
              <a:tabLst>
                <a:tab pos="380365" algn="l"/>
                <a:tab pos="381000" algn="l"/>
              </a:tabLst>
            </a:pPr>
            <a:r>
              <a:rPr sz="2800" b="1" i="1" u="sng" spc="-10" dirty="0">
                <a:solidFill>
                  <a:srgbClr val="FFFFCC"/>
                </a:solidFill>
                <a:uFill>
                  <a:solidFill>
                    <a:srgbClr val="FFFFCC"/>
                  </a:solidFill>
                </a:uFill>
                <a:latin typeface="Arial"/>
                <a:cs typeface="Arial"/>
              </a:rPr>
              <a:t>The</a:t>
            </a:r>
            <a:r>
              <a:rPr sz="2800" b="1" i="1" u="sng" spc="-5" dirty="0">
                <a:solidFill>
                  <a:srgbClr val="FFFFCC"/>
                </a:solidFill>
                <a:uFill>
                  <a:solidFill>
                    <a:srgbClr val="FFFFCC"/>
                  </a:solidFill>
                </a:uFill>
                <a:latin typeface="Arial"/>
                <a:cs typeface="Arial"/>
              </a:rPr>
              <a:t> </a:t>
            </a:r>
            <a:r>
              <a:rPr sz="2800" b="1" i="1" u="sng" dirty="0">
                <a:solidFill>
                  <a:srgbClr val="FFFFCC"/>
                </a:solidFill>
                <a:uFill>
                  <a:solidFill>
                    <a:srgbClr val="FFFFCC"/>
                  </a:solidFill>
                </a:uFill>
                <a:latin typeface="Arial"/>
                <a:cs typeface="Arial"/>
              </a:rPr>
              <a:t>test</a:t>
            </a:r>
            <a:r>
              <a:rPr sz="2800" b="1" i="1" u="sng" spc="-10" dirty="0">
                <a:solidFill>
                  <a:srgbClr val="FFFFCC"/>
                </a:solidFill>
                <a:uFill>
                  <a:solidFill>
                    <a:srgbClr val="FFFFCC"/>
                  </a:solidFill>
                </a:uFill>
                <a:latin typeface="Arial"/>
                <a:cs typeface="Arial"/>
              </a:rPr>
              <a:t> </a:t>
            </a:r>
            <a:r>
              <a:rPr sz="2800" b="1" i="1" u="sng" spc="-5" dirty="0">
                <a:solidFill>
                  <a:srgbClr val="FFFFCC"/>
                </a:solidFill>
                <a:uFill>
                  <a:solidFill>
                    <a:srgbClr val="FFFFCC"/>
                  </a:solidFill>
                </a:uFill>
                <a:latin typeface="Arial"/>
                <a:cs typeface="Arial"/>
              </a:rPr>
              <a:t>is</a:t>
            </a:r>
            <a:r>
              <a:rPr sz="2800" b="1" i="1" u="sng" spc="15" dirty="0">
                <a:solidFill>
                  <a:srgbClr val="FFFFCC"/>
                </a:solidFill>
                <a:uFill>
                  <a:solidFill>
                    <a:srgbClr val="FFFFCC"/>
                  </a:solidFill>
                </a:uFill>
                <a:latin typeface="Arial"/>
                <a:cs typeface="Arial"/>
              </a:rPr>
              <a:t> </a:t>
            </a:r>
            <a:r>
              <a:rPr sz="3600" b="1" i="1" u="sng" spc="-5" dirty="0">
                <a:solidFill>
                  <a:srgbClr val="FFFFCC"/>
                </a:solidFill>
                <a:uFill>
                  <a:solidFill>
                    <a:srgbClr val="FFFFCC"/>
                  </a:solidFill>
                </a:uFill>
                <a:latin typeface="Arial"/>
                <a:cs typeface="Arial"/>
              </a:rPr>
              <a:t>one-tailed</a:t>
            </a:r>
            <a:r>
              <a:rPr sz="2800" spc="-5" dirty="0">
                <a:solidFill>
                  <a:srgbClr val="FFFFCC"/>
                </a:solidFill>
                <a:latin typeface="Arial MT"/>
                <a:cs typeface="Arial MT"/>
              </a:rPr>
              <a:t>.</a:t>
            </a:r>
            <a:endParaRPr sz="2800">
              <a:latin typeface="Arial MT"/>
              <a:cs typeface="Arial MT"/>
            </a:endParaRPr>
          </a:p>
          <a:p>
            <a:pPr marL="2558415">
              <a:lnSpc>
                <a:spcPct val="100000"/>
              </a:lnSpc>
              <a:spcBef>
                <a:spcPts val="520"/>
              </a:spcBef>
            </a:pPr>
            <a:r>
              <a:rPr sz="2800" i="1" spc="-5" dirty="0">
                <a:solidFill>
                  <a:srgbClr val="FFFF00"/>
                </a:solidFill>
                <a:latin typeface="Arial"/>
                <a:cs typeface="Arial"/>
              </a:rPr>
              <a:t>See</a:t>
            </a:r>
            <a:r>
              <a:rPr sz="2800" i="1" spc="-10" dirty="0">
                <a:solidFill>
                  <a:srgbClr val="FFFF00"/>
                </a:solidFill>
                <a:latin typeface="Arial"/>
                <a:cs typeface="Arial"/>
              </a:rPr>
              <a:t> </a:t>
            </a:r>
            <a:r>
              <a:rPr sz="2800" i="1" spc="-5" dirty="0">
                <a:solidFill>
                  <a:srgbClr val="FFFF00"/>
                </a:solidFill>
                <a:latin typeface="Arial"/>
                <a:cs typeface="Arial"/>
              </a:rPr>
              <a:t>the </a:t>
            </a:r>
            <a:r>
              <a:rPr sz="2800" i="1" dirty="0">
                <a:solidFill>
                  <a:srgbClr val="FFFF00"/>
                </a:solidFill>
                <a:latin typeface="Arial"/>
                <a:cs typeface="Arial"/>
              </a:rPr>
              <a:t>resemblance </a:t>
            </a:r>
            <a:r>
              <a:rPr sz="2800" i="1" spc="-5" dirty="0">
                <a:solidFill>
                  <a:srgbClr val="FFFF00"/>
                </a:solidFill>
                <a:latin typeface="Arial"/>
                <a:cs typeface="Arial"/>
              </a:rPr>
              <a:t>to</a:t>
            </a:r>
            <a:r>
              <a:rPr sz="2800" i="1" spc="-20" dirty="0">
                <a:solidFill>
                  <a:srgbClr val="FFFF00"/>
                </a:solidFill>
                <a:latin typeface="Arial"/>
                <a:cs typeface="Arial"/>
              </a:rPr>
              <a:t> </a:t>
            </a:r>
            <a:r>
              <a:rPr sz="2800" i="1" dirty="0">
                <a:solidFill>
                  <a:srgbClr val="FFFF00"/>
                </a:solidFill>
                <a:latin typeface="Arial"/>
                <a:cs typeface="Arial"/>
              </a:rPr>
              <a:t>F-test?</a:t>
            </a:r>
            <a:endParaRPr sz="2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531622"/>
            <a:ext cx="772604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FD292"/>
                </a:solidFill>
                <a:latin typeface="Arial Black"/>
                <a:cs typeface="Arial Black"/>
              </a:rPr>
              <a:t>Ch 15</a:t>
            </a:r>
            <a:r>
              <a:rPr sz="4000" spc="-20" dirty="0">
                <a:solidFill>
                  <a:srgbClr val="DFD292"/>
                </a:solidFill>
                <a:latin typeface="Arial Black"/>
                <a:cs typeface="Arial Black"/>
              </a:rPr>
              <a:t> </a:t>
            </a:r>
            <a:r>
              <a:rPr sz="4000" spc="-5" dirty="0">
                <a:solidFill>
                  <a:srgbClr val="DFD292"/>
                </a:solidFill>
              </a:rPr>
              <a:t>–</a:t>
            </a:r>
            <a:r>
              <a:rPr sz="4000" spc="220" dirty="0">
                <a:solidFill>
                  <a:srgbClr val="DFD292"/>
                </a:solidFill>
              </a:rPr>
              <a:t> </a:t>
            </a:r>
            <a:r>
              <a:rPr sz="4000" spc="-5" dirty="0">
                <a:solidFill>
                  <a:srgbClr val="DFD292"/>
                </a:solidFill>
                <a:latin typeface="Arial Black"/>
                <a:cs typeface="Arial Black"/>
              </a:rPr>
              <a:t>Contingency</a:t>
            </a:r>
            <a:r>
              <a:rPr sz="4000" spc="-25" dirty="0">
                <a:solidFill>
                  <a:srgbClr val="DFD292"/>
                </a:solidFill>
                <a:latin typeface="Arial Black"/>
                <a:cs typeface="Arial Black"/>
              </a:rPr>
              <a:t> </a:t>
            </a:r>
            <a:r>
              <a:rPr sz="4000" spc="-10" dirty="0">
                <a:solidFill>
                  <a:srgbClr val="DFD292"/>
                </a:solidFill>
                <a:latin typeface="Arial Black"/>
                <a:cs typeface="Arial Black"/>
              </a:rPr>
              <a:t>Tables</a:t>
            </a:r>
            <a:endParaRPr sz="4000">
              <a:latin typeface="Arial Black"/>
              <a:cs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2951" y="445008"/>
            <a:ext cx="1832610" cy="787400"/>
            <a:chOff x="2282951" y="445008"/>
            <a:chExt cx="1832610" cy="787400"/>
          </a:xfrm>
        </p:grpSpPr>
        <p:pic>
          <p:nvPicPr>
            <p:cNvPr id="3" name="object 3"/>
            <p:cNvPicPr/>
            <p:nvPr/>
          </p:nvPicPr>
          <p:blipFill>
            <a:blip r:embed="rId2" cstate="print"/>
            <a:stretch>
              <a:fillRect/>
            </a:stretch>
          </p:blipFill>
          <p:spPr>
            <a:xfrm>
              <a:off x="2282951" y="445008"/>
              <a:ext cx="1832610" cy="787146"/>
            </a:xfrm>
            <a:prstGeom prst="rect">
              <a:avLst/>
            </a:prstGeom>
          </p:spPr>
        </p:pic>
        <p:pic>
          <p:nvPicPr>
            <p:cNvPr id="4" name="object 4"/>
            <p:cNvPicPr/>
            <p:nvPr/>
          </p:nvPicPr>
          <p:blipFill>
            <a:blip r:embed="rId3" cstate="print"/>
            <a:stretch>
              <a:fillRect/>
            </a:stretch>
          </p:blipFill>
          <p:spPr>
            <a:xfrm>
              <a:off x="2496311" y="967676"/>
              <a:ext cx="1303782" cy="51117"/>
            </a:xfrm>
            <a:prstGeom prst="rect">
              <a:avLst/>
            </a:prstGeom>
          </p:spPr>
        </p:pic>
      </p:grpSp>
      <p:sp>
        <p:nvSpPr>
          <p:cNvPr id="5" name="object 5"/>
          <p:cNvSpPr txBox="1">
            <a:spLocks noGrp="1"/>
          </p:cNvSpPr>
          <p:nvPr>
            <p:ph type="title"/>
          </p:nvPr>
        </p:nvSpPr>
        <p:spPr>
          <a:xfrm>
            <a:off x="1202842" y="536829"/>
            <a:ext cx="7534909" cy="2159000"/>
          </a:xfrm>
          <a:prstGeom prst="rect">
            <a:avLst/>
          </a:prstGeom>
        </p:spPr>
        <p:txBody>
          <a:bodyPr vert="horz" wrap="square" lIns="0" tIns="12065" rIns="0" bIns="0" rtlCol="0">
            <a:spAutoFit/>
          </a:bodyPr>
          <a:lstStyle/>
          <a:p>
            <a:pPr marL="12700">
              <a:lnSpc>
                <a:spcPct val="100000"/>
              </a:lnSpc>
              <a:spcBef>
                <a:spcPts val="95"/>
              </a:spcBef>
            </a:pPr>
            <a:r>
              <a:rPr sz="2800" spc="-5" dirty="0"/>
              <a:t>&gt;&gt;</a:t>
            </a:r>
            <a:r>
              <a:rPr sz="2800" spc="-25" dirty="0"/>
              <a:t> </a:t>
            </a:r>
            <a:r>
              <a:rPr sz="2800" spc="-5" dirty="0"/>
              <a:t>help</a:t>
            </a:r>
            <a:r>
              <a:rPr sz="2800" spc="5" dirty="0"/>
              <a:t> </a:t>
            </a:r>
            <a:r>
              <a:rPr sz="2800" b="1" u="sng" spc="-5" dirty="0">
                <a:uFill>
                  <a:solidFill>
                    <a:srgbClr val="FFFFCC"/>
                  </a:solidFill>
                </a:uFill>
                <a:latin typeface="Arial"/>
                <a:cs typeface="Arial"/>
              </a:rPr>
              <a:t>chi2pdf</a:t>
            </a:r>
            <a:endParaRPr sz="2800">
              <a:latin typeface="Arial"/>
              <a:cs typeface="Arial"/>
            </a:endParaRPr>
          </a:p>
          <a:p>
            <a:pPr marL="12700" marR="5080">
              <a:lnSpc>
                <a:spcPct val="100000"/>
              </a:lnSpc>
            </a:pPr>
            <a:r>
              <a:rPr sz="2800" spc="-5" dirty="0"/>
              <a:t>CHI2PDF</a:t>
            </a:r>
            <a:r>
              <a:rPr sz="2800" spc="20" dirty="0"/>
              <a:t> </a:t>
            </a:r>
            <a:r>
              <a:rPr sz="2800" dirty="0"/>
              <a:t>Chi-square</a:t>
            </a:r>
            <a:r>
              <a:rPr sz="2800" spc="15" dirty="0"/>
              <a:t> </a:t>
            </a:r>
            <a:r>
              <a:rPr sz="2800" dirty="0"/>
              <a:t>probability density </a:t>
            </a:r>
            <a:r>
              <a:rPr sz="2800" spc="5" dirty="0"/>
              <a:t> </a:t>
            </a:r>
            <a:r>
              <a:rPr sz="2800" dirty="0"/>
              <a:t>function (pdf). </a:t>
            </a:r>
            <a:r>
              <a:rPr sz="2800" spc="-5" dirty="0"/>
              <a:t>Y = CHI2PDF(X,V) </a:t>
            </a:r>
            <a:r>
              <a:rPr sz="2800" dirty="0"/>
              <a:t>returns </a:t>
            </a:r>
            <a:r>
              <a:rPr sz="2800" spc="-5" dirty="0"/>
              <a:t>the </a:t>
            </a:r>
            <a:r>
              <a:rPr sz="2800" dirty="0"/>
              <a:t> chi-square pdf</a:t>
            </a:r>
            <a:r>
              <a:rPr sz="2800" spc="-5" dirty="0"/>
              <a:t> with</a:t>
            </a:r>
            <a:r>
              <a:rPr sz="2800" spc="10" dirty="0"/>
              <a:t> </a:t>
            </a:r>
            <a:r>
              <a:rPr sz="2800" spc="-5" dirty="0"/>
              <a:t>V</a:t>
            </a:r>
            <a:r>
              <a:rPr sz="2800" spc="-10" dirty="0"/>
              <a:t> </a:t>
            </a:r>
            <a:r>
              <a:rPr sz="2800" dirty="0"/>
              <a:t>degrees</a:t>
            </a:r>
            <a:r>
              <a:rPr sz="2800" spc="10" dirty="0"/>
              <a:t> </a:t>
            </a:r>
            <a:r>
              <a:rPr sz="2800" dirty="0"/>
              <a:t>of freedom</a:t>
            </a:r>
            <a:r>
              <a:rPr sz="2800" spc="10" dirty="0"/>
              <a:t> </a:t>
            </a:r>
            <a:r>
              <a:rPr sz="2800" spc="-5" dirty="0"/>
              <a:t>at</a:t>
            </a:r>
            <a:r>
              <a:rPr sz="2800" spc="10" dirty="0"/>
              <a:t> </a:t>
            </a:r>
            <a:r>
              <a:rPr sz="2800" spc="-5" dirty="0"/>
              <a:t>the </a:t>
            </a:r>
            <a:r>
              <a:rPr sz="2800" spc="-765" dirty="0"/>
              <a:t> </a:t>
            </a:r>
            <a:r>
              <a:rPr sz="2800" spc="-5" dirty="0"/>
              <a:t>values</a:t>
            </a:r>
            <a:r>
              <a:rPr sz="2800" dirty="0"/>
              <a:t> </a:t>
            </a:r>
            <a:r>
              <a:rPr sz="2800" spc="-5" dirty="0"/>
              <a:t>in X.</a:t>
            </a:r>
            <a:endParaRPr sz="2800"/>
          </a:p>
        </p:txBody>
      </p:sp>
      <p:pic>
        <p:nvPicPr>
          <p:cNvPr id="6" name="object 6"/>
          <p:cNvPicPr/>
          <p:nvPr/>
        </p:nvPicPr>
        <p:blipFill>
          <a:blip r:embed="rId4" cstate="print"/>
          <a:stretch>
            <a:fillRect/>
          </a:stretch>
        </p:blipFill>
        <p:spPr>
          <a:xfrm>
            <a:off x="3352800" y="2350007"/>
            <a:ext cx="5647944" cy="4314444"/>
          </a:xfrm>
          <a:prstGeom prst="rect">
            <a:avLst/>
          </a:prstGeom>
        </p:spPr>
      </p:pic>
      <p:sp>
        <p:nvSpPr>
          <p:cNvPr id="7" name="object 7"/>
          <p:cNvSpPr txBox="1"/>
          <p:nvPr/>
        </p:nvSpPr>
        <p:spPr>
          <a:xfrm>
            <a:off x="864108" y="3759708"/>
            <a:ext cx="2382520" cy="1632585"/>
          </a:xfrm>
          <a:prstGeom prst="rect">
            <a:avLst/>
          </a:prstGeom>
          <a:ln w="9525">
            <a:solidFill>
              <a:srgbClr val="FFFFCC"/>
            </a:solidFill>
          </a:ln>
        </p:spPr>
        <p:txBody>
          <a:bodyPr vert="horz" wrap="square" lIns="0" tIns="38735" rIns="0" bIns="0" rtlCol="0">
            <a:spAutoFit/>
          </a:bodyPr>
          <a:lstStyle/>
          <a:p>
            <a:pPr marL="90805">
              <a:lnSpc>
                <a:spcPct val="100000"/>
              </a:lnSpc>
              <a:spcBef>
                <a:spcPts val="305"/>
              </a:spcBef>
            </a:pPr>
            <a:r>
              <a:rPr sz="2000" dirty="0">
                <a:solidFill>
                  <a:srgbClr val="FFFFCC"/>
                </a:solidFill>
                <a:latin typeface="Arial MT"/>
                <a:cs typeface="Arial MT"/>
              </a:rPr>
              <a:t>&gt;&gt;</a:t>
            </a:r>
            <a:r>
              <a:rPr sz="2000" spc="-60" dirty="0">
                <a:solidFill>
                  <a:srgbClr val="FFFFCC"/>
                </a:solidFill>
                <a:latin typeface="Arial MT"/>
                <a:cs typeface="Arial MT"/>
              </a:rPr>
              <a:t> </a:t>
            </a:r>
            <a:r>
              <a:rPr sz="2000" dirty="0">
                <a:solidFill>
                  <a:srgbClr val="FFFFCC"/>
                </a:solidFill>
                <a:latin typeface="Arial MT"/>
                <a:cs typeface="Arial MT"/>
              </a:rPr>
              <a:t>x=0:0.01:20;</a:t>
            </a:r>
            <a:endParaRPr sz="2000">
              <a:latin typeface="Arial MT"/>
              <a:cs typeface="Arial MT"/>
            </a:endParaRPr>
          </a:p>
          <a:p>
            <a:pPr marL="90805">
              <a:lnSpc>
                <a:spcPct val="100000"/>
              </a:lnSpc>
              <a:spcBef>
                <a:spcPts val="5"/>
              </a:spcBef>
            </a:pPr>
            <a:r>
              <a:rPr sz="2000" dirty="0">
                <a:solidFill>
                  <a:srgbClr val="FFFFCC"/>
                </a:solidFill>
                <a:latin typeface="Arial MT"/>
                <a:cs typeface="Arial MT"/>
              </a:rPr>
              <a:t>&gt;&gt;</a:t>
            </a:r>
            <a:r>
              <a:rPr sz="2000" spc="-114" dirty="0">
                <a:solidFill>
                  <a:srgbClr val="FFFFCC"/>
                </a:solidFill>
                <a:latin typeface="Arial MT"/>
                <a:cs typeface="Arial MT"/>
              </a:rPr>
              <a:t> </a:t>
            </a:r>
            <a:r>
              <a:rPr sz="2000" dirty="0">
                <a:solidFill>
                  <a:srgbClr val="FFFFCC"/>
                </a:solidFill>
                <a:latin typeface="Arial MT"/>
                <a:cs typeface="Arial MT"/>
              </a:rPr>
              <a:t>y1=chi2pdf(x,1);</a:t>
            </a:r>
            <a:endParaRPr sz="2000">
              <a:latin typeface="Arial MT"/>
              <a:cs typeface="Arial MT"/>
            </a:endParaRPr>
          </a:p>
          <a:p>
            <a:pPr marL="90805">
              <a:lnSpc>
                <a:spcPct val="100000"/>
              </a:lnSpc>
            </a:pPr>
            <a:r>
              <a:rPr sz="2000" dirty="0">
                <a:solidFill>
                  <a:srgbClr val="FFFFCC"/>
                </a:solidFill>
                <a:latin typeface="Arial MT"/>
                <a:cs typeface="Arial MT"/>
              </a:rPr>
              <a:t>&gt;&gt;</a:t>
            </a:r>
            <a:r>
              <a:rPr sz="2000" spc="-114" dirty="0">
                <a:solidFill>
                  <a:srgbClr val="FFFFCC"/>
                </a:solidFill>
                <a:latin typeface="Arial MT"/>
                <a:cs typeface="Arial MT"/>
              </a:rPr>
              <a:t> </a:t>
            </a:r>
            <a:r>
              <a:rPr sz="2000" dirty="0">
                <a:solidFill>
                  <a:srgbClr val="FFFFCC"/>
                </a:solidFill>
                <a:latin typeface="Arial MT"/>
                <a:cs typeface="Arial MT"/>
              </a:rPr>
              <a:t>y6=chi2pdf(x,6);</a:t>
            </a:r>
            <a:endParaRPr sz="2000">
              <a:latin typeface="Arial MT"/>
              <a:cs typeface="Arial MT"/>
            </a:endParaRPr>
          </a:p>
          <a:p>
            <a:pPr marL="90805">
              <a:lnSpc>
                <a:spcPct val="100000"/>
              </a:lnSpc>
            </a:pPr>
            <a:r>
              <a:rPr sz="2000" dirty="0">
                <a:solidFill>
                  <a:srgbClr val="FFFFCC"/>
                </a:solidFill>
                <a:latin typeface="Arial MT"/>
                <a:cs typeface="Arial MT"/>
              </a:rPr>
              <a:t>&gt;&gt;</a:t>
            </a:r>
            <a:r>
              <a:rPr sz="2000" spc="-35" dirty="0">
                <a:solidFill>
                  <a:srgbClr val="FFFFCC"/>
                </a:solidFill>
                <a:latin typeface="Arial MT"/>
                <a:cs typeface="Arial MT"/>
              </a:rPr>
              <a:t> </a:t>
            </a:r>
            <a:r>
              <a:rPr sz="2000" spc="-5" dirty="0">
                <a:solidFill>
                  <a:srgbClr val="FFFFCC"/>
                </a:solidFill>
                <a:latin typeface="Arial MT"/>
                <a:cs typeface="Arial MT"/>
              </a:rPr>
              <a:t>plot(x,y1,x,y6)</a:t>
            </a:r>
            <a:endParaRPr sz="2000">
              <a:latin typeface="Arial MT"/>
              <a:cs typeface="Arial MT"/>
            </a:endParaRPr>
          </a:p>
          <a:p>
            <a:pPr marL="90805">
              <a:lnSpc>
                <a:spcPct val="100000"/>
              </a:lnSpc>
            </a:pPr>
            <a:r>
              <a:rPr sz="2000" spc="5" dirty="0">
                <a:solidFill>
                  <a:srgbClr val="FFFFCC"/>
                </a:solidFill>
                <a:latin typeface="Arial MT"/>
                <a:cs typeface="Arial MT"/>
              </a:rPr>
              <a:t>&gt;&gt;</a:t>
            </a:r>
            <a:endParaRPr sz="2000">
              <a:latin typeface="Arial MT"/>
              <a:cs typeface="Arial MT"/>
            </a:endParaRPr>
          </a:p>
        </p:txBody>
      </p:sp>
      <p:sp>
        <p:nvSpPr>
          <p:cNvPr id="8" name="object 8"/>
          <p:cNvSpPr txBox="1"/>
          <p:nvPr/>
        </p:nvSpPr>
        <p:spPr>
          <a:xfrm>
            <a:off x="5659628" y="3974719"/>
            <a:ext cx="2359025" cy="87884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00FF"/>
                </a:solidFill>
                <a:latin typeface="Arial"/>
                <a:cs typeface="Arial"/>
              </a:rPr>
              <a:t>Y1:</a:t>
            </a:r>
            <a:r>
              <a:rPr sz="2800" b="1" spc="-10" dirty="0">
                <a:solidFill>
                  <a:srgbClr val="0000FF"/>
                </a:solidFill>
                <a:latin typeface="Arial"/>
                <a:cs typeface="Arial"/>
              </a:rPr>
              <a:t> </a:t>
            </a:r>
            <a:r>
              <a:rPr sz="2800" b="1" spc="-5" dirty="0">
                <a:solidFill>
                  <a:srgbClr val="0000FF"/>
                </a:solidFill>
                <a:latin typeface="Arial"/>
                <a:cs typeface="Arial"/>
              </a:rPr>
              <a:t>blue</a:t>
            </a:r>
            <a:r>
              <a:rPr sz="2800" b="1" dirty="0">
                <a:solidFill>
                  <a:srgbClr val="0000FF"/>
                </a:solidFill>
                <a:latin typeface="Arial"/>
                <a:cs typeface="Arial"/>
              </a:rPr>
              <a:t> </a:t>
            </a:r>
            <a:r>
              <a:rPr sz="2800" b="1" spc="-5" dirty="0">
                <a:solidFill>
                  <a:srgbClr val="0000FF"/>
                </a:solidFill>
                <a:latin typeface="Arial"/>
                <a:cs typeface="Arial"/>
              </a:rPr>
              <a:t>line </a:t>
            </a:r>
            <a:r>
              <a:rPr sz="2800" b="1" dirty="0">
                <a:solidFill>
                  <a:srgbClr val="0000FF"/>
                </a:solidFill>
                <a:latin typeface="Arial"/>
                <a:cs typeface="Arial"/>
              </a:rPr>
              <a:t> </a:t>
            </a:r>
            <a:r>
              <a:rPr sz="2800" b="1" spc="-5" dirty="0">
                <a:solidFill>
                  <a:srgbClr val="00CC00"/>
                </a:solidFill>
                <a:latin typeface="Arial"/>
                <a:cs typeface="Arial"/>
              </a:rPr>
              <a:t>Y6:</a:t>
            </a:r>
            <a:r>
              <a:rPr sz="2800" b="1" spc="-25" dirty="0">
                <a:solidFill>
                  <a:srgbClr val="00CC00"/>
                </a:solidFill>
                <a:latin typeface="Arial"/>
                <a:cs typeface="Arial"/>
              </a:rPr>
              <a:t> </a:t>
            </a:r>
            <a:r>
              <a:rPr sz="2800" b="1" spc="-5" dirty="0">
                <a:solidFill>
                  <a:srgbClr val="00CC00"/>
                </a:solidFill>
                <a:latin typeface="Arial"/>
                <a:cs typeface="Arial"/>
              </a:rPr>
              <a:t>green</a:t>
            </a:r>
            <a:r>
              <a:rPr sz="2800" b="1" spc="-10" dirty="0">
                <a:solidFill>
                  <a:srgbClr val="00CC00"/>
                </a:solidFill>
                <a:latin typeface="Arial"/>
                <a:cs typeface="Arial"/>
              </a:rPr>
              <a:t> </a:t>
            </a:r>
            <a:r>
              <a:rPr sz="2800" b="1" spc="-5" dirty="0">
                <a:solidFill>
                  <a:srgbClr val="00CC00"/>
                </a:solidFill>
                <a:latin typeface="Arial"/>
                <a:cs typeface="Arial"/>
              </a:rPr>
              <a:t>line</a:t>
            </a:r>
            <a:endParaRPr sz="2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2951" y="394715"/>
            <a:ext cx="1692402" cy="787146"/>
          </a:xfrm>
          <a:prstGeom prst="rect">
            <a:avLst/>
          </a:prstGeom>
        </p:spPr>
      </p:pic>
      <p:sp>
        <p:nvSpPr>
          <p:cNvPr id="3" name="object 3"/>
          <p:cNvSpPr txBox="1">
            <a:spLocks noGrp="1"/>
          </p:cNvSpPr>
          <p:nvPr>
            <p:ph type="title"/>
          </p:nvPr>
        </p:nvSpPr>
        <p:spPr>
          <a:xfrm>
            <a:off x="1202842" y="487121"/>
            <a:ext cx="2538730" cy="452120"/>
          </a:xfrm>
          <a:prstGeom prst="rect">
            <a:avLst/>
          </a:prstGeom>
        </p:spPr>
        <p:txBody>
          <a:bodyPr vert="horz" wrap="square" lIns="0" tIns="12065" rIns="0" bIns="0" rtlCol="0">
            <a:spAutoFit/>
          </a:bodyPr>
          <a:lstStyle/>
          <a:p>
            <a:pPr marL="12700">
              <a:lnSpc>
                <a:spcPct val="100000"/>
              </a:lnSpc>
              <a:spcBef>
                <a:spcPts val="95"/>
              </a:spcBef>
            </a:pPr>
            <a:r>
              <a:rPr sz="2800" spc="-5" dirty="0"/>
              <a:t>&gt;&gt;</a:t>
            </a:r>
            <a:r>
              <a:rPr sz="2800" spc="-30" dirty="0"/>
              <a:t> </a:t>
            </a:r>
            <a:r>
              <a:rPr sz="2800" dirty="0"/>
              <a:t>help</a:t>
            </a:r>
            <a:r>
              <a:rPr sz="2800" spc="-10" dirty="0"/>
              <a:t> </a:t>
            </a:r>
            <a:r>
              <a:rPr sz="2800" b="1" u="sng" spc="-5" dirty="0">
                <a:uFill>
                  <a:solidFill>
                    <a:srgbClr val="FFFFCC"/>
                  </a:solidFill>
                </a:uFill>
                <a:latin typeface="Arial"/>
                <a:cs typeface="Arial"/>
              </a:rPr>
              <a:t>chi2inv</a:t>
            </a:r>
            <a:endParaRPr sz="2800">
              <a:latin typeface="Arial"/>
              <a:cs typeface="Arial"/>
            </a:endParaRPr>
          </a:p>
        </p:txBody>
      </p:sp>
      <p:pic>
        <p:nvPicPr>
          <p:cNvPr id="4" name="object 4"/>
          <p:cNvPicPr/>
          <p:nvPr/>
        </p:nvPicPr>
        <p:blipFill>
          <a:blip r:embed="rId3" cstate="print"/>
          <a:stretch>
            <a:fillRect/>
          </a:stretch>
        </p:blipFill>
        <p:spPr>
          <a:xfrm>
            <a:off x="2496311" y="917384"/>
            <a:ext cx="1265682" cy="51117"/>
          </a:xfrm>
          <a:prstGeom prst="rect">
            <a:avLst/>
          </a:prstGeom>
        </p:spPr>
      </p:pic>
      <p:grpSp>
        <p:nvGrpSpPr>
          <p:cNvPr id="5" name="object 5"/>
          <p:cNvGrpSpPr/>
          <p:nvPr/>
        </p:nvGrpSpPr>
        <p:grpSpPr>
          <a:xfrm>
            <a:off x="6516623" y="821436"/>
            <a:ext cx="2325370" cy="787400"/>
            <a:chOff x="6516623" y="821436"/>
            <a:chExt cx="2325370" cy="787400"/>
          </a:xfrm>
        </p:grpSpPr>
        <p:pic>
          <p:nvPicPr>
            <p:cNvPr id="6" name="object 6"/>
            <p:cNvPicPr/>
            <p:nvPr/>
          </p:nvPicPr>
          <p:blipFill>
            <a:blip r:embed="rId4" cstate="print"/>
            <a:stretch>
              <a:fillRect/>
            </a:stretch>
          </p:blipFill>
          <p:spPr>
            <a:xfrm>
              <a:off x="6516623" y="821436"/>
              <a:ext cx="2324862" cy="787146"/>
            </a:xfrm>
            <a:prstGeom prst="rect">
              <a:avLst/>
            </a:prstGeom>
          </p:spPr>
        </p:pic>
        <p:pic>
          <p:nvPicPr>
            <p:cNvPr id="7" name="object 7"/>
            <p:cNvPicPr/>
            <p:nvPr/>
          </p:nvPicPr>
          <p:blipFill>
            <a:blip r:embed="rId5" cstate="print"/>
            <a:stretch>
              <a:fillRect/>
            </a:stretch>
          </p:blipFill>
          <p:spPr>
            <a:xfrm>
              <a:off x="6729983" y="1344104"/>
              <a:ext cx="1898142" cy="51117"/>
            </a:xfrm>
            <a:prstGeom prst="rect">
              <a:avLst/>
            </a:prstGeom>
          </p:spPr>
        </p:pic>
      </p:grpSp>
      <p:sp>
        <p:nvSpPr>
          <p:cNvPr id="8" name="object 8"/>
          <p:cNvSpPr txBox="1"/>
          <p:nvPr/>
        </p:nvSpPr>
        <p:spPr>
          <a:xfrm>
            <a:off x="1202842" y="914527"/>
            <a:ext cx="7512684" cy="215900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CHI2INV</a:t>
            </a:r>
            <a:r>
              <a:rPr sz="2800" dirty="0">
                <a:solidFill>
                  <a:srgbClr val="FFFFCC"/>
                </a:solidFill>
                <a:latin typeface="Arial MT"/>
                <a:cs typeface="Arial MT"/>
              </a:rPr>
              <a:t> Inverse</a:t>
            </a:r>
            <a:r>
              <a:rPr sz="2800" spc="5" dirty="0">
                <a:solidFill>
                  <a:srgbClr val="FFFFCC"/>
                </a:solidFill>
                <a:latin typeface="Arial MT"/>
                <a:cs typeface="Arial MT"/>
              </a:rPr>
              <a:t> </a:t>
            </a:r>
            <a:r>
              <a:rPr sz="2800" spc="-5" dirty="0">
                <a:solidFill>
                  <a:srgbClr val="FFFFCC"/>
                </a:solidFill>
                <a:latin typeface="Arial MT"/>
                <a:cs typeface="Arial MT"/>
              </a:rPr>
              <a:t>of the</a:t>
            </a:r>
            <a:r>
              <a:rPr sz="2800" spc="10" dirty="0">
                <a:solidFill>
                  <a:srgbClr val="FFFFCC"/>
                </a:solidFill>
                <a:latin typeface="Arial MT"/>
                <a:cs typeface="Arial MT"/>
              </a:rPr>
              <a:t> </a:t>
            </a:r>
            <a:r>
              <a:rPr sz="2800" dirty="0">
                <a:solidFill>
                  <a:srgbClr val="FFFFCC"/>
                </a:solidFill>
                <a:latin typeface="Arial MT"/>
                <a:cs typeface="Arial MT"/>
              </a:rPr>
              <a:t>chi-square</a:t>
            </a:r>
            <a:r>
              <a:rPr sz="2800" spc="15" dirty="0">
                <a:solidFill>
                  <a:srgbClr val="FFFFCC"/>
                </a:solidFill>
                <a:latin typeface="Arial MT"/>
                <a:cs typeface="Arial MT"/>
              </a:rPr>
              <a:t> </a:t>
            </a:r>
            <a:r>
              <a:rPr sz="2800" b="1" u="sng" spc="-5" dirty="0">
                <a:solidFill>
                  <a:srgbClr val="FFFFCC"/>
                </a:solidFill>
                <a:uFill>
                  <a:solidFill>
                    <a:srgbClr val="FFFFCC"/>
                  </a:solidFill>
                </a:uFill>
                <a:latin typeface="Arial"/>
                <a:cs typeface="Arial"/>
              </a:rPr>
              <a:t>cumulative</a:t>
            </a:r>
            <a:endParaRPr sz="2800">
              <a:latin typeface="Arial"/>
              <a:cs typeface="Arial"/>
            </a:endParaRPr>
          </a:p>
          <a:p>
            <a:pPr marL="12700">
              <a:lnSpc>
                <a:spcPct val="100000"/>
              </a:lnSpc>
            </a:pPr>
            <a:r>
              <a:rPr sz="2800" dirty="0">
                <a:solidFill>
                  <a:srgbClr val="FFFFCC"/>
                </a:solidFill>
                <a:latin typeface="Arial MT"/>
                <a:cs typeface="Arial MT"/>
              </a:rPr>
              <a:t>distribution</a:t>
            </a:r>
            <a:r>
              <a:rPr sz="2800" spc="-20" dirty="0">
                <a:solidFill>
                  <a:srgbClr val="FFFFCC"/>
                </a:solidFill>
                <a:latin typeface="Arial MT"/>
                <a:cs typeface="Arial MT"/>
              </a:rPr>
              <a:t> </a:t>
            </a:r>
            <a:r>
              <a:rPr sz="2800" dirty="0">
                <a:solidFill>
                  <a:srgbClr val="FFFFCC"/>
                </a:solidFill>
                <a:latin typeface="Arial MT"/>
                <a:cs typeface="Arial MT"/>
              </a:rPr>
              <a:t>function</a:t>
            </a:r>
            <a:r>
              <a:rPr sz="2800" spc="-25" dirty="0">
                <a:solidFill>
                  <a:srgbClr val="FFFFCC"/>
                </a:solidFill>
                <a:latin typeface="Arial MT"/>
                <a:cs typeface="Arial MT"/>
              </a:rPr>
              <a:t> </a:t>
            </a:r>
            <a:r>
              <a:rPr sz="2800" dirty="0">
                <a:solidFill>
                  <a:srgbClr val="FFFFCC"/>
                </a:solidFill>
                <a:latin typeface="Arial MT"/>
                <a:cs typeface="Arial MT"/>
              </a:rPr>
              <a:t>(cdf).</a:t>
            </a:r>
            <a:endParaRPr sz="2800">
              <a:latin typeface="Arial MT"/>
              <a:cs typeface="Arial MT"/>
            </a:endParaRPr>
          </a:p>
          <a:p>
            <a:pPr marL="12700" marR="5080">
              <a:lnSpc>
                <a:spcPct val="100000"/>
              </a:lnSpc>
              <a:tabLst>
                <a:tab pos="3017520" algn="l"/>
              </a:tabLst>
            </a:pPr>
            <a:r>
              <a:rPr sz="2800" spc="-5" dirty="0">
                <a:solidFill>
                  <a:srgbClr val="FFFFCC"/>
                </a:solidFill>
                <a:latin typeface="Arial MT"/>
                <a:cs typeface="Arial MT"/>
              </a:rPr>
              <a:t>X</a:t>
            </a:r>
            <a:r>
              <a:rPr sz="2800" spc="5" dirty="0">
                <a:solidFill>
                  <a:srgbClr val="FFFFCC"/>
                </a:solidFill>
                <a:latin typeface="Arial MT"/>
                <a:cs typeface="Arial MT"/>
              </a:rPr>
              <a:t> </a:t>
            </a:r>
            <a:r>
              <a:rPr sz="2800" spc="-5" dirty="0">
                <a:solidFill>
                  <a:srgbClr val="FFFFCC"/>
                </a:solidFill>
                <a:latin typeface="Arial MT"/>
                <a:cs typeface="Arial MT"/>
              </a:rPr>
              <a:t>=</a:t>
            </a:r>
            <a:r>
              <a:rPr sz="2800" spc="10" dirty="0">
                <a:solidFill>
                  <a:srgbClr val="FFFFCC"/>
                </a:solidFill>
                <a:latin typeface="Arial MT"/>
                <a:cs typeface="Arial MT"/>
              </a:rPr>
              <a:t> </a:t>
            </a:r>
            <a:r>
              <a:rPr sz="2800" spc="-35" dirty="0">
                <a:solidFill>
                  <a:srgbClr val="FFFFCC"/>
                </a:solidFill>
                <a:latin typeface="Arial MT"/>
                <a:cs typeface="Arial MT"/>
              </a:rPr>
              <a:t>CHI2INV(P,V)	</a:t>
            </a:r>
            <a:r>
              <a:rPr sz="2800" dirty="0">
                <a:solidFill>
                  <a:srgbClr val="FFFFCC"/>
                </a:solidFill>
                <a:latin typeface="Arial MT"/>
                <a:cs typeface="Arial MT"/>
              </a:rPr>
              <a:t>returns </a:t>
            </a:r>
            <a:r>
              <a:rPr sz="2800" spc="-5" dirty="0">
                <a:solidFill>
                  <a:srgbClr val="FFFFCC"/>
                </a:solidFill>
                <a:latin typeface="Arial MT"/>
                <a:cs typeface="Arial MT"/>
              </a:rPr>
              <a:t>the </a:t>
            </a:r>
            <a:r>
              <a:rPr sz="2800" dirty="0">
                <a:solidFill>
                  <a:srgbClr val="FFFFCC"/>
                </a:solidFill>
                <a:latin typeface="Arial MT"/>
                <a:cs typeface="Arial MT"/>
              </a:rPr>
              <a:t>inverse of </a:t>
            </a:r>
            <a:r>
              <a:rPr sz="2800" spc="-5" dirty="0">
                <a:solidFill>
                  <a:srgbClr val="FFFFCC"/>
                </a:solidFill>
                <a:latin typeface="Arial MT"/>
                <a:cs typeface="Arial MT"/>
              </a:rPr>
              <a:t>the </a:t>
            </a:r>
            <a:r>
              <a:rPr sz="2800" dirty="0">
                <a:solidFill>
                  <a:srgbClr val="FFFFCC"/>
                </a:solidFill>
                <a:latin typeface="Arial MT"/>
                <a:cs typeface="Arial MT"/>
              </a:rPr>
              <a:t> chi-square cdf</a:t>
            </a:r>
            <a:r>
              <a:rPr sz="2800" spc="-15" dirty="0">
                <a:solidFill>
                  <a:srgbClr val="FFFFCC"/>
                </a:solidFill>
                <a:latin typeface="Arial MT"/>
                <a:cs typeface="Arial MT"/>
              </a:rPr>
              <a:t> </a:t>
            </a:r>
            <a:r>
              <a:rPr sz="2800" spc="-5" dirty="0">
                <a:solidFill>
                  <a:srgbClr val="FFFFCC"/>
                </a:solidFill>
                <a:latin typeface="Arial MT"/>
                <a:cs typeface="Arial MT"/>
              </a:rPr>
              <a:t>with</a:t>
            </a:r>
            <a:r>
              <a:rPr sz="2800" spc="20" dirty="0">
                <a:solidFill>
                  <a:srgbClr val="FFFFCC"/>
                </a:solidFill>
                <a:latin typeface="Arial MT"/>
                <a:cs typeface="Arial MT"/>
              </a:rPr>
              <a:t> </a:t>
            </a:r>
            <a:r>
              <a:rPr sz="2800" spc="-5" dirty="0">
                <a:solidFill>
                  <a:srgbClr val="FFFFCC"/>
                </a:solidFill>
                <a:latin typeface="Arial MT"/>
                <a:cs typeface="Arial MT"/>
              </a:rPr>
              <a:t>V</a:t>
            </a:r>
            <a:r>
              <a:rPr sz="2800" spc="-15" dirty="0">
                <a:solidFill>
                  <a:srgbClr val="FFFFCC"/>
                </a:solidFill>
                <a:latin typeface="Arial MT"/>
                <a:cs typeface="Arial MT"/>
              </a:rPr>
              <a:t> </a:t>
            </a:r>
            <a:r>
              <a:rPr sz="2800" dirty="0">
                <a:solidFill>
                  <a:srgbClr val="FFFFCC"/>
                </a:solidFill>
                <a:latin typeface="Arial MT"/>
                <a:cs typeface="Arial MT"/>
              </a:rPr>
              <a:t>degrees</a:t>
            </a:r>
            <a:r>
              <a:rPr sz="2800" spc="15" dirty="0">
                <a:solidFill>
                  <a:srgbClr val="FFFFCC"/>
                </a:solidFill>
                <a:latin typeface="Arial MT"/>
                <a:cs typeface="Arial MT"/>
              </a:rPr>
              <a:t> </a:t>
            </a:r>
            <a:r>
              <a:rPr sz="2800" spc="-5" dirty="0">
                <a:solidFill>
                  <a:srgbClr val="FFFFCC"/>
                </a:solidFill>
                <a:latin typeface="Arial MT"/>
                <a:cs typeface="Arial MT"/>
              </a:rPr>
              <a:t>of</a:t>
            </a:r>
            <a:r>
              <a:rPr sz="2800" spc="5" dirty="0">
                <a:solidFill>
                  <a:srgbClr val="FFFFCC"/>
                </a:solidFill>
                <a:latin typeface="Arial MT"/>
                <a:cs typeface="Arial MT"/>
              </a:rPr>
              <a:t> </a:t>
            </a:r>
            <a:r>
              <a:rPr sz="2800" dirty="0">
                <a:solidFill>
                  <a:srgbClr val="FFFFCC"/>
                </a:solidFill>
                <a:latin typeface="Arial MT"/>
                <a:cs typeface="Arial MT"/>
              </a:rPr>
              <a:t>freedom</a:t>
            </a:r>
            <a:r>
              <a:rPr sz="2800" spc="15" dirty="0">
                <a:solidFill>
                  <a:srgbClr val="FFFFCC"/>
                </a:solidFill>
                <a:latin typeface="Arial MT"/>
                <a:cs typeface="Arial MT"/>
              </a:rPr>
              <a:t> </a:t>
            </a:r>
            <a:r>
              <a:rPr sz="2800" spc="-5" dirty="0">
                <a:solidFill>
                  <a:srgbClr val="FFFFCC"/>
                </a:solidFill>
                <a:latin typeface="Arial MT"/>
                <a:cs typeface="Arial MT"/>
              </a:rPr>
              <a:t>at</a:t>
            </a:r>
            <a:r>
              <a:rPr sz="2800" spc="5" dirty="0">
                <a:solidFill>
                  <a:srgbClr val="FFFFCC"/>
                </a:solidFill>
                <a:latin typeface="Arial MT"/>
                <a:cs typeface="Arial MT"/>
              </a:rPr>
              <a:t> </a:t>
            </a:r>
            <a:r>
              <a:rPr sz="2800" spc="-5" dirty="0">
                <a:solidFill>
                  <a:srgbClr val="FFFFCC"/>
                </a:solidFill>
                <a:latin typeface="Arial MT"/>
                <a:cs typeface="Arial MT"/>
              </a:rPr>
              <a:t>the </a:t>
            </a:r>
            <a:r>
              <a:rPr sz="2800" spc="-765" dirty="0">
                <a:solidFill>
                  <a:srgbClr val="FFFFCC"/>
                </a:solidFill>
                <a:latin typeface="Arial MT"/>
                <a:cs typeface="Arial MT"/>
              </a:rPr>
              <a:t> </a:t>
            </a:r>
            <a:r>
              <a:rPr sz="2800" spc="-5" dirty="0">
                <a:solidFill>
                  <a:srgbClr val="FFFFCC"/>
                </a:solidFill>
                <a:latin typeface="Arial MT"/>
                <a:cs typeface="Arial MT"/>
              </a:rPr>
              <a:t>values</a:t>
            </a:r>
            <a:r>
              <a:rPr sz="2800" dirty="0">
                <a:solidFill>
                  <a:srgbClr val="FFFFCC"/>
                </a:solidFill>
                <a:latin typeface="Arial MT"/>
                <a:cs typeface="Arial MT"/>
              </a:rPr>
              <a:t> </a:t>
            </a:r>
            <a:r>
              <a:rPr sz="2800" spc="-5" dirty="0">
                <a:solidFill>
                  <a:srgbClr val="FFFFCC"/>
                </a:solidFill>
                <a:latin typeface="Arial MT"/>
                <a:cs typeface="Arial MT"/>
              </a:rPr>
              <a:t>in </a:t>
            </a:r>
            <a:r>
              <a:rPr sz="2800" spc="-190" dirty="0">
                <a:solidFill>
                  <a:srgbClr val="FFFFCC"/>
                </a:solidFill>
                <a:latin typeface="Arial MT"/>
                <a:cs typeface="Arial MT"/>
              </a:rPr>
              <a:t>P.</a:t>
            </a:r>
            <a:endParaRPr sz="2800">
              <a:latin typeface="Arial MT"/>
              <a:cs typeface="Arial MT"/>
            </a:endParaRPr>
          </a:p>
        </p:txBody>
      </p:sp>
      <p:sp>
        <p:nvSpPr>
          <p:cNvPr id="9" name="object 9"/>
          <p:cNvSpPr txBox="1"/>
          <p:nvPr/>
        </p:nvSpPr>
        <p:spPr>
          <a:xfrm>
            <a:off x="1187196" y="3717035"/>
            <a:ext cx="2650490" cy="2677795"/>
          </a:xfrm>
          <a:prstGeom prst="rect">
            <a:avLst/>
          </a:prstGeom>
          <a:ln w="9525">
            <a:solidFill>
              <a:srgbClr val="FFFFCC"/>
            </a:solidFill>
          </a:ln>
        </p:spPr>
        <p:txBody>
          <a:bodyPr vert="horz" wrap="square" lIns="0" tIns="38100" rIns="0" bIns="0" rtlCol="0">
            <a:spAutoFit/>
          </a:bodyPr>
          <a:lstStyle/>
          <a:p>
            <a:pPr marL="92075" marR="113030">
              <a:lnSpc>
                <a:spcPct val="100000"/>
              </a:lnSpc>
              <a:spcBef>
                <a:spcPts val="300"/>
              </a:spcBef>
            </a:pPr>
            <a:r>
              <a:rPr sz="2400" dirty="0">
                <a:solidFill>
                  <a:srgbClr val="FFFFCC"/>
                </a:solidFill>
                <a:latin typeface="Arial MT"/>
                <a:cs typeface="Arial MT"/>
              </a:rPr>
              <a:t>&gt;&gt;</a:t>
            </a:r>
            <a:r>
              <a:rPr sz="2400" spc="-50" dirty="0">
                <a:solidFill>
                  <a:srgbClr val="FFFFCC"/>
                </a:solidFill>
                <a:latin typeface="Arial MT"/>
                <a:cs typeface="Arial MT"/>
              </a:rPr>
              <a:t> </a:t>
            </a:r>
            <a:r>
              <a:rPr sz="2400" spc="-5" dirty="0">
                <a:solidFill>
                  <a:srgbClr val="FFFFCC"/>
                </a:solidFill>
                <a:latin typeface="Arial MT"/>
                <a:cs typeface="Arial MT"/>
              </a:rPr>
              <a:t>chi2inv(0.95,1) </a:t>
            </a:r>
            <a:r>
              <a:rPr sz="2400" spc="-655" dirty="0">
                <a:solidFill>
                  <a:srgbClr val="FFFFCC"/>
                </a:solidFill>
                <a:latin typeface="Arial MT"/>
                <a:cs typeface="Arial MT"/>
              </a:rPr>
              <a:t> </a:t>
            </a:r>
            <a:r>
              <a:rPr sz="2400" spc="-5" dirty="0">
                <a:solidFill>
                  <a:srgbClr val="FFFFCC"/>
                </a:solidFill>
                <a:latin typeface="Arial MT"/>
                <a:cs typeface="Arial MT"/>
              </a:rPr>
              <a:t>ans </a:t>
            </a:r>
            <a:r>
              <a:rPr sz="2400" dirty="0">
                <a:solidFill>
                  <a:srgbClr val="FFFFCC"/>
                </a:solidFill>
                <a:latin typeface="Arial MT"/>
                <a:cs typeface="Arial MT"/>
              </a:rPr>
              <a:t>=</a:t>
            </a:r>
            <a:endParaRPr sz="2400">
              <a:latin typeface="Arial MT"/>
              <a:cs typeface="Arial MT"/>
            </a:endParaRPr>
          </a:p>
          <a:p>
            <a:pPr marL="429895">
              <a:lnSpc>
                <a:spcPct val="100000"/>
              </a:lnSpc>
            </a:pPr>
            <a:r>
              <a:rPr sz="2400" spc="-5" dirty="0">
                <a:solidFill>
                  <a:srgbClr val="FFFFCC"/>
                </a:solidFill>
                <a:latin typeface="Arial MT"/>
                <a:cs typeface="Arial MT"/>
              </a:rPr>
              <a:t>3.8415</a:t>
            </a:r>
            <a:endParaRPr sz="2400">
              <a:latin typeface="Arial MT"/>
              <a:cs typeface="Arial MT"/>
            </a:endParaRPr>
          </a:p>
          <a:p>
            <a:pPr marL="92075" marR="113030">
              <a:lnSpc>
                <a:spcPct val="100000"/>
              </a:lnSpc>
              <a:spcBef>
                <a:spcPts val="5"/>
              </a:spcBef>
            </a:pPr>
            <a:r>
              <a:rPr sz="2400" dirty="0">
                <a:solidFill>
                  <a:srgbClr val="FFFFCC"/>
                </a:solidFill>
                <a:latin typeface="Arial MT"/>
                <a:cs typeface="Arial MT"/>
              </a:rPr>
              <a:t>&gt;&gt;</a:t>
            </a:r>
            <a:r>
              <a:rPr sz="2400" spc="-50" dirty="0">
                <a:solidFill>
                  <a:srgbClr val="FFFFCC"/>
                </a:solidFill>
                <a:latin typeface="Arial MT"/>
                <a:cs typeface="Arial MT"/>
              </a:rPr>
              <a:t> </a:t>
            </a:r>
            <a:r>
              <a:rPr sz="2400" spc="-5" dirty="0">
                <a:solidFill>
                  <a:srgbClr val="FFFFCC"/>
                </a:solidFill>
                <a:latin typeface="Arial MT"/>
                <a:cs typeface="Arial MT"/>
              </a:rPr>
              <a:t>chi2inv(0.95,6) </a:t>
            </a:r>
            <a:r>
              <a:rPr sz="2400" spc="-655" dirty="0">
                <a:solidFill>
                  <a:srgbClr val="FFFFCC"/>
                </a:solidFill>
                <a:latin typeface="Arial MT"/>
                <a:cs typeface="Arial MT"/>
              </a:rPr>
              <a:t> </a:t>
            </a:r>
            <a:r>
              <a:rPr sz="2400" spc="-5" dirty="0">
                <a:solidFill>
                  <a:srgbClr val="FFFFCC"/>
                </a:solidFill>
                <a:latin typeface="Arial MT"/>
                <a:cs typeface="Arial MT"/>
              </a:rPr>
              <a:t>ans </a:t>
            </a:r>
            <a:r>
              <a:rPr sz="2400" dirty="0">
                <a:solidFill>
                  <a:srgbClr val="FFFFCC"/>
                </a:solidFill>
                <a:latin typeface="Arial MT"/>
                <a:cs typeface="Arial MT"/>
              </a:rPr>
              <a:t>=</a:t>
            </a:r>
            <a:endParaRPr sz="2400">
              <a:latin typeface="Arial MT"/>
              <a:cs typeface="Arial MT"/>
            </a:endParaRPr>
          </a:p>
          <a:p>
            <a:pPr marL="344805">
              <a:lnSpc>
                <a:spcPct val="100000"/>
              </a:lnSpc>
            </a:pPr>
            <a:r>
              <a:rPr sz="2400" spc="-5" dirty="0">
                <a:solidFill>
                  <a:srgbClr val="FFFFCC"/>
                </a:solidFill>
                <a:latin typeface="Arial MT"/>
                <a:cs typeface="Arial MT"/>
              </a:rPr>
              <a:t>12.5916</a:t>
            </a:r>
            <a:endParaRPr sz="2400">
              <a:latin typeface="Arial MT"/>
              <a:cs typeface="Arial MT"/>
            </a:endParaRPr>
          </a:p>
          <a:p>
            <a:pPr marL="92075">
              <a:lnSpc>
                <a:spcPct val="100000"/>
              </a:lnSpc>
            </a:pPr>
            <a:r>
              <a:rPr sz="2400" dirty="0">
                <a:solidFill>
                  <a:srgbClr val="FFFFCC"/>
                </a:solidFill>
                <a:latin typeface="Arial MT"/>
                <a:cs typeface="Arial MT"/>
              </a:rPr>
              <a:t>&gt;&gt;</a:t>
            </a:r>
            <a:endParaRPr sz="2400">
              <a:latin typeface="Arial MT"/>
              <a:cs typeface="Arial MT"/>
            </a:endParaRPr>
          </a:p>
        </p:txBody>
      </p:sp>
      <p:sp>
        <p:nvSpPr>
          <p:cNvPr id="10" name="object 10"/>
          <p:cNvSpPr txBox="1"/>
          <p:nvPr/>
        </p:nvSpPr>
        <p:spPr>
          <a:xfrm>
            <a:off x="4481829" y="3362857"/>
            <a:ext cx="3876040" cy="3021330"/>
          </a:xfrm>
          <a:prstGeom prst="rect">
            <a:avLst/>
          </a:prstGeom>
        </p:spPr>
        <p:txBody>
          <a:bodyPr vert="horz" wrap="square" lIns="0" tIns="20955" rIns="0" bIns="0" rtlCol="0">
            <a:spAutoFit/>
          </a:bodyPr>
          <a:lstStyle/>
          <a:p>
            <a:pPr marL="38100" marR="135255">
              <a:lnSpc>
                <a:spcPct val="99100"/>
              </a:lnSpc>
              <a:spcBef>
                <a:spcPts val="165"/>
              </a:spcBef>
            </a:pPr>
            <a:r>
              <a:rPr sz="3350" spc="-30" dirty="0">
                <a:solidFill>
                  <a:srgbClr val="FFFFCC"/>
                </a:solidFill>
                <a:latin typeface="Symbol"/>
                <a:cs typeface="Symbol"/>
              </a:rPr>
              <a:t></a:t>
            </a:r>
            <a:r>
              <a:rPr sz="3150" spc="-44" baseline="25132" dirty="0">
                <a:solidFill>
                  <a:srgbClr val="FFFFCC"/>
                </a:solidFill>
                <a:latin typeface="Arial MT"/>
                <a:cs typeface="Arial MT"/>
              </a:rPr>
              <a:t>2</a:t>
            </a:r>
            <a:r>
              <a:rPr sz="3150" spc="-37" baseline="25132" dirty="0">
                <a:solidFill>
                  <a:srgbClr val="FFFFCC"/>
                </a:solidFill>
                <a:latin typeface="Arial MT"/>
                <a:cs typeface="Arial MT"/>
              </a:rPr>
              <a:t> </a:t>
            </a:r>
            <a:r>
              <a:rPr sz="2800" spc="-5" dirty="0">
                <a:solidFill>
                  <a:srgbClr val="FFFFCC"/>
                </a:solidFill>
                <a:latin typeface="Arial MT"/>
                <a:cs typeface="Arial MT"/>
              </a:rPr>
              <a:t>=3.8415 </a:t>
            </a:r>
            <a:r>
              <a:rPr sz="2800" dirty="0">
                <a:solidFill>
                  <a:srgbClr val="FFFFCC"/>
                </a:solidFill>
                <a:latin typeface="Arial MT"/>
                <a:cs typeface="Arial MT"/>
              </a:rPr>
              <a:t>cuts </a:t>
            </a:r>
            <a:r>
              <a:rPr sz="2800" spc="-20" dirty="0">
                <a:solidFill>
                  <a:srgbClr val="FFFFCC"/>
                </a:solidFill>
                <a:latin typeface="Arial MT"/>
                <a:cs typeface="Arial MT"/>
              </a:rPr>
              <a:t>off </a:t>
            </a:r>
            <a:r>
              <a:rPr sz="2800" spc="-15" dirty="0">
                <a:solidFill>
                  <a:srgbClr val="FFFFCC"/>
                </a:solidFill>
                <a:latin typeface="Arial MT"/>
                <a:cs typeface="Arial MT"/>
              </a:rPr>
              <a:t> </a:t>
            </a:r>
            <a:r>
              <a:rPr sz="2800" dirty="0">
                <a:solidFill>
                  <a:srgbClr val="FFFFCC"/>
                </a:solidFill>
                <a:latin typeface="Arial MT"/>
                <a:cs typeface="Arial MT"/>
              </a:rPr>
              <a:t>right-handed</a:t>
            </a:r>
            <a:r>
              <a:rPr sz="2800" spc="-15" dirty="0">
                <a:solidFill>
                  <a:srgbClr val="FFFFCC"/>
                </a:solidFill>
                <a:latin typeface="Arial MT"/>
                <a:cs typeface="Arial MT"/>
              </a:rPr>
              <a:t> </a:t>
            </a:r>
            <a:r>
              <a:rPr sz="2800" spc="-5" dirty="0">
                <a:solidFill>
                  <a:srgbClr val="FFFFCC"/>
                </a:solidFill>
                <a:latin typeface="Arial MT"/>
                <a:cs typeface="Arial MT"/>
              </a:rPr>
              <a:t>5%</a:t>
            </a:r>
            <a:r>
              <a:rPr sz="2800" spc="-30" dirty="0">
                <a:solidFill>
                  <a:srgbClr val="FFFFCC"/>
                </a:solidFill>
                <a:latin typeface="Arial MT"/>
                <a:cs typeface="Arial MT"/>
              </a:rPr>
              <a:t> </a:t>
            </a:r>
            <a:r>
              <a:rPr sz="2800" spc="-15" dirty="0">
                <a:solidFill>
                  <a:srgbClr val="FFFFCC"/>
                </a:solidFill>
                <a:latin typeface="Arial MT"/>
                <a:cs typeface="Arial MT"/>
              </a:rPr>
              <a:t>off</a:t>
            </a:r>
            <a:r>
              <a:rPr sz="2800" spc="-35" dirty="0">
                <a:solidFill>
                  <a:srgbClr val="FFFFCC"/>
                </a:solidFill>
                <a:latin typeface="Arial MT"/>
                <a:cs typeface="Arial MT"/>
              </a:rPr>
              <a:t> </a:t>
            </a:r>
            <a:r>
              <a:rPr sz="2800" spc="-5" dirty="0">
                <a:solidFill>
                  <a:srgbClr val="FFFFCC"/>
                </a:solidFill>
                <a:latin typeface="Arial MT"/>
                <a:cs typeface="Arial MT"/>
              </a:rPr>
              <a:t>the </a:t>
            </a:r>
            <a:r>
              <a:rPr sz="2800" spc="-760" dirty="0">
                <a:solidFill>
                  <a:srgbClr val="FFFFCC"/>
                </a:solidFill>
                <a:latin typeface="Arial MT"/>
                <a:cs typeface="Arial MT"/>
              </a:rPr>
              <a:t> </a:t>
            </a:r>
            <a:r>
              <a:rPr sz="2800" spc="-5" dirty="0">
                <a:solidFill>
                  <a:srgbClr val="FFFFCC"/>
                </a:solidFill>
                <a:latin typeface="Arial MT"/>
                <a:cs typeface="Arial MT"/>
              </a:rPr>
              <a:t>df=1</a:t>
            </a:r>
            <a:r>
              <a:rPr sz="2800" spc="5" dirty="0">
                <a:solidFill>
                  <a:srgbClr val="FFFFCC"/>
                </a:solidFill>
                <a:latin typeface="Arial MT"/>
                <a:cs typeface="Arial MT"/>
              </a:rPr>
              <a:t> </a:t>
            </a:r>
            <a:r>
              <a:rPr sz="2800" dirty="0">
                <a:solidFill>
                  <a:srgbClr val="FFFFCC"/>
                </a:solidFill>
                <a:latin typeface="Arial MT"/>
                <a:cs typeface="Arial MT"/>
              </a:rPr>
              <a:t>curve.</a:t>
            </a:r>
            <a:endParaRPr sz="2800">
              <a:latin typeface="Arial MT"/>
              <a:cs typeface="Arial MT"/>
            </a:endParaRPr>
          </a:p>
          <a:p>
            <a:pPr marL="38100" marR="30480" algn="just">
              <a:lnSpc>
                <a:spcPct val="99100"/>
              </a:lnSpc>
              <a:spcBef>
                <a:spcPts val="2235"/>
              </a:spcBef>
            </a:pPr>
            <a:r>
              <a:rPr sz="3350" spc="-30" dirty="0">
                <a:solidFill>
                  <a:srgbClr val="FFFFCC"/>
                </a:solidFill>
                <a:latin typeface="Symbol"/>
                <a:cs typeface="Symbol"/>
              </a:rPr>
              <a:t></a:t>
            </a:r>
            <a:r>
              <a:rPr sz="3150" spc="-44" baseline="25132" dirty="0">
                <a:solidFill>
                  <a:srgbClr val="FFFFCC"/>
                </a:solidFill>
                <a:latin typeface="Arial MT"/>
                <a:cs typeface="Arial MT"/>
              </a:rPr>
              <a:t>2 </a:t>
            </a:r>
            <a:r>
              <a:rPr sz="2800" spc="-5" dirty="0">
                <a:solidFill>
                  <a:srgbClr val="FFFFCC"/>
                </a:solidFill>
                <a:latin typeface="Arial MT"/>
                <a:cs typeface="Arial MT"/>
              </a:rPr>
              <a:t>=12.5916 cuts </a:t>
            </a:r>
            <a:r>
              <a:rPr sz="2800" spc="-15" dirty="0">
                <a:solidFill>
                  <a:srgbClr val="FFFFCC"/>
                </a:solidFill>
                <a:latin typeface="Arial MT"/>
                <a:cs typeface="Arial MT"/>
              </a:rPr>
              <a:t>off </a:t>
            </a:r>
            <a:r>
              <a:rPr sz="2800" spc="-5" dirty="0">
                <a:solidFill>
                  <a:srgbClr val="FFFFCC"/>
                </a:solidFill>
                <a:latin typeface="Arial MT"/>
                <a:cs typeface="Arial MT"/>
              </a:rPr>
              <a:t>the </a:t>
            </a:r>
            <a:r>
              <a:rPr sz="2800" spc="-765" dirty="0">
                <a:solidFill>
                  <a:srgbClr val="FFFFCC"/>
                </a:solidFill>
                <a:latin typeface="Arial MT"/>
                <a:cs typeface="Arial MT"/>
              </a:rPr>
              <a:t> </a:t>
            </a:r>
            <a:r>
              <a:rPr sz="2800" dirty="0">
                <a:solidFill>
                  <a:srgbClr val="FFFFCC"/>
                </a:solidFill>
                <a:latin typeface="Arial MT"/>
                <a:cs typeface="Arial MT"/>
              </a:rPr>
              <a:t>right-handed </a:t>
            </a:r>
            <a:r>
              <a:rPr sz="2800" spc="-5" dirty="0">
                <a:solidFill>
                  <a:srgbClr val="FFFFCC"/>
                </a:solidFill>
                <a:latin typeface="Arial MT"/>
                <a:cs typeface="Arial MT"/>
              </a:rPr>
              <a:t>5% </a:t>
            </a:r>
            <a:r>
              <a:rPr sz="2800" spc="-15" dirty="0">
                <a:solidFill>
                  <a:srgbClr val="FFFFCC"/>
                </a:solidFill>
                <a:latin typeface="Arial MT"/>
                <a:cs typeface="Arial MT"/>
              </a:rPr>
              <a:t>off </a:t>
            </a:r>
            <a:r>
              <a:rPr sz="2800" spc="-5" dirty="0">
                <a:solidFill>
                  <a:srgbClr val="FFFFCC"/>
                </a:solidFill>
                <a:latin typeface="Arial MT"/>
                <a:cs typeface="Arial MT"/>
              </a:rPr>
              <a:t>the </a:t>
            </a:r>
            <a:r>
              <a:rPr sz="2800" dirty="0">
                <a:solidFill>
                  <a:srgbClr val="FFFFCC"/>
                </a:solidFill>
                <a:latin typeface="Arial MT"/>
                <a:cs typeface="Arial MT"/>
              </a:rPr>
              <a:t> </a:t>
            </a:r>
            <a:r>
              <a:rPr sz="2800" spc="-5" dirty="0">
                <a:solidFill>
                  <a:srgbClr val="FFFFCC"/>
                </a:solidFill>
                <a:latin typeface="Arial MT"/>
                <a:cs typeface="Arial MT"/>
              </a:rPr>
              <a:t>df=6</a:t>
            </a:r>
            <a:r>
              <a:rPr sz="2800" spc="5" dirty="0">
                <a:solidFill>
                  <a:srgbClr val="FFFFCC"/>
                </a:solidFill>
                <a:latin typeface="Arial MT"/>
                <a:cs typeface="Arial MT"/>
              </a:rPr>
              <a:t> </a:t>
            </a:r>
            <a:r>
              <a:rPr sz="2800" dirty="0">
                <a:solidFill>
                  <a:srgbClr val="FFFFCC"/>
                </a:solidFill>
                <a:latin typeface="Arial MT"/>
                <a:cs typeface="Arial MT"/>
              </a:rPr>
              <a:t>curve.</a:t>
            </a:r>
            <a:endParaRPr sz="2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39" y="266700"/>
            <a:ext cx="8963025" cy="6324600"/>
            <a:chOff x="91439" y="266700"/>
            <a:chExt cx="8963025" cy="6324600"/>
          </a:xfrm>
        </p:grpSpPr>
        <p:pic>
          <p:nvPicPr>
            <p:cNvPr id="3" name="object 3"/>
            <p:cNvPicPr/>
            <p:nvPr/>
          </p:nvPicPr>
          <p:blipFill>
            <a:blip r:embed="rId2" cstate="print"/>
            <a:stretch>
              <a:fillRect/>
            </a:stretch>
          </p:blipFill>
          <p:spPr>
            <a:xfrm>
              <a:off x="91439" y="266700"/>
              <a:ext cx="8962644" cy="6324600"/>
            </a:xfrm>
            <a:prstGeom prst="rect">
              <a:avLst/>
            </a:prstGeom>
          </p:spPr>
        </p:pic>
        <p:sp>
          <p:nvSpPr>
            <p:cNvPr id="4" name="object 4"/>
            <p:cNvSpPr/>
            <p:nvPr/>
          </p:nvSpPr>
          <p:spPr>
            <a:xfrm>
              <a:off x="2607563" y="5444490"/>
              <a:ext cx="114300" cy="541020"/>
            </a:xfrm>
            <a:custGeom>
              <a:avLst/>
              <a:gdLst/>
              <a:ahLst/>
              <a:cxnLst/>
              <a:rect l="l" t="t" r="r" b="b"/>
              <a:pathLst>
                <a:path w="114300" h="541020">
                  <a:moveTo>
                    <a:pt x="76200" y="95250"/>
                  </a:moveTo>
                  <a:lnTo>
                    <a:pt x="38100" y="95250"/>
                  </a:lnTo>
                  <a:lnTo>
                    <a:pt x="38100" y="541020"/>
                  </a:lnTo>
                  <a:lnTo>
                    <a:pt x="76200" y="541020"/>
                  </a:lnTo>
                  <a:lnTo>
                    <a:pt x="76200" y="95250"/>
                  </a:lnTo>
                  <a:close/>
                </a:path>
                <a:path w="114300" h="541020">
                  <a:moveTo>
                    <a:pt x="57150" y="0"/>
                  </a:moveTo>
                  <a:lnTo>
                    <a:pt x="0" y="114300"/>
                  </a:lnTo>
                  <a:lnTo>
                    <a:pt x="38100" y="114300"/>
                  </a:lnTo>
                  <a:lnTo>
                    <a:pt x="38100" y="95250"/>
                  </a:lnTo>
                  <a:lnTo>
                    <a:pt x="104775" y="95250"/>
                  </a:lnTo>
                  <a:lnTo>
                    <a:pt x="57150" y="0"/>
                  </a:lnTo>
                  <a:close/>
                </a:path>
                <a:path w="114300" h="541020">
                  <a:moveTo>
                    <a:pt x="104775" y="95250"/>
                  </a:moveTo>
                  <a:lnTo>
                    <a:pt x="76200" y="95250"/>
                  </a:lnTo>
                  <a:lnTo>
                    <a:pt x="76200" y="114300"/>
                  </a:lnTo>
                  <a:lnTo>
                    <a:pt x="114300" y="114300"/>
                  </a:lnTo>
                  <a:lnTo>
                    <a:pt x="104775" y="95250"/>
                  </a:lnTo>
                  <a:close/>
                </a:path>
              </a:pathLst>
            </a:custGeom>
            <a:solidFill>
              <a:srgbClr val="0000FF"/>
            </a:solidFill>
          </p:spPr>
          <p:txBody>
            <a:bodyPr wrap="square" lIns="0" tIns="0" rIns="0" bIns="0" rtlCol="0"/>
            <a:lstStyle/>
            <a:p>
              <a:endParaRPr/>
            </a:p>
          </p:txBody>
        </p:sp>
        <p:sp>
          <p:nvSpPr>
            <p:cNvPr id="5" name="object 5"/>
            <p:cNvSpPr/>
            <p:nvPr/>
          </p:nvSpPr>
          <p:spPr>
            <a:xfrm>
              <a:off x="5631180" y="5337809"/>
              <a:ext cx="114300" cy="394970"/>
            </a:xfrm>
            <a:custGeom>
              <a:avLst/>
              <a:gdLst/>
              <a:ahLst/>
              <a:cxnLst/>
              <a:rect l="l" t="t" r="r" b="b"/>
              <a:pathLst>
                <a:path w="114300" h="394970">
                  <a:moveTo>
                    <a:pt x="38100" y="280415"/>
                  </a:moveTo>
                  <a:lnTo>
                    <a:pt x="0" y="280415"/>
                  </a:lnTo>
                  <a:lnTo>
                    <a:pt x="57150" y="394715"/>
                  </a:lnTo>
                  <a:lnTo>
                    <a:pt x="104775" y="299465"/>
                  </a:lnTo>
                  <a:lnTo>
                    <a:pt x="38100" y="299465"/>
                  </a:lnTo>
                  <a:lnTo>
                    <a:pt x="38100" y="280415"/>
                  </a:lnTo>
                  <a:close/>
                </a:path>
                <a:path w="114300" h="394970">
                  <a:moveTo>
                    <a:pt x="76200" y="0"/>
                  </a:moveTo>
                  <a:lnTo>
                    <a:pt x="38100" y="0"/>
                  </a:lnTo>
                  <a:lnTo>
                    <a:pt x="38100" y="299465"/>
                  </a:lnTo>
                  <a:lnTo>
                    <a:pt x="76200" y="299465"/>
                  </a:lnTo>
                  <a:lnTo>
                    <a:pt x="76200" y="0"/>
                  </a:lnTo>
                  <a:close/>
                </a:path>
                <a:path w="114300" h="394970">
                  <a:moveTo>
                    <a:pt x="114300" y="280415"/>
                  </a:moveTo>
                  <a:lnTo>
                    <a:pt x="76200" y="280415"/>
                  </a:lnTo>
                  <a:lnTo>
                    <a:pt x="76200" y="299465"/>
                  </a:lnTo>
                  <a:lnTo>
                    <a:pt x="104775" y="299465"/>
                  </a:lnTo>
                  <a:lnTo>
                    <a:pt x="114300" y="280415"/>
                  </a:lnTo>
                  <a:close/>
                </a:path>
              </a:pathLst>
            </a:custGeom>
            <a:solidFill>
              <a:srgbClr val="00FF00"/>
            </a:solidFill>
          </p:spPr>
          <p:txBody>
            <a:bodyPr wrap="square" lIns="0" tIns="0" rIns="0" bIns="0" rtlCol="0"/>
            <a:lstStyle/>
            <a:p>
              <a:endParaRPr/>
            </a:p>
          </p:txBody>
        </p:sp>
      </p:grpSp>
      <p:sp>
        <p:nvSpPr>
          <p:cNvPr id="6" name="object 6"/>
          <p:cNvSpPr txBox="1"/>
          <p:nvPr/>
        </p:nvSpPr>
        <p:spPr>
          <a:xfrm>
            <a:off x="1822195" y="3205987"/>
            <a:ext cx="7264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Arial MT"/>
                <a:cs typeface="Arial MT"/>
              </a:rPr>
              <a:t>df=1</a:t>
            </a:r>
            <a:endParaRPr sz="2800">
              <a:latin typeface="Arial MT"/>
              <a:cs typeface="Arial MT"/>
            </a:endParaRPr>
          </a:p>
        </p:txBody>
      </p:sp>
      <p:sp>
        <p:nvSpPr>
          <p:cNvPr id="7" name="object 7"/>
          <p:cNvSpPr txBox="1"/>
          <p:nvPr/>
        </p:nvSpPr>
        <p:spPr>
          <a:xfrm>
            <a:off x="4472178" y="4786122"/>
            <a:ext cx="7264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CC00"/>
                </a:solidFill>
                <a:latin typeface="Arial MT"/>
                <a:cs typeface="Arial MT"/>
              </a:rPr>
              <a:t>df=6</a:t>
            </a:r>
            <a:endParaRPr sz="2800">
              <a:latin typeface="Arial MT"/>
              <a:cs typeface="Arial MT"/>
            </a:endParaRPr>
          </a:p>
        </p:txBody>
      </p:sp>
      <p:sp>
        <p:nvSpPr>
          <p:cNvPr id="8" name="object 8"/>
          <p:cNvSpPr txBox="1"/>
          <p:nvPr/>
        </p:nvSpPr>
        <p:spPr>
          <a:xfrm>
            <a:off x="2069845" y="5962534"/>
            <a:ext cx="1308100" cy="347980"/>
          </a:xfrm>
          <a:prstGeom prst="rect">
            <a:avLst/>
          </a:prstGeom>
        </p:spPr>
        <p:txBody>
          <a:bodyPr vert="horz" wrap="square" lIns="0" tIns="14605" rIns="0" bIns="0" rtlCol="0">
            <a:spAutoFit/>
          </a:bodyPr>
          <a:lstStyle/>
          <a:p>
            <a:pPr marL="38100">
              <a:lnSpc>
                <a:spcPct val="100000"/>
              </a:lnSpc>
              <a:spcBef>
                <a:spcPts val="115"/>
              </a:spcBef>
            </a:pPr>
            <a:r>
              <a:rPr sz="2100" spc="-20" dirty="0">
                <a:solidFill>
                  <a:srgbClr val="0000FF"/>
                </a:solidFill>
                <a:latin typeface="Symbol"/>
                <a:cs typeface="Symbol"/>
              </a:rPr>
              <a:t></a:t>
            </a:r>
            <a:r>
              <a:rPr sz="1950" spc="-30" baseline="25641" dirty="0">
                <a:solidFill>
                  <a:srgbClr val="0000FF"/>
                </a:solidFill>
                <a:latin typeface="Arial MT"/>
                <a:cs typeface="Arial MT"/>
              </a:rPr>
              <a:t>2</a:t>
            </a:r>
            <a:r>
              <a:rPr sz="1950" spc="195" baseline="25641" dirty="0">
                <a:solidFill>
                  <a:srgbClr val="0000FF"/>
                </a:solidFill>
                <a:latin typeface="Arial MT"/>
                <a:cs typeface="Arial MT"/>
              </a:rPr>
              <a:t> </a:t>
            </a:r>
            <a:r>
              <a:rPr sz="2000" dirty="0">
                <a:solidFill>
                  <a:srgbClr val="0000FF"/>
                </a:solidFill>
                <a:latin typeface="Arial MT"/>
                <a:cs typeface="Arial MT"/>
              </a:rPr>
              <a:t>=3.8415</a:t>
            </a:r>
            <a:endParaRPr sz="2000">
              <a:latin typeface="Arial MT"/>
              <a:cs typeface="Arial MT"/>
            </a:endParaRPr>
          </a:p>
        </p:txBody>
      </p:sp>
      <p:sp>
        <p:nvSpPr>
          <p:cNvPr id="9" name="object 9"/>
          <p:cNvSpPr txBox="1"/>
          <p:nvPr/>
        </p:nvSpPr>
        <p:spPr>
          <a:xfrm>
            <a:off x="5381878" y="4918280"/>
            <a:ext cx="1449070" cy="347345"/>
          </a:xfrm>
          <a:prstGeom prst="rect">
            <a:avLst/>
          </a:prstGeom>
        </p:spPr>
        <p:txBody>
          <a:bodyPr vert="horz" wrap="square" lIns="0" tIns="13970" rIns="0" bIns="0" rtlCol="0">
            <a:spAutoFit/>
          </a:bodyPr>
          <a:lstStyle/>
          <a:p>
            <a:pPr marL="38100">
              <a:lnSpc>
                <a:spcPct val="100000"/>
              </a:lnSpc>
              <a:spcBef>
                <a:spcPts val="110"/>
              </a:spcBef>
            </a:pPr>
            <a:r>
              <a:rPr sz="2100" spc="-20" dirty="0">
                <a:solidFill>
                  <a:srgbClr val="00CC00"/>
                </a:solidFill>
                <a:latin typeface="Symbol"/>
                <a:cs typeface="Symbol"/>
              </a:rPr>
              <a:t></a:t>
            </a:r>
            <a:r>
              <a:rPr sz="1950" spc="-30" baseline="25641" dirty="0">
                <a:solidFill>
                  <a:srgbClr val="00CC00"/>
                </a:solidFill>
                <a:latin typeface="Arial MT"/>
                <a:cs typeface="Arial MT"/>
              </a:rPr>
              <a:t>2</a:t>
            </a:r>
            <a:r>
              <a:rPr sz="1950" spc="195" baseline="25641" dirty="0">
                <a:solidFill>
                  <a:srgbClr val="00CC00"/>
                </a:solidFill>
                <a:latin typeface="Arial MT"/>
                <a:cs typeface="Arial MT"/>
              </a:rPr>
              <a:t> </a:t>
            </a:r>
            <a:r>
              <a:rPr sz="2000" dirty="0">
                <a:solidFill>
                  <a:srgbClr val="00CC00"/>
                </a:solidFill>
                <a:latin typeface="Arial MT"/>
                <a:cs typeface="Arial MT"/>
              </a:rPr>
              <a:t>=12.5916</a:t>
            </a:r>
            <a:endParaRPr sz="2000">
              <a:latin typeface="Arial MT"/>
              <a:cs typeface="Arial MT"/>
            </a:endParaRPr>
          </a:p>
        </p:txBody>
      </p:sp>
      <p:sp>
        <p:nvSpPr>
          <p:cNvPr id="10" name="object 10"/>
          <p:cNvSpPr txBox="1">
            <a:spLocks noGrp="1"/>
          </p:cNvSpPr>
          <p:nvPr>
            <p:ph type="body" idx="1"/>
          </p:nvPr>
        </p:nvSpPr>
        <p:spPr>
          <a:prstGeom prst="rect">
            <a:avLst/>
          </a:prstGeom>
        </p:spPr>
        <p:txBody>
          <a:bodyPr vert="horz" wrap="square" lIns="0" tIns="144208" rIns="0" bIns="0" rtlCol="0">
            <a:spAutoFit/>
          </a:bodyPr>
          <a:lstStyle/>
          <a:p>
            <a:pPr marL="1201420" marR="5080">
              <a:lnSpc>
                <a:spcPct val="100000"/>
              </a:lnSpc>
              <a:spcBef>
                <a:spcPts val="95"/>
              </a:spcBef>
            </a:pPr>
            <a:r>
              <a:rPr spc="-5" dirty="0"/>
              <a:t>Farther to the </a:t>
            </a:r>
            <a:r>
              <a:rPr dirty="0"/>
              <a:t>right signifies </a:t>
            </a:r>
            <a:r>
              <a:rPr spc="-5" dirty="0"/>
              <a:t>the </a:t>
            </a:r>
            <a:r>
              <a:rPr spc="-765" dirty="0"/>
              <a:t> </a:t>
            </a:r>
            <a:r>
              <a:rPr dirty="0"/>
              <a:t>deviation </a:t>
            </a:r>
            <a:r>
              <a:rPr spc="-5" dirty="0"/>
              <a:t>between</a:t>
            </a:r>
            <a:r>
              <a:rPr spc="10" dirty="0"/>
              <a:t> </a:t>
            </a:r>
            <a:r>
              <a:rPr spc="-5" dirty="0"/>
              <a:t>O and</a:t>
            </a:r>
            <a:r>
              <a:rPr dirty="0"/>
              <a:t> </a:t>
            </a:r>
            <a:r>
              <a:rPr spc="-5" dirty="0"/>
              <a:t>E, </a:t>
            </a:r>
            <a:r>
              <a:rPr dirty="0"/>
              <a:t> </a:t>
            </a:r>
            <a:r>
              <a:rPr spc="-5" dirty="0"/>
              <a:t>suggesting the </a:t>
            </a:r>
            <a:r>
              <a:rPr dirty="0"/>
              <a:t>row-column </a:t>
            </a:r>
            <a:r>
              <a:rPr spc="5" dirty="0"/>
              <a:t> </a:t>
            </a:r>
            <a:r>
              <a:rPr spc="-5" dirty="0"/>
              <a:t>independence</a:t>
            </a:r>
            <a:r>
              <a:rPr spc="10" dirty="0"/>
              <a:t> </a:t>
            </a:r>
            <a:r>
              <a:rPr spc="-5" dirty="0"/>
              <a:t>is</a:t>
            </a:r>
            <a:r>
              <a:rPr spc="5" dirty="0"/>
              <a:t> </a:t>
            </a:r>
            <a:r>
              <a:rPr spc="-25" dirty="0"/>
              <a:t>weaker.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5825" y="717613"/>
          <a:ext cx="8178800" cy="2009775"/>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875030">
                  <a:extLst>
                    <a:ext uri="{9D8B030D-6E8A-4147-A177-3AD203B41FA5}">
                      <a16:colId xmlns:a16="http://schemas.microsoft.com/office/drawing/2014/main" val="20003"/>
                    </a:ext>
                  </a:extLst>
                </a:gridCol>
                <a:gridCol w="71754">
                  <a:extLst>
                    <a:ext uri="{9D8B030D-6E8A-4147-A177-3AD203B41FA5}">
                      <a16:colId xmlns:a16="http://schemas.microsoft.com/office/drawing/2014/main" val="20004"/>
                    </a:ext>
                  </a:extLst>
                </a:gridCol>
                <a:gridCol w="1008379">
                  <a:extLst>
                    <a:ext uri="{9D8B030D-6E8A-4147-A177-3AD203B41FA5}">
                      <a16:colId xmlns:a16="http://schemas.microsoft.com/office/drawing/2014/main" val="20005"/>
                    </a:ext>
                  </a:extLst>
                </a:gridCol>
                <a:gridCol w="1008379">
                  <a:extLst>
                    <a:ext uri="{9D8B030D-6E8A-4147-A177-3AD203B41FA5}">
                      <a16:colId xmlns:a16="http://schemas.microsoft.com/office/drawing/2014/main" val="20006"/>
                    </a:ext>
                  </a:extLst>
                </a:gridCol>
                <a:gridCol w="1141729">
                  <a:extLst>
                    <a:ext uri="{9D8B030D-6E8A-4147-A177-3AD203B41FA5}">
                      <a16:colId xmlns:a16="http://schemas.microsoft.com/office/drawing/2014/main" val="20007"/>
                    </a:ext>
                  </a:extLst>
                </a:gridCol>
                <a:gridCol w="875029">
                  <a:extLst>
                    <a:ext uri="{9D8B030D-6E8A-4147-A177-3AD203B41FA5}">
                      <a16:colId xmlns:a16="http://schemas.microsoft.com/office/drawing/2014/main" val="20008"/>
                    </a:ext>
                  </a:extLst>
                </a:gridCol>
              </a:tblGrid>
              <a:tr h="396239">
                <a:tc rowSpan="2">
                  <a:txBody>
                    <a:bodyPr/>
                    <a:lstStyle/>
                    <a:p>
                      <a:pPr marL="91440" marR="286385">
                        <a:lnSpc>
                          <a:spcPct val="100000"/>
                        </a:lnSpc>
                        <a:spcBef>
                          <a:spcPts val="305"/>
                        </a:spcBef>
                      </a:pPr>
                      <a:r>
                        <a:rPr sz="2000" dirty="0">
                          <a:solidFill>
                            <a:srgbClr val="FFFFCC"/>
                          </a:solidFill>
                          <a:latin typeface="Arial MT"/>
                          <a:cs typeface="Arial MT"/>
                        </a:rPr>
                        <a:t>Head  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05"/>
                        </a:spcBef>
                      </a:pPr>
                      <a:r>
                        <a:rPr sz="2000" spc="-5" dirty="0">
                          <a:solidFill>
                            <a:srgbClr val="FFFFFF"/>
                          </a:solidFill>
                          <a:latin typeface="Arial MT"/>
                          <a:cs typeface="Arial MT"/>
                        </a:rPr>
                        <a:t>Wearing</a:t>
                      </a:r>
                      <a:r>
                        <a:rPr sz="2000" spc="-60"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28575">
                      <a:solidFill>
                        <a:srgbClr val="FFFFCC"/>
                      </a:solidFill>
                      <a:prstDash val="solid"/>
                    </a:lnR>
                  </a:tcPr>
                </a:tc>
                <a:tc rowSpan="2">
                  <a:txBody>
                    <a:bodyPr/>
                    <a:lstStyle/>
                    <a:p>
                      <a:pPr marL="92075" marR="284480">
                        <a:lnSpc>
                          <a:spcPct val="100000"/>
                        </a:lnSpc>
                        <a:spcBef>
                          <a:spcPts val="305"/>
                        </a:spcBef>
                      </a:pPr>
                      <a:r>
                        <a:rPr sz="2000" dirty="0">
                          <a:solidFill>
                            <a:srgbClr val="FFFFCC"/>
                          </a:solidFill>
                          <a:latin typeface="Arial MT"/>
                          <a:cs typeface="Arial MT"/>
                        </a:rPr>
                        <a:t>Head </a:t>
                      </a:r>
                      <a:r>
                        <a:rPr sz="2000" spc="-545" dirty="0">
                          <a:solidFill>
                            <a:srgbClr val="FFFFCC"/>
                          </a:solidFill>
                          <a:latin typeface="Arial MT"/>
                          <a:cs typeface="Arial MT"/>
                        </a:rPr>
                        <a:t> </a:t>
                      </a:r>
                      <a:r>
                        <a:rPr sz="2000" dirty="0">
                          <a:solidFill>
                            <a:srgbClr val="FFFFCC"/>
                          </a:solidFill>
                          <a:latin typeface="Arial MT"/>
                          <a:cs typeface="Arial MT"/>
                        </a:rPr>
                        <a:t>Inju</a:t>
                      </a:r>
                      <a:r>
                        <a:rPr sz="2000" spc="10" dirty="0">
                          <a:solidFill>
                            <a:srgbClr val="FFFFCC"/>
                          </a:solidFill>
                          <a:latin typeface="Arial MT"/>
                          <a:cs typeface="Arial MT"/>
                        </a:rPr>
                        <a:t>r</a:t>
                      </a:r>
                      <a:r>
                        <a:rPr sz="2000" dirty="0">
                          <a:solidFill>
                            <a:srgbClr val="FFFFCC"/>
                          </a:solidFill>
                          <a:latin typeface="Arial MT"/>
                          <a:cs typeface="Arial MT"/>
                        </a:rPr>
                        <a:t>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2075">
                        <a:lnSpc>
                          <a:spcPct val="100000"/>
                        </a:lnSpc>
                        <a:spcBef>
                          <a:spcPts val="305"/>
                        </a:spcBef>
                      </a:pPr>
                      <a:r>
                        <a:rPr sz="2000" spc="-5" dirty="0">
                          <a:solidFill>
                            <a:srgbClr val="FFFFFF"/>
                          </a:solidFill>
                          <a:latin typeface="Arial MT"/>
                          <a:cs typeface="Arial MT"/>
                        </a:rPr>
                        <a:t>Wearing</a:t>
                      </a:r>
                      <a:r>
                        <a:rPr sz="2000" spc="-60"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710">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239">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R="493395" algn="r">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tc vMerge="1">
                  <a:txBody>
                    <a:bodyPr/>
                    <a:lstStyle/>
                    <a:p>
                      <a:endParaRPr/>
                    </a:p>
                  </a:txBody>
                  <a:tcPr marL="0" marR="0" marT="0" marB="0">
                    <a:lnL w="28575">
                      <a:solidFill>
                        <a:srgbClr val="FFFFCC"/>
                      </a:solidFill>
                      <a:prstDash val="solid"/>
                    </a:lnL>
                    <a:lnR w="28575">
                      <a:solidFill>
                        <a:srgbClr val="FFFFCC"/>
                      </a:solidFill>
                      <a:prstDash val="solid"/>
                    </a:lnR>
                  </a:tcPr>
                </a:tc>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2075">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396240">
                <a:tc>
                  <a:txBody>
                    <a:bodyPr/>
                    <a:lstStyle/>
                    <a:p>
                      <a:pPr marL="91440">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484505" algn="r">
                        <a:lnSpc>
                          <a:spcPct val="100000"/>
                        </a:lnSpc>
                        <a:spcBef>
                          <a:spcPts val="305"/>
                        </a:spcBef>
                      </a:pPr>
                      <a:r>
                        <a:rPr sz="2000" dirty="0">
                          <a:solidFill>
                            <a:srgbClr val="FFFFFF"/>
                          </a:solidFill>
                          <a:latin typeface="Arial MT"/>
                          <a:cs typeface="Arial MT"/>
                        </a:rPr>
                        <a:t>17</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1440">
                        <a:lnSpc>
                          <a:spcPct val="100000"/>
                        </a:lnSpc>
                        <a:spcBef>
                          <a:spcPts val="305"/>
                        </a:spcBef>
                      </a:pPr>
                      <a:r>
                        <a:rPr sz="2000" dirty="0">
                          <a:solidFill>
                            <a:srgbClr val="FFFFFF"/>
                          </a:solidFill>
                          <a:latin typeface="Arial MT"/>
                          <a:cs typeface="Arial MT"/>
                        </a:rPr>
                        <a:t>218</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CC"/>
                          </a:solidFill>
                          <a:latin typeface="Arial MT"/>
                          <a:cs typeface="Arial MT"/>
                        </a:rPr>
                        <a:t>235</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28575">
                      <a:solidFill>
                        <a:srgbClr val="FFFFCC"/>
                      </a:solidFill>
                      <a:prstDash val="solid"/>
                    </a:lnR>
                  </a:tcPr>
                </a:tc>
                <a:tc>
                  <a:txBody>
                    <a:bodyPr/>
                    <a:lstStyle/>
                    <a:p>
                      <a:pPr marL="92075">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32410">
                        <a:lnSpc>
                          <a:spcPct val="100000"/>
                        </a:lnSpc>
                        <a:spcBef>
                          <a:spcPts val="305"/>
                        </a:spcBef>
                      </a:pPr>
                      <a:r>
                        <a:rPr sz="2000" dirty="0">
                          <a:solidFill>
                            <a:srgbClr val="FFFFFF"/>
                          </a:solidFill>
                          <a:latin typeface="Arial MT"/>
                          <a:cs typeface="Arial MT"/>
                        </a:rPr>
                        <a:t>43.6</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FF"/>
                          </a:solidFill>
                          <a:latin typeface="Arial MT"/>
                          <a:cs typeface="Arial MT"/>
                        </a:rPr>
                        <a:t>191.4</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305"/>
                        </a:spcBef>
                      </a:pPr>
                      <a:r>
                        <a:rPr sz="2000" dirty="0">
                          <a:solidFill>
                            <a:srgbClr val="FFFFCC"/>
                          </a:solidFill>
                          <a:latin typeface="Arial MT"/>
                          <a:cs typeface="Arial MT"/>
                        </a:rPr>
                        <a:t>235.0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239">
                <a:tc>
                  <a:txBody>
                    <a:bodyPr/>
                    <a:lstStyle/>
                    <a:p>
                      <a:pPr marL="91440">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483234" algn="r">
                        <a:lnSpc>
                          <a:spcPct val="100000"/>
                        </a:lnSpc>
                        <a:spcBef>
                          <a:spcPts val="305"/>
                        </a:spcBef>
                      </a:pPr>
                      <a:r>
                        <a:rPr sz="2000" dirty="0">
                          <a:solidFill>
                            <a:srgbClr val="FFFFFF"/>
                          </a:solidFill>
                          <a:latin typeface="Arial MT"/>
                          <a:cs typeface="Arial MT"/>
                        </a:rPr>
                        <a:t>130</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1440">
                        <a:lnSpc>
                          <a:spcPct val="100000"/>
                        </a:lnSpc>
                        <a:spcBef>
                          <a:spcPts val="305"/>
                        </a:spcBef>
                      </a:pPr>
                      <a:r>
                        <a:rPr sz="2000" dirty="0">
                          <a:solidFill>
                            <a:srgbClr val="FFFFFF"/>
                          </a:solidFill>
                          <a:latin typeface="Arial MT"/>
                          <a:cs typeface="Arial MT"/>
                        </a:rPr>
                        <a:t>428</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CC"/>
                          </a:solidFill>
                          <a:latin typeface="Arial MT"/>
                          <a:cs typeface="Arial MT"/>
                        </a:rPr>
                        <a:t>558</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28575">
                      <a:solidFill>
                        <a:srgbClr val="FFFFCC"/>
                      </a:solidFill>
                      <a:prstDash val="solid"/>
                    </a:lnR>
                  </a:tcPr>
                </a:tc>
                <a:tc>
                  <a:txBody>
                    <a:bodyPr/>
                    <a:lstStyle/>
                    <a:p>
                      <a:pPr marL="92075">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305"/>
                        </a:spcBef>
                      </a:pPr>
                      <a:r>
                        <a:rPr sz="2000" dirty="0">
                          <a:solidFill>
                            <a:srgbClr val="FFFFFF"/>
                          </a:solidFill>
                          <a:latin typeface="Arial MT"/>
                          <a:cs typeface="Arial MT"/>
                        </a:rPr>
                        <a:t>103.4</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FF"/>
                          </a:solidFill>
                          <a:latin typeface="Arial MT"/>
                          <a:cs typeface="Arial MT"/>
                        </a:rPr>
                        <a:t>454.6</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305"/>
                        </a:spcBef>
                      </a:pPr>
                      <a:r>
                        <a:rPr sz="2000" dirty="0">
                          <a:solidFill>
                            <a:srgbClr val="FFFFCC"/>
                          </a:solidFill>
                          <a:latin typeface="Arial MT"/>
                          <a:cs typeface="Arial MT"/>
                        </a:rPr>
                        <a:t>558.0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113">
                <a:tc>
                  <a:txBody>
                    <a:bodyPr/>
                    <a:lstStyle/>
                    <a:p>
                      <a:pPr marL="91440">
                        <a:lnSpc>
                          <a:spcPct val="100000"/>
                        </a:lnSpc>
                        <a:spcBef>
                          <a:spcPts val="305"/>
                        </a:spcBef>
                      </a:pPr>
                      <a:r>
                        <a:rPr sz="2000" spc="-45" dirty="0">
                          <a:solidFill>
                            <a:srgbClr val="FFFFCC"/>
                          </a:solidFill>
                          <a:latin typeface="Arial MT"/>
                          <a:cs typeface="Arial MT"/>
                        </a:rPr>
                        <a:t>Total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483234" algn="r">
                        <a:lnSpc>
                          <a:spcPct val="100000"/>
                        </a:lnSpc>
                        <a:spcBef>
                          <a:spcPts val="305"/>
                        </a:spcBef>
                      </a:pPr>
                      <a:r>
                        <a:rPr sz="2000" dirty="0">
                          <a:solidFill>
                            <a:srgbClr val="FFFFFF"/>
                          </a:solidFill>
                          <a:latin typeface="Arial MT"/>
                          <a:cs typeface="Arial MT"/>
                        </a:rPr>
                        <a:t>147</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5"/>
                        </a:spcBef>
                      </a:pPr>
                      <a:r>
                        <a:rPr sz="2000" dirty="0">
                          <a:solidFill>
                            <a:srgbClr val="FFFFFF"/>
                          </a:solidFill>
                          <a:latin typeface="Arial MT"/>
                          <a:cs typeface="Arial MT"/>
                        </a:rPr>
                        <a:t>646</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5"/>
                        </a:spcBef>
                      </a:pPr>
                      <a:r>
                        <a:rPr sz="2000" dirty="0">
                          <a:solidFill>
                            <a:srgbClr val="FFFFCC"/>
                          </a:solidFill>
                          <a:latin typeface="Arial MT"/>
                          <a:cs typeface="Arial MT"/>
                        </a:rPr>
                        <a:t>793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28575">
                      <a:solidFill>
                        <a:srgbClr val="FFFFCC"/>
                      </a:solidFill>
                      <a:prstDash val="solid"/>
                    </a:lnR>
                  </a:tcPr>
                </a:tc>
                <a:tc>
                  <a:txBody>
                    <a:bodyPr/>
                    <a:lstStyle/>
                    <a:p>
                      <a:pPr marL="92075">
                        <a:lnSpc>
                          <a:spcPct val="100000"/>
                        </a:lnSpc>
                        <a:spcBef>
                          <a:spcPts val="305"/>
                        </a:spcBef>
                      </a:pPr>
                      <a:r>
                        <a:rPr sz="2000" spc="-45" dirty="0">
                          <a:solidFill>
                            <a:srgbClr val="FFFFCC"/>
                          </a:solidFill>
                          <a:latin typeface="Arial MT"/>
                          <a:cs typeface="Arial MT"/>
                        </a:rPr>
                        <a:t>Total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5"/>
                        </a:spcBef>
                      </a:pPr>
                      <a:r>
                        <a:rPr sz="2000" dirty="0">
                          <a:solidFill>
                            <a:srgbClr val="FFFFFF"/>
                          </a:solidFill>
                          <a:latin typeface="Arial MT"/>
                          <a:cs typeface="Arial MT"/>
                        </a:rPr>
                        <a:t>147.0</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5"/>
                        </a:spcBef>
                      </a:pPr>
                      <a:r>
                        <a:rPr sz="2000" dirty="0">
                          <a:solidFill>
                            <a:srgbClr val="FFFFFF"/>
                          </a:solidFill>
                          <a:latin typeface="Arial MT"/>
                          <a:cs typeface="Arial MT"/>
                        </a:rPr>
                        <a:t>646.0</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710">
                        <a:lnSpc>
                          <a:spcPct val="100000"/>
                        </a:lnSpc>
                        <a:spcBef>
                          <a:spcPts val="305"/>
                        </a:spcBef>
                      </a:pPr>
                      <a:r>
                        <a:rPr sz="2000" dirty="0">
                          <a:solidFill>
                            <a:srgbClr val="FFFFCC"/>
                          </a:solidFill>
                          <a:latin typeface="Arial MT"/>
                          <a:cs typeface="Arial MT"/>
                        </a:rPr>
                        <a:t>793.0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grpSp>
        <p:nvGrpSpPr>
          <p:cNvPr id="3" name="object 3"/>
          <p:cNvGrpSpPr/>
          <p:nvPr/>
        </p:nvGrpSpPr>
        <p:grpSpPr>
          <a:xfrm>
            <a:off x="893063" y="3521964"/>
            <a:ext cx="7854950" cy="2659380"/>
            <a:chOff x="893063" y="3521964"/>
            <a:chExt cx="7854950" cy="2659380"/>
          </a:xfrm>
        </p:grpSpPr>
        <p:sp>
          <p:nvSpPr>
            <p:cNvPr id="4" name="object 4"/>
            <p:cNvSpPr/>
            <p:nvPr/>
          </p:nvSpPr>
          <p:spPr>
            <a:xfrm>
              <a:off x="893063" y="3521964"/>
              <a:ext cx="7854950" cy="2659380"/>
            </a:xfrm>
            <a:custGeom>
              <a:avLst/>
              <a:gdLst/>
              <a:ahLst/>
              <a:cxnLst/>
              <a:rect l="l" t="t" r="r" b="b"/>
              <a:pathLst>
                <a:path w="7854950" h="2659379">
                  <a:moveTo>
                    <a:pt x="7854696" y="0"/>
                  </a:moveTo>
                  <a:lnTo>
                    <a:pt x="0" y="0"/>
                  </a:lnTo>
                  <a:lnTo>
                    <a:pt x="0" y="2659380"/>
                  </a:lnTo>
                  <a:lnTo>
                    <a:pt x="7854696" y="2659380"/>
                  </a:lnTo>
                  <a:lnTo>
                    <a:pt x="7854696" y="0"/>
                  </a:lnTo>
                  <a:close/>
                </a:path>
              </a:pathLst>
            </a:custGeom>
            <a:solidFill>
              <a:srgbClr val="FFFFCC"/>
            </a:solidFill>
          </p:spPr>
          <p:txBody>
            <a:bodyPr wrap="square" lIns="0" tIns="0" rIns="0" bIns="0" rtlCol="0"/>
            <a:lstStyle/>
            <a:p>
              <a:endParaRPr/>
            </a:p>
          </p:txBody>
        </p:sp>
        <p:sp>
          <p:nvSpPr>
            <p:cNvPr id="5" name="object 5"/>
            <p:cNvSpPr/>
            <p:nvPr/>
          </p:nvSpPr>
          <p:spPr>
            <a:xfrm>
              <a:off x="1242818" y="4093999"/>
              <a:ext cx="7432675" cy="1151890"/>
            </a:xfrm>
            <a:custGeom>
              <a:avLst/>
              <a:gdLst/>
              <a:ahLst/>
              <a:cxnLst/>
              <a:rect l="l" t="t" r="r" b="b"/>
              <a:pathLst>
                <a:path w="7432675" h="1151889">
                  <a:moveTo>
                    <a:pt x="3019388" y="0"/>
                  </a:moveTo>
                  <a:lnTo>
                    <a:pt x="4853921" y="0"/>
                  </a:lnTo>
                </a:path>
                <a:path w="7432675" h="1151889">
                  <a:moveTo>
                    <a:pt x="5234761" y="0"/>
                  </a:moveTo>
                  <a:lnTo>
                    <a:pt x="7432640" y="0"/>
                  </a:lnTo>
                </a:path>
                <a:path w="7432675" h="1151889">
                  <a:moveTo>
                    <a:pt x="0" y="1151544"/>
                  </a:moveTo>
                  <a:lnTo>
                    <a:pt x="2162980" y="1151544"/>
                  </a:lnTo>
                </a:path>
                <a:path w="7432675" h="1151889">
                  <a:moveTo>
                    <a:pt x="2543852" y="1151544"/>
                  </a:moveTo>
                  <a:lnTo>
                    <a:pt x="4782689" y="1151544"/>
                  </a:lnTo>
                </a:path>
              </a:pathLst>
            </a:custGeom>
            <a:ln w="15867">
              <a:solidFill>
                <a:srgbClr val="000000"/>
              </a:solidFill>
            </a:ln>
          </p:spPr>
          <p:txBody>
            <a:bodyPr wrap="square" lIns="0" tIns="0" rIns="0" bIns="0" rtlCol="0"/>
            <a:lstStyle/>
            <a:p>
              <a:endParaRPr/>
            </a:p>
          </p:txBody>
        </p:sp>
      </p:grpSp>
      <p:sp>
        <p:nvSpPr>
          <p:cNvPr id="6" name="object 6"/>
          <p:cNvSpPr txBox="1"/>
          <p:nvPr/>
        </p:nvSpPr>
        <p:spPr>
          <a:xfrm>
            <a:off x="4477261" y="5244433"/>
            <a:ext cx="871855" cy="477520"/>
          </a:xfrm>
          <a:prstGeom prst="rect">
            <a:avLst/>
          </a:prstGeom>
        </p:spPr>
        <p:txBody>
          <a:bodyPr vert="horz" wrap="square" lIns="0" tIns="13970" rIns="0" bIns="0" rtlCol="0">
            <a:spAutoFit/>
          </a:bodyPr>
          <a:lstStyle/>
          <a:p>
            <a:pPr marL="12700">
              <a:lnSpc>
                <a:spcPct val="100000"/>
              </a:lnSpc>
              <a:spcBef>
                <a:spcPts val="110"/>
              </a:spcBef>
            </a:pPr>
            <a:r>
              <a:rPr sz="2950" spc="80" dirty="0">
                <a:latin typeface="Times New Roman"/>
                <a:cs typeface="Times New Roman"/>
              </a:rPr>
              <a:t>45</a:t>
            </a:r>
            <a:r>
              <a:rPr sz="2950" spc="-175" dirty="0">
                <a:latin typeface="Times New Roman"/>
                <a:cs typeface="Times New Roman"/>
              </a:rPr>
              <a:t>4</a:t>
            </a:r>
            <a:r>
              <a:rPr sz="2950" dirty="0">
                <a:latin typeface="Times New Roman"/>
                <a:cs typeface="Times New Roman"/>
              </a:rPr>
              <a:t>.</a:t>
            </a:r>
            <a:r>
              <a:rPr sz="2950" spc="15" dirty="0">
                <a:latin typeface="Times New Roman"/>
                <a:cs typeface="Times New Roman"/>
              </a:rPr>
              <a:t>6</a:t>
            </a:r>
            <a:endParaRPr sz="2950">
              <a:latin typeface="Times New Roman"/>
              <a:cs typeface="Times New Roman"/>
            </a:endParaRPr>
          </a:p>
        </p:txBody>
      </p:sp>
      <p:sp>
        <p:nvSpPr>
          <p:cNvPr id="7" name="object 7"/>
          <p:cNvSpPr txBox="1"/>
          <p:nvPr/>
        </p:nvSpPr>
        <p:spPr>
          <a:xfrm>
            <a:off x="7127212" y="4092889"/>
            <a:ext cx="871855" cy="477520"/>
          </a:xfrm>
          <a:prstGeom prst="rect">
            <a:avLst/>
          </a:prstGeom>
        </p:spPr>
        <p:txBody>
          <a:bodyPr vert="horz" wrap="square" lIns="0" tIns="13970" rIns="0" bIns="0" rtlCol="0">
            <a:spAutoFit/>
          </a:bodyPr>
          <a:lstStyle/>
          <a:p>
            <a:pPr marL="12700">
              <a:lnSpc>
                <a:spcPct val="100000"/>
              </a:lnSpc>
              <a:spcBef>
                <a:spcPts val="110"/>
              </a:spcBef>
            </a:pPr>
            <a:r>
              <a:rPr sz="2950" spc="80" dirty="0">
                <a:latin typeface="Times New Roman"/>
                <a:cs typeface="Times New Roman"/>
              </a:rPr>
              <a:t>19</a:t>
            </a:r>
            <a:r>
              <a:rPr sz="2950" spc="-165" dirty="0">
                <a:latin typeface="Times New Roman"/>
                <a:cs typeface="Times New Roman"/>
              </a:rPr>
              <a:t>1</a:t>
            </a:r>
            <a:r>
              <a:rPr sz="2950" spc="-10" dirty="0">
                <a:latin typeface="Times New Roman"/>
                <a:cs typeface="Times New Roman"/>
              </a:rPr>
              <a:t>.</a:t>
            </a:r>
            <a:r>
              <a:rPr sz="2950" spc="15" dirty="0">
                <a:latin typeface="Times New Roman"/>
                <a:cs typeface="Times New Roman"/>
              </a:rPr>
              <a:t>4</a:t>
            </a:r>
            <a:endParaRPr sz="2950">
              <a:latin typeface="Times New Roman"/>
              <a:cs typeface="Times New Roman"/>
            </a:endParaRPr>
          </a:p>
        </p:txBody>
      </p:sp>
      <p:sp>
        <p:nvSpPr>
          <p:cNvPr id="8" name="object 8"/>
          <p:cNvSpPr txBox="1"/>
          <p:nvPr/>
        </p:nvSpPr>
        <p:spPr>
          <a:xfrm>
            <a:off x="4844355" y="4092889"/>
            <a:ext cx="684530" cy="477520"/>
          </a:xfrm>
          <a:prstGeom prst="rect">
            <a:avLst/>
          </a:prstGeom>
        </p:spPr>
        <p:txBody>
          <a:bodyPr vert="horz" wrap="square" lIns="0" tIns="13970" rIns="0" bIns="0" rtlCol="0">
            <a:spAutoFit/>
          </a:bodyPr>
          <a:lstStyle/>
          <a:p>
            <a:pPr marL="12700">
              <a:lnSpc>
                <a:spcPct val="100000"/>
              </a:lnSpc>
              <a:spcBef>
                <a:spcPts val="110"/>
              </a:spcBef>
            </a:pPr>
            <a:r>
              <a:rPr sz="2950" spc="80" dirty="0">
                <a:latin typeface="Times New Roman"/>
                <a:cs typeface="Times New Roman"/>
              </a:rPr>
              <a:t>4</a:t>
            </a:r>
            <a:r>
              <a:rPr sz="2950" spc="-90" dirty="0">
                <a:latin typeface="Times New Roman"/>
                <a:cs typeface="Times New Roman"/>
              </a:rPr>
              <a:t>3</a:t>
            </a:r>
            <a:r>
              <a:rPr sz="2950" spc="-5" dirty="0">
                <a:latin typeface="Times New Roman"/>
                <a:cs typeface="Times New Roman"/>
              </a:rPr>
              <a:t>.</a:t>
            </a:r>
            <a:r>
              <a:rPr sz="2950" spc="15" dirty="0">
                <a:latin typeface="Times New Roman"/>
                <a:cs typeface="Times New Roman"/>
              </a:rPr>
              <a:t>6</a:t>
            </a:r>
            <a:endParaRPr sz="2950">
              <a:latin typeface="Times New Roman"/>
              <a:cs typeface="Times New Roman"/>
            </a:endParaRPr>
          </a:p>
        </p:txBody>
      </p:sp>
      <p:sp>
        <p:nvSpPr>
          <p:cNvPr id="9" name="object 9"/>
          <p:cNvSpPr txBox="1"/>
          <p:nvPr/>
        </p:nvSpPr>
        <p:spPr>
          <a:xfrm>
            <a:off x="937265" y="5214154"/>
            <a:ext cx="1809114" cy="989330"/>
          </a:xfrm>
          <a:prstGeom prst="rect">
            <a:avLst/>
          </a:prstGeom>
        </p:spPr>
        <p:txBody>
          <a:bodyPr vert="horz" wrap="square" lIns="0" tIns="44450" rIns="0" bIns="0" rtlCol="0">
            <a:spAutoFit/>
          </a:bodyPr>
          <a:lstStyle/>
          <a:p>
            <a:pPr marL="949960">
              <a:lnSpc>
                <a:spcPct val="100000"/>
              </a:lnSpc>
              <a:spcBef>
                <a:spcPts val="350"/>
              </a:spcBef>
            </a:pPr>
            <a:r>
              <a:rPr sz="2950" spc="80" dirty="0">
                <a:latin typeface="Times New Roman"/>
                <a:cs typeface="Times New Roman"/>
              </a:rPr>
              <a:t>10</a:t>
            </a:r>
            <a:r>
              <a:rPr sz="2950" spc="-170" dirty="0">
                <a:latin typeface="Times New Roman"/>
                <a:cs typeface="Times New Roman"/>
              </a:rPr>
              <a:t>3</a:t>
            </a:r>
            <a:r>
              <a:rPr sz="2950" spc="-5" dirty="0">
                <a:latin typeface="Times New Roman"/>
                <a:cs typeface="Times New Roman"/>
              </a:rPr>
              <a:t>.</a:t>
            </a:r>
            <a:r>
              <a:rPr sz="2950" spc="15" dirty="0">
                <a:latin typeface="Times New Roman"/>
                <a:cs typeface="Times New Roman"/>
              </a:rPr>
              <a:t>4</a:t>
            </a:r>
            <a:endParaRPr sz="2950">
              <a:latin typeface="Times New Roman"/>
              <a:cs typeface="Times New Roman"/>
            </a:endParaRPr>
          </a:p>
          <a:p>
            <a:pPr marL="12700">
              <a:lnSpc>
                <a:spcPct val="100000"/>
              </a:lnSpc>
              <a:spcBef>
                <a:spcPts val="254"/>
              </a:spcBef>
            </a:pPr>
            <a:r>
              <a:rPr sz="2950" spc="20" dirty="0">
                <a:latin typeface="Symbol"/>
                <a:cs typeface="Symbol"/>
              </a:rPr>
              <a:t></a:t>
            </a:r>
            <a:r>
              <a:rPr sz="2950" spc="-25" dirty="0">
                <a:latin typeface="Times New Roman"/>
                <a:cs typeface="Times New Roman"/>
              </a:rPr>
              <a:t> </a:t>
            </a:r>
            <a:r>
              <a:rPr sz="2950" spc="45" dirty="0">
                <a:latin typeface="Times New Roman"/>
                <a:cs typeface="Times New Roman"/>
              </a:rPr>
              <a:t>28.3246</a:t>
            </a:r>
            <a:endParaRPr sz="2950">
              <a:latin typeface="Times New Roman"/>
              <a:cs typeface="Times New Roman"/>
            </a:endParaRPr>
          </a:p>
        </p:txBody>
      </p:sp>
      <p:sp>
        <p:nvSpPr>
          <p:cNvPr id="10" name="object 10"/>
          <p:cNvSpPr txBox="1"/>
          <p:nvPr/>
        </p:nvSpPr>
        <p:spPr>
          <a:xfrm>
            <a:off x="3455708" y="4713750"/>
            <a:ext cx="2541905" cy="477520"/>
          </a:xfrm>
          <a:prstGeom prst="rect">
            <a:avLst/>
          </a:prstGeom>
        </p:spPr>
        <p:txBody>
          <a:bodyPr vert="horz" wrap="square" lIns="0" tIns="13970" rIns="0" bIns="0" rtlCol="0">
            <a:spAutoFit/>
          </a:bodyPr>
          <a:lstStyle/>
          <a:p>
            <a:pPr marL="38100">
              <a:lnSpc>
                <a:spcPct val="100000"/>
              </a:lnSpc>
              <a:spcBef>
                <a:spcPts val="110"/>
              </a:spcBef>
            </a:pPr>
            <a:r>
              <a:rPr sz="4425" spc="30" baseline="-34839" dirty="0">
                <a:latin typeface="Symbol"/>
                <a:cs typeface="Symbol"/>
              </a:rPr>
              <a:t></a:t>
            </a:r>
            <a:r>
              <a:rPr sz="4425" spc="120" baseline="-34839" dirty="0">
                <a:latin typeface="Times New Roman"/>
                <a:cs typeface="Times New Roman"/>
              </a:rPr>
              <a:t> </a:t>
            </a:r>
            <a:r>
              <a:rPr sz="2950" spc="70" dirty="0">
                <a:latin typeface="Times New Roman"/>
                <a:cs typeface="Times New Roman"/>
              </a:rPr>
              <a:t>(</a:t>
            </a:r>
            <a:r>
              <a:rPr sz="2950" spc="80" dirty="0">
                <a:latin typeface="Times New Roman"/>
                <a:cs typeface="Times New Roman"/>
              </a:rPr>
              <a:t>42</a:t>
            </a:r>
            <a:r>
              <a:rPr sz="2950" spc="15" dirty="0">
                <a:latin typeface="Times New Roman"/>
                <a:cs typeface="Times New Roman"/>
              </a:rPr>
              <a:t>8</a:t>
            </a:r>
            <a:r>
              <a:rPr sz="2950" spc="-409" dirty="0">
                <a:latin typeface="Times New Roman"/>
                <a:cs typeface="Times New Roman"/>
              </a:rPr>
              <a:t> </a:t>
            </a:r>
            <a:r>
              <a:rPr sz="2950" spc="20" dirty="0">
                <a:latin typeface="Symbol"/>
                <a:cs typeface="Symbol"/>
              </a:rPr>
              <a:t></a:t>
            </a:r>
            <a:r>
              <a:rPr sz="2950" spc="-165" dirty="0">
                <a:latin typeface="Times New Roman"/>
                <a:cs typeface="Times New Roman"/>
              </a:rPr>
              <a:t> </a:t>
            </a:r>
            <a:r>
              <a:rPr sz="2950" spc="80" dirty="0">
                <a:latin typeface="Times New Roman"/>
                <a:cs typeface="Times New Roman"/>
              </a:rPr>
              <a:t>45</a:t>
            </a:r>
            <a:r>
              <a:rPr sz="2950" spc="-175" dirty="0">
                <a:latin typeface="Times New Roman"/>
                <a:cs typeface="Times New Roman"/>
              </a:rPr>
              <a:t>4</a:t>
            </a:r>
            <a:r>
              <a:rPr sz="2950" dirty="0">
                <a:latin typeface="Times New Roman"/>
                <a:cs typeface="Times New Roman"/>
              </a:rPr>
              <a:t>.</a:t>
            </a:r>
            <a:r>
              <a:rPr sz="2950" spc="-5" dirty="0">
                <a:latin typeface="Times New Roman"/>
                <a:cs typeface="Times New Roman"/>
              </a:rPr>
              <a:t>6</a:t>
            </a:r>
            <a:r>
              <a:rPr sz="2950" spc="240" dirty="0">
                <a:latin typeface="Times New Roman"/>
                <a:cs typeface="Times New Roman"/>
              </a:rPr>
              <a:t>)</a:t>
            </a:r>
            <a:r>
              <a:rPr sz="2550" spc="30" baseline="44117" dirty="0">
                <a:latin typeface="Times New Roman"/>
                <a:cs typeface="Times New Roman"/>
              </a:rPr>
              <a:t>2</a:t>
            </a:r>
            <a:endParaRPr sz="2550" baseline="44117">
              <a:latin typeface="Times New Roman"/>
              <a:cs typeface="Times New Roman"/>
            </a:endParaRPr>
          </a:p>
        </p:txBody>
      </p:sp>
      <p:sp>
        <p:nvSpPr>
          <p:cNvPr id="11" name="object 11"/>
          <p:cNvSpPr txBox="1"/>
          <p:nvPr/>
        </p:nvSpPr>
        <p:spPr>
          <a:xfrm>
            <a:off x="911865" y="4713750"/>
            <a:ext cx="2466340" cy="477520"/>
          </a:xfrm>
          <a:prstGeom prst="rect">
            <a:avLst/>
          </a:prstGeom>
        </p:spPr>
        <p:txBody>
          <a:bodyPr vert="horz" wrap="square" lIns="0" tIns="13970" rIns="0" bIns="0" rtlCol="0">
            <a:spAutoFit/>
          </a:bodyPr>
          <a:lstStyle/>
          <a:p>
            <a:pPr marL="38100">
              <a:lnSpc>
                <a:spcPct val="100000"/>
              </a:lnSpc>
              <a:spcBef>
                <a:spcPts val="110"/>
              </a:spcBef>
            </a:pPr>
            <a:r>
              <a:rPr sz="4425" spc="30" baseline="-34839" dirty="0">
                <a:latin typeface="Symbol"/>
                <a:cs typeface="Symbol"/>
              </a:rPr>
              <a:t></a:t>
            </a:r>
            <a:r>
              <a:rPr sz="4425" spc="120" baseline="-34839" dirty="0">
                <a:latin typeface="Times New Roman"/>
                <a:cs typeface="Times New Roman"/>
              </a:rPr>
              <a:t> </a:t>
            </a:r>
            <a:r>
              <a:rPr sz="2950" spc="-250" dirty="0">
                <a:latin typeface="Times New Roman"/>
                <a:cs typeface="Times New Roman"/>
              </a:rPr>
              <a:t>(</a:t>
            </a:r>
            <a:r>
              <a:rPr sz="2950" spc="80" dirty="0">
                <a:latin typeface="Times New Roman"/>
                <a:cs typeface="Times New Roman"/>
              </a:rPr>
              <a:t>13</a:t>
            </a:r>
            <a:r>
              <a:rPr sz="2950" spc="15" dirty="0">
                <a:latin typeface="Times New Roman"/>
                <a:cs typeface="Times New Roman"/>
              </a:rPr>
              <a:t>0</a:t>
            </a:r>
            <a:r>
              <a:rPr sz="2950" spc="-365" dirty="0">
                <a:latin typeface="Times New Roman"/>
                <a:cs typeface="Times New Roman"/>
              </a:rPr>
              <a:t> </a:t>
            </a:r>
            <a:r>
              <a:rPr sz="2950" spc="265" dirty="0">
                <a:latin typeface="Symbol"/>
                <a:cs typeface="Symbol"/>
              </a:rPr>
              <a:t></a:t>
            </a:r>
            <a:r>
              <a:rPr sz="2950" spc="80" dirty="0">
                <a:latin typeface="Times New Roman"/>
                <a:cs typeface="Times New Roman"/>
              </a:rPr>
              <a:t>10</a:t>
            </a:r>
            <a:r>
              <a:rPr sz="2950" spc="-165" dirty="0">
                <a:latin typeface="Times New Roman"/>
                <a:cs typeface="Times New Roman"/>
              </a:rPr>
              <a:t>3</a:t>
            </a:r>
            <a:r>
              <a:rPr sz="2950" spc="-5" dirty="0">
                <a:latin typeface="Times New Roman"/>
                <a:cs typeface="Times New Roman"/>
              </a:rPr>
              <a:t>.4</a:t>
            </a:r>
            <a:r>
              <a:rPr sz="2950" spc="235" dirty="0">
                <a:latin typeface="Times New Roman"/>
                <a:cs typeface="Times New Roman"/>
              </a:rPr>
              <a:t>)</a:t>
            </a:r>
            <a:r>
              <a:rPr sz="2550" spc="30" baseline="44117" dirty="0">
                <a:latin typeface="Times New Roman"/>
                <a:cs typeface="Times New Roman"/>
              </a:rPr>
              <a:t>2</a:t>
            </a:r>
            <a:endParaRPr sz="2550" baseline="44117">
              <a:latin typeface="Times New Roman"/>
              <a:cs typeface="Times New Roman"/>
            </a:endParaRPr>
          </a:p>
        </p:txBody>
      </p:sp>
      <p:sp>
        <p:nvSpPr>
          <p:cNvPr id="12" name="object 12"/>
          <p:cNvSpPr txBox="1"/>
          <p:nvPr/>
        </p:nvSpPr>
        <p:spPr>
          <a:xfrm>
            <a:off x="6459163" y="3562237"/>
            <a:ext cx="2188845" cy="477520"/>
          </a:xfrm>
          <a:prstGeom prst="rect">
            <a:avLst/>
          </a:prstGeom>
        </p:spPr>
        <p:txBody>
          <a:bodyPr vert="horz" wrap="square" lIns="0" tIns="13970" rIns="0" bIns="0" rtlCol="0">
            <a:spAutoFit/>
          </a:bodyPr>
          <a:lstStyle/>
          <a:p>
            <a:pPr marL="38100">
              <a:lnSpc>
                <a:spcPct val="100000"/>
              </a:lnSpc>
              <a:spcBef>
                <a:spcPts val="110"/>
              </a:spcBef>
            </a:pPr>
            <a:r>
              <a:rPr sz="2950" spc="70" dirty="0">
                <a:latin typeface="Times New Roman"/>
                <a:cs typeface="Times New Roman"/>
              </a:rPr>
              <a:t>(</a:t>
            </a:r>
            <a:r>
              <a:rPr sz="2950" spc="80" dirty="0">
                <a:latin typeface="Times New Roman"/>
                <a:cs typeface="Times New Roman"/>
              </a:rPr>
              <a:t>21</a:t>
            </a:r>
            <a:r>
              <a:rPr sz="2950" spc="15" dirty="0">
                <a:latin typeface="Times New Roman"/>
                <a:cs typeface="Times New Roman"/>
              </a:rPr>
              <a:t>8</a:t>
            </a:r>
            <a:r>
              <a:rPr sz="2950" spc="-409" dirty="0">
                <a:latin typeface="Times New Roman"/>
                <a:cs typeface="Times New Roman"/>
              </a:rPr>
              <a:t> </a:t>
            </a:r>
            <a:r>
              <a:rPr sz="2950" spc="270" dirty="0">
                <a:latin typeface="Symbol"/>
                <a:cs typeface="Symbol"/>
              </a:rPr>
              <a:t></a:t>
            </a:r>
            <a:r>
              <a:rPr sz="2950" spc="80" dirty="0">
                <a:latin typeface="Times New Roman"/>
                <a:cs typeface="Times New Roman"/>
              </a:rPr>
              <a:t>19</a:t>
            </a:r>
            <a:r>
              <a:rPr sz="2950" spc="-170" dirty="0">
                <a:latin typeface="Times New Roman"/>
                <a:cs typeface="Times New Roman"/>
              </a:rPr>
              <a:t>1</a:t>
            </a:r>
            <a:r>
              <a:rPr sz="2950" spc="-5" dirty="0">
                <a:latin typeface="Times New Roman"/>
                <a:cs typeface="Times New Roman"/>
              </a:rPr>
              <a:t>.4</a:t>
            </a:r>
            <a:r>
              <a:rPr sz="2950" spc="240" dirty="0">
                <a:latin typeface="Times New Roman"/>
                <a:cs typeface="Times New Roman"/>
              </a:rPr>
              <a:t>)</a:t>
            </a:r>
            <a:r>
              <a:rPr sz="2550" spc="30" baseline="44117" dirty="0">
                <a:latin typeface="Times New Roman"/>
                <a:cs typeface="Times New Roman"/>
              </a:rPr>
              <a:t>2</a:t>
            </a:r>
            <a:endParaRPr sz="2550" baseline="44117">
              <a:latin typeface="Times New Roman"/>
              <a:cs typeface="Times New Roman"/>
            </a:endParaRPr>
          </a:p>
        </p:txBody>
      </p:sp>
      <p:sp>
        <p:nvSpPr>
          <p:cNvPr id="13" name="object 13"/>
          <p:cNvSpPr txBox="1"/>
          <p:nvPr/>
        </p:nvSpPr>
        <p:spPr>
          <a:xfrm>
            <a:off x="6172142" y="3798991"/>
            <a:ext cx="233679" cy="477520"/>
          </a:xfrm>
          <a:prstGeom prst="rect">
            <a:avLst/>
          </a:prstGeom>
        </p:spPr>
        <p:txBody>
          <a:bodyPr vert="horz" wrap="square" lIns="0" tIns="13970" rIns="0" bIns="0" rtlCol="0">
            <a:spAutoFit/>
          </a:bodyPr>
          <a:lstStyle/>
          <a:p>
            <a:pPr marL="12700">
              <a:lnSpc>
                <a:spcPct val="100000"/>
              </a:lnSpc>
              <a:spcBef>
                <a:spcPts val="110"/>
              </a:spcBef>
            </a:pPr>
            <a:r>
              <a:rPr sz="2950" spc="20" dirty="0">
                <a:latin typeface="Symbol"/>
                <a:cs typeface="Symbol"/>
              </a:rPr>
              <a:t></a:t>
            </a:r>
            <a:endParaRPr sz="2950">
              <a:latin typeface="Symbol"/>
              <a:cs typeface="Symbol"/>
            </a:endParaRPr>
          </a:p>
        </p:txBody>
      </p:sp>
      <p:sp>
        <p:nvSpPr>
          <p:cNvPr id="14" name="object 14"/>
          <p:cNvSpPr txBox="1"/>
          <p:nvPr/>
        </p:nvSpPr>
        <p:spPr>
          <a:xfrm>
            <a:off x="4244101" y="3562237"/>
            <a:ext cx="1824989" cy="477520"/>
          </a:xfrm>
          <a:prstGeom prst="rect">
            <a:avLst/>
          </a:prstGeom>
        </p:spPr>
        <p:txBody>
          <a:bodyPr vert="horz" wrap="square" lIns="0" tIns="13970" rIns="0" bIns="0" rtlCol="0">
            <a:spAutoFit/>
          </a:bodyPr>
          <a:lstStyle/>
          <a:p>
            <a:pPr marL="38100">
              <a:lnSpc>
                <a:spcPct val="100000"/>
              </a:lnSpc>
              <a:spcBef>
                <a:spcPts val="110"/>
              </a:spcBef>
            </a:pPr>
            <a:r>
              <a:rPr sz="2950" spc="-254" dirty="0">
                <a:latin typeface="Times New Roman"/>
                <a:cs typeface="Times New Roman"/>
              </a:rPr>
              <a:t>(</a:t>
            </a:r>
            <a:r>
              <a:rPr sz="2950" spc="80" dirty="0">
                <a:latin typeface="Times New Roman"/>
                <a:cs typeface="Times New Roman"/>
              </a:rPr>
              <a:t>1</a:t>
            </a:r>
            <a:r>
              <a:rPr sz="2950" spc="15" dirty="0">
                <a:latin typeface="Times New Roman"/>
                <a:cs typeface="Times New Roman"/>
              </a:rPr>
              <a:t>7</a:t>
            </a:r>
            <a:r>
              <a:rPr sz="2950" spc="-240" dirty="0">
                <a:latin typeface="Times New Roman"/>
                <a:cs typeface="Times New Roman"/>
              </a:rPr>
              <a:t> </a:t>
            </a:r>
            <a:r>
              <a:rPr sz="2950" spc="20" dirty="0">
                <a:latin typeface="Symbol"/>
                <a:cs typeface="Symbol"/>
              </a:rPr>
              <a:t></a:t>
            </a:r>
            <a:r>
              <a:rPr sz="2950" spc="-165" dirty="0">
                <a:latin typeface="Times New Roman"/>
                <a:cs typeface="Times New Roman"/>
              </a:rPr>
              <a:t> </a:t>
            </a:r>
            <a:r>
              <a:rPr sz="2950" spc="80" dirty="0">
                <a:latin typeface="Times New Roman"/>
                <a:cs typeface="Times New Roman"/>
              </a:rPr>
              <a:t>4</a:t>
            </a:r>
            <a:r>
              <a:rPr sz="2950" spc="-90" dirty="0">
                <a:latin typeface="Times New Roman"/>
                <a:cs typeface="Times New Roman"/>
              </a:rPr>
              <a:t>3</a:t>
            </a:r>
            <a:r>
              <a:rPr sz="2950" spc="-5" dirty="0">
                <a:latin typeface="Times New Roman"/>
                <a:cs typeface="Times New Roman"/>
              </a:rPr>
              <a:t>.6</a:t>
            </a:r>
            <a:r>
              <a:rPr sz="2950" spc="235" dirty="0">
                <a:latin typeface="Times New Roman"/>
                <a:cs typeface="Times New Roman"/>
              </a:rPr>
              <a:t>)</a:t>
            </a:r>
            <a:r>
              <a:rPr sz="2550" spc="30" baseline="44117" dirty="0">
                <a:latin typeface="Times New Roman"/>
                <a:cs typeface="Times New Roman"/>
              </a:rPr>
              <a:t>2</a:t>
            </a:r>
            <a:endParaRPr sz="2550" baseline="44117">
              <a:latin typeface="Times New Roman"/>
              <a:cs typeface="Times New Roman"/>
            </a:endParaRPr>
          </a:p>
        </p:txBody>
      </p:sp>
      <p:sp>
        <p:nvSpPr>
          <p:cNvPr id="15" name="object 15"/>
          <p:cNvSpPr txBox="1"/>
          <p:nvPr/>
        </p:nvSpPr>
        <p:spPr>
          <a:xfrm>
            <a:off x="1887888" y="3573675"/>
            <a:ext cx="213995" cy="289560"/>
          </a:xfrm>
          <a:prstGeom prst="rect">
            <a:avLst/>
          </a:prstGeom>
        </p:spPr>
        <p:txBody>
          <a:bodyPr vert="horz" wrap="square" lIns="0" tIns="16510" rIns="0" bIns="0" rtlCol="0">
            <a:spAutoFit/>
          </a:bodyPr>
          <a:lstStyle/>
          <a:p>
            <a:pPr marL="12700">
              <a:lnSpc>
                <a:spcPct val="100000"/>
              </a:lnSpc>
              <a:spcBef>
                <a:spcPts val="130"/>
              </a:spcBef>
            </a:pPr>
            <a:r>
              <a:rPr sz="1700" i="1" spc="25" dirty="0">
                <a:latin typeface="Times New Roman"/>
                <a:cs typeface="Times New Roman"/>
              </a:rPr>
              <a:t>rc</a:t>
            </a:r>
            <a:endParaRPr sz="1700">
              <a:latin typeface="Times New Roman"/>
              <a:cs typeface="Times New Roman"/>
            </a:endParaRPr>
          </a:p>
        </p:txBody>
      </p:sp>
      <p:sp>
        <p:nvSpPr>
          <p:cNvPr id="16" name="object 16"/>
          <p:cNvSpPr txBox="1"/>
          <p:nvPr/>
        </p:nvSpPr>
        <p:spPr>
          <a:xfrm>
            <a:off x="1838588" y="4314803"/>
            <a:ext cx="323215" cy="289560"/>
          </a:xfrm>
          <a:prstGeom prst="rect">
            <a:avLst/>
          </a:prstGeom>
        </p:spPr>
        <p:txBody>
          <a:bodyPr vert="horz" wrap="square" lIns="0" tIns="16510" rIns="0" bIns="0" rtlCol="0">
            <a:spAutoFit/>
          </a:bodyPr>
          <a:lstStyle/>
          <a:p>
            <a:pPr marL="12700">
              <a:lnSpc>
                <a:spcPct val="100000"/>
              </a:lnSpc>
              <a:spcBef>
                <a:spcPts val="130"/>
              </a:spcBef>
            </a:pPr>
            <a:r>
              <a:rPr sz="1700" i="1" spc="140" dirty="0">
                <a:latin typeface="Times New Roman"/>
                <a:cs typeface="Times New Roman"/>
              </a:rPr>
              <a:t>i</a:t>
            </a:r>
            <a:r>
              <a:rPr sz="1700" spc="-85" dirty="0">
                <a:latin typeface="Symbol"/>
                <a:cs typeface="Symbol"/>
              </a:rPr>
              <a:t></a:t>
            </a:r>
            <a:r>
              <a:rPr sz="1700" spc="20" dirty="0">
                <a:latin typeface="Times New Roman"/>
                <a:cs typeface="Times New Roman"/>
              </a:rPr>
              <a:t>1</a:t>
            </a:r>
            <a:endParaRPr sz="1700">
              <a:latin typeface="Times New Roman"/>
              <a:cs typeface="Times New Roman"/>
            </a:endParaRPr>
          </a:p>
        </p:txBody>
      </p:sp>
      <p:sp>
        <p:nvSpPr>
          <p:cNvPr id="17" name="object 17"/>
          <p:cNvSpPr txBox="1"/>
          <p:nvPr/>
        </p:nvSpPr>
        <p:spPr>
          <a:xfrm>
            <a:off x="1452811" y="3455263"/>
            <a:ext cx="2745105" cy="702945"/>
          </a:xfrm>
          <a:prstGeom prst="rect">
            <a:avLst/>
          </a:prstGeom>
        </p:spPr>
        <p:txBody>
          <a:bodyPr vert="horz" wrap="square" lIns="0" tIns="12065" rIns="0" bIns="0" rtlCol="0">
            <a:spAutoFit/>
          </a:bodyPr>
          <a:lstStyle/>
          <a:p>
            <a:pPr marL="38100">
              <a:lnSpc>
                <a:spcPct val="100000"/>
              </a:lnSpc>
              <a:spcBef>
                <a:spcPts val="95"/>
              </a:spcBef>
              <a:tabLst>
                <a:tab pos="1208405" algn="l"/>
                <a:tab pos="1932939" algn="l"/>
                <a:tab pos="2387600" algn="l"/>
              </a:tabLst>
            </a:pPr>
            <a:r>
              <a:rPr sz="4425" spc="30" baseline="-23540" dirty="0">
                <a:latin typeface="Symbol"/>
                <a:cs typeface="Symbol"/>
              </a:rPr>
              <a:t></a:t>
            </a:r>
            <a:r>
              <a:rPr sz="4425" baseline="-23540" dirty="0">
                <a:latin typeface="Times New Roman"/>
                <a:cs typeface="Times New Roman"/>
              </a:rPr>
              <a:t> </a:t>
            </a:r>
            <a:r>
              <a:rPr sz="6675" spc="30" baseline="-23720" dirty="0">
                <a:latin typeface="Symbol"/>
                <a:cs typeface="Symbol"/>
              </a:rPr>
              <a:t></a:t>
            </a:r>
            <a:r>
              <a:rPr sz="4450" u="heavy" spc="20" dirty="0">
                <a:uFill>
                  <a:solidFill>
                    <a:srgbClr val="000000"/>
                  </a:solidFill>
                </a:uFill>
                <a:latin typeface="Times New Roman"/>
                <a:cs typeface="Times New Roman"/>
              </a:rPr>
              <a:t>	</a:t>
            </a:r>
            <a:r>
              <a:rPr sz="1700" i="1" u="heavy" spc="10" dirty="0">
                <a:uFill>
                  <a:solidFill>
                    <a:srgbClr val="000000"/>
                  </a:solidFill>
                </a:uFill>
                <a:latin typeface="Times New Roman"/>
                <a:cs typeface="Times New Roman"/>
              </a:rPr>
              <a:t>i	i	</a:t>
            </a:r>
            <a:r>
              <a:rPr sz="4425" spc="30" baseline="-23540" dirty="0">
                <a:latin typeface="Symbol"/>
                <a:cs typeface="Symbol"/>
              </a:rPr>
              <a:t></a:t>
            </a:r>
            <a:endParaRPr sz="4425" baseline="-23540">
              <a:latin typeface="Symbol"/>
              <a:cs typeface="Symbol"/>
            </a:endParaRPr>
          </a:p>
        </p:txBody>
      </p:sp>
      <p:sp>
        <p:nvSpPr>
          <p:cNvPr id="18" name="object 18"/>
          <p:cNvSpPr txBox="1"/>
          <p:nvPr/>
        </p:nvSpPr>
        <p:spPr>
          <a:xfrm>
            <a:off x="2838146" y="4092889"/>
            <a:ext cx="377190" cy="477520"/>
          </a:xfrm>
          <a:prstGeom prst="rect">
            <a:avLst/>
          </a:prstGeom>
        </p:spPr>
        <p:txBody>
          <a:bodyPr vert="horz" wrap="square" lIns="0" tIns="13970" rIns="0" bIns="0" rtlCol="0">
            <a:spAutoFit/>
          </a:bodyPr>
          <a:lstStyle/>
          <a:p>
            <a:pPr marL="38100">
              <a:lnSpc>
                <a:spcPct val="100000"/>
              </a:lnSpc>
              <a:spcBef>
                <a:spcPts val="110"/>
              </a:spcBef>
            </a:pPr>
            <a:r>
              <a:rPr sz="2950" i="1" spc="40" dirty="0">
                <a:latin typeface="Times New Roman"/>
                <a:cs typeface="Times New Roman"/>
              </a:rPr>
              <a:t>E</a:t>
            </a:r>
            <a:r>
              <a:rPr sz="2550" i="1" spc="60" baseline="-24509" dirty="0">
                <a:latin typeface="Times New Roman"/>
                <a:cs typeface="Times New Roman"/>
              </a:rPr>
              <a:t>i</a:t>
            </a:r>
            <a:endParaRPr sz="2550" baseline="-24509">
              <a:latin typeface="Times New Roman"/>
              <a:cs typeface="Times New Roman"/>
            </a:endParaRPr>
          </a:p>
        </p:txBody>
      </p:sp>
      <p:sp>
        <p:nvSpPr>
          <p:cNvPr id="19" name="object 19"/>
          <p:cNvSpPr txBox="1"/>
          <p:nvPr/>
        </p:nvSpPr>
        <p:spPr>
          <a:xfrm>
            <a:off x="2231207" y="3549438"/>
            <a:ext cx="1581785" cy="477520"/>
          </a:xfrm>
          <a:prstGeom prst="rect">
            <a:avLst/>
          </a:prstGeom>
        </p:spPr>
        <p:txBody>
          <a:bodyPr vert="horz" wrap="square" lIns="0" tIns="13970" rIns="0" bIns="0" rtlCol="0">
            <a:spAutoFit/>
          </a:bodyPr>
          <a:lstStyle/>
          <a:p>
            <a:pPr marL="38100">
              <a:lnSpc>
                <a:spcPct val="100000"/>
              </a:lnSpc>
              <a:spcBef>
                <a:spcPts val="110"/>
              </a:spcBef>
              <a:tabLst>
                <a:tab pos="621665" algn="l"/>
              </a:tabLst>
            </a:pPr>
            <a:r>
              <a:rPr sz="2950" dirty="0">
                <a:latin typeface="Times New Roman"/>
                <a:cs typeface="Times New Roman"/>
              </a:rPr>
              <a:t>(</a:t>
            </a:r>
            <a:r>
              <a:rPr sz="2950" i="1" dirty="0">
                <a:latin typeface="Times New Roman"/>
                <a:cs typeface="Times New Roman"/>
              </a:rPr>
              <a:t>O	</a:t>
            </a:r>
            <a:r>
              <a:rPr sz="2950" spc="20" dirty="0">
                <a:latin typeface="Symbol"/>
                <a:cs typeface="Symbol"/>
              </a:rPr>
              <a:t></a:t>
            </a:r>
            <a:r>
              <a:rPr sz="2950" spc="-105" dirty="0">
                <a:latin typeface="Times New Roman"/>
                <a:cs typeface="Times New Roman"/>
              </a:rPr>
              <a:t> </a:t>
            </a:r>
            <a:r>
              <a:rPr sz="2950" i="1" spc="20" dirty="0">
                <a:latin typeface="Times New Roman"/>
                <a:cs typeface="Times New Roman"/>
              </a:rPr>
              <a:t>E</a:t>
            </a:r>
            <a:r>
              <a:rPr sz="2950" i="1" spc="240" dirty="0">
                <a:latin typeface="Times New Roman"/>
                <a:cs typeface="Times New Roman"/>
              </a:rPr>
              <a:t> </a:t>
            </a:r>
            <a:r>
              <a:rPr sz="2950" spc="125" dirty="0">
                <a:latin typeface="Times New Roman"/>
                <a:cs typeface="Times New Roman"/>
              </a:rPr>
              <a:t>)</a:t>
            </a:r>
            <a:r>
              <a:rPr sz="2550" spc="187" baseline="44117" dirty="0">
                <a:latin typeface="Times New Roman"/>
                <a:cs typeface="Times New Roman"/>
              </a:rPr>
              <a:t>2</a:t>
            </a:r>
            <a:endParaRPr sz="2550" baseline="44117">
              <a:latin typeface="Times New Roman"/>
              <a:cs typeface="Times New Roman"/>
            </a:endParaRPr>
          </a:p>
        </p:txBody>
      </p:sp>
      <p:sp>
        <p:nvSpPr>
          <p:cNvPr id="20" name="object 20"/>
          <p:cNvSpPr txBox="1"/>
          <p:nvPr/>
        </p:nvSpPr>
        <p:spPr>
          <a:xfrm>
            <a:off x="923243" y="3609955"/>
            <a:ext cx="459740" cy="502284"/>
          </a:xfrm>
          <a:prstGeom prst="rect">
            <a:avLst/>
          </a:prstGeom>
        </p:spPr>
        <p:txBody>
          <a:bodyPr vert="horz" wrap="square" lIns="0" tIns="15875" rIns="0" bIns="0" rtlCol="0">
            <a:spAutoFit/>
          </a:bodyPr>
          <a:lstStyle/>
          <a:p>
            <a:pPr marL="38100">
              <a:lnSpc>
                <a:spcPct val="100000"/>
              </a:lnSpc>
              <a:spcBef>
                <a:spcPts val="125"/>
              </a:spcBef>
            </a:pPr>
            <a:r>
              <a:rPr sz="4650" spc="-97" baseline="-24193" dirty="0">
                <a:latin typeface="Symbol"/>
                <a:cs typeface="Symbol"/>
              </a:rPr>
              <a:t></a:t>
            </a:r>
            <a:r>
              <a:rPr sz="4650" spc="-405" baseline="-24193" dirty="0">
                <a:latin typeface="Times New Roman"/>
                <a:cs typeface="Times New Roman"/>
              </a:rPr>
              <a:t> </a:t>
            </a:r>
            <a:r>
              <a:rPr sz="1700" spc="20" dirty="0">
                <a:latin typeface="Times New Roman"/>
                <a:cs typeface="Times New Roman"/>
              </a:rPr>
              <a:t>2</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4841" y="842920"/>
            <a:ext cx="7233920" cy="5213985"/>
          </a:xfrm>
          <a:prstGeom prst="rect">
            <a:avLst/>
          </a:prstGeom>
        </p:spPr>
        <p:txBody>
          <a:bodyPr vert="horz" wrap="square" lIns="0" tIns="12065" rIns="0" bIns="0" rtlCol="0">
            <a:spAutoFit/>
          </a:bodyPr>
          <a:lstStyle/>
          <a:p>
            <a:pPr marL="419100" indent="-343535">
              <a:lnSpc>
                <a:spcPts val="3210"/>
              </a:lnSpc>
              <a:spcBef>
                <a:spcPts val="95"/>
              </a:spcBef>
              <a:buChar char="•"/>
              <a:tabLst>
                <a:tab pos="419100" algn="l"/>
                <a:tab pos="419734" algn="l"/>
              </a:tabLst>
            </a:pPr>
            <a:r>
              <a:rPr sz="2600" dirty="0">
                <a:solidFill>
                  <a:srgbClr val="FFFFCC"/>
                </a:solidFill>
                <a:latin typeface="Arial MT"/>
                <a:cs typeface="Arial MT"/>
              </a:rPr>
              <a:t>We</a:t>
            </a:r>
            <a:r>
              <a:rPr sz="2600" spc="-15" dirty="0">
                <a:solidFill>
                  <a:srgbClr val="FFFFCC"/>
                </a:solidFill>
                <a:latin typeface="Arial MT"/>
                <a:cs typeface="Arial MT"/>
              </a:rPr>
              <a:t> </a:t>
            </a:r>
            <a:r>
              <a:rPr sz="2600" dirty="0">
                <a:solidFill>
                  <a:srgbClr val="FFFFCC"/>
                </a:solidFill>
                <a:latin typeface="Arial MT"/>
                <a:cs typeface="Arial MT"/>
              </a:rPr>
              <a:t>see that</a:t>
            </a:r>
            <a:r>
              <a:rPr sz="2600" spc="10" dirty="0">
                <a:solidFill>
                  <a:srgbClr val="FFFFCC"/>
                </a:solidFill>
                <a:latin typeface="Arial MT"/>
                <a:cs typeface="Arial MT"/>
              </a:rPr>
              <a:t> </a:t>
            </a:r>
            <a:r>
              <a:rPr sz="2750" spc="-35" dirty="0">
                <a:solidFill>
                  <a:srgbClr val="FFFFCC"/>
                </a:solidFill>
                <a:latin typeface="Symbol"/>
                <a:cs typeface="Symbol"/>
              </a:rPr>
              <a:t></a:t>
            </a:r>
            <a:r>
              <a:rPr sz="2550" spc="-52" baseline="26143" dirty="0">
                <a:solidFill>
                  <a:srgbClr val="FFFFCC"/>
                </a:solidFill>
                <a:latin typeface="Arial MT"/>
                <a:cs typeface="Arial MT"/>
              </a:rPr>
              <a:t>2</a:t>
            </a:r>
            <a:r>
              <a:rPr sz="2550" spc="367" baseline="26143" dirty="0">
                <a:solidFill>
                  <a:srgbClr val="FFFFCC"/>
                </a:solidFill>
                <a:latin typeface="Arial MT"/>
                <a:cs typeface="Arial MT"/>
              </a:rPr>
              <a:t> </a:t>
            </a:r>
            <a:r>
              <a:rPr sz="2600" dirty="0">
                <a:solidFill>
                  <a:srgbClr val="FFFFCC"/>
                </a:solidFill>
                <a:latin typeface="Arial MT"/>
                <a:cs typeface="Arial MT"/>
              </a:rPr>
              <a:t>=28.3246</a:t>
            </a:r>
            <a:r>
              <a:rPr sz="2600" spc="-20" dirty="0">
                <a:solidFill>
                  <a:srgbClr val="FFFFCC"/>
                </a:solidFill>
                <a:latin typeface="Arial MT"/>
                <a:cs typeface="Arial MT"/>
              </a:rPr>
              <a:t> </a:t>
            </a:r>
            <a:r>
              <a:rPr sz="2600" dirty="0">
                <a:solidFill>
                  <a:srgbClr val="FFFFCC"/>
                </a:solidFill>
                <a:latin typeface="Arial MT"/>
                <a:cs typeface="Arial MT"/>
              </a:rPr>
              <a:t>is far</a:t>
            </a:r>
            <a:r>
              <a:rPr sz="2600" spc="-5" dirty="0">
                <a:solidFill>
                  <a:srgbClr val="FFFFCC"/>
                </a:solidFill>
                <a:latin typeface="Arial MT"/>
                <a:cs typeface="Arial MT"/>
              </a:rPr>
              <a:t> </a:t>
            </a:r>
            <a:r>
              <a:rPr sz="2600" spc="-10" dirty="0">
                <a:solidFill>
                  <a:srgbClr val="FFFFCC"/>
                </a:solidFill>
                <a:latin typeface="Arial MT"/>
                <a:cs typeface="Arial MT"/>
              </a:rPr>
              <a:t>to</a:t>
            </a:r>
            <a:r>
              <a:rPr sz="2600" spc="10" dirty="0">
                <a:solidFill>
                  <a:srgbClr val="FFFFCC"/>
                </a:solidFill>
                <a:latin typeface="Arial MT"/>
                <a:cs typeface="Arial MT"/>
              </a:rPr>
              <a:t> </a:t>
            </a:r>
            <a:r>
              <a:rPr sz="2600" dirty="0">
                <a:solidFill>
                  <a:srgbClr val="FFFFCC"/>
                </a:solidFill>
                <a:latin typeface="Arial MT"/>
                <a:cs typeface="Arial MT"/>
              </a:rPr>
              <a:t>the right of</a:t>
            </a:r>
            <a:endParaRPr sz="2600">
              <a:latin typeface="Arial MT"/>
              <a:cs typeface="Arial MT"/>
            </a:endParaRPr>
          </a:p>
          <a:p>
            <a:pPr marL="419100">
              <a:lnSpc>
                <a:spcPts val="3185"/>
              </a:lnSpc>
            </a:pPr>
            <a:r>
              <a:rPr sz="2750" spc="-35" dirty="0">
                <a:solidFill>
                  <a:srgbClr val="FFFFCC"/>
                </a:solidFill>
                <a:latin typeface="Symbol"/>
                <a:cs typeface="Symbol"/>
              </a:rPr>
              <a:t></a:t>
            </a:r>
            <a:r>
              <a:rPr sz="2550" spc="-52" baseline="26143" dirty="0">
                <a:solidFill>
                  <a:srgbClr val="FFFFCC"/>
                </a:solidFill>
                <a:latin typeface="Arial MT"/>
                <a:cs typeface="Arial MT"/>
              </a:rPr>
              <a:t>2</a:t>
            </a:r>
            <a:r>
              <a:rPr sz="2550" spc="352" baseline="26143" dirty="0">
                <a:solidFill>
                  <a:srgbClr val="FFFFCC"/>
                </a:solidFill>
                <a:latin typeface="Arial MT"/>
                <a:cs typeface="Arial MT"/>
              </a:rPr>
              <a:t> </a:t>
            </a:r>
            <a:r>
              <a:rPr sz="2600" dirty="0">
                <a:solidFill>
                  <a:srgbClr val="FFFFCC"/>
                </a:solidFill>
                <a:latin typeface="Arial MT"/>
                <a:cs typeface="Arial MT"/>
              </a:rPr>
              <a:t>=3.8415 that</a:t>
            </a:r>
            <a:r>
              <a:rPr sz="2600" spc="-5" dirty="0">
                <a:solidFill>
                  <a:srgbClr val="FFFFCC"/>
                </a:solidFill>
                <a:latin typeface="Arial MT"/>
                <a:cs typeface="Arial MT"/>
              </a:rPr>
              <a:t> </a:t>
            </a:r>
            <a:r>
              <a:rPr sz="2600" dirty="0">
                <a:solidFill>
                  <a:srgbClr val="FFFFCC"/>
                </a:solidFill>
                <a:latin typeface="Arial MT"/>
                <a:cs typeface="Arial MT"/>
              </a:rPr>
              <a:t>cuts</a:t>
            </a:r>
            <a:r>
              <a:rPr sz="2600" spc="5" dirty="0">
                <a:solidFill>
                  <a:srgbClr val="FFFFCC"/>
                </a:solidFill>
                <a:latin typeface="Arial MT"/>
                <a:cs typeface="Arial MT"/>
              </a:rPr>
              <a:t> </a:t>
            </a:r>
            <a:r>
              <a:rPr sz="2600" dirty="0">
                <a:solidFill>
                  <a:srgbClr val="FFFFCC"/>
                </a:solidFill>
                <a:latin typeface="Arial MT"/>
                <a:cs typeface="Arial MT"/>
              </a:rPr>
              <a:t>off</a:t>
            </a:r>
            <a:r>
              <a:rPr sz="2600" spc="-15" dirty="0">
                <a:solidFill>
                  <a:srgbClr val="FFFFCC"/>
                </a:solidFill>
                <a:latin typeface="Arial MT"/>
                <a:cs typeface="Arial MT"/>
              </a:rPr>
              <a:t> </a:t>
            </a:r>
            <a:r>
              <a:rPr sz="2600" dirty="0">
                <a:solidFill>
                  <a:srgbClr val="FFFFCC"/>
                </a:solidFill>
                <a:latin typeface="Arial MT"/>
                <a:cs typeface="Arial MT"/>
              </a:rPr>
              <a:t>5%</a:t>
            </a:r>
            <a:r>
              <a:rPr sz="2600" spc="-5" dirty="0">
                <a:solidFill>
                  <a:srgbClr val="FFFFCC"/>
                </a:solidFill>
                <a:latin typeface="Arial MT"/>
                <a:cs typeface="Arial MT"/>
              </a:rPr>
              <a:t> </a:t>
            </a:r>
            <a:r>
              <a:rPr sz="2600" spc="5" dirty="0">
                <a:solidFill>
                  <a:srgbClr val="FFFFCC"/>
                </a:solidFill>
                <a:latin typeface="Arial MT"/>
                <a:cs typeface="Arial MT"/>
              </a:rPr>
              <a:t>off</a:t>
            </a:r>
            <a:r>
              <a:rPr sz="2600" dirty="0">
                <a:solidFill>
                  <a:srgbClr val="FFFFCC"/>
                </a:solidFill>
                <a:latin typeface="Arial MT"/>
                <a:cs typeface="Arial MT"/>
              </a:rPr>
              <a:t> the</a:t>
            </a:r>
            <a:r>
              <a:rPr sz="2600" spc="5" dirty="0">
                <a:solidFill>
                  <a:srgbClr val="FFFFCC"/>
                </a:solidFill>
                <a:latin typeface="Arial MT"/>
                <a:cs typeface="Arial MT"/>
              </a:rPr>
              <a:t> </a:t>
            </a:r>
            <a:r>
              <a:rPr sz="2600" dirty="0">
                <a:solidFill>
                  <a:srgbClr val="FFFFCC"/>
                </a:solidFill>
                <a:latin typeface="Arial MT"/>
                <a:cs typeface="Arial MT"/>
              </a:rPr>
              <a:t>df=1</a:t>
            </a:r>
            <a:r>
              <a:rPr sz="2600" spc="10" dirty="0">
                <a:solidFill>
                  <a:srgbClr val="FFFFCC"/>
                </a:solidFill>
                <a:latin typeface="Arial MT"/>
                <a:cs typeface="Arial MT"/>
              </a:rPr>
              <a:t> </a:t>
            </a:r>
            <a:r>
              <a:rPr sz="2600" dirty="0">
                <a:solidFill>
                  <a:srgbClr val="FFFFCC"/>
                </a:solidFill>
                <a:latin typeface="Arial MT"/>
                <a:cs typeface="Arial MT"/>
              </a:rPr>
              <a:t>curve.</a:t>
            </a:r>
            <a:endParaRPr sz="2600">
              <a:latin typeface="Arial MT"/>
              <a:cs typeface="Arial MT"/>
            </a:endParaRPr>
          </a:p>
          <a:p>
            <a:pPr marL="419100">
              <a:lnSpc>
                <a:spcPts val="3815"/>
              </a:lnSpc>
            </a:pPr>
            <a:r>
              <a:rPr sz="2600" dirty="0">
                <a:solidFill>
                  <a:srgbClr val="FFFFCC"/>
                </a:solidFill>
                <a:latin typeface="Arial MT"/>
                <a:cs typeface="Arial MT"/>
              </a:rPr>
              <a:t>We</a:t>
            </a:r>
            <a:r>
              <a:rPr sz="2600" spc="-15" dirty="0">
                <a:solidFill>
                  <a:srgbClr val="FFFFCC"/>
                </a:solidFill>
                <a:latin typeface="Arial MT"/>
                <a:cs typeface="Arial MT"/>
              </a:rPr>
              <a:t> </a:t>
            </a:r>
            <a:r>
              <a:rPr sz="2600" dirty="0">
                <a:solidFill>
                  <a:srgbClr val="FFFFCC"/>
                </a:solidFill>
                <a:latin typeface="Arial MT"/>
                <a:cs typeface="Arial MT"/>
              </a:rPr>
              <a:t>thus </a:t>
            </a:r>
            <a:r>
              <a:rPr sz="3200" b="1" i="1" spc="-5" dirty="0">
                <a:solidFill>
                  <a:srgbClr val="FFFFCC"/>
                </a:solidFill>
                <a:latin typeface="Arial"/>
                <a:cs typeface="Arial"/>
              </a:rPr>
              <a:t>reject</a:t>
            </a:r>
            <a:r>
              <a:rPr sz="3200" b="1" i="1" spc="-175" dirty="0">
                <a:solidFill>
                  <a:srgbClr val="FFFFCC"/>
                </a:solidFill>
                <a:latin typeface="Arial"/>
                <a:cs typeface="Arial"/>
              </a:rPr>
              <a:t> </a:t>
            </a:r>
            <a:r>
              <a:rPr sz="2600" dirty="0">
                <a:solidFill>
                  <a:srgbClr val="FFFFCC"/>
                </a:solidFill>
                <a:latin typeface="Arial MT"/>
                <a:cs typeface="Arial MT"/>
              </a:rPr>
              <a:t>the</a:t>
            </a:r>
            <a:r>
              <a:rPr sz="2600" spc="5" dirty="0">
                <a:solidFill>
                  <a:srgbClr val="FFFFCC"/>
                </a:solidFill>
                <a:latin typeface="Arial MT"/>
                <a:cs typeface="Arial MT"/>
              </a:rPr>
              <a:t> </a:t>
            </a:r>
            <a:r>
              <a:rPr sz="2600" dirty="0">
                <a:solidFill>
                  <a:srgbClr val="FFFFCC"/>
                </a:solidFill>
                <a:latin typeface="Arial MT"/>
                <a:cs typeface="Arial MT"/>
              </a:rPr>
              <a:t>null hypothesis</a:t>
            </a:r>
            <a:r>
              <a:rPr sz="2600" spc="-35" dirty="0">
                <a:solidFill>
                  <a:srgbClr val="FFFFCC"/>
                </a:solidFill>
                <a:latin typeface="Arial MT"/>
                <a:cs typeface="Arial MT"/>
              </a:rPr>
              <a:t> </a:t>
            </a:r>
            <a:r>
              <a:rPr sz="2600" dirty="0">
                <a:solidFill>
                  <a:srgbClr val="FFFFCC"/>
                </a:solidFill>
                <a:latin typeface="Arial MT"/>
                <a:cs typeface="Arial MT"/>
              </a:rPr>
              <a:t>at</a:t>
            </a:r>
            <a:endParaRPr sz="2600">
              <a:latin typeface="Arial MT"/>
              <a:cs typeface="Arial MT"/>
            </a:endParaRPr>
          </a:p>
          <a:p>
            <a:pPr marL="419100">
              <a:lnSpc>
                <a:spcPct val="100000"/>
              </a:lnSpc>
              <a:spcBef>
                <a:spcPts val="25"/>
              </a:spcBef>
            </a:pPr>
            <a:r>
              <a:rPr sz="2600" dirty="0">
                <a:solidFill>
                  <a:srgbClr val="FFFFCC"/>
                </a:solidFill>
                <a:latin typeface="Symbol"/>
                <a:cs typeface="Symbol"/>
              </a:rPr>
              <a:t></a:t>
            </a:r>
            <a:r>
              <a:rPr sz="2600" dirty="0">
                <a:solidFill>
                  <a:srgbClr val="FFFFCC"/>
                </a:solidFill>
                <a:latin typeface="Arial MT"/>
                <a:cs typeface="Arial MT"/>
              </a:rPr>
              <a:t>=0.05.</a:t>
            </a:r>
            <a:endParaRPr sz="2600">
              <a:latin typeface="Arial MT"/>
              <a:cs typeface="Arial MT"/>
            </a:endParaRPr>
          </a:p>
          <a:p>
            <a:pPr marL="419100" marR="225425" indent="-343535">
              <a:lnSpc>
                <a:spcPct val="100000"/>
              </a:lnSpc>
              <a:buChar char="•"/>
              <a:tabLst>
                <a:tab pos="419100" algn="l"/>
                <a:tab pos="419734" algn="l"/>
              </a:tabLst>
            </a:pPr>
            <a:r>
              <a:rPr sz="2600" dirty="0">
                <a:solidFill>
                  <a:srgbClr val="FFFFCC"/>
                </a:solidFill>
                <a:latin typeface="Arial MT"/>
                <a:cs typeface="Arial MT"/>
              </a:rPr>
              <a:t>That is, </a:t>
            </a:r>
            <a:r>
              <a:rPr sz="2600" spc="-5" dirty="0">
                <a:solidFill>
                  <a:srgbClr val="FFFFCC"/>
                </a:solidFill>
                <a:latin typeface="Arial MT"/>
                <a:cs typeface="Arial MT"/>
              </a:rPr>
              <a:t>there </a:t>
            </a:r>
            <a:r>
              <a:rPr sz="2600" dirty="0">
                <a:solidFill>
                  <a:srgbClr val="FFFFCC"/>
                </a:solidFill>
                <a:latin typeface="Arial MT"/>
                <a:cs typeface="Arial MT"/>
              </a:rPr>
              <a:t>indeed exists a significant </a:t>
            </a:r>
            <a:r>
              <a:rPr sz="2600" spc="5" dirty="0">
                <a:solidFill>
                  <a:srgbClr val="FFFFCC"/>
                </a:solidFill>
                <a:latin typeface="Arial MT"/>
                <a:cs typeface="Arial MT"/>
              </a:rPr>
              <a:t> </a:t>
            </a:r>
            <a:r>
              <a:rPr sz="2600" dirty="0">
                <a:solidFill>
                  <a:srgbClr val="FFFFCC"/>
                </a:solidFill>
                <a:latin typeface="Arial MT"/>
                <a:cs typeface="Arial MT"/>
              </a:rPr>
              <a:t>difference</a:t>
            </a:r>
            <a:r>
              <a:rPr sz="2600" spc="-5" dirty="0">
                <a:solidFill>
                  <a:srgbClr val="FFFFCC"/>
                </a:solidFill>
                <a:latin typeface="Arial MT"/>
                <a:cs typeface="Arial MT"/>
              </a:rPr>
              <a:t> </a:t>
            </a:r>
            <a:r>
              <a:rPr sz="2600" dirty="0">
                <a:solidFill>
                  <a:srgbClr val="FFFFCC"/>
                </a:solidFill>
                <a:latin typeface="Arial MT"/>
                <a:cs typeface="Arial MT"/>
              </a:rPr>
              <a:t>of wearing</a:t>
            </a:r>
            <a:r>
              <a:rPr sz="2600" spc="-20" dirty="0">
                <a:solidFill>
                  <a:srgbClr val="FFFFCC"/>
                </a:solidFill>
                <a:latin typeface="Arial MT"/>
                <a:cs typeface="Arial MT"/>
              </a:rPr>
              <a:t> </a:t>
            </a:r>
            <a:r>
              <a:rPr sz="2600" dirty="0">
                <a:solidFill>
                  <a:srgbClr val="FFFFCC"/>
                </a:solidFill>
                <a:latin typeface="Arial MT"/>
                <a:cs typeface="Arial MT"/>
              </a:rPr>
              <a:t>helmet</a:t>
            </a:r>
            <a:r>
              <a:rPr sz="2600" spc="-15" dirty="0">
                <a:solidFill>
                  <a:srgbClr val="FFFFCC"/>
                </a:solidFill>
                <a:latin typeface="Arial MT"/>
                <a:cs typeface="Arial MT"/>
              </a:rPr>
              <a:t> </a:t>
            </a:r>
            <a:r>
              <a:rPr sz="2600" dirty="0">
                <a:solidFill>
                  <a:srgbClr val="FFFFCC"/>
                </a:solidFill>
                <a:latin typeface="Arial MT"/>
                <a:cs typeface="Arial MT"/>
              </a:rPr>
              <a:t>or</a:t>
            </a:r>
            <a:r>
              <a:rPr sz="2600" spc="5" dirty="0">
                <a:solidFill>
                  <a:srgbClr val="FFFFCC"/>
                </a:solidFill>
                <a:latin typeface="Arial MT"/>
                <a:cs typeface="Arial MT"/>
              </a:rPr>
              <a:t> </a:t>
            </a:r>
            <a:r>
              <a:rPr sz="2600" dirty="0">
                <a:solidFill>
                  <a:srgbClr val="FFFFCC"/>
                </a:solidFill>
                <a:latin typeface="Arial MT"/>
                <a:cs typeface="Arial MT"/>
              </a:rPr>
              <a:t>not</a:t>
            </a:r>
            <a:r>
              <a:rPr sz="2600" spc="-15" dirty="0">
                <a:solidFill>
                  <a:srgbClr val="FFFFCC"/>
                </a:solidFill>
                <a:latin typeface="Arial MT"/>
                <a:cs typeface="Arial MT"/>
              </a:rPr>
              <a:t> </a:t>
            </a:r>
            <a:r>
              <a:rPr sz="2600" dirty="0">
                <a:solidFill>
                  <a:srgbClr val="FFFFCC"/>
                </a:solidFill>
                <a:latin typeface="Arial MT"/>
                <a:cs typeface="Arial MT"/>
              </a:rPr>
              <a:t>regarding </a:t>
            </a:r>
            <a:r>
              <a:rPr sz="2600" spc="-705" dirty="0">
                <a:solidFill>
                  <a:srgbClr val="FFFFCC"/>
                </a:solidFill>
                <a:latin typeface="Arial MT"/>
                <a:cs typeface="Arial MT"/>
              </a:rPr>
              <a:t> </a:t>
            </a:r>
            <a:r>
              <a:rPr sz="2600" dirty="0">
                <a:solidFill>
                  <a:srgbClr val="FFFFCC"/>
                </a:solidFill>
                <a:latin typeface="Arial MT"/>
                <a:cs typeface="Arial MT"/>
              </a:rPr>
              <a:t>head injuries.</a:t>
            </a:r>
            <a:endParaRPr sz="2600">
              <a:latin typeface="Arial MT"/>
              <a:cs typeface="Arial MT"/>
            </a:endParaRPr>
          </a:p>
          <a:p>
            <a:pPr marL="419100" indent="-343535">
              <a:lnSpc>
                <a:spcPct val="100000"/>
              </a:lnSpc>
              <a:buChar char="•"/>
              <a:tabLst>
                <a:tab pos="419100" algn="l"/>
                <a:tab pos="419734" algn="l"/>
              </a:tabLst>
            </a:pPr>
            <a:r>
              <a:rPr sz="2600" dirty="0">
                <a:solidFill>
                  <a:srgbClr val="FFFFCC"/>
                </a:solidFill>
                <a:latin typeface="Arial MT"/>
                <a:cs typeface="Arial MT"/>
              </a:rPr>
              <a:t>p-value</a:t>
            </a:r>
            <a:r>
              <a:rPr sz="2600" spc="-30" dirty="0">
                <a:solidFill>
                  <a:srgbClr val="FFFFCC"/>
                </a:solidFill>
                <a:latin typeface="Arial MT"/>
                <a:cs typeface="Arial MT"/>
              </a:rPr>
              <a:t> </a:t>
            </a:r>
            <a:r>
              <a:rPr sz="2600" dirty="0">
                <a:solidFill>
                  <a:srgbClr val="FFFFCC"/>
                </a:solidFill>
                <a:latin typeface="Arial MT"/>
                <a:cs typeface="Arial MT"/>
              </a:rPr>
              <a:t>=</a:t>
            </a:r>
            <a:r>
              <a:rPr sz="2600" spc="-25" dirty="0">
                <a:solidFill>
                  <a:srgbClr val="FFFFCC"/>
                </a:solidFill>
                <a:latin typeface="Arial MT"/>
                <a:cs typeface="Arial MT"/>
              </a:rPr>
              <a:t> </a:t>
            </a:r>
            <a:r>
              <a:rPr sz="2600" dirty="0">
                <a:solidFill>
                  <a:srgbClr val="FFFFCC"/>
                </a:solidFill>
                <a:latin typeface="Arial MT"/>
                <a:cs typeface="Arial MT"/>
              </a:rPr>
              <a:t>1.0258e-007</a:t>
            </a:r>
            <a:endParaRPr sz="2600">
              <a:latin typeface="Arial MT"/>
              <a:cs typeface="Arial MT"/>
            </a:endParaRPr>
          </a:p>
          <a:p>
            <a:pPr>
              <a:lnSpc>
                <a:spcPct val="100000"/>
              </a:lnSpc>
              <a:spcBef>
                <a:spcPts val="50"/>
              </a:spcBef>
            </a:pPr>
            <a:endParaRPr sz="3000">
              <a:latin typeface="Arial MT"/>
              <a:cs typeface="Arial MT"/>
            </a:endParaRPr>
          </a:p>
          <a:p>
            <a:pPr marL="2092960" marR="688975">
              <a:lnSpc>
                <a:spcPct val="100000"/>
              </a:lnSpc>
              <a:tabLst>
                <a:tab pos="3322954" algn="l"/>
              </a:tabLst>
            </a:pPr>
            <a:r>
              <a:rPr sz="3200" dirty="0">
                <a:solidFill>
                  <a:srgbClr val="FFFFCC"/>
                </a:solidFill>
                <a:latin typeface="Arial MT"/>
                <a:cs typeface="Arial MT"/>
              </a:rPr>
              <a:t>&gt;&gt;</a:t>
            </a:r>
            <a:r>
              <a:rPr sz="3200" spc="-70" dirty="0">
                <a:solidFill>
                  <a:srgbClr val="FFFFCC"/>
                </a:solidFill>
                <a:latin typeface="Arial MT"/>
                <a:cs typeface="Arial MT"/>
              </a:rPr>
              <a:t> </a:t>
            </a:r>
            <a:r>
              <a:rPr sz="3200" spc="-5" dirty="0">
                <a:solidFill>
                  <a:srgbClr val="FFFFCC"/>
                </a:solidFill>
                <a:latin typeface="Arial MT"/>
                <a:cs typeface="Arial MT"/>
              </a:rPr>
              <a:t>1-</a:t>
            </a:r>
            <a:r>
              <a:rPr sz="3200" b="1" u="sng" spc="-5" dirty="0">
                <a:solidFill>
                  <a:srgbClr val="FFFFCC"/>
                </a:solidFill>
                <a:uFill>
                  <a:solidFill>
                    <a:srgbClr val="FFFFCC"/>
                  </a:solidFill>
                </a:uFill>
                <a:latin typeface="Arial"/>
                <a:cs typeface="Arial"/>
              </a:rPr>
              <a:t>chi2cdf</a:t>
            </a:r>
            <a:r>
              <a:rPr sz="3200" spc="-5" dirty="0">
                <a:solidFill>
                  <a:srgbClr val="FFFFCC"/>
                </a:solidFill>
                <a:latin typeface="Arial MT"/>
                <a:cs typeface="Arial MT"/>
              </a:rPr>
              <a:t>(28.3246,1) </a:t>
            </a:r>
            <a:r>
              <a:rPr sz="3200" spc="-875" dirty="0">
                <a:solidFill>
                  <a:srgbClr val="FFFFCC"/>
                </a:solidFill>
                <a:latin typeface="Arial MT"/>
                <a:cs typeface="Arial MT"/>
              </a:rPr>
              <a:t> </a:t>
            </a:r>
            <a:r>
              <a:rPr sz="3200" spc="-5" dirty="0">
                <a:solidFill>
                  <a:srgbClr val="FFFFCC"/>
                </a:solidFill>
                <a:latin typeface="Arial MT"/>
                <a:cs typeface="Arial MT"/>
              </a:rPr>
              <a:t>ans</a:t>
            </a:r>
            <a:r>
              <a:rPr sz="3200" spc="-10" dirty="0">
                <a:solidFill>
                  <a:srgbClr val="FFFFCC"/>
                </a:solidFill>
                <a:latin typeface="Arial MT"/>
                <a:cs typeface="Arial MT"/>
              </a:rPr>
              <a:t> </a:t>
            </a:r>
            <a:r>
              <a:rPr sz="3200" dirty="0">
                <a:solidFill>
                  <a:srgbClr val="FFFFCC"/>
                </a:solidFill>
                <a:latin typeface="Arial MT"/>
                <a:cs typeface="Arial MT"/>
              </a:rPr>
              <a:t>=	</a:t>
            </a:r>
            <a:r>
              <a:rPr sz="3200" spc="-10" dirty="0">
                <a:solidFill>
                  <a:srgbClr val="FFFFCC"/>
                </a:solidFill>
                <a:latin typeface="Arial MT"/>
                <a:cs typeface="Arial MT"/>
              </a:rPr>
              <a:t>1.0258e-007</a:t>
            </a:r>
            <a:endParaRPr sz="3200">
              <a:latin typeface="Arial MT"/>
              <a:cs typeface="Arial MT"/>
            </a:endParaRPr>
          </a:p>
          <a:p>
            <a:pPr marL="2092960">
              <a:lnSpc>
                <a:spcPct val="100000"/>
              </a:lnSpc>
            </a:pPr>
            <a:r>
              <a:rPr sz="3200" spc="-5" dirty="0">
                <a:solidFill>
                  <a:srgbClr val="FFFFCC"/>
                </a:solidFill>
                <a:latin typeface="Arial MT"/>
                <a:cs typeface="Arial MT"/>
              </a:rPr>
              <a:t>&gt;&gt;</a:t>
            </a:r>
            <a:endParaRPr sz="32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80385" y="3164077"/>
            <a:ext cx="5966460" cy="1216025"/>
            <a:chOff x="2580385" y="3164077"/>
            <a:chExt cx="5966460" cy="1216025"/>
          </a:xfrm>
        </p:grpSpPr>
        <p:sp>
          <p:nvSpPr>
            <p:cNvPr id="3" name="object 3"/>
            <p:cNvSpPr/>
            <p:nvPr/>
          </p:nvSpPr>
          <p:spPr>
            <a:xfrm>
              <a:off x="2593085" y="3176777"/>
              <a:ext cx="5941060" cy="1190625"/>
            </a:xfrm>
            <a:custGeom>
              <a:avLst/>
              <a:gdLst/>
              <a:ahLst/>
              <a:cxnLst/>
              <a:rect l="l" t="t" r="r" b="b"/>
              <a:pathLst>
                <a:path w="5941059" h="1190625">
                  <a:moveTo>
                    <a:pt x="5328158" y="0"/>
                  </a:moveTo>
                  <a:lnTo>
                    <a:pt x="5328158" y="297561"/>
                  </a:lnTo>
                  <a:lnTo>
                    <a:pt x="0" y="297561"/>
                  </a:lnTo>
                  <a:lnTo>
                    <a:pt x="0" y="892683"/>
                  </a:lnTo>
                  <a:lnTo>
                    <a:pt x="5328158" y="892683"/>
                  </a:lnTo>
                  <a:lnTo>
                    <a:pt x="5328158" y="1190244"/>
                  </a:lnTo>
                  <a:lnTo>
                    <a:pt x="5940552" y="595122"/>
                  </a:lnTo>
                  <a:lnTo>
                    <a:pt x="5328158" y="0"/>
                  </a:lnTo>
                  <a:close/>
                </a:path>
              </a:pathLst>
            </a:custGeom>
            <a:solidFill>
              <a:srgbClr val="FF6600">
                <a:alpha val="30195"/>
              </a:srgbClr>
            </a:solidFill>
          </p:spPr>
          <p:txBody>
            <a:bodyPr wrap="square" lIns="0" tIns="0" rIns="0" bIns="0" rtlCol="0"/>
            <a:lstStyle/>
            <a:p>
              <a:endParaRPr/>
            </a:p>
          </p:txBody>
        </p:sp>
        <p:sp>
          <p:nvSpPr>
            <p:cNvPr id="4" name="object 4"/>
            <p:cNvSpPr/>
            <p:nvPr/>
          </p:nvSpPr>
          <p:spPr>
            <a:xfrm>
              <a:off x="2593085" y="3176777"/>
              <a:ext cx="5941060" cy="1190625"/>
            </a:xfrm>
            <a:custGeom>
              <a:avLst/>
              <a:gdLst/>
              <a:ahLst/>
              <a:cxnLst/>
              <a:rect l="l" t="t" r="r" b="b"/>
              <a:pathLst>
                <a:path w="5941059" h="1190625">
                  <a:moveTo>
                    <a:pt x="5328158" y="1190244"/>
                  </a:moveTo>
                  <a:lnTo>
                    <a:pt x="5328158" y="892683"/>
                  </a:lnTo>
                  <a:lnTo>
                    <a:pt x="0" y="892683"/>
                  </a:lnTo>
                  <a:lnTo>
                    <a:pt x="0" y="297561"/>
                  </a:lnTo>
                  <a:lnTo>
                    <a:pt x="5328158" y="297561"/>
                  </a:lnTo>
                  <a:lnTo>
                    <a:pt x="5328158" y="0"/>
                  </a:lnTo>
                  <a:lnTo>
                    <a:pt x="5940552" y="595122"/>
                  </a:lnTo>
                  <a:lnTo>
                    <a:pt x="5328158" y="1190244"/>
                  </a:lnTo>
                  <a:close/>
                </a:path>
              </a:pathLst>
            </a:custGeom>
            <a:ln w="25400">
              <a:solidFill>
                <a:srgbClr val="BB4800"/>
              </a:solidFill>
            </a:ln>
          </p:spPr>
          <p:txBody>
            <a:bodyPr wrap="square" lIns="0" tIns="0" rIns="0" bIns="0" rtlCol="0"/>
            <a:lstStyle/>
            <a:p>
              <a:endParaRPr/>
            </a:p>
          </p:txBody>
        </p:sp>
      </p:grpSp>
      <p:grpSp>
        <p:nvGrpSpPr>
          <p:cNvPr id="5" name="object 5"/>
          <p:cNvGrpSpPr/>
          <p:nvPr/>
        </p:nvGrpSpPr>
        <p:grpSpPr>
          <a:xfrm>
            <a:off x="2363723" y="3363467"/>
            <a:ext cx="4457065" cy="1009650"/>
            <a:chOff x="2363723" y="3363467"/>
            <a:chExt cx="4457065" cy="1009650"/>
          </a:xfrm>
        </p:grpSpPr>
        <p:pic>
          <p:nvPicPr>
            <p:cNvPr id="6" name="object 6"/>
            <p:cNvPicPr/>
            <p:nvPr/>
          </p:nvPicPr>
          <p:blipFill>
            <a:blip r:embed="rId2" cstate="print"/>
            <a:stretch>
              <a:fillRect/>
            </a:stretch>
          </p:blipFill>
          <p:spPr>
            <a:xfrm>
              <a:off x="2363723" y="3363467"/>
              <a:ext cx="1361694" cy="1009649"/>
            </a:xfrm>
            <a:prstGeom prst="rect">
              <a:avLst/>
            </a:prstGeom>
          </p:spPr>
        </p:pic>
        <p:pic>
          <p:nvPicPr>
            <p:cNvPr id="7" name="object 7"/>
            <p:cNvPicPr/>
            <p:nvPr/>
          </p:nvPicPr>
          <p:blipFill>
            <a:blip r:embed="rId3" cstate="print"/>
            <a:stretch>
              <a:fillRect/>
            </a:stretch>
          </p:blipFill>
          <p:spPr>
            <a:xfrm>
              <a:off x="3218687" y="3555491"/>
              <a:ext cx="1477517" cy="689610"/>
            </a:xfrm>
            <a:prstGeom prst="rect">
              <a:avLst/>
            </a:prstGeom>
          </p:spPr>
        </p:pic>
        <p:pic>
          <p:nvPicPr>
            <p:cNvPr id="8" name="object 8"/>
            <p:cNvPicPr/>
            <p:nvPr/>
          </p:nvPicPr>
          <p:blipFill>
            <a:blip r:embed="rId4" cstate="print"/>
            <a:stretch>
              <a:fillRect/>
            </a:stretch>
          </p:blipFill>
          <p:spPr>
            <a:xfrm>
              <a:off x="4488179" y="3363467"/>
              <a:ext cx="1361694" cy="1009649"/>
            </a:xfrm>
            <a:prstGeom prst="rect">
              <a:avLst/>
            </a:prstGeom>
          </p:spPr>
        </p:pic>
        <p:pic>
          <p:nvPicPr>
            <p:cNvPr id="9" name="object 9"/>
            <p:cNvPicPr/>
            <p:nvPr/>
          </p:nvPicPr>
          <p:blipFill>
            <a:blip r:embed="rId5" cstate="print"/>
            <a:stretch>
              <a:fillRect/>
            </a:stretch>
          </p:blipFill>
          <p:spPr>
            <a:xfrm>
              <a:off x="5343144" y="3555491"/>
              <a:ext cx="1477518" cy="689610"/>
            </a:xfrm>
            <a:prstGeom prst="rect">
              <a:avLst/>
            </a:prstGeom>
          </p:spPr>
        </p:pic>
      </p:grpSp>
      <p:graphicFrame>
        <p:nvGraphicFramePr>
          <p:cNvPr id="10" name="object 10"/>
          <p:cNvGraphicFramePr>
            <a:graphicFrameLocks noGrp="1"/>
          </p:cNvGraphicFramePr>
          <p:nvPr/>
        </p:nvGraphicFramePr>
        <p:xfrm>
          <a:off x="1317688" y="1254188"/>
          <a:ext cx="6847205" cy="3119120"/>
        </p:xfrm>
        <a:graphic>
          <a:graphicData uri="http://schemas.openxmlformats.org/drawingml/2006/table">
            <a:tbl>
              <a:tblPr firstRow="1" bandRow="1">
                <a:tableStyleId>{2D5ABB26-0587-4C30-8999-92F81FD0307C}</a:tableStyleId>
              </a:tblPr>
              <a:tblGrid>
                <a:gridCol w="1221105">
                  <a:extLst>
                    <a:ext uri="{9D8B030D-6E8A-4147-A177-3AD203B41FA5}">
                      <a16:colId xmlns:a16="http://schemas.microsoft.com/office/drawing/2014/main" val="20000"/>
                    </a:ext>
                  </a:extLst>
                </a:gridCol>
                <a:gridCol w="2127249">
                  <a:extLst>
                    <a:ext uri="{9D8B030D-6E8A-4147-A177-3AD203B41FA5}">
                      <a16:colId xmlns:a16="http://schemas.microsoft.com/office/drawing/2014/main" val="20001"/>
                    </a:ext>
                  </a:extLst>
                </a:gridCol>
                <a:gridCol w="2091689">
                  <a:extLst>
                    <a:ext uri="{9D8B030D-6E8A-4147-A177-3AD203B41FA5}">
                      <a16:colId xmlns:a16="http://schemas.microsoft.com/office/drawing/2014/main" val="20002"/>
                    </a:ext>
                  </a:extLst>
                </a:gridCol>
                <a:gridCol w="1364615">
                  <a:extLst>
                    <a:ext uri="{9D8B030D-6E8A-4147-A177-3AD203B41FA5}">
                      <a16:colId xmlns:a16="http://schemas.microsoft.com/office/drawing/2014/main" val="20003"/>
                    </a:ext>
                  </a:extLst>
                </a:gridCol>
              </a:tblGrid>
              <a:tr h="518160">
                <a:tc rowSpan="2">
                  <a:txBody>
                    <a:bodyPr/>
                    <a:lstStyle/>
                    <a:p>
                      <a:pPr marL="91440" marR="254000">
                        <a:lnSpc>
                          <a:spcPct val="100000"/>
                        </a:lnSpc>
                        <a:spcBef>
                          <a:spcPts val="285"/>
                        </a:spcBef>
                      </a:pPr>
                      <a:r>
                        <a:rPr sz="2800" dirty="0">
                          <a:solidFill>
                            <a:srgbClr val="FFFFCC"/>
                          </a:solidFill>
                          <a:latin typeface="Arial MT"/>
                          <a:cs typeface="Arial MT"/>
                        </a:rPr>
                        <a:t>Head In</a:t>
                      </a:r>
                      <a:r>
                        <a:rPr sz="2800" spc="5" dirty="0">
                          <a:solidFill>
                            <a:srgbClr val="FFFFCC"/>
                          </a:solidFill>
                          <a:latin typeface="Arial MT"/>
                          <a:cs typeface="Arial MT"/>
                        </a:rPr>
                        <a:t>j</a:t>
                      </a:r>
                      <a:r>
                        <a:rPr sz="2800" dirty="0">
                          <a:solidFill>
                            <a:srgbClr val="FFFFCC"/>
                          </a:solidFill>
                          <a:latin typeface="Arial MT"/>
                          <a:cs typeface="Arial MT"/>
                        </a:rPr>
                        <a:t>u</a:t>
                      </a:r>
                      <a:r>
                        <a:rPr sz="2800" spc="5" dirty="0">
                          <a:solidFill>
                            <a:srgbClr val="FFFFCC"/>
                          </a:solidFill>
                          <a:latin typeface="Arial MT"/>
                          <a:cs typeface="Arial MT"/>
                        </a:rPr>
                        <a:t>r</a:t>
                      </a:r>
                      <a:r>
                        <a:rPr sz="2800" dirty="0">
                          <a:solidFill>
                            <a:srgbClr val="FFFFCC"/>
                          </a:solidFill>
                          <a:latin typeface="Arial MT"/>
                          <a:cs typeface="Arial MT"/>
                        </a:rPr>
                        <a:t>y</a:t>
                      </a:r>
                      <a:endParaRPr sz="2800">
                        <a:latin typeface="Arial MT"/>
                        <a:cs typeface="Arial MT"/>
                      </a:endParaRPr>
                    </a:p>
                  </a:txBody>
                  <a:tcPr marL="0" marR="0" marT="3619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285"/>
                        </a:spcBef>
                      </a:pPr>
                      <a:r>
                        <a:rPr sz="2800" spc="-10" dirty="0">
                          <a:solidFill>
                            <a:srgbClr val="FFFF00"/>
                          </a:solidFill>
                          <a:latin typeface="Arial MT"/>
                          <a:cs typeface="Arial MT"/>
                        </a:rPr>
                        <a:t>Wearing</a:t>
                      </a:r>
                      <a:r>
                        <a:rPr sz="2800" spc="-25" dirty="0">
                          <a:solidFill>
                            <a:srgbClr val="FFFF00"/>
                          </a:solidFill>
                          <a:latin typeface="Arial MT"/>
                          <a:cs typeface="Arial MT"/>
                        </a:rPr>
                        <a:t> </a:t>
                      </a:r>
                      <a:r>
                        <a:rPr sz="2800" dirty="0">
                          <a:solidFill>
                            <a:srgbClr val="FFFF00"/>
                          </a:solidFill>
                          <a:latin typeface="Arial MT"/>
                          <a:cs typeface="Arial MT"/>
                        </a:rPr>
                        <a:t>Helmet</a:t>
                      </a:r>
                      <a:endParaRPr sz="2800">
                        <a:latin typeface="Arial MT"/>
                        <a:cs typeface="Arial MT"/>
                      </a:endParaRPr>
                    </a:p>
                  </a:txBody>
                  <a:tcPr marL="0" marR="0" marT="3619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5"/>
                        </a:spcBef>
                      </a:pPr>
                      <a:endParaRPr sz="3750">
                        <a:latin typeface="Times New Roman"/>
                        <a:cs typeface="Times New Roman"/>
                      </a:endParaRPr>
                    </a:p>
                    <a:p>
                      <a:pPr marL="92075">
                        <a:lnSpc>
                          <a:spcPct val="100000"/>
                        </a:lnSpc>
                      </a:pPr>
                      <a:r>
                        <a:rPr sz="2800" spc="-65" dirty="0">
                          <a:solidFill>
                            <a:srgbClr val="FFFFCC"/>
                          </a:solidFill>
                          <a:latin typeface="Arial MT"/>
                          <a:cs typeface="Arial MT"/>
                        </a:rPr>
                        <a:t>Total</a:t>
                      </a:r>
                      <a:endParaRPr sz="2800">
                        <a:latin typeface="Arial MT"/>
                        <a:cs typeface="Arial MT"/>
                      </a:endParaRPr>
                    </a:p>
                  </a:txBody>
                  <a:tcPr marL="0" marR="0" marT="63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518287">
                <a:tc vMerge="1">
                  <a:txBody>
                    <a:bodyPr/>
                    <a:lstStyle/>
                    <a:p>
                      <a:endParaRPr/>
                    </a:p>
                  </a:txBody>
                  <a:tcPr marL="0" marR="0" marT="3619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290"/>
                        </a:spcBef>
                      </a:pPr>
                      <a:r>
                        <a:rPr sz="2800" spc="-90" dirty="0">
                          <a:solidFill>
                            <a:srgbClr val="FFFF00"/>
                          </a:solidFill>
                          <a:latin typeface="Arial MT"/>
                          <a:cs typeface="Arial MT"/>
                        </a:rPr>
                        <a:t>Yes</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290"/>
                        </a:spcBef>
                      </a:pPr>
                      <a:r>
                        <a:rPr sz="2800" spc="-10" dirty="0">
                          <a:solidFill>
                            <a:srgbClr val="FFFF00"/>
                          </a:solidFill>
                          <a:latin typeface="Arial MT"/>
                          <a:cs typeface="Arial MT"/>
                        </a:rPr>
                        <a:t>No</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63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9247">
                <a:tc>
                  <a:txBody>
                    <a:bodyPr/>
                    <a:lstStyle/>
                    <a:p>
                      <a:pPr marL="91440">
                        <a:lnSpc>
                          <a:spcPct val="100000"/>
                        </a:lnSpc>
                        <a:spcBef>
                          <a:spcPts val="290"/>
                        </a:spcBef>
                      </a:pPr>
                      <a:r>
                        <a:rPr sz="2800" spc="-90" dirty="0">
                          <a:solidFill>
                            <a:srgbClr val="FFFFCC"/>
                          </a:solidFill>
                          <a:latin typeface="Arial MT"/>
                          <a:cs typeface="Arial MT"/>
                        </a:rPr>
                        <a:t>Yes</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88290">
                        <a:lnSpc>
                          <a:spcPct val="100000"/>
                        </a:lnSpc>
                        <a:spcBef>
                          <a:spcPts val="290"/>
                        </a:spcBef>
                      </a:pPr>
                      <a:r>
                        <a:rPr sz="2800" spc="-5" dirty="0">
                          <a:solidFill>
                            <a:srgbClr val="FFFF00"/>
                          </a:solidFill>
                          <a:latin typeface="Arial MT"/>
                          <a:cs typeface="Arial MT"/>
                        </a:rPr>
                        <a:t>17</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spc="-5" dirty="0">
                          <a:solidFill>
                            <a:srgbClr val="FFFF00"/>
                          </a:solidFill>
                          <a:latin typeface="Arial MT"/>
                          <a:cs typeface="Arial MT"/>
                        </a:rPr>
                        <a:t>218</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spc="-5" dirty="0">
                          <a:solidFill>
                            <a:srgbClr val="FFFFCC"/>
                          </a:solidFill>
                          <a:latin typeface="Arial MT"/>
                          <a:cs typeface="Arial MT"/>
                        </a:rPr>
                        <a:t>235</a:t>
                      </a:r>
                      <a:endParaRPr sz="2800">
                        <a:latin typeface="Arial MT"/>
                        <a:cs typeface="Arial MT"/>
                      </a:endParaRPr>
                    </a:p>
                  </a:txBody>
                  <a:tcPr marL="0" marR="0" marT="3683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79246">
                <a:tc>
                  <a:txBody>
                    <a:bodyPr/>
                    <a:lstStyle/>
                    <a:p>
                      <a:pPr marL="91440">
                        <a:lnSpc>
                          <a:spcPct val="100000"/>
                        </a:lnSpc>
                        <a:spcBef>
                          <a:spcPts val="290"/>
                        </a:spcBef>
                      </a:pPr>
                      <a:r>
                        <a:rPr sz="2800" spc="-10" dirty="0">
                          <a:solidFill>
                            <a:srgbClr val="FFFFCC"/>
                          </a:solidFill>
                          <a:latin typeface="Arial MT"/>
                          <a:cs typeface="Arial MT"/>
                        </a:rPr>
                        <a:t>No</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290"/>
                        </a:spcBef>
                      </a:pPr>
                      <a:r>
                        <a:rPr sz="2800" dirty="0">
                          <a:solidFill>
                            <a:srgbClr val="FFFF00"/>
                          </a:solidFill>
                          <a:latin typeface="Arial MT"/>
                          <a:cs typeface="Arial MT"/>
                        </a:rPr>
                        <a:t>130</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dirty="0">
                          <a:solidFill>
                            <a:srgbClr val="FFFF00"/>
                          </a:solidFill>
                          <a:latin typeface="Arial MT"/>
                          <a:cs typeface="Arial MT"/>
                        </a:rPr>
                        <a:t>428</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90"/>
                        </a:spcBef>
                      </a:pPr>
                      <a:r>
                        <a:rPr sz="2800" dirty="0">
                          <a:solidFill>
                            <a:srgbClr val="FFFFCC"/>
                          </a:solidFill>
                          <a:latin typeface="Arial MT"/>
                          <a:cs typeface="Arial MT"/>
                        </a:rPr>
                        <a:t>558</a:t>
                      </a:r>
                      <a:endParaRPr sz="2800">
                        <a:latin typeface="Arial MT"/>
                        <a:cs typeface="Arial MT"/>
                      </a:endParaRPr>
                    </a:p>
                  </a:txBody>
                  <a:tcPr marL="0" marR="0" marT="3683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640207">
                <a:tc>
                  <a:txBody>
                    <a:bodyPr/>
                    <a:lstStyle/>
                    <a:p>
                      <a:pPr marL="91440">
                        <a:lnSpc>
                          <a:spcPct val="100000"/>
                        </a:lnSpc>
                        <a:spcBef>
                          <a:spcPts val="290"/>
                        </a:spcBef>
                      </a:pPr>
                      <a:r>
                        <a:rPr sz="2800" spc="-65" dirty="0">
                          <a:solidFill>
                            <a:srgbClr val="FFFFCC"/>
                          </a:solidFill>
                          <a:latin typeface="Arial MT"/>
                          <a:cs typeface="Arial MT"/>
                        </a:rPr>
                        <a:t>Total</a:t>
                      </a:r>
                      <a:endParaRPr sz="2800">
                        <a:latin typeface="Arial MT"/>
                        <a:cs typeface="Arial MT"/>
                      </a:endParaRPr>
                    </a:p>
                  </a:txBody>
                  <a:tcPr marL="0" marR="0" marT="3683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270"/>
                        </a:spcBef>
                      </a:pPr>
                      <a:r>
                        <a:rPr sz="3600" b="1" spc="-10" dirty="0">
                          <a:solidFill>
                            <a:srgbClr val="FFFF00"/>
                          </a:solidFill>
                          <a:latin typeface="Arial"/>
                          <a:cs typeface="Arial"/>
                        </a:rPr>
                        <a:t>147</a:t>
                      </a:r>
                      <a:r>
                        <a:rPr sz="2400" b="1" spc="-10" dirty="0">
                          <a:solidFill>
                            <a:srgbClr val="FFFF00"/>
                          </a:solidFill>
                          <a:latin typeface="Arial"/>
                          <a:cs typeface="Arial"/>
                        </a:rPr>
                        <a:t>(18.5%)</a:t>
                      </a:r>
                      <a:endParaRPr sz="2400">
                        <a:latin typeface="Arial"/>
                        <a:cs typeface="Arial"/>
                      </a:endParaRPr>
                    </a:p>
                  </a:txBody>
                  <a:tcPr marL="0" marR="0" marT="3429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270"/>
                        </a:spcBef>
                      </a:pPr>
                      <a:r>
                        <a:rPr sz="3600" b="1" spc="-5" dirty="0">
                          <a:solidFill>
                            <a:srgbClr val="FFFF00"/>
                          </a:solidFill>
                          <a:latin typeface="Arial"/>
                          <a:cs typeface="Arial"/>
                        </a:rPr>
                        <a:t>646</a:t>
                      </a:r>
                      <a:r>
                        <a:rPr sz="2400" b="1" spc="-5" dirty="0">
                          <a:solidFill>
                            <a:srgbClr val="FFFF00"/>
                          </a:solidFill>
                          <a:latin typeface="Arial"/>
                          <a:cs typeface="Arial"/>
                        </a:rPr>
                        <a:t>(81.5%)</a:t>
                      </a:r>
                      <a:endParaRPr sz="2400">
                        <a:latin typeface="Arial"/>
                        <a:cs typeface="Arial"/>
                      </a:endParaRPr>
                    </a:p>
                  </a:txBody>
                  <a:tcPr marL="0" marR="0" marT="3429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290"/>
                        </a:spcBef>
                      </a:pPr>
                      <a:r>
                        <a:rPr sz="2800" dirty="0">
                          <a:solidFill>
                            <a:srgbClr val="FFFFCC"/>
                          </a:solidFill>
                          <a:latin typeface="Arial MT"/>
                          <a:cs typeface="Arial MT"/>
                        </a:rPr>
                        <a:t>793</a:t>
                      </a:r>
                      <a:endParaRPr sz="2800">
                        <a:latin typeface="Arial MT"/>
                        <a:cs typeface="Arial MT"/>
                      </a:endParaRPr>
                    </a:p>
                  </a:txBody>
                  <a:tcPr marL="0" marR="0" marT="3683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r h="269494">
                <a:tc gridSpan="4">
                  <a:txBody>
                    <a:bodyPr/>
                    <a:lstStyle/>
                    <a:p>
                      <a:pPr>
                        <a:lnSpc>
                          <a:spcPct val="100000"/>
                        </a:lnSpc>
                      </a:pPr>
                      <a:endParaRPr sz="1600">
                        <a:latin typeface="Times New Roman"/>
                        <a:cs typeface="Times New Roman"/>
                      </a:endParaRPr>
                    </a:p>
                  </a:txBody>
                  <a:tcPr marL="0" marR="0" marT="0" marB="0">
                    <a:lnT w="28575">
                      <a:solidFill>
                        <a:srgbClr val="FFFFCC"/>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11" name="object 11"/>
          <p:cNvSpPr txBox="1">
            <a:spLocks noGrp="1"/>
          </p:cNvSpPr>
          <p:nvPr>
            <p:ph type="title"/>
          </p:nvPr>
        </p:nvSpPr>
        <p:spPr>
          <a:xfrm>
            <a:off x="1187297" y="491743"/>
            <a:ext cx="7284084" cy="452120"/>
          </a:xfrm>
          <a:prstGeom prst="rect">
            <a:avLst/>
          </a:prstGeom>
        </p:spPr>
        <p:txBody>
          <a:bodyPr vert="horz" wrap="square" lIns="0" tIns="12065" rIns="0" bIns="0" rtlCol="0">
            <a:spAutoFit/>
          </a:bodyPr>
          <a:lstStyle/>
          <a:p>
            <a:pPr marL="12700">
              <a:lnSpc>
                <a:spcPct val="100000"/>
              </a:lnSpc>
              <a:spcBef>
                <a:spcPts val="95"/>
              </a:spcBef>
            </a:pPr>
            <a:r>
              <a:rPr sz="2800" spc="-10" dirty="0"/>
              <a:t>Can</a:t>
            </a:r>
            <a:r>
              <a:rPr sz="2800" spc="15" dirty="0"/>
              <a:t> </a:t>
            </a:r>
            <a:r>
              <a:rPr sz="2800" spc="-10" dirty="0"/>
              <a:t>we</a:t>
            </a:r>
            <a:r>
              <a:rPr sz="2800" dirty="0"/>
              <a:t> </a:t>
            </a:r>
            <a:r>
              <a:rPr sz="2800" spc="-5" dirty="0"/>
              <a:t>view</a:t>
            </a:r>
            <a:r>
              <a:rPr sz="2800" spc="5" dirty="0"/>
              <a:t> </a:t>
            </a:r>
            <a:r>
              <a:rPr sz="2800" spc="-5" dirty="0"/>
              <a:t>by</a:t>
            </a:r>
            <a:r>
              <a:rPr sz="2800" dirty="0"/>
              <a:t> </a:t>
            </a:r>
            <a:r>
              <a:rPr sz="2800" spc="-5" dirty="0"/>
              <a:t>“rows”</a:t>
            </a:r>
            <a:r>
              <a:rPr sz="2800" spc="15" dirty="0"/>
              <a:t> </a:t>
            </a:r>
            <a:r>
              <a:rPr sz="2800" dirty="0"/>
              <a:t>rather </a:t>
            </a:r>
            <a:r>
              <a:rPr sz="2800" spc="-5" dirty="0"/>
              <a:t>than</a:t>
            </a:r>
            <a:r>
              <a:rPr sz="2800" dirty="0"/>
              <a:t> </a:t>
            </a:r>
            <a:r>
              <a:rPr sz="2800" spc="-5" dirty="0"/>
              <a:t>“columns”?</a:t>
            </a:r>
            <a:endParaRPr sz="2800"/>
          </a:p>
        </p:txBody>
      </p:sp>
      <p:pic>
        <p:nvPicPr>
          <p:cNvPr id="12" name="object 12"/>
          <p:cNvPicPr/>
          <p:nvPr/>
        </p:nvPicPr>
        <p:blipFill>
          <a:blip r:embed="rId6" cstate="print"/>
          <a:stretch>
            <a:fillRect/>
          </a:stretch>
        </p:blipFill>
        <p:spPr>
          <a:xfrm>
            <a:off x="986027" y="4186428"/>
            <a:ext cx="7192518" cy="787145"/>
          </a:xfrm>
          <a:prstGeom prst="rect">
            <a:avLst/>
          </a:prstGeom>
        </p:spPr>
      </p:pic>
      <p:grpSp>
        <p:nvGrpSpPr>
          <p:cNvPr id="13" name="object 13"/>
          <p:cNvGrpSpPr/>
          <p:nvPr/>
        </p:nvGrpSpPr>
        <p:grpSpPr>
          <a:xfrm>
            <a:off x="986027" y="4613147"/>
            <a:ext cx="7547609" cy="1214120"/>
            <a:chOff x="986027" y="4613147"/>
            <a:chExt cx="7547609" cy="1214120"/>
          </a:xfrm>
        </p:grpSpPr>
        <p:pic>
          <p:nvPicPr>
            <p:cNvPr id="14" name="object 14"/>
            <p:cNvPicPr/>
            <p:nvPr/>
          </p:nvPicPr>
          <p:blipFill>
            <a:blip r:embed="rId7" cstate="print"/>
            <a:stretch>
              <a:fillRect/>
            </a:stretch>
          </p:blipFill>
          <p:spPr>
            <a:xfrm>
              <a:off x="986027" y="4613147"/>
              <a:ext cx="7547609" cy="787145"/>
            </a:xfrm>
            <a:prstGeom prst="rect">
              <a:avLst/>
            </a:prstGeom>
          </p:spPr>
        </p:pic>
        <p:pic>
          <p:nvPicPr>
            <p:cNvPr id="15" name="object 15"/>
            <p:cNvPicPr/>
            <p:nvPr/>
          </p:nvPicPr>
          <p:blipFill>
            <a:blip r:embed="rId8" cstate="print"/>
            <a:stretch>
              <a:fillRect/>
            </a:stretch>
          </p:blipFill>
          <p:spPr>
            <a:xfrm>
              <a:off x="986027" y="5039867"/>
              <a:ext cx="4239006" cy="787145"/>
            </a:xfrm>
            <a:prstGeom prst="rect">
              <a:avLst/>
            </a:prstGeom>
          </p:spPr>
        </p:pic>
        <p:pic>
          <p:nvPicPr>
            <p:cNvPr id="16" name="object 16"/>
            <p:cNvPicPr/>
            <p:nvPr/>
          </p:nvPicPr>
          <p:blipFill>
            <a:blip r:embed="rId9" cstate="print"/>
            <a:stretch>
              <a:fillRect/>
            </a:stretch>
          </p:blipFill>
          <p:spPr>
            <a:xfrm>
              <a:off x="4757927" y="5039867"/>
              <a:ext cx="1975866" cy="787145"/>
            </a:xfrm>
            <a:prstGeom prst="rect">
              <a:avLst/>
            </a:prstGeom>
          </p:spPr>
        </p:pic>
      </p:grpSp>
      <p:sp>
        <p:nvSpPr>
          <p:cNvPr id="17" name="object 17"/>
          <p:cNvSpPr txBox="1"/>
          <p:nvPr/>
        </p:nvSpPr>
        <p:spPr>
          <a:xfrm>
            <a:off x="1194917" y="4279519"/>
            <a:ext cx="7000875" cy="1305560"/>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FFFFCC"/>
                </a:solidFill>
                <a:latin typeface="Arial"/>
                <a:cs typeface="Arial"/>
              </a:rPr>
              <a:t>For</a:t>
            </a:r>
            <a:r>
              <a:rPr sz="2800" b="1" spc="10" dirty="0">
                <a:solidFill>
                  <a:srgbClr val="FFFFCC"/>
                </a:solidFill>
                <a:latin typeface="Arial"/>
                <a:cs typeface="Arial"/>
              </a:rPr>
              <a:t> </a:t>
            </a:r>
            <a:r>
              <a:rPr sz="2800" b="1" spc="-5" dirty="0">
                <a:solidFill>
                  <a:srgbClr val="FFFFCC"/>
                </a:solidFill>
                <a:latin typeface="Arial"/>
                <a:cs typeface="Arial"/>
              </a:rPr>
              <a:t>793 people,</a:t>
            </a:r>
            <a:r>
              <a:rPr sz="2800" b="1" spc="15" dirty="0">
                <a:solidFill>
                  <a:srgbClr val="FFFFCC"/>
                </a:solidFill>
                <a:latin typeface="Arial"/>
                <a:cs typeface="Arial"/>
              </a:rPr>
              <a:t> </a:t>
            </a:r>
            <a:r>
              <a:rPr sz="2800" b="1" dirty="0">
                <a:solidFill>
                  <a:srgbClr val="FFFFCC"/>
                </a:solidFill>
                <a:latin typeface="Arial"/>
                <a:cs typeface="Arial"/>
              </a:rPr>
              <a:t>18.5%</a:t>
            </a:r>
            <a:r>
              <a:rPr sz="2800" b="1" spc="-20" dirty="0">
                <a:solidFill>
                  <a:srgbClr val="FFFFCC"/>
                </a:solidFill>
                <a:latin typeface="Arial"/>
                <a:cs typeface="Arial"/>
              </a:rPr>
              <a:t> </a:t>
            </a:r>
            <a:r>
              <a:rPr sz="2800" b="1" spc="-5" dirty="0">
                <a:solidFill>
                  <a:srgbClr val="FFFFCC"/>
                </a:solidFill>
                <a:latin typeface="Arial"/>
                <a:cs typeface="Arial"/>
              </a:rPr>
              <a:t>wore</a:t>
            </a:r>
            <a:r>
              <a:rPr sz="2800" b="1" spc="10" dirty="0">
                <a:solidFill>
                  <a:srgbClr val="FFFFCC"/>
                </a:solidFill>
                <a:latin typeface="Arial"/>
                <a:cs typeface="Arial"/>
              </a:rPr>
              <a:t> </a:t>
            </a:r>
            <a:r>
              <a:rPr sz="2800" b="1" spc="-5" dirty="0">
                <a:solidFill>
                  <a:srgbClr val="FFFFCC"/>
                </a:solidFill>
                <a:latin typeface="Arial"/>
                <a:cs typeface="Arial"/>
              </a:rPr>
              <a:t>helmet</a:t>
            </a:r>
            <a:r>
              <a:rPr sz="2800" b="1" spc="5" dirty="0">
                <a:solidFill>
                  <a:srgbClr val="FFFFCC"/>
                </a:solidFill>
                <a:latin typeface="Arial"/>
                <a:cs typeface="Arial"/>
              </a:rPr>
              <a:t> </a:t>
            </a:r>
            <a:r>
              <a:rPr sz="2800" b="1" spc="-5" dirty="0">
                <a:solidFill>
                  <a:srgbClr val="FFFFCC"/>
                </a:solidFill>
                <a:latin typeface="Arial"/>
                <a:cs typeface="Arial"/>
              </a:rPr>
              <a:t>and </a:t>
            </a:r>
            <a:r>
              <a:rPr sz="2800" b="1" dirty="0">
                <a:solidFill>
                  <a:srgbClr val="FFFFCC"/>
                </a:solidFill>
                <a:latin typeface="Arial"/>
                <a:cs typeface="Arial"/>
              </a:rPr>
              <a:t> 81.5%</a:t>
            </a:r>
            <a:r>
              <a:rPr sz="2800" b="1" spc="-15" dirty="0">
                <a:solidFill>
                  <a:srgbClr val="FFFFCC"/>
                </a:solidFill>
                <a:latin typeface="Arial"/>
                <a:cs typeface="Arial"/>
              </a:rPr>
              <a:t> </a:t>
            </a:r>
            <a:r>
              <a:rPr sz="2800" b="1" spc="-5" dirty="0">
                <a:solidFill>
                  <a:srgbClr val="FFFFCC"/>
                </a:solidFill>
                <a:latin typeface="Arial"/>
                <a:cs typeface="Arial"/>
              </a:rPr>
              <a:t>(or the</a:t>
            </a:r>
            <a:r>
              <a:rPr sz="2800" b="1" spc="10" dirty="0">
                <a:solidFill>
                  <a:srgbClr val="FFFFCC"/>
                </a:solidFill>
                <a:latin typeface="Arial"/>
                <a:cs typeface="Arial"/>
              </a:rPr>
              <a:t> </a:t>
            </a:r>
            <a:r>
              <a:rPr sz="2800" b="1" spc="-5" dirty="0">
                <a:solidFill>
                  <a:srgbClr val="FFFFCC"/>
                </a:solidFill>
                <a:latin typeface="Arial"/>
                <a:cs typeface="Arial"/>
              </a:rPr>
              <a:t>remaining</a:t>
            </a:r>
            <a:r>
              <a:rPr sz="2800" b="1" spc="10" dirty="0">
                <a:solidFill>
                  <a:srgbClr val="FFFFCC"/>
                </a:solidFill>
                <a:latin typeface="Arial"/>
                <a:cs typeface="Arial"/>
              </a:rPr>
              <a:t> </a:t>
            </a:r>
            <a:r>
              <a:rPr sz="2800" b="1" spc="-5" dirty="0">
                <a:solidFill>
                  <a:srgbClr val="FFFFCC"/>
                </a:solidFill>
                <a:latin typeface="Arial"/>
                <a:cs typeface="Arial"/>
              </a:rPr>
              <a:t>people</a:t>
            </a:r>
            <a:r>
              <a:rPr sz="2800" b="1" spc="20" dirty="0">
                <a:solidFill>
                  <a:srgbClr val="FFFFCC"/>
                </a:solidFill>
                <a:latin typeface="Arial"/>
                <a:cs typeface="Arial"/>
              </a:rPr>
              <a:t> </a:t>
            </a:r>
            <a:r>
              <a:rPr sz="2800" b="1" spc="-10" dirty="0">
                <a:solidFill>
                  <a:srgbClr val="FFFFCC"/>
                </a:solidFill>
                <a:latin typeface="Arial"/>
                <a:cs typeface="Arial"/>
              </a:rPr>
              <a:t>out</a:t>
            </a:r>
            <a:r>
              <a:rPr sz="2800" b="1" spc="15" dirty="0">
                <a:solidFill>
                  <a:srgbClr val="FFFFCC"/>
                </a:solidFill>
                <a:latin typeface="Arial"/>
                <a:cs typeface="Arial"/>
              </a:rPr>
              <a:t> </a:t>
            </a:r>
            <a:r>
              <a:rPr sz="2800" b="1" spc="-5" dirty="0">
                <a:solidFill>
                  <a:srgbClr val="FFFFCC"/>
                </a:solidFill>
                <a:latin typeface="Arial"/>
                <a:cs typeface="Arial"/>
              </a:rPr>
              <a:t>of</a:t>
            </a:r>
            <a:r>
              <a:rPr sz="2800" b="1" dirty="0">
                <a:solidFill>
                  <a:srgbClr val="FFFFCC"/>
                </a:solidFill>
                <a:latin typeface="Arial"/>
                <a:cs typeface="Arial"/>
              </a:rPr>
              <a:t> </a:t>
            </a:r>
            <a:r>
              <a:rPr sz="2800" b="1" spc="-5" dirty="0">
                <a:solidFill>
                  <a:srgbClr val="FFFFCC"/>
                </a:solidFill>
                <a:latin typeface="Arial"/>
                <a:cs typeface="Arial"/>
              </a:rPr>
              <a:t>the </a:t>
            </a:r>
            <a:r>
              <a:rPr sz="2800" b="1" spc="-765" dirty="0">
                <a:solidFill>
                  <a:srgbClr val="FFFFCC"/>
                </a:solidFill>
                <a:latin typeface="Arial"/>
                <a:cs typeface="Arial"/>
              </a:rPr>
              <a:t> </a:t>
            </a:r>
            <a:r>
              <a:rPr sz="2800" b="1" spc="-5" dirty="0">
                <a:solidFill>
                  <a:srgbClr val="FFFFCC"/>
                </a:solidFill>
                <a:latin typeface="Arial"/>
                <a:cs typeface="Arial"/>
              </a:rPr>
              <a:t>aforementioned</a:t>
            </a:r>
            <a:r>
              <a:rPr sz="2800" b="1" spc="35" dirty="0">
                <a:solidFill>
                  <a:srgbClr val="FFFFCC"/>
                </a:solidFill>
                <a:latin typeface="Arial"/>
                <a:cs typeface="Arial"/>
              </a:rPr>
              <a:t> </a:t>
            </a:r>
            <a:r>
              <a:rPr sz="2800" b="1" spc="-10" dirty="0">
                <a:solidFill>
                  <a:srgbClr val="FFFFCC"/>
                </a:solidFill>
                <a:latin typeface="Arial"/>
                <a:cs typeface="Arial"/>
              </a:rPr>
              <a:t>18.5%)</a:t>
            </a:r>
            <a:r>
              <a:rPr sz="2800" b="1" spc="60" dirty="0">
                <a:solidFill>
                  <a:srgbClr val="FFFFCC"/>
                </a:solidFill>
                <a:latin typeface="Arial"/>
                <a:cs typeface="Arial"/>
              </a:rPr>
              <a:t> </a:t>
            </a:r>
            <a:r>
              <a:rPr sz="2800" b="1" spc="-5" dirty="0">
                <a:solidFill>
                  <a:srgbClr val="FFFFCC"/>
                </a:solidFill>
                <a:latin typeface="Arial"/>
                <a:cs typeface="Arial"/>
              </a:rPr>
              <a:t>did</a:t>
            </a:r>
            <a:r>
              <a:rPr sz="2800" b="1" dirty="0">
                <a:solidFill>
                  <a:srgbClr val="FFFFCC"/>
                </a:solidFill>
                <a:latin typeface="Arial"/>
                <a:cs typeface="Arial"/>
              </a:rPr>
              <a:t> </a:t>
            </a:r>
            <a:r>
              <a:rPr sz="2800" b="1" spc="-5" dirty="0">
                <a:solidFill>
                  <a:srgbClr val="FFFFCC"/>
                </a:solidFill>
                <a:latin typeface="Arial"/>
                <a:cs typeface="Arial"/>
              </a:rPr>
              <a:t>not.</a:t>
            </a:r>
            <a:endParaRPr sz="2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0703" y="3296411"/>
            <a:ext cx="5781675" cy="3176905"/>
            <a:chOff x="1060703" y="3296411"/>
            <a:chExt cx="5781675" cy="3176905"/>
          </a:xfrm>
        </p:grpSpPr>
        <p:pic>
          <p:nvPicPr>
            <p:cNvPr id="3" name="object 3"/>
            <p:cNvPicPr/>
            <p:nvPr/>
          </p:nvPicPr>
          <p:blipFill>
            <a:blip r:embed="rId2" cstate="print"/>
            <a:stretch>
              <a:fillRect/>
            </a:stretch>
          </p:blipFill>
          <p:spPr>
            <a:xfrm>
              <a:off x="1060703" y="3328415"/>
              <a:ext cx="634746" cy="733805"/>
            </a:xfrm>
            <a:prstGeom prst="rect">
              <a:avLst/>
            </a:prstGeom>
          </p:spPr>
        </p:pic>
        <p:pic>
          <p:nvPicPr>
            <p:cNvPr id="4" name="object 4"/>
            <p:cNvPicPr/>
            <p:nvPr/>
          </p:nvPicPr>
          <p:blipFill>
            <a:blip r:embed="rId3" cstate="print"/>
            <a:stretch>
              <a:fillRect/>
            </a:stretch>
          </p:blipFill>
          <p:spPr>
            <a:xfrm>
              <a:off x="1331975" y="3296411"/>
              <a:ext cx="4976622" cy="787145"/>
            </a:xfrm>
            <a:prstGeom prst="rect">
              <a:avLst/>
            </a:prstGeom>
          </p:spPr>
        </p:pic>
        <p:pic>
          <p:nvPicPr>
            <p:cNvPr id="5" name="object 5"/>
            <p:cNvPicPr/>
            <p:nvPr/>
          </p:nvPicPr>
          <p:blipFill>
            <a:blip r:embed="rId4" cstate="print"/>
            <a:stretch>
              <a:fillRect/>
            </a:stretch>
          </p:blipFill>
          <p:spPr>
            <a:xfrm>
              <a:off x="1545335" y="3819080"/>
              <a:ext cx="4549902" cy="51117"/>
            </a:xfrm>
            <a:prstGeom prst="rect">
              <a:avLst/>
            </a:prstGeom>
          </p:spPr>
        </p:pic>
        <p:pic>
          <p:nvPicPr>
            <p:cNvPr id="6" name="object 6"/>
            <p:cNvPicPr/>
            <p:nvPr/>
          </p:nvPicPr>
          <p:blipFill>
            <a:blip r:embed="rId5" cstate="print"/>
            <a:stretch>
              <a:fillRect/>
            </a:stretch>
          </p:blipFill>
          <p:spPr>
            <a:xfrm>
              <a:off x="2520695" y="3808475"/>
              <a:ext cx="1471421" cy="787145"/>
            </a:xfrm>
            <a:prstGeom prst="rect">
              <a:avLst/>
            </a:prstGeom>
          </p:spPr>
        </p:pic>
        <p:pic>
          <p:nvPicPr>
            <p:cNvPr id="7" name="object 7"/>
            <p:cNvPicPr/>
            <p:nvPr/>
          </p:nvPicPr>
          <p:blipFill>
            <a:blip r:embed="rId6" cstate="print"/>
            <a:stretch>
              <a:fillRect/>
            </a:stretch>
          </p:blipFill>
          <p:spPr>
            <a:xfrm>
              <a:off x="2734055" y="4331144"/>
              <a:ext cx="1044702" cy="51117"/>
            </a:xfrm>
            <a:prstGeom prst="rect">
              <a:avLst/>
            </a:prstGeom>
          </p:spPr>
        </p:pic>
        <p:pic>
          <p:nvPicPr>
            <p:cNvPr id="8" name="object 8"/>
            <p:cNvPicPr/>
            <p:nvPr/>
          </p:nvPicPr>
          <p:blipFill>
            <a:blip r:embed="rId7" cstate="print"/>
            <a:stretch>
              <a:fillRect/>
            </a:stretch>
          </p:blipFill>
          <p:spPr>
            <a:xfrm>
              <a:off x="2520695" y="4235195"/>
              <a:ext cx="1471421" cy="787145"/>
            </a:xfrm>
            <a:prstGeom prst="rect">
              <a:avLst/>
            </a:prstGeom>
          </p:spPr>
        </p:pic>
        <p:pic>
          <p:nvPicPr>
            <p:cNvPr id="9" name="object 9"/>
            <p:cNvPicPr/>
            <p:nvPr/>
          </p:nvPicPr>
          <p:blipFill>
            <a:blip r:embed="rId6" cstate="print"/>
            <a:stretch>
              <a:fillRect/>
            </a:stretch>
          </p:blipFill>
          <p:spPr>
            <a:xfrm>
              <a:off x="2734055" y="4757864"/>
              <a:ext cx="1044702" cy="51117"/>
            </a:xfrm>
            <a:prstGeom prst="rect">
              <a:avLst/>
            </a:prstGeom>
          </p:spPr>
        </p:pic>
        <p:pic>
          <p:nvPicPr>
            <p:cNvPr id="10" name="object 10"/>
            <p:cNvPicPr/>
            <p:nvPr/>
          </p:nvPicPr>
          <p:blipFill>
            <a:blip r:embed="rId2" cstate="print"/>
            <a:stretch>
              <a:fillRect/>
            </a:stretch>
          </p:blipFill>
          <p:spPr>
            <a:xfrm>
              <a:off x="1060703" y="4779263"/>
              <a:ext cx="634746" cy="733806"/>
            </a:xfrm>
            <a:prstGeom prst="rect">
              <a:avLst/>
            </a:prstGeom>
          </p:spPr>
        </p:pic>
        <p:pic>
          <p:nvPicPr>
            <p:cNvPr id="11" name="object 11"/>
            <p:cNvPicPr/>
            <p:nvPr/>
          </p:nvPicPr>
          <p:blipFill>
            <a:blip r:embed="rId8" cstate="print"/>
            <a:stretch>
              <a:fillRect/>
            </a:stretch>
          </p:blipFill>
          <p:spPr>
            <a:xfrm>
              <a:off x="1331975" y="4747259"/>
              <a:ext cx="5510022" cy="787145"/>
            </a:xfrm>
            <a:prstGeom prst="rect">
              <a:avLst/>
            </a:prstGeom>
          </p:spPr>
        </p:pic>
        <p:pic>
          <p:nvPicPr>
            <p:cNvPr id="12" name="object 12"/>
            <p:cNvPicPr/>
            <p:nvPr/>
          </p:nvPicPr>
          <p:blipFill>
            <a:blip r:embed="rId9" cstate="print"/>
            <a:stretch>
              <a:fillRect/>
            </a:stretch>
          </p:blipFill>
          <p:spPr>
            <a:xfrm>
              <a:off x="1545335" y="5269928"/>
              <a:ext cx="5083302" cy="51117"/>
            </a:xfrm>
            <a:prstGeom prst="rect">
              <a:avLst/>
            </a:prstGeom>
          </p:spPr>
        </p:pic>
        <p:pic>
          <p:nvPicPr>
            <p:cNvPr id="13" name="object 13"/>
            <p:cNvPicPr/>
            <p:nvPr/>
          </p:nvPicPr>
          <p:blipFill>
            <a:blip r:embed="rId5" cstate="print"/>
            <a:stretch>
              <a:fillRect/>
            </a:stretch>
          </p:blipFill>
          <p:spPr>
            <a:xfrm>
              <a:off x="2520695" y="5259323"/>
              <a:ext cx="1471421" cy="787146"/>
            </a:xfrm>
            <a:prstGeom prst="rect">
              <a:avLst/>
            </a:prstGeom>
          </p:spPr>
        </p:pic>
        <p:pic>
          <p:nvPicPr>
            <p:cNvPr id="14" name="object 14"/>
            <p:cNvPicPr/>
            <p:nvPr/>
          </p:nvPicPr>
          <p:blipFill>
            <a:blip r:embed="rId6" cstate="print"/>
            <a:stretch>
              <a:fillRect/>
            </a:stretch>
          </p:blipFill>
          <p:spPr>
            <a:xfrm>
              <a:off x="2734055" y="5782055"/>
              <a:ext cx="1044702" cy="51117"/>
            </a:xfrm>
            <a:prstGeom prst="rect">
              <a:avLst/>
            </a:prstGeom>
          </p:spPr>
        </p:pic>
        <p:pic>
          <p:nvPicPr>
            <p:cNvPr id="15" name="object 15"/>
            <p:cNvPicPr/>
            <p:nvPr/>
          </p:nvPicPr>
          <p:blipFill>
            <a:blip r:embed="rId7" cstate="print"/>
            <a:stretch>
              <a:fillRect/>
            </a:stretch>
          </p:blipFill>
          <p:spPr>
            <a:xfrm>
              <a:off x="3214115" y="5686044"/>
              <a:ext cx="1471421" cy="787146"/>
            </a:xfrm>
            <a:prstGeom prst="rect">
              <a:avLst/>
            </a:prstGeom>
          </p:spPr>
        </p:pic>
        <p:pic>
          <p:nvPicPr>
            <p:cNvPr id="16" name="object 16"/>
            <p:cNvPicPr/>
            <p:nvPr/>
          </p:nvPicPr>
          <p:blipFill>
            <a:blip r:embed="rId6" cstate="print"/>
            <a:stretch>
              <a:fillRect/>
            </a:stretch>
          </p:blipFill>
          <p:spPr>
            <a:xfrm>
              <a:off x="3427475" y="6208776"/>
              <a:ext cx="1044701" cy="51117"/>
            </a:xfrm>
            <a:prstGeom prst="rect">
              <a:avLst/>
            </a:prstGeom>
          </p:spPr>
        </p:pic>
      </p:grpSp>
      <p:sp>
        <p:nvSpPr>
          <p:cNvPr id="17" name="object 17"/>
          <p:cNvSpPr txBox="1"/>
          <p:nvPr/>
        </p:nvSpPr>
        <p:spPr>
          <a:xfrm>
            <a:off x="797153" y="2790913"/>
            <a:ext cx="8075930" cy="344106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dirty="0">
                <a:solidFill>
                  <a:srgbClr val="FFFFCC"/>
                </a:solidFill>
                <a:latin typeface="Arial MT"/>
                <a:cs typeface="Arial MT"/>
              </a:rPr>
              <a:t>Consider the following</a:t>
            </a:r>
            <a:r>
              <a:rPr sz="2800" spc="10" dirty="0">
                <a:solidFill>
                  <a:srgbClr val="FFFFCC"/>
                </a:solidFill>
                <a:latin typeface="Arial MT"/>
                <a:cs typeface="Arial MT"/>
              </a:rPr>
              <a:t> </a:t>
            </a:r>
            <a:r>
              <a:rPr sz="2800" spc="-5" dirty="0">
                <a:solidFill>
                  <a:srgbClr val="FFFFCC"/>
                </a:solidFill>
                <a:latin typeface="Arial MT"/>
                <a:cs typeface="Arial MT"/>
              </a:rPr>
              <a:t>two</a:t>
            </a:r>
            <a:r>
              <a:rPr sz="2800" dirty="0">
                <a:solidFill>
                  <a:srgbClr val="FFFFCC"/>
                </a:solidFill>
                <a:latin typeface="Arial MT"/>
                <a:cs typeface="Arial MT"/>
              </a:rPr>
              <a:t> groups</a:t>
            </a:r>
            <a:r>
              <a:rPr sz="2800" spc="5" dirty="0">
                <a:solidFill>
                  <a:srgbClr val="FFFFCC"/>
                </a:solidFill>
                <a:latin typeface="Arial MT"/>
                <a:cs typeface="Arial MT"/>
              </a:rPr>
              <a:t> </a:t>
            </a:r>
            <a:r>
              <a:rPr sz="2800" dirty="0">
                <a:solidFill>
                  <a:srgbClr val="FFFFCC"/>
                </a:solidFill>
                <a:latin typeface="Arial MT"/>
                <a:cs typeface="Arial MT"/>
              </a:rPr>
              <a:t>of</a:t>
            </a:r>
            <a:r>
              <a:rPr sz="2800" spc="-5" dirty="0">
                <a:solidFill>
                  <a:srgbClr val="FFFFCC"/>
                </a:solidFill>
                <a:latin typeface="Arial MT"/>
                <a:cs typeface="Arial MT"/>
              </a:rPr>
              <a:t> </a:t>
            </a:r>
            <a:r>
              <a:rPr sz="2800" dirty="0">
                <a:solidFill>
                  <a:srgbClr val="FFFFCC"/>
                </a:solidFill>
                <a:latin typeface="Arial MT"/>
                <a:cs typeface="Arial MT"/>
              </a:rPr>
              <a:t>individuals</a:t>
            </a:r>
            <a:r>
              <a:rPr sz="2800" spc="5" dirty="0">
                <a:solidFill>
                  <a:srgbClr val="FFFFCC"/>
                </a:solidFill>
                <a:latin typeface="Arial MT"/>
                <a:cs typeface="Arial MT"/>
              </a:rPr>
              <a:t> </a:t>
            </a:r>
            <a:r>
              <a:rPr sz="2800" dirty="0">
                <a:solidFill>
                  <a:srgbClr val="FFFFCC"/>
                </a:solidFill>
                <a:latin typeface="Arial MT"/>
                <a:cs typeface="Arial MT"/>
              </a:rPr>
              <a:t>:</a:t>
            </a:r>
            <a:endParaRPr sz="2800">
              <a:latin typeface="Arial MT"/>
              <a:cs typeface="Arial MT"/>
            </a:endParaRPr>
          </a:p>
          <a:p>
            <a:pPr marL="756285" lvl="1" indent="-287020">
              <a:lnSpc>
                <a:spcPct val="100000"/>
              </a:lnSpc>
              <a:spcBef>
                <a:spcPts val="675"/>
              </a:spcBef>
              <a:buFont typeface="Arial MT"/>
              <a:buChar char="–"/>
              <a:tabLst>
                <a:tab pos="756920" algn="l"/>
              </a:tabLst>
            </a:pPr>
            <a:r>
              <a:rPr sz="2800" b="1" i="1" u="sng" spc="-10" dirty="0">
                <a:solidFill>
                  <a:srgbClr val="FFFFCC"/>
                </a:solidFill>
                <a:uFill>
                  <a:solidFill>
                    <a:srgbClr val="FFFFCC"/>
                  </a:solidFill>
                </a:uFill>
                <a:latin typeface="Arial"/>
                <a:cs typeface="Arial"/>
              </a:rPr>
              <a:t>For</a:t>
            </a:r>
            <a:r>
              <a:rPr sz="2800" b="1" i="1" u="sng" spc="10" dirty="0">
                <a:solidFill>
                  <a:srgbClr val="FFFFCC"/>
                </a:solidFill>
                <a:uFill>
                  <a:solidFill>
                    <a:srgbClr val="FFFFCC"/>
                  </a:solidFill>
                </a:uFill>
                <a:latin typeface="Arial"/>
                <a:cs typeface="Arial"/>
              </a:rPr>
              <a:t> </a:t>
            </a:r>
            <a:r>
              <a:rPr sz="2800" b="1" i="1" u="sng" spc="-5" dirty="0">
                <a:solidFill>
                  <a:srgbClr val="FFFFCC"/>
                </a:solidFill>
                <a:uFill>
                  <a:solidFill>
                    <a:srgbClr val="FFFFCC"/>
                  </a:solidFill>
                </a:uFill>
                <a:latin typeface="Arial"/>
                <a:cs typeface="Arial"/>
              </a:rPr>
              <a:t>235 having</a:t>
            </a:r>
            <a:r>
              <a:rPr sz="2800" b="1" i="1" u="sng" spc="15" dirty="0">
                <a:solidFill>
                  <a:srgbClr val="FFFFCC"/>
                </a:solidFill>
                <a:uFill>
                  <a:solidFill>
                    <a:srgbClr val="FFFFCC"/>
                  </a:solidFill>
                </a:uFill>
                <a:latin typeface="Arial"/>
                <a:cs typeface="Arial"/>
              </a:rPr>
              <a:t> </a:t>
            </a:r>
            <a:r>
              <a:rPr sz="2800" b="1" i="1" u="sng" spc="-5" dirty="0">
                <a:solidFill>
                  <a:srgbClr val="FFFFCC"/>
                </a:solidFill>
                <a:uFill>
                  <a:solidFill>
                    <a:srgbClr val="FFFFCC"/>
                  </a:solidFill>
                </a:uFill>
                <a:latin typeface="Arial"/>
                <a:cs typeface="Arial"/>
              </a:rPr>
              <a:t>head</a:t>
            </a:r>
            <a:r>
              <a:rPr sz="2800" b="1" i="1" u="sng" spc="10" dirty="0">
                <a:solidFill>
                  <a:srgbClr val="FFFFCC"/>
                </a:solidFill>
                <a:uFill>
                  <a:solidFill>
                    <a:srgbClr val="FFFFCC"/>
                  </a:solidFill>
                </a:uFill>
                <a:latin typeface="Arial"/>
                <a:cs typeface="Arial"/>
              </a:rPr>
              <a:t> </a:t>
            </a:r>
            <a:r>
              <a:rPr sz="2800" b="1" i="1" u="sng" dirty="0">
                <a:solidFill>
                  <a:srgbClr val="FFFFCC"/>
                </a:solidFill>
                <a:uFill>
                  <a:solidFill>
                    <a:srgbClr val="FFFFCC"/>
                  </a:solidFill>
                </a:uFill>
                <a:latin typeface="Arial"/>
                <a:cs typeface="Arial"/>
              </a:rPr>
              <a:t>injury</a:t>
            </a:r>
            <a:r>
              <a:rPr sz="2800" dirty="0">
                <a:solidFill>
                  <a:srgbClr val="FFFFCC"/>
                </a:solidFill>
                <a:latin typeface="Arial MT"/>
                <a:cs typeface="Arial MT"/>
              </a:rPr>
              <a:t>,</a:t>
            </a:r>
            <a:r>
              <a:rPr sz="2800" spc="-5" dirty="0">
                <a:solidFill>
                  <a:srgbClr val="FFFFCC"/>
                </a:solidFill>
                <a:latin typeface="Arial MT"/>
                <a:cs typeface="Arial MT"/>
              </a:rPr>
              <a:t> we’d </a:t>
            </a:r>
            <a:r>
              <a:rPr sz="2800" dirty="0">
                <a:solidFill>
                  <a:srgbClr val="FFFFCC"/>
                </a:solidFill>
                <a:latin typeface="Arial MT"/>
                <a:cs typeface="Arial MT"/>
              </a:rPr>
              <a:t>expect:</a:t>
            </a:r>
            <a:endParaRPr sz="2800">
              <a:latin typeface="Arial MT"/>
              <a:cs typeface="Arial MT"/>
            </a:endParaRPr>
          </a:p>
          <a:p>
            <a:pPr marL="1155700" marR="1380490" lvl="2" indent="-228600">
              <a:lnSpc>
                <a:spcPct val="100000"/>
              </a:lnSpc>
              <a:spcBef>
                <a:spcPts val="670"/>
              </a:spcBef>
              <a:buChar char="•"/>
              <a:tabLst>
                <a:tab pos="1156335" algn="l"/>
              </a:tabLst>
            </a:pPr>
            <a:r>
              <a:rPr sz="2800" spc="-5" dirty="0">
                <a:solidFill>
                  <a:srgbClr val="FFFFCC"/>
                </a:solidFill>
                <a:latin typeface="Arial MT"/>
                <a:cs typeface="Arial MT"/>
              </a:rPr>
              <a:t>235</a:t>
            </a:r>
            <a:r>
              <a:rPr sz="2800" spc="-5" dirty="0">
                <a:solidFill>
                  <a:srgbClr val="FFFFCC"/>
                </a:solidFill>
                <a:latin typeface="Symbol"/>
                <a:cs typeface="Symbol"/>
              </a:rPr>
              <a:t></a:t>
            </a:r>
            <a:r>
              <a:rPr sz="2800" b="1" u="sng" spc="-5" dirty="0">
                <a:solidFill>
                  <a:srgbClr val="00FF00"/>
                </a:solidFill>
                <a:uFill>
                  <a:solidFill>
                    <a:srgbClr val="00FF00"/>
                  </a:solidFill>
                </a:uFill>
                <a:latin typeface="Arial"/>
                <a:cs typeface="Arial"/>
              </a:rPr>
              <a:t>18.5%</a:t>
            </a:r>
            <a:r>
              <a:rPr sz="2800" spc="-5" dirty="0">
                <a:solidFill>
                  <a:srgbClr val="FFFFCC"/>
                </a:solidFill>
                <a:latin typeface="Arial MT"/>
                <a:cs typeface="Arial MT"/>
              </a:rPr>
              <a:t>=43.5</a:t>
            </a:r>
            <a:r>
              <a:rPr sz="2800" spc="45" dirty="0">
                <a:solidFill>
                  <a:srgbClr val="FFFFCC"/>
                </a:solidFill>
                <a:latin typeface="Arial MT"/>
                <a:cs typeface="Arial MT"/>
              </a:rPr>
              <a:t> </a:t>
            </a:r>
            <a:r>
              <a:rPr sz="2800" spc="-5" dirty="0">
                <a:solidFill>
                  <a:srgbClr val="FFFFCC"/>
                </a:solidFill>
                <a:latin typeface="Arial MT"/>
                <a:cs typeface="Arial MT"/>
              </a:rPr>
              <a:t>wore </a:t>
            </a:r>
            <a:r>
              <a:rPr sz="2800" dirty="0">
                <a:solidFill>
                  <a:srgbClr val="FFFFCC"/>
                </a:solidFill>
                <a:latin typeface="Arial MT"/>
                <a:cs typeface="Arial MT"/>
              </a:rPr>
              <a:t>helmet; </a:t>
            </a:r>
            <a:r>
              <a:rPr sz="2800" spc="-5" dirty="0">
                <a:solidFill>
                  <a:srgbClr val="FFFFCC"/>
                </a:solidFill>
                <a:latin typeface="Arial MT"/>
                <a:cs typeface="Arial MT"/>
              </a:rPr>
              <a:t>and </a:t>
            </a:r>
            <a:r>
              <a:rPr sz="2800" spc="-765" dirty="0">
                <a:solidFill>
                  <a:srgbClr val="FFFFCC"/>
                </a:solidFill>
                <a:latin typeface="Arial MT"/>
                <a:cs typeface="Arial MT"/>
              </a:rPr>
              <a:t> </a:t>
            </a:r>
            <a:r>
              <a:rPr sz="2800" spc="-5" dirty="0">
                <a:solidFill>
                  <a:srgbClr val="FFFFCC"/>
                </a:solidFill>
                <a:latin typeface="Arial MT"/>
                <a:cs typeface="Arial MT"/>
              </a:rPr>
              <a:t>235</a:t>
            </a:r>
            <a:r>
              <a:rPr sz="2800" spc="-5" dirty="0">
                <a:solidFill>
                  <a:srgbClr val="FFFFCC"/>
                </a:solidFill>
                <a:latin typeface="Symbol"/>
                <a:cs typeface="Symbol"/>
              </a:rPr>
              <a:t></a:t>
            </a:r>
            <a:r>
              <a:rPr sz="2800" b="1" u="sng" spc="-5" dirty="0">
                <a:solidFill>
                  <a:srgbClr val="FFC000"/>
                </a:solidFill>
                <a:uFill>
                  <a:solidFill>
                    <a:srgbClr val="FFC000"/>
                  </a:solidFill>
                </a:uFill>
                <a:latin typeface="Arial"/>
                <a:cs typeface="Arial"/>
              </a:rPr>
              <a:t>81.5%</a:t>
            </a:r>
            <a:r>
              <a:rPr sz="2800" spc="-5" dirty="0">
                <a:solidFill>
                  <a:srgbClr val="FFFFCC"/>
                </a:solidFill>
                <a:latin typeface="Arial MT"/>
                <a:cs typeface="Arial MT"/>
              </a:rPr>
              <a:t>=191.5</a:t>
            </a:r>
            <a:r>
              <a:rPr sz="2800" spc="55" dirty="0">
                <a:solidFill>
                  <a:srgbClr val="FFFFCC"/>
                </a:solidFill>
                <a:latin typeface="Arial MT"/>
                <a:cs typeface="Arial MT"/>
              </a:rPr>
              <a:t> </a:t>
            </a:r>
            <a:r>
              <a:rPr sz="2800" spc="-5" dirty="0">
                <a:solidFill>
                  <a:srgbClr val="FFFFCC"/>
                </a:solidFill>
                <a:latin typeface="Arial MT"/>
                <a:cs typeface="Arial MT"/>
              </a:rPr>
              <a:t>did</a:t>
            </a:r>
            <a:r>
              <a:rPr sz="2800" dirty="0">
                <a:solidFill>
                  <a:srgbClr val="FFFFCC"/>
                </a:solidFill>
                <a:latin typeface="Arial MT"/>
                <a:cs typeface="Arial MT"/>
              </a:rPr>
              <a:t> not.</a:t>
            </a:r>
            <a:endParaRPr sz="2800">
              <a:latin typeface="Arial MT"/>
              <a:cs typeface="Arial MT"/>
            </a:endParaRPr>
          </a:p>
          <a:p>
            <a:pPr marL="756285" lvl="1" indent="-287020">
              <a:lnSpc>
                <a:spcPct val="100000"/>
              </a:lnSpc>
              <a:spcBef>
                <a:spcPts val="675"/>
              </a:spcBef>
              <a:buFont typeface="Arial MT"/>
              <a:buChar char="–"/>
              <a:tabLst>
                <a:tab pos="756920" algn="l"/>
              </a:tabLst>
            </a:pPr>
            <a:r>
              <a:rPr sz="2800" b="1" i="1" u="sng" spc="-10" dirty="0">
                <a:solidFill>
                  <a:srgbClr val="FFFFCC"/>
                </a:solidFill>
                <a:uFill>
                  <a:solidFill>
                    <a:srgbClr val="FFFFCC"/>
                  </a:solidFill>
                </a:uFill>
                <a:latin typeface="Arial"/>
                <a:cs typeface="Arial"/>
              </a:rPr>
              <a:t>For</a:t>
            </a:r>
            <a:r>
              <a:rPr sz="2800" b="1" i="1" u="sng" spc="10" dirty="0">
                <a:solidFill>
                  <a:srgbClr val="FFFFCC"/>
                </a:solidFill>
                <a:uFill>
                  <a:solidFill>
                    <a:srgbClr val="FFFFCC"/>
                  </a:solidFill>
                </a:uFill>
                <a:latin typeface="Arial"/>
                <a:cs typeface="Arial"/>
              </a:rPr>
              <a:t> </a:t>
            </a:r>
            <a:r>
              <a:rPr sz="2800" b="1" i="1" u="sng" spc="-5" dirty="0">
                <a:solidFill>
                  <a:srgbClr val="FFFFCC"/>
                </a:solidFill>
                <a:uFill>
                  <a:solidFill>
                    <a:srgbClr val="FFFFCC"/>
                  </a:solidFill>
                </a:uFill>
                <a:latin typeface="Arial"/>
                <a:cs typeface="Arial"/>
              </a:rPr>
              <a:t>558 having</a:t>
            </a:r>
            <a:r>
              <a:rPr sz="2800" b="1" i="1" u="sng" spc="20" dirty="0">
                <a:solidFill>
                  <a:srgbClr val="FFFFCC"/>
                </a:solidFill>
                <a:uFill>
                  <a:solidFill>
                    <a:srgbClr val="FFFFCC"/>
                  </a:solidFill>
                </a:uFill>
                <a:latin typeface="Arial"/>
                <a:cs typeface="Arial"/>
              </a:rPr>
              <a:t> </a:t>
            </a:r>
            <a:r>
              <a:rPr sz="2800" b="1" i="1" u="sng" spc="-5" dirty="0">
                <a:solidFill>
                  <a:srgbClr val="FFFFCC"/>
                </a:solidFill>
                <a:uFill>
                  <a:solidFill>
                    <a:srgbClr val="FFFFCC"/>
                  </a:solidFill>
                </a:uFill>
                <a:latin typeface="Arial"/>
                <a:cs typeface="Arial"/>
              </a:rPr>
              <a:t>no head</a:t>
            </a:r>
            <a:r>
              <a:rPr sz="2800" b="1" i="1" u="sng" spc="10" dirty="0">
                <a:solidFill>
                  <a:srgbClr val="FFFFCC"/>
                </a:solidFill>
                <a:uFill>
                  <a:solidFill>
                    <a:srgbClr val="FFFFCC"/>
                  </a:solidFill>
                </a:uFill>
                <a:latin typeface="Arial"/>
                <a:cs typeface="Arial"/>
              </a:rPr>
              <a:t> </a:t>
            </a:r>
            <a:r>
              <a:rPr sz="2800" b="1" i="1" u="sng" dirty="0">
                <a:solidFill>
                  <a:srgbClr val="FFFFCC"/>
                </a:solidFill>
                <a:uFill>
                  <a:solidFill>
                    <a:srgbClr val="FFFFCC"/>
                  </a:solidFill>
                </a:uFill>
                <a:latin typeface="Arial"/>
                <a:cs typeface="Arial"/>
              </a:rPr>
              <a:t>injury</a:t>
            </a:r>
            <a:r>
              <a:rPr sz="2800" dirty="0">
                <a:solidFill>
                  <a:srgbClr val="FFFFCC"/>
                </a:solidFill>
                <a:latin typeface="Arial MT"/>
                <a:cs typeface="Arial MT"/>
              </a:rPr>
              <a:t>, </a:t>
            </a:r>
            <a:r>
              <a:rPr sz="2800" spc="-5" dirty="0">
                <a:solidFill>
                  <a:srgbClr val="FFFFCC"/>
                </a:solidFill>
                <a:latin typeface="Arial MT"/>
                <a:cs typeface="Arial MT"/>
              </a:rPr>
              <a:t>we’d </a:t>
            </a:r>
            <a:r>
              <a:rPr sz="2800" dirty="0">
                <a:solidFill>
                  <a:srgbClr val="FFFFCC"/>
                </a:solidFill>
                <a:latin typeface="Arial MT"/>
                <a:cs typeface="Arial MT"/>
              </a:rPr>
              <a:t>expect:</a:t>
            </a:r>
            <a:endParaRPr sz="2800">
              <a:latin typeface="Arial MT"/>
              <a:cs typeface="Arial MT"/>
            </a:endParaRPr>
          </a:p>
          <a:p>
            <a:pPr marL="1155700" marR="292735" lvl="2" indent="-228600">
              <a:lnSpc>
                <a:spcPct val="100000"/>
              </a:lnSpc>
              <a:spcBef>
                <a:spcPts val="675"/>
              </a:spcBef>
              <a:buChar char="•"/>
              <a:tabLst>
                <a:tab pos="1156335" algn="l"/>
              </a:tabLst>
            </a:pPr>
            <a:r>
              <a:rPr sz="2800" spc="-5" dirty="0">
                <a:solidFill>
                  <a:srgbClr val="FFFFCC"/>
                </a:solidFill>
                <a:latin typeface="Arial MT"/>
                <a:cs typeface="Arial MT"/>
              </a:rPr>
              <a:t>558</a:t>
            </a:r>
            <a:r>
              <a:rPr sz="2800" spc="-5" dirty="0">
                <a:solidFill>
                  <a:srgbClr val="FFFFCC"/>
                </a:solidFill>
                <a:latin typeface="Symbol"/>
                <a:cs typeface="Symbol"/>
              </a:rPr>
              <a:t></a:t>
            </a:r>
            <a:r>
              <a:rPr sz="2800" b="1" u="sng" spc="-5" dirty="0">
                <a:solidFill>
                  <a:srgbClr val="00FF00"/>
                </a:solidFill>
                <a:uFill>
                  <a:solidFill>
                    <a:srgbClr val="00FF00"/>
                  </a:solidFill>
                </a:uFill>
                <a:latin typeface="Arial"/>
                <a:cs typeface="Arial"/>
              </a:rPr>
              <a:t>18.5%</a:t>
            </a:r>
            <a:r>
              <a:rPr sz="2800" spc="-5" dirty="0">
                <a:solidFill>
                  <a:srgbClr val="FFFFCC"/>
                </a:solidFill>
                <a:latin typeface="Arial MT"/>
                <a:cs typeface="Arial MT"/>
              </a:rPr>
              <a:t>=103.2</a:t>
            </a:r>
            <a:r>
              <a:rPr sz="2800" spc="50" dirty="0">
                <a:solidFill>
                  <a:srgbClr val="FFFFCC"/>
                </a:solidFill>
                <a:latin typeface="Arial MT"/>
                <a:cs typeface="Arial MT"/>
              </a:rPr>
              <a:t> </a:t>
            </a:r>
            <a:r>
              <a:rPr sz="2800" spc="-5" dirty="0">
                <a:solidFill>
                  <a:srgbClr val="FFFFCC"/>
                </a:solidFill>
                <a:latin typeface="Arial MT"/>
                <a:cs typeface="Arial MT"/>
              </a:rPr>
              <a:t>get</a:t>
            </a:r>
            <a:r>
              <a:rPr sz="2800" spc="-10" dirty="0">
                <a:solidFill>
                  <a:srgbClr val="FFFFCC"/>
                </a:solidFill>
                <a:latin typeface="Arial MT"/>
                <a:cs typeface="Arial MT"/>
              </a:rPr>
              <a:t> </a:t>
            </a:r>
            <a:r>
              <a:rPr sz="2800" dirty="0">
                <a:solidFill>
                  <a:srgbClr val="FFFFCC"/>
                </a:solidFill>
                <a:latin typeface="Arial MT"/>
                <a:cs typeface="Arial MT"/>
              </a:rPr>
              <a:t>their</a:t>
            </a:r>
            <a:r>
              <a:rPr sz="2800" spc="-5" dirty="0">
                <a:solidFill>
                  <a:srgbClr val="FFFFCC"/>
                </a:solidFill>
                <a:latin typeface="Arial MT"/>
                <a:cs typeface="Arial MT"/>
              </a:rPr>
              <a:t> heads</a:t>
            </a:r>
            <a:r>
              <a:rPr sz="2800" dirty="0">
                <a:solidFill>
                  <a:srgbClr val="FFFFCC"/>
                </a:solidFill>
                <a:latin typeface="Arial MT"/>
                <a:cs typeface="Arial MT"/>
              </a:rPr>
              <a:t> injured; </a:t>
            </a:r>
            <a:r>
              <a:rPr sz="2800" spc="-760" dirty="0">
                <a:solidFill>
                  <a:srgbClr val="FFFFCC"/>
                </a:solidFill>
                <a:latin typeface="Arial MT"/>
                <a:cs typeface="Arial MT"/>
              </a:rPr>
              <a:t> </a:t>
            </a:r>
            <a:r>
              <a:rPr sz="2800" spc="-5" dirty="0">
                <a:solidFill>
                  <a:srgbClr val="FFFFCC"/>
                </a:solidFill>
                <a:latin typeface="Arial MT"/>
                <a:cs typeface="Arial MT"/>
              </a:rPr>
              <a:t>and</a:t>
            </a:r>
            <a:r>
              <a:rPr sz="2800" spc="-10" dirty="0">
                <a:solidFill>
                  <a:srgbClr val="FFFFCC"/>
                </a:solidFill>
                <a:latin typeface="Arial MT"/>
                <a:cs typeface="Arial MT"/>
              </a:rPr>
              <a:t> </a:t>
            </a:r>
            <a:r>
              <a:rPr sz="2800" spc="-5" dirty="0">
                <a:solidFill>
                  <a:srgbClr val="FFFFCC"/>
                </a:solidFill>
                <a:latin typeface="Arial MT"/>
                <a:cs typeface="Arial MT"/>
              </a:rPr>
              <a:t>558</a:t>
            </a:r>
            <a:r>
              <a:rPr sz="2800" spc="-5" dirty="0">
                <a:solidFill>
                  <a:srgbClr val="FFFFCC"/>
                </a:solidFill>
                <a:latin typeface="Symbol"/>
                <a:cs typeface="Symbol"/>
              </a:rPr>
              <a:t></a:t>
            </a:r>
            <a:r>
              <a:rPr sz="2800" b="1" u="sng" spc="-5" dirty="0">
                <a:solidFill>
                  <a:srgbClr val="FFC000"/>
                </a:solidFill>
                <a:uFill>
                  <a:solidFill>
                    <a:srgbClr val="FFC000"/>
                  </a:solidFill>
                </a:uFill>
                <a:latin typeface="Arial"/>
                <a:cs typeface="Arial"/>
              </a:rPr>
              <a:t>81.5%</a:t>
            </a:r>
            <a:r>
              <a:rPr sz="2800" spc="-5" dirty="0">
                <a:solidFill>
                  <a:srgbClr val="FFFFCC"/>
                </a:solidFill>
                <a:latin typeface="Arial MT"/>
                <a:cs typeface="Arial MT"/>
              </a:rPr>
              <a:t>=454.8</a:t>
            </a:r>
            <a:r>
              <a:rPr sz="2800" spc="55" dirty="0">
                <a:solidFill>
                  <a:srgbClr val="FFFFCC"/>
                </a:solidFill>
                <a:latin typeface="Arial MT"/>
                <a:cs typeface="Arial MT"/>
              </a:rPr>
              <a:t> </a:t>
            </a:r>
            <a:r>
              <a:rPr sz="2800" spc="-5" dirty="0">
                <a:solidFill>
                  <a:srgbClr val="FFFFCC"/>
                </a:solidFill>
                <a:latin typeface="Arial MT"/>
                <a:cs typeface="Arial MT"/>
              </a:rPr>
              <a:t>not </a:t>
            </a:r>
            <a:r>
              <a:rPr sz="2800" dirty="0">
                <a:solidFill>
                  <a:srgbClr val="FFFFCC"/>
                </a:solidFill>
                <a:latin typeface="Arial MT"/>
                <a:cs typeface="Arial MT"/>
              </a:rPr>
              <a:t>injured.</a:t>
            </a:r>
            <a:endParaRPr sz="2800">
              <a:latin typeface="Arial MT"/>
              <a:cs typeface="Arial MT"/>
            </a:endParaRPr>
          </a:p>
        </p:txBody>
      </p:sp>
      <p:graphicFrame>
        <p:nvGraphicFramePr>
          <p:cNvPr id="18" name="object 18"/>
          <p:cNvGraphicFramePr>
            <a:graphicFrameLocks noGrp="1"/>
          </p:cNvGraphicFramePr>
          <p:nvPr/>
        </p:nvGraphicFramePr>
        <p:xfrm>
          <a:off x="1443037" y="403288"/>
          <a:ext cx="6847205" cy="2562225"/>
        </p:xfrm>
        <a:graphic>
          <a:graphicData uri="http://schemas.openxmlformats.org/drawingml/2006/table">
            <a:tbl>
              <a:tblPr firstRow="1" bandRow="1">
                <a:tableStyleId>{2D5ABB26-0587-4C30-8999-92F81FD0307C}</a:tableStyleId>
              </a:tblPr>
              <a:tblGrid>
                <a:gridCol w="1221105">
                  <a:extLst>
                    <a:ext uri="{9D8B030D-6E8A-4147-A177-3AD203B41FA5}">
                      <a16:colId xmlns:a16="http://schemas.microsoft.com/office/drawing/2014/main" val="20000"/>
                    </a:ext>
                  </a:extLst>
                </a:gridCol>
                <a:gridCol w="2127249">
                  <a:extLst>
                    <a:ext uri="{9D8B030D-6E8A-4147-A177-3AD203B41FA5}">
                      <a16:colId xmlns:a16="http://schemas.microsoft.com/office/drawing/2014/main" val="20001"/>
                    </a:ext>
                  </a:extLst>
                </a:gridCol>
                <a:gridCol w="2091689">
                  <a:extLst>
                    <a:ext uri="{9D8B030D-6E8A-4147-A177-3AD203B41FA5}">
                      <a16:colId xmlns:a16="http://schemas.microsoft.com/office/drawing/2014/main" val="20002"/>
                    </a:ext>
                  </a:extLst>
                </a:gridCol>
                <a:gridCol w="1364615">
                  <a:extLst>
                    <a:ext uri="{9D8B030D-6E8A-4147-A177-3AD203B41FA5}">
                      <a16:colId xmlns:a16="http://schemas.microsoft.com/office/drawing/2014/main" val="20003"/>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Head</a:t>
                      </a:r>
                      <a:endParaRPr sz="2000">
                        <a:latin typeface="Arial MT"/>
                        <a:cs typeface="Arial MT"/>
                      </a:endParaRPr>
                    </a:p>
                    <a:p>
                      <a:pPr marL="91440">
                        <a:lnSpc>
                          <a:spcPct val="100000"/>
                        </a:lnSpc>
                      </a:pPr>
                      <a:r>
                        <a:rPr sz="2000" dirty="0">
                          <a:solidFill>
                            <a:srgbClr val="FFFFCC"/>
                          </a:solidFill>
                          <a:latin typeface="Arial MT"/>
                          <a:cs typeface="Arial MT"/>
                        </a:rPr>
                        <a:t>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1196975">
                        <a:lnSpc>
                          <a:spcPct val="100000"/>
                        </a:lnSpc>
                        <a:spcBef>
                          <a:spcPts val="305"/>
                        </a:spcBef>
                      </a:pPr>
                      <a:r>
                        <a:rPr sz="2000" spc="-5" dirty="0">
                          <a:solidFill>
                            <a:srgbClr val="FFFF00"/>
                          </a:solidFill>
                          <a:latin typeface="Arial MT"/>
                          <a:cs typeface="Arial MT"/>
                        </a:rPr>
                        <a:t>Wearing</a:t>
                      </a:r>
                      <a:r>
                        <a:rPr sz="2000" spc="-55" dirty="0">
                          <a:solidFill>
                            <a:srgbClr val="FFFF00"/>
                          </a:solidFill>
                          <a:latin typeface="Arial MT"/>
                          <a:cs typeface="Arial MT"/>
                        </a:rPr>
                        <a:t> </a:t>
                      </a:r>
                      <a:r>
                        <a:rPr sz="2000" dirty="0">
                          <a:solidFill>
                            <a:srgbClr val="FFFF00"/>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239">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305"/>
                        </a:spcBef>
                      </a:pPr>
                      <a:r>
                        <a:rPr sz="2000" spc="-60" dirty="0">
                          <a:solidFill>
                            <a:srgbClr val="FFFF00"/>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540" algn="ctr">
                        <a:lnSpc>
                          <a:spcPct val="100000"/>
                        </a:lnSpc>
                        <a:spcBef>
                          <a:spcPts val="305"/>
                        </a:spcBef>
                      </a:pPr>
                      <a:r>
                        <a:rPr sz="2000" spc="5" dirty="0">
                          <a:solidFill>
                            <a:srgbClr val="FFFF00"/>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18287">
                <a:tc>
                  <a:txBody>
                    <a:bodyPr/>
                    <a:lstStyle/>
                    <a:p>
                      <a:pPr marL="91440">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2540"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000" dirty="0">
                          <a:solidFill>
                            <a:srgbClr val="FFFFCC"/>
                          </a:solidFill>
                          <a:latin typeface="Arial MT"/>
                          <a:cs typeface="Arial MT"/>
                        </a:rPr>
                        <a:t>235</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18160">
                <a:tc>
                  <a:txBody>
                    <a:bodyPr/>
                    <a:lstStyle/>
                    <a:p>
                      <a:pPr marL="91440">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2540" algn="ctr">
                        <a:lnSpc>
                          <a:spcPct val="100000"/>
                        </a:lnSpc>
                        <a:spcBef>
                          <a:spcPts val="285"/>
                        </a:spcBef>
                      </a:pPr>
                      <a:r>
                        <a:rPr sz="2800" b="1" dirty="0">
                          <a:solidFill>
                            <a:srgbClr val="FFFF00"/>
                          </a:solidFill>
                          <a:latin typeface="Arial"/>
                          <a:cs typeface="Arial"/>
                        </a:rPr>
                        <a:t>?</a:t>
                      </a:r>
                      <a:endParaRPr sz="2800">
                        <a:latin typeface="Arial"/>
                        <a:cs typeface="Arial"/>
                      </a:endParaRPr>
                    </a:p>
                  </a:txBody>
                  <a:tcPr marL="0" marR="0" marT="3619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000" dirty="0">
                          <a:solidFill>
                            <a:srgbClr val="FFFFCC"/>
                          </a:solidFill>
                          <a:latin typeface="Arial MT"/>
                          <a:cs typeface="Arial MT"/>
                        </a:rPr>
                        <a:t>558</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518287">
                <a:tc>
                  <a:txBody>
                    <a:bodyPr/>
                    <a:lstStyle/>
                    <a:p>
                      <a:pPr marL="91440">
                        <a:lnSpc>
                          <a:spcPct val="100000"/>
                        </a:lnSpc>
                        <a:spcBef>
                          <a:spcPts val="309"/>
                        </a:spcBef>
                      </a:pPr>
                      <a:r>
                        <a:rPr sz="2000" spc="-45" dirty="0">
                          <a:solidFill>
                            <a:srgbClr val="FFFFCC"/>
                          </a:solidFill>
                          <a:latin typeface="Arial MT"/>
                          <a:cs typeface="Arial MT"/>
                        </a:rPr>
                        <a:t>Total</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2540" algn="ctr">
                        <a:lnSpc>
                          <a:spcPct val="100000"/>
                        </a:lnSpc>
                        <a:spcBef>
                          <a:spcPts val="290"/>
                        </a:spcBef>
                      </a:pPr>
                      <a:r>
                        <a:rPr sz="2800" b="1" spc="-5" dirty="0">
                          <a:solidFill>
                            <a:srgbClr val="FFFF00"/>
                          </a:solidFill>
                          <a:latin typeface="Arial"/>
                          <a:cs typeface="Arial"/>
                        </a:rPr>
                        <a:t>147</a:t>
                      </a:r>
                      <a:r>
                        <a:rPr sz="1800" b="1" spc="-5" dirty="0">
                          <a:solidFill>
                            <a:srgbClr val="00CC00"/>
                          </a:solidFill>
                          <a:latin typeface="Arial"/>
                          <a:cs typeface="Arial"/>
                        </a:rPr>
                        <a:t>(18.5%)</a:t>
                      </a:r>
                      <a:endParaRPr sz="1800">
                        <a:latin typeface="Arial"/>
                        <a:cs typeface="Arial"/>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1270" algn="ctr">
                        <a:lnSpc>
                          <a:spcPct val="100000"/>
                        </a:lnSpc>
                        <a:spcBef>
                          <a:spcPts val="290"/>
                        </a:spcBef>
                      </a:pPr>
                      <a:r>
                        <a:rPr sz="2800" b="1" dirty="0">
                          <a:solidFill>
                            <a:srgbClr val="FFFF00"/>
                          </a:solidFill>
                          <a:latin typeface="Arial"/>
                          <a:cs typeface="Arial"/>
                        </a:rPr>
                        <a:t>646</a:t>
                      </a:r>
                      <a:r>
                        <a:rPr sz="2800" b="1" spc="-40" dirty="0">
                          <a:solidFill>
                            <a:srgbClr val="FFFF00"/>
                          </a:solidFill>
                          <a:latin typeface="Arial"/>
                          <a:cs typeface="Arial"/>
                        </a:rPr>
                        <a:t> </a:t>
                      </a:r>
                      <a:r>
                        <a:rPr sz="1800" b="1" spc="-5" dirty="0">
                          <a:solidFill>
                            <a:srgbClr val="EDB42C"/>
                          </a:solidFill>
                          <a:latin typeface="Arial"/>
                          <a:cs typeface="Arial"/>
                        </a:rPr>
                        <a:t>(81.5%)</a:t>
                      </a:r>
                      <a:endParaRPr sz="1800">
                        <a:latin typeface="Arial"/>
                        <a:cs typeface="Arial"/>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9"/>
                        </a:spcBef>
                      </a:pPr>
                      <a:r>
                        <a:rPr sz="2000" dirty="0">
                          <a:solidFill>
                            <a:srgbClr val="FFFFCC"/>
                          </a:solidFill>
                          <a:latin typeface="Arial MT"/>
                          <a:cs typeface="Arial MT"/>
                        </a:rPr>
                        <a:t>793</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r h="200151">
                <a:tc gridSpan="4">
                  <a:txBody>
                    <a:bodyPr/>
                    <a:lstStyle/>
                    <a:p>
                      <a:pPr>
                        <a:lnSpc>
                          <a:spcPct val="100000"/>
                        </a:lnSpc>
                      </a:pPr>
                      <a:endParaRPr sz="1100">
                        <a:latin typeface="Times New Roman"/>
                        <a:cs typeface="Times New Roman"/>
                      </a:endParaRPr>
                    </a:p>
                  </a:txBody>
                  <a:tcPr marL="0" marR="0" marT="0" marB="0">
                    <a:lnT w="28575">
                      <a:solidFill>
                        <a:srgbClr val="FFFFCC"/>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pSp>
        <p:nvGrpSpPr>
          <p:cNvPr id="19" name="object 19"/>
          <p:cNvGrpSpPr/>
          <p:nvPr/>
        </p:nvGrpSpPr>
        <p:grpSpPr>
          <a:xfrm>
            <a:off x="2827020" y="2177795"/>
            <a:ext cx="1782445" cy="787400"/>
            <a:chOff x="2827020" y="2177795"/>
            <a:chExt cx="1782445" cy="787400"/>
          </a:xfrm>
        </p:grpSpPr>
        <p:pic>
          <p:nvPicPr>
            <p:cNvPr id="20" name="object 20"/>
            <p:cNvPicPr/>
            <p:nvPr/>
          </p:nvPicPr>
          <p:blipFill>
            <a:blip r:embed="rId10" cstate="print"/>
            <a:stretch>
              <a:fillRect/>
            </a:stretch>
          </p:blipFill>
          <p:spPr>
            <a:xfrm>
              <a:off x="2827020" y="2177795"/>
              <a:ext cx="1061466" cy="787146"/>
            </a:xfrm>
            <a:prstGeom prst="rect">
              <a:avLst/>
            </a:prstGeom>
          </p:spPr>
        </p:pic>
        <p:pic>
          <p:nvPicPr>
            <p:cNvPr id="21" name="object 21"/>
            <p:cNvPicPr/>
            <p:nvPr/>
          </p:nvPicPr>
          <p:blipFill>
            <a:blip r:embed="rId11" cstate="print"/>
            <a:stretch>
              <a:fillRect/>
            </a:stretch>
          </p:blipFill>
          <p:spPr>
            <a:xfrm>
              <a:off x="3497580" y="2339352"/>
              <a:ext cx="1111758" cy="520433"/>
            </a:xfrm>
            <a:prstGeom prst="rect">
              <a:avLst/>
            </a:prstGeom>
          </p:spPr>
        </p:pic>
      </p:grpSp>
      <p:grpSp>
        <p:nvGrpSpPr>
          <p:cNvPr id="22" name="object 22"/>
          <p:cNvGrpSpPr/>
          <p:nvPr/>
        </p:nvGrpSpPr>
        <p:grpSpPr>
          <a:xfrm>
            <a:off x="4882896" y="2177795"/>
            <a:ext cx="1881505" cy="787400"/>
            <a:chOff x="4882896" y="2177795"/>
            <a:chExt cx="1881505" cy="787400"/>
          </a:xfrm>
        </p:grpSpPr>
        <p:pic>
          <p:nvPicPr>
            <p:cNvPr id="23" name="object 23"/>
            <p:cNvPicPr/>
            <p:nvPr/>
          </p:nvPicPr>
          <p:blipFill>
            <a:blip r:embed="rId12" cstate="print"/>
            <a:stretch>
              <a:fillRect/>
            </a:stretch>
          </p:blipFill>
          <p:spPr>
            <a:xfrm>
              <a:off x="4882896" y="2177795"/>
              <a:ext cx="1160526" cy="787146"/>
            </a:xfrm>
            <a:prstGeom prst="rect">
              <a:avLst/>
            </a:prstGeom>
          </p:spPr>
        </p:pic>
        <p:pic>
          <p:nvPicPr>
            <p:cNvPr id="24" name="object 24"/>
            <p:cNvPicPr/>
            <p:nvPr/>
          </p:nvPicPr>
          <p:blipFill>
            <a:blip r:embed="rId13" cstate="print"/>
            <a:stretch>
              <a:fillRect/>
            </a:stretch>
          </p:blipFill>
          <p:spPr>
            <a:xfrm>
              <a:off x="5652516" y="2339352"/>
              <a:ext cx="1111758" cy="520433"/>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1972" y="1339596"/>
            <a:ext cx="2172970" cy="1134745"/>
            <a:chOff x="2061972" y="1339596"/>
            <a:chExt cx="2172970" cy="1134745"/>
          </a:xfrm>
        </p:grpSpPr>
        <p:pic>
          <p:nvPicPr>
            <p:cNvPr id="3" name="object 3"/>
            <p:cNvPicPr/>
            <p:nvPr/>
          </p:nvPicPr>
          <p:blipFill>
            <a:blip r:embed="rId2" cstate="print"/>
            <a:stretch>
              <a:fillRect/>
            </a:stretch>
          </p:blipFill>
          <p:spPr>
            <a:xfrm>
              <a:off x="2231136" y="1339596"/>
              <a:ext cx="995934" cy="677417"/>
            </a:xfrm>
            <a:prstGeom prst="rect">
              <a:avLst/>
            </a:prstGeom>
          </p:spPr>
        </p:pic>
        <p:pic>
          <p:nvPicPr>
            <p:cNvPr id="4" name="object 4"/>
            <p:cNvPicPr/>
            <p:nvPr/>
          </p:nvPicPr>
          <p:blipFill>
            <a:blip r:embed="rId3" cstate="print"/>
            <a:stretch>
              <a:fillRect/>
            </a:stretch>
          </p:blipFill>
          <p:spPr>
            <a:xfrm>
              <a:off x="3069336" y="1339596"/>
              <a:ext cx="1165098" cy="677417"/>
            </a:xfrm>
            <a:prstGeom prst="rect">
              <a:avLst/>
            </a:prstGeom>
          </p:spPr>
        </p:pic>
        <p:pic>
          <p:nvPicPr>
            <p:cNvPr id="5" name="object 5"/>
            <p:cNvPicPr/>
            <p:nvPr/>
          </p:nvPicPr>
          <p:blipFill>
            <a:blip r:embed="rId4" cstate="print"/>
            <a:stretch>
              <a:fillRect/>
            </a:stretch>
          </p:blipFill>
          <p:spPr>
            <a:xfrm>
              <a:off x="2061972" y="1796796"/>
              <a:ext cx="1165098" cy="677417"/>
            </a:xfrm>
            <a:prstGeom prst="rect">
              <a:avLst/>
            </a:prstGeom>
          </p:spPr>
        </p:pic>
        <p:pic>
          <p:nvPicPr>
            <p:cNvPr id="6" name="object 6"/>
            <p:cNvPicPr/>
            <p:nvPr/>
          </p:nvPicPr>
          <p:blipFill>
            <a:blip r:embed="rId5" cstate="print"/>
            <a:stretch>
              <a:fillRect/>
            </a:stretch>
          </p:blipFill>
          <p:spPr>
            <a:xfrm>
              <a:off x="3069336" y="1796796"/>
              <a:ext cx="1165098" cy="677417"/>
            </a:xfrm>
            <a:prstGeom prst="rect">
              <a:avLst/>
            </a:prstGeom>
          </p:spPr>
        </p:pic>
      </p:grpSp>
      <p:graphicFrame>
        <p:nvGraphicFramePr>
          <p:cNvPr id="7" name="object 7"/>
          <p:cNvGraphicFramePr>
            <a:graphicFrameLocks noGrp="1"/>
          </p:cNvGraphicFramePr>
          <p:nvPr/>
        </p:nvGraphicFramePr>
        <p:xfrm>
          <a:off x="1138237" y="585787"/>
          <a:ext cx="4075429" cy="2132330"/>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875030">
                  <a:extLst>
                    <a:ext uri="{9D8B030D-6E8A-4147-A177-3AD203B41FA5}">
                      <a16:colId xmlns:a16="http://schemas.microsoft.com/office/drawing/2014/main" val="20003"/>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Head</a:t>
                      </a:r>
                      <a:endParaRPr sz="2000">
                        <a:latin typeface="Arial MT"/>
                        <a:cs typeface="Arial MT"/>
                      </a:endParaRPr>
                    </a:p>
                    <a:p>
                      <a:pPr marL="91440">
                        <a:lnSpc>
                          <a:spcPct val="100000"/>
                        </a:lnSpc>
                      </a:pPr>
                      <a:r>
                        <a:rPr sz="2000" dirty="0">
                          <a:solidFill>
                            <a:srgbClr val="FFFFCC"/>
                          </a:solidFill>
                          <a:latin typeface="Arial MT"/>
                          <a:cs typeface="Arial MT"/>
                        </a:rPr>
                        <a:t>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05"/>
                        </a:spcBef>
                      </a:pPr>
                      <a:r>
                        <a:rPr sz="2000" spc="-5" dirty="0">
                          <a:solidFill>
                            <a:srgbClr val="FFFFFF"/>
                          </a:solidFill>
                          <a:latin typeface="Arial MT"/>
                          <a:cs typeface="Arial MT"/>
                        </a:rPr>
                        <a:t>Wearing</a:t>
                      </a:r>
                      <a:r>
                        <a:rPr sz="2000" spc="-55"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spcBef>
                          <a:spcPts val="5"/>
                        </a:spcBef>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7">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200">
                <a:tc>
                  <a:txBody>
                    <a:bodyPr/>
                    <a:lstStyle/>
                    <a:p>
                      <a:pPr marL="91440">
                        <a:lnSpc>
                          <a:spcPct val="100000"/>
                        </a:lnSpc>
                        <a:spcBef>
                          <a:spcPts val="305"/>
                        </a:spcBef>
                      </a:pPr>
                      <a:r>
                        <a:rPr sz="2000" spc="-60" dirty="0">
                          <a:solidFill>
                            <a:srgbClr val="FFFFCC"/>
                          </a:solidFill>
                          <a:latin typeface="Arial MT"/>
                          <a:cs typeface="Arial MT"/>
                        </a:rPr>
                        <a:t>Yes</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60985">
                        <a:lnSpc>
                          <a:spcPct val="100000"/>
                        </a:lnSpc>
                        <a:spcBef>
                          <a:spcPts val="300"/>
                        </a:spcBef>
                      </a:pPr>
                      <a:r>
                        <a:rPr sz="2400" b="1" spc="-5" dirty="0">
                          <a:solidFill>
                            <a:srgbClr val="FFFFFF"/>
                          </a:solidFill>
                          <a:latin typeface="Arial"/>
                          <a:cs typeface="Arial"/>
                        </a:rPr>
                        <a:t>43.6</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0"/>
                        </a:spcBef>
                      </a:pPr>
                      <a:r>
                        <a:rPr sz="2400" b="1" spc="-5" dirty="0">
                          <a:solidFill>
                            <a:srgbClr val="FFFFFF"/>
                          </a:solidFill>
                          <a:latin typeface="Arial"/>
                          <a:cs typeface="Arial"/>
                        </a:rPr>
                        <a:t>191.4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CC"/>
                          </a:solidFill>
                          <a:latin typeface="Arial MT"/>
                          <a:cs typeface="Arial MT"/>
                        </a:rPr>
                        <a:t>235.0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marL="91440">
                        <a:lnSpc>
                          <a:spcPct val="100000"/>
                        </a:lnSpc>
                        <a:spcBef>
                          <a:spcPts val="305"/>
                        </a:spcBef>
                      </a:pPr>
                      <a:r>
                        <a:rPr sz="2000" spc="5" dirty="0">
                          <a:solidFill>
                            <a:srgbClr val="FFFFCC"/>
                          </a:solidFill>
                          <a:latin typeface="Arial MT"/>
                          <a:cs typeface="Arial MT"/>
                        </a:rPr>
                        <a:t>No</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b="1" spc="-5" dirty="0">
                          <a:solidFill>
                            <a:srgbClr val="FFFFFF"/>
                          </a:solidFill>
                          <a:latin typeface="Arial"/>
                          <a:cs typeface="Arial"/>
                        </a:rPr>
                        <a:t>103.4</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400" b="1" spc="-5" dirty="0">
                          <a:solidFill>
                            <a:srgbClr val="FFFFFF"/>
                          </a:solidFill>
                          <a:latin typeface="Arial"/>
                          <a:cs typeface="Arial"/>
                        </a:rPr>
                        <a:t>454.6</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05"/>
                        </a:spcBef>
                      </a:pPr>
                      <a:r>
                        <a:rPr sz="2000" dirty="0">
                          <a:solidFill>
                            <a:srgbClr val="FFFFCC"/>
                          </a:solidFill>
                          <a:latin typeface="Arial MT"/>
                          <a:cs typeface="Arial MT"/>
                        </a:rPr>
                        <a:t>558.0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366">
                <a:tc>
                  <a:txBody>
                    <a:bodyPr/>
                    <a:lstStyle/>
                    <a:p>
                      <a:pPr marL="91440">
                        <a:lnSpc>
                          <a:spcPct val="100000"/>
                        </a:lnSpc>
                        <a:spcBef>
                          <a:spcPts val="309"/>
                        </a:spcBef>
                      </a:pPr>
                      <a:r>
                        <a:rPr sz="2000" spc="-45" dirty="0">
                          <a:solidFill>
                            <a:srgbClr val="FFFFCC"/>
                          </a:solidFill>
                          <a:latin typeface="Arial MT"/>
                          <a:cs typeface="Arial MT"/>
                        </a:rPr>
                        <a:t>Total</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9"/>
                        </a:spcBef>
                      </a:pPr>
                      <a:r>
                        <a:rPr sz="2000" dirty="0">
                          <a:solidFill>
                            <a:srgbClr val="FFFFFF"/>
                          </a:solidFill>
                          <a:latin typeface="Arial MT"/>
                          <a:cs typeface="Arial MT"/>
                        </a:rPr>
                        <a:t>147.0</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9"/>
                        </a:spcBef>
                      </a:pPr>
                      <a:r>
                        <a:rPr sz="2000" dirty="0">
                          <a:solidFill>
                            <a:srgbClr val="FFFFFF"/>
                          </a:solidFill>
                          <a:latin typeface="Arial MT"/>
                          <a:cs typeface="Arial MT"/>
                        </a:rPr>
                        <a:t>646.0</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9"/>
                        </a:spcBef>
                      </a:pPr>
                      <a:r>
                        <a:rPr sz="2000" dirty="0">
                          <a:solidFill>
                            <a:srgbClr val="FFFFCC"/>
                          </a:solidFill>
                          <a:latin typeface="Arial MT"/>
                          <a:cs typeface="Arial MT"/>
                        </a:rPr>
                        <a:t>793.0</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8" name="object 8"/>
          <p:cNvSpPr txBox="1">
            <a:spLocks noGrp="1"/>
          </p:cNvSpPr>
          <p:nvPr>
            <p:ph type="title"/>
          </p:nvPr>
        </p:nvSpPr>
        <p:spPr>
          <a:prstGeom prst="rect">
            <a:avLst/>
          </a:prstGeom>
        </p:spPr>
        <p:txBody>
          <a:bodyPr vert="horz" wrap="square" lIns="0" tIns="12700" rIns="0" bIns="0" rtlCol="0">
            <a:spAutoFit/>
          </a:bodyPr>
          <a:lstStyle/>
          <a:p>
            <a:pPr marL="4987290" marR="5080">
              <a:lnSpc>
                <a:spcPct val="100000"/>
              </a:lnSpc>
              <a:spcBef>
                <a:spcPts val="100"/>
              </a:spcBef>
            </a:pPr>
            <a:r>
              <a:rPr spc="-5" dirty="0"/>
              <a:t>Expected contingency </a:t>
            </a:r>
            <a:r>
              <a:rPr spc="-655" dirty="0"/>
              <a:t> </a:t>
            </a:r>
            <a:r>
              <a:rPr spc="-5" dirty="0"/>
              <a:t>table</a:t>
            </a:r>
            <a:r>
              <a:rPr dirty="0"/>
              <a:t> </a:t>
            </a:r>
            <a:r>
              <a:rPr spc="-5" dirty="0"/>
              <a:t>computed by </a:t>
            </a:r>
            <a:r>
              <a:rPr dirty="0"/>
              <a:t> </a:t>
            </a:r>
            <a:r>
              <a:rPr spc="-5" dirty="0"/>
              <a:t>proportion </a:t>
            </a:r>
            <a:r>
              <a:rPr dirty="0"/>
              <a:t>from </a:t>
            </a:r>
            <a:r>
              <a:rPr spc="-45" dirty="0"/>
              <a:t>“Total” </a:t>
            </a:r>
            <a:r>
              <a:rPr spc="-655" dirty="0"/>
              <a:t> </a:t>
            </a:r>
            <a:r>
              <a:rPr spc="-5" dirty="0"/>
              <a:t>column.</a:t>
            </a:r>
          </a:p>
        </p:txBody>
      </p:sp>
      <p:sp>
        <p:nvSpPr>
          <p:cNvPr id="9" name="object 9"/>
          <p:cNvSpPr txBox="1"/>
          <p:nvPr/>
        </p:nvSpPr>
        <p:spPr>
          <a:xfrm>
            <a:off x="1209243" y="5487720"/>
            <a:ext cx="7534909" cy="878840"/>
          </a:xfrm>
          <a:prstGeom prst="rect">
            <a:avLst/>
          </a:prstGeom>
        </p:spPr>
        <p:txBody>
          <a:bodyPr vert="horz" wrap="square" lIns="0" tIns="12065" rIns="0" bIns="0" rtlCol="0">
            <a:spAutoFit/>
          </a:bodyPr>
          <a:lstStyle/>
          <a:p>
            <a:pPr marL="12700" marR="5080">
              <a:lnSpc>
                <a:spcPct val="100000"/>
              </a:lnSpc>
              <a:spcBef>
                <a:spcPts val="95"/>
              </a:spcBef>
            </a:pPr>
            <a:r>
              <a:rPr sz="2800" spc="-30" dirty="0">
                <a:solidFill>
                  <a:srgbClr val="FFFFFF"/>
                </a:solidFill>
                <a:latin typeface="Arial MT"/>
                <a:cs typeface="Arial MT"/>
              </a:rPr>
              <a:t>We</a:t>
            </a:r>
            <a:r>
              <a:rPr sz="2800" spc="-5" dirty="0">
                <a:solidFill>
                  <a:srgbClr val="FFFFFF"/>
                </a:solidFill>
                <a:latin typeface="Arial MT"/>
                <a:cs typeface="Arial MT"/>
              </a:rPr>
              <a:t> can</a:t>
            </a:r>
            <a:r>
              <a:rPr sz="2800" spc="5" dirty="0">
                <a:solidFill>
                  <a:srgbClr val="FFFFFF"/>
                </a:solidFill>
                <a:latin typeface="Arial MT"/>
                <a:cs typeface="Arial MT"/>
              </a:rPr>
              <a:t> </a:t>
            </a:r>
            <a:r>
              <a:rPr sz="2800" spc="-5" dirty="0">
                <a:solidFill>
                  <a:srgbClr val="FFFFFF"/>
                </a:solidFill>
                <a:latin typeface="Arial MT"/>
                <a:cs typeface="Arial MT"/>
              </a:rPr>
              <a:t>see</a:t>
            </a:r>
            <a:r>
              <a:rPr sz="2800" spc="10" dirty="0">
                <a:solidFill>
                  <a:srgbClr val="FFFFFF"/>
                </a:solidFill>
                <a:latin typeface="Arial MT"/>
                <a:cs typeface="Arial MT"/>
              </a:rPr>
              <a:t> </a:t>
            </a:r>
            <a:r>
              <a:rPr sz="2800" spc="-5" dirty="0">
                <a:solidFill>
                  <a:srgbClr val="FFFFFF"/>
                </a:solidFill>
                <a:latin typeface="Arial MT"/>
                <a:cs typeface="Arial MT"/>
              </a:rPr>
              <a:t>the</a:t>
            </a:r>
            <a:r>
              <a:rPr sz="2800" spc="10" dirty="0">
                <a:solidFill>
                  <a:srgbClr val="FFFFFF"/>
                </a:solidFill>
                <a:latin typeface="Arial MT"/>
                <a:cs typeface="Arial MT"/>
              </a:rPr>
              <a:t> </a:t>
            </a:r>
            <a:r>
              <a:rPr sz="2800" spc="-5" dirty="0">
                <a:solidFill>
                  <a:srgbClr val="FFFFFF"/>
                </a:solidFill>
                <a:latin typeface="Arial MT"/>
                <a:cs typeface="Arial MT"/>
              </a:rPr>
              <a:t>two</a:t>
            </a:r>
            <a:r>
              <a:rPr sz="2800" spc="5" dirty="0">
                <a:solidFill>
                  <a:srgbClr val="FFFFFF"/>
                </a:solidFill>
                <a:latin typeface="Arial MT"/>
                <a:cs typeface="Arial MT"/>
              </a:rPr>
              <a:t> </a:t>
            </a:r>
            <a:r>
              <a:rPr sz="2800" spc="-5" dirty="0">
                <a:solidFill>
                  <a:srgbClr val="FFFFFF"/>
                </a:solidFill>
                <a:latin typeface="Arial MT"/>
                <a:cs typeface="Arial MT"/>
              </a:rPr>
              <a:t>expected</a:t>
            </a:r>
            <a:r>
              <a:rPr sz="2800" spc="10" dirty="0">
                <a:solidFill>
                  <a:srgbClr val="FFFFFF"/>
                </a:solidFill>
                <a:latin typeface="Arial MT"/>
                <a:cs typeface="Arial MT"/>
              </a:rPr>
              <a:t> </a:t>
            </a:r>
            <a:r>
              <a:rPr sz="2800" spc="-5" dirty="0">
                <a:solidFill>
                  <a:srgbClr val="FFFFFF"/>
                </a:solidFill>
                <a:latin typeface="Arial MT"/>
                <a:cs typeface="Arial MT"/>
              </a:rPr>
              <a:t>tables</a:t>
            </a:r>
            <a:r>
              <a:rPr sz="2800" spc="5" dirty="0">
                <a:solidFill>
                  <a:srgbClr val="FFFFFF"/>
                </a:solidFill>
                <a:latin typeface="Arial MT"/>
                <a:cs typeface="Arial MT"/>
              </a:rPr>
              <a:t> </a:t>
            </a:r>
            <a:r>
              <a:rPr sz="2800" spc="-5" dirty="0">
                <a:solidFill>
                  <a:srgbClr val="FFFFFF"/>
                </a:solidFill>
                <a:latin typeface="Arial MT"/>
                <a:cs typeface="Arial MT"/>
              </a:rPr>
              <a:t>“the</a:t>
            </a:r>
            <a:r>
              <a:rPr sz="2800" dirty="0">
                <a:solidFill>
                  <a:srgbClr val="FFFFFF"/>
                </a:solidFill>
                <a:latin typeface="Arial MT"/>
                <a:cs typeface="Arial MT"/>
              </a:rPr>
              <a:t> </a:t>
            </a:r>
            <a:r>
              <a:rPr sz="2800" spc="-5" dirty="0">
                <a:solidFill>
                  <a:srgbClr val="FFFFFF"/>
                </a:solidFill>
                <a:latin typeface="Arial MT"/>
                <a:cs typeface="Arial MT"/>
              </a:rPr>
              <a:t>same” </a:t>
            </a:r>
            <a:r>
              <a:rPr sz="2800" spc="-760" dirty="0">
                <a:solidFill>
                  <a:srgbClr val="FFFFFF"/>
                </a:solidFill>
                <a:latin typeface="Arial MT"/>
                <a:cs typeface="Arial MT"/>
              </a:rPr>
              <a:t> </a:t>
            </a:r>
            <a:r>
              <a:rPr sz="2800" spc="-5" dirty="0">
                <a:solidFill>
                  <a:srgbClr val="FFFFFF"/>
                </a:solidFill>
                <a:latin typeface="Arial MT"/>
                <a:cs typeface="Arial MT"/>
              </a:rPr>
              <a:t>except</a:t>
            </a:r>
            <a:r>
              <a:rPr sz="2800" spc="-10" dirty="0">
                <a:solidFill>
                  <a:srgbClr val="FFFFFF"/>
                </a:solidFill>
                <a:latin typeface="Arial MT"/>
                <a:cs typeface="Arial MT"/>
              </a:rPr>
              <a:t> </a:t>
            </a:r>
            <a:r>
              <a:rPr sz="2800" spc="-5" dirty="0">
                <a:solidFill>
                  <a:srgbClr val="FFFFFF"/>
                </a:solidFill>
                <a:latin typeface="Arial MT"/>
                <a:cs typeface="Arial MT"/>
              </a:rPr>
              <a:t>some</a:t>
            </a:r>
            <a:r>
              <a:rPr sz="2800" spc="15" dirty="0">
                <a:solidFill>
                  <a:srgbClr val="FFFFFF"/>
                </a:solidFill>
                <a:latin typeface="Arial MT"/>
                <a:cs typeface="Arial MT"/>
              </a:rPr>
              <a:t> </a:t>
            </a:r>
            <a:r>
              <a:rPr sz="2800" spc="-5" dirty="0">
                <a:solidFill>
                  <a:srgbClr val="FFFFFF"/>
                </a:solidFill>
                <a:latin typeface="Arial MT"/>
                <a:cs typeface="Arial MT"/>
              </a:rPr>
              <a:t>round-off digits.</a:t>
            </a:r>
            <a:endParaRPr sz="2800">
              <a:latin typeface="Arial MT"/>
              <a:cs typeface="Arial MT"/>
            </a:endParaRPr>
          </a:p>
        </p:txBody>
      </p:sp>
      <p:grpSp>
        <p:nvGrpSpPr>
          <p:cNvPr id="10" name="object 10"/>
          <p:cNvGrpSpPr/>
          <p:nvPr/>
        </p:nvGrpSpPr>
        <p:grpSpPr>
          <a:xfrm>
            <a:off x="2060448" y="3663696"/>
            <a:ext cx="2172970" cy="1134745"/>
            <a:chOff x="2060448" y="3663696"/>
            <a:chExt cx="2172970" cy="1134745"/>
          </a:xfrm>
        </p:grpSpPr>
        <p:pic>
          <p:nvPicPr>
            <p:cNvPr id="11" name="object 11"/>
            <p:cNvPicPr/>
            <p:nvPr/>
          </p:nvPicPr>
          <p:blipFill>
            <a:blip r:embed="rId6" cstate="print"/>
            <a:stretch>
              <a:fillRect/>
            </a:stretch>
          </p:blipFill>
          <p:spPr>
            <a:xfrm>
              <a:off x="2229612" y="3663696"/>
              <a:ext cx="995934" cy="677418"/>
            </a:xfrm>
            <a:prstGeom prst="rect">
              <a:avLst/>
            </a:prstGeom>
          </p:spPr>
        </p:pic>
        <p:pic>
          <p:nvPicPr>
            <p:cNvPr id="12" name="object 12"/>
            <p:cNvPicPr/>
            <p:nvPr/>
          </p:nvPicPr>
          <p:blipFill>
            <a:blip r:embed="rId7" cstate="print"/>
            <a:stretch>
              <a:fillRect/>
            </a:stretch>
          </p:blipFill>
          <p:spPr>
            <a:xfrm>
              <a:off x="3067812" y="3663696"/>
              <a:ext cx="1165098" cy="677418"/>
            </a:xfrm>
            <a:prstGeom prst="rect">
              <a:avLst/>
            </a:prstGeom>
          </p:spPr>
        </p:pic>
        <p:pic>
          <p:nvPicPr>
            <p:cNvPr id="13" name="object 13"/>
            <p:cNvPicPr/>
            <p:nvPr/>
          </p:nvPicPr>
          <p:blipFill>
            <a:blip r:embed="rId8" cstate="print"/>
            <a:stretch>
              <a:fillRect/>
            </a:stretch>
          </p:blipFill>
          <p:spPr>
            <a:xfrm>
              <a:off x="2060448" y="4120896"/>
              <a:ext cx="1165098" cy="677418"/>
            </a:xfrm>
            <a:prstGeom prst="rect">
              <a:avLst/>
            </a:prstGeom>
          </p:spPr>
        </p:pic>
        <p:pic>
          <p:nvPicPr>
            <p:cNvPr id="14" name="object 14"/>
            <p:cNvPicPr/>
            <p:nvPr/>
          </p:nvPicPr>
          <p:blipFill>
            <a:blip r:embed="rId9" cstate="print"/>
            <a:stretch>
              <a:fillRect/>
            </a:stretch>
          </p:blipFill>
          <p:spPr>
            <a:xfrm>
              <a:off x="3067812" y="4120896"/>
              <a:ext cx="1165098" cy="677418"/>
            </a:xfrm>
            <a:prstGeom prst="rect">
              <a:avLst/>
            </a:prstGeom>
          </p:spPr>
        </p:pic>
      </p:grpSp>
      <p:graphicFrame>
        <p:nvGraphicFramePr>
          <p:cNvPr id="15" name="object 15"/>
          <p:cNvGraphicFramePr>
            <a:graphicFrameLocks noGrp="1"/>
          </p:cNvGraphicFramePr>
          <p:nvPr/>
        </p:nvGraphicFramePr>
        <p:xfrm>
          <a:off x="1136650" y="2909887"/>
          <a:ext cx="4075429" cy="2132330"/>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875030">
                  <a:extLst>
                    <a:ext uri="{9D8B030D-6E8A-4147-A177-3AD203B41FA5}">
                      <a16:colId xmlns:a16="http://schemas.microsoft.com/office/drawing/2014/main" val="20003"/>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Head</a:t>
                      </a:r>
                      <a:endParaRPr sz="2000">
                        <a:latin typeface="Arial MT"/>
                        <a:cs typeface="Arial MT"/>
                      </a:endParaRPr>
                    </a:p>
                    <a:p>
                      <a:pPr marL="91440">
                        <a:lnSpc>
                          <a:spcPct val="100000"/>
                        </a:lnSpc>
                      </a:pPr>
                      <a:r>
                        <a:rPr sz="2000" dirty="0">
                          <a:solidFill>
                            <a:srgbClr val="FFFFCC"/>
                          </a:solidFill>
                          <a:latin typeface="Arial MT"/>
                          <a:cs typeface="Arial MT"/>
                        </a:rPr>
                        <a:t>Injury</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91440">
                        <a:lnSpc>
                          <a:spcPct val="100000"/>
                        </a:lnSpc>
                        <a:spcBef>
                          <a:spcPts val="305"/>
                        </a:spcBef>
                      </a:pPr>
                      <a:r>
                        <a:rPr sz="2000" spc="-5" dirty="0">
                          <a:solidFill>
                            <a:srgbClr val="FFFFFF"/>
                          </a:solidFill>
                          <a:latin typeface="Arial MT"/>
                          <a:cs typeface="Arial MT"/>
                        </a:rPr>
                        <a:t>Wearing</a:t>
                      </a:r>
                      <a:r>
                        <a:rPr sz="2000" spc="-60" dirty="0">
                          <a:solidFill>
                            <a:srgbClr val="FFFFFF"/>
                          </a:solidFill>
                          <a:latin typeface="Arial MT"/>
                          <a:cs typeface="Arial MT"/>
                        </a:rPr>
                        <a:t> </a:t>
                      </a:r>
                      <a:r>
                        <a:rPr sz="2000" dirty="0">
                          <a:solidFill>
                            <a:srgbClr val="FFFFFF"/>
                          </a:solidFill>
                          <a:latin typeface="Arial MT"/>
                          <a:cs typeface="Arial MT"/>
                        </a:rPr>
                        <a:t>Helmet</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5"/>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7">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000" spc="-60" dirty="0">
                          <a:solidFill>
                            <a:srgbClr val="FFFFFF"/>
                          </a:solidFill>
                          <a:latin typeface="Arial MT"/>
                          <a:cs typeface="Arial MT"/>
                        </a:rPr>
                        <a:t>Yes</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000" spc="5" dirty="0">
                          <a:solidFill>
                            <a:srgbClr val="FFFFFF"/>
                          </a:solidFill>
                          <a:latin typeface="Arial MT"/>
                          <a:cs typeface="Arial MT"/>
                        </a:rPr>
                        <a:t>No</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200">
                <a:tc>
                  <a:txBody>
                    <a:bodyPr/>
                    <a:lstStyle/>
                    <a:p>
                      <a:pPr marL="91440">
                        <a:lnSpc>
                          <a:spcPct val="100000"/>
                        </a:lnSpc>
                        <a:spcBef>
                          <a:spcPts val="310"/>
                        </a:spcBef>
                      </a:pPr>
                      <a:r>
                        <a:rPr sz="2000" spc="-60" dirty="0">
                          <a:solidFill>
                            <a:srgbClr val="FFFFCC"/>
                          </a:solidFill>
                          <a:latin typeface="Arial MT"/>
                          <a:cs typeface="Arial MT"/>
                        </a:rPr>
                        <a:t>Yes</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60985">
                        <a:lnSpc>
                          <a:spcPct val="100000"/>
                        </a:lnSpc>
                        <a:spcBef>
                          <a:spcPts val="305"/>
                        </a:spcBef>
                      </a:pPr>
                      <a:r>
                        <a:rPr sz="2400" b="1" spc="-5" dirty="0">
                          <a:solidFill>
                            <a:srgbClr val="FFFFFF"/>
                          </a:solidFill>
                          <a:latin typeface="Arial"/>
                          <a:cs typeface="Arial"/>
                        </a:rPr>
                        <a:t>43.5</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1440">
                        <a:lnSpc>
                          <a:spcPct val="100000"/>
                        </a:lnSpc>
                        <a:spcBef>
                          <a:spcPts val="305"/>
                        </a:spcBef>
                      </a:pPr>
                      <a:r>
                        <a:rPr sz="2400" b="1" spc="-5" dirty="0">
                          <a:solidFill>
                            <a:srgbClr val="FFFFFF"/>
                          </a:solidFill>
                          <a:latin typeface="Arial"/>
                          <a:cs typeface="Arial"/>
                        </a:rPr>
                        <a:t>191.5</a:t>
                      </a:r>
                      <a:endParaRPr sz="2400">
                        <a:latin typeface="Arial"/>
                        <a:cs typeface="Arial"/>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000" dirty="0">
                          <a:solidFill>
                            <a:srgbClr val="FFFFCC"/>
                          </a:solidFill>
                          <a:latin typeface="Arial MT"/>
                          <a:cs typeface="Arial MT"/>
                        </a:rPr>
                        <a:t>235.0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marL="91440">
                        <a:lnSpc>
                          <a:spcPct val="100000"/>
                        </a:lnSpc>
                        <a:spcBef>
                          <a:spcPts val="310"/>
                        </a:spcBef>
                      </a:pPr>
                      <a:r>
                        <a:rPr sz="2000" spc="5" dirty="0">
                          <a:solidFill>
                            <a:srgbClr val="FFFFCC"/>
                          </a:solidFill>
                          <a:latin typeface="Arial MT"/>
                          <a:cs typeface="Arial MT"/>
                        </a:rPr>
                        <a:t>No</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9"/>
                        </a:spcBef>
                      </a:pPr>
                      <a:r>
                        <a:rPr sz="2400" b="1" spc="-5" dirty="0">
                          <a:solidFill>
                            <a:srgbClr val="FFFFFF"/>
                          </a:solidFill>
                          <a:latin typeface="Arial"/>
                          <a:cs typeface="Arial"/>
                        </a:rPr>
                        <a:t>103.2</a:t>
                      </a:r>
                      <a:endParaRPr sz="2400">
                        <a:latin typeface="Arial"/>
                        <a:cs typeface="Arial"/>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1440">
                        <a:lnSpc>
                          <a:spcPct val="100000"/>
                        </a:lnSpc>
                        <a:spcBef>
                          <a:spcPts val="309"/>
                        </a:spcBef>
                      </a:pPr>
                      <a:r>
                        <a:rPr sz="2400" b="1" spc="-5" dirty="0">
                          <a:solidFill>
                            <a:srgbClr val="FFFFFF"/>
                          </a:solidFill>
                          <a:latin typeface="Arial"/>
                          <a:cs typeface="Arial"/>
                        </a:rPr>
                        <a:t>454.8</a:t>
                      </a:r>
                      <a:endParaRPr sz="2400">
                        <a:latin typeface="Arial"/>
                        <a:cs typeface="Arial"/>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000" dirty="0">
                          <a:solidFill>
                            <a:srgbClr val="FFFFCC"/>
                          </a:solidFill>
                          <a:latin typeface="Arial MT"/>
                          <a:cs typeface="Arial MT"/>
                        </a:rPr>
                        <a:t>558.0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240">
                <a:tc>
                  <a:txBody>
                    <a:bodyPr/>
                    <a:lstStyle/>
                    <a:p>
                      <a:pPr marL="91440">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000" dirty="0">
                          <a:solidFill>
                            <a:srgbClr val="FFFFFF"/>
                          </a:solidFill>
                          <a:latin typeface="Arial MT"/>
                          <a:cs typeface="Arial MT"/>
                        </a:rPr>
                        <a:t>147.0</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000" dirty="0">
                          <a:solidFill>
                            <a:srgbClr val="FFFFFF"/>
                          </a:solidFill>
                          <a:latin typeface="Arial MT"/>
                          <a:cs typeface="Arial MT"/>
                        </a:rPr>
                        <a:t>646.0</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000" dirty="0">
                          <a:solidFill>
                            <a:srgbClr val="FFFFCC"/>
                          </a:solidFill>
                          <a:latin typeface="Arial MT"/>
                          <a:cs typeface="Arial MT"/>
                        </a:rPr>
                        <a:t>793.0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16" name="object 16"/>
          <p:cNvSpPr txBox="1"/>
          <p:nvPr/>
        </p:nvSpPr>
        <p:spPr>
          <a:xfrm>
            <a:off x="5405754" y="2986785"/>
            <a:ext cx="3024505"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FFCC"/>
                </a:solidFill>
                <a:latin typeface="Arial MT"/>
                <a:cs typeface="Arial MT"/>
              </a:rPr>
              <a:t>Expected contingency </a:t>
            </a:r>
            <a:r>
              <a:rPr sz="2400" spc="-655" dirty="0">
                <a:solidFill>
                  <a:srgbClr val="FFFFCC"/>
                </a:solidFill>
                <a:latin typeface="Arial MT"/>
                <a:cs typeface="Arial MT"/>
              </a:rPr>
              <a:t> </a:t>
            </a:r>
            <a:r>
              <a:rPr sz="2400" spc="-5" dirty="0">
                <a:solidFill>
                  <a:srgbClr val="FFFFCC"/>
                </a:solidFill>
                <a:latin typeface="Arial MT"/>
                <a:cs typeface="Arial MT"/>
              </a:rPr>
              <a:t>table</a:t>
            </a:r>
            <a:r>
              <a:rPr sz="2400" spc="5" dirty="0">
                <a:solidFill>
                  <a:srgbClr val="FFFFCC"/>
                </a:solidFill>
                <a:latin typeface="Arial MT"/>
                <a:cs typeface="Arial MT"/>
              </a:rPr>
              <a:t> </a:t>
            </a:r>
            <a:r>
              <a:rPr sz="2400" spc="-5" dirty="0">
                <a:solidFill>
                  <a:srgbClr val="FFFFCC"/>
                </a:solidFill>
                <a:latin typeface="Arial MT"/>
                <a:cs typeface="Arial MT"/>
              </a:rPr>
              <a:t>computed </a:t>
            </a:r>
            <a:r>
              <a:rPr sz="2400" dirty="0">
                <a:solidFill>
                  <a:srgbClr val="FFFFCC"/>
                </a:solidFill>
                <a:latin typeface="Arial MT"/>
                <a:cs typeface="Arial MT"/>
              </a:rPr>
              <a:t>by </a:t>
            </a:r>
            <a:r>
              <a:rPr sz="2400" spc="5" dirty="0">
                <a:solidFill>
                  <a:srgbClr val="FFFFCC"/>
                </a:solidFill>
                <a:latin typeface="Arial MT"/>
                <a:cs typeface="Arial MT"/>
              </a:rPr>
              <a:t> </a:t>
            </a:r>
            <a:r>
              <a:rPr sz="2400" spc="-5" dirty="0">
                <a:solidFill>
                  <a:srgbClr val="FFFFCC"/>
                </a:solidFill>
                <a:latin typeface="Arial MT"/>
                <a:cs typeface="Arial MT"/>
              </a:rPr>
              <a:t>proportion </a:t>
            </a:r>
            <a:r>
              <a:rPr sz="2400" dirty="0">
                <a:solidFill>
                  <a:srgbClr val="FFFFCC"/>
                </a:solidFill>
                <a:latin typeface="Arial MT"/>
                <a:cs typeface="Arial MT"/>
              </a:rPr>
              <a:t>from </a:t>
            </a:r>
            <a:r>
              <a:rPr sz="2400" spc="-45" dirty="0">
                <a:solidFill>
                  <a:srgbClr val="FFFFCC"/>
                </a:solidFill>
                <a:latin typeface="Arial MT"/>
                <a:cs typeface="Arial MT"/>
              </a:rPr>
              <a:t>“Total” </a:t>
            </a:r>
            <a:r>
              <a:rPr sz="2400" spc="-655" dirty="0">
                <a:solidFill>
                  <a:srgbClr val="FFFFCC"/>
                </a:solidFill>
                <a:latin typeface="Arial MT"/>
                <a:cs typeface="Arial MT"/>
              </a:rPr>
              <a:t> </a:t>
            </a:r>
            <a:r>
              <a:rPr sz="2400" spc="-35" dirty="0">
                <a:solidFill>
                  <a:srgbClr val="FFFFCC"/>
                </a:solidFill>
                <a:latin typeface="Arial MT"/>
                <a:cs typeface="Arial MT"/>
              </a:rPr>
              <a:t>row.</a:t>
            </a:r>
            <a:endParaRPr sz="2400">
              <a:latin typeface="Arial MT"/>
              <a:cs typeface="Arial MT"/>
            </a:endParaRPr>
          </a:p>
        </p:txBody>
      </p:sp>
      <p:grpSp>
        <p:nvGrpSpPr>
          <p:cNvPr id="17" name="object 17"/>
          <p:cNvGrpSpPr/>
          <p:nvPr/>
        </p:nvGrpSpPr>
        <p:grpSpPr>
          <a:xfrm>
            <a:off x="2184145" y="4476241"/>
            <a:ext cx="3122295" cy="762000"/>
            <a:chOff x="2184145" y="4476241"/>
            <a:chExt cx="3122295" cy="762000"/>
          </a:xfrm>
        </p:grpSpPr>
        <p:sp>
          <p:nvSpPr>
            <p:cNvPr id="18" name="object 18"/>
            <p:cNvSpPr/>
            <p:nvPr/>
          </p:nvSpPr>
          <p:spPr>
            <a:xfrm>
              <a:off x="2196845" y="4488941"/>
              <a:ext cx="3096895" cy="736600"/>
            </a:xfrm>
            <a:custGeom>
              <a:avLst/>
              <a:gdLst/>
              <a:ahLst/>
              <a:cxnLst/>
              <a:rect l="l" t="t" r="r" b="b"/>
              <a:pathLst>
                <a:path w="3096895" h="736600">
                  <a:moveTo>
                    <a:pt x="2718054" y="0"/>
                  </a:moveTo>
                  <a:lnTo>
                    <a:pt x="2718054" y="184022"/>
                  </a:lnTo>
                  <a:lnTo>
                    <a:pt x="0" y="184022"/>
                  </a:lnTo>
                  <a:lnTo>
                    <a:pt x="0" y="552068"/>
                  </a:lnTo>
                  <a:lnTo>
                    <a:pt x="2718054" y="552068"/>
                  </a:lnTo>
                  <a:lnTo>
                    <a:pt x="2718054" y="736091"/>
                  </a:lnTo>
                  <a:lnTo>
                    <a:pt x="3096768" y="368045"/>
                  </a:lnTo>
                  <a:lnTo>
                    <a:pt x="2718054" y="0"/>
                  </a:lnTo>
                  <a:close/>
                </a:path>
              </a:pathLst>
            </a:custGeom>
            <a:solidFill>
              <a:srgbClr val="FF6600">
                <a:alpha val="30195"/>
              </a:srgbClr>
            </a:solidFill>
          </p:spPr>
          <p:txBody>
            <a:bodyPr wrap="square" lIns="0" tIns="0" rIns="0" bIns="0" rtlCol="0"/>
            <a:lstStyle/>
            <a:p>
              <a:endParaRPr/>
            </a:p>
          </p:txBody>
        </p:sp>
        <p:sp>
          <p:nvSpPr>
            <p:cNvPr id="19" name="object 19"/>
            <p:cNvSpPr/>
            <p:nvPr/>
          </p:nvSpPr>
          <p:spPr>
            <a:xfrm>
              <a:off x="2196845" y="4488941"/>
              <a:ext cx="3096895" cy="736600"/>
            </a:xfrm>
            <a:custGeom>
              <a:avLst/>
              <a:gdLst/>
              <a:ahLst/>
              <a:cxnLst/>
              <a:rect l="l" t="t" r="r" b="b"/>
              <a:pathLst>
                <a:path w="3096895" h="736600">
                  <a:moveTo>
                    <a:pt x="2718054" y="736091"/>
                  </a:moveTo>
                  <a:lnTo>
                    <a:pt x="2718054" y="552068"/>
                  </a:lnTo>
                  <a:lnTo>
                    <a:pt x="0" y="552068"/>
                  </a:lnTo>
                  <a:lnTo>
                    <a:pt x="0" y="184022"/>
                  </a:lnTo>
                  <a:lnTo>
                    <a:pt x="2718054" y="184022"/>
                  </a:lnTo>
                  <a:lnTo>
                    <a:pt x="2718054" y="0"/>
                  </a:lnTo>
                  <a:lnTo>
                    <a:pt x="3096768" y="368045"/>
                  </a:lnTo>
                  <a:lnTo>
                    <a:pt x="2718054" y="736091"/>
                  </a:lnTo>
                  <a:close/>
                </a:path>
              </a:pathLst>
            </a:custGeom>
            <a:ln w="25400">
              <a:solidFill>
                <a:srgbClr val="BB4800"/>
              </a:solidFill>
            </a:ln>
          </p:spPr>
          <p:txBody>
            <a:bodyPr wrap="square" lIns="0" tIns="0" rIns="0" bIns="0" rtlCol="0"/>
            <a:lstStyle/>
            <a:p>
              <a:endParaRPr/>
            </a:p>
          </p:txBody>
        </p:sp>
      </p:grpSp>
      <p:grpSp>
        <p:nvGrpSpPr>
          <p:cNvPr id="20" name="object 20"/>
          <p:cNvGrpSpPr/>
          <p:nvPr/>
        </p:nvGrpSpPr>
        <p:grpSpPr>
          <a:xfrm>
            <a:off x="3947414" y="1359661"/>
            <a:ext cx="1645920" cy="1791970"/>
            <a:chOff x="3947414" y="1359661"/>
            <a:chExt cx="1645920" cy="1791970"/>
          </a:xfrm>
        </p:grpSpPr>
        <p:sp>
          <p:nvSpPr>
            <p:cNvPr id="21" name="object 21"/>
            <p:cNvSpPr/>
            <p:nvPr/>
          </p:nvSpPr>
          <p:spPr>
            <a:xfrm>
              <a:off x="3960114" y="1372361"/>
              <a:ext cx="1620520" cy="1766570"/>
            </a:xfrm>
            <a:custGeom>
              <a:avLst/>
              <a:gdLst/>
              <a:ahLst/>
              <a:cxnLst/>
              <a:rect l="l" t="t" r="r" b="b"/>
              <a:pathLst>
                <a:path w="1620520" h="1766570">
                  <a:moveTo>
                    <a:pt x="1215009" y="0"/>
                  </a:moveTo>
                  <a:lnTo>
                    <a:pt x="405002" y="0"/>
                  </a:lnTo>
                  <a:lnTo>
                    <a:pt x="405002" y="932814"/>
                  </a:lnTo>
                  <a:lnTo>
                    <a:pt x="0" y="932814"/>
                  </a:lnTo>
                  <a:lnTo>
                    <a:pt x="810006" y="1766315"/>
                  </a:lnTo>
                  <a:lnTo>
                    <a:pt x="1620012" y="932814"/>
                  </a:lnTo>
                  <a:lnTo>
                    <a:pt x="1215009" y="932814"/>
                  </a:lnTo>
                  <a:lnTo>
                    <a:pt x="1215009" y="0"/>
                  </a:lnTo>
                  <a:close/>
                </a:path>
              </a:pathLst>
            </a:custGeom>
            <a:solidFill>
              <a:srgbClr val="FF6600">
                <a:alpha val="30195"/>
              </a:srgbClr>
            </a:solidFill>
          </p:spPr>
          <p:txBody>
            <a:bodyPr wrap="square" lIns="0" tIns="0" rIns="0" bIns="0" rtlCol="0"/>
            <a:lstStyle/>
            <a:p>
              <a:endParaRPr/>
            </a:p>
          </p:txBody>
        </p:sp>
        <p:sp>
          <p:nvSpPr>
            <p:cNvPr id="22" name="object 22"/>
            <p:cNvSpPr/>
            <p:nvPr/>
          </p:nvSpPr>
          <p:spPr>
            <a:xfrm>
              <a:off x="3960114" y="1372361"/>
              <a:ext cx="1620520" cy="1766570"/>
            </a:xfrm>
            <a:custGeom>
              <a:avLst/>
              <a:gdLst/>
              <a:ahLst/>
              <a:cxnLst/>
              <a:rect l="l" t="t" r="r" b="b"/>
              <a:pathLst>
                <a:path w="1620520" h="1766570">
                  <a:moveTo>
                    <a:pt x="0" y="932814"/>
                  </a:moveTo>
                  <a:lnTo>
                    <a:pt x="405002" y="932814"/>
                  </a:lnTo>
                  <a:lnTo>
                    <a:pt x="405002" y="0"/>
                  </a:lnTo>
                  <a:lnTo>
                    <a:pt x="1215009" y="0"/>
                  </a:lnTo>
                  <a:lnTo>
                    <a:pt x="1215009" y="932814"/>
                  </a:lnTo>
                  <a:lnTo>
                    <a:pt x="1620012" y="932814"/>
                  </a:lnTo>
                  <a:lnTo>
                    <a:pt x="810006" y="1766315"/>
                  </a:lnTo>
                  <a:lnTo>
                    <a:pt x="0" y="932814"/>
                  </a:lnTo>
                  <a:close/>
                </a:path>
              </a:pathLst>
            </a:custGeom>
            <a:ln w="25400">
              <a:solidFill>
                <a:srgbClr val="BB48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32639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Example</a:t>
            </a:r>
            <a:r>
              <a:rPr sz="4000" spc="-75" dirty="0">
                <a:solidFill>
                  <a:srgbClr val="DFD292"/>
                </a:solidFill>
                <a:latin typeface="Arial Black"/>
                <a:cs typeface="Arial Black"/>
              </a:rPr>
              <a:t> </a:t>
            </a:r>
            <a:r>
              <a:rPr sz="4000" spc="-10" dirty="0">
                <a:solidFill>
                  <a:srgbClr val="DFD292"/>
                </a:solidFill>
                <a:latin typeface="Arial Black"/>
                <a:cs typeface="Arial Black"/>
              </a:rPr>
              <a:t>#3</a:t>
            </a:r>
            <a:endParaRPr sz="4000">
              <a:latin typeface="Arial Black"/>
              <a:cs typeface="Arial Black"/>
            </a:endParaRPr>
          </a:p>
        </p:txBody>
      </p:sp>
      <p:sp>
        <p:nvSpPr>
          <p:cNvPr id="3" name="object 3"/>
          <p:cNvSpPr txBox="1"/>
          <p:nvPr/>
        </p:nvSpPr>
        <p:spPr>
          <a:xfrm>
            <a:off x="928217" y="1476883"/>
            <a:ext cx="8078470" cy="1558925"/>
          </a:xfrm>
          <a:prstGeom prst="rect">
            <a:avLst/>
          </a:prstGeom>
        </p:spPr>
        <p:txBody>
          <a:bodyPr vert="horz" wrap="square" lIns="0" tIns="12700" rIns="0" bIns="0" rtlCol="0">
            <a:spAutoFit/>
          </a:bodyPr>
          <a:lstStyle/>
          <a:p>
            <a:pPr marL="355600" marR="225425" indent="-343535">
              <a:lnSpc>
                <a:spcPct val="100000"/>
              </a:lnSpc>
              <a:spcBef>
                <a:spcPts val="100"/>
              </a:spcBef>
              <a:buChar char="•"/>
              <a:tabLst>
                <a:tab pos="354965" algn="l"/>
                <a:tab pos="356235" algn="l"/>
              </a:tabLst>
            </a:pPr>
            <a:r>
              <a:rPr sz="2400" spc="-5" dirty="0">
                <a:solidFill>
                  <a:srgbClr val="FFFFCC"/>
                </a:solidFill>
                <a:latin typeface="Arial MT"/>
                <a:cs typeface="Arial MT"/>
              </a:rPr>
              <a:t>Instead of</a:t>
            </a:r>
            <a:r>
              <a:rPr sz="2400" spc="5" dirty="0">
                <a:solidFill>
                  <a:srgbClr val="FFFFCC"/>
                </a:solidFill>
                <a:latin typeface="Arial MT"/>
                <a:cs typeface="Arial MT"/>
              </a:rPr>
              <a:t> </a:t>
            </a:r>
            <a:r>
              <a:rPr sz="2400" spc="-5" dirty="0">
                <a:solidFill>
                  <a:srgbClr val="FFFFCC"/>
                </a:solidFill>
                <a:latin typeface="Arial MT"/>
                <a:cs typeface="Arial MT"/>
              </a:rPr>
              <a:t>2</a:t>
            </a:r>
            <a:r>
              <a:rPr sz="2400" spc="5" dirty="0">
                <a:solidFill>
                  <a:srgbClr val="FFFFCC"/>
                </a:solidFill>
                <a:latin typeface="Arial MT"/>
                <a:cs typeface="Arial MT"/>
              </a:rPr>
              <a:t> </a:t>
            </a:r>
            <a:r>
              <a:rPr sz="2400" spc="-5" dirty="0">
                <a:solidFill>
                  <a:srgbClr val="FFFFCC"/>
                </a:solidFill>
                <a:latin typeface="Arial MT"/>
                <a:cs typeface="Arial MT"/>
              </a:rPr>
              <a:t>by</a:t>
            </a:r>
            <a:r>
              <a:rPr sz="2400" spc="5" dirty="0">
                <a:solidFill>
                  <a:srgbClr val="FFFFCC"/>
                </a:solidFill>
                <a:latin typeface="Arial MT"/>
                <a:cs typeface="Arial MT"/>
              </a:rPr>
              <a:t> </a:t>
            </a:r>
            <a:r>
              <a:rPr sz="2400" spc="-5" dirty="0">
                <a:solidFill>
                  <a:srgbClr val="FFFFCC"/>
                </a:solidFill>
                <a:latin typeface="Arial MT"/>
                <a:cs typeface="Arial MT"/>
              </a:rPr>
              <a:t>2</a:t>
            </a:r>
            <a:r>
              <a:rPr sz="2400" dirty="0">
                <a:solidFill>
                  <a:srgbClr val="FFFFCC"/>
                </a:solidFill>
                <a:latin typeface="Arial MT"/>
                <a:cs typeface="Arial MT"/>
              </a:rPr>
              <a:t> </a:t>
            </a:r>
            <a:r>
              <a:rPr sz="2400" spc="-5" dirty="0">
                <a:solidFill>
                  <a:srgbClr val="FFFFCC"/>
                </a:solidFill>
                <a:latin typeface="Arial MT"/>
                <a:cs typeface="Arial MT"/>
              </a:rPr>
              <a:t>table</a:t>
            </a:r>
            <a:r>
              <a:rPr sz="2400" spc="10" dirty="0">
                <a:solidFill>
                  <a:srgbClr val="FFFFCC"/>
                </a:solidFill>
                <a:latin typeface="Arial MT"/>
                <a:cs typeface="Arial MT"/>
              </a:rPr>
              <a:t> </a:t>
            </a:r>
            <a:r>
              <a:rPr sz="2400" spc="-5" dirty="0">
                <a:solidFill>
                  <a:srgbClr val="FFFFCC"/>
                </a:solidFill>
                <a:latin typeface="Arial MT"/>
                <a:cs typeface="Arial MT"/>
              </a:rPr>
              <a:t>we saw</a:t>
            </a:r>
            <a:r>
              <a:rPr sz="2400" spc="15" dirty="0">
                <a:solidFill>
                  <a:srgbClr val="FFFFCC"/>
                </a:solidFill>
                <a:latin typeface="Arial MT"/>
                <a:cs typeface="Arial MT"/>
              </a:rPr>
              <a:t> </a:t>
            </a:r>
            <a:r>
              <a:rPr sz="2400" spc="-5" dirty="0">
                <a:solidFill>
                  <a:srgbClr val="FFFFCC"/>
                </a:solidFill>
                <a:latin typeface="Arial MT"/>
                <a:cs typeface="Arial MT"/>
              </a:rPr>
              <a:t>earlier,</a:t>
            </a:r>
            <a:r>
              <a:rPr sz="2400" spc="30" dirty="0">
                <a:solidFill>
                  <a:srgbClr val="FFFFCC"/>
                </a:solidFill>
                <a:latin typeface="Arial MT"/>
                <a:cs typeface="Arial MT"/>
              </a:rPr>
              <a:t> </a:t>
            </a:r>
            <a:r>
              <a:rPr sz="2400" spc="-5" dirty="0">
                <a:solidFill>
                  <a:srgbClr val="FFFFCC"/>
                </a:solidFill>
                <a:latin typeface="Arial MT"/>
                <a:cs typeface="Arial MT"/>
              </a:rPr>
              <a:t>we now</a:t>
            </a:r>
            <a:r>
              <a:rPr sz="2400" spc="15" dirty="0">
                <a:solidFill>
                  <a:srgbClr val="FFFFCC"/>
                </a:solidFill>
                <a:latin typeface="Arial MT"/>
                <a:cs typeface="Arial MT"/>
              </a:rPr>
              <a:t> </a:t>
            </a:r>
            <a:r>
              <a:rPr sz="2400" spc="-5" dirty="0">
                <a:solidFill>
                  <a:srgbClr val="FFFFCC"/>
                </a:solidFill>
                <a:latin typeface="Arial MT"/>
                <a:cs typeface="Arial MT"/>
              </a:rPr>
              <a:t>have</a:t>
            </a:r>
            <a:r>
              <a:rPr sz="2400" spc="10" dirty="0">
                <a:solidFill>
                  <a:srgbClr val="FFFFCC"/>
                </a:solidFill>
                <a:latin typeface="Arial MT"/>
                <a:cs typeface="Arial MT"/>
              </a:rPr>
              <a:t> </a:t>
            </a:r>
            <a:r>
              <a:rPr sz="2400" spc="-5" dirty="0">
                <a:solidFill>
                  <a:srgbClr val="FFFFCC"/>
                </a:solidFill>
                <a:latin typeface="Arial MT"/>
                <a:cs typeface="Arial MT"/>
              </a:rPr>
              <a:t>a</a:t>
            </a:r>
            <a:r>
              <a:rPr sz="2400" dirty="0">
                <a:solidFill>
                  <a:srgbClr val="FFFFCC"/>
                </a:solidFill>
                <a:latin typeface="Arial MT"/>
                <a:cs typeface="Arial MT"/>
              </a:rPr>
              <a:t> </a:t>
            </a:r>
            <a:r>
              <a:rPr sz="2400" spc="-5" dirty="0">
                <a:solidFill>
                  <a:srgbClr val="FFFFCC"/>
                </a:solidFill>
                <a:latin typeface="Arial MT"/>
                <a:cs typeface="Arial MT"/>
              </a:rPr>
              <a:t>2 </a:t>
            </a:r>
            <a:r>
              <a:rPr sz="2400" spc="-655" dirty="0">
                <a:solidFill>
                  <a:srgbClr val="FFFFCC"/>
                </a:solidFill>
                <a:latin typeface="Arial MT"/>
                <a:cs typeface="Arial MT"/>
              </a:rPr>
              <a:t> </a:t>
            </a:r>
            <a:r>
              <a:rPr sz="2400" spc="-5" dirty="0">
                <a:solidFill>
                  <a:srgbClr val="FFFFCC"/>
                </a:solidFill>
                <a:latin typeface="Arial MT"/>
                <a:cs typeface="Arial MT"/>
              </a:rPr>
              <a:t>by 3</a:t>
            </a:r>
            <a:r>
              <a:rPr sz="2400" dirty="0">
                <a:solidFill>
                  <a:srgbClr val="FFFFCC"/>
                </a:solidFill>
                <a:latin typeface="Arial MT"/>
                <a:cs typeface="Arial MT"/>
              </a:rPr>
              <a:t> </a:t>
            </a:r>
            <a:r>
              <a:rPr sz="2400" spc="-5" dirty="0">
                <a:solidFill>
                  <a:srgbClr val="FFFFCC"/>
                </a:solidFill>
                <a:latin typeface="Arial MT"/>
                <a:cs typeface="Arial MT"/>
              </a:rPr>
              <a:t>table</a:t>
            </a:r>
            <a:r>
              <a:rPr sz="2400" spc="10" dirty="0">
                <a:solidFill>
                  <a:srgbClr val="FFFFCC"/>
                </a:solidFill>
                <a:latin typeface="Arial MT"/>
                <a:cs typeface="Arial MT"/>
              </a:rPr>
              <a:t> </a:t>
            </a:r>
            <a:r>
              <a:rPr sz="2400" dirty="0">
                <a:solidFill>
                  <a:srgbClr val="FFFFCC"/>
                </a:solidFill>
                <a:latin typeface="Arial MT"/>
                <a:cs typeface="Arial MT"/>
              </a:rPr>
              <a:t>to </a:t>
            </a:r>
            <a:r>
              <a:rPr sz="2400" spc="-5" dirty="0">
                <a:solidFill>
                  <a:srgbClr val="FFFFCC"/>
                </a:solidFill>
                <a:latin typeface="Arial MT"/>
                <a:cs typeface="Arial MT"/>
              </a:rPr>
              <a:t>consider.</a:t>
            </a:r>
            <a:endParaRPr sz="2400">
              <a:latin typeface="Arial MT"/>
              <a:cs typeface="Arial MT"/>
            </a:endParaRPr>
          </a:p>
          <a:p>
            <a:pPr marL="355600" indent="-343535">
              <a:lnSpc>
                <a:spcPct val="100000"/>
              </a:lnSpc>
              <a:spcBef>
                <a:spcPts val="550"/>
              </a:spcBef>
              <a:buChar char="•"/>
              <a:tabLst>
                <a:tab pos="354965" algn="l"/>
                <a:tab pos="356235" algn="l"/>
              </a:tabLst>
            </a:pPr>
            <a:r>
              <a:rPr sz="2400" spc="-5" dirty="0">
                <a:solidFill>
                  <a:srgbClr val="FFFFCC"/>
                </a:solidFill>
                <a:latin typeface="Arial MT"/>
                <a:cs typeface="Arial MT"/>
              </a:rPr>
              <a:t>Results</a:t>
            </a:r>
            <a:r>
              <a:rPr sz="2400" spc="15" dirty="0">
                <a:solidFill>
                  <a:srgbClr val="FFFFCC"/>
                </a:solidFill>
                <a:latin typeface="Arial MT"/>
                <a:cs typeface="Arial MT"/>
              </a:rPr>
              <a:t> </a:t>
            </a:r>
            <a:r>
              <a:rPr sz="2400" dirty="0">
                <a:solidFill>
                  <a:srgbClr val="FFFFCC"/>
                </a:solidFill>
                <a:latin typeface="Arial MT"/>
                <a:cs typeface="Arial MT"/>
              </a:rPr>
              <a:t>from</a:t>
            </a:r>
            <a:r>
              <a:rPr sz="2400" spc="-20" dirty="0">
                <a:solidFill>
                  <a:srgbClr val="FFFFCC"/>
                </a:solidFill>
                <a:latin typeface="Arial MT"/>
                <a:cs typeface="Arial MT"/>
              </a:rPr>
              <a:t> </a:t>
            </a:r>
            <a:r>
              <a:rPr sz="2400" spc="-5" dirty="0">
                <a:solidFill>
                  <a:srgbClr val="FFFFCC"/>
                </a:solidFill>
                <a:latin typeface="Arial MT"/>
                <a:cs typeface="Arial MT"/>
              </a:rPr>
              <a:t>575</a:t>
            </a:r>
            <a:r>
              <a:rPr sz="2400" spc="15" dirty="0">
                <a:solidFill>
                  <a:srgbClr val="FFFFCC"/>
                </a:solidFill>
                <a:latin typeface="Arial MT"/>
                <a:cs typeface="Arial MT"/>
              </a:rPr>
              <a:t> </a:t>
            </a:r>
            <a:r>
              <a:rPr sz="2400" spc="-5" dirty="0">
                <a:solidFill>
                  <a:srgbClr val="FFFFCC"/>
                </a:solidFill>
                <a:latin typeface="Arial MT"/>
                <a:cs typeface="Arial MT"/>
              </a:rPr>
              <a:t>autopsies</a:t>
            </a:r>
            <a:r>
              <a:rPr sz="2400" spc="15" dirty="0">
                <a:solidFill>
                  <a:srgbClr val="FFFFCC"/>
                </a:solidFill>
                <a:latin typeface="Arial MT"/>
                <a:cs typeface="Arial MT"/>
              </a:rPr>
              <a:t> (</a:t>
            </a:r>
            <a:r>
              <a:rPr sz="2400" spc="-5" dirty="0">
                <a:solidFill>
                  <a:srgbClr val="FFFFCC"/>
                </a:solidFill>
                <a:latin typeface="PMingLiU-ExtB"/>
                <a:cs typeface="PMingLiU-ExtB"/>
              </a:rPr>
              <a:t>解剖驗屍</a:t>
            </a:r>
            <a:r>
              <a:rPr sz="2400" dirty="0">
                <a:solidFill>
                  <a:srgbClr val="FFFFCC"/>
                </a:solidFill>
                <a:latin typeface="Arial MT"/>
                <a:cs typeface="Arial MT"/>
              </a:rPr>
              <a:t>)</a:t>
            </a:r>
            <a:r>
              <a:rPr sz="2400" spc="5" dirty="0">
                <a:solidFill>
                  <a:srgbClr val="FFFFCC"/>
                </a:solidFill>
                <a:latin typeface="Arial MT"/>
                <a:cs typeface="Arial MT"/>
              </a:rPr>
              <a:t> </a:t>
            </a:r>
            <a:r>
              <a:rPr sz="2400" spc="-5" dirty="0">
                <a:solidFill>
                  <a:srgbClr val="FFFFCC"/>
                </a:solidFill>
                <a:latin typeface="Arial MT"/>
                <a:cs typeface="Arial MT"/>
              </a:rPr>
              <a:t>were</a:t>
            </a:r>
            <a:r>
              <a:rPr sz="2400" spc="5" dirty="0">
                <a:solidFill>
                  <a:srgbClr val="FFFFCC"/>
                </a:solidFill>
                <a:latin typeface="Arial MT"/>
                <a:cs typeface="Arial MT"/>
              </a:rPr>
              <a:t> </a:t>
            </a:r>
            <a:r>
              <a:rPr sz="2400" spc="-5" dirty="0">
                <a:solidFill>
                  <a:srgbClr val="FFFFCC"/>
                </a:solidFill>
                <a:latin typeface="Arial MT"/>
                <a:cs typeface="Arial MT"/>
              </a:rPr>
              <a:t>compared</a:t>
            </a:r>
            <a:endParaRPr sz="2400">
              <a:latin typeface="Arial MT"/>
              <a:cs typeface="Arial MT"/>
            </a:endParaRPr>
          </a:p>
          <a:p>
            <a:pPr marL="355600">
              <a:lnSpc>
                <a:spcPct val="100000"/>
              </a:lnSpc>
              <a:spcBef>
                <a:spcPts val="5"/>
              </a:spcBef>
            </a:pPr>
            <a:r>
              <a:rPr sz="2400" dirty="0">
                <a:solidFill>
                  <a:srgbClr val="FFFFCC"/>
                </a:solidFill>
                <a:latin typeface="Arial MT"/>
                <a:cs typeface="Arial MT"/>
              </a:rPr>
              <a:t>to</a:t>
            </a:r>
            <a:r>
              <a:rPr sz="2400" spc="5" dirty="0">
                <a:solidFill>
                  <a:srgbClr val="FFFFCC"/>
                </a:solidFill>
                <a:latin typeface="Arial MT"/>
                <a:cs typeface="Arial MT"/>
              </a:rPr>
              <a:t> </a:t>
            </a:r>
            <a:r>
              <a:rPr sz="2400" spc="-5" dirty="0">
                <a:solidFill>
                  <a:srgbClr val="FFFFCC"/>
                </a:solidFill>
                <a:latin typeface="Arial MT"/>
                <a:cs typeface="Arial MT"/>
              </a:rPr>
              <a:t>the</a:t>
            </a:r>
            <a:r>
              <a:rPr sz="2400" spc="5" dirty="0">
                <a:solidFill>
                  <a:srgbClr val="FFFFCC"/>
                </a:solidFill>
                <a:latin typeface="Arial MT"/>
                <a:cs typeface="Arial MT"/>
              </a:rPr>
              <a:t> </a:t>
            </a:r>
            <a:r>
              <a:rPr sz="2400" spc="-5" dirty="0">
                <a:solidFill>
                  <a:srgbClr val="FFFFCC"/>
                </a:solidFill>
                <a:latin typeface="Arial MT"/>
                <a:cs typeface="Arial MT"/>
              </a:rPr>
              <a:t>cause </a:t>
            </a:r>
            <a:r>
              <a:rPr sz="2400" dirty="0">
                <a:solidFill>
                  <a:srgbClr val="FFFFCC"/>
                </a:solidFill>
                <a:latin typeface="Arial MT"/>
                <a:cs typeface="Arial MT"/>
              </a:rPr>
              <a:t>of</a:t>
            </a:r>
            <a:r>
              <a:rPr sz="2400" spc="15" dirty="0">
                <a:solidFill>
                  <a:srgbClr val="FFFFCC"/>
                </a:solidFill>
                <a:latin typeface="Arial MT"/>
                <a:cs typeface="Arial MT"/>
              </a:rPr>
              <a:t> </a:t>
            </a:r>
            <a:r>
              <a:rPr sz="2400" spc="-5" dirty="0">
                <a:solidFill>
                  <a:srgbClr val="FFFFCC"/>
                </a:solidFill>
                <a:latin typeface="Arial MT"/>
                <a:cs typeface="Arial MT"/>
              </a:rPr>
              <a:t>death</a:t>
            </a:r>
            <a:r>
              <a:rPr sz="2400" spc="5" dirty="0">
                <a:solidFill>
                  <a:srgbClr val="FFFFCC"/>
                </a:solidFill>
                <a:latin typeface="Arial MT"/>
                <a:cs typeface="Arial MT"/>
              </a:rPr>
              <a:t> </a:t>
            </a:r>
            <a:r>
              <a:rPr sz="2400" spc="-5" dirty="0">
                <a:solidFill>
                  <a:srgbClr val="FFFFCC"/>
                </a:solidFill>
                <a:latin typeface="Arial MT"/>
                <a:cs typeface="Arial MT"/>
              </a:rPr>
              <a:t>listed</a:t>
            </a:r>
            <a:r>
              <a:rPr sz="2400" spc="5" dirty="0">
                <a:solidFill>
                  <a:srgbClr val="FFFFCC"/>
                </a:solidFill>
                <a:latin typeface="Arial MT"/>
                <a:cs typeface="Arial MT"/>
              </a:rPr>
              <a:t> </a:t>
            </a:r>
            <a:r>
              <a:rPr sz="2400" spc="-5" dirty="0">
                <a:solidFill>
                  <a:srgbClr val="FFFFCC"/>
                </a:solidFill>
                <a:latin typeface="Arial MT"/>
                <a:cs typeface="Arial MT"/>
              </a:rPr>
              <a:t>on</a:t>
            </a:r>
            <a:r>
              <a:rPr sz="2400" spc="10" dirty="0">
                <a:solidFill>
                  <a:srgbClr val="FFFFCC"/>
                </a:solidFill>
                <a:latin typeface="Arial MT"/>
                <a:cs typeface="Arial MT"/>
              </a:rPr>
              <a:t> </a:t>
            </a:r>
            <a:r>
              <a:rPr sz="2400" dirty="0">
                <a:solidFill>
                  <a:srgbClr val="FFFFCC"/>
                </a:solidFill>
                <a:latin typeface="Arial MT"/>
                <a:cs typeface="Arial MT"/>
              </a:rPr>
              <a:t>the</a:t>
            </a:r>
            <a:r>
              <a:rPr sz="2400" spc="5" dirty="0">
                <a:solidFill>
                  <a:srgbClr val="FFFFCC"/>
                </a:solidFill>
                <a:latin typeface="Arial MT"/>
                <a:cs typeface="Arial MT"/>
              </a:rPr>
              <a:t> </a:t>
            </a:r>
            <a:r>
              <a:rPr sz="2400" spc="-5" dirty="0">
                <a:solidFill>
                  <a:srgbClr val="FFFFCC"/>
                </a:solidFill>
                <a:latin typeface="Arial MT"/>
                <a:cs typeface="Arial MT"/>
              </a:rPr>
              <a:t>certificates</a:t>
            </a:r>
            <a:r>
              <a:rPr sz="2400" spc="20" dirty="0">
                <a:solidFill>
                  <a:srgbClr val="FFFFCC"/>
                </a:solidFill>
                <a:latin typeface="Arial MT"/>
                <a:cs typeface="Arial MT"/>
              </a:rPr>
              <a:t> </a:t>
            </a:r>
            <a:r>
              <a:rPr sz="2400" dirty="0">
                <a:solidFill>
                  <a:srgbClr val="FFFFCC"/>
                </a:solidFill>
                <a:latin typeface="Arial MT"/>
                <a:cs typeface="Arial MT"/>
              </a:rPr>
              <a:t>(</a:t>
            </a:r>
            <a:r>
              <a:rPr sz="2400" dirty="0">
                <a:solidFill>
                  <a:srgbClr val="FFFFCC"/>
                </a:solidFill>
                <a:latin typeface="PMingLiU-ExtB"/>
                <a:cs typeface="PMingLiU-ExtB"/>
              </a:rPr>
              <a:t>死亡證</a:t>
            </a:r>
            <a:r>
              <a:rPr sz="2400" spc="-20" dirty="0">
                <a:solidFill>
                  <a:srgbClr val="FFFFCC"/>
                </a:solidFill>
                <a:latin typeface="PMingLiU-ExtB"/>
                <a:cs typeface="PMingLiU-ExtB"/>
              </a:rPr>
              <a:t>明</a:t>
            </a:r>
            <a:r>
              <a:rPr sz="2400" dirty="0">
                <a:solidFill>
                  <a:srgbClr val="FFFFCC"/>
                </a:solidFill>
                <a:latin typeface="Arial MT"/>
                <a:cs typeface="Arial MT"/>
              </a:rPr>
              <a:t>).</a:t>
            </a:r>
            <a:endParaRPr sz="2400">
              <a:latin typeface="Arial MT"/>
              <a:cs typeface="Arial MT"/>
            </a:endParaRPr>
          </a:p>
        </p:txBody>
      </p:sp>
      <p:graphicFrame>
        <p:nvGraphicFramePr>
          <p:cNvPr id="4" name="object 4"/>
          <p:cNvGraphicFramePr>
            <a:graphicFrameLocks noGrp="1"/>
          </p:cNvGraphicFramePr>
          <p:nvPr/>
        </p:nvGraphicFramePr>
        <p:xfrm>
          <a:off x="994219" y="3305492"/>
          <a:ext cx="8071484" cy="2802255"/>
        </p:xfrm>
        <a:graphic>
          <a:graphicData uri="http://schemas.openxmlformats.org/drawingml/2006/table">
            <a:tbl>
              <a:tblPr firstRow="1" bandRow="1">
                <a:tableStyleId>{2D5ABB26-0587-4C30-8999-92F81FD0307C}</a:tableStyleId>
              </a:tblPr>
              <a:tblGrid>
                <a:gridCol w="1605280">
                  <a:extLst>
                    <a:ext uri="{9D8B030D-6E8A-4147-A177-3AD203B41FA5}">
                      <a16:colId xmlns:a16="http://schemas.microsoft.com/office/drawing/2014/main" val="20000"/>
                    </a:ext>
                  </a:extLst>
                </a:gridCol>
                <a:gridCol w="1606550">
                  <a:extLst>
                    <a:ext uri="{9D8B030D-6E8A-4147-A177-3AD203B41FA5}">
                      <a16:colId xmlns:a16="http://schemas.microsoft.com/office/drawing/2014/main" val="20001"/>
                    </a:ext>
                  </a:extLst>
                </a:gridCol>
                <a:gridCol w="1604645">
                  <a:extLst>
                    <a:ext uri="{9D8B030D-6E8A-4147-A177-3AD203B41FA5}">
                      <a16:colId xmlns:a16="http://schemas.microsoft.com/office/drawing/2014/main" val="20002"/>
                    </a:ext>
                  </a:extLst>
                </a:gridCol>
                <a:gridCol w="1606550">
                  <a:extLst>
                    <a:ext uri="{9D8B030D-6E8A-4147-A177-3AD203B41FA5}">
                      <a16:colId xmlns:a16="http://schemas.microsoft.com/office/drawing/2014/main" val="20003"/>
                    </a:ext>
                  </a:extLst>
                </a:gridCol>
                <a:gridCol w="1605279">
                  <a:extLst>
                    <a:ext uri="{9D8B030D-6E8A-4147-A177-3AD203B41FA5}">
                      <a16:colId xmlns:a16="http://schemas.microsoft.com/office/drawing/2014/main" val="20004"/>
                    </a:ext>
                  </a:extLst>
                </a:gridCol>
              </a:tblGrid>
              <a:tr h="457200">
                <a:tc rowSpan="2">
                  <a:txBody>
                    <a:bodyPr/>
                    <a:lstStyle/>
                    <a:p>
                      <a:pPr marL="91440">
                        <a:lnSpc>
                          <a:spcPct val="100000"/>
                        </a:lnSpc>
                        <a:spcBef>
                          <a:spcPts val="305"/>
                        </a:spcBef>
                      </a:pPr>
                      <a:r>
                        <a:rPr sz="2400" spc="-5" dirty="0">
                          <a:solidFill>
                            <a:srgbClr val="FFFFCC"/>
                          </a:solidFill>
                          <a:latin typeface="Arial MT"/>
                          <a:cs typeface="Arial MT"/>
                        </a:rPr>
                        <a:t>Hospital</a:t>
                      </a:r>
                      <a:endParaRPr sz="24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R="564515" algn="ctr">
                        <a:lnSpc>
                          <a:spcPct val="100000"/>
                        </a:lnSpc>
                        <a:spcBef>
                          <a:spcPts val="305"/>
                        </a:spcBef>
                      </a:pPr>
                      <a:r>
                        <a:rPr sz="2400" spc="-5" dirty="0">
                          <a:solidFill>
                            <a:srgbClr val="FFFFCC"/>
                          </a:solidFill>
                          <a:latin typeface="Arial MT"/>
                          <a:cs typeface="Arial MT"/>
                        </a:rPr>
                        <a:t>Death</a:t>
                      </a:r>
                      <a:r>
                        <a:rPr sz="2400" dirty="0">
                          <a:solidFill>
                            <a:srgbClr val="FFFFCC"/>
                          </a:solidFill>
                          <a:latin typeface="Arial MT"/>
                          <a:cs typeface="Arial MT"/>
                        </a:rPr>
                        <a:t> </a:t>
                      </a:r>
                      <a:r>
                        <a:rPr sz="2400" spc="-5" dirty="0">
                          <a:solidFill>
                            <a:srgbClr val="FFFFCC"/>
                          </a:solidFill>
                          <a:latin typeface="Arial MT"/>
                          <a:cs typeface="Arial MT"/>
                        </a:rPr>
                        <a:t>Certificate</a:t>
                      </a:r>
                      <a:r>
                        <a:rPr sz="2400" spc="-10" dirty="0">
                          <a:solidFill>
                            <a:srgbClr val="FFFFCC"/>
                          </a:solidFill>
                          <a:latin typeface="Arial MT"/>
                          <a:cs typeface="Arial MT"/>
                        </a:rPr>
                        <a:t> </a:t>
                      </a:r>
                      <a:r>
                        <a:rPr sz="2400" dirty="0">
                          <a:solidFill>
                            <a:srgbClr val="FFFFCC"/>
                          </a:solidFill>
                          <a:latin typeface="Arial MT"/>
                          <a:cs typeface="Arial MT"/>
                        </a:rPr>
                        <a:t>Status</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5"/>
                        </a:spcBef>
                      </a:pPr>
                      <a:endParaRPr sz="3250">
                        <a:latin typeface="Times New Roman"/>
                        <a:cs typeface="Times New Roman"/>
                      </a:endParaRPr>
                    </a:p>
                    <a:p>
                      <a:pPr marL="92710">
                        <a:lnSpc>
                          <a:spcPct val="100000"/>
                        </a:lnSpc>
                      </a:pPr>
                      <a:r>
                        <a:rPr sz="2400" spc="-55" dirty="0">
                          <a:solidFill>
                            <a:srgbClr val="FFFFCC"/>
                          </a:solidFill>
                          <a:latin typeface="Arial MT"/>
                          <a:cs typeface="Arial MT"/>
                        </a:rPr>
                        <a:t>Total</a:t>
                      </a:r>
                      <a:endParaRPr sz="24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701039">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marR="261620">
                        <a:lnSpc>
                          <a:spcPct val="100000"/>
                        </a:lnSpc>
                        <a:spcBef>
                          <a:spcPts val="310"/>
                        </a:spcBef>
                      </a:pPr>
                      <a:r>
                        <a:rPr sz="2000" dirty="0">
                          <a:solidFill>
                            <a:srgbClr val="FFFFCC"/>
                          </a:solidFill>
                          <a:latin typeface="Arial MT"/>
                          <a:cs typeface="Arial MT"/>
                        </a:rPr>
                        <a:t>Confirmed.  Accurate.</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marR="203200">
                        <a:lnSpc>
                          <a:spcPct val="100000"/>
                        </a:lnSpc>
                        <a:spcBef>
                          <a:spcPts val="310"/>
                        </a:spcBef>
                      </a:pPr>
                      <a:r>
                        <a:rPr sz="2000" dirty="0">
                          <a:solidFill>
                            <a:srgbClr val="FFFFCC"/>
                          </a:solidFill>
                          <a:latin typeface="Arial MT"/>
                          <a:cs typeface="Arial MT"/>
                        </a:rPr>
                        <a:t>Inaccurate. </a:t>
                      </a:r>
                      <a:r>
                        <a:rPr sz="2000" spc="-545" dirty="0">
                          <a:solidFill>
                            <a:srgbClr val="FFFFCC"/>
                          </a:solidFill>
                          <a:latin typeface="Arial MT"/>
                          <a:cs typeface="Arial MT"/>
                        </a:rPr>
                        <a:t> </a:t>
                      </a:r>
                      <a:r>
                        <a:rPr sz="2000" dirty="0">
                          <a:solidFill>
                            <a:srgbClr val="FFFFCC"/>
                          </a:solidFill>
                          <a:latin typeface="Arial MT"/>
                          <a:cs typeface="Arial MT"/>
                        </a:rPr>
                        <a:t>No</a:t>
                      </a:r>
                      <a:r>
                        <a:rPr sz="2000" spc="-90" dirty="0">
                          <a:solidFill>
                            <a:srgbClr val="FFFFCC"/>
                          </a:solidFill>
                          <a:latin typeface="Arial MT"/>
                          <a:cs typeface="Arial MT"/>
                        </a:rPr>
                        <a:t> </a:t>
                      </a:r>
                      <a:r>
                        <a:rPr sz="2000" dirty="0">
                          <a:solidFill>
                            <a:srgbClr val="FFFFCC"/>
                          </a:solidFill>
                          <a:latin typeface="Arial MT"/>
                          <a:cs typeface="Arial MT"/>
                        </a:rPr>
                        <a:t>change.</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marR="360045">
                        <a:lnSpc>
                          <a:spcPct val="100000"/>
                        </a:lnSpc>
                        <a:spcBef>
                          <a:spcPts val="310"/>
                        </a:spcBef>
                      </a:pPr>
                      <a:r>
                        <a:rPr sz="2000" dirty="0">
                          <a:solidFill>
                            <a:srgbClr val="FFFFCC"/>
                          </a:solidFill>
                          <a:latin typeface="Arial MT"/>
                          <a:cs typeface="Arial MT"/>
                        </a:rPr>
                        <a:t>Incorrect. </a:t>
                      </a:r>
                      <a:r>
                        <a:rPr sz="2000" spc="5" dirty="0">
                          <a:solidFill>
                            <a:srgbClr val="FFFFCC"/>
                          </a:solidFill>
                          <a:latin typeface="Arial MT"/>
                          <a:cs typeface="Arial MT"/>
                        </a:rPr>
                        <a:t> </a:t>
                      </a:r>
                      <a:r>
                        <a:rPr sz="2000" dirty="0">
                          <a:solidFill>
                            <a:srgbClr val="FFFFCC"/>
                          </a:solidFill>
                          <a:latin typeface="Arial MT"/>
                          <a:cs typeface="Arial MT"/>
                        </a:rPr>
                        <a:t>Rec</a:t>
                      </a:r>
                      <a:r>
                        <a:rPr sz="2000" spc="5" dirty="0">
                          <a:solidFill>
                            <a:srgbClr val="FFFFCC"/>
                          </a:solidFill>
                          <a:latin typeface="Arial MT"/>
                          <a:cs typeface="Arial MT"/>
                        </a:rPr>
                        <a:t>o</a:t>
                      </a:r>
                      <a:r>
                        <a:rPr sz="2000" dirty="0">
                          <a:solidFill>
                            <a:srgbClr val="FFFFCC"/>
                          </a:solidFill>
                          <a:latin typeface="Arial MT"/>
                          <a:cs typeface="Arial MT"/>
                        </a:rPr>
                        <a:t>ding.</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8993">
                <a:tc>
                  <a:txBody>
                    <a:bodyPr/>
                    <a:lstStyle/>
                    <a:p>
                      <a:pPr marL="91440">
                        <a:lnSpc>
                          <a:spcPct val="100000"/>
                        </a:lnSpc>
                        <a:spcBef>
                          <a:spcPts val="305"/>
                        </a:spcBef>
                      </a:pPr>
                      <a:r>
                        <a:rPr sz="2400" dirty="0">
                          <a:solidFill>
                            <a:srgbClr val="FFFFCC"/>
                          </a:solidFill>
                          <a:latin typeface="Arial MT"/>
                          <a:cs typeface="Arial MT"/>
                        </a:rPr>
                        <a:t>A</a:t>
                      </a:r>
                      <a:r>
                        <a:rPr sz="2400" spc="-165" dirty="0">
                          <a:solidFill>
                            <a:srgbClr val="FFFFCC"/>
                          </a:solidFill>
                          <a:latin typeface="Arial MT"/>
                          <a:cs typeface="Arial MT"/>
                        </a:rPr>
                        <a:t> </a:t>
                      </a:r>
                      <a:r>
                        <a:rPr sz="1400" spc="-5" dirty="0">
                          <a:solidFill>
                            <a:srgbClr val="FFFFCC"/>
                          </a:solidFill>
                          <a:latin typeface="Arial MT"/>
                          <a:cs typeface="Arial MT"/>
                        </a:rPr>
                        <a:t>(Community</a:t>
                      </a:r>
                      <a:r>
                        <a:rPr sz="1400" spc="-35" dirty="0">
                          <a:solidFill>
                            <a:srgbClr val="FFFFCC"/>
                          </a:solidFill>
                          <a:latin typeface="Arial MT"/>
                          <a:cs typeface="Arial MT"/>
                        </a:rPr>
                        <a:t> </a:t>
                      </a:r>
                      <a:r>
                        <a:rPr sz="1400" spc="-5" dirty="0">
                          <a:solidFill>
                            <a:srgbClr val="FFFFCC"/>
                          </a:solidFill>
                          <a:latin typeface="Arial MT"/>
                          <a:cs typeface="Arial MT"/>
                        </a:rPr>
                        <a:t>H)</a:t>
                      </a:r>
                      <a:endParaRPr sz="14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275"/>
                        </a:spcBef>
                      </a:pPr>
                      <a:r>
                        <a:rPr sz="3200" b="1" spc="-10" dirty="0">
                          <a:solidFill>
                            <a:srgbClr val="FFFFFF"/>
                          </a:solidFill>
                          <a:latin typeface="Arial"/>
                          <a:cs typeface="Arial"/>
                        </a:rPr>
                        <a:t>157</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3200" b="1" spc="-10" dirty="0">
                          <a:solidFill>
                            <a:srgbClr val="FFFFFF"/>
                          </a:solidFill>
                          <a:latin typeface="Arial"/>
                          <a:cs typeface="Arial"/>
                        </a:rPr>
                        <a:t>18</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3200" b="1" spc="-10" dirty="0">
                          <a:solidFill>
                            <a:srgbClr val="FFFFFF"/>
                          </a:solidFill>
                          <a:latin typeface="Arial"/>
                          <a:cs typeface="Arial"/>
                        </a:rPr>
                        <a:t>54</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710">
                        <a:lnSpc>
                          <a:spcPct val="100000"/>
                        </a:lnSpc>
                        <a:spcBef>
                          <a:spcPts val="305"/>
                        </a:spcBef>
                      </a:pPr>
                      <a:r>
                        <a:rPr sz="2400" spc="-10" dirty="0">
                          <a:solidFill>
                            <a:srgbClr val="FFFFCC"/>
                          </a:solidFill>
                          <a:latin typeface="Arial MT"/>
                          <a:cs typeface="Arial MT"/>
                        </a:rPr>
                        <a:t>229</a:t>
                      </a:r>
                      <a:endParaRPr sz="24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579120">
                <a:tc>
                  <a:txBody>
                    <a:bodyPr/>
                    <a:lstStyle/>
                    <a:p>
                      <a:pPr marL="91440">
                        <a:lnSpc>
                          <a:spcPct val="100000"/>
                        </a:lnSpc>
                        <a:spcBef>
                          <a:spcPts val="305"/>
                        </a:spcBef>
                      </a:pPr>
                      <a:r>
                        <a:rPr sz="2400" dirty="0">
                          <a:solidFill>
                            <a:srgbClr val="FFFFCC"/>
                          </a:solidFill>
                          <a:latin typeface="Arial MT"/>
                          <a:cs typeface="Arial MT"/>
                        </a:rPr>
                        <a:t>B</a:t>
                      </a:r>
                      <a:r>
                        <a:rPr sz="2400" spc="-20" dirty="0">
                          <a:solidFill>
                            <a:srgbClr val="FFFFCC"/>
                          </a:solidFill>
                          <a:latin typeface="Arial MT"/>
                          <a:cs typeface="Arial MT"/>
                        </a:rPr>
                        <a:t> </a:t>
                      </a:r>
                      <a:r>
                        <a:rPr sz="1400" spc="-5" dirty="0">
                          <a:solidFill>
                            <a:srgbClr val="FFFFCC"/>
                          </a:solidFill>
                          <a:latin typeface="Arial MT"/>
                          <a:cs typeface="Arial MT"/>
                        </a:rPr>
                        <a:t>(University</a:t>
                      </a:r>
                      <a:r>
                        <a:rPr sz="1400" spc="-35" dirty="0">
                          <a:solidFill>
                            <a:srgbClr val="FFFFCC"/>
                          </a:solidFill>
                          <a:latin typeface="Arial MT"/>
                          <a:cs typeface="Arial MT"/>
                        </a:rPr>
                        <a:t> </a:t>
                      </a:r>
                      <a:r>
                        <a:rPr sz="1400" spc="-5" dirty="0">
                          <a:solidFill>
                            <a:srgbClr val="FFFFCC"/>
                          </a:solidFill>
                          <a:latin typeface="Arial MT"/>
                          <a:cs typeface="Arial MT"/>
                        </a:rPr>
                        <a:t>H)</a:t>
                      </a:r>
                      <a:endParaRPr sz="14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275"/>
                        </a:spcBef>
                      </a:pPr>
                      <a:r>
                        <a:rPr sz="3200" b="1" spc="-10" dirty="0">
                          <a:solidFill>
                            <a:srgbClr val="FFFFFF"/>
                          </a:solidFill>
                          <a:latin typeface="Arial"/>
                          <a:cs typeface="Arial"/>
                        </a:rPr>
                        <a:t>268</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3200" b="1" spc="-10" dirty="0">
                          <a:solidFill>
                            <a:srgbClr val="FFFFFF"/>
                          </a:solidFill>
                          <a:latin typeface="Arial"/>
                          <a:cs typeface="Arial"/>
                        </a:rPr>
                        <a:t>44</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275"/>
                        </a:spcBef>
                      </a:pPr>
                      <a:r>
                        <a:rPr sz="3200" b="1" spc="-10" dirty="0">
                          <a:solidFill>
                            <a:srgbClr val="FFFFFF"/>
                          </a:solidFill>
                          <a:latin typeface="Arial"/>
                          <a:cs typeface="Arial"/>
                        </a:rPr>
                        <a:t>34</a:t>
                      </a:r>
                      <a:endParaRPr sz="3200">
                        <a:latin typeface="Arial"/>
                        <a:cs typeface="Arial"/>
                      </a:endParaRPr>
                    </a:p>
                  </a:txBody>
                  <a:tcPr marL="0" marR="0" marT="349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710">
                        <a:lnSpc>
                          <a:spcPct val="100000"/>
                        </a:lnSpc>
                        <a:spcBef>
                          <a:spcPts val="305"/>
                        </a:spcBef>
                      </a:pPr>
                      <a:r>
                        <a:rPr sz="2400" spc="-5" dirty="0">
                          <a:solidFill>
                            <a:srgbClr val="FFFFCC"/>
                          </a:solidFill>
                          <a:latin typeface="Arial MT"/>
                          <a:cs typeface="Arial MT"/>
                        </a:rPr>
                        <a:t>346</a:t>
                      </a:r>
                      <a:endParaRPr sz="24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457161">
                <a:tc>
                  <a:txBody>
                    <a:bodyPr/>
                    <a:lstStyle/>
                    <a:p>
                      <a:pPr marL="91440">
                        <a:lnSpc>
                          <a:spcPct val="100000"/>
                        </a:lnSpc>
                        <a:spcBef>
                          <a:spcPts val="310"/>
                        </a:spcBef>
                      </a:pPr>
                      <a:r>
                        <a:rPr sz="2400" spc="-55" dirty="0">
                          <a:solidFill>
                            <a:srgbClr val="FFFFCC"/>
                          </a:solidFill>
                          <a:latin typeface="Arial MT"/>
                          <a:cs typeface="Arial MT"/>
                        </a:rPr>
                        <a:t>Total</a:t>
                      </a:r>
                      <a:endParaRPr sz="24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400" spc="-10" dirty="0">
                          <a:solidFill>
                            <a:srgbClr val="FFFFCC"/>
                          </a:solidFill>
                          <a:latin typeface="Arial MT"/>
                          <a:cs typeface="Arial MT"/>
                        </a:rPr>
                        <a:t>425</a:t>
                      </a:r>
                      <a:endParaRPr sz="24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400" spc="-10" dirty="0">
                          <a:solidFill>
                            <a:srgbClr val="FFFFCC"/>
                          </a:solidFill>
                          <a:latin typeface="Arial MT"/>
                          <a:cs typeface="Arial MT"/>
                        </a:rPr>
                        <a:t>62</a:t>
                      </a:r>
                      <a:endParaRPr sz="24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400" spc="-10" dirty="0">
                          <a:solidFill>
                            <a:srgbClr val="FFFFCC"/>
                          </a:solidFill>
                          <a:latin typeface="Arial MT"/>
                          <a:cs typeface="Arial MT"/>
                        </a:rPr>
                        <a:t>88</a:t>
                      </a:r>
                      <a:endParaRPr sz="24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710">
                        <a:lnSpc>
                          <a:spcPct val="100000"/>
                        </a:lnSpc>
                        <a:spcBef>
                          <a:spcPts val="310"/>
                        </a:spcBef>
                      </a:pPr>
                      <a:r>
                        <a:rPr sz="2400" spc="-10" dirty="0">
                          <a:solidFill>
                            <a:srgbClr val="FFFFCC"/>
                          </a:solidFill>
                          <a:latin typeface="Arial MT"/>
                          <a:cs typeface="Arial MT"/>
                        </a:rPr>
                        <a:t>575</a:t>
                      </a:r>
                      <a:endParaRPr sz="24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7822"/>
            <a:ext cx="1774189"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Con</a:t>
            </a:r>
            <a:r>
              <a:rPr sz="4000" spc="-5" dirty="0">
                <a:solidFill>
                  <a:srgbClr val="DFD292"/>
                </a:solidFill>
                <a:latin typeface="Arial Black"/>
                <a:cs typeface="Arial Black"/>
              </a:rPr>
              <a:t>t</a:t>
            </a:r>
            <a:r>
              <a:rPr sz="4000" spc="-5" dirty="0">
                <a:solidFill>
                  <a:srgbClr val="DFD292"/>
                </a:solidFill>
              </a:rPr>
              <a:t>’</a:t>
            </a:r>
            <a:r>
              <a:rPr sz="4000" spc="-5" dirty="0">
                <a:solidFill>
                  <a:srgbClr val="DFD292"/>
                </a:solidFill>
                <a:latin typeface="Arial Black"/>
                <a:cs typeface="Arial Black"/>
              </a:rPr>
              <a:t>d</a:t>
            </a:r>
            <a:endParaRPr sz="4000">
              <a:latin typeface="Arial Black"/>
              <a:cs typeface="Arial Black"/>
            </a:endParaRPr>
          </a:p>
        </p:txBody>
      </p:sp>
      <p:grpSp>
        <p:nvGrpSpPr>
          <p:cNvPr id="3" name="object 3"/>
          <p:cNvGrpSpPr/>
          <p:nvPr/>
        </p:nvGrpSpPr>
        <p:grpSpPr>
          <a:xfrm>
            <a:off x="4546091" y="1879092"/>
            <a:ext cx="3554729" cy="787400"/>
            <a:chOff x="4546091" y="1879092"/>
            <a:chExt cx="3554729" cy="787400"/>
          </a:xfrm>
        </p:grpSpPr>
        <p:pic>
          <p:nvPicPr>
            <p:cNvPr id="4" name="object 4"/>
            <p:cNvPicPr/>
            <p:nvPr/>
          </p:nvPicPr>
          <p:blipFill>
            <a:blip r:embed="rId2" cstate="print"/>
            <a:stretch>
              <a:fillRect/>
            </a:stretch>
          </p:blipFill>
          <p:spPr>
            <a:xfrm>
              <a:off x="4546091" y="1879092"/>
              <a:ext cx="3554729" cy="787146"/>
            </a:xfrm>
            <a:prstGeom prst="rect">
              <a:avLst/>
            </a:prstGeom>
          </p:spPr>
        </p:pic>
        <p:pic>
          <p:nvPicPr>
            <p:cNvPr id="5" name="object 5"/>
            <p:cNvPicPr/>
            <p:nvPr/>
          </p:nvPicPr>
          <p:blipFill>
            <a:blip r:embed="rId3" cstate="print"/>
            <a:stretch>
              <a:fillRect/>
            </a:stretch>
          </p:blipFill>
          <p:spPr>
            <a:xfrm>
              <a:off x="4759451" y="2401760"/>
              <a:ext cx="3128009" cy="51117"/>
            </a:xfrm>
            <a:prstGeom prst="rect">
              <a:avLst/>
            </a:prstGeom>
          </p:spPr>
        </p:pic>
      </p:grpSp>
      <p:sp>
        <p:nvSpPr>
          <p:cNvPr id="6" name="object 6"/>
          <p:cNvSpPr txBox="1"/>
          <p:nvPr/>
        </p:nvSpPr>
        <p:spPr>
          <a:xfrm>
            <a:off x="1054506" y="1545081"/>
            <a:ext cx="7772400" cy="4975860"/>
          </a:xfrm>
          <a:prstGeom prst="rect">
            <a:avLst/>
          </a:prstGeom>
        </p:spPr>
        <p:txBody>
          <a:bodyPr vert="horz" wrap="square" lIns="0" tIns="12065" rIns="0" bIns="0" rtlCol="0">
            <a:spAutoFit/>
          </a:bodyPr>
          <a:lstStyle/>
          <a:p>
            <a:pPr marL="367665" marR="17780" indent="-342900">
              <a:lnSpc>
                <a:spcPct val="100000"/>
              </a:lnSpc>
              <a:spcBef>
                <a:spcPts val="95"/>
              </a:spcBef>
              <a:buChar char="•"/>
              <a:tabLst>
                <a:tab pos="367665" algn="l"/>
                <a:tab pos="368300" algn="l"/>
              </a:tabLst>
            </a:pPr>
            <a:r>
              <a:rPr sz="2800" spc="-5" dirty="0">
                <a:solidFill>
                  <a:srgbClr val="FFFFCC"/>
                </a:solidFill>
                <a:latin typeface="Arial MT"/>
                <a:cs typeface="Arial MT"/>
              </a:rPr>
              <a:t>We</a:t>
            </a:r>
            <a:r>
              <a:rPr sz="2800" spc="5" dirty="0">
                <a:solidFill>
                  <a:srgbClr val="FFFFCC"/>
                </a:solidFill>
                <a:latin typeface="Arial MT"/>
                <a:cs typeface="Arial MT"/>
              </a:rPr>
              <a:t> </a:t>
            </a:r>
            <a:r>
              <a:rPr sz="2800" spc="-5" dirty="0">
                <a:solidFill>
                  <a:srgbClr val="FFFFCC"/>
                </a:solidFill>
                <a:latin typeface="Arial MT"/>
                <a:cs typeface="Arial MT"/>
              </a:rPr>
              <a:t>would</a:t>
            </a:r>
            <a:r>
              <a:rPr sz="2800" spc="15" dirty="0">
                <a:solidFill>
                  <a:srgbClr val="FFFFCC"/>
                </a:solidFill>
                <a:latin typeface="Arial MT"/>
                <a:cs typeface="Arial MT"/>
              </a:rPr>
              <a:t> </a:t>
            </a:r>
            <a:r>
              <a:rPr sz="2800" spc="-5" dirty="0">
                <a:solidFill>
                  <a:srgbClr val="FFFFCC"/>
                </a:solidFill>
                <a:latin typeface="Arial MT"/>
                <a:cs typeface="Arial MT"/>
              </a:rPr>
              <a:t>like</a:t>
            </a:r>
            <a:r>
              <a:rPr sz="2800" dirty="0">
                <a:solidFill>
                  <a:srgbClr val="FFFFCC"/>
                </a:solidFill>
                <a:latin typeface="Arial MT"/>
                <a:cs typeface="Arial MT"/>
              </a:rPr>
              <a:t> </a:t>
            </a:r>
            <a:r>
              <a:rPr sz="2800" spc="-5" dirty="0">
                <a:solidFill>
                  <a:srgbClr val="FFFFCC"/>
                </a:solidFill>
                <a:latin typeface="Arial MT"/>
                <a:cs typeface="Arial MT"/>
              </a:rPr>
              <a:t>to </a:t>
            </a:r>
            <a:r>
              <a:rPr sz="2800" dirty="0">
                <a:solidFill>
                  <a:srgbClr val="FFFFCC"/>
                </a:solidFill>
                <a:latin typeface="Arial MT"/>
                <a:cs typeface="Arial MT"/>
              </a:rPr>
              <a:t>determine</a:t>
            </a:r>
            <a:r>
              <a:rPr sz="2800" spc="20" dirty="0">
                <a:solidFill>
                  <a:srgbClr val="FFFFCC"/>
                </a:solidFill>
                <a:latin typeface="Arial MT"/>
                <a:cs typeface="Arial MT"/>
              </a:rPr>
              <a:t> </a:t>
            </a:r>
            <a:r>
              <a:rPr sz="2800" spc="-5" dirty="0">
                <a:solidFill>
                  <a:srgbClr val="FFFFCC"/>
                </a:solidFill>
                <a:latin typeface="Arial MT"/>
                <a:cs typeface="Arial MT"/>
              </a:rPr>
              <a:t>whether</a:t>
            </a:r>
            <a:r>
              <a:rPr sz="2800" spc="15"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spc="-5" dirty="0">
                <a:solidFill>
                  <a:srgbClr val="FFFFCC"/>
                </a:solidFill>
                <a:latin typeface="Arial MT"/>
                <a:cs typeface="Arial MT"/>
              </a:rPr>
              <a:t>results </a:t>
            </a:r>
            <a:r>
              <a:rPr sz="2800" spc="-765" dirty="0">
                <a:solidFill>
                  <a:srgbClr val="FFFFCC"/>
                </a:solidFill>
                <a:latin typeface="Arial MT"/>
                <a:cs typeface="Arial MT"/>
              </a:rPr>
              <a:t> </a:t>
            </a:r>
            <a:r>
              <a:rPr sz="2800" spc="-5" dirty="0">
                <a:solidFill>
                  <a:srgbClr val="FFFFCC"/>
                </a:solidFill>
                <a:latin typeface="Arial MT"/>
                <a:cs typeface="Arial MT"/>
              </a:rPr>
              <a:t>of this</a:t>
            </a:r>
            <a:r>
              <a:rPr sz="2800" dirty="0">
                <a:solidFill>
                  <a:srgbClr val="FFFFCC"/>
                </a:solidFill>
                <a:latin typeface="Arial MT"/>
                <a:cs typeface="Arial MT"/>
              </a:rPr>
              <a:t> </a:t>
            </a:r>
            <a:r>
              <a:rPr sz="2800" spc="-5" dirty="0">
                <a:solidFill>
                  <a:srgbClr val="FFFFCC"/>
                </a:solidFill>
                <a:latin typeface="Arial MT"/>
                <a:cs typeface="Arial MT"/>
              </a:rPr>
              <a:t>study </a:t>
            </a:r>
            <a:r>
              <a:rPr sz="2800" dirty="0">
                <a:solidFill>
                  <a:srgbClr val="FFFFCC"/>
                </a:solidFill>
                <a:latin typeface="Arial MT"/>
                <a:cs typeface="Arial MT"/>
              </a:rPr>
              <a:t>suggest</a:t>
            </a:r>
            <a:r>
              <a:rPr sz="2800" spc="25" dirty="0">
                <a:solidFill>
                  <a:srgbClr val="FFFFCC"/>
                </a:solidFill>
                <a:latin typeface="Arial MT"/>
                <a:cs typeface="Arial MT"/>
              </a:rPr>
              <a:t> </a:t>
            </a:r>
            <a:r>
              <a:rPr sz="2800" b="1" u="sng" spc="-5" dirty="0">
                <a:solidFill>
                  <a:srgbClr val="FFFFCC"/>
                </a:solidFill>
                <a:uFill>
                  <a:solidFill>
                    <a:srgbClr val="FFFFCC"/>
                  </a:solidFill>
                </a:uFill>
                <a:latin typeface="Arial"/>
                <a:cs typeface="Arial"/>
              </a:rPr>
              <a:t>different</a:t>
            </a:r>
            <a:r>
              <a:rPr sz="2800" b="1" u="sng" spc="15"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practices</a:t>
            </a:r>
            <a:r>
              <a:rPr sz="2800" b="1" spc="30" dirty="0">
                <a:solidFill>
                  <a:srgbClr val="FFFFCC"/>
                </a:solidFill>
                <a:latin typeface="Arial"/>
                <a:cs typeface="Arial"/>
              </a:rPr>
              <a:t> </a:t>
            </a:r>
            <a:r>
              <a:rPr sz="2800" spc="-5" dirty="0">
                <a:solidFill>
                  <a:srgbClr val="FFFFCC"/>
                </a:solidFill>
                <a:latin typeface="Arial MT"/>
                <a:cs typeface="Arial MT"/>
              </a:rPr>
              <a:t>in </a:t>
            </a:r>
            <a:r>
              <a:rPr sz="2800" dirty="0">
                <a:solidFill>
                  <a:srgbClr val="FFFFCC"/>
                </a:solidFill>
                <a:latin typeface="Arial MT"/>
                <a:cs typeface="Arial MT"/>
              </a:rPr>
              <a:t> </a:t>
            </a:r>
            <a:r>
              <a:rPr sz="2800" spc="-5" dirty="0">
                <a:solidFill>
                  <a:srgbClr val="FFFFCC"/>
                </a:solidFill>
                <a:latin typeface="Arial MT"/>
                <a:cs typeface="Arial MT"/>
              </a:rPr>
              <a:t>completing</a:t>
            </a:r>
            <a:r>
              <a:rPr sz="2800" spc="15" dirty="0">
                <a:solidFill>
                  <a:srgbClr val="FFFFCC"/>
                </a:solidFill>
                <a:latin typeface="Arial MT"/>
                <a:cs typeface="Arial MT"/>
              </a:rPr>
              <a:t> </a:t>
            </a:r>
            <a:r>
              <a:rPr sz="2800" spc="-5" dirty="0">
                <a:solidFill>
                  <a:srgbClr val="FFFFCC"/>
                </a:solidFill>
                <a:latin typeface="Arial MT"/>
                <a:cs typeface="Arial MT"/>
              </a:rPr>
              <a:t>death</a:t>
            </a:r>
            <a:r>
              <a:rPr sz="2800" spc="10" dirty="0">
                <a:solidFill>
                  <a:srgbClr val="FFFFCC"/>
                </a:solidFill>
                <a:latin typeface="Arial MT"/>
                <a:cs typeface="Arial MT"/>
              </a:rPr>
              <a:t> </a:t>
            </a:r>
            <a:r>
              <a:rPr sz="2800" dirty="0">
                <a:solidFill>
                  <a:srgbClr val="FFFFCC"/>
                </a:solidFill>
                <a:latin typeface="Arial MT"/>
                <a:cs typeface="Arial MT"/>
              </a:rPr>
              <a:t>certificates</a:t>
            </a:r>
            <a:r>
              <a:rPr sz="2800" spc="-15" dirty="0">
                <a:solidFill>
                  <a:srgbClr val="FFFFCC"/>
                </a:solidFill>
                <a:latin typeface="Arial MT"/>
                <a:cs typeface="Arial MT"/>
              </a:rPr>
              <a:t> </a:t>
            </a:r>
            <a:r>
              <a:rPr sz="2800" spc="-5" dirty="0">
                <a:solidFill>
                  <a:srgbClr val="FFFFCC"/>
                </a:solidFill>
                <a:latin typeface="Arial MT"/>
                <a:cs typeface="Arial MT"/>
              </a:rPr>
              <a:t>at the</a:t>
            </a:r>
            <a:r>
              <a:rPr sz="2800" spc="5" dirty="0">
                <a:solidFill>
                  <a:srgbClr val="FFFFCC"/>
                </a:solidFill>
                <a:latin typeface="Arial MT"/>
                <a:cs typeface="Arial MT"/>
              </a:rPr>
              <a:t> </a:t>
            </a:r>
            <a:r>
              <a:rPr sz="2800" spc="-5" dirty="0">
                <a:solidFill>
                  <a:srgbClr val="FFFFCC"/>
                </a:solidFill>
                <a:latin typeface="Arial MT"/>
                <a:cs typeface="Arial MT"/>
              </a:rPr>
              <a:t>two </a:t>
            </a:r>
            <a:r>
              <a:rPr sz="2800" dirty="0">
                <a:solidFill>
                  <a:srgbClr val="FFFFCC"/>
                </a:solidFill>
                <a:latin typeface="Arial MT"/>
                <a:cs typeface="Arial MT"/>
              </a:rPr>
              <a:t> hospitals.</a:t>
            </a:r>
            <a:endParaRPr sz="2800">
              <a:latin typeface="Arial MT"/>
              <a:cs typeface="Arial MT"/>
            </a:endParaRPr>
          </a:p>
          <a:p>
            <a:pPr marL="367665" marR="904240" indent="-342900">
              <a:lnSpc>
                <a:spcPct val="100000"/>
              </a:lnSpc>
              <a:spcBef>
                <a:spcPts val="675"/>
              </a:spcBef>
              <a:buChar char="•"/>
              <a:tabLst>
                <a:tab pos="367665" algn="l"/>
                <a:tab pos="368300" algn="l"/>
              </a:tabLst>
            </a:pPr>
            <a:r>
              <a:rPr sz="2800" spc="-5" dirty="0">
                <a:solidFill>
                  <a:srgbClr val="FFFFCC"/>
                </a:solidFill>
                <a:latin typeface="Arial MT"/>
                <a:cs typeface="Arial MT"/>
              </a:rPr>
              <a:t>The</a:t>
            </a:r>
            <a:r>
              <a:rPr sz="2800" spc="10" dirty="0">
                <a:solidFill>
                  <a:srgbClr val="FFFFCC"/>
                </a:solidFill>
                <a:latin typeface="Arial MT"/>
                <a:cs typeface="Arial MT"/>
              </a:rPr>
              <a:t> </a:t>
            </a:r>
            <a:r>
              <a:rPr sz="2800" spc="-5" dirty="0">
                <a:solidFill>
                  <a:srgbClr val="FFFFCC"/>
                </a:solidFill>
                <a:latin typeface="Arial MT"/>
                <a:cs typeface="Arial MT"/>
              </a:rPr>
              <a:t>null</a:t>
            </a:r>
            <a:r>
              <a:rPr sz="2800" dirty="0">
                <a:solidFill>
                  <a:srgbClr val="FFFFCC"/>
                </a:solidFill>
                <a:latin typeface="Arial MT"/>
                <a:cs typeface="Arial MT"/>
              </a:rPr>
              <a:t> hypothesis</a:t>
            </a:r>
            <a:r>
              <a:rPr sz="2800" spc="-10" dirty="0">
                <a:solidFill>
                  <a:srgbClr val="FFFFCC"/>
                </a:solidFill>
                <a:latin typeface="Arial MT"/>
                <a:cs typeface="Arial MT"/>
              </a:rPr>
              <a:t> </a:t>
            </a:r>
            <a:r>
              <a:rPr sz="2800" spc="-5" dirty="0">
                <a:solidFill>
                  <a:srgbClr val="FFFFCC"/>
                </a:solidFill>
                <a:latin typeface="Arial MT"/>
                <a:cs typeface="Arial MT"/>
              </a:rPr>
              <a:t>could</a:t>
            </a:r>
            <a:r>
              <a:rPr sz="2800" dirty="0">
                <a:solidFill>
                  <a:srgbClr val="FFFFCC"/>
                </a:solidFill>
                <a:latin typeface="Arial MT"/>
                <a:cs typeface="Arial MT"/>
              </a:rPr>
              <a:t> </a:t>
            </a:r>
            <a:r>
              <a:rPr sz="2800" spc="-5" dirty="0">
                <a:solidFill>
                  <a:srgbClr val="FFFFCC"/>
                </a:solidFill>
                <a:latin typeface="Arial MT"/>
                <a:cs typeface="Arial MT"/>
              </a:rPr>
              <a:t>be</a:t>
            </a:r>
            <a:r>
              <a:rPr sz="2800" spc="5" dirty="0">
                <a:solidFill>
                  <a:srgbClr val="FFFFCC"/>
                </a:solidFill>
                <a:latin typeface="Arial MT"/>
                <a:cs typeface="Arial MT"/>
              </a:rPr>
              <a:t> </a:t>
            </a:r>
            <a:r>
              <a:rPr sz="2800" dirty="0">
                <a:solidFill>
                  <a:srgbClr val="FFFFCC"/>
                </a:solidFill>
                <a:latin typeface="Arial MT"/>
                <a:cs typeface="Arial MT"/>
              </a:rPr>
              <a:t>either</a:t>
            </a:r>
            <a:r>
              <a:rPr sz="2800" spc="-5"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the </a:t>
            </a:r>
            <a:r>
              <a:rPr sz="2800" spc="-765" dirty="0">
                <a:solidFill>
                  <a:srgbClr val="FFFFCC"/>
                </a:solidFill>
                <a:latin typeface="Arial MT"/>
                <a:cs typeface="Arial MT"/>
              </a:rPr>
              <a:t> </a:t>
            </a:r>
            <a:r>
              <a:rPr sz="2800" spc="-5" dirty="0">
                <a:solidFill>
                  <a:srgbClr val="FFFFCC"/>
                </a:solidFill>
                <a:latin typeface="Arial MT"/>
                <a:cs typeface="Arial MT"/>
              </a:rPr>
              <a:t>following</a:t>
            </a:r>
            <a:r>
              <a:rPr sz="2800" spc="15" dirty="0">
                <a:solidFill>
                  <a:srgbClr val="FFFFCC"/>
                </a:solidFill>
                <a:latin typeface="Arial MT"/>
                <a:cs typeface="Arial MT"/>
              </a:rPr>
              <a:t> </a:t>
            </a:r>
            <a:r>
              <a:rPr sz="2800" spc="-5" dirty="0">
                <a:solidFill>
                  <a:srgbClr val="FFFFCC"/>
                </a:solidFill>
                <a:latin typeface="Arial MT"/>
                <a:cs typeface="Arial MT"/>
              </a:rPr>
              <a:t>two </a:t>
            </a:r>
            <a:r>
              <a:rPr sz="2800" dirty="0">
                <a:solidFill>
                  <a:srgbClr val="FFFFCC"/>
                </a:solidFill>
                <a:latin typeface="Arial MT"/>
                <a:cs typeface="Arial MT"/>
              </a:rPr>
              <a:t>(at</a:t>
            </a:r>
            <a:r>
              <a:rPr sz="2800" spc="5" dirty="0">
                <a:solidFill>
                  <a:srgbClr val="FFFFCC"/>
                </a:solidFill>
                <a:latin typeface="Arial MT"/>
                <a:cs typeface="Arial MT"/>
              </a:rPr>
              <a:t> </a:t>
            </a:r>
            <a:r>
              <a:rPr sz="2800" dirty="0">
                <a:solidFill>
                  <a:srgbClr val="FFFFCC"/>
                </a:solidFill>
                <a:latin typeface="Arial MT"/>
                <a:cs typeface="Arial MT"/>
              </a:rPr>
              <a:t>significance</a:t>
            </a:r>
            <a:r>
              <a:rPr sz="2800" spc="-5" dirty="0">
                <a:solidFill>
                  <a:srgbClr val="FFFFCC"/>
                </a:solidFill>
                <a:latin typeface="Arial MT"/>
                <a:cs typeface="Arial MT"/>
              </a:rPr>
              <a:t> level</a:t>
            </a:r>
            <a:r>
              <a:rPr sz="2800" spc="5" dirty="0">
                <a:solidFill>
                  <a:srgbClr val="FFFFCC"/>
                </a:solidFill>
                <a:latin typeface="Arial MT"/>
                <a:cs typeface="Arial MT"/>
              </a:rPr>
              <a:t> </a:t>
            </a:r>
            <a:r>
              <a:rPr sz="2800" spc="-5" dirty="0">
                <a:solidFill>
                  <a:srgbClr val="FFFFCC"/>
                </a:solidFill>
                <a:latin typeface="Arial MT"/>
                <a:cs typeface="Arial MT"/>
              </a:rPr>
              <a:t>0.05):</a:t>
            </a:r>
            <a:endParaRPr sz="2800">
              <a:latin typeface="Arial MT"/>
              <a:cs typeface="Arial MT"/>
            </a:endParaRPr>
          </a:p>
          <a:p>
            <a:pPr marL="768985" marR="186690" lvl="1" indent="-287020">
              <a:lnSpc>
                <a:spcPct val="100000"/>
              </a:lnSpc>
              <a:spcBef>
                <a:spcPts val="675"/>
              </a:spcBef>
              <a:buFont typeface="Arial MT"/>
              <a:buChar char="–"/>
              <a:tabLst>
                <a:tab pos="769620" algn="l"/>
              </a:tabLst>
            </a:pPr>
            <a:r>
              <a:rPr sz="2800" i="1" dirty="0">
                <a:solidFill>
                  <a:srgbClr val="FFFFCC"/>
                </a:solidFill>
                <a:latin typeface="Arial"/>
                <a:cs typeface="Arial"/>
              </a:rPr>
              <a:t>H</a:t>
            </a:r>
            <a:r>
              <a:rPr sz="2775" i="1" baseline="-21021" dirty="0">
                <a:solidFill>
                  <a:srgbClr val="FFFFCC"/>
                </a:solidFill>
                <a:latin typeface="Arial"/>
                <a:cs typeface="Arial"/>
              </a:rPr>
              <a:t>0</a:t>
            </a:r>
            <a:r>
              <a:rPr sz="2800" dirty="0">
                <a:solidFill>
                  <a:srgbClr val="FFFFCC"/>
                </a:solidFill>
                <a:latin typeface="Arial MT"/>
                <a:cs typeface="Arial MT"/>
              </a:rPr>
              <a:t>:</a:t>
            </a:r>
            <a:r>
              <a:rPr sz="2800" spc="-5" dirty="0">
                <a:solidFill>
                  <a:srgbClr val="FFFFFF"/>
                </a:solidFill>
                <a:latin typeface="Arial MT"/>
                <a:cs typeface="Arial MT"/>
              </a:rPr>
              <a:t> </a:t>
            </a:r>
            <a:r>
              <a:rPr sz="2800" b="1" u="sng" spc="-5" dirty="0">
                <a:solidFill>
                  <a:srgbClr val="FFFFFF"/>
                </a:solidFill>
                <a:uFill>
                  <a:solidFill>
                    <a:srgbClr val="FFFFFF"/>
                  </a:solidFill>
                </a:uFill>
                <a:latin typeface="Arial"/>
                <a:cs typeface="Arial"/>
              </a:rPr>
              <a:t>within</a:t>
            </a:r>
            <a:r>
              <a:rPr sz="2800" b="1" u="sng" spc="10" dirty="0">
                <a:solidFill>
                  <a:srgbClr val="FFFFFF"/>
                </a:solidFill>
                <a:uFill>
                  <a:solidFill>
                    <a:srgbClr val="FFFFFF"/>
                  </a:solidFill>
                </a:uFill>
                <a:latin typeface="Arial"/>
                <a:cs typeface="Arial"/>
              </a:rPr>
              <a:t> </a:t>
            </a:r>
            <a:r>
              <a:rPr sz="2800" b="1" u="sng" spc="-5" dirty="0">
                <a:solidFill>
                  <a:srgbClr val="FFFFFF"/>
                </a:solidFill>
                <a:uFill>
                  <a:solidFill>
                    <a:srgbClr val="FFFFFF"/>
                  </a:solidFill>
                </a:uFill>
                <a:latin typeface="Arial"/>
                <a:cs typeface="Arial"/>
              </a:rPr>
              <a:t>each</a:t>
            </a:r>
            <a:r>
              <a:rPr sz="2800" b="1" u="sng" spc="15" dirty="0">
                <a:solidFill>
                  <a:srgbClr val="FFFFFF"/>
                </a:solidFill>
                <a:uFill>
                  <a:solidFill>
                    <a:srgbClr val="FFFFFF"/>
                  </a:solidFill>
                </a:uFill>
                <a:latin typeface="Arial"/>
                <a:cs typeface="Arial"/>
              </a:rPr>
              <a:t> </a:t>
            </a:r>
            <a:r>
              <a:rPr sz="2800" b="1" u="sng" spc="-5" dirty="0">
                <a:solidFill>
                  <a:srgbClr val="FFFFFF"/>
                </a:solidFill>
                <a:uFill>
                  <a:solidFill>
                    <a:srgbClr val="FFFFFF"/>
                  </a:solidFill>
                </a:uFill>
                <a:latin typeface="Arial"/>
                <a:cs typeface="Arial"/>
              </a:rPr>
              <a:t>category</a:t>
            </a:r>
            <a:r>
              <a:rPr sz="2800" b="1" u="sng" spc="20" dirty="0">
                <a:solidFill>
                  <a:srgbClr val="FFFFFF"/>
                </a:solidFill>
                <a:uFill>
                  <a:solidFill>
                    <a:srgbClr val="FFFFFF"/>
                  </a:solidFill>
                </a:uFill>
                <a:latin typeface="Arial"/>
                <a:cs typeface="Arial"/>
              </a:rPr>
              <a:t> </a:t>
            </a:r>
            <a:r>
              <a:rPr sz="2800" b="1" u="sng" spc="-5" dirty="0">
                <a:solidFill>
                  <a:srgbClr val="FFFFFF"/>
                </a:solidFill>
                <a:uFill>
                  <a:solidFill>
                    <a:srgbClr val="FFFFFF"/>
                  </a:solidFill>
                </a:uFill>
                <a:latin typeface="Arial"/>
                <a:cs typeface="Arial"/>
              </a:rPr>
              <a:t>of</a:t>
            </a:r>
            <a:r>
              <a:rPr sz="2800" b="1" u="sng" spc="15" dirty="0">
                <a:solidFill>
                  <a:srgbClr val="FFFFFF"/>
                </a:solidFill>
                <a:uFill>
                  <a:solidFill>
                    <a:srgbClr val="FFFFFF"/>
                  </a:solidFill>
                </a:uFill>
                <a:latin typeface="Arial"/>
                <a:cs typeface="Arial"/>
              </a:rPr>
              <a:t> </a:t>
            </a:r>
            <a:r>
              <a:rPr sz="2800" b="1" u="sng" spc="-5" dirty="0">
                <a:solidFill>
                  <a:srgbClr val="FFFFFF"/>
                </a:solidFill>
                <a:uFill>
                  <a:solidFill>
                    <a:srgbClr val="FFFFFF"/>
                  </a:solidFill>
                </a:uFill>
                <a:latin typeface="Arial"/>
                <a:cs typeface="Arial"/>
              </a:rPr>
              <a:t>certificate </a:t>
            </a:r>
            <a:r>
              <a:rPr sz="2800" b="1" dirty="0">
                <a:solidFill>
                  <a:srgbClr val="FFFFFF"/>
                </a:solidFill>
                <a:latin typeface="Arial"/>
                <a:cs typeface="Arial"/>
              </a:rPr>
              <a:t> </a:t>
            </a:r>
            <a:r>
              <a:rPr sz="2800" b="1" u="sng" dirty="0">
                <a:solidFill>
                  <a:srgbClr val="FFFFFF"/>
                </a:solidFill>
                <a:uFill>
                  <a:solidFill>
                    <a:srgbClr val="FFFFFF"/>
                  </a:solidFill>
                </a:uFill>
                <a:latin typeface="Arial"/>
                <a:cs typeface="Arial"/>
              </a:rPr>
              <a:t>status</a:t>
            </a:r>
            <a:r>
              <a:rPr sz="2800" dirty="0">
                <a:solidFill>
                  <a:srgbClr val="FFFFCC"/>
                </a:solidFill>
                <a:latin typeface="Arial MT"/>
                <a:cs typeface="Arial MT"/>
              </a:rPr>
              <a:t>,</a:t>
            </a:r>
            <a:r>
              <a:rPr sz="2800" spc="5"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a:t>
            </a:r>
            <a:r>
              <a:rPr sz="2800" spc="-5" dirty="0">
                <a:solidFill>
                  <a:srgbClr val="FFFFCC"/>
                </a:solidFill>
                <a:latin typeface="Arial MT"/>
                <a:cs typeface="Arial MT"/>
              </a:rPr>
              <a:t>proportions</a:t>
            </a:r>
            <a:r>
              <a:rPr sz="2800" spc="15" dirty="0">
                <a:solidFill>
                  <a:srgbClr val="FFFFCC"/>
                </a:solidFill>
                <a:latin typeface="Arial MT"/>
                <a:cs typeface="Arial MT"/>
              </a:rPr>
              <a:t> </a:t>
            </a:r>
            <a:r>
              <a:rPr sz="2800" spc="-5" dirty="0">
                <a:solidFill>
                  <a:srgbClr val="FFFFCC"/>
                </a:solidFill>
                <a:latin typeface="Arial MT"/>
                <a:cs typeface="Arial MT"/>
              </a:rPr>
              <a:t>of death</a:t>
            </a:r>
            <a:r>
              <a:rPr sz="2800" spc="10" dirty="0">
                <a:solidFill>
                  <a:srgbClr val="FFFFCC"/>
                </a:solidFill>
                <a:latin typeface="Arial MT"/>
                <a:cs typeface="Arial MT"/>
              </a:rPr>
              <a:t> </a:t>
            </a:r>
            <a:r>
              <a:rPr sz="2800" dirty="0">
                <a:solidFill>
                  <a:srgbClr val="FFFFCC"/>
                </a:solidFill>
                <a:latin typeface="Arial MT"/>
                <a:cs typeface="Arial MT"/>
              </a:rPr>
              <a:t>certificates </a:t>
            </a:r>
            <a:r>
              <a:rPr sz="2800" spc="-760" dirty="0">
                <a:solidFill>
                  <a:srgbClr val="FFFFCC"/>
                </a:solidFill>
                <a:latin typeface="Arial MT"/>
                <a:cs typeface="Arial MT"/>
              </a:rPr>
              <a:t> </a:t>
            </a:r>
            <a:r>
              <a:rPr sz="2800" spc="-5" dirty="0">
                <a:solidFill>
                  <a:srgbClr val="FFFFCC"/>
                </a:solidFill>
                <a:latin typeface="Arial MT"/>
                <a:cs typeface="Arial MT"/>
              </a:rPr>
              <a:t>in</a:t>
            </a:r>
            <a:r>
              <a:rPr sz="2800" dirty="0">
                <a:solidFill>
                  <a:srgbClr val="FFFFCC"/>
                </a:solidFill>
                <a:latin typeface="Arial MT"/>
                <a:cs typeface="Arial MT"/>
              </a:rPr>
              <a:t> hospital</a:t>
            </a:r>
            <a:r>
              <a:rPr sz="2800" spc="-5" dirty="0">
                <a:solidFill>
                  <a:srgbClr val="FFFFCC"/>
                </a:solidFill>
                <a:latin typeface="Arial MT"/>
                <a:cs typeface="Arial MT"/>
              </a:rPr>
              <a:t> A</a:t>
            </a:r>
            <a:r>
              <a:rPr sz="2800" spc="-10" dirty="0">
                <a:solidFill>
                  <a:srgbClr val="FFFFCC"/>
                </a:solidFill>
                <a:latin typeface="Arial MT"/>
                <a:cs typeface="Arial MT"/>
              </a:rPr>
              <a:t> </a:t>
            </a:r>
            <a:r>
              <a:rPr sz="2800" spc="-5" dirty="0">
                <a:solidFill>
                  <a:srgbClr val="FFFFCC"/>
                </a:solidFill>
                <a:latin typeface="Arial MT"/>
                <a:cs typeface="Arial MT"/>
              </a:rPr>
              <a:t>are</a:t>
            </a:r>
            <a:r>
              <a:rPr sz="2800" spc="5" dirty="0">
                <a:solidFill>
                  <a:srgbClr val="FFFFCC"/>
                </a:solidFill>
                <a:latin typeface="Arial MT"/>
                <a:cs typeface="Arial MT"/>
              </a:rPr>
              <a:t> </a:t>
            </a:r>
            <a:r>
              <a:rPr sz="2800" dirty="0">
                <a:solidFill>
                  <a:srgbClr val="FFFFCC"/>
                </a:solidFill>
                <a:latin typeface="Arial MT"/>
                <a:cs typeface="Arial MT"/>
              </a:rPr>
              <a:t>identical.</a:t>
            </a:r>
            <a:endParaRPr sz="2800">
              <a:latin typeface="Arial MT"/>
              <a:cs typeface="Arial MT"/>
            </a:endParaRPr>
          </a:p>
          <a:p>
            <a:pPr marL="768985" marR="89535" lvl="1" indent="-287020">
              <a:lnSpc>
                <a:spcPct val="100000"/>
              </a:lnSpc>
              <a:spcBef>
                <a:spcPts val="675"/>
              </a:spcBef>
              <a:buFont typeface="Arial MT"/>
              <a:buChar char="–"/>
              <a:tabLst>
                <a:tab pos="769620" algn="l"/>
              </a:tabLst>
            </a:pPr>
            <a:r>
              <a:rPr sz="2800" i="1" dirty="0">
                <a:solidFill>
                  <a:srgbClr val="FFFFCC"/>
                </a:solidFill>
                <a:latin typeface="Arial"/>
                <a:cs typeface="Arial"/>
              </a:rPr>
              <a:t>H</a:t>
            </a:r>
            <a:r>
              <a:rPr sz="2775" i="1" baseline="-21021" dirty="0">
                <a:solidFill>
                  <a:srgbClr val="FFFFCC"/>
                </a:solidFill>
                <a:latin typeface="Arial"/>
                <a:cs typeface="Arial"/>
              </a:rPr>
              <a:t>0</a:t>
            </a:r>
            <a:r>
              <a:rPr sz="2800" dirty="0">
                <a:solidFill>
                  <a:srgbClr val="FFFFCC"/>
                </a:solidFill>
                <a:latin typeface="Arial MT"/>
                <a:cs typeface="Arial MT"/>
              </a:rPr>
              <a:t>:</a:t>
            </a:r>
            <a:r>
              <a:rPr sz="2800" spc="-10" dirty="0">
                <a:solidFill>
                  <a:srgbClr val="FFFFCC"/>
                </a:solidFill>
                <a:latin typeface="Arial MT"/>
                <a:cs typeface="Arial MT"/>
              </a:rPr>
              <a:t> </a:t>
            </a:r>
            <a:r>
              <a:rPr sz="2800" spc="-5" dirty="0">
                <a:solidFill>
                  <a:srgbClr val="FFFFCC"/>
                </a:solidFill>
                <a:latin typeface="Arial MT"/>
                <a:cs typeface="Arial MT"/>
              </a:rPr>
              <a:t>there</a:t>
            </a:r>
            <a:r>
              <a:rPr sz="2800" spc="10" dirty="0">
                <a:solidFill>
                  <a:srgbClr val="FFFFCC"/>
                </a:solidFill>
                <a:latin typeface="Arial MT"/>
                <a:cs typeface="Arial MT"/>
              </a:rPr>
              <a:t> </a:t>
            </a:r>
            <a:r>
              <a:rPr sz="2800" spc="-5" dirty="0">
                <a:solidFill>
                  <a:srgbClr val="FFFFCC"/>
                </a:solidFill>
                <a:latin typeface="Arial MT"/>
                <a:cs typeface="Arial MT"/>
              </a:rPr>
              <a:t>is</a:t>
            </a:r>
            <a:r>
              <a:rPr sz="2800" spc="10" dirty="0">
                <a:solidFill>
                  <a:srgbClr val="FFFFCC"/>
                </a:solidFill>
                <a:latin typeface="Arial MT"/>
                <a:cs typeface="Arial MT"/>
              </a:rPr>
              <a:t> </a:t>
            </a:r>
            <a:r>
              <a:rPr sz="2800" spc="-5" dirty="0">
                <a:solidFill>
                  <a:srgbClr val="FFFFCC"/>
                </a:solidFill>
                <a:latin typeface="Arial MT"/>
                <a:cs typeface="Arial MT"/>
              </a:rPr>
              <a:t>no</a:t>
            </a:r>
            <a:r>
              <a:rPr sz="2800" spc="5" dirty="0">
                <a:solidFill>
                  <a:srgbClr val="FFFFCC"/>
                </a:solidFill>
                <a:latin typeface="Arial MT"/>
                <a:cs typeface="Arial MT"/>
              </a:rPr>
              <a:t> </a:t>
            </a:r>
            <a:r>
              <a:rPr sz="2800" dirty="0">
                <a:solidFill>
                  <a:srgbClr val="FFFFCC"/>
                </a:solidFill>
                <a:latin typeface="Arial MT"/>
                <a:cs typeface="Arial MT"/>
              </a:rPr>
              <a:t>association</a:t>
            </a:r>
            <a:r>
              <a:rPr sz="2800" spc="-5" dirty="0">
                <a:solidFill>
                  <a:srgbClr val="FFFFCC"/>
                </a:solidFill>
                <a:latin typeface="Arial MT"/>
                <a:cs typeface="Arial MT"/>
              </a:rPr>
              <a:t> between</a:t>
            </a:r>
            <a:r>
              <a:rPr sz="2800" spc="20" dirty="0">
                <a:solidFill>
                  <a:srgbClr val="FFFFCC"/>
                </a:solidFill>
                <a:latin typeface="Arial MT"/>
                <a:cs typeface="Arial MT"/>
              </a:rPr>
              <a:t> </a:t>
            </a:r>
            <a:r>
              <a:rPr sz="2800" dirty="0">
                <a:solidFill>
                  <a:srgbClr val="FFFFCC"/>
                </a:solidFill>
                <a:latin typeface="Arial MT"/>
                <a:cs typeface="Arial MT"/>
              </a:rPr>
              <a:t>hospital </a:t>
            </a:r>
            <a:r>
              <a:rPr sz="2800" spc="-760" dirty="0">
                <a:solidFill>
                  <a:srgbClr val="FFFFCC"/>
                </a:solidFill>
                <a:latin typeface="Arial MT"/>
                <a:cs typeface="Arial MT"/>
              </a:rPr>
              <a:t> </a:t>
            </a:r>
            <a:r>
              <a:rPr sz="2800" spc="-5" dirty="0">
                <a:solidFill>
                  <a:srgbClr val="FFFFCC"/>
                </a:solidFill>
                <a:latin typeface="Arial MT"/>
                <a:cs typeface="Arial MT"/>
              </a:rPr>
              <a:t>and</a:t>
            </a:r>
            <a:r>
              <a:rPr sz="2800" spc="-10" dirty="0">
                <a:solidFill>
                  <a:srgbClr val="FFFFCC"/>
                </a:solidFill>
                <a:latin typeface="Arial MT"/>
                <a:cs typeface="Arial MT"/>
              </a:rPr>
              <a:t> </a:t>
            </a:r>
            <a:r>
              <a:rPr sz="2800" dirty="0">
                <a:solidFill>
                  <a:srgbClr val="FFFFCC"/>
                </a:solidFill>
                <a:latin typeface="Arial MT"/>
                <a:cs typeface="Arial MT"/>
              </a:rPr>
              <a:t>death</a:t>
            </a:r>
            <a:r>
              <a:rPr sz="2800" spc="5" dirty="0">
                <a:solidFill>
                  <a:srgbClr val="FFFFCC"/>
                </a:solidFill>
                <a:latin typeface="Arial MT"/>
                <a:cs typeface="Arial MT"/>
              </a:rPr>
              <a:t> </a:t>
            </a:r>
            <a:r>
              <a:rPr sz="2800" spc="-5" dirty="0">
                <a:solidFill>
                  <a:srgbClr val="FFFFCC"/>
                </a:solidFill>
                <a:latin typeface="Arial MT"/>
                <a:cs typeface="Arial MT"/>
              </a:rPr>
              <a:t>certificate</a:t>
            </a:r>
            <a:r>
              <a:rPr sz="2800" dirty="0">
                <a:solidFill>
                  <a:srgbClr val="FFFFCC"/>
                </a:solidFill>
                <a:latin typeface="Arial MT"/>
                <a:cs typeface="Arial MT"/>
              </a:rPr>
              <a:t> status.</a:t>
            </a:r>
            <a:endParaRPr sz="2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202692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FD292"/>
                </a:solidFill>
                <a:latin typeface="Arial Black"/>
                <a:cs typeface="Arial Black"/>
              </a:rPr>
              <a:t>Outline</a:t>
            </a:r>
            <a:endParaRPr sz="4000">
              <a:latin typeface="Arial Black"/>
              <a:cs typeface="Arial Black"/>
            </a:endParaRPr>
          </a:p>
        </p:txBody>
      </p:sp>
      <p:grpSp>
        <p:nvGrpSpPr>
          <p:cNvPr id="3" name="object 3"/>
          <p:cNvGrpSpPr/>
          <p:nvPr/>
        </p:nvGrpSpPr>
        <p:grpSpPr>
          <a:xfrm>
            <a:off x="1476755" y="3313176"/>
            <a:ext cx="3983354" cy="900430"/>
            <a:chOff x="1476755" y="3313176"/>
            <a:chExt cx="3983354" cy="900430"/>
          </a:xfrm>
        </p:grpSpPr>
        <p:pic>
          <p:nvPicPr>
            <p:cNvPr id="4" name="object 4"/>
            <p:cNvPicPr/>
            <p:nvPr/>
          </p:nvPicPr>
          <p:blipFill>
            <a:blip r:embed="rId2" cstate="print"/>
            <a:stretch>
              <a:fillRect/>
            </a:stretch>
          </p:blipFill>
          <p:spPr>
            <a:xfrm>
              <a:off x="1476755" y="3313176"/>
              <a:ext cx="3982974" cy="899922"/>
            </a:xfrm>
            <a:prstGeom prst="rect">
              <a:avLst/>
            </a:prstGeom>
          </p:spPr>
        </p:pic>
        <p:pic>
          <p:nvPicPr>
            <p:cNvPr id="5" name="object 5"/>
            <p:cNvPicPr/>
            <p:nvPr/>
          </p:nvPicPr>
          <p:blipFill>
            <a:blip r:embed="rId3" cstate="print"/>
            <a:stretch>
              <a:fillRect/>
            </a:stretch>
          </p:blipFill>
          <p:spPr>
            <a:xfrm>
              <a:off x="1720595" y="3910642"/>
              <a:ext cx="3495294" cy="58615"/>
            </a:xfrm>
            <a:prstGeom prst="rect">
              <a:avLst/>
            </a:prstGeom>
          </p:spPr>
        </p:pic>
      </p:grpSp>
      <p:sp>
        <p:nvSpPr>
          <p:cNvPr id="6" name="object 6"/>
          <p:cNvSpPr txBox="1"/>
          <p:nvPr/>
        </p:nvSpPr>
        <p:spPr>
          <a:xfrm>
            <a:off x="1374394" y="1468577"/>
            <a:ext cx="6964045" cy="246570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800" spc="-5" dirty="0">
                <a:solidFill>
                  <a:srgbClr val="FFFFCC"/>
                </a:solidFill>
                <a:latin typeface="Arial MT"/>
                <a:cs typeface="Arial MT"/>
              </a:rPr>
              <a:t>When</a:t>
            </a:r>
            <a:r>
              <a:rPr sz="2800" dirty="0">
                <a:solidFill>
                  <a:srgbClr val="FFFFCC"/>
                </a:solidFill>
                <a:latin typeface="Arial MT"/>
                <a:cs typeface="Arial MT"/>
              </a:rPr>
              <a:t> </a:t>
            </a:r>
            <a:r>
              <a:rPr sz="2800" spc="-5" dirty="0">
                <a:solidFill>
                  <a:srgbClr val="FFFFCC"/>
                </a:solidFill>
                <a:latin typeface="Arial MT"/>
                <a:cs typeface="Arial MT"/>
              </a:rPr>
              <a:t>working</a:t>
            </a:r>
            <a:r>
              <a:rPr sz="2800" spc="15" dirty="0">
                <a:solidFill>
                  <a:srgbClr val="FFFFCC"/>
                </a:solidFill>
                <a:latin typeface="Arial MT"/>
                <a:cs typeface="Arial MT"/>
              </a:rPr>
              <a:t> </a:t>
            </a:r>
            <a:r>
              <a:rPr sz="2800" spc="-5" dirty="0">
                <a:solidFill>
                  <a:srgbClr val="FFFFCC"/>
                </a:solidFill>
                <a:latin typeface="Arial MT"/>
                <a:cs typeface="Arial MT"/>
              </a:rPr>
              <a:t>with</a:t>
            </a:r>
            <a:r>
              <a:rPr sz="2800" spc="20" dirty="0">
                <a:solidFill>
                  <a:srgbClr val="FFFFCC"/>
                </a:solidFill>
                <a:latin typeface="Arial MT"/>
                <a:cs typeface="Arial MT"/>
              </a:rPr>
              <a:t> </a:t>
            </a:r>
            <a:r>
              <a:rPr sz="3600" b="1" i="1" spc="-5" dirty="0">
                <a:solidFill>
                  <a:srgbClr val="FFFFCC"/>
                </a:solidFill>
                <a:latin typeface="Arial"/>
                <a:cs typeface="Arial"/>
              </a:rPr>
              <a:t>nominal</a:t>
            </a:r>
            <a:r>
              <a:rPr sz="3600" b="1" i="1" dirty="0">
                <a:solidFill>
                  <a:srgbClr val="FFFFCC"/>
                </a:solidFill>
                <a:latin typeface="Arial"/>
                <a:cs typeface="Arial"/>
              </a:rPr>
              <a:t> </a:t>
            </a:r>
            <a:r>
              <a:rPr sz="2800" dirty="0">
                <a:solidFill>
                  <a:srgbClr val="FFFFCC"/>
                </a:solidFill>
                <a:latin typeface="Arial MT"/>
                <a:cs typeface="Arial MT"/>
              </a:rPr>
              <a:t>data (or </a:t>
            </a:r>
            <a:r>
              <a:rPr sz="2800" spc="5" dirty="0">
                <a:solidFill>
                  <a:srgbClr val="FFFFCC"/>
                </a:solidFill>
                <a:latin typeface="Arial MT"/>
                <a:cs typeface="Arial MT"/>
              </a:rPr>
              <a:t> </a:t>
            </a:r>
            <a:r>
              <a:rPr sz="3600" b="1" i="1" spc="-5" dirty="0">
                <a:solidFill>
                  <a:srgbClr val="FFFFCC"/>
                </a:solidFill>
                <a:latin typeface="Arial"/>
                <a:cs typeface="Arial"/>
              </a:rPr>
              <a:t>categorical </a:t>
            </a:r>
            <a:r>
              <a:rPr sz="2800" spc="-5" dirty="0">
                <a:solidFill>
                  <a:srgbClr val="FFFFCC"/>
                </a:solidFill>
                <a:latin typeface="Arial MT"/>
                <a:cs typeface="Arial MT"/>
              </a:rPr>
              <a:t>data)</a:t>
            </a:r>
            <a:r>
              <a:rPr sz="2800" spc="15" dirty="0">
                <a:solidFill>
                  <a:srgbClr val="FFFFCC"/>
                </a:solidFill>
                <a:latin typeface="Arial MT"/>
                <a:cs typeface="Arial MT"/>
              </a:rPr>
              <a:t> </a:t>
            </a:r>
            <a:r>
              <a:rPr sz="2800" spc="-5" dirty="0">
                <a:solidFill>
                  <a:srgbClr val="FFFFCC"/>
                </a:solidFill>
                <a:latin typeface="Arial MT"/>
                <a:cs typeface="Arial MT"/>
              </a:rPr>
              <a:t>that have</a:t>
            </a:r>
            <a:r>
              <a:rPr sz="2800" spc="5" dirty="0">
                <a:solidFill>
                  <a:srgbClr val="FFFFCC"/>
                </a:solidFill>
                <a:latin typeface="Arial MT"/>
                <a:cs typeface="Arial MT"/>
              </a:rPr>
              <a:t> </a:t>
            </a:r>
            <a:r>
              <a:rPr sz="2800" spc="-5" dirty="0">
                <a:solidFill>
                  <a:srgbClr val="FFFFCC"/>
                </a:solidFill>
                <a:latin typeface="Arial MT"/>
                <a:cs typeface="Arial MT"/>
              </a:rPr>
              <a:t>been </a:t>
            </a:r>
            <a:r>
              <a:rPr sz="2800" dirty="0">
                <a:solidFill>
                  <a:srgbClr val="FFFFCC"/>
                </a:solidFill>
                <a:latin typeface="Arial MT"/>
                <a:cs typeface="Arial MT"/>
              </a:rPr>
              <a:t> grouped into categories, </a:t>
            </a:r>
            <a:r>
              <a:rPr sz="2800" spc="-5" dirty="0">
                <a:solidFill>
                  <a:srgbClr val="FFFFCC"/>
                </a:solidFill>
                <a:latin typeface="Arial MT"/>
                <a:cs typeface="Arial MT"/>
              </a:rPr>
              <a:t>we </a:t>
            </a:r>
            <a:r>
              <a:rPr sz="2800" dirty="0">
                <a:solidFill>
                  <a:srgbClr val="FFFFCC"/>
                </a:solidFill>
                <a:latin typeface="Arial MT"/>
                <a:cs typeface="Arial MT"/>
              </a:rPr>
              <a:t>often arrange </a:t>
            </a:r>
            <a:r>
              <a:rPr sz="2800" spc="-765"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counts </a:t>
            </a:r>
            <a:r>
              <a:rPr sz="2800" spc="-5" dirty="0">
                <a:solidFill>
                  <a:srgbClr val="FFFFCC"/>
                </a:solidFill>
                <a:latin typeface="Arial MT"/>
                <a:cs typeface="Arial MT"/>
              </a:rPr>
              <a:t>in a </a:t>
            </a:r>
            <a:r>
              <a:rPr sz="2800" dirty="0">
                <a:solidFill>
                  <a:srgbClr val="FFFFCC"/>
                </a:solidFill>
                <a:latin typeface="Arial MT"/>
                <a:cs typeface="Arial MT"/>
              </a:rPr>
              <a:t>tabulated format </a:t>
            </a:r>
            <a:r>
              <a:rPr sz="2800" spc="-5" dirty="0">
                <a:solidFill>
                  <a:srgbClr val="FFFFCC"/>
                </a:solidFill>
                <a:latin typeface="Arial MT"/>
                <a:cs typeface="Arial MT"/>
              </a:rPr>
              <a:t>known </a:t>
            </a:r>
            <a:r>
              <a:rPr sz="2800" dirty="0">
                <a:solidFill>
                  <a:srgbClr val="FFFFCC"/>
                </a:solidFill>
                <a:latin typeface="Arial MT"/>
                <a:cs typeface="Arial MT"/>
              </a:rPr>
              <a:t>as </a:t>
            </a:r>
            <a:r>
              <a:rPr sz="2800" spc="-765" dirty="0">
                <a:solidFill>
                  <a:srgbClr val="FFFFCC"/>
                </a:solidFill>
                <a:latin typeface="Arial MT"/>
                <a:cs typeface="Arial MT"/>
              </a:rPr>
              <a:t> </a:t>
            </a:r>
            <a:r>
              <a:rPr sz="3200" b="1" i="1" u="sng" dirty="0">
                <a:solidFill>
                  <a:srgbClr val="FFFFCC"/>
                </a:solidFill>
                <a:uFill>
                  <a:solidFill>
                    <a:srgbClr val="FFFFCC"/>
                  </a:solidFill>
                </a:uFill>
                <a:latin typeface="Arial"/>
                <a:cs typeface="Arial"/>
              </a:rPr>
              <a:t>contingency</a:t>
            </a:r>
            <a:r>
              <a:rPr sz="3200" b="1" i="1" u="sng" spc="-55" dirty="0">
                <a:solidFill>
                  <a:srgbClr val="FFFFCC"/>
                </a:solidFill>
                <a:uFill>
                  <a:solidFill>
                    <a:srgbClr val="FFFFCC"/>
                  </a:solidFill>
                </a:uFill>
                <a:latin typeface="Arial"/>
                <a:cs typeface="Arial"/>
              </a:rPr>
              <a:t> </a:t>
            </a:r>
            <a:r>
              <a:rPr sz="3200" b="1" i="1" u="sng" spc="-5" dirty="0">
                <a:solidFill>
                  <a:srgbClr val="FFFFCC"/>
                </a:solidFill>
                <a:uFill>
                  <a:solidFill>
                    <a:srgbClr val="FFFFCC"/>
                  </a:solidFill>
                </a:uFill>
                <a:latin typeface="Arial"/>
                <a:cs typeface="Arial"/>
              </a:rPr>
              <a:t>table</a:t>
            </a:r>
            <a:r>
              <a:rPr sz="2800" spc="-5" dirty="0">
                <a:solidFill>
                  <a:srgbClr val="FFFFCC"/>
                </a:solidFill>
                <a:latin typeface="Arial MT"/>
                <a:cs typeface="Arial MT"/>
              </a:rPr>
              <a:t>.</a:t>
            </a:r>
            <a:endParaRPr sz="2800">
              <a:latin typeface="Arial MT"/>
              <a:cs typeface="Arial MT"/>
            </a:endParaRPr>
          </a:p>
        </p:txBody>
      </p:sp>
      <p:pic>
        <p:nvPicPr>
          <p:cNvPr id="7" name="object 7"/>
          <p:cNvPicPr/>
          <p:nvPr/>
        </p:nvPicPr>
        <p:blipFill>
          <a:blip r:embed="rId4" cstate="print"/>
          <a:stretch>
            <a:fillRect/>
          </a:stretch>
        </p:blipFill>
        <p:spPr>
          <a:xfrm>
            <a:off x="1078991" y="4041647"/>
            <a:ext cx="7571232" cy="244754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64050" y="4358894"/>
            <a:ext cx="0" cy="2277110"/>
          </a:xfrm>
          <a:custGeom>
            <a:avLst/>
            <a:gdLst/>
            <a:ahLst/>
            <a:cxnLst/>
            <a:rect l="l" t="t" r="r" b="b"/>
            <a:pathLst>
              <a:path h="2277109">
                <a:moveTo>
                  <a:pt x="0" y="0"/>
                </a:moveTo>
                <a:lnTo>
                  <a:pt x="0" y="2276855"/>
                </a:lnTo>
              </a:path>
            </a:pathLst>
          </a:custGeom>
          <a:ln w="12700">
            <a:solidFill>
              <a:srgbClr val="FFFFCC"/>
            </a:solidFill>
          </a:ln>
        </p:spPr>
        <p:txBody>
          <a:bodyPr wrap="square" lIns="0" tIns="0" rIns="0" bIns="0" rtlCol="0"/>
          <a:lstStyle/>
          <a:p>
            <a:endParaRPr/>
          </a:p>
        </p:txBody>
      </p:sp>
      <p:sp>
        <p:nvSpPr>
          <p:cNvPr id="3" name="object 3"/>
          <p:cNvSpPr/>
          <p:nvPr/>
        </p:nvSpPr>
        <p:spPr>
          <a:xfrm>
            <a:off x="5976111" y="4358894"/>
            <a:ext cx="0" cy="2277110"/>
          </a:xfrm>
          <a:custGeom>
            <a:avLst/>
            <a:gdLst/>
            <a:ahLst/>
            <a:cxnLst/>
            <a:rect l="l" t="t" r="r" b="b"/>
            <a:pathLst>
              <a:path h="2277109">
                <a:moveTo>
                  <a:pt x="0" y="0"/>
                </a:moveTo>
                <a:lnTo>
                  <a:pt x="0" y="2276855"/>
                </a:lnTo>
              </a:path>
            </a:pathLst>
          </a:custGeom>
          <a:ln w="12700">
            <a:solidFill>
              <a:srgbClr val="FFFFCC"/>
            </a:solidFill>
          </a:ln>
        </p:spPr>
        <p:txBody>
          <a:bodyPr wrap="square" lIns="0" tIns="0" rIns="0" bIns="0" rtlCol="0"/>
          <a:lstStyle/>
          <a:p>
            <a:endParaRPr/>
          </a:p>
        </p:txBody>
      </p:sp>
      <p:sp>
        <p:nvSpPr>
          <p:cNvPr id="4" name="object 4"/>
          <p:cNvSpPr/>
          <p:nvPr/>
        </p:nvSpPr>
        <p:spPr>
          <a:xfrm>
            <a:off x="7359650" y="3954526"/>
            <a:ext cx="0" cy="2681605"/>
          </a:xfrm>
          <a:custGeom>
            <a:avLst/>
            <a:gdLst/>
            <a:ahLst/>
            <a:cxnLst/>
            <a:rect l="l" t="t" r="r" b="b"/>
            <a:pathLst>
              <a:path h="2681604">
                <a:moveTo>
                  <a:pt x="0" y="0"/>
                </a:moveTo>
                <a:lnTo>
                  <a:pt x="0" y="2681224"/>
                </a:lnTo>
              </a:path>
            </a:pathLst>
          </a:custGeom>
          <a:ln w="12700">
            <a:solidFill>
              <a:srgbClr val="FFFFCC"/>
            </a:solidFill>
          </a:ln>
        </p:spPr>
        <p:txBody>
          <a:bodyPr wrap="square" lIns="0" tIns="0" rIns="0" bIns="0" rtlCol="0"/>
          <a:lstStyle/>
          <a:p>
            <a:endParaRPr/>
          </a:p>
        </p:txBody>
      </p:sp>
      <p:grpSp>
        <p:nvGrpSpPr>
          <p:cNvPr id="5" name="object 5"/>
          <p:cNvGrpSpPr/>
          <p:nvPr/>
        </p:nvGrpSpPr>
        <p:grpSpPr>
          <a:xfrm>
            <a:off x="2276855" y="4953000"/>
            <a:ext cx="1165225" cy="1378585"/>
            <a:chOff x="2276855" y="4953000"/>
            <a:chExt cx="1165225" cy="1378585"/>
          </a:xfrm>
        </p:grpSpPr>
        <p:pic>
          <p:nvPicPr>
            <p:cNvPr id="6" name="object 6"/>
            <p:cNvPicPr/>
            <p:nvPr/>
          </p:nvPicPr>
          <p:blipFill>
            <a:blip r:embed="rId2" cstate="print"/>
            <a:stretch>
              <a:fillRect/>
            </a:stretch>
          </p:blipFill>
          <p:spPr>
            <a:xfrm>
              <a:off x="2276855" y="4953000"/>
              <a:ext cx="1165097" cy="677418"/>
            </a:xfrm>
            <a:prstGeom prst="rect">
              <a:avLst/>
            </a:prstGeom>
          </p:spPr>
        </p:pic>
        <p:pic>
          <p:nvPicPr>
            <p:cNvPr id="7" name="object 7"/>
            <p:cNvPicPr/>
            <p:nvPr/>
          </p:nvPicPr>
          <p:blipFill>
            <a:blip r:embed="rId3" cstate="print"/>
            <a:stretch>
              <a:fillRect/>
            </a:stretch>
          </p:blipFill>
          <p:spPr>
            <a:xfrm>
              <a:off x="2276855" y="5654040"/>
              <a:ext cx="1165097" cy="677418"/>
            </a:xfrm>
            <a:prstGeom prst="rect">
              <a:avLst/>
            </a:prstGeom>
          </p:spPr>
        </p:pic>
      </p:grpSp>
      <p:grpSp>
        <p:nvGrpSpPr>
          <p:cNvPr id="8" name="object 8"/>
          <p:cNvGrpSpPr/>
          <p:nvPr/>
        </p:nvGrpSpPr>
        <p:grpSpPr>
          <a:xfrm>
            <a:off x="4364735" y="4953000"/>
            <a:ext cx="996315" cy="1378585"/>
            <a:chOff x="4364735" y="4953000"/>
            <a:chExt cx="996315" cy="1378585"/>
          </a:xfrm>
        </p:grpSpPr>
        <p:pic>
          <p:nvPicPr>
            <p:cNvPr id="9" name="object 9"/>
            <p:cNvPicPr/>
            <p:nvPr/>
          </p:nvPicPr>
          <p:blipFill>
            <a:blip r:embed="rId4" cstate="print"/>
            <a:stretch>
              <a:fillRect/>
            </a:stretch>
          </p:blipFill>
          <p:spPr>
            <a:xfrm>
              <a:off x="4364735" y="4953000"/>
              <a:ext cx="995934" cy="677418"/>
            </a:xfrm>
            <a:prstGeom prst="rect">
              <a:avLst/>
            </a:prstGeom>
          </p:spPr>
        </p:pic>
        <p:pic>
          <p:nvPicPr>
            <p:cNvPr id="10" name="object 10"/>
            <p:cNvPicPr/>
            <p:nvPr/>
          </p:nvPicPr>
          <p:blipFill>
            <a:blip r:embed="rId5" cstate="print"/>
            <a:stretch>
              <a:fillRect/>
            </a:stretch>
          </p:blipFill>
          <p:spPr>
            <a:xfrm>
              <a:off x="4364735" y="5654040"/>
              <a:ext cx="995934" cy="677418"/>
            </a:xfrm>
            <a:prstGeom prst="rect">
              <a:avLst/>
            </a:prstGeom>
          </p:spPr>
        </p:pic>
      </p:grpSp>
      <p:grpSp>
        <p:nvGrpSpPr>
          <p:cNvPr id="11" name="object 11"/>
          <p:cNvGrpSpPr/>
          <p:nvPr/>
        </p:nvGrpSpPr>
        <p:grpSpPr>
          <a:xfrm>
            <a:off x="5878067" y="4953000"/>
            <a:ext cx="996315" cy="1378585"/>
            <a:chOff x="5878067" y="4953000"/>
            <a:chExt cx="996315" cy="1378585"/>
          </a:xfrm>
        </p:grpSpPr>
        <p:pic>
          <p:nvPicPr>
            <p:cNvPr id="12" name="object 12"/>
            <p:cNvPicPr/>
            <p:nvPr/>
          </p:nvPicPr>
          <p:blipFill>
            <a:blip r:embed="rId6" cstate="print"/>
            <a:stretch>
              <a:fillRect/>
            </a:stretch>
          </p:blipFill>
          <p:spPr>
            <a:xfrm>
              <a:off x="5878067" y="4953000"/>
              <a:ext cx="995934" cy="677418"/>
            </a:xfrm>
            <a:prstGeom prst="rect">
              <a:avLst/>
            </a:prstGeom>
          </p:spPr>
        </p:pic>
        <p:pic>
          <p:nvPicPr>
            <p:cNvPr id="13" name="object 13"/>
            <p:cNvPicPr/>
            <p:nvPr/>
          </p:nvPicPr>
          <p:blipFill>
            <a:blip r:embed="rId7" cstate="print"/>
            <a:stretch>
              <a:fillRect/>
            </a:stretch>
          </p:blipFill>
          <p:spPr>
            <a:xfrm>
              <a:off x="5878067" y="5654040"/>
              <a:ext cx="995934" cy="677418"/>
            </a:xfrm>
            <a:prstGeom prst="rect">
              <a:avLst/>
            </a:prstGeom>
          </p:spPr>
        </p:pic>
      </p:grpSp>
      <p:graphicFrame>
        <p:nvGraphicFramePr>
          <p:cNvPr id="14" name="object 14"/>
          <p:cNvGraphicFramePr>
            <a:graphicFrameLocks noGrp="1"/>
          </p:cNvGraphicFramePr>
          <p:nvPr/>
        </p:nvGraphicFramePr>
        <p:xfrm>
          <a:off x="922337" y="3954462"/>
          <a:ext cx="8071484" cy="2681605"/>
        </p:xfrm>
        <a:graphic>
          <a:graphicData uri="http://schemas.openxmlformats.org/drawingml/2006/table">
            <a:tbl>
              <a:tblPr firstRow="1" bandRow="1">
                <a:tableStyleId>{2D5ABB26-0587-4C30-8999-92F81FD0307C}</a:tableStyleId>
              </a:tblPr>
              <a:tblGrid>
                <a:gridCol w="1435735">
                  <a:extLst>
                    <a:ext uri="{9D8B030D-6E8A-4147-A177-3AD203B41FA5}">
                      <a16:colId xmlns:a16="http://schemas.microsoft.com/office/drawing/2014/main" val="20000"/>
                    </a:ext>
                  </a:extLst>
                </a:gridCol>
                <a:gridCol w="1673860">
                  <a:extLst>
                    <a:ext uri="{9D8B030D-6E8A-4147-A177-3AD203B41FA5}">
                      <a16:colId xmlns:a16="http://schemas.microsoft.com/office/drawing/2014/main" val="20001"/>
                    </a:ext>
                  </a:extLst>
                </a:gridCol>
                <a:gridCol w="1753235">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gridCol w="1601469">
                  <a:extLst>
                    <a:ext uri="{9D8B030D-6E8A-4147-A177-3AD203B41FA5}">
                      <a16:colId xmlns:a16="http://schemas.microsoft.com/office/drawing/2014/main" val="20004"/>
                    </a:ext>
                  </a:extLst>
                </a:gridCol>
              </a:tblGrid>
              <a:tr h="396494">
                <a:tc rowSpan="2">
                  <a:txBody>
                    <a:bodyPr/>
                    <a:lstStyle/>
                    <a:p>
                      <a:pPr marL="91440">
                        <a:lnSpc>
                          <a:spcPct val="100000"/>
                        </a:lnSpc>
                        <a:spcBef>
                          <a:spcPts val="310"/>
                        </a:spcBef>
                      </a:pPr>
                      <a:r>
                        <a:rPr sz="2000" dirty="0">
                          <a:solidFill>
                            <a:srgbClr val="FFFFCC"/>
                          </a:solidFill>
                          <a:latin typeface="Arial MT"/>
                          <a:cs typeface="Arial MT"/>
                        </a:rPr>
                        <a:t>Hospital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L="440690">
                        <a:lnSpc>
                          <a:spcPct val="100000"/>
                        </a:lnSpc>
                        <a:spcBef>
                          <a:spcPts val="310"/>
                        </a:spcBef>
                      </a:pPr>
                      <a:r>
                        <a:rPr sz="2000" dirty="0">
                          <a:solidFill>
                            <a:srgbClr val="FFFFCC"/>
                          </a:solidFill>
                          <a:latin typeface="Arial MT"/>
                          <a:cs typeface="Arial MT"/>
                        </a:rPr>
                        <a:t>Death</a:t>
                      </a:r>
                      <a:r>
                        <a:rPr sz="2000" spc="-50" dirty="0">
                          <a:solidFill>
                            <a:srgbClr val="FFFFCC"/>
                          </a:solidFill>
                          <a:latin typeface="Arial MT"/>
                          <a:cs typeface="Arial MT"/>
                        </a:rPr>
                        <a:t> </a:t>
                      </a:r>
                      <a:r>
                        <a:rPr sz="2000" dirty="0">
                          <a:solidFill>
                            <a:srgbClr val="FFFFCC"/>
                          </a:solidFill>
                          <a:latin typeface="Arial MT"/>
                          <a:cs typeface="Arial MT"/>
                        </a:rPr>
                        <a:t>Certificate</a:t>
                      </a:r>
                      <a:r>
                        <a:rPr sz="2000" spc="-60" dirty="0">
                          <a:solidFill>
                            <a:srgbClr val="FFFFCC"/>
                          </a:solidFill>
                          <a:latin typeface="Arial MT"/>
                          <a:cs typeface="Arial MT"/>
                        </a:rPr>
                        <a:t> </a:t>
                      </a:r>
                      <a:r>
                        <a:rPr sz="2000" dirty="0">
                          <a:solidFill>
                            <a:srgbClr val="FFFFCC"/>
                          </a:solidFill>
                          <a:latin typeface="Arial MT"/>
                          <a:cs typeface="Arial MT"/>
                        </a:rPr>
                        <a:t>Status</a:t>
                      </a:r>
                      <a:endParaRPr sz="2000">
                        <a:latin typeface="Arial MT"/>
                        <a:cs typeface="Arial MT"/>
                      </a:endParaRPr>
                    </a:p>
                  </a:txBody>
                  <a:tcPr marL="0" marR="0" marT="39370" marB="0">
                    <a:lnL w="12700">
                      <a:solidFill>
                        <a:srgbClr val="FFFFCC"/>
                      </a:solidFill>
                      <a:prstDash val="solid"/>
                    </a:lnL>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5"/>
                        </a:spcBef>
                      </a:pPr>
                      <a:endParaRPr sz="2750">
                        <a:latin typeface="Times New Roman"/>
                        <a:cs typeface="Times New Roman"/>
                      </a:endParaRPr>
                    </a:p>
                    <a:p>
                      <a:pPr marL="92075">
                        <a:lnSpc>
                          <a:spcPct val="100000"/>
                        </a:lnSpc>
                        <a:spcBef>
                          <a:spcPts val="5"/>
                        </a:spcBef>
                      </a:pPr>
                      <a:r>
                        <a:rPr sz="2000" spc="-45" dirty="0">
                          <a:solidFill>
                            <a:srgbClr val="FFFFCC"/>
                          </a:solidFill>
                          <a:latin typeface="Arial MT"/>
                          <a:cs typeface="Arial MT"/>
                        </a:rPr>
                        <a:t>Total</a:t>
                      </a:r>
                      <a:endParaRPr sz="2000">
                        <a:latin typeface="Arial MT"/>
                        <a:cs typeface="Arial MT"/>
                      </a:endParaRPr>
                    </a:p>
                  </a:txBody>
                  <a:tcPr marL="0" marR="0" marT="3175"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640333">
                <a:tc vMerge="1">
                  <a:txBody>
                    <a:bodyPr/>
                    <a:lstStyle/>
                    <a:p>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marR="455295">
                        <a:lnSpc>
                          <a:spcPct val="100000"/>
                        </a:lnSpc>
                        <a:spcBef>
                          <a:spcPts val="320"/>
                        </a:spcBef>
                      </a:pPr>
                      <a:r>
                        <a:rPr sz="1800" dirty="0">
                          <a:solidFill>
                            <a:srgbClr val="FFFFCC"/>
                          </a:solidFill>
                          <a:latin typeface="Arial MT"/>
                          <a:cs typeface="Arial MT"/>
                        </a:rPr>
                        <a:t>C</a:t>
                      </a:r>
                      <a:r>
                        <a:rPr sz="1800" spc="-10" dirty="0">
                          <a:solidFill>
                            <a:srgbClr val="FFFFCC"/>
                          </a:solidFill>
                          <a:latin typeface="Arial MT"/>
                          <a:cs typeface="Arial MT"/>
                        </a:rPr>
                        <a:t>o</a:t>
                      </a:r>
                      <a:r>
                        <a:rPr sz="1800" dirty="0">
                          <a:solidFill>
                            <a:srgbClr val="FFFFCC"/>
                          </a:solidFill>
                          <a:latin typeface="Arial MT"/>
                          <a:cs typeface="Arial MT"/>
                        </a:rPr>
                        <a:t>nfirm</a:t>
                      </a:r>
                      <a:r>
                        <a:rPr sz="1800" spc="-10" dirty="0">
                          <a:solidFill>
                            <a:srgbClr val="FFFFCC"/>
                          </a:solidFill>
                          <a:latin typeface="Arial MT"/>
                          <a:cs typeface="Arial MT"/>
                        </a:rPr>
                        <a:t>e</a:t>
                      </a:r>
                      <a:r>
                        <a:rPr sz="1800" dirty="0">
                          <a:solidFill>
                            <a:srgbClr val="FFFFCC"/>
                          </a:solidFill>
                          <a:latin typeface="Arial MT"/>
                          <a:cs typeface="Arial MT"/>
                        </a:rPr>
                        <a:t>d.  </a:t>
                      </a:r>
                      <a:r>
                        <a:rPr sz="1800" spc="-5" dirty="0">
                          <a:solidFill>
                            <a:srgbClr val="FFFFCC"/>
                          </a:solidFill>
                          <a:latin typeface="Arial MT"/>
                          <a:cs typeface="Arial MT"/>
                        </a:rPr>
                        <a:t>Accurate.</a:t>
                      </a:r>
                      <a:endParaRPr sz="1800">
                        <a:latin typeface="Arial MT"/>
                        <a:cs typeface="Arial MT"/>
                      </a:endParaRPr>
                    </a:p>
                  </a:txBody>
                  <a:tcPr marL="0" marR="0" marT="40640" marB="0">
                    <a:lnL w="12700">
                      <a:solidFill>
                        <a:srgbClr val="FFFFCC"/>
                      </a:solidFill>
                      <a:prstDash val="solid"/>
                    </a:lnL>
                    <a:lnT w="12700">
                      <a:solidFill>
                        <a:srgbClr val="FFFFCC"/>
                      </a:solidFill>
                      <a:prstDash val="solid"/>
                    </a:lnT>
                    <a:lnB w="12700">
                      <a:solidFill>
                        <a:srgbClr val="FFFFCC"/>
                      </a:solidFill>
                      <a:prstDash val="solid"/>
                    </a:lnB>
                  </a:tcPr>
                </a:tc>
                <a:tc>
                  <a:txBody>
                    <a:bodyPr/>
                    <a:lstStyle/>
                    <a:p>
                      <a:pPr marL="509270" marR="69850">
                        <a:lnSpc>
                          <a:spcPct val="100000"/>
                        </a:lnSpc>
                        <a:spcBef>
                          <a:spcPts val="320"/>
                        </a:spcBef>
                      </a:pPr>
                      <a:r>
                        <a:rPr sz="1800" spc="-5" dirty="0">
                          <a:solidFill>
                            <a:srgbClr val="FFFFCC"/>
                          </a:solidFill>
                          <a:latin typeface="Arial MT"/>
                          <a:cs typeface="Arial MT"/>
                        </a:rPr>
                        <a:t>Inaccurate. </a:t>
                      </a:r>
                      <a:r>
                        <a:rPr sz="1800" spc="-490" dirty="0">
                          <a:solidFill>
                            <a:srgbClr val="FFFFCC"/>
                          </a:solidFill>
                          <a:latin typeface="Arial MT"/>
                          <a:cs typeface="Arial MT"/>
                        </a:rPr>
                        <a:t> </a:t>
                      </a:r>
                      <a:r>
                        <a:rPr sz="1800" spc="-5" dirty="0">
                          <a:solidFill>
                            <a:srgbClr val="FFFFCC"/>
                          </a:solidFill>
                          <a:latin typeface="Arial MT"/>
                          <a:cs typeface="Arial MT"/>
                        </a:rPr>
                        <a:t>No</a:t>
                      </a:r>
                      <a:r>
                        <a:rPr sz="1800" spc="-85" dirty="0">
                          <a:solidFill>
                            <a:srgbClr val="FFFFCC"/>
                          </a:solidFill>
                          <a:latin typeface="Arial MT"/>
                          <a:cs typeface="Arial MT"/>
                        </a:rPr>
                        <a:t> </a:t>
                      </a:r>
                      <a:r>
                        <a:rPr sz="1800" spc="-5" dirty="0">
                          <a:solidFill>
                            <a:srgbClr val="FFFFCC"/>
                          </a:solidFill>
                          <a:latin typeface="Arial MT"/>
                          <a:cs typeface="Arial MT"/>
                        </a:rPr>
                        <a:t>change.</a:t>
                      </a:r>
                      <a:endParaRPr sz="1800">
                        <a:latin typeface="Arial MT"/>
                        <a:cs typeface="Arial MT"/>
                      </a:endParaRPr>
                    </a:p>
                  </a:txBody>
                  <a:tcPr marL="0" marR="0" marT="40640" marB="0">
                    <a:lnT w="12700">
                      <a:solidFill>
                        <a:srgbClr val="FFFFCC"/>
                      </a:solidFill>
                      <a:prstDash val="solid"/>
                    </a:lnT>
                    <a:lnB w="12700">
                      <a:solidFill>
                        <a:srgbClr val="FFFFCC"/>
                      </a:solidFill>
                      <a:prstDash val="solid"/>
                    </a:lnB>
                  </a:tcPr>
                </a:tc>
                <a:tc>
                  <a:txBody>
                    <a:bodyPr/>
                    <a:lstStyle/>
                    <a:p>
                      <a:pPr marL="267970" marR="257175">
                        <a:lnSpc>
                          <a:spcPct val="100000"/>
                        </a:lnSpc>
                        <a:spcBef>
                          <a:spcPts val="320"/>
                        </a:spcBef>
                      </a:pPr>
                      <a:r>
                        <a:rPr sz="1800" spc="-5" dirty="0">
                          <a:solidFill>
                            <a:srgbClr val="FFFFCC"/>
                          </a:solidFill>
                          <a:latin typeface="Arial MT"/>
                          <a:cs typeface="Arial MT"/>
                        </a:rPr>
                        <a:t>Incorrect. </a:t>
                      </a:r>
                      <a:r>
                        <a:rPr sz="1800" dirty="0">
                          <a:solidFill>
                            <a:srgbClr val="FFFFCC"/>
                          </a:solidFill>
                          <a:latin typeface="Arial MT"/>
                          <a:cs typeface="Arial MT"/>
                        </a:rPr>
                        <a:t> R</a:t>
                      </a:r>
                      <a:r>
                        <a:rPr sz="1800" spc="-10" dirty="0">
                          <a:solidFill>
                            <a:srgbClr val="FFFFCC"/>
                          </a:solidFill>
                          <a:latin typeface="Arial MT"/>
                          <a:cs typeface="Arial MT"/>
                        </a:rPr>
                        <a:t>e</a:t>
                      </a:r>
                      <a:r>
                        <a:rPr sz="1800" dirty="0">
                          <a:solidFill>
                            <a:srgbClr val="FFFFCC"/>
                          </a:solidFill>
                          <a:latin typeface="Arial MT"/>
                          <a:cs typeface="Arial MT"/>
                        </a:rPr>
                        <a:t>co</a:t>
                      </a:r>
                      <a:r>
                        <a:rPr sz="1800" spc="-10" dirty="0">
                          <a:solidFill>
                            <a:srgbClr val="FFFFCC"/>
                          </a:solidFill>
                          <a:latin typeface="Arial MT"/>
                          <a:cs typeface="Arial MT"/>
                        </a:rPr>
                        <a:t>d</a:t>
                      </a:r>
                      <a:r>
                        <a:rPr sz="1800" dirty="0">
                          <a:solidFill>
                            <a:srgbClr val="FFFFCC"/>
                          </a:solidFill>
                          <a:latin typeface="Arial MT"/>
                          <a:cs typeface="Arial MT"/>
                        </a:rPr>
                        <a:t>i</a:t>
                      </a:r>
                      <a:r>
                        <a:rPr sz="1800" spc="-10" dirty="0">
                          <a:solidFill>
                            <a:srgbClr val="FFFFCC"/>
                          </a:solidFill>
                          <a:latin typeface="Arial MT"/>
                          <a:cs typeface="Arial MT"/>
                        </a:rPr>
                        <a:t>n</a:t>
                      </a:r>
                      <a:r>
                        <a:rPr sz="1800" dirty="0">
                          <a:solidFill>
                            <a:srgbClr val="FFFFCC"/>
                          </a:solidFill>
                          <a:latin typeface="Arial MT"/>
                          <a:cs typeface="Arial MT"/>
                        </a:rPr>
                        <a:t>g.</a:t>
                      </a:r>
                      <a:endParaRPr sz="1800">
                        <a:latin typeface="Arial MT"/>
                        <a:cs typeface="Arial MT"/>
                      </a:endParaRPr>
                    </a:p>
                  </a:txBody>
                  <a:tcPr marL="0" marR="0" marT="40640" marB="0">
                    <a:lnT w="12700">
                      <a:solidFill>
                        <a:srgbClr val="FFFFCC"/>
                      </a:solidFill>
                      <a:prstDash val="solid"/>
                    </a:lnT>
                    <a:lnB w="12700">
                      <a:solidFill>
                        <a:srgbClr val="FFFFCC"/>
                      </a:solidFill>
                      <a:prstDash val="solid"/>
                    </a:lnB>
                  </a:tcPr>
                </a:tc>
                <a:tc vMerge="1">
                  <a:txBody>
                    <a:bodyPr/>
                    <a:lstStyle/>
                    <a:p>
                      <a:endParaRPr/>
                    </a:p>
                  </a:txBody>
                  <a:tcPr marL="0" marR="0" marT="3175"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701230">
                <a:tc>
                  <a:txBody>
                    <a:bodyPr/>
                    <a:lstStyle/>
                    <a:p>
                      <a:pPr marL="91440">
                        <a:lnSpc>
                          <a:spcPct val="100000"/>
                        </a:lnSpc>
                        <a:spcBef>
                          <a:spcPts val="315"/>
                        </a:spcBef>
                      </a:pPr>
                      <a:r>
                        <a:rPr sz="2000" dirty="0">
                          <a:solidFill>
                            <a:srgbClr val="FFFFCC"/>
                          </a:solidFill>
                          <a:latin typeface="Arial MT"/>
                          <a:cs typeface="Arial MT"/>
                        </a:rPr>
                        <a:t>A</a:t>
                      </a:r>
                      <a:r>
                        <a:rPr sz="2000" spc="-140" dirty="0">
                          <a:solidFill>
                            <a:srgbClr val="FFFFCC"/>
                          </a:solidFill>
                          <a:latin typeface="Arial MT"/>
                          <a:cs typeface="Arial MT"/>
                        </a:rPr>
                        <a:t> </a:t>
                      </a:r>
                      <a:r>
                        <a:rPr sz="1200" spc="-5" dirty="0">
                          <a:solidFill>
                            <a:srgbClr val="FFFFCC"/>
                          </a:solidFill>
                          <a:latin typeface="Arial MT"/>
                          <a:cs typeface="Arial MT"/>
                        </a:rPr>
                        <a:t>(Community</a:t>
                      </a:r>
                      <a:r>
                        <a:rPr sz="1200" spc="-30" dirty="0">
                          <a:solidFill>
                            <a:srgbClr val="FFFFCC"/>
                          </a:solidFill>
                          <a:latin typeface="Arial MT"/>
                          <a:cs typeface="Arial MT"/>
                        </a:rPr>
                        <a:t> </a:t>
                      </a:r>
                      <a:r>
                        <a:rPr sz="1200" spc="-5" dirty="0">
                          <a:solidFill>
                            <a:srgbClr val="FFFFCC"/>
                          </a:solidFill>
                          <a:latin typeface="Arial MT"/>
                          <a:cs typeface="Arial MT"/>
                        </a:rPr>
                        <a:t>H)</a:t>
                      </a:r>
                      <a:endParaRPr sz="12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400" b="1" spc="-5" dirty="0">
                          <a:solidFill>
                            <a:srgbClr val="FFFFCC"/>
                          </a:solidFill>
                          <a:latin typeface="Arial"/>
                          <a:cs typeface="Arial"/>
                        </a:rPr>
                        <a:t>169.3</a:t>
                      </a:r>
                      <a:endParaRPr sz="2400">
                        <a:latin typeface="Arial"/>
                        <a:cs typeface="Arial"/>
                      </a:endParaRPr>
                    </a:p>
                    <a:p>
                      <a:pPr marL="91440">
                        <a:lnSpc>
                          <a:spcPct val="100000"/>
                        </a:lnSpc>
                        <a:spcBef>
                          <a:spcPts val="20"/>
                        </a:spcBef>
                      </a:pPr>
                      <a:r>
                        <a:rPr sz="1600" spc="-5" dirty="0">
                          <a:solidFill>
                            <a:srgbClr val="00CC00"/>
                          </a:solidFill>
                          <a:latin typeface="Arial MT"/>
                          <a:cs typeface="Arial MT"/>
                        </a:rPr>
                        <a:t>(425x39.83%)</a:t>
                      </a:r>
                      <a:endParaRPr sz="1600">
                        <a:latin typeface="Arial MT"/>
                        <a:cs typeface="Arial MT"/>
                      </a:endParaRPr>
                    </a:p>
                  </a:txBody>
                  <a:tcPr marL="0" marR="0" marT="39370" marB="0">
                    <a:lnL w="12700">
                      <a:solidFill>
                        <a:srgbClr val="FFFFCC"/>
                      </a:solidFill>
                      <a:prstDash val="solid"/>
                    </a:lnL>
                    <a:lnT w="12700">
                      <a:solidFill>
                        <a:srgbClr val="FFFFCC"/>
                      </a:solidFill>
                      <a:prstDash val="solid"/>
                    </a:lnT>
                    <a:lnB w="12700">
                      <a:solidFill>
                        <a:srgbClr val="FFFFCC"/>
                      </a:solidFill>
                      <a:prstDash val="solid"/>
                    </a:lnB>
                    <a:solidFill>
                      <a:srgbClr val="5C1F00"/>
                    </a:solidFill>
                  </a:tcPr>
                </a:tc>
                <a:tc>
                  <a:txBody>
                    <a:bodyPr/>
                    <a:lstStyle/>
                    <a:p>
                      <a:pPr marL="509270">
                        <a:lnSpc>
                          <a:spcPct val="100000"/>
                        </a:lnSpc>
                        <a:spcBef>
                          <a:spcPts val="310"/>
                        </a:spcBef>
                      </a:pPr>
                      <a:r>
                        <a:rPr sz="2400" b="1" spc="-5" dirty="0">
                          <a:solidFill>
                            <a:srgbClr val="FFFFCC"/>
                          </a:solidFill>
                          <a:latin typeface="Arial"/>
                          <a:cs typeface="Arial"/>
                        </a:rPr>
                        <a:t>24.7</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267970">
                        <a:lnSpc>
                          <a:spcPct val="100000"/>
                        </a:lnSpc>
                        <a:spcBef>
                          <a:spcPts val="310"/>
                        </a:spcBef>
                      </a:pPr>
                      <a:r>
                        <a:rPr sz="2400" b="1" spc="-5" dirty="0">
                          <a:solidFill>
                            <a:srgbClr val="FFFFCC"/>
                          </a:solidFill>
                          <a:latin typeface="Arial"/>
                          <a:cs typeface="Arial"/>
                        </a:rPr>
                        <a:t>35.0</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400" spc="-10" dirty="0">
                          <a:solidFill>
                            <a:srgbClr val="FFFFCC"/>
                          </a:solidFill>
                          <a:latin typeface="Arial MT"/>
                          <a:cs typeface="Arial MT"/>
                        </a:rPr>
                        <a:t>229</a:t>
                      </a:r>
                      <a:endParaRPr sz="2400">
                        <a:latin typeface="Arial MT"/>
                        <a:cs typeface="Arial MT"/>
                      </a:endParaRPr>
                    </a:p>
                  </a:txBody>
                  <a:tcPr marL="0" marR="0" marT="39370" marB="0">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7">
                <a:tc>
                  <a:txBody>
                    <a:bodyPr/>
                    <a:lstStyle/>
                    <a:p>
                      <a:pPr marL="91440">
                        <a:lnSpc>
                          <a:spcPct val="100000"/>
                        </a:lnSpc>
                        <a:spcBef>
                          <a:spcPts val="315"/>
                        </a:spcBef>
                      </a:pPr>
                      <a:r>
                        <a:rPr sz="2000" dirty="0">
                          <a:solidFill>
                            <a:srgbClr val="FFFFCC"/>
                          </a:solidFill>
                          <a:latin typeface="Arial MT"/>
                          <a:cs typeface="Arial MT"/>
                        </a:rPr>
                        <a:t>B</a:t>
                      </a:r>
                      <a:r>
                        <a:rPr sz="2000" spc="-35" dirty="0">
                          <a:solidFill>
                            <a:srgbClr val="FFFFCC"/>
                          </a:solidFill>
                          <a:latin typeface="Arial MT"/>
                          <a:cs typeface="Arial MT"/>
                        </a:rPr>
                        <a:t> </a:t>
                      </a:r>
                      <a:r>
                        <a:rPr sz="1200" spc="-5" dirty="0">
                          <a:solidFill>
                            <a:srgbClr val="FFFFCC"/>
                          </a:solidFill>
                          <a:latin typeface="Arial MT"/>
                          <a:cs typeface="Arial MT"/>
                        </a:rPr>
                        <a:t>(University</a:t>
                      </a:r>
                      <a:r>
                        <a:rPr sz="1200" spc="-15" dirty="0">
                          <a:solidFill>
                            <a:srgbClr val="FFFFCC"/>
                          </a:solidFill>
                          <a:latin typeface="Arial MT"/>
                          <a:cs typeface="Arial MT"/>
                        </a:rPr>
                        <a:t> </a:t>
                      </a:r>
                      <a:r>
                        <a:rPr sz="1200" spc="-5" dirty="0">
                          <a:solidFill>
                            <a:srgbClr val="FFFFCC"/>
                          </a:solidFill>
                          <a:latin typeface="Arial MT"/>
                          <a:cs typeface="Arial MT"/>
                        </a:rPr>
                        <a:t>H)</a:t>
                      </a:r>
                      <a:endParaRPr sz="12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400" b="1" spc="-5" dirty="0">
                          <a:solidFill>
                            <a:srgbClr val="FFFFCC"/>
                          </a:solidFill>
                          <a:latin typeface="Arial"/>
                          <a:cs typeface="Arial"/>
                        </a:rPr>
                        <a:t>255.7</a:t>
                      </a:r>
                      <a:endParaRPr sz="2400">
                        <a:latin typeface="Arial"/>
                        <a:cs typeface="Arial"/>
                      </a:endParaRPr>
                    </a:p>
                  </a:txBody>
                  <a:tcPr marL="0" marR="0" marT="39370" marB="0">
                    <a:lnL w="12700">
                      <a:solidFill>
                        <a:srgbClr val="FFFFCC"/>
                      </a:solidFill>
                      <a:prstDash val="solid"/>
                    </a:lnL>
                    <a:lnT w="12700">
                      <a:solidFill>
                        <a:srgbClr val="FFFFCC"/>
                      </a:solidFill>
                      <a:prstDash val="solid"/>
                    </a:lnT>
                    <a:lnB w="12700">
                      <a:solidFill>
                        <a:srgbClr val="FFFFCC"/>
                      </a:solidFill>
                      <a:prstDash val="solid"/>
                    </a:lnB>
                    <a:solidFill>
                      <a:srgbClr val="5C1F00"/>
                    </a:solidFill>
                  </a:tcPr>
                </a:tc>
                <a:tc>
                  <a:txBody>
                    <a:bodyPr/>
                    <a:lstStyle/>
                    <a:p>
                      <a:pPr marL="509270">
                        <a:lnSpc>
                          <a:spcPct val="100000"/>
                        </a:lnSpc>
                        <a:spcBef>
                          <a:spcPts val="310"/>
                        </a:spcBef>
                      </a:pPr>
                      <a:r>
                        <a:rPr sz="2400" b="1" spc="-5" dirty="0">
                          <a:solidFill>
                            <a:srgbClr val="FFFFCC"/>
                          </a:solidFill>
                          <a:latin typeface="Arial"/>
                          <a:cs typeface="Arial"/>
                        </a:rPr>
                        <a:t>37.3</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267970">
                        <a:lnSpc>
                          <a:spcPct val="100000"/>
                        </a:lnSpc>
                        <a:spcBef>
                          <a:spcPts val="310"/>
                        </a:spcBef>
                      </a:pPr>
                      <a:r>
                        <a:rPr sz="2400" b="1" spc="-5" dirty="0">
                          <a:solidFill>
                            <a:srgbClr val="FFFFCC"/>
                          </a:solidFill>
                          <a:latin typeface="Arial"/>
                          <a:cs typeface="Arial"/>
                        </a:rPr>
                        <a:t>53.0</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400" spc="-10" dirty="0">
                          <a:solidFill>
                            <a:srgbClr val="FFFFCC"/>
                          </a:solidFill>
                          <a:latin typeface="Arial MT"/>
                          <a:cs typeface="Arial MT"/>
                        </a:rPr>
                        <a:t>346</a:t>
                      </a:r>
                      <a:endParaRPr sz="2400">
                        <a:latin typeface="Arial MT"/>
                        <a:cs typeface="Arial MT"/>
                      </a:endParaRPr>
                    </a:p>
                  </a:txBody>
                  <a:tcPr marL="0" marR="0" marT="39370" marB="0">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457327">
                <a:tc>
                  <a:txBody>
                    <a:bodyPr/>
                    <a:lstStyle/>
                    <a:p>
                      <a:pPr marL="91440">
                        <a:lnSpc>
                          <a:spcPct val="100000"/>
                        </a:lnSpc>
                        <a:spcBef>
                          <a:spcPts val="315"/>
                        </a:spcBef>
                      </a:pPr>
                      <a:r>
                        <a:rPr sz="2000" spc="-45" dirty="0">
                          <a:solidFill>
                            <a:srgbClr val="FFFFCC"/>
                          </a:solidFill>
                          <a:latin typeface="Arial MT"/>
                          <a:cs typeface="Arial MT"/>
                        </a:rPr>
                        <a:t>Total</a:t>
                      </a:r>
                      <a:endParaRPr sz="20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400" spc="-5" dirty="0">
                          <a:solidFill>
                            <a:srgbClr val="FFFFCC"/>
                          </a:solidFill>
                          <a:latin typeface="Arial MT"/>
                          <a:cs typeface="Arial MT"/>
                        </a:rPr>
                        <a:t>425.0</a:t>
                      </a:r>
                      <a:endParaRPr sz="2400">
                        <a:latin typeface="Arial MT"/>
                        <a:cs typeface="Arial MT"/>
                      </a:endParaRPr>
                    </a:p>
                  </a:txBody>
                  <a:tcPr marL="0" marR="0" marT="39370" marB="0">
                    <a:lnL w="12700">
                      <a:solidFill>
                        <a:srgbClr val="FFFFCC"/>
                      </a:solidFill>
                      <a:prstDash val="solid"/>
                    </a:lnL>
                    <a:lnT w="12700">
                      <a:solidFill>
                        <a:srgbClr val="FFFFCC"/>
                      </a:solidFill>
                      <a:prstDash val="solid"/>
                    </a:lnT>
                    <a:lnB w="28575">
                      <a:solidFill>
                        <a:srgbClr val="FFFFCC"/>
                      </a:solidFill>
                      <a:prstDash val="solid"/>
                    </a:lnB>
                  </a:tcPr>
                </a:tc>
                <a:tc>
                  <a:txBody>
                    <a:bodyPr/>
                    <a:lstStyle/>
                    <a:p>
                      <a:pPr marL="509270">
                        <a:lnSpc>
                          <a:spcPct val="100000"/>
                        </a:lnSpc>
                        <a:spcBef>
                          <a:spcPts val="310"/>
                        </a:spcBef>
                      </a:pPr>
                      <a:r>
                        <a:rPr sz="2400" spc="-5" dirty="0">
                          <a:solidFill>
                            <a:srgbClr val="FFFFCC"/>
                          </a:solidFill>
                          <a:latin typeface="Arial MT"/>
                          <a:cs typeface="Arial MT"/>
                        </a:rPr>
                        <a:t>62.0</a:t>
                      </a:r>
                      <a:endParaRPr sz="2400">
                        <a:latin typeface="Arial MT"/>
                        <a:cs typeface="Arial MT"/>
                      </a:endParaRPr>
                    </a:p>
                  </a:txBody>
                  <a:tcPr marL="0" marR="0" marT="39370" marB="0">
                    <a:lnT w="12700">
                      <a:solidFill>
                        <a:srgbClr val="FFFFCC"/>
                      </a:solidFill>
                      <a:prstDash val="solid"/>
                    </a:lnT>
                    <a:lnB w="28575">
                      <a:solidFill>
                        <a:srgbClr val="FFFFCC"/>
                      </a:solidFill>
                      <a:prstDash val="solid"/>
                    </a:lnB>
                  </a:tcPr>
                </a:tc>
                <a:tc>
                  <a:txBody>
                    <a:bodyPr/>
                    <a:lstStyle/>
                    <a:p>
                      <a:pPr marL="267970">
                        <a:lnSpc>
                          <a:spcPct val="100000"/>
                        </a:lnSpc>
                        <a:spcBef>
                          <a:spcPts val="310"/>
                        </a:spcBef>
                      </a:pPr>
                      <a:r>
                        <a:rPr sz="2400" spc="-5" dirty="0">
                          <a:solidFill>
                            <a:srgbClr val="FFFFCC"/>
                          </a:solidFill>
                          <a:latin typeface="Arial MT"/>
                          <a:cs typeface="Arial MT"/>
                        </a:rPr>
                        <a:t>88.0</a:t>
                      </a:r>
                      <a:endParaRPr sz="2400">
                        <a:latin typeface="Arial MT"/>
                        <a:cs typeface="Arial MT"/>
                      </a:endParaRPr>
                    </a:p>
                  </a:txBody>
                  <a:tcPr marL="0" marR="0" marT="39370" marB="0">
                    <a:lnT w="12700">
                      <a:solidFill>
                        <a:srgbClr val="FFFFCC"/>
                      </a:solidFill>
                      <a:prstDash val="solid"/>
                    </a:lnT>
                    <a:lnB w="28575">
                      <a:solidFill>
                        <a:srgbClr val="FFFFCC"/>
                      </a:solidFill>
                      <a:prstDash val="solid"/>
                    </a:lnB>
                  </a:tcPr>
                </a:tc>
                <a:tc>
                  <a:txBody>
                    <a:bodyPr/>
                    <a:lstStyle/>
                    <a:p>
                      <a:pPr marL="88900">
                        <a:lnSpc>
                          <a:spcPct val="100000"/>
                        </a:lnSpc>
                        <a:spcBef>
                          <a:spcPts val="310"/>
                        </a:spcBef>
                      </a:pPr>
                      <a:r>
                        <a:rPr sz="2400" spc="-5" dirty="0">
                          <a:solidFill>
                            <a:srgbClr val="FFFFCC"/>
                          </a:solidFill>
                          <a:latin typeface="Arial MT"/>
                          <a:cs typeface="Arial MT"/>
                        </a:rPr>
                        <a:t>575</a:t>
                      </a:r>
                      <a:endParaRPr sz="2400">
                        <a:latin typeface="Arial MT"/>
                        <a:cs typeface="Arial MT"/>
                      </a:endParaRPr>
                    </a:p>
                  </a:txBody>
                  <a:tcPr marL="0" marR="0" marT="39370" marB="0">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15" name="object 15"/>
          <p:cNvSpPr txBox="1"/>
          <p:nvPr/>
        </p:nvSpPr>
        <p:spPr>
          <a:xfrm>
            <a:off x="1122070" y="3418713"/>
            <a:ext cx="54082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CC"/>
                </a:solidFill>
                <a:latin typeface="Arial MT"/>
                <a:cs typeface="Arial MT"/>
              </a:rPr>
              <a:t>We</a:t>
            </a:r>
            <a:r>
              <a:rPr sz="2400" spc="-10" dirty="0">
                <a:solidFill>
                  <a:srgbClr val="FFFFCC"/>
                </a:solidFill>
                <a:latin typeface="Arial MT"/>
                <a:cs typeface="Arial MT"/>
              </a:rPr>
              <a:t> </a:t>
            </a:r>
            <a:r>
              <a:rPr sz="2400" spc="-5" dirty="0">
                <a:solidFill>
                  <a:srgbClr val="FFFFCC"/>
                </a:solidFill>
                <a:latin typeface="Arial MT"/>
                <a:cs typeface="Arial MT"/>
              </a:rPr>
              <a:t>would</a:t>
            </a:r>
            <a:r>
              <a:rPr sz="2400" spc="15" dirty="0">
                <a:solidFill>
                  <a:srgbClr val="FFFFCC"/>
                </a:solidFill>
                <a:latin typeface="Arial MT"/>
                <a:cs typeface="Arial MT"/>
              </a:rPr>
              <a:t> </a:t>
            </a:r>
            <a:r>
              <a:rPr sz="2400" spc="-5" dirty="0">
                <a:solidFill>
                  <a:srgbClr val="FFFFCC"/>
                </a:solidFill>
                <a:latin typeface="Arial MT"/>
                <a:cs typeface="Arial MT"/>
              </a:rPr>
              <a:t>have</a:t>
            </a:r>
            <a:r>
              <a:rPr sz="2400" spc="-20" dirty="0">
                <a:solidFill>
                  <a:srgbClr val="FFFFCC"/>
                </a:solidFill>
                <a:latin typeface="Arial MT"/>
                <a:cs typeface="Arial MT"/>
              </a:rPr>
              <a:t> </a:t>
            </a:r>
            <a:r>
              <a:rPr sz="2400" dirty="0">
                <a:solidFill>
                  <a:srgbClr val="FFFFCC"/>
                </a:solidFill>
                <a:latin typeface="Arial MT"/>
                <a:cs typeface="Arial MT"/>
              </a:rPr>
              <a:t>the</a:t>
            </a:r>
            <a:r>
              <a:rPr sz="2400" spc="-5" dirty="0">
                <a:solidFill>
                  <a:srgbClr val="FFFFCC"/>
                </a:solidFill>
                <a:latin typeface="Arial MT"/>
                <a:cs typeface="Arial MT"/>
              </a:rPr>
              <a:t> expected</a:t>
            </a:r>
            <a:r>
              <a:rPr sz="2400" dirty="0">
                <a:solidFill>
                  <a:srgbClr val="FFFFCC"/>
                </a:solidFill>
                <a:latin typeface="Arial MT"/>
                <a:cs typeface="Arial MT"/>
              </a:rPr>
              <a:t> counts</a:t>
            </a:r>
            <a:r>
              <a:rPr sz="2400" spc="-5" dirty="0">
                <a:solidFill>
                  <a:srgbClr val="FFFFCC"/>
                </a:solidFill>
                <a:latin typeface="Arial MT"/>
                <a:cs typeface="Arial MT"/>
              </a:rPr>
              <a:t> </a:t>
            </a:r>
            <a:r>
              <a:rPr sz="2400" dirty="0">
                <a:solidFill>
                  <a:srgbClr val="FFFFCC"/>
                </a:solidFill>
                <a:latin typeface="Arial MT"/>
                <a:cs typeface="Arial MT"/>
              </a:rPr>
              <a:t>as:</a:t>
            </a:r>
            <a:endParaRPr sz="2400">
              <a:latin typeface="Arial MT"/>
              <a:cs typeface="Arial MT"/>
            </a:endParaRPr>
          </a:p>
        </p:txBody>
      </p:sp>
      <p:sp>
        <p:nvSpPr>
          <p:cNvPr id="16" name="object 16"/>
          <p:cNvSpPr/>
          <p:nvPr/>
        </p:nvSpPr>
        <p:spPr>
          <a:xfrm>
            <a:off x="4428616" y="1010666"/>
            <a:ext cx="0" cy="2032635"/>
          </a:xfrm>
          <a:custGeom>
            <a:avLst/>
            <a:gdLst/>
            <a:ahLst/>
            <a:cxnLst/>
            <a:rect l="l" t="t" r="r" b="b"/>
            <a:pathLst>
              <a:path h="2032635">
                <a:moveTo>
                  <a:pt x="0" y="0"/>
                </a:moveTo>
                <a:lnTo>
                  <a:pt x="0" y="2032508"/>
                </a:lnTo>
              </a:path>
            </a:pathLst>
          </a:custGeom>
          <a:ln w="12700">
            <a:solidFill>
              <a:srgbClr val="FFFFCC"/>
            </a:solidFill>
          </a:ln>
        </p:spPr>
        <p:txBody>
          <a:bodyPr wrap="square" lIns="0" tIns="0" rIns="0" bIns="0" rtlCol="0"/>
          <a:lstStyle/>
          <a:p>
            <a:endParaRPr/>
          </a:p>
        </p:txBody>
      </p:sp>
      <p:sp>
        <p:nvSpPr>
          <p:cNvPr id="17" name="object 17"/>
          <p:cNvSpPr/>
          <p:nvPr/>
        </p:nvSpPr>
        <p:spPr>
          <a:xfrm>
            <a:off x="5976746" y="1010666"/>
            <a:ext cx="0" cy="2032635"/>
          </a:xfrm>
          <a:custGeom>
            <a:avLst/>
            <a:gdLst/>
            <a:ahLst/>
            <a:cxnLst/>
            <a:rect l="l" t="t" r="r" b="b"/>
            <a:pathLst>
              <a:path h="2032635">
                <a:moveTo>
                  <a:pt x="0" y="0"/>
                </a:moveTo>
                <a:lnTo>
                  <a:pt x="0" y="2032508"/>
                </a:lnTo>
              </a:path>
            </a:pathLst>
          </a:custGeom>
          <a:ln w="12700">
            <a:solidFill>
              <a:srgbClr val="FFFFCC"/>
            </a:solidFill>
          </a:ln>
        </p:spPr>
        <p:txBody>
          <a:bodyPr wrap="square" lIns="0" tIns="0" rIns="0" bIns="0" rtlCol="0"/>
          <a:lstStyle/>
          <a:p>
            <a:endParaRPr/>
          </a:p>
        </p:txBody>
      </p:sp>
      <p:sp>
        <p:nvSpPr>
          <p:cNvPr id="18" name="object 18"/>
          <p:cNvSpPr/>
          <p:nvPr/>
        </p:nvSpPr>
        <p:spPr>
          <a:xfrm>
            <a:off x="7396226" y="606425"/>
            <a:ext cx="0" cy="2437130"/>
          </a:xfrm>
          <a:custGeom>
            <a:avLst/>
            <a:gdLst/>
            <a:ahLst/>
            <a:cxnLst/>
            <a:rect l="l" t="t" r="r" b="b"/>
            <a:pathLst>
              <a:path h="2437130">
                <a:moveTo>
                  <a:pt x="0" y="0"/>
                </a:moveTo>
                <a:lnTo>
                  <a:pt x="0" y="2436749"/>
                </a:lnTo>
              </a:path>
            </a:pathLst>
          </a:custGeom>
          <a:ln w="12700">
            <a:solidFill>
              <a:srgbClr val="FFFFCC"/>
            </a:solidFill>
          </a:ln>
        </p:spPr>
        <p:txBody>
          <a:bodyPr wrap="square" lIns="0" tIns="0" rIns="0" bIns="0" rtlCol="0"/>
          <a:lstStyle/>
          <a:p>
            <a:endParaRPr/>
          </a:p>
        </p:txBody>
      </p:sp>
      <p:graphicFrame>
        <p:nvGraphicFramePr>
          <p:cNvPr id="19" name="object 19"/>
          <p:cNvGraphicFramePr>
            <a:graphicFrameLocks noGrp="1"/>
          </p:cNvGraphicFramePr>
          <p:nvPr/>
        </p:nvGraphicFramePr>
        <p:xfrm>
          <a:off x="958850" y="606488"/>
          <a:ext cx="8070850" cy="2437130"/>
        </p:xfrm>
        <a:graphic>
          <a:graphicData uri="http://schemas.openxmlformats.org/drawingml/2006/table">
            <a:tbl>
              <a:tblPr firstRow="1" bandRow="1">
                <a:tableStyleId>{2D5ABB26-0587-4C30-8999-92F81FD0307C}</a:tableStyleId>
              </a:tblPr>
              <a:tblGrid>
                <a:gridCol w="1400175">
                  <a:extLst>
                    <a:ext uri="{9D8B030D-6E8A-4147-A177-3AD203B41FA5}">
                      <a16:colId xmlns:a16="http://schemas.microsoft.com/office/drawing/2014/main" val="20000"/>
                    </a:ext>
                  </a:extLst>
                </a:gridCol>
                <a:gridCol w="1678939">
                  <a:extLst>
                    <a:ext uri="{9D8B030D-6E8A-4147-A177-3AD203B41FA5}">
                      <a16:colId xmlns:a16="http://schemas.microsoft.com/office/drawing/2014/main" val="20001"/>
                    </a:ext>
                  </a:extLst>
                </a:gridCol>
                <a:gridCol w="1825625">
                  <a:extLst>
                    <a:ext uri="{9D8B030D-6E8A-4147-A177-3AD203B41FA5}">
                      <a16:colId xmlns:a16="http://schemas.microsoft.com/office/drawing/2014/main" val="20002"/>
                    </a:ext>
                  </a:extLst>
                </a:gridCol>
                <a:gridCol w="1521460">
                  <a:extLst>
                    <a:ext uri="{9D8B030D-6E8A-4147-A177-3AD203B41FA5}">
                      <a16:colId xmlns:a16="http://schemas.microsoft.com/office/drawing/2014/main" val="20003"/>
                    </a:ext>
                  </a:extLst>
                </a:gridCol>
                <a:gridCol w="1602104">
                  <a:extLst>
                    <a:ext uri="{9D8B030D-6E8A-4147-A177-3AD203B41FA5}">
                      <a16:colId xmlns:a16="http://schemas.microsoft.com/office/drawing/2014/main" val="20004"/>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Hospital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L="440690">
                        <a:lnSpc>
                          <a:spcPct val="100000"/>
                        </a:lnSpc>
                        <a:spcBef>
                          <a:spcPts val="305"/>
                        </a:spcBef>
                      </a:pPr>
                      <a:r>
                        <a:rPr sz="2000" dirty="0">
                          <a:solidFill>
                            <a:srgbClr val="FFFFCC"/>
                          </a:solidFill>
                          <a:latin typeface="Arial MT"/>
                          <a:cs typeface="Arial MT"/>
                        </a:rPr>
                        <a:t>Death</a:t>
                      </a:r>
                      <a:r>
                        <a:rPr sz="2000" spc="-50" dirty="0">
                          <a:solidFill>
                            <a:srgbClr val="FFFFCC"/>
                          </a:solidFill>
                          <a:latin typeface="Arial MT"/>
                          <a:cs typeface="Arial MT"/>
                        </a:rPr>
                        <a:t> </a:t>
                      </a:r>
                      <a:r>
                        <a:rPr sz="2000" dirty="0">
                          <a:solidFill>
                            <a:srgbClr val="FFFFCC"/>
                          </a:solidFill>
                          <a:latin typeface="Arial MT"/>
                          <a:cs typeface="Arial MT"/>
                        </a:rPr>
                        <a:t>Certificate</a:t>
                      </a:r>
                      <a:r>
                        <a:rPr sz="2000" spc="-60" dirty="0">
                          <a:solidFill>
                            <a:srgbClr val="FFFFCC"/>
                          </a:solidFill>
                          <a:latin typeface="Arial MT"/>
                          <a:cs typeface="Arial MT"/>
                        </a:rPr>
                        <a:t> </a:t>
                      </a:r>
                      <a:r>
                        <a:rPr sz="2000" dirty="0">
                          <a:solidFill>
                            <a:srgbClr val="FFFFCC"/>
                          </a:solidFill>
                          <a:latin typeface="Arial MT"/>
                          <a:cs typeface="Arial MT"/>
                        </a:rPr>
                        <a:t>Status</a:t>
                      </a:r>
                      <a:endParaRPr sz="2000">
                        <a:latin typeface="Arial MT"/>
                        <a:cs typeface="Arial MT"/>
                      </a:endParaRPr>
                    </a:p>
                  </a:txBody>
                  <a:tcPr marL="0" marR="0" marT="38735" marB="0">
                    <a:lnL w="12700">
                      <a:solidFill>
                        <a:srgbClr val="FFFFCC"/>
                      </a:solidFill>
                      <a:prstDash val="solid"/>
                    </a:lnL>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710">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640207">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marR="460375">
                        <a:lnSpc>
                          <a:spcPct val="100000"/>
                        </a:lnSpc>
                        <a:spcBef>
                          <a:spcPts val="315"/>
                        </a:spcBef>
                      </a:pPr>
                      <a:r>
                        <a:rPr sz="1800" dirty="0">
                          <a:solidFill>
                            <a:srgbClr val="FFFFCC"/>
                          </a:solidFill>
                          <a:latin typeface="Arial MT"/>
                          <a:cs typeface="Arial MT"/>
                        </a:rPr>
                        <a:t>C</a:t>
                      </a:r>
                      <a:r>
                        <a:rPr sz="1800" spc="-10" dirty="0">
                          <a:solidFill>
                            <a:srgbClr val="FFFFCC"/>
                          </a:solidFill>
                          <a:latin typeface="Arial MT"/>
                          <a:cs typeface="Arial MT"/>
                        </a:rPr>
                        <a:t>o</a:t>
                      </a:r>
                      <a:r>
                        <a:rPr sz="1800" dirty="0">
                          <a:solidFill>
                            <a:srgbClr val="FFFFCC"/>
                          </a:solidFill>
                          <a:latin typeface="Arial MT"/>
                          <a:cs typeface="Arial MT"/>
                        </a:rPr>
                        <a:t>nfirm</a:t>
                      </a:r>
                      <a:r>
                        <a:rPr sz="1800" spc="-10" dirty="0">
                          <a:solidFill>
                            <a:srgbClr val="FFFFCC"/>
                          </a:solidFill>
                          <a:latin typeface="Arial MT"/>
                          <a:cs typeface="Arial MT"/>
                        </a:rPr>
                        <a:t>e</a:t>
                      </a:r>
                      <a:r>
                        <a:rPr sz="1800" dirty="0">
                          <a:solidFill>
                            <a:srgbClr val="FFFFCC"/>
                          </a:solidFill>
                          <a:latin typeface="Arial MT"/>
                          <a:cs typeface="Arial MT"/>
                        </a:rPr>
                        <a:t>d.  </a:t>
                      </a:r>
                      <a:r>
                        <a:rPr sz="1800" spc="-5" dirty="0">
                          <a:solidFill>
                            <a:srgbClr val="FFFFCC"/>
                          </a:solidFill>
                          <a:latin typeface="Arial MT"/>
                          <a:cs typeface="Arial MT"/>
                        </a:rPr>
                        <a:t>Accurate.</a:t>
                      </a:r>
                      <a:endParaRPr sz="1800">
                        <a:latin typeface="Arial MT"/>
                        <a:cs typeface="Arial MT"/>
                      </a:endParaRPr>
                    </a:p>
                  </a:txBody>
                  <a:tcPr marL="0" marR="0" marT="40005" marB="0">
                    <a:lnL w="12700">
                      <a:solidFill>
                        <a:srgbClr val="FFFFCC"/>
                      </a:solidFill>
                      <a:prstDash val="solid"/>
                    </a:lnL>
                    <a:lnT w="12700">
                      <a:solidFill>
                        <a:srgbClr val="FFFFCC"/>
                      </a:solidFill>
                      <a:prstDash val="solid"/>
                    </a:lnT>
                    <a:lnB w="12700">
                      <a:solidFill>
                        <a:srgbClr val="FFFFCC"/>
                      </a:solidFill>
                      <a:prstDash val="solid"/>
                    </a:lnB>
                  </a:tcPr>
                </a:tc>
                <a:tc>
                  <a:txBody>
                    <a:bodyPr/>
                    <a:lstStyle/>
                    <a:p>
                      <a:pPr marL="467995" marR="183515">
                        <a:lnSpc>
                          <a:spcPct val="100000"/>
                        </a:lnSpc>
                        <a:spcBef>
                          <a:spcPts val="315"/>
                        </a:spcBef>
                      </a:pPr>
                      <a:r>
                        <a:rPr sz="1800" spc="-5" dirty="0">
                          <a:solidFill>
                            <a:srgbClr val="FFFFCC"/>
                          </a:solidFill>
                          <a:latin typeface="Arial MT"/>
                          <a:cs typeface="Arial MT"/>
                        </a:rPr>
                        <a:t>Inaccurate. </a:t>
                      </a:r>
                      <a:r>
                        <a:rPr sz="1800" spc="-490" dirty="0">
                          <a:solidFill>
                            <a:srgbClr val="FFFFCC"/>
                          </a:solidFill>
                          <a:latin typeface="Arial MT"/>
                          <a:cs typeface="Arial MT"/>
                        </a:rPr>
                        <a:t> </a:t>
                      </a:r>
                      <a:r>
                        <a:rPr sz="1800" spc="-5" dirty="0">
                          <a:solidFill>
                            <a:srgbClr val="FFFFCC"/>
                          </a:solidFill>
                          <a:latin typeface="Arial MT"/>
                          <a:cs typeface="Arial MT"/>
                        </a:rPr>
                        <a:t>No</a:t>
                      </a:r>
                      <a:r>
                        <a:rPr sz="1800" spc="-85" dirty="0">
                          <a:solidFill>
                            <a:srgbClr val="FFFFCC"/>
                          </a:solidFill>
                          <a:latin typeface="Arial MT"/>
                          <a:cs typeface="Arial MT"/>
                        </a:rPr>
                        <a:t> </a:t>
                      </a:r>
                      <a:r>
                        <a:rPr sz="1800" spc="-5" dirty="0">
                          <a:solidFill>
                            <a:srgbClr val="FFFFCC"/>
                          </a:solidFill>
                          <a:latin typeface="Arial MT"/>
                          <a:cs typeface="Arial MT"/>
                        </a:rPr>
                        <a:t>change.</a:t>
                      </a:r>
                      <a:endParaRPr sz="1800">
                        <a:latin typeface="Arial MT"/>
                        <a:cs typeface="Arial MT"/>
                      </a:endParaRPr>
                    </a:p>
                  </a:txBody>
                  <a:tcPr marL="0" marR="0" marT="40005" marB="0">
                    <a:lnT w="12700">
                      <a:solidFill>
                        <a:srgbClr val="FFFFCC"/>
                      </a:solidFill>
                      <a:prstDash val="solid"/>
                    </a:lnT>
                    <a:lnB w="12700">
                      <a:solidFill>
                        <a:srgbClr val="FFFFCC"/>
                      </a:solidFill>
                      <a:prstDash val="solid"/>
                    </a:lnB>
                  </a:tcPr>
                </a:tc>
                <a:tc>
                  <a:txBody>
                    <a:bodyPr/>
                    <a:lstStyle/>
                    <a:p>
                      <a:pPr marL="191135" marR="293370">
                        <a:lnSpc>
                          <a:spcPct val="100000"/>
                        </a:lnSpc>
                        <a:spcBef>
                          <a:spcPts val="315"/>
                        </a:spcBef>
                      </a:pPr>
                      <a:r>
                        <a:rPr sz="1800" spc="-5" dirty="0">
                          <a:solidFill>
                            <a:srgbClr val="FFFFCC"/>
                          </a:solidFill>
                          <a:latin typeface="Arial MT"/>
                          <a:cs typeface="Arial MT"/>
                        </a:rPr>
                        <a:t>Incorrect. </a:t>
                      </a:r>
                      <a:r>
                        <a:rPr sz="1800" dirty="0">
                          <a:solidFill>
                            <a:srgbClr val="FFFFCC"/>
                          </a:solidFill>
                          <a:latin typeface="Arial MT"/>
                          <a:cs typeface="Arial MT"/>
                        </a:rPr>
                        <a:t> R</a:t>
                      </a:r>
                      <a:r>
                        <a:rPr sz="1800" spc="-10" dirty="0">
                          <a:solidFill>
                            <a:srgbClr val="FFFFCC"/>
                          </a:solidFill>
                          <a:latin typeface="Arial MT"/>
                          <a:cs typeface="Arial MT"/>
                        </a:rPr>
                        <a:t>e</a:t>
                      </a:r>
                      <a:r>
                        <a:rPr sz="1800" dirty="0">
                          <a:solidFill>
                            <a:srgbClr val="FFFFCC"/>
                          </a:solidFill>
                          <a:latin typeface="Arial MT"/>
                          <a:cs typeface="Arial MT"/>
                        </a:rPr>
                        <a:t>co</a:t>
                      </a:r>
                      <a:r>
                        <a:rPr sz="1800" spc="-10" dirty="0">
                          <a:solidFill>
                            <a:srgbClr val="FFFFCC"/>
                          </a:solidFill>
                          <a:latin typeface="Arial MT"/>
                          <a:cs typeface="Arial MT"/>
                        </a:rPr>
                        <a:t>d</a:t>
                      </a:r>
                      <a:r>
                        <a:rPr sz="1800" dirty="0">
                          <a:solidFill>
                            <a:srgbClr val="FFFFCC"/>
                          </a:solidFill>
                          <a:latin typeface="Arial MT"/>
                          <a:cs typeface="Arial MT"/>
                        </a:rPr>
                        <a:t>i</a:t>
                      </a:r>
                      <a:r>
                        <a:rPr sz="1800" spc="-10" dirty="0">
                          <a:solidFill>
                            <a:srgbClr val="FFFFCC"/>
                          </a:solidFill>
                          <a:latin typeface="Arial MT"/>
                          <a:cs typeface="Arial MT"/>
                        </a:rPr>
                        <a:t>n</a:t>
                      </a:r>
                      <a:r>
                        <a:rPr sz="1800" dirty="0">
                          <a:solidFill>
                            <a:srgbClr val="FFFFCC"/>
                          </a:solidFill>
                          <a:latin typeface="Arial MT"/>
                          <a:cs typeface="Arial MT"/>
                        </a:rPr>
                        <a:t>g.</a:t>
                      </a:r>
                      <a:endParaRPr sz="1800">
                        <a:latin typeface="Arial MT"/>
                        <a:cs typeface="Arial MT"/>
                      </a:endParaRPr>
                    </a:p>
                  </a:txBody>
                  <a:tcPr marL="0" marR="0" marT="40005" marB="0">
                    <a:lnT w="12700">
                      <a:solidFill>
                        <a:srgbClr val="FFFFCC"/>
                      </a:solidFill>
                      <a:prstDash val="solid"/>
                    </a:lnT>
                    <a:lnB w="12700">
                      <a:solidFill>
                        <a:srgbClr val="FFFFCC"/>
                      </a:solidFill>
                      <a:prstDash val="solid"/>
                    </a:lnB>
                  </a:tcPr>
                </a:tc>
                <a:tc vMerge="1">
                  <a:txBody>
                    <a:bodyPr/>
                    <a:lstStyle/>
                    <a:p>
                      <a:endParaRPr/>
                    </a:p>
                  </a:txBody>
                  <a:tcPr marL="0" marR="0" marT="2540" marB="0">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326">
                <a:tc>
                  <a:txBody>
                    <a:bodyPr/>
                    <a:lstStyle/>
                    <a:p>
                      <a:pPr marL="91440">
                        <a:lnSpc>
                          <a:spcPct val="100000"/>
                        </a:lnSpc>
                        <a:spcBef>
                          <a:spcPts val="305"/>
                        </a:spcBef>
                      </a:pPr>
                      <a:r>
                        <a:rPr sz="2000" dirty="0">
                          <a:solidFill>
                            <a:srgbClr val="FFFFCC"/>
                          </a:solidFill>
                          <a:latin typeface="Arial MT"/>
                          <a:cs typeface="Arial MT"/>
                        </a:rPr>
                        <a:t>A</a:t>
                      </a:r>
                      <a:r>
                        <a:rPr sz="2000" spc="-120" dirty="0">
                          <a:solidFill>
                            <a:srgbClr val="FFFFCC"/>
                          </a:solidFill>
                          <a:latin typeface="Arial MT"/>
                          <a:cs typeface="Arial MT"/>
                        </a:rPr>
                        <a:t> </a:t>
                      </a:r>
                      <a:r>
                        <a:rPr sz="1200" dirty="0">
                          <a:solidFill>
                            <a:srgbClr val="FFFFCC"/>
                          </a:solidFill>
                          <a:latin typeface="Arial MT"/>
                          <a:cs typeface="Arial MT"/>
                        </a:rPr>
                        <a:t>(</a:t>
                      </a:r>
                      <a:r>
                        <a:rPr sz="1200" spc="-10" dirty="0">
                          <a:solidFill>
                            <a:srgbClr val="FFFFCC"/>
                          </a:solidFill>
                          <a:latin typeface="Arial MT"/>
                          <a:cs typeface="Arial MT"/>
                        </a:rPr>
                        <a:t>C</a:t>
                      </a:r>
                      <a:r>
                        <a:rPr sz="1200" dirty="0">
                          <a:solidFill>
                            <a:srgbClr val="FFFFCC"/>
                          </a:solidFill>
                          <a:latin typeface="Arial MT"/>
                          <a:cs typeface="Arial MT"/>
                        </a:rPr>
                        <a:t>o</a:t>
                      </a:r>
                      <a:r>
                        <a:rPr sz="1200" spc="-5" dirty="0">
                          <a:solidFill>
                            <a:srgbClr val="FFFFCC"/>
                          </a:solidFill>
                          <a:latin typeface="Arial MT"/>
                          <a:cs typeface="Arial MT"/>
                        </a:rPr>
                        <a:t>mm</a:t>
                      </a:r>
                      <a:r>
                        <a:rPr sz="1200" dirty="0">
                          <a:solidFill>
                            <a:srgbClr val="FFFFCC"/>
                          </a:solidFill>
                          <a:latin typeface="Arial MT"/>
                          <a:cs typeface="Arial MT"/>
                        </a:rPr>
                        <a:t>u</a:t>
                      </a:r>
                      <a:r>
                        <a:rPr sz="1200" spc="-10" dirty="0">
                          <a:solidFill>
                            <a:srgbClr val="FFFFCC"/>
                          </a:solidFill>
                          <a:latin typeface="Arial MT"/>
                          <a:cs typeface="Arial MT"/>
                        </a:rPr>
                        <a:t>n</a:t>
                      </a:r>
                      <a:r>
                        <a:rPr sz="1200" dirty="0">
                          <a:solidFill>
                            <a:srgbClr val="FFFFCC"/>
                          </a:solidFill>
                          <a:latin typeface="Arial MT"/>
                          <a:cs typeface="Arial MT"/>
                        </a:rPr>
                        <a:t>ity</a:t>
                      </a:r>
                      <a:r>
                        <a:rPr sz="1200" spc="-15" dirty="0">
                          <a:solidFill>
                            <a:srgbClr val="FFFFCC"/>
                          </a:solidFill>
                          <a:latin typeface="Arial MT"/>
                          <a:cs typeface="Arial MT"/>
                        </a:rPr>
                        <a:t> </a:t>
                      </a:r>
                      <a:r>
                        <a:rPr sz="1200" dirty="0">
                          <a:solidFill>
                            <a:srgbClr val="FFFFCC"/>
                          </a:solidFill>
                          <a:latin typeface="Arial MT"/>
                          <a:cs typeface="Arial MT"/>
                        </a:rPr>
                        <a:t>H)</a:t>
                      </a:r>
                      <a:endParaRPr sz="12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spc="-10" dirty="0">
                          <a:solidFill>
                            <a:srgbClr val="FFFFCC"/>
                          </a:solidFill>
                          <a:latin typeface="Arial MT"/>
                          <a:cs typeface="Arial MT"/>
                        </a:rPr>
                        <a:t>157</a:t>
                      </a:r>
                      <a:endParaRPr sz="2400">
                        <a:latin typeface="Arial MT"/>
                        <a:cs typeface="Arial MT"/>
                      </a:endParaRPr>
                    </a:p>
                  </a:txBody>
                  <a:tcPr marL="0" marR="0" marT="38735" marB="0">
                    <a:lnL w="12700">
                      <a:solidFill>
                        <a:srgbClr val="FFFFCC"/>
                      </a:solidFill>
                      <a:prstDash val="solid"/>
                    </a:lnL>
                    <a:lnT w="12700">
                      <a:solidFill>
                        <a:srgbClr val="FFFFCC"/>
                      </a:solidFill>
                      <a:prstDash val="solid"/>
                    </a:lnT>
                    <a:lnB w="12700">
                      <a:solidFill>
                        <a:srgbClr val="FFFFCC"/>
                      </a:solidFill>
                      <a:prstDash val="solid"/>
                    </a:lnB>
                    <a:solidFill>
                      <a:srgbClr val="0000FF"/>
                    </a:solidFill>
                  </a:tcPr>
                </a:tc>
                <a:tc>
                  <a:txBody>
                    <a:bodyPr/>
                    <a:lstStyle/>
                    <a:p>
                      <a:pPr marL="467995">
                        <a:lnSpc>
                          <a:spcPct val="100000"/>
                        </a:lnSpc>
                        <a:spcBef>
                          <a:spcPts val="305"/>
                        </a:spcBef>
                      </a:pPr>
                      <a:r>
                        <a:rPr sz="2400" spc="-10" dirty="0">
                          <a:solidFill>
                            <a:srgbClr val="FFFFCC"/>
                          </a:solidFill>
                          <a:latin typeface="Arial MT"/>
                          <a:cs typeface="Arial MT"/>
                        </a:rPr>
                        <a:t>18</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191135">
                        <a:lnSpc>
                          <a:spcPct val="100000"/>
                        </a:lnSpc>
                        <a:spcBef>
                          <a:spcPts val="305"/>
                        </a:spcBef>
                      </a:pPr>
                      <a:r>
                        <a:rPr sz="2400" spc="-10" dirty="0">
                          <a:solidFill>
                            <a:srgbClr val="FFFFCC"/>
                          </a:solidFill>
                          <a:latin typeface="Arial MT"/>
                          <a:cs typeface="Arial MT"/>
                        </a:rPr>
                        <a:t>54</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92710">
                        <a:lnSpc>
                          <a:spcPct val="100000"/>
                        </a:lnSpc>
                        <a:spcBef>
                          <a:spcPts val="305"/>
                        </a:spcBef>
                      </a:pPr>
                      <a:r>
                        <a:rPr sz="2400" spc="-5" dirty="0">
                          <a:solidFill>
                            <a:srgbClr val="FFFFCC"/>
                          </a:solidFill>
                          <a:latin typeface="Arial MT"/>
                          <a:cs typeface="Arial MT"/>
                        </a:rPr>
                        <a:t>229</a:t>
                      </a:r>
                      <a:r>
                        <a:rPr sz="2400" spc="-25" dirty="0">
                          <a:solidFill>
                            <a:srgbClr val="FFFFCC"/>
                          </a:solidFill>
                          <a:latin typeface="Arial MT"/>
                          <a:cs typeface="Arial MT"/>
                        </a:rPr>
                        <a:t> </a:t>
                      </a:r>
                      <a:r>
                        <a:rPr sz="1600" spc="-5" dirty="0">
                          <a:solidFill>
                            <a:srgbClr val="00CC00"/>
                          </a:solidFill>
                          <a:latin typeface="Arial MT"/>
                          <a:cs typeface="Arial MT"/>
                        </a:rPr>
                        <a:t>(39.83%)</a:t>
                      </a:r>
                      <a:endParaRPr sz="1600">
                        <a:latin typeface="Arial MT"/>
                        <a:cs typeface="Arial MT"/>
                      </a:endParaRPr>
                    </a:p>
                  </a:txBody>
                  <a:tcPr marL="0" marR="0" marT="38735" marB="0">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200">
                <a:tc>
                  <a:txBody>
                    <a:bodyPr/>
                    <a:lstStyle/>
                    <a:p>
                      <a:pPr marL="91440">
                        <a:lnSpc>
                          <a:spcPct val="100000"/>
                        </a:lnSpc>
                        <a:spcBef>
                          <a:spcPts val="305"/>
                        </a:spcBef>
                      </a:pPr>
                      <a:r>
                        <a:rPr sz="2000" dirty="0">
                          <a:solidFill>
                            <a:srgbClr val="FFFFCC"/>
                          </a:solidFill>
                          <a:latin typeface="Arial MT"/>
                          <a:cs typeface="Arial MT"/>
                        </a:rPr>
                        <a:t>B</a:t>
                      </a:r>
                      <a:r>
                        <a:rPr sz="2000" spc="-30" dirty="0">
                          <a:solidFill>
                            <a:srgbClr val="FFFFCC"/>
                          </a:solidFill>
                          <a:latin typeface="Arial MT"/>
                          <a:cs typeface="Arial MT"/>
                        </a:rPr>
                        <a:t> </a:t>
                      </a:r>
                      <a:r>
                        <a:rPr sz="1200" spc="-5" dirty="0">
                          <a:solidFill>
                            <a:srgbClr val="FFFFCC"/>
                          </a:solidFill>
                          <a:latin typeface="Arial MT"/>
                          <a:cs typeface="Arial MT"/>
                        </a:rPr>
                        <a:t>(University H)</a:t>
                      </a:r>
                      <a:endParaRPr sz="12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spc="-10" dirty="0">
                          <a:solidFill>
                            <a:srgbClr val="FFFFCC"/>
                          </a:solidFill>
                          <a:latin typeface="Arial MT"/>
                          <a:cs typeface="Arial MT"/>
                        </a:rPr>
                        <a:t>268</a:t>
                      </a:r>
                      <a:endParaRPr sz="2400">
                        <a:latin typeface="Arial MT"/>
                        <a:cs typeface="Arial MT"/>
                      </a:endParaRPr>
                    </a:p>
                  </a:txBody>
                  <a:tcPr marL="0" marR="0" marT="38735" marB="0">
                    <a:lnL w="12700">
                      <a:solidFill>
                        <a:srgbClr val="FFFFCC"/>
                      </a:solidFill>
                      <a:prstDash val="solid"/>
                    </a:lnL>
                    <a:lnT w="12700">
                      <a:solidFill>
                        <a:srgbClr val="FFFFCC"/>
                      </a:solidFill>
                      <a:prstDash val="solid"/>
                    </a:lnT>
                    <a:lnB w="12700">
                      <a:solidFill>
                        <a:srgbClr val="FFFFCC"/>
                      </a:solidFill>
                      <a:prstDash val="solid"/>
                    </a:lnB>
                    <a:solidFill>
                      <a:srgbClr val="0000FF"/>
                    </a:solidFill>
                  </a:tcPr>
                </a:tc>
                <a:tc>
                  <a:txBody>
                    <a:bodyPr/>
                    <a:lstStyle/>
                    <a:p>
                      <a:pPr marL="467995">
                        <a:lnSpc>
                          <a:spcPct val="100000"/>
                        </a:lnSpc>
                        <a:spcBef>
                          <a:spcPts val="305"/>
                        </a:spcBef>
                      </a:pPr>
                      <a:r>
                        <a:rPr sz="2400" spc="-10" dirty="0">
                          <a:solidFill>
                            <a:srgbClr val="FFFFCC"/>
                          </a:solidFill>
                          <a:latin typeface="Arial MT"/>
                          <a:cs typeface="Arial MT"/>
                        </a:rPr>
                        <a:t>44</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191135">
                        <a:lnSpc>
                          <a:spcPct val="100000"/>
                        </a:lnSpc>
                        <a:spcBef>
                          <a:spcPts val="305"/>
                        </a:spcBef>
                      </a:pPr>
                      <a:r>
                        <a:rPr sz="2400" spc="-10" dirty="0">
                          <a:solidFill>
                            <a:srgbClr val="FFFFCC"/>
                          </a:solidFill>
                          <a:latin typeface="Arial MT"/>
                          <a:cs typeface="Arial MT"/>
                        </a:rPr>
                        <a:t>34</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92710">
                        <a:lnSpc>
                          <a:spcPct val="100000"/>
                        </a:lnSpc>
                        <a:spcBef>
                          <a:spcPts val="305"/>
                        </a:spcBef>
                      </a:pPr>
                      <a:r>
                        <a:rPr sz="2400" spc="-5" dirty="0">
                          <a:solidFill>
                            <a:srgbClr val="FFFFCC"/>
                          </a:solidFill>
                          <a:latin typeface="Arial MT"/>
                          <a:cs typeface="Arial MT"/>
                        </a:rPr>
                        <a:t>346</a:t>
                      </a:r>
                      <a:r>
                        <a:rPr sz="2400" spc="-25" dirty="0">
                          <a:solidFill>
                            <a:srgbClr val="FFFFCC"/>
                          </a:solidFill>
                          <a:latin typeface="Arial MT"/>
                          <a:cs typeface="Arial MT"/>
                        </a:rPr>
                        <a:t> </a:t>
                      </a:r>
                      <a:r>
                        <a:rPr sz="1600" spc="-5" dirty="0">
                          <a:solidFill>
                            <a:srgbClr val="00CC00"/>
                          </a:solidFill>
                          <a:latin typeface="Arial MT"/>
                          <a:cs typeface="Arial MT"/>
                        </a:rPr>
                        <a:t>(60.17%)</a:t>
                      </a:r>
                      <a:endParaRPr sz="1600">
                        <a:latin typeface="Arial MT"/>
                        <a:cs typeface="Arial MT"/>
                      </a:endParaRPr>
                    </a:p>
                  </a:txBody>
                  <a:tcPr marL="0" marR="0" marT="38735" marB="0">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457200">
                <a:tc>
                  <a:txBody>
                    <a:bodyPr/>
                    <a:lstStyle/>
                    <a:p>
                      <a:pPr marL="91440">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5"/>
                        </a:spcBef>
                      </a:pPr>
                      <a:r>
                        <a:rPr sz="2400" spc="-10" dirty="0">
                          <a:solidFill>
                            <a:srgbClr val="FFFFCC"/>
                          </a:solidFill>
                          <a:latin typeface="Arial MT"/>
                          <a:cs typeface="Arial MT"/>
                        </a:rPr>
                        <a:t>425</a:t>
                      </a:r>
                      <a:endParaRPr sz="2400">
                        <a:latin typeface="Arial MT"/>
                        <a:cs typeface="Arial MT"/>
                      </a:endParaRPr>
                    </a:p>
                  </a:txBody>
                  <a:tcPr marL="0" marR="0" marT="38735" marB="0">
                    <a:lnL w="12700">
                      <a:solidFill>
                        <a:srgbClr val="FFFFCC"/>
                      </a:solidFill>
                      <a:prstDash val="solid"/>
                    </a:lnL>
                    <a:lnT w="12700">
                      <a:solidFill>
                        <a:srgbClr val="FFFFCC"/>
                      </a:solidFill>
                      <a:prstDash val="solid"/>
                    </a:lnT>
                    <a:lnB w="28575">
                      <a:solidFill>
                        <a:srgbClr val="FFFFCC"/>
                      </a:solidFill>
                      <a:prstDash val="solid"/>
                    </a:lnB>
                  </a:tcPr>
                </a:tc>
                <a:tc>
                  <a:txBody>
                    <a:bodyPr/>
                    <a:lstStyle/>
                    <a:p>
                      <a:pPr marL="467995">
                        <a:lnSpc>
                          <a:spcPct val="100000"/>
                        </a:lnSpc>
                        <a:spcBef>
                          <a:spcPts val="305"/>
                        </a:spcBef>
                      </a:pPr>
                      <a:r>
                        <a:rPr sz="2400" spc="-10" dirty="0">
                          <a:solidFill>
                            <a:srgbClr val="FFFFCC"/>
                          </a:solidFill>
                          <a:latin typeface="Arial MT"/>
                          <a:cs typeface="Arial MT"/>
                        </a:rPr>
                        <a:t>62</a:t>
                      </a:r>
                      <a:endParaRPr sz="2400">
                        <a:latin typeface="Arial MT"/>
                        <a:cs typeface="Arial MT"/>
                      </a:endParaRPr>
                    </a:p>
                  </a:txBody>
                  <a:tcPr marL="0" marR="0" marT="38735" marB="0">
                    <a:lnT w="12700">
                      <a:solidFill>
                        <a:srgbClr val="FFFFCC"/>
                      </a:solidFill>
                      <a:prstDash val="solid"/>
                    </a:lnT>
                    <a:lnB w="28575">
                      <a:solidFill>
                        <a:srgbClr val="FFFFCC"/>
                      </a:solidFill>
                      <a:prstDash val="solid"/>
                    </a:lnB>
                  </a:tcPr>
                </a:tc>
                <a:tc>
                  <a:txBody>
                    <a:bodyPr/>
                    <a:lstStyle/>
                    <a:p>
                      <a:pPr marL="191135">
                        <a:lnSpc>
                          <a:spcPct val="100000"/>
                        </a:lnSpc>
                        <a:spcBef>
                          <a:spcPts val="305"/>
                        </a:spcBef>
                      </a:pPr>
                      <a:r>
                        <a:rPr sz="2400" spc="-10" dirty="0">
                          <a:solidFill>
                            <a:srgbClr val="FFFFCC"/>
                          </a:solidFill>
                          <a:latin typeface="Arial MT"/>
                          <a:cs typeface="Arial MT"/>
                        </a:rPr>
                        <a:t>88</a:t>
                      </a:r>
                      <a:endParaRPr sz="2400">
                        <a:latin typeface="Arial MT"/>
                        <a:cs typeface="Arial MT"/>
                      </a:endParaRPr>
                    </a:p>
                  </a:txBody>
                  <a:tcPr marL="0" marR="0" marT="38735" marB="0">
                    <a:lnT w="12700">
                      <a:solidFill>
                        <a:srgbClr val="FFFFCC"/>
                      </a:solidFill>
                      <a:prstDash val="solid"/>
                    </a:lnT>
                    <a:lnB w="28575">
                      <a:solidFill>
                        <a:srgbClr val="FFFFCC"/>
                      </a:solidFill>
                      <a:prstDash val="solid"/>
                    </a:lnB>
                  </a:tcPr>
                </a:tc>
                <a:tc>
                  <a:txBody>
                    <a:bodyPr/>
                    <a:lstStyle/>
                    <a:p>
                      <a:pPr marL="89535">
                        <a:lnSpc>
                          <a:spcPct val="100000"/>
                        </a:lnSpc>
                        <a:spcBef>
                          <a:spcPts val="305"/>
                        </a:spcBef>
                      </a:pPr>
                      <a:r>
                        <a:rPr sz="2400" spc="-10" dirty="0">
                          <a:solidFill>
                            <a:srgbClr val="FFFFCC"/>
                          </a:solidFill>
                          <a:latin typeface="Arial MT"/>
                          <a:cs typeface="Arial MT"/>
                        </a:rPr>
                        <a:t>575</a:t>
                      </a:r>
                      <a:endParaRPr sz="2400">
                        <a:latin typeface="Arial MT"/>
                        <a:cs typeface="Arial MT"/>
                      </a:endParaRPr>
                    </a:p>
                  </a:txBody>
                  <a:tcPr marL="0" marR="0" marT="38735" marB="0">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20" name="object 20"/>
          <p:cNvSpPr/>
          <p:nvPr/>
        </p:nvSpPr>
        <p:spPr>
          <a:xfrm>
            <a:off x="2694177" y="3034029"/>
            <a:ext cx="161925" cy="2375535"/>
          </a:xfrm>
          <a:custGeom>
            <a:avLst/>
            <a:gdLst/>
            <a:ahLst/>
            <a:cxnLst/>
            <a:rect l="l" t="t" r="r" b="b"/>
            <a:pathLst>
              <a:path w="161925" h="2375535">
                <a:moveTo>
                  <a:pt x="12700" y="0"/>
                </a:moveTo>
                <a:lnTo>
                  <a:pt x="0" y="508"/>
                </a:lnTo>
                <a:lnTo>
                  <a:pt x="2286" y="51308"/>
                </a:lnTo>
                <a:lnTo>
                  <a:pt x="14986" y="50673"/>
                </a:lnTo>
                <a:lnTo>
                  <a:pt x="12700" y="0"/>
                </a:lnTo>
                <a:close/>
              </a:path>
              <a:path w="161925" h="2375535">
                <a:moveTo>
                  <a:pt x="16764" y="88773"/>
                </a:moveTo>
                <a:lnTo>
                  <a:pt x="4064" y="89408"/>
                </a:lnTo>
                <a:lnTo>
                  <a:pt x="6350" y="140081"/>
                </a:lnTo>
                <a:lnTo>
                  <a:pt x="19050" y="139573"/>
                </a:lnTo>
                <a:lnTo>
                  <a:pt x="16764" y="88773"/>
                </a:lnTo>
                <a:close/>
              </a:path>
              <a:path w="161925" h="2375535">
                <a:moveTo>
                  <a:pt x="20828" y="177546"/>
                </a:moveTo>
                <a:lnTo>
                  <a:pt x="8128" y="178181"/>
                </a:lnTo>
                <a:lnTo>
                  <a:pt x="10414" y="228854"/>
                </a:lnTo>
                <a:lnTo>
                  <a:pt x="23114" y="228346"/>
                </a:lnTo>
                <a:lnTo>
                  <a:pt x="20828" y="177546"/>
                </a:lnTo>
                <a:close/>
              </a:path>
              <a:path w="161925" h="2375535">
                <a:moveTo>
                  <a:pt x="24765" y="266446"/>
                </a:moveTo>
                <a:lnTo>
                  <a:pt x="12065" y="266954"/>
                </a:lnTo>
                <a:lnTo>
                  <a:pt x="14478" y="317754"/>
                </a:lnTo>
                <a:lnTo>
                  <a:pt x="27051" y="317119"/>
                </a:lnTo>
                <a:lnTo>
                  <a:pt x="24765" y="266446"/>
                </a:lnTo>
                <a:close/>
              </a:path>
              <a:path w="161925" h="2375535">
                <a:moveTo>
                  <a:pt x="28829" y="355219"/>
                </a:moveTo>
                <a:lnTo>
                  <a:pt x="16129" y="355727"/>
                </a:lnTo>
                <a:lnTo>
                  <a:pt x="18415" y="406527"/>
                </a:lnTo>
                <a:lnTo>
                  <a:pt x="31115" y="405892"/>
                </a:lnTo>
                <a:lnTo>
                  <a:pt x="28829" y="355219"/>
                </a:lnTo>
                <a:close/>
              </a:path>
              <a:path w="161925" h="2375535">
                <a:moveTo>
                  <a:pt x="32893" y="443992"/>
                </a:moveTo>
                <a:lnTo>
                  <a:pt x="20193" y="444627"/>
                </a:lnTo>
                <a:lnTo>
                  <a:pt x="22479" y="495300"/>
                </a:lnTo>
                <a:lnTo>
                  <a:pt x="35179" y="494792"/>
                </a:lnTo>
                <a:lnTo>
                  <a:pt x="32893" y="443992"/>
                </a:lnTo>
                <a:close/>
              </a:path>
              <a:path w="161925" h="2375535">
                <a:moveTo>
                  <a:pt x="36957" y="532765"/>
                </a:moveTo>
                <a:lnTo>
                  <a:pt x="24257" y="533400"/>
                </a:lnTo>
                <a:lnTo>
                  <a:pt x="26543" y="584200"/>
                </a:lnTo>
                <a:lnTo>
                  <a:pt x="39243" y="583565"/>
                </a:lnTo>
                <a:lnTo>
                  <a:pt x="36957" y="532765"/>
                </a:lnTo>
                <a:close/>
              </a:path>
              <a:path w="161925" h="2375535">
                <a:moveTo>
                  <a:pt x="40894" y="621665"/>
                </a:moveTo>
                <a:lnTo>
                  <a:pt x="28321" y="622173"/>
                </a:lnTo>
                <a:lnTo>
                  <a:pt x="30607" y="672973"/>
                </a:lnTo>
                <a:lnTo>
                  <a:pt x="43307" y="672338"/>
                </a:lnTo>
                <a:lnTo>
                  <a:pt x="40894" y="621665"/>
                </a:lnTo>
                <a:close/>
              </a:path>
              <a:path w="161925" h="2375535">
                <a:moveTo>
                  <a:pt x="44958" y="710438"/>
                </a:moveTo>
                <a:lnTo>
                  <a:pt x="32258" y="710946"/>
                </a:lnTo>
                <a:lnTo>
                  <a:pt x="34544" y="761746"/>
                </a:lnTo>
                <a:lnTo>
                  <a:pt x="47244" y="761238"/>
                </a:lnTo>
                <a:lnTo>
                  <a:pt x="44958" y="710438"/>
                </a:lnTo>
                <a:close/>
              </a:path>
              <a:path w="161925" h="2375535">
                <a:moveTo>
                  <a:pt x="49022" y="799211"/>
                </a:moveTo>
                <a:lnTo>
                  <a:pt x="36322" y="799846"/>
                </a:lnTo>
                <a:lnTo>
                  <a:pt x="38608" y="850519"/>
                </a:lnTo>
                <a:lnTo>
                  <a:pt x="51308" y="850011"/>
                </a:lnTo>
                <a:lnTo>
                  <a:pt x="49022" y="799211"/>
                </a:lnTo>
                <a:close/>
              </a:path>
              <a:path w="161925" h="2375535">
                <a:moveTo>
                  <a:pt x="53086" y="887984"/>
                </a:moveTo>
                <a:lnTo>
                  <a:pt x="40386" y="888619"/>
                </a:lnTo>
                <a:lnTo>
                  <a:pt x="42672" y="939419"/>
                </a:lnTo>
                <a:lnTo>
                  <a:pt x="55372" y="938784"/>
                </a:lnTo>
                <a:lnTo>
                  <a:pt x="53086" y="887984"/>
                </a:lnTo>
                <a:close/>
              </a:path>
              <a:path w="161925" h="2375535">
                <a:moveTo>
                  <a:pt x="57150" y="976884"/>
                </a:moveTo>
                <a:lnTo>
                  <a:pt x="44450" y="977392"/>
                </a:lnTo>
                <a:lnTo>
                  <a:pt x="46736" y="1028192"/>
                </a:lnTo>
                <a:lnTo>
                  <a:pt x="59436" y="1027557"/>
                </a:lnTo>
                <a:lnTo>
                  <a:pt x="57150" y="976884"/>
                </a:lnTo>
                <a:close/>
              </a:path>
              <a:path w="161925" h="2375535">
                <a:moveTo>
                  <a:pt x="61087" y="1065657"/>
                </a:moveTo>
                <a:lnTo>
                  <a:pt x="48387" y="1066292"/>
                </a:lnTo>
                <a:lnTo>
                  <a:pt x="50800" y="1116965"/>
                </a:lnTo>
                <a:lnTo>
                  <a:pt x="63500" y="1116457"/>
                </a:lnTo>
                <a:lnTo>
                  <a:pt x="61087" y="1065657"/>
                </a:lnTo>
                <a:close/>
              </a:path>
              <a:path w="161925" h="2375535">
                <a:moveTo>
                  <a:pt x="65151" y="1154430"/>
                </a:moveTo>
                <a:lnTo>
                  <a:pt x="52451" y="1155065"/>
                </a:lnTo>
                <a:lnTo>
                  <a:pt x="54737" y="1205738"/>
                </a:lnTo>
                <a:lnTo>
                  <a:pt x="67437" y="1205230"/>
                </a:lnTo>
                <a:lnTo>
                  <a:pt x="65151" y="1154430"/>
                </a:lnTo>
                <a:close/>
              </a:path>
              <a:path w="161925" h="2375535">
                <a:moveTo>
                  <a:pt x="69215" y="1243330"/>
                </a:moveTo>
                <a:lnTo>
                  <a:pt x="56515" y="1243838"/>
                </a:lnTo>
                <a:lnTo>
                  <a:pt x="58801" y="1294638"/>
                </a:lnTo>
                <a:lnTo>
                  <a:pt x="71501" y="1294003"/>
                </a:lnTo>
                <a:lnTo>
                  <a:pt x="69215" y="1243330"/>
                </a:lnTo>
                <a:close/>
              </a:path>
              <a:path w="161925" h="2375535">
                <a:moveTo>
                  <a:pt x="73279" y="1332103"/>
                </a:moveTo>
                <a:lnTo>
                  <a:pt x="60579" y="1332611"/>
                </a:lnTo>
                <a:lnTo>
                  <a:pt x="62865" y="1383411"/>
                </a:lnTo>
                <a:lnTo>
                  <a:pt x="75565" y="1382776"/>
                </a:lnTo>
                <a:lnTo>
                  <a:pt x="73279" y="1332103"/>
                </a:lnTo>
                <a:close/>
              </a:path>
              <a:path w="161925" h="2375535">
                <a:moveTo>
                  <a:pt x="77343" y="1420876"/>
                </a:moveTo>
                <a:lnTo>
                  <a:pt x="64643" y="1421511"/>
                </a:lnTo>
                <a:lnTo>
                  <a:pt x="66929" y="1472184"/>
                </a:lnTo>
                <a:lnTo>
                  <a:pt x="79629" y="1471676"/>
                </a:lnTo>
                <a:lnTo>
                  <a:pt x="77343" y="1420876"/>
                </a:lnTo>
                <a:close/>
              </a:path>
              <a:path w="161925" h="2375535">
                <a:moveTo>
                  <a:pt x="81280" y="1509649"/>
                </a:moveTo>
                <a:lnTo>
                  <a:pt x="68580" y="1510284"/>
                </a:lnTo>
                <a:lnTo>
                  <a:pt x="70993" y="1561084"/>
                </a:lnTo>
                <a:lnTo>
                  <a:pt x="83566" y="1560449"/>
                </a:lnTo>
                <a:lnTo>
                  <a:pt x="81280" y="1509649"/>
                </a:lnTo>
                <a:close/>
              </a:path>
              <a:path w="161925" h="2375535">
                <a:moveTo>
                  <a:pt x="85344" y="1598549"/>
                </a:moveTo>
                <a:lnTo>
                  <a:pt x="72644" y="1599057"/>
                </a:lnTo>
                <a:lnTo>
                  <a:pt x="74930" y="1649857"/>
                </a:lnTo>
                <a:lnTo>
                  <a:pt x="87630" y="1649222"/>
                </a:lnTo>
                <a:lnTo>
                  <a:pt x="85344" y="1598549"/>
                </a:lnTo>
                <a:close/>
              </a:path>
              <a:path w="161925" h="2375535">
                <a:moveTo>
                  <a:pt x="89408" y="1687322"/>
                </a:moveTo>
                <a:lnTo>
                  <a:pt x="76708" y="1687957"/>
                </a:lnTo>
                <a:lnTo>
                  <a:pt x="78994" y="1738630"/>
                </a:lnTo>
                <a:lnTo>
                  <a:pt x="91694" y="1738122"/>
                </a:lnTo>
                <a:lnTo>
                  <a:pt x="89408" y="1687322"/>
                </a:lnTo>
                <a:close/>
              </a:path>
              <a:path w="161925" h="2375535">
                <a:moveTo>
                  <a:pt x="93472" y="1776095"/>
                </a:moveTo>
                <a:lnTo>
                  <a:pt x="80772" y="1776730"/>
                </a:lnTo>
                <a:lnTo>
                  <a:pt x="83058" y="1827403"/>
                </a:lnTo>
                <a:lnTo>
                  <a:pt x="95758" y="1826895"/>
                </a:lnTo>
                <a:lnTo>
                  <a:pt x="93472" y="1776095"/>
                </a:lnTo>
                <a:close/>
              </a:path>
              <a:path w="161925" h="2375535">
                <a:moveTo>
                  <a:pt x="97409" y="1864995"/>
                </a:moveTo>
                <a:lnTo>
                  <a:pt x="84836" y="1865503"/>
                </a:lnTo>
                <a:lnTo>
                  <a:pt x="87122" y="1916303"/>
                </a:lnTo>
                <a:lnTo>
                  <a:pt x="99822" y="1915668"/>
                </a:lnTo>
                <a:lnTo>
                  <a:pt x="97409" y="1864995"/>
                </a:lnTo>
                <a:close/>
              </a:path>
              <a:path w="161925" h="2375535">
                <a:moveTo>
                  <a:pt x="101473" y="1953768"/>
                </a:moveTo>
                <a:lnTo>
                  <a:pt x="88773" y="1954276"/>
                </a:lnTo>
                <a:lnTo>
                  <a:pt x="91059" y="2005076"/>
                </a:lnTo>
                <a:lnTo>
                  <a:pt x="103759" y="2004441"/>
                </a:lnTo>
                <a:lnTo>
                  <a:pt x="101473" y="1953768"/>
                </a:lnTo>
                <a:close/>
              </a:path>
              <a:path w="161925" h="2375535">
                <a:moveTo>
                  <a:pt x="105537" y="2042541"/>
                </a:moveTo>
                <a:lnTo>
                  <a:pt x="92837" y="2043176"/>
                </a:lnTo>
                <a:lnTo>
                  <a:pt x="95123" y="2093849"/>
                </a:lnTo>
                <a:lnTo>
                  <a:pt x="107823" y="2093341"/>
                </a:lnTo>
                <a:lnTo>
                  <a:pt x="105537" y="2042541"/>
                </a:lnTo>
                <a:close/>
              </a:path>
              <a:path w="161925" h="2375535">
                <a:moveTo>
                  <a:pt x="109601" y="2131314"/>
                </a:moveTo>
                <a:lnTo>
                  <a:pt x="96901" y="2131949"/>
                </a:lnTo>
                <a:lnTo>
                  <a:pt x="99187" y="2182749"/>
                </a:lnTo>
                <a:lnTo>
                  <a:pt x="111887" y="2182114"/>
                </a:lnTo>
                <a:lnTo>
                  <a:pt x="109601" y="2131314"/>
                </a:lnTo>
                <a:close/>
              </a:path>
              <a:path w="161925" h="2375535">
                <a:moveTo>
                  <a:pt x="113665" y="2220214"/>
                </a:moveTo>
                <a:lnTo>
                  <a:pt x="100965" y="2220722"/>
                </a:lnTo>
                <a:lnTo>
                  <a:pt x="103251" y="2271522"/>
                </a:lnTo>
                <a:lnTo>
                  <a:pt x="115951" y="2270887"/>
                </a:lnTo>
                <a:lnTo>
                  <a:pt x="113665" y="2220214"/>
                </a:lnTo>
                <a:close/>
              </a:path>
              <a:path w="161925" h="2375535">
                <a:moveTo>
                  <a:pt x="65405" y="2281301"/>
                </a:moveTo>
                <a:lnTo>
                  <a:pt x="62357" y="2283206"/>
                </a:lnTo>
                <a:lnTo>
                  <a:pt x="59436" y="2285111"/>
                </a:lnTo>
                <a:lnTo>
                  <a:pt x="58674" y="2289048"/>
                </a:lnTo>
                <a:lnTo>
                  <a:pt x="60579" y="2291969"/>
                </a:lnTo>
                <a:lnTo>
                  <a:pt x="114300" y="2375154"/>
                </a:lnTo>
                <a:lnTo>
                  <a:pt x="122084" y="2360295"/>
                </a:lnTo>
                <a:lnTo>
                  <a:pt x="107315" y="2360295"/>
                </a:lnTo>
                <a:lnTo>
                  <a:pt x="106325" y="2339467"/>
                </a:lnTo>
                <a:lnTo>
                  <a:pt x="71247" y="2284984"/>
                </a:lnTo>
                <a:lnTo>
                  <a:pt x="69342" y="2282063"/>
                </a:lnTo>
                <a:lnTo>
                  <a:pt x="65405" y="2281301"/>
                </a:lnTo>
                <a:close/>
              </a:path>
              <a:path w="161925" h="2375535">
                <a:moveTo>
                  <a:pt x="106325" y="2339467"/>
                </a:moveTo>
                <a:lnTo>
                  <a:pt x="107315" y="2360295"/>
                </a:lnTo>
                <a:lnTo>
                  <a:pt x="120015" y="2359787"/>
                </a:lnTo>
                <a:lnTo>
                  <a:pt x="108077" y="2359660"/>
                </a:lnTo>
                <a:lnTo>
                  <a:pt x="113130" y="2350037"/>
                </a:lnTo>
                <a:lnTo>
                  <a:pt x="106325" y="2339467"/>
                </a:lnTo>
                <a:close/>
              </a:path>
              <a:path w="161925" h="2375535">
                <a:moveTo>
                  <a:pt x="154559" y="2277237"/>
                </a:moveTo>
                <a:lnTo>
                  <a:pt x="150622" y="2278380"/>
                </a:lnTo>
                <a:lnTo>
                  <a:pt x="149098" y="2281555"/>
                </a:lnTo>
                <a:lnTo>
                  <a:pt x="119019" y="2338825"/>
                </a:lnTo>
                <a:lnTo>
                  <a:pt x="120015" y="2359787"/>
                </a:lnTo>
                <a:lnTo>
                  <a:pt x="107315" y="2360295"/>
                </a:lnTo>
                <a:lnTo>
                  <a:pt x="122084" y="2360295"/>
                </a:lnTo>
                <a:lnTo>
                  <a:pt x="160274" y="2287397"/>
                </a:lnTo>
                <a:lnTo>
                  <a:pt x="161925" y="2284349"/>
                </a:lnTo>
                <a:lnTo>
                  <a:pt x="160782" y="2280412"/>
                </a:lnTo>
                <a:lnTo>
                  <a:pt x="157607" y="2278888"/>
                </a:lnTo>
                <a:lnTo>
                  <a:pt x="154559" y="2277237"/>
                </a:lnTo>
                <a:close/>
              </a:path>
              <a:path w="161925" h="2375535">
                <a:moveTo>
                  <a:pt x="113130" y="2350037"/>
                </a:moveTo>
                <a:lnTo>
                  <a:pt x="108077" y="2359660"/>
                </a:lnTo>
                <a:lnTo>
                  <a:pt x="118999" y="2359152"/>
                </a:lnTo>
                <a:lnTo>
                  <a:pt x="113130" y="2350037"/>
                </a:lnTo>
                <a:close/>
              </a:path>
              <a:path w="161925" h="2375535">
                <a:moveTo>
                  <a:pt x="119019" y="2338825"/>
                </a:moveTo>
                <a:lnTo>
                  <a:pt x="113130" y="2350037"/>
                </a:lnTo>
                <a:lnTo>
                  <a:pt x="118999" y="2359152"/>
                </a:lnTo>
                <a:lnTo>
                  <a:pt x="108077" y="2359660"/>
                </a:lnTo>
                <a:lnTo>
                  <a:pt x="120008" y="2359660"/>
                </a:lnTo>
                <a:lnTo>
                  <a:pt x="119019" y="2338825"/>
                </a:lnTo>
                <a:close/>
              </a:path>
              <a:path w="161925" h="2375535">
                <a:moveTo>
                  <a:pt x="117602" y="2308987"/>
                </a:moveTo>
                <a:lnTo>
                  <a:pt x="104902" y="2309495"/>
                </a:lnTo>
                <a:lnTo>
                  <a:pt x="106325" y="2339467"/>
                </a:lnTo>
                <a:lnTo>
                  <a:pt x="113130" y="2350037"/>
                </a:lnTo>
                <a:lnTo>
                  <a:pt x="119019" y="2338825"/>
                </a:lnTo>
                <a:lnTo>
                  <a:pt x="117602" y="2308987"/>
                </a:lnTo>
                <a:close/>
              </a:path>
            </a:pathLst>
          </a:custGeom>
          <a:solidFill>
            <a:srgbClr val="B1B1B1"/>
          </a:solidFill>
        </p:spPr>
        <p:txBody>
          <a:bodyPr wrap="square" lIns="0" tIns="0" rIns="0" bIns="0" rtlCol="0"/>
          <a:lstStyle/>
          <a:p>
            <a:endParaRPr/>
          </a:p>
        </p:txBody>
      </p:sp>
      <p:sp>
        <p:nvSpPr>
          <p:cNvPr id="21" name="object 21"/>
          <p:cNvSpPr/>
          <p:nvPr/>
        </p:nvSpPr>
        <p:spPr>
          <a:xfrm>
            <a:off x="3384803" y="2091817"/>
            <a:ext cx="4755515" cy="3282315"/>
          </a:xfrm>
          <a:custGeom>
            <a:avLst/>
            <a:gdLst/>
            <a:ahLst/>
            <a:cxnLst/>
            <a:rect l="l" t="t" r="r" b="b"/>
            <a:pathLst>
              <a:path w="4755515" h="3282315">
                <a:moveTo>
                  <a:pt x="4747768" y="0"/>
                </a:moveTo>
                <a:lnTo>
                  <a:pt x="4705985" y="28829"/>
                </a:lnTo>
                <a:lnTo>
                  <a:pt x="4713224" y="39243"/>
                </a:lnTo>
                <a:lnTo>
                  <a:pt x="4755007" y="10413"/>
                </a:lnTo>
                <a:lnTo>
                  <a:pt x="4747768" y="0"/>
                </a:lnTo>
                <a:close/>
              </a:path>
              <a:path w="4755515" h="3282315">
                <a:moveTo>
                  <a:pt x="4674616" y="50419"/>
                </a:moveTo>
                <a:lnTo>
                  <a:pt x="4632833" y="79248"/>
                </a:lnTo>
                <a:lnTo>
                  <a:pt x="4639945" y="89788"/>
                </a:lnTo>
                <a:lnTo>
                  <a:pt x="4681855" y="60960"/>
                </a:lnTo>
                <a:lnTo>
                  <a:pt x="4674616" y="50419"/>
                </a:lnTo>
                <a:close/>
              </a:path>
              <a:path w="4755515" h="3282315">
                <a:moveTo>
                  <a:pt x="4601464" y="100965"/>
                </a:moveTo>
                <a:lnTo>
                  <a:pt x="4559554" y="129794"/>
                </a:lnTo>
                <a:lnTo>
                  <a:pt x="4566793" y="140208"/>
                </a:lnTo>
                <a:lnTo>
                  <a:pt x="4608576" y="111379"/>
                </a:lnTo>
                <a:lnTo>
                  <a:pt x="4601464" y="100965"/>
                </a:lnTo>
                <a:close/>
              </a:path>
              <a:path w="4755515" h="3282315">
                <a:moveTo>
                  <a:pt x="4528185" y="151384"/>
                </a:moveTo>
                <a:lnTo>
                  <a:pt x="4486402" y="180212"/>
                </a:lnTo>
                <a:lnTo>
                  <a:pt x="4493641" y="190627"/>
                </a:lnTo>
                <a:lnTo>
                  <a:pt x="4535424" y="161798"/>
                </a:lnTo>
                <a:lnTo>
                  <a:pt x="4528185" y="151384"/>
                </a:lnTo>
                <a:close/>
              </a:path>
              <a:path w="4755515" h="3282315">
                <a:moveTo>
                  <a:pt x="4455033" y="201803"/>
                </a:moveTo>
                <a:lnTo>
                  <a:pt x="4413250" y="230632"/>
                </a:lnTo>
                <a:lnTo>
                  <a:pt x="4420489" y="241173"/>
                </a:lnTo>
                <a:lnTo>
                  <a:pt x="4462272" y="212344"/>
                </a:lnTo>
                <a:lnTo>
                  <a:pt x="4455033" y="201803"/>
                </a:lnTo>
                <a:close/>
              </a:path>
              <a:path w="4755515" h="3282315">
                <a:moveTo>
                  <a:pt x="4381881" y="252349"/>
                </a:moveTo>
                <a:lnTo>
                  <a:pt x="4340098" y="281178"/>
                </a:lnTo>
                <a:lnTo>
                  <a:pt x="4347210" y="291592"/>
                </a:lnTo>
                <a:lnTo>
                  <a:pt x="4389120" y="262763"/>
                </a:lnTo>
                <a:lnTo>
                  <a:pt x="4381881" y="252349"/>
                </a:lnTo>
                <a:close/>
              </a:path>
              <a:path w="4755515" h="3282315">
                <a:moveTo>
                  <a:pt x="4308729" y="302768"/>
                </a:moveTo>
                <a:lnTo>
                  <a:pt x="4266819" y="331597"/>
                </a:lnTo>
                <a:lnTo>
                  <a:pt x="4274058" y="342138"/>
                </a:lnTo>
                <a:lnTo>
                  <a:pt x="4315841" y="313309"/>
                </a:lnTo>
                <a:lnTo>
                  <a:pt x="4308729" y="302768"/>
                </a:lnTo>
                <a:close/>
              </a:path>
              <a:path w="4755515" h="3282315">
                <a:moveTo>
                  <a:pt x="4235450" y="353313"/>
                </a:moveTo>
                <a:lnTo>
                  <a:pt x="4193667" y="382143"/>
                </a:lnTo>
                <a:lnTo>
                  <a:pt x="4200906" y="392557"/>
                </a:lnTo>
                <a:lnTo>
                  <a:pt x="4242689" y="363728"/>
                </a:lnTo>
                <a:lnTo>
                  <a:pt x="4235450" y="353313"/>
                </a:lnTo>
                <a:close/>
              </a:path>
              <a:path w="4755515" h="3282315">
                <a:moveTo>
                  <a:pt x="4162298" y="403733"/>
                </a:moveTo>
                <a:lnTo>
                  <a:pt x="4120515" y="432562"/>
                </a:lnTo>
                <a:lnTo>
                  <a:pt x="4127754" y="442975"/>
                </a:lnTo>
                <a:lnTo>
                  <a:pt x="4169537" y="414147"/>
                </a:lnTo>
                <a:lnTo>
                  <a:pt x="4162298" y="403733"/>
                </a:lnTo>
                <a:close/>
              </a:path>
              <a:path w="4755515" h="3282315">
                <a:moveTo>
                  <a:pt x="4089146" y="454152"/>
                </a:moveTo>
                <a:lnTo>
                  <a:pt x="4047236" y="482981"/>
                </a:lnTo>
                <a:lnTo>
                  <a:pt x="4054475" y="493522"/>
                </a:lnTo>
                <a:lnTo>
                  <a:pt x="4096385" y="464693"/>
                </a:lnTo>
                <a:lnTo>
                  <a:pt x="4089146" y="454152"/>
                </a:lnTo>
                <a:close/>
              </a:path>
              <a:path w="4755515" h="3282315">
                <a:moveTo>
                  <a:pt x="4015994" y="504698"/>
                </a:moveTo>
                <a:lnTo>
                  <a:pt x="3974084" y="533527"/>
                </a:lnTo>
                <a:lnTo>
                  <a:pt x="3981323" y="543941"/>
                </a:lnTo>
                <a:lnTo>
                  <a:pt x="4023105" y="515112"/>
                </a:lnTo>
                <a:lnTo>
                  <a:pt x="4015994" y="504698"/>
                </a:lnTo>
                <a:close/>
              </a:path>
              <a:path w="4755515" h="3282315">
                <a:moveTo>
                  <a:pt x="3942715" y="555117"/>
                </a:moveTo>
                <a:lnTo>
                  <a:pt x="3900931" y="583946"/>
                </a:lnTo>
                <a:lnTo>
                  <a:pt x="3908171" y="594487"/>
                </a:lnTo>
                <a:lnTo>
                  <a:pt x="3949954" y="565531"/>
                </a:lnTo>
                <a:lnTo>
                  <a:pt x="3942715" y="555117"/>
                </a:lnTo>
                <a:close/>
              </a:path>
              <a:path w="4755515" h="3282315">
                <a:moveTo>
                  <a:pt x="3869563" y="605663"/>
                </a:moveTo>
                <a:lnTo>
                  <a:pt x="3827779" y="634492"/>
                </a:lnTo>
                <a:lnTo>
                  <a:pt x="3834892" y="644906"/>
                </a:lnTo>
                <a:lnTo>
                  <a:pt x="3876802" y="616077"/>
                </a:lnTo>
                <a:lnTo>
                  <a:pt x="3869563" y="605663"/>
                </a:lnTo>
                <a:close/>
              </a:path>
              <a:path w="4755515" h="3282315">
                <a:moveTo>
                  <a:pt x="3796411" y="656082"/>
                </a:moveTo>
                <a:lnTo>
                  <a:pt x="3754501" y="684911"/>
                </a:lnTo>
                <a:lnTo>
                  <a:pt x="3761740" y="695325"/>
                </a:lnTo>
                <a:lnTo>
                  <a:pt x="3803523" y="666496"/>
                </a:lnTo>
                <a:lnTo>
                  <a:pt x="3796411" y="656082"/>
                </a:lnTo>
                <a:close/>
              </a:path>
              <a:path w="4755515" h="3282315">
                <a:moveTo>
                  <a:pt x="3723131" y="706501"/>
                </a:moveTo>
                <a:lnTo>
                  <a:pt x="3681349" y="735330"/>
                </a:lnTo>
                <a:lnTo>
                  <a:pt x="3688588" y="745871"/>
                </a:lnTo>
                <a:lnTo>
                  <a:pt x="3730371" y="717042"/>
                </a:lnTo>
                <a:lnTo>
                  <a:pt x="3723131" y="706501"/>
                </a:lnTo>
                <a:close/>
              </a:path>
              <a:path w="4755515" h="3282315">
                <a:moveTo>
                  <a:pt x="3649979" y="757047"/>
                </a:moveTo>
                <a:lnTo>
                  <a:pt x="3608197" y="785876"/>
                </a:lnTo>
                <a:lnTo>
                  <a:pt x="3615436" y="796290"/>
                </a:lnTo>
                <a:lnTo>
                  <a:pt x="3657219" y="767461"/>
                </a:lnTo>
                <a:lnTo>
                  <a:pt x="3649979" y="757047"/>
                </a:lnTo>
                <a:close/>
              </a:path>
              <a:path w="4755515" h="3282315">
                <a:moveTo>
                  <a:pt x="3576828" y="807466"/>
                </a:moveTo>
                <a:lnTo>
                  <a:pt x="3535045" y="836295"/>
                </a:lnTo>
                <a:lnTo>
                  <a:pt x="3542156" y="846836"/>
                </a:lnTo>
                <a:lnTo>
                  <a:pt x="3584067" y="817880"/>
                </a:lnTo>
                <a:lnTo>
                  <a:pt x="3576828" y="807466"/>
                </a:lnTo>
                <a:close/>
              </a:path>
              <a:path w="4755515" h="3282315">
                <a:moveTo>
                  <a:pt x="3503676" y="858012"/>
                </a:moveTo>
                <a:lnTo>
                  <a:pt x="3461766" y="886841"/>
                </a:lnTo>
                <a:lnTo>
                  <a:pt x="3469004" y="897255"/>
                </a:lnTo>
                <a:lnTo>
                  <a:pt x="3510788" y="868426"/>
                </a:lnTo>
                <a:lnTo>
                  <a:pt x="3503676" y="858012"/>
                </a:lnTo>
                <a:close/>
              </a:path>
              <a:path w="4755515" h="3282315">
                <a:moveTo>
                  <a:pt x="3430397" y="908431"/>
                </a:moveTo>
                <a:lnTo>
                  <a:pt x="3388614" y="937260"/>
                </a:lnTo>
                <a:lnTo>
                  <a:pt x="3395853" y="947674"/>
                </a:lnTo>
                <a:lnTo>
                  <a:pt x="3437636" y="918845"/>
                </a:lnTo>
                <a:lnTo>
                  <a:pt x="3430397" y="908431"/>
                </a:lnTo>
                <a:close/>
              </a:path>
              <a:path w="4755515" h="3282315">
                <a:moveTo>
                  <a:pt x="3357245" y="958850"/>
                </a:moveTo>
                <a:lnTo>
                  <a:pt x="3315462" y="987679"/>
                </a:lnTo>
                <a:lnTo>
                  <a:pt x="3322701" y="998220"/>
                </a:lnTo>
                <a:lnTo>
                  <a:pt x="3364484" y="969391"/>
                </a:lnTo>
                <a:lnTo>
                  <a:pt x="3357245" y="958850"/>
                </a:lnTo>
                <a:close/>
              </a:path>
              <a:path w="4755515" h="3282315">
                <a:moveTo>
                  <a:pt x="3284093" y="1009396"/>
                </a:moveTo>
                <a:lnTo>
                  <a:pt x="3242310" y="1038225"/>
                </a:lnTo>
                <a:lnTo>
                  <a:pt x="3249422" y="1048639"/>
                </a:lnTo>
                <a:lnTo>
                  <a:pt x="3291331" y="1019810"/>
                </a:lnTo>
                <a:lnTo>
                  <a:pt x="3284093" y="1009396"/>
                </a:lnTo>
                <a:close/>
              </a:path>
              <a:path w="4755515" h="3282315">
                <a:moveTo>
                  <a:pt x="3210941" y="1059815"/>
                </a:moveTo>
                <a:lnTo>
                  <a:pt x="3169030" y="1088644"/>
                </a:lnTo>
                <a:lnTo>
                  <a:pt x="3176270" y="1099185"/>
                </a:lnTo>
                <a:lnTo>
                  <a:pt x="3218053" y="1070229"/>
                </a:lnTo>
                <a:lnTo>
                  <a:pt x="3210941" y="1059815"/>
                </a:lnTo>
                <a:close/>
              </a:path>
              <a:path w="4755515" h="3282315">
                <a:moveTo>
                  <a:pt x="3137662" y="1110361"/>
                </a:moveTo>
                <a:lnTo>
                  <a:pt x="3095879" y="1139190"/>
                </a:lnTo>
                <a:lnTo>
                  <a:pt x="3103118" y="1149604"/>
                </a:lnTo>
                <a:lnTo>
                  <a:pt x="3144901" y="1120775"/>
                </a:lnTo>
                <a:lnTo>
                  <a:pt x="3137662" y="1110361"/>
                </a:lnTo>
                <a:close/>
              </a:path>
              <a:path w="4755515" h="3282315">
                <a:moveTo>
                  <a:pt x="3064510" y="1160780"/>
                </a:moveTo>
                <a:lnTo>
                  <a:pt x="3022727" y="1189609"/>
                </a:lnTo>
                <a:lnTo>
                  <a:pt x="3029966" y="1200023"/>
                </a:lnTo>
                <a:lnTo>
                  <a:pt x="3071749" y="1171194"/>
                </a:lnTo>
                <a:lnTo>
                  <a:pt x="3064510" y="1160780"/>
                </a:lnTo>
                <a:close/>
              </a:path>
              <a:path w="4755515" h="3282315">
                <a:moveTo>
                  <a:pt x="2991358" y="1211199"/>
                </a:moveTo>
                <a:lnTo>
                  <a:pt x="2949575" y="1240028"/>
                </a:lnTo>
                <a:lnTo>
                  <a:pt x="2956687" y="1250569"/>
                </a:lnTo>
                <a:lnTo>
                  <a:pt x="2998597" y="1221740"/>
                </a:lnTo>
                <a:lnTo>
                  <a:pt x="2991358" y="1211199"/>
                </a:lnTo>
                <a:close/>
              </a:path>
              <a:path w="4755515" h="3282315">
                <a:moveTo>
                  <a:pt x="2918206" y="1261745"/>
                </a:moveTo>
                <a:lnTo>
                  <a:pt x="2876296" y="1290574"/>
                </a:lnTo>
                <a:lnTo>
                  <a:pt x="2883535" y="1300988"/>
                </a:lnTo>
                <a:lnTo>
                  <a:pt x="2925318" y="1272159"/>
                </a:lnTo>
                <a:lnTo>
                  <a:pt x="2918206" y="1261745"/>
                </a:lnTo>
                <a:close/>
              </a:path>
              <a:path w="4755515" h="3282315">
                <a:moveTo>
                  <a:pt x="2844927" y="1312164"/>
                </a:moveTo>
                <a:lnTo>
                  <a:pt x="2803144" y="1340993"/>
                </a:lnTo>
                <a:lnTo>
                  <a:pt x="2810383" y="1351407"/>
                </a:lnTo>
                <a:lnTo>
                  <a:pt x="2852166" y="1322578"/>
                </a:lnTo>
                <a:lnTo>
                  <a:pt x="2844927" y="1312164"/>
                </a:lnTo>
                <a:close/>
              </a:path>
              <a:path w="4755515" h="3282315">
                <a:moveTo>
                  <a:pt x="2771775" y="1362583"/>
                </a:moveTo>
                <a:lnTo>
                  <a:pt x="2729992" y="1391539"/>
                </a:lnTo>
                <a:lnTo>
                  <a:pt x="2737231" y="1401953"/>
                </a:lnTo>
                <a:lnTo>
                  <a:pt x="2779014" y="1373124"/>
                </a:lnTo>
                <a:lnTo>
                  <a:pt x="2771775" y="1362583"/>
                </a:lnTo>
                <a:close/>
              </a:path>
              <a:path w="4755515" h="3282315">
                <a:moveTo>
                  <a:pt x="2698623" y="1413129"/>
                </a:moveTo>
                <a:lnTo>
                  <a:pt x="2656840" y="1441958"/>
                </a:lnTo>
                <a:lnTo>
                  <a:pt x="2663952" y="1452372"/>
                </a:lnTo>
                <a:lnTo>
                  <a:pt x="2705862" y="1423543"/>
                </a:lnTo>
                <a:lnTo>
                  <a:pt x="2698623" y="1413129"/>
                </a:lnTo>
                <a:close/>
              </a:path>
              <a:path w="4755515" h="3282315">
                <a:moveTo>
                  <a:pt x="2625471" y="1463548"/>
                </a:moveTo>
                <a:lnTo>
                  <a:pt x="2583561" y="1492377"/>
                </a:lnTo>
                <a:lnTo>
                  <a:pt x="2590800" y="1502918"/>
                </a:lnTo>
                <a:lnTo>
                  <a:pt x="2632583" y="1474089"/>
                </a:lnTo>
                <a:lnTo>
                  <a:pt x="2625471" y="1463548"/>
                </a:lnTo>
                <a:close/>
              </a:path>
              <a:path w="4755515" h="3282315">
                <a:moveTo>
                  <a:pt x="2552192" y="1514094"/>
                </a:moveTo>
                <a:lnTo>
                  <a:pt x="2510409" y="1542923"/>
                </a:lnTo>
                <a:lnTo>
                  <a:pt x="2517648" y="1553337"/>
                </a:lnTo>
                <a:lnTo>
                  <a:pt x="2559431" y="1524508"/>
                </a:lnTo>
                <a:lnTo>
                  <a:pt x="2552192" y="1514094"/>
                </a:lnTo>
                <a:close/>
              </a:path>
              <a:path w="4755515" h="3282315">
                <a:moveTo>
                  <a:pt x="2479040" y="1564513"/>
                </a:moveTo>
                <a:lnTo>
                  <a:pt x="2437257" y="1593342"/>
                </a:lnTo>
                <a:lnTo>
                  <a:pt x="2444496" y="1603756"/>
                </a:lnTo>
                <a:lnTo>
                  <a:pt x="2486279" y="1574927"/>
                </a:lnTo>
                <a:lnTo>
                  <a:pt x="2479040" y="1564513"/>
                </a:lnTo>
                <a:close/>
              </a:path>
              <a:path w="4755515" h="3282315">
                <a:moveTo>
                  <a:pt x="2405888" y="1614932"/>
                </a:moveTo>
                <a:lnTo>
                  <a:pt x="2363978" y="1643888"/>
                </a:lnTo>
                <a:lnTo>
                  <a:pt x="2371217" y="1654302"/>
                </a:lnTo>
                <a:lnTo>
                  <a:pt x="2413127" y="1625473"/>
                </a:lnTo>
                <a:lnTo>
                  <a:pt x="2405888" y="1614932"/>
                </a:lnTo>
                <a:close/>
              </a:path>
              <a:path w="4755515" h="3282315">
                <a:moveTo>
                  <a:pt x="2332736" y="1665478"/>
                </a:moveTo>
                <a:lnTo>
                  <a:pt x="2290826" y="1694307"/>
                </a:lnTo>
                <a:lnTo>
                  <a:pt x="2298065" y="1704721"/>
                </a:lnTo>
                <a:lnTo>
                  <a:pt x="2339848" y="1675892"/>
                </a:lnTo>
                <a:lnTo>
                  <a:pt x="2332736" y="1665478"/>
                </a:lnTo>
                <a:close/>
              </a:path>
              <a:path w="4755515" h="3282315">
                <a:moveTo>
                  <a:pt x="2259457" y="1715897"/>
                </a:moveTo>
                <a:lnTo>
                  <a:pt x="2217674" y="1744726"/>
                </a:lnTo>
                <a:lnTo>
                  <a:pt x="2224913" y="1755267"/>
                </a:lnTo>
                <a:lnTo>
                  <a:pt x="2266696" y="1726438"/>
                </a:lnTo>
                <a:lnTo>
                  <a:pt x="2259457" y="1715897"/>
                </a:lnTo>
                <a:close/>
              </a:path>
              <a:path w="4755515" h="3282315">
                <a:moveTo>
                  <a:pt x="2186305" y="1766443"/>
                </a:moveTo>
                <a:lnTo>
                  <a:pt x="2144522" y="1795272"/>
                </a:lnTo>
                <a:lnTo>
                  <a:pt x="2151634" y="1805686"/>
                </a:lnTo>
                <a:lnTo>
                  <a:pt x="2193544" y="1776857"/>
                </a:lnTo>
                <a:lnTo>
                  <a:pt x="2186305" y="1766443"/>
                </a:lnTo>
                <a:close/>
              </a:path>
              <a:path w="4755515" h="3282315">
                <a:moveTo>
                  <a:pt x="2113153" y="1816862"/>
                </a:moveTo>
                <a:lnTo>
                  <a:pt x="2071243" y="1845691"/>
                </a:lnTo>
                <a:lnTo>
                  <a:pt x="2078482" y="1856105"/>
                </a:lnTo>
                <a:lnTo>
                  <a:pt x="2120392" y="1827276"/>
                </a:lnTo>
                <a:lnTo>
                  <a:pt x="2113153" y="1816862"/>
                </a:lnTo>
                <a:close/>
              </a:path>
              <a:path w="4755515" h="3282315">
                <a:moveTo>
                  <a:pt x="2039874" y="1867281"/>
                </a:moveTo>
                <a:lnTo>
                  <a:pt x="1998091" y="1896237"/>
                </a:lnTo>
                <a:lnTo>
                  <a:pt x="2005330" y="1906651"/>
                </a:lnTo>
                <a:lnTo>
                  <a:pt x="2047113" y="1877822"/>
                </a:lnTo>
                <a:lnTo>
                  <a:pt x="2039874" y="1867281"/>
                </a:lnTo>
                <a:close/>
              </a:path>
              <a:path w="4755515" h="3282315">
                <a:moveTo>
                  <a:pt x="1966722" y="1917827"/>
                </a:moveTo>
                <a:lnTo>
                  <a:pt x="1924939" y="1946656"/>
                </a:lnTo>
                <a:lnTo>
                  <a:pt x="1932178" y="1957070"/>
                </a:lnTo>
                <a:lnTo>
                  <a:pt x="1973961" y="1928241"/>
                </a:lnTo>
                <a:lnTo>
                  <a:pt x="1966722" y="1917827"/>
                </a:lnTo>
                <a:close/>
              </a:path>
              <a:path w="4755515" h="3282315">
                <a:moveTo>
                  <a:pt x="1893570" y="1968246"/>
                </a:moveTo>
                <a:lnTo>
                  <a:pt x="1851787" y="1997075"/>
                </a:lnTo>
                <a:lnTo>
                  <a:pt x="1858899" y="2007616"/>
                </a:lnTo>
                <a:lnTo>
                  <a:pt x="1900809" y="1978787"/>
                </a:lnTo>
                <a:lnTo>
                  <a:pt x="1893570" y="1968246"/>
                </a:lnTo>
                <a:close/>
              </a:path>
              <a:path w="4755515" h="3282315">
                <a:moveTo>
                  <a:pt x="1820418" y="2018792"/>
                </a:moveTo>
                <a:lnTo>
                  <a:pt x="1778508" y="2047621"/>
                </a:lnTo>
                <a:lnTo>
                  <a:pt x="1785747" y="2058035"/>
                </a:lnTo>
                <a:lnTo>
                  <a:pt x="1827530" y="2029206"/>
                </a:lnTo>
                <a:lnTo>
                  <a:pt x="1820418" y="2018792"/>
                </a:lnTo>
                <a:close/>
              </a:path>
              <a:path w="4755515" h="3282315">
                <a:moveTo>
                  <a:pt x="1747139" y="2069211"/>
                </a:moveTo>
                <a:lnTo>
                  <a:pt x="1705356" y="2098040"/>
                </a:lnTo>
                <a:lnTo>
                  <a:pt x="1712595" y="2108454"/>
                </a:lnTo>
                <a:lnTo>
                  <a:pt x="1754378" y="2079625"/>
                </a:lnTo>
                <a:lnTo>
                  <a:pt x="1747139" y="2069211"/>
                </a:lnTo>
                <a:close/>
              </a:path>
              <a:path w="4755515" h="3282315">
                <a:moveTo>
                  <a:pt x="1673987" y="2119630"/>
                </a:moveTo>
                <a:lnTo>
                  <a:pt x="1632204" y="2148459"/>
                </a:lnTo>
                <a:lnTo>
                  <a:pt x="1639443" y="2159000"/>
                </a:lnTo>
                <a:lnTo>
                  <a:pt x="1681226" y="2130171"/>
                </a:lnTo>
                <a:lnTo>
                  <a:pt x="1673987" y="2119630"/>
                </a:lnTo>
                <a:close/>
              </a:path>
              <a:path w="4755515" h="3282315">
                <a:moveTo>
                  <a:pt x="1600835" y="2170176"/>
                </a:moveTo>
                <a:lnTo>
                  <a:pt x="1559052" y="2199005"/>
                </a:lnTo>
                <a:lnTo>
                  <a:pt x="1566164" y="2209419"/>
                </a:lnTo>
                <a:lnTo>
                  <a:pt x="1608074" y="2180590"/>
                </a:lnTo>
                <a:lnTo>
                  <a:pt x="1600835" y="2170176"/>
                </a:lnTo>
                <a:close/>
              </a:path>
              <a:path w="4755515" h="3282315">
                <a:moveTo>
                  <a:pt x="1527683" y="2220595"/>
                </a:moveTo>
                <a:lnTo>
                  <a:pt x="1485773" y="2249424"/>
                </a:lnTo>
                <a:lnTo>
                  <a:pt x="1493012" y="2259965"/>
                </a:lnTo>
                <a:lnTo>
                  <a:pt x="1534795" y="2231136"/>
                </a:lnTo>
                <a:lnTo>
                  <a:pt x="1527683" y="2220595"/>
                </a:lnTo>
                <a:close/>
              </a:path>
              <a:path w="4755515" h="3282315">
                <a:moveTo>
                  <a:pt x="1454404" y="2271141"/>
                </a:moveTo>
                <a:lnTo>
                  <a:pt x="1412621" y="2299970"/>
                </a:lnTo>
                <a:lnTo>
                  <a:pt x="1419860" y="2310384"/>
                </a:lnTo>
                <a:lnTo>
                  <a:pt x="1461643" y="2281555"/>
                </a:lnTo>
                <a:lnTo>
                  <a:pt x="1454404" y="2271141"/>
                </a:lnTo>
                <a:close/>
              </a:path>
              <a:path w="4755515" h="3282315">
                <a:moveTo>
                  <a:pt x="1381252" y="2321560"/>
                </a:moveTo>
                <a:lnTo>
                  <a:pt x="1339469" y="2350389"/>
                </a:lnTo>
                <a:lnTo>
                  <a:pt x="1346708" y="2360803"/>
                </a:lnTo>
                <a:lnTo>
                  <a:pt x="1388491" y="2331974"/>
                </a:lnTo>
                <a:lnTo>
                  <a:pt x="1381252" y="2321560"/>
                </a:lnTo>
                <a:close/>
              </a:path>
              <a:path w="4755515" h="3282315">
                <a:moveTo>
                  <a:pt x="1308100" y="2371979"/>
                </a:moveTo>
                <a:lnTo>
                  <a:pt x="1266317" y="2400808"/>
                </a:lnTo>
                <a:lnTo>
                  <a:pt x="1273429" y="2411349"/>
                </a:lnTo>
                <a:lnTo>
                  <a:pt x="1315339" y="2382520"/>
                </a:lnTo>
                <a:lnTo>
                  <a:pt x="1308100" y="2371979"/>
                </a:lnTo>
                <a:close/>
              </a:path>
              <a:path w="4755515" h="3282315">
                <a:moveTo>
                  <a:pt x="1234948" y="2422525"/>
                </a:moveTo>
                <a:lnTo>
                  <a:pt x="1193038" y="2451354"/>
                </a:lnTo>
                <a:lnTo>
                  <a:pt x="1200277" y="2461768"/>
                </a:lnTo>
                <a:lnTo>
                  <a:pt x="1242060" y="2432939"/>
                </a:lnTo>
                <a:lnTo>
                  <a:pt x="1234948" y="2422525"/>
                </a:lnTo>
                <a:close/>
              </a:path>
              <a:path w="4755515" h="3282315">
                <a:moveTo>
                  <a:pt x="1161669" y="2472944"/>
                </a:moveTo>
                <a:lnTo>
                  <a:pt x="1119886" y="2501773"/>
                </a:lnTo>
                <a:lnTo>
                  <a:pt x="1127125" y="2512314"/>
                </a:lnTo>
                <a:lnTo>
                  <a:pt x="1168908" y="2483358"/>
                </a:lnTo>
                <a:lnTo>
                  <a:pt x="1161669" y="2472944"/>
                </a:lnTo>
                <a:close/>
              </a:path>
              <a:path w="4755515" h="3282315">
                <a:moveTo>
                  <a:pt x="1088517" y="2523490"/>
                </a:moveTo>
                <a:lnTo>
                  <a:pt x="1046734" y="2552319"/>
                </a:lnTo>
                <a:lnTo>
                  <a:pt x="1053973" y="2562733"/>
                </a:lnTo>
                <a:lnTo>
                  <a:pt x="1095756" y="2533904"/>
                </a:lnTo>
                <a:lnTo>
                  <a:pt x="1088517" y="2523490"/>
                </a:lnTo>
                <a:close/>
              </a:path>
              <a:path w="4755515" h="3282315">
                <a:moveTo>
                  <a:pt x="1015365" y="2573909"/>
                </a:moveTo>
                <a:lnTo>
                  <a:pt x="973582" y="2602738"/>
                </a:lnTo>
                <a:lnTo>
                  <a:pt x="980694" y="2613152"/>
                </a:lnTo>
                <a:lnTo>
                  <a:pt x="1022604" y="2584323"/>
                </a:lnTo>
                <a:lnTo>
                  <a:pt x="1015365" y="2573909"/>
                </a:lnTo>
                <a:close/>
              </a:path>
              <a:path w="4755515" h="3282315">
                <a:moveTo>
                  <a:pt x="942213" y="2624328"/>
                </a:moveTo>
                <a:lnTo>
                  <a:pt x="900303" y="2653157"/>
                </a:lnTo>
                <a:lnTo>
                  <a:pt x="907542" y="2663698"/>
                </a:lnTo>
                <a:lnTo>
                  <a:pt x="949325" y="2634869"/>
                </a:lnTo>
                <a:lnTo>
                  <a:pt x="942213" y="2624328"/>
                </a:lnTo>
                <a:close/>
              </a:path>
              <a:path w="4755515" h="3282315">
                <a:moveTo>
                  <a:pt x="868934" y="2674874"/>
                </a:moveTo>
                <a:lnTo>
                  <a:pt x="827151" y="2703703"/>
                </a:lnTo>
                <a:lnTo>
                  <a:pt x="834390" y="2714117"/>
                </a:lnTo>
                <a:lnTo>
                  <a:pt x="876173" y="2685288"/>
                </a:lnTo>
                <a:lnTo>
                  <a:pt x="868934" y="2674874"/>
                </a:lnTo>
                <a:close/>
              </a:path>
              <a:path w="4755515" h="3282315">
                <a:moveTo>
                  <a:pt x="795782" y="2725293"/>
                </a:moveTo>
                <a:lnTo>
                  <a:pt x="753999" y="2754122"/>
                </a:lnTo>
                <a:lnTo>
                  <a:pt x="761238" y="2764663"/>
                </a:lnTo>
                <a:lnTo>
                  <a:pt x="803021" y="2735707"/>
                </a:lnTo>
                <a:lnTo>
                  <a:pt x="795782" y="2725293"/>
                </a:lnTo>
                <a:close/>
              </a:path>
              <a:path w="4755515" h="3282315">
                <a:moveTo>
                  <a:pt x="722630" y="2775839"/>
                </a:moveTo>
                <a:lnTo>
                  <a:pt x="680720" y="2804668"/>
                </a:lnTo>
                <a:lnTo>
                  <a:pt x="687959" y="2815082"/>
                </a:lnTo>
                <a:lnTo>
                  <a:pt x="729869" y="2786253"/>
                </a:lnTo>
                <a:lnTo>
                  <a:pt x="722630" y="2775839"/>
                </a:lnTo>
                <a:close/>
              </a:path>
              <a:path w="4755515" h="3282315">
                <a:moveTo>
                  <a:pt x="649478" y="2826258"/>
                </a:moveTo>
                <a:lnTo>
                  <a:pt x="607568" y="2855087"/>
                </a:lnTo>
                <a:lnTo>
                  <a:pt x="614807" y="2865501"/>
                </a:lnTo>
                <a:lnTo>
                  <a:pt x="656590" y="2836672"/>
                </a:lnTo>
                <a:lnTo>
                  <a:pt x="649478" y="2826258"/>
                </a:lnTo>
                <a:close/>
              </a:path>
              <a:path w="4755515" h="3282315">
                <a:moveTo>
                  <a:pt x="576199" y="2876677"/>
                </a:moveTo>
                <a:lnTo>
                  <a:pt x="534416" y="2905506"/>
                </a:lnTo>
                <a:lnTo>
                  <a:pt x="541655" y="2916047"/>
                </a:lnTo>
                <a:lnTo>
                  <a:pt x="583438" y="2887218"/>
                </a:lnTo>
                <a:lnTo>
                  <a:pt x="576199" y="2876677"/>
                </a:lnTo>
                <a:close/>
              </a:path>
              <a:path w="4755515" h="3282315">
                <a:moveTo>
                  <a:pt x="503047" y="2927223"/>
                </a:moveTo>
                <a:lnTo>
                  <a:pt x="461263" y="2956052"/>
                </a:lnTo>
                <a:lnTo>
                  <a:pt x="468375" y="2966466"/>
                </a:lnTo>
                <a:lnTo>
                  <a:pt x="510286" y="2937637"/>
                </a:lnTo>
                <a:lnTo>
                  <a:pt x="503047" y="2927223"/>
                </a:lnTo>
                <a:close/>
              </a:path>
              <a:path w="4755515" h="3282315">
                <a:moveTo>
                  <a:pt x="429895" y="2977642"/>
                </a:moveTo>
                <a:lnTo>
                  <a:pt x="387985" y="3006471"/>
                </a:lnTo>
                <a:lnTo>
                  <a:pt x="395224" y="3017012"/>
                </a:lnTo>
                <a:lnTo>
                  <a:pt x="437007" y="2988056"/>
                </a:lnTo>
                <a:lnTo>
                  <a:pt x="429895" y="2977642"/>
                </a:lnTo>
                <a:close/>
              </a:path>
              <a:path w="4755515" h="3282315">
                <a:moveTo>
                  <a:pt x="356616" y="3028188"/>
                </a:moveTo>
                <a:lnTo>
                  <a:pt x="314833" y="3057017"/>
                </a:lnTo>
                <a:lnTo>
                  <a:pt x="322072" y="3067431"/>
                </a:lnTo>
                <a:lnTo>
                  <a:pt x="363855" y="3038602"/>
                </a:lnTo>
                <a:lnTo>
                  <a:pt x="356616" y="3028188"/>
                </a:lnTo>
                <a:close/>
              </a:path>
              <a:path w="4755515" h="3282315">
                <a:moveTo>
                  <a:pt x="283463" y="3078607"/>
                </a:moveTo>
                <a:lnTo>
                  <a:pt x="241681" y="3107436"/>
                </a:lnTo>
                <a:lnTo>
                  <a:pt x="248920" y="3117850"/>
                </a:lnTo>
                <a:lnTo>
                  <a:pt x="290703" y="3089021"/>
                </a:lnTo>
                <a:lnTo>
                  <a:pt x="283463" y="3078607"/>
                </a:lnTo>
                <a:close/>
              </a:path>
              <a:path w="4755515" h="3282315">
                <a:moveTo>
                  <a:pt x="210312" y="3129026"/>
                </a:moveTo>
                <a:lnTo>
                  <a:pt x="168529" y="3157855"/>
                </a:lnTo>
                <a:lnTo>
                  <a:pt x="175641" y="3168396"/>
                </a:lnTo>
                <a:lnTo>
                  <a:pt x="217550" y="3139567"/>
                </a:lnTo>
                <a:lnTo>
                  <a:pt x="210312" y="3129026"/>
                </a:lnTo>
                <a:close/>
              </a:path>
              <a:path w="4755515" h="3282315">
                <a:moveTo>
                  <a:pt x="47371" y="3187573"/>
                </a:moveTo>
                <a:lnTo>
                  <a:pt x="43561" y="3188970"/>
                </a:lnTo>
                <a:lnTo>
                  <a:pt x="42037" y="3192145"/>
                </a:lnTo>
                <a:lnTo>
                  <a:pt x="0" y="3281807"/>
                </a:lnTo>
                <a:lnTo>
                  <a:pt x="58659" y="3277362"/>
                </a:lnTo>
                <a:lnTo>
                  <a:pt x="16129" y="3277362"/>
                </a:lnTo>
                <a:lnTo>
                  <a:pt x="9906" y="3268345"/>
                </a:lnTo>
                <a:lnTo>
                  <a:pt x="20747" y="3267514"/>
                </a:lnTo>
                <a:lnTo>
                  <a:pt x="23718" y="3261179"/>
                </a:lnTo>
                <a:lnTo>
                  <a:pt x="22098" y="3258820"/>
                </a:lnTo>
                <a:lnTo>
                  <a:pt x="26129" y="3256038"/>
                </a:lnTo>
                <a:lnTo>
                  <a:pt x="53594" y="3197479"/>
                </a:lnTo>
                <a:lnTo>
                  <a:pt x="55118" y="3194304"/>
                </a:lnTo>
                <a:lnTo>
                  <a:pt x="53721" y="3190621"/>
                </a:lnTo>
                <a:lnTo>
                  <a:pt x="47371" y="3187573"/>
                </a:lnTo>
                <a:close/>
              </a:path>
              <a:path w="4755515" h="3282315">
                <a:moveTo>
                  <a:pt x="20747" y="3267514"/>
                </a:moveTo>
                <a:lnTo>
                  <a:pt x="9906" y="3268345"/>
                </a:lnTo>
                <a:lnTo>
                  <a:pt x="16129" y="3277362"/>
                </a:lnTo>
                <a:lnTo>
                  <a:pt x="20747" y="3267514"/>
                </a:lnTo>
                <a:close/>
              </a:path>
              <a:path w="4755515" h="3282315">
                <a:moveTo>
                  <a:pt x="27703" y="3266981"/>
                </a:moveTo>
                <a:lnTo>
                  <a:pt x="20747" y="3267514"/>
                </a:lnTo>
                <a:lnTo>
                  <a:pt x="16129" y="3277362"/>
                </a:lnTo>
                <a:lnTo>
                  <a:pt x="58659" y="3277362"/>
                </a:lnTo>
                <a:lnTo>
                  <a:pt x="102235" y="3274060"/>
                </a:lnTo>
                <a:lnTo>
                  <a:pt x="104901" y="3271012"/>
                </a:lnTo>
                <a:lnTo>
                  <a:pt x="104781" y="3269361"/>
                </a:lnTo>
                <a:lnTo>
                  <a:pt x="29337" y="3269361"/>
                </a:lnTo>
                <a:lnTo>
                  <a:pt x="27703" y="3266981"/>
                </a:lnTo>
                <a:close/>
              </a:path>
              <a:path w="4755515" h="3282315">
                <a:moveTo>
                  <a:pt x="33399" y="3266545"/>
                </a:moveTo>
                <a:lnTo>
                  <a:pt x="27703" y="3266981"/>
                </a:lnTo>
                <a:lnTo>
                  <a:pt x="29337" y="3269361"/>
                </a:lnTo>
                <a:lnTo>
                  <a:pt x="33399" y="3266545"/>
                </a:lnTo>
                <a:close/>
              </a:path>
              <a:path w="4755515" h="3282315">
                <a:moveTo>
                  <a:pt x="101346" y="3261360"/>
                </a:moveTo>
                <a:lnTo>
                  <a:pt x="33399" y="3266545"/>
                </a:lnTo>
                <a:lnTo>
                  <a:pt x="29337" y="3269361"/>
                </a:lnTo>
                <a:lnTo>
                  <a:pt x="104781" y="3269361"/>
                </a:lnTo>
                <a:lnTo>
                  <a:pt x="104394" y="3264027"/>
                </a:lnTo>
                <a:lnTo>
                  <a:pt x="101346" y="3261360"/>
                </a:lnTo>
                <a:close/>
              </a:path>
              <a:path w="4755515" h="3282315">
                <a:moveTo>
                  <a:pt x="63881" y="3229991"/>
                </a:moveTo>
                <a:lnTo>
                  <a:pt x="26129" y="3256038"/>
                </a:lnTo>
                <a:lnTo>
                  <a:pt x="23718" y="3261179"/>
                </a:lnTo>
                <a:lnTo>
                  <a:pt x="27703" y="3266981"/>
                </a:lnTo>
                <a:lnTo>
                  <a:pt x="33399" y="3266545"/>
                </a:lnTo>
                <a:lnTo>
                  <a:pt x="71120" y="3240405"/>
                </a:lnTo>
                <a:lnTo>
                  <a:pt x="63881" y="3229991"/>
                </a:lnTo>
                <a:close/>
              </a:path>
              <a:path w="4755515" h="3282315">
                <a:moveTo>
                  <a:pt x="26129" y="3256038"/>
                </a:moveTo>
                <a:lnTo>
                  <a:pt x="22098" y="3258820"/>
                </a:lnTo>
                <a:lnTo>
                  <a:pt x="23718" y="3261179"/>
                </a:lnTo>
                <a:lnTo>
                  <a:pt x="26129" y="3256038"/>
                </a:lnTo>
                <a:close/>
              </a:path>
              <a:path w="4755515" h="3282315">
                <a:moveTo>
                  <a:pt x="137160" y="3179572"/>
                </a:moveTo>
                <a:lnTo>
                  <a:pt x="95250" y="3208401"/>
                </a:lnTo>
                <a:lnTo>
                  <a:pt x="102488" y="3218815"/>
                </a:lnTo>
                <a:lnTo>
                  <a:pt x="144272" y="3189986"/>
                </a:lnTo>
                <a:lnTo>
                  <a:pt x="137160" y="3179572"/>
                </a:lnTo>
                <a:close/>
              </a:path>
            </a:pathLst>
          </a:custGeom>
          <a:solidFill>
            <a:srgbClr val="B1B1B1"/>
          </a:solidFill>
        </p:spPr>
        <p:txBody>
          <a:bodyPr wrap="square" lIns="0" tIns="0" rIns="0" bIns="0" rtlCol="0"/>
          <a:lstStyle/>
          <a:p>
            <a:endParaRPr/>
          </a:p>
        </p:txBody>
      </p:sp>
      <p:sp>
        <p:nvSpPr>
          <p:cNvPr id="22" name="object 22"/>
          <p:cNvSpPr txBox="1">
            <a:spLocks noGrp="1"/>
          </p:cNvSpPr>
          <p:nvPr>
            <p:ph type="title"/>
          </p:nvPr>
        </p:nvSpPr>
        <p:spPr>
          <a:xfrm>
            <a:off x="1013866" y="104902"/>
            <a:ext cx="7038340" cy="452120"/>
          </a:xfrm>
          <a:prstGeom prst="rect">
            <a:avLst/>
          </a:prstGeom>
        </p:spPr>
        <p:txBody>
          <a:bodyPr vert="horz" wrap="square" lIns="0" tIns="12065" rIns="0" bIns="0" rtlCol="0">
            <a:spAutoFit/>
          </a:bodyPr>
          <a:lstStyle/>
          <a:p>
            <a:pPr marL="12700">
              <a:lnSpc>
                <a:spcPct val="100000"/>
              </a:lnSpc>
              <a:spcBef>
                <a:spcPts val="95"/>
              </a:spcBef>
            </a:pPr>
            <a:r>
              <a:rPr sz="2800" spc="-5" dirty="0"/>
              <a:t>Building</a:t>
            </a:r>
            <a:r>
              <a:rPr sz="2800" spc="15" dirty="0"/>
              <a:t> </a:t>
            </a:r>
            <a:r>
              <a:rPr sz="2800" spc="-5" dirty="0"/>
              <a:t>E</a:t>
            </a:r>
            <a:r>
              <a:rPr sz="2800" dirty="0"/>
              <a:t> </a:t>
            </a:r>
            <a:r>
              <a:rPr sz="2800" spc="-5" dirty="0"/>
              <a:t>based </a:t>
            </a:r>
            <a:r>
              <a:rPr sz="2800" dirty="0"/>
              <a:t>on row-proportions</a:t>
            </a:r>
            <a:r>
              <a:rPr sz="2800" spc="25" dirty="0"/>
              <a:t> </a:t>
            </a:r>
            <a:r>
              <a:rPr sz="2800" spc="-5" dirty="0"/>
              <a:t>of</a:t>
            </a:r>
            <a:r>
              <a:rPr sz="2800" spc="5" dirty="0"/>
              <a:t> </a:t>
            </a:r>
            <a:r>
              <a:rPr sz="2800" dirty="0"/>
              <a:t>total.</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64050" y="4358894"/>
            <a:ext cx="0" cy="2277110"/>
          </a:xfrm>
          <a:custGeom>
            <a:avLst/>
            <a:gdLst/>
            <a:ahLst/>
            <a:cxnLst/>
            <a:rect l="l" t="t" r="r" b="b"/>
            <a:pathLst>
              <a:path h="2277109">
                <a:moveTo>
                  <a:pt x="0" y="0"/>
                </a:moveTo>
                <a:lnTo>
                  <a:pt x="0" y="2276855"/>
                </a:lnTo>
              </a:path>
            </a:pathLst>
          </a:custGeom>
          <a:ln w="12700">
            <a:solidFill>
              <a:srgbClr val="FFFFCC"/>
            </a:solidFill>
          </a:ln>
        </p:spPr>
        <p:txBody>
          <a:bodyPr wrap="square" lIns="0" tIns="0" rIns="0" bIns="0" rtlCol="0"/>
          <a:lstStyle/>
          <a:p>
            <a:endParaRPr/>
          </a:p>
        </p:txBody>
      </p:sp>
      <p:grpSp>
        <p:nvGrpSpPr>
          <p:cNvPr id="3" name="object 3"/>
          <p:cNvGrpSpPr/>
          <p:nvPr/>
        </p:nvGrpSpPr>
        <p:grpSpPr>
          <a:xfrm>
            <a:off x="5878067" y="4358894"/>
            <a:ext cx="996315" cy="2277110"/>
            <a:chOff x="5878067" y="4358894"/>
            <a:chExt cx="996315" cy="2277110"/>
          </a:xfrm>
        </p:grpSpPr>
        <p:sp>
          <p:nvSpPr>
            <p:cNvPr id="4" name="object 4"/>
            <p:cNvSpPr/>
            <p:nvPr/>
          </p:nvSpPr>
          <p:spPr>
            <a:xfrm>
              <a:off x="5976111" y="4358894"/>
              <a:ext cx="0" cy="2277110"/>
            </a:xfrm>
            <a:custGeom>
              <a:avLst/>
              <a:gdLst/>
              <a:ahLst/>
              <a:cxnLst/>
              <a:rect l="l" t="t" r="r" b="b"/>
              <a:pathLst>
                <a:path h="2277109">
                  <a:moveTo>
                    <a:pt x="0" y="0"/>
                  </a:moveTo>
                  <a:lnTo>
                    <a:pt x="0" y="2276855"/>
                  </a:lnTo>
                </a:path>
              </a:pathLst>
            </a:custGeom>
            <a:ln w="12700">
              <a:solidFill>
                <a:srgbClr val="FFFF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5878067" y="4953000"/>
              <a:ext cx="995934" cy="677418"/>
            </a:xfrm>
            <a:prstGeom prst="rect">
              <a:avLst/>
            </a:prstGeom>
          </p:spPr>
        </p:pic>
        <p:pic>
          <p:nvPicPr>
            <p:cNvPr id="6" name="object 6"/>
            <p:cNvPicPr/>
            <p:nvPr/>
          </p:nvPicPr>
          <p:blipFill>
            <a:blip r:embed="rId3" cstate="print"/>
            <a:stretch>
              <a:fillRect/>
            </a:stretch>
          </p:blipFill>
          <p:spPr>
            <a:xfrm>
              <a:off x="5878067" y="5654040"/>
              <a:ext cx="995934" cy="677418"/>
            </a:xfrm>
            <a:prstGeom prst="rect">
              <a:avLst/>
            </a:prstGeom>
          </p:spPr>
        </p:pic>
      </p:grpSp>
      <p:grpSp>
        <p:nvGrpSpPr>
          <p:cNvPr id="7" name="object 7"/>
          <p:cNvGrpSpPr/>
          <p:nvPr/>
        </p:nvGrpSpPr>
        <p:grpSpPr>
          <a:xfrm>
            <a:off x="2276855" y="4953000"/>
            <a:ext cx="1165225" cy="1378585"/>
            <a:chOff x="2276855" y="4953000"/>
            <a:chExt cx="1165225" cy="1378585"/>
          </a:xfrm>
        </p:grpSpPr>
        <p:pic>
          <p:nvPicPr>
            <p:cNvPr id="8" name="object 8"/>
            <p:cNvPicPr/>
            <p:nvPr/>
          </p:nvPicPr>
          <p:blipFill>
            <a:blip r:embed="rId4" cstate="print"/>
            <a:stretch>
              <a:fillRect/>
            </a:stretch>
          </p:blipFill>
          <p:spPr>
            <a:xfrm>
              <a:off x="2276855" y="4953000"/>
              <a:ext cx="1165097" cy="677418"/>
            </a:xfrm>
            <a:prstGeom prst="rect">
              <a:avLst/>
            </a:prstGeom>
          </p:spPr>
        </p:pic>
        <p:pic>
          <p:nvPicPr>
            <p:cNvPr id="9" name="object 9"/>
            <p:cNvPicPr/>
            <p:nvPr/>
          </p:nvPicPr>
          <p:blipFill>
            <a:blip r:embed="rId5" cstate="print"/>
            <a:stretch>
              <a:fillRect/>
            </a:stretch>
          </p:blipFill>
          <p:spPr>
            <a:xfrm>
              <a:off x="2276855" y="5654040"/>
              <a:ext cx="1165097" cy="677418"/>
            </a:xfrm>
            <a:prstGeom prst="rect">
              <a:avLst/>
            </a:prstGeom>
          </p:spPr>
        </p:pic>
      </p:grpSp>
      <p:grpSp>
        <p:nvGrpSpPr>
          <p:cNvPr id="10" name="object 10"/>
          <p:cNvGrpSpPr/>
          <p:nvPr/>
        </p:nvGrpSpPr>
        <p:grpSpPr>
          <a:xfrm>
            <a:off x="4364735" y="4953000"/>
            <a:ext cx="996315" cy="1378585"/>
            <a:chOff x="4364735" y="4953000"/>
            <a:chExt cx="996315" cy="1378585"/>
          </a:xfrm>
        </p:grpSpPr>
        <p:pic>
          <p:nvPicPr>
            <p:cNvPr id="11" name="object 11"/>
            <p:cNvPicPr/>
            <p:nvPr/>
          </p:nvPicPr>
          <p:blipFill>
            <a:blip r:embed="rId6" cstate="print"/>
            <a:stretch>
              <a:fillRect/>
            </a:stretch>
          </p:blipFill>
          <p:spPr>
            <a:xfrm>
              <a:off x="4364735" y="4953000"/>
              <a:ext cx="995934" cy="677418"/>
            </a:xfrm>
            <a:prstGeom prst="rect">
              <a:avLst/>
            </a:prstGeom>
          </p:spPr>
        </p:pic>
        <p:pic>
          <p:nvPicPr>
            <p:cNvPr id="12" name="object 12"/>
            <p:cNvPicPr/>
            <p:nvPr/>
          </p:nvPicPr>
          <p:blipFill>
            <a:blip r:embed="rId7" cstate="print"/>
            <a:stretch>
              <a:fillRect/>
            </a:stretch>
          </p:blipFill>
          <p:spPr>
            <a:xfrm>
              <a:off x="4364735" y="5654040"/>
              <a:ext cx="995934" cy="677418"/>
            </a:xfrm>
            <a:prstGeom prst="rect">
              <a:avLst/>
            </a:prstGeom>
          </p:spPr>
        </p:pic>
      </p:grpSp>
      <p:graphicFrame>
        <p:nvGraphicFramePr>
          <p:cNvPr id="13" name="object 13"/>
          <p:cNvGraphicFramePr>
            <a:graphicFrameLocks noGrp="1"/>
          </p:cNvGraphicFramePr>
          <p:nvPr/>
        </p:nvGraphicFramePr>
        <p:xfrm>
          <a:off x="922337" y="3954462"/>
          <a:ext cx="8071484" cy="2681605"/>
        </p:xfrm>
        <a:graphic>
          <a:graphicData uri="http://schemas.openxmlformats.org/drawingml/2006/table">
            <a:tbl>
              <a:tblPr firstRow="1" bandRow="1">
                <a:tableStyleId>{2D5ABB26-0587-4C30-8999-92F81FD0307C}</a:tableStyleId>
              </a:tblPr>
              <a:tblGrid>
                <a:gridCol w="1435735">
                  <a:extLst>
                    <a:ext uri="{9D8B030D-6E8A-4147-A177-3AD203B41FA5}">
                      <a16:colId xmlns:a16="http://schemas.microsoft.com/office/drawing/2014/main" val="20000"/>
                    </a:ext>
                  </a:extLst>
                </a:gridCol>
                <a:gridCol w="1673860">
                  <a:extLst>
                    <a:ext uri="{9D8B030D-6E8A-4147-A177-3AD203B41FA5}">
                      <a16:colId xmlns:a16="http://schemas.microsoft.com/office/drawing/2014/main" val="20001"/>
                    </a:ext>
                  </a:extLst>
                </a:gridCol>
                <a:gridCol w="1753870">
                  <a:extLst>
                    <a:ext uri="{9D8B030D-6E8A-4147-A177-3AD203B41FA5}">
                      <a16:colId xmlns:a16="http://schemas.microsoft.com/office/drawing/2014/main" val="20002"/>
                    </a:ext>
                  </a:extLst>
                </a:gridCol>
                <a:gridCol w="1562735">
                  <a:extLst>
                    <a:ext uri="{9D8B030D-6E8A-4147-A177-3AD203B41FA5}">
                      <a16:colId xmlns:a16="http://schemas.microsoft.com/office/drawing/2014/main" val="20003"/>
                    </a:ext>
                  </a:extLst>
                </a:gridCol>
                <a:gridCol w="1602105">
                  <a:extLst>
                    <a:ext uri="{9D8B030D-6E8A-4147-A177-3AD203B41FA5}">
                      <a16:colId xmlns:a16="http://schemas.microsoft.com/office/drawing/2014/main" val="20004"/>
                    </a:ext>
                  </a:extLst>
                </a:gridCol>
              </a:tblGrid>
              <a:tr h="396494">
                <a:tc rowSpan="2">
                  <a:txBody>
                    <a:bodyPr/>
                    <a:lstStyle/>
                    <a:p>
                      <a:pPr marL="91440">
                        <a:lnSpc>
                          <a:spcPct val="100000"/>
                        </a:lnSpc>
                        <a:spcBef>
                          <a:spcPts val="310"/>
                        </a:spcBef>
                      </a:pPr>
                      <a:r>
                        <a:rPr sz="2000" dirty="0">
                          <a:solidFill>
                            <a:srgbClr val="FFFFCC"/>
                          </a:solidFill>
                          <a:latin typeface="Arial MT"/>
                          <a:cs typeface="Arial MT"/>
                        </a:rPr>
                        <a:t>Hospital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L="440690">
                        <a:lnSpc>
                          <a:spcPct val="100000"/>
                        </a:lnSpc>
                        <a:spcBef>
                          <a:spcPts val="310"/>
                        </a:spcBef>
                      </a:pPr>
                      <a:r>
                        <a:rPr sz="2000" dirty="0">
                          <a:solidFill>
                            <a:srgbClr val="FFFFCC"/>
                          </a:solidFill>
                          <a:latin typeface="Arial MT"/>
                          <a:cs typeface="Arial MT"/>
                        </a:rPr>
                        <a:t>Death</a:t>
                      </a:r>
                      <a:r>
                        <a:rPr sz="2000" spc="-50" dirty="0">
                          <a:solidFill>
                            <a:srgbClr val="FFFFCC"/>
                          </a:solidFill>
                          <a:latin typeface="Arial MT"/>
                          <a:cs typeface="Arial MT"/>
                        </a:rPr>
                        <a:t> </a:t>
                      </a:r>
                      <a:r>
                        <a:rPr sz="2000" dirty="0">
                          <a:solidFill>
                            <a:srgbClr val="FFFFCC"/>
                          </a:solidFill>
                          <a:latin typeface="Arial MT"/>
                          <a:cs typeface="Arial MT"/>
                        </a:rPr>
                        <a:t>Certificate</a:t>
                      </a:r>
                      <a:r>
                        <a:rPr sz="2000" spc="-60" dirty="0">
                          <a:solidFill>
                            <a:srgbClr val="FFFFCC"/>
                          </a:solidFill>
                          <a:latin typeface="Arial MT"/>
                          <a:cs typeface="Arial MT"/>
                        </a:rPr>
                        <a:t> </a:t>
                      </a:r>
                      <a:r>
                        <a:rPr sz="2000" dirty="0">
                          <a:solidFill>
                            <a:srgbClr val="FFFFCC"/>
                          </a:solidFill>
                          <a:latin typeface="Arial MT"/>
                          <a:cs typeface="Arial MT"/>
                        </a:rPr>
                        <a:t>Status</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5"/>
                        </a:spcBef>
                      </a:pPr>
                      <a:endParaRPr sz="2750">
                        <a:latin typeface="Times New Roman"/>
                        <a:cs typeface="Times New Roman"/>
                      </a:endParaRPr>
                    </a:p>
                    <a:p>
                      <a:pPr marL="92075">
                        <a:lnSpc>
                          <a:spcPct val="100000"/>
                        </a:lnSpc>
                        <a:spcBef>
                          <a:spcPts val="5"/>
                        </a:spcBef>
                      </a:pPr>
                      <a:r>
                        <a:rPr sz="2000" spc="-45" dirty="0">
                          <a:solidFill>
                            <a:srgbClr val="FFFFCC"/>
                          </a:solidFill>
                          <a:latin typeface="Arial MT"/>
                          <a:cs typeface="Arial MT"/>
                        </a:rPr>
                        <a:t>Total</a:t>
                      </a:r>
                      <a:endParaRPr sz="20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640333">
                <a:tc vMerge="1">
                  <a:txBody>
                    <a:bodyPr/>
                    <a:lstStyle/>
                    <a:p>
                      <a:endParaRPr/>
                    </a:p>
                  </a:txBody>
                  <a:tcPr marL="0" marR="0" marT="3937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marR="455295">
                        <a:lnSpc>
                          <a:spcPct val="100000"/>
                        </a:lnSpc>
                        <a:spcBef>
                          <a:spcPts val="320"/>
                        </a:spcBef>
                      </a:pPr>
                      <a:r>
                        <a:rPr sz="1800" dirty="0">
                          <a:solidFill>
                            <a:srgbClr val="FFFFCC"/>
                          </a:solidFill>
                          <a:latin typeface="Arial MT"/>
                          <a:cs typeface="Arial MT"/>
                        </a:rPr>
                        <a:t>C</a:t>
                      </a:r>
                      <a:r>
                        <a:rPr sz="1800" spc="-10" dirty="0">
                          <a:solidFill>
                            <a:srgbClr val="FFFFCC"/>
                          </a:solidFill>
                          <a:latin typeface="Arial MT"/>
                          <a:cs typeface="Arial MT"/>
                        </a:rPr>
                        <a:t>o</a:t>
                      </a:r>
                      <a:r>
                        <a:rPr sz="1800" dirty="0">
                          <a:solidFill>
                            <a:srgbClr val="FFFFCC"/>
                          </a:solidFill>
                          <a:latin typeface="Arial MT"/>
                          <a:cs typeface="Arial MT"/>
                        </a:rPr>
                        <a:t>nfirm</a:t>
                      </a:r>
                      <a:r>
                        <a:rPr sz="1800" spc="-10" dirty="0">
                          <a:solidFill>
                            <a:srgbClr val="FFFFCC"/>
                          </a:solidFill>
                          <a:latin typeface="Arial MT"/>
                          <a:cs typeface="Arial MT"/>
                        </a:rPr>
                        <a:t>e</a:t>
                      </a:r>
                      <a:r>
                        <a:rPr sz="1800" dirty="0">
                          <a:solidFill>
                            <a:srgbClr val="FFFFCC"/>
                          </a:solidFill>
                          <a:latin typeface="Arial MT"/>
                          <a:cs typeface="Arial MT"/>
                        </a:rPr>
                        <a:t>d.  </a:t>
                      </a:r>
                      <a:r>
                        <a:rPr sz="1800" spc="-5" dirty="0">
                          <a:solidFill>
                            <a:srgbClr val="FFFFCC"/>
                          </a:solidFill>
                          <a:latin typeface="Arial MT"/>
                          <a:cs typeface="Arial MT"/>
                        </a:rPr>
                        <a:t>Accurate.</a:t>
                      </a:r>
                      <a:endParaRPr sz="1800">
                        <a:latin typeface="Arial MT"/>
                        <a:cs typeface="Arial MT"/>
                      </a:endParaRPr>
                    </a:p>
                  </a:txBody>
                  <a:tcPr marL="0" marR="0" marT="40640" marB="0">
                    <a:lnL w="12700">
                      <a:solidFill>
                        <a:srgbClr val="FFFFCC"/>
                      </a:solidFill>
                      <a:prstDash val="solid"/>
                    </a:lnL>
                    <a:lnT w="12700">
                      <a:solidFill>
                        <a:srgbClr val="FFFFCC"/>
                      </a:solidFill>
                      <a:prstDash val="solid"/>
                    </a:lnT>
                    <a:lnB w="12700">
                      <a:solidFill>
                        <a:srgbClr val="FFFFCC"/>
                      </a:solidFill>
                      <a:prstDash val="solid"/>
                    </a:lnB>
                  </a:tcPr>
                </a:tc>
                <a:tc>
                  <a:txBody>
                    <a:bodyPr/>
                    <a:lstStyle/>
                    <a:p>
                      <a:pPr marL="509270" marR="69850">
                        <a:lnSpc>
                          <a:spcPct val="100000"/>
                        </a:lnSpc>
                        <a:spcBef>
                          <a:spcPts val="320"/>
                        </a:spcBef>
                      </a:pPr>
                      <a:r>
                        <a:rPr sz="1800" spc="-5" dirty="0">
                          <a:solidFill>
                            <a:srgbClr val="FFFFCC"/>
                          </a:solidFill>
                          <a:latin typeface="Arial MT"/>
                          <a:cs typeface="Arial MT"/>
                        </a:rPr>
                        <a:t>Inaccurate. </a:t>
                      </a:r>
                      <a:r>
                        <a:rPr sz="1800" spc="-490" dirty="0">
                          <a:solidFill>
                            <a:srgbClr val="FFFFCC"/>
                          </a:solidFill>
                          <a:latin typeface="Arial MT"/>
                          <a:cs typeface="Arial MT"/>
                        </a:rPr>
                        <a:t> </a:t>
                      </a:r>
                      <a:r>
                        <a:rPr sz="1800" spc="-5" dirty="0">
                          <a:solidFill>
                            <a:srgbClr val="FFFFCC"/>
                          </a:solidFill>
                          <a:latin typeface="Arial MT"/>
                          <a:cs typeface="Arial MT"/>
                        </a:rPr>
                        <a:t>No</a:t>
                      </a:r>
                      <a:r>
                        <a:rPr sz="1800" spc="-85" dirty="0">
                          <a:solidFill>
                            <a:srgbClr val="FFFFCC"/>
                          </a:solidFill>
                          <a:latin typeface="Arial MT"/>
                          <a:cs typeface="Arial MT"/>
                        </a:rPr>
                        <a:t> </a:t>
                      </a:r>
                      <a:r>
                        <a:rPr sz="1800" spc="-5" dirty="0">
                          <a:solidFill>
                            <a:srgbClr val="FFFFCC"/>
                          </a:solidFill>
                          <a:latin typeface="Arial MT"/>
                          <a:cs typeface="Arial MT"/>
                        </a:rPr>
                        <a:t>change.</a:t>
                      </a:r>
                      <a:endParaRPr sz="1800">
                        <a:latin typeface="Arial MT"/>
                        <a:cs typeface="Arial MT"/>
                      </a:endParaRPr>
                    </a:p>
                  </a:txBody>
                  <a:tcPr marL="0" marR="0" marT="40640" marB="0">
                    <a:lnT w="12700">
                      <a:solidFill>
                        <a:srgbClr val="FFFFCC"/>
                      </a:solidFill>
                      <a:prstDash val="solid"/>
                    </a:lnT>
                    <a:lnB w="12700">
                      <a:solidFill>
                        <a:srgbClr val="FFFFCC"/>
                      </a:solidFill>
                      <a:prstDash val="solid"/>
                    </a:lnB>
                  </a:tcPr>
                </a:tc>
                <a:tc>
                  <a:txBody>
                    <a:bodyPr/>
                    <a:lstStyle/>
                    <a:p>
                      <a:pPr marL="267970" marR="257175">
                        <a:lnSpc>
                          <a:spcPct val="100000"/>
                        </a:lnSpc>
                        <a:spcBef>
                          <a:spcPts val="320"/>
                        </a:spcBef>
                      </a:pPr>
                      <a:r>
                        <a:rPr sz="1800" spc="-5" dirty="0">
                          <a:solidFill>
                            <a:srgbClr val="FFFFCC"/>
                          </a:solidFill>
                          <a:latin typeface="Arial MT"/>
                          <a:cs typeface="Arial MT"/>
                        </a:rPr>
                        <a:t>Incorrect. </a:t>
                      </a:r>
                      <a:r>
                        <a:rPr sz="1800" dirty="0">
                          <a:solidFill>
                            <a:srgbClr val="FFFFCC"/>
                          </a:solidFill>
                          <a:latin typeface="Arial MT"/>
                          <a:cs typeface="Arial MT"/>
                        </a:rPr>
                        <a:t> R</a:t>
                      </a:r>
                      <a:r>
                        <a:rPr sz="1800" spc="-10" dirty="0">
                          <a:solidFill>
                            <a:srgbClr val="FFFFCC"/>
                          </a:solidFill>
                          <a:latin typeface="Arial MT"/>
                          <a:cs typeface="Arial MT"/>
                        </a:rPr>
                        <a:t>e</a:t>
                      </a:r>
                      <a:r>
                        <a:rPr sz="1800" dirty="0">
                          <a:solidFill>
                            <a:srgbClr val="FFFFCC"/>
                          </a:solidFill>
                          <a:latin typeface="Arial MT"/>
                          <a:cs typeface="Arial MT"/>
                        </a:rPr>
                        <a:t>co</a:t>
                      </a:r>
                      <a:r>
                        <a:rPr sz="1800" spc="-10" dirty="0">
                          <a:solidFill>
                            <a:srgbClr val="FFFFCC"/>
                          </a:solidFill>
                          <a:latin typeface="Arial MT"/>
                          <a:cs typeface="Arial MT"/>
                        </a:rPr>
                        <a:t>d</a:t>
                      </a:r>
                      <a:r>
                        <a:rPr sz="1800" dirty="0">
                          <a:solidFill>
                            <a:srgbClr val="FFFFCC"/>
                          </a:solidFill>
                          <a:latin typeface="Arial MT"/>
                          <a:cs typeface="Arial MT"/>
                        </a:rPr>
                        <a:t>i</a:t>
                      </a:r>
                      <a:r>
                        <a:rPr sz="1800" spc="-10" dirty="0">
                          <a:solidFill>
                            <a:srgbClr val="FFFFCC"/>
                          </a:solidFill>
                          <a:latin typeface="Arial MT"/>
                          <a:cs typeface="Arial MT"/>
                        </a:rPr>
                        <a:t>n</a:t>
                      </a:r>
                      <a:r>
                        <a:rPr sz="1800" dirty="0">
                          <a:solidFill>
                            <a:srgbClr val="FFFFCC"/>
                          </a:solidFill>
                          <a:latin typeface="Arial MT"/>
                          <a:cs typeface="Arial MT"/>
                        </a:rPr>
                        <a:t>g.</a:t>
                      </a:r>
                      <a:endParaRPr sz="1800">
                        <a:latin typeface="Arial MT"/>
                        <a:cs typeface="Arial MT"/>
                      </a:endParaRPr>
                    </a:p>
                  </a:txBody>
                  <a:tcPr marL="0" marR="0" marT="40640" marB="0">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701230">
                <a:tc>
                  <a:txBody>
                    <a:bodyPr/>
                    <a:lstStyle/>
                    <a:p>
                      <a:pPr marL="91440">
                        <a:lnSpc>
                          <a:spcPct val="100000"/>
                        </a:lnSpc>
                        <a:spcBef>
                          <a:spcPts val="315"/>
                        </a:spcBef>
                      </a:pPr>
                      <a:r>
                        <a:rPr sz="2000" dirty="0">
                          <a:solidFill>
                            <a:srgbClr val="FFFFCC"/>
                          </a:solidFill>
                          <a:latin typeface="Arial MT"/>
                          <a:cs typeface="Arial MT"/>
                        </a:rPr>
                        <a:t>A</a:t>
                      </a:r>
                      <a:r>
                        <a:rPr sz="2000" spc="-140" dirty="0">
                          <a:solidFill>
                            <a:srgbClr val="FFFFCC"/>
                          </a:solidFill>
                          <a:latin typeface="Arial MT"/>
                          <a:cs typeface="Arial MT"/>
                        </a:rPr>
                        <a:t> </a:t>
                      </a:r>
                      <a:r>
                        <a:rPr sz="1200" spc="-5" dirty="0">
                          <a:solidFill>
                            <a:srgbClr val="FFFFCC"/>
                          </a:solidFill>
                          <a:latin typeface="Arial MT"/>
                          <a:cs typeface="Arial MT"/>
                        </a:rPr>
                        <a:t>(Community</a:t>
                      </a:r>
                      <a:r>
                        <a:rPr sz="1200" spc="-30" dirty="0">
                          <a:solidFill>
                            <a:srgbClr val="FFFFCC"/>
                          </a:solidFill>
                          <a:latin typeface="Arial MT"/>
                          <a:cs typeface="Arial MT"/>
                        </a:rPr>
                        <a:t> </a:t>
                      </a:r>
                      <a:r>
                        <a:rPr sz="1200" spc="-5" dirty="0">
                          <a:solidFill>
                            <a:srgbClr val="FFFFCC"/>
                          </a:solidFill>
                          <a:latin typeface="Arial MT"/>
                          <a:cs typeface="Arial MT"/>
                        </a:rPr>
                        <a:t>H)</a:t>
                      </a:r>
                      <a:endParaRPr sz="12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400" b="1" spc="-5" dirty="0">
                          <a:solidFill>
                            <a:srgbClr val="FFFFCC"/>
                          </a:solidFill>
                          <a:latin typeface="Arial"/>
                          <a:cs typeface="Arial"/>
                        </a:rPr>
                        <a:t>169.3</a:t>
                      </a:r>
                      <a:endParaRPr sz="2400">
                        <a:latin typeface="Arial"/>
                        <a:cs typeface="Arial"/>
                      </a:endParaRPr>
                    </a:p>
                    <a:p>
                      <a:pPr marL="91440">
                        <a:lnSpc>
                          <a:spcPct val="100000"/>
                        </a:lnSpc>
                        <a:spcBef>
                          <a:spcPts val="20"/>
                        </a:spcBef>
                      </a:pPr>
                      <a:r>
                        <a:rPr sz="1600" spc="-5" dirty="0">
                          <a:solidFill>
                            <a:srgbClr val="00CC00"/>
                          </a:solidFill>
                          <a:latin typeface="Arial MT"/>
                          <a:cs typeface="Arial MT"/>
                        </a:rPr>
                        <a:t>(73.91%x229)</a:t>
                      </a:r>
                      <a:endParaRPr sz="1600">
                        <a:latin typeface="Arial MT"/>
                        <a:cs typeface="Arial MT"/>
                      </a:endParaRPr>
                    </a:p>
                  </a:txBody>
                  <a:tcPr marL="0" marR="0" marT="39370" marB="0">
                    <a:lnL w="12700">
                      <a:solidFill>
                        <a:srgbClr val="FFFFCC"/>
                      </a:solidFill>
                      <a:prstDash val="solid"/>
                    </a:lnL>
                    <a:lnT w="12700">
                      <a:solidFill>
                        <a:srgbClr val="FFFFCC"/>
                      </a:solidFill>
                      <a:prstDash val="solid"/>
                    </a:lnT>
                    <a:lnB w="12700">
                      <a:solidFill>
                        <a:srgbClr val="FFFFCC"/>
                      </a:solidFill>
                      <a:prstDash val="solid"/>
                    </a:lnB>
                    <a:solidFill>
                      <a:srgbClr val="5C1F00"/>
                    </a:solidFill>
                  </a:tcPr>
                </a:tc>
                <a:tc>
                  <a:txBody>
                    <a:bodyPr/>
                    <a:lstStyle/>
                    <a:p>
                      <a:pPr marL="509270">
                        <a:lnSpc>
                          <a:spcPct val="100000"/>
                        </a:lnSpc>
                        <a:spcBef>
                          <a:spcPts val="310"/>
                        </a:spcBef>
                      </a:pPr>
                      <a:r>
                        <a:rPr sz="2400" b="1" spc="-5" dirty="0">
                          <a:solidFill>
                            <a:srgbClr val="FFFFCC"/>
                          </a:solidFill>
                          <a:latin typeface="Arial"/>
                          <a:cs typeface="Arial"/>
                        </a:rPr>
                        <a:t>24.7</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267970">
                        <a:lnSpc>
                          <a:spcPct val="100000"/>
                        </a:lnSpc>
                        <a:spcBef>
                          <a:spcPts val="310"/>
                        </a:spcBef>
                      </a:pPr>
                      <a:r>
                        <a:rPr sz="2400" b="1" spc="-5" dirty="0">
                          <a:solidFill>
                            <a:srgbClr val="FFFFCC"/>
                          </a:solidFill>
                          <a:latin typeface="Arial"/>
                          <a:cs typeface="Arial"/>
                        </a:rPr>
                        <a:t>35.0</a:t>
                      </a:r>
                      <a:endParaRPr sz="2400">
                        <a:latin typeface="Arial"/>
                        <a:cs typeface="Arial"/>
                      </a:endParaRPr>
                    </a:p>
                  </a:txBody>
                  <a:tcPr marL="0" marR="0" marT="39370" marB="0">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400" spc="-10" dirty="0">
                          <a:solidFill>
                            <a:srgbClr val="FFFFCC"/>
                          </a:solidFill>
                          <a:latin typeface="Arial MT"/>
                          <a:cs typeface="Arial MT"/>
                        </a:rPr>
                        <a:t>229</a:t>
                      </a:r>
                      <a:endParaRPr sz="24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7">
                <a:tc>
                  <a:txBody>
                    <a:bodyPr/>
                    <a:lstStyle/>
                    <a:p>
                      <a:pPr marL="91440">
                        <a:lnSpc>
                          <a:spcPct val="100000"/>
                        </a:lnSpc>
                        <a:spcBef>
                          <a:spcPts val="315"/>
                        </a:spcBef>
                      </a:pPr>
                      <a:r>
                        <a:rPr sz="2000" dirty="0">
                          <a:solidFill>
                            <a:srgbClr val="FFFFCC"/>
                          </a:solidFill>
                          <a:latin typeface="Arial MT"/>
                          <a:cs typeface="Arial MT"/>
                        </a:rPr>
                        <a:t>B</a:t>
                      </a:r>
                      <a:r>
                        <a:rPr sz="2000" spc="-35" dirty="0">
                          <a:solidFill>
                            <a:srgbClr val="FFFFCC"/>
                          </a:solidFill>
                          <a:latin typeface="Arial MT"/>
                          <a:cs typeface="Arial MT"/>
                        </a:rPr>
                        <a:t> </a:t>
                      </a:r>
                      <a:r>
                        <a:rPr sz="1200" spc="-5" dirty="0">
                          <a:solidFill>
                            <a:srgbClr val="FFFFCC"/>
                          </a:solidFill>
                          <a:latin typeface="Arial MT"/>
                          <a:cs typeface="Arial MT"/>
                        </a:rPr>
                        <a:t>(University</a:t>
                      </a:r>
                      <a:r>
                        <a:rPr sz="1200" spc="-15" dirty="0">
                          <a:solidFill>
                            <a:srgbClr val="FFFFCC"/>
                          </a:solidFill>
                          <a:latin typeface="Arial MT"/>
                          <a:cs typeface="Arial MT"/>
                        </a:rPr>
                        <a:t> </a:t>
                      </a:r>
                      <a:r>
                        <a:rPr sz="1200" spc="-5" dirty="0">
                          <a:solidFill>
                            <a:srgbClr val="FFFFCC"/>
                          </a:solidFill>
                          <a:latin typeface="Arial MT"/>
                          <a:cs typeface="Arial MT"/>
                        </a:rPr>
                        <a:t>H)</a:t>
                      </a:r>
                      <a:endParaRPr sz="12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10"/>
                        </a:spcBef>
                      </a:pPr>
                      <a:r>
                        <a:rPr sz="2400" b="1" spc="-5" dirty="0">
                          <a:solidFill>
                            <a:srgbClr val="FFFFCC"/>
                          </a:solidFill>
                          <a:latin typeface="Arial"/>
                          <a:cs typeface="Arial"/>
                        </a:rPr>
                        <a:t>255.7</a:t>
                      </a:r>
                      <a:endParaRPr sz="2400">
                        <a:latin typeface="Arial"/>
                        <a:cs typeface="Arial"/>
                      </a:endParaRPr>
                    </a:p>
                  </a:txBody>
                  <a:tcPr marL="0" marR="0" marT="39370" marB="0">
                    <a:lnL w="12700">
                      <a:solidFill>
                        <a:srgbClr val="FFFFCC"/>
                      </a:solidFill>
                      <a:prstDash val="solid"/>
                    </a:lnL>
                    <a:lnT w="12700">
                      <a:solidFill>
                        <a:srgbClr val="FFFFCC"/>
                      </a:solidFill>
                      <a:prstDash val="solid"/>
                    </a:lnT>
                    <a:lnB w="12700">
                      <a:solidFill>
                        <a:srgbClr val="FFFFCC"/>
                      </a:solidFill>
                      <a:prstDash val="solid"/>
                    </a:lnB>
                    <a:solidFill>
                      <a:srgbClr val="5C1F00"/>
                    </a:solidFill>
                  </a:tcPr>
                </a:tc>
                <a:tc>
                  <a:txBody>
                    <a:bodyPr/>
                    <a:lstStyle/>
                    <a:p>
                      <a:pPr marL="509270">
                        <a:lnSpc>
                          <a:spcPct val="100000"/>
                        </a:lnSpc>
                        <a:spcBef>
                          <a:spcPts val="310"/>
                        </a:spcBef>
                      </a:pPr>
                      <a:r>
                        <a:rPr sz="2400" b="1" spc="-5" dirty="0">
                          <a:solidFill>
                            <a:srgbClr val="FFFFCC"/>
                          </a:solidFill>
                          <a:latin typeface="Arial"/>
                          <a:cs typeface="Arial"/>
                        </a:rPr>
                        <a:t>37.3</a:t>
                      </a:r>
                      <a:endParaRPr sz="2400">
                        <a:latin typeface="Arial"/>
                        <a:cs typeface="Arial"/>
                      </a:endParaRPr>
                    </a:p>
                  </a:txBody>
                  <a:tcPr marL="0" marR="0" marT="39370" marB="0">
                    <a:lnT w="12700">
                      <a:solidFill>
                        <a:srgbClr val="FFFFCC"/>
                      </a:solidFill>
                      <a:prstDash val="solid"/>
                    </a:lnT>
                    <a:lnB w="12700">
                      <a:solidFill>
                        <a:srgbClr val="FFFFCC"/>
                      </a:solidFill>
                      <a:prstDash val="solid"/>
                    </a:lnB>
                    <a:solidFill>
                      <a:srgbClr val="5C1F00"/>
                    </a:solidFill>
                  </a:tcPr>
                </a:tc>
                <a:tc>
                  <a:txBody>
                    <a:bodyPr/>
                    <a:lstStyle/>
                    <a:p>
                      <a:pPr marL="267970">
                        <a:lnSpc>
                          <a:spcPct val="100000"/>
                        </a:lnSpc>
                        <a:spcBef>
                          <a:spcPts val="310"/>
                        </a:spcBef>
                      </a:pPr>
                      <a:r>
                        <a:rPr sz="2400" b="1" spc="-5" dirty="0">
                          <a:solidFill>
                            <a:srgbClr val="FFFFCC"/>
                          </a:solidFill>
                          <a:latin typeface="Arial"/>
                          <a:cs typeface="Arial"/>
                        </a:rPr>
                        <a:t>53.0</a:t>
                      </a:r>
                      <a:endParaRPr sz="2400">
                        <a:latin typeface="Arial"/>
                        <a:cs typeface="Arial"/>
                      </a:endParaRPr>
                    </a:p>
                  </a:txBody>
                  <a:tcPr marL="0" marR="0" marT="39370" marB="0">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310"/>
                        </a:spcBef>
                      </a:pPr>
                      <a:r>
                        <a:rPr sz="2400" spc="-10" dirty="0">
                          <a:solidFill>
                            <a:srgbClr val="FFFFCC"/>
                          </a:solidFill>
                          <a:latin typeface="Arial MT"/>
                          <a:cs typeface="Arial MT"/>
                        </a:rPr>
                        <a:t>346</a:t>
                      </a:r>
                      <a:endParaRPr sz="24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457327">
                <a:tc>
                  <a:txBody>
                    <a:bodyPr/>
                    <a:lstStyle/>
                    <a:p>
                      <a:pPr marL="91440">
                        <a:lnSpc>
                          <a:spcPct val="100000"/>
                        </a:lnSpc>
                        <a:spcBef>
                          <a:spcPts val="315"/>
                        </a:spcBef>
                      </a:pPr>
                      <a:r>
                        <a:rPr sz="2000" spc="-45" dirty="0">
                          <a:solidFill>
                            <a:srgbClr val="FFFFCC"/>
                          </a:solidFill>
                          <a:latin typeface="Arial MT"/>
                          <a:cs typeface="Arial MT"/>
                        </a:rPr>
                        <a:t>Total</a:t>
                      </a:r>
                      <a:endParaRPr sz="2000">
                        <a:latin typeface="Arial MT"/>
                        <a:cs typeface="Arial MT"/>
                      </a:endParaRPr>
                    </a:p>
                  </a:txBody>
                  <a:tcPr marL="0" marR="0" marT="40005"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10"/>
                        </a:spcBef>
                      </a:pPr>
                      <a:r>
                        <a:rPr sz="2400" spc="-5" dirty="0">
                          <a:solidFill>
                            <a:srgbClr val="FFFFCC"/>
                          </a:solidFill>
                          <a:latin typeface="Arial MT"/>
                          <a:cs typeface="Arial MT"/>
                        </a:rPr>
                        <a:t>425.0</a:t>
                      </a:r>
                      <a:endParaRPr sz="2400">
                        <a:latin typeface="Arial MT"/>
                        <a:cs typeface="Arial MT"/>
                      </a:endParaRPr>
                    </a:p>
                  </a:txBody>
                  <a:tcPr marL="0" marR="0" marT="39370" marB="0">
                    <a:lnL w="12700">
                      <a:solidFill>
                        <a:srgbClr val="FFFFCC"/>
                      </a:solidFill>
                      <a:prstDash val="solid"/>
                    </a:lnL>
                    <a:lnT w="12700">
                      <a:solidFill>
                        <a:srgbClr val="FFFFCC"/>
                      </a:solidFill>
                      <a:prstDash val="solid"/>
                    </a:lnT>
                    <a:lnB w="28575">
                      <a:solidFill>
                        <a:srgbClr val="FFFFCC"/>
                      </a:solidFill>
                      <a:prstDash val="solid"/>
                    </a:lnB>
                  </a:tcPr>
                </a:tc>
                <a:tc>
                  <a:txBody>
                    <a:bodyPr/>
                    <a:lstStyle/>
                    <a:p>
                      <a:pPr marL="509270">
                        <a:lnSpc>
                          <a:spcPct val="100000"/>
                        </a:lnSpc>
                        <a:spcBef>
                          <a:spcPts val="310"/>
                        </a:spcBef>
                      </a:pPr>
                      <a:r>
                        <a:rPr sz="2400" spc="-5" dirty="0">
                          <a:solidFill>
                            <a:srgbClr val="FFFFCC"/>
                          </a:solidFill>
                          <a:latin typeface="Arial MT"/>
                          <a:cs typeface="Arial MT"/>
                        </a:rPr>
                        <a:t>62.0</a:t>
                      </a:r>
                      <a:endParaRPr sz="2400">
                        <a:latin typeface="Arial MT"/>
                        <a:cs typeface="Arial MT"/>
                      </a:endParaRPr>
                    </a:p>
                  </a:txBody>
                  <a:tcPr marL="0" marR="0" marT="39370" marB="0">
                    <a:lnT w="12700">
                      <a:solidFill>
                        <a:srgbClr val="FFFFCC"/>
                      </a:solidFill>
                      <a:prstDash val="solid"/>
                    </a:lnT>
                    <a:lnB w="28575">
                      <a:solidFill>
                        <a:srgbClr val="FFFFCC"/>
                      </a:solidFill>
                      <a:prstDash val="solid"/>
                    </a:lnB>
                  </a:tcPr>
                </a:tc>
                <a:tc>
                  <a:txBody>
                    <a:bodyPr/>
                    <a:lstStyle/>
                    <a:p>
                      <a:pPr marL="267970">
                        <a:lnSpc>
                          <a:spcPct val="100000"/>
                        </a:lnSpc>
                        <a:spcBef>
                          <a:spcPts val="310"/>
                        </a:spcBef>
                      </a:pPr>
                      <a:r>
                        <a:rPr sz="2400" spc="-5" dirty="0">
                          <a:solidFill>
                            <a:srgbClr val="FFFFCC"/>
                          </a:solidFill>
                          <a:latin typeface="Arial MT"/>
                          <a:cs typeface="Arial MT"/>
                        </a:rPr>
                        <a:t>88.0</a:t>
                      </a:r>
                      <a:endParaRPr sz="2400">
                        <a:latin typeface="Arial MT"/>
                        <a:cs typeface="Arial MT"/>
                      </a:endParaRPr>
                    </a:p>
                  </a:txBody>
                  <a:tcPr marL="0" marR="0" marT="39370" marB="0">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10"/>
                        </a:spcBef>
                      </a:pPr>
                      <a:r>
                        <a:rPr sz="2400" spc="-5" dirty="0">
                          <a:solidFill>
                            <a:srgbClr val="FFFFCC"/>
                          </a:solidFill>
                          <a:latin typeface="Arial MT"/>
                          <a:cs typeface="Arial MT"/>
                        </a:rPr>
                        <a:t>575</a:t>
                      </a:r>
                      <a:endParaRPr sz="24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14" name="object 14"/>
          <p:cNvSpPr txBox="1"/>
          <p:nvPr/>
        </p:nvSpPr>
        <p:spPr>
          <a:xfrm>
            <a:off x="1122070" y="3418713"/>
            <a:ext cx="598487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CC"/>
                </a:solidFill>
                <a:latin typeface="Arial MT"/>
                <a:cs typeface="Arial MT"/>
              </a:rPr>
              <a:t>We</a:t>
            </a:r>
            <a:r>
              <a:rPr sz="2400" spc="-5" dirty="0">
                <a:solidFill>
                  <a:srgbClr val="FFFFCC"/>
                </a:solidFill>
                <a:latin typeface="Arial MT"/>
                <a:cs typeface="Arial MT"/>
              </a:rPr>
              <a:t> could</a:t>
            </a:r>
            <a:r>
              <a:rPr sz="2400" spc="5" dirty="0">
                <a:solidFill>
                  <a:srgbClr val="FFFFCC"/>
                </a:solidFill>
                <a:latin typeface="Arial MT"/>
                <a:cs typeface="Arial MT"/>
              </a:rPr>
              <a:t> </a:t>
            </a:r>
            <a:r>
              <a:rPr sz="2400" spc="-5" dirty="0">
                <a:solidFill>
                  <a:srgbClr val="FFFFCC"/>
                </a:solidFill>
                <a:latin typeface="Arial MT"/>
                <a:cs typeface="Arial MT"/>
              </a:rPr>
              <a:t>also</a:t>
            </a:r>
            <a:r>
              <a:rPr sz="2400" spc="5" dirty="0">
                <a:solidFill>
                  <a:srgbClr val="FFFFCC"/>
                </a:solidFill>
                <a:latin typeface="Arial MT"/>
                <a:cs typeface="Arial MT"/>
              </a:rPr>
              <a:t> </a:t>
            </a:r>
            <a:r>
              <a:rPr sz="2400" spc="-5" dirty="0">
                <a:solidFill>
                  <a:srgbClr val="FFFFCC"/>
                </a:solidFill>
                <a:latin typeface="Arial MT"/>
                <a:cs typeface="Arial MT"/>
              </a:rPr>
              <a:t>have</a:t>
            </a:r>
            <a:r>
              <a:rPr sz="2400" spc="-15" dirty="0">
                <a:solidFill>
                  <a:srgbClr val="FFFFCC"/>
                </a:solidFill>
                <a:latin typeface="Arial MT"/>
                <a:cs typeface="Arial MT"/>
              </a:rPr>
              <a:t> </a:t>
            </a:r>
            <a:r>
              <a:rPr sz="2400" dirty="0">
                <a:solidFill>
                  <a:srgbClr val="FFFFCC"/>
                </a:solidFill>
                <a:latin typeface="Arial MT"/>
                <a:cs typeface="Arial MT"/>
              </a:rPr>
              <a:t>the</a:t>
            </a:r>
            <a:r>
              <a:rPr sz="2400" spc="-5" dirty="0">
                <a:solidFill>
                  <a:srgbClr val="FFFFCC"/>
                </a:solidFill>
                <a:latin typeface="Arial MT"/>
                <a:cs typeface="Arial MT"/>
              </a:rPr>
              <a:t> expected</a:t>
            </a:r>
            <a:r>
              <a:rPr sz="2400" spc="15" dirty="0">
                <a:solidFill>
                  <a:srgbClr val="FFFFCC"/>
                </a:solidFill>
                <a:latin typeface="Arial MT"/>
                <a:cs typeface="Arial MT"/>
              </a:rPr>
              <a:t> </a:t>
            </a:r>
            <a:r>
              <a:rPr sz="2400" dirty="0">
                <a:solidFill>
                  <a:srgbClr val="FFFFCC"/>
                </a:solidFill>
                <a:latin typeface="Arial MT"/>
                <a:cs typeface="Arial MT"/>
              </a:rPr>
              <a:t>counts</a:t>
            </a:r>
            <a:r>
              <a:rPr sz="2400" spc="-10" dirty="0">
                <a:solidFill>
                  <a:srgbClr val="FFFFCC"/>
                </a:solidFill>
                <a:latin typeface="Arial MT"/>
                <a:cs typeface="Arial MT"/>
              </a:rPr>
              <a:t> </a:t>
            </a:r>
            <a:r>
              <a:rPr sz="2400" dirty="0">
                <a:solidFill>
                  <a:srgbClr val="FFFFCC"/>
                </a:solidFill>
                <a:latin typeface="Arial MT"/>
                <a:cs typeface="Arial MT"/>
              </a:rPr>
              <a:t>as:</a:t>
            </a:r>
            <a:endParaRPr sz="2400">
              <a:latin typeface="Arial MT"/>
              <a:cs typeface="Arial MT"/>
            </a:endParaRPr>
          </a:p>
        </p:txBody>
      </p:sp>
      <p:sp>
        <p:nvSpPr>
          <p:cNvPr id="15" name="object 15"/>
          <p:cNvSpPr/>
          <p:nvPr/>
        </p:nvSpPr>
        <p:spPr>
          <a:xfrm>
            <a:off x="4428616" y="1010666"/>
            <a:ext cx="0" cy="2032635"/>
          </a:xfrm>
          <a:custGeom>
            <a:avLst/>
            <a:gdLst/>
            <a:ahLst/>
            <a:cxnLst/>
            <a:rect l="l" t="t" r="r" b="b"/>
            <a:pathLst>
              <a:path h="2032635">
                <a:moveTo>
                  <a:pt x="0" y="0"/>
                </a:moveTo>
                <a:lnTo>
                  <a:pt x="0" y="2032508"/>
                </a:lnTo>
              </a:path>
            </a:pathLst>
          </a:custGeom>
          <a:ln w="12700">
            <a:solidFill>
              <a:srgbClr val="FFFFCC"/>
            </a:solidFill>
          </a:ln>
        </p:spPr>
        <p:txBody>
          <a:bodyPr wrap="square" lIns="0" tIns="0" rIns="0" bIns="0" rtlCol="0"/>
          <a:lstStyle/>
          <a:p>
            <a:endParaRPr/>
          </a:p>
        </p:txBody>
      </p:sp>
      <p:sp>
        <p:nvSpPr>
          <p:cNvPr id="16" name="object 16"/>
          <p:cNvSpPr/>
          <p:nvPr/>
        </p:nvSpPr>
        <p:spPr>
          <a:xfrm>
            <a:off x="5976746" y="1010666"/>
            <a:ext cx="0" cy="2032635"/>
          </a:xfrm>
          <a:custGeom>
            <a:avLst/>
            <a:gdLst/>
            <a:ahLst/>
            <a:cxnLst/>
            <a:rect l="l" t="t" r="r" b="b"/>
            <a:pathLst>
              <a:path h="2032635">
                <a:moveTo>
                  <a:pt x="0" y="0"/>
                </a:moveTo>
                <a:lnTo>
                  <a:pt x="0" y="2032508"/>
                </a:lnTo>
              </a:path>
            </a:pathLst>
          </a:custGeom>
          <a:ln w="12700">
            <a:solidFill>
              <a:srgbClr val="FFFFCC"/>
            </a:solidFill>
          </a:ln>
        </p:spPr>
        <p:txBody>
          <a:bodyPr wrap="square" lIns="0" tIns="0" rIns="0" bIns="0" rtlCol="0"/>
          <a:lstStyle/>
          <a:p>
            <a:endParaRPr/>
          </a:p>
        </p:txBody>
      </p:sp>
      <p:graphicFrame>
        <p:nvGraphicFramePr>
          <p:cNvPr id="17" name="object 17"/>
          <p:cNvGraphicFramePr>
            <a:graphicFrameLocks noGrp="1"/>
          </p:cNvGraphicFramePr>
          <p:nvPr/>
        </p:nvGraphicFramePr>
        <p:xfrm>
          <a:off x="958850" y="606488"/>
          <a:ext cx="8070850" cy="2437130"/>
        </p:xfrm>
        <a:graphic>
          <a:graphicData uri="http://schemas.openxmlformats.org/drawingml/2006/table">
            <a:tbl>
              <a:tblPr firstRow="1" bandRow="1">
                <a:tableStyleId>{2D5ABB26-0587-4C30-8999-92F81FD0307C}</a:tableStyleId>
              </a:tblPr>
              <a:tblGrid>
                <a:gridCol w="1400175">
                  <a:extLst>
                    <a:ext uri="{9D8B030D-6E8A-4147-A177-3AD203B41FA5}">
                      <a16:colId xmlns:a16="http://schemas.microsoft.com/office/drawing/2014/main" val="20000"/>
                    </a:ext>
                  </a:extLst>
                </a:gridCol>
                <a:gridCol w="1829435">
                  <a:extLst>
                    <a:ext uri="{9D8B030D-6E8A-4147-A177-3AD203B41FA5}">
                      <a16:colId xmlns:a16="http://schemas.microsoft.com/office/drawing/2014/main" val="20001"/>
                    </a:ext>
                  </a:extLst>
                </a:gridCol>
                <a:gridCol w="1675130">
                  <a:extLst>
                    <a:ext uri="{9D8B030D-6E8A-4147-A177-3AD203B41FA5}">
                      <a16:colId xmlns:a16="http://schemas.microsoft.com/office/drawing/2014/main" val="20002"/>
                    </a:ext>
                  </a:extLst>
                </a:gridCol>
                <a:gridCol w="1521460">
                  <a:extLst>
                    <a:ext uri="{9D8B030D-6E8A-4147-A177-3AD203B41FA5}">
                      <a16:colId xmlns:a16="http://schemas.microsoft.com/office/drawing/2014/main" val="20003"/>
                    </a:ext>
                  </a:extLst>
                </a:gridCol>
                <a:gridCol w="1602105">
                  <a:extLst>
                    <a:ext uri="{9D8B030D-6E8A-4147-A177-3AD203B41FA5}">
                      <a16:colId xmlns:a16="http://schemas.microsoft.com/office/drawing/2014/main" val="20004"/>
                    </a:ext>
                  </a:extLst>
                </a:gridCol>
              </a:tblGrid>
              <a:tr h="396239">
                <a:tc rowSpan="2">
                  <a:txBody>
                    <a:bodyPr/>
                    <a:lstStyle/>
                    <a:p>
                      <a:pPr marL="91440">
                        <a:lnSpc>
                          <a:spcPct val="100000"/>
                        </a:lnSpc>
                        <a:spcBef>
                          <a:spcPts val="305"/>
                        </a:spcBef>
                      </a:pPr>
                      <a:r>
                        <a:rPr sz="2000" dirty="0">
                          <a:solidFill>
                            <a:srgbClr val="FFFFCC"/>
                          </a:solidFill>
                          <a:latin typeface="Arial MT"/>
                          <a:cs typeface="Arial MT"/>
                        </a:rPr>
                        <a:t>Hospital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L="440690">
                        <a:lnSpc>
                          <a:spcPct val="100000"/>
                        </a:lnSpc>
                        <a:spcBef>
                          <a:spcPts val="305"/>
                        </a:spcBef>
                      </a:pPr>
                      <a:r>
                        <a:rPr sz="2000" dirty="0">
                          <a:solidFill>
                            <a:srgbClr val="FFFFCC"/>
                          </a:solidFill>
                          <a:latin typeface="Arial MT"/>
                          <a:cs typeface="Arial MT"/>
                        </a:rPr>
                        <a:t>Death</a:t>
                      </a:r>
                      <a:r>
                        <a:rPr sz="2000" spc="-50" dirty="0">
                          <a:solidFill>
                            <a:srgbClr val="FFFFCC"/>
                          </a:solidFill>
                          <a:latin typeface="Arial MT"/>
                          <a:cs typeface="Arial MT"/>
                        </a:rPr>
                        <a:t> </a:t>
                      </a:r>
                      <a:r>
                        <a:rPr sz="2000" dirty="0">
                          <a:solidFill>
                            <a:srgbClr val="FFFFCC"/>
                          </a:solidFill>
                          <a:latin typeface="Arial MT"/>
                          <a:cs typeface="Arial MT"/>
                        </a:rPr>
                        <a:t>Certificate</a:t>
                      </a:r>
                      <a:r>
                        <a:rPr sz="2000" spc="-60" dirty="0">
                          <a:solidFill>
                            <a:srgbClr val="FFFFCC"/>
                          </a:solidFill>
                          <a:latin typeface="Arial MT"/>
                          <a:cs typeface="Arial MT"/>
                        </a:rPr>
                        <a:t> </a:t>
                      </a:r>
                      <a:r>
                        <a:rPr sz="2000" dirty="0">
                          <a:solidFill>
                            <a:srgbClr val="FFFFCC"/>
                          </a:solidFill>
                          <a:latin typeface="Arial MT"/>
                          <a:cs typeface="Arial MT"/>
                        </a:rPr>
                        <a:t>Status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9207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640207">
                <a:tc vMerge="1">
                  <a:txBody>
                    <a:bodyPr/>
                    <a:lstStyle/>
                    <a:p>
                      <a:endParaRPr/>
                    </a:p>
                  </a:txBody>
                  <a:tcPr marL="0" marR="0" marT="38735"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marR="610870">
                        <a:lnSpc>
                          <a:spcPct val="100000"/>
                        </a:lnSpc>
                        <a:spcBef>
                          <a:spcPts val="315"/>
                        </a:spcBef>
                      </a:pPr>
                      <a:r>
                        <a:rPr sz="1800" dirty="0">
                          <a:solidFill>
                            <a:srgbClr val="FFFFCC"/>
                          </a:solidFill>
                          <a:latin typeface="Arial MT"/>
                          <a:cs typeface="Arial MT"/>
                        </a:rPr>
                        <a:t>C</a:t>
                      </a:r>
                      <a:r>
                        <a:rPr sz="1800" spc="-10" dirty="0">
                          <a:solidFill>
                            <a:srgbClr val="FFFFCC"/>
                          </a:solidFill>
                          <a:latin typeface="Arial MT"/>
                          <a:cs typeface="Arial MT"/>
                        </a:rPr>
                        <a:t>o</a:t>
                      </a:r>
                      <a:r>
                        <a:rPr sz="1800" dirty="0">
                          <a:solidFill>
                            <a:srgbClr val="FFFFCC"/>
                          </a:solidFill>
                          <a:latin typeface="Arial MT"/>
                          <a:cs typeface="Arial MT"/>
                        </a:rPr>
                        <a:t>nfirm</a:t>
                      </a:r>
                      <a:r>
                        <a:rPr sz="1800" spc="-10" dirty="0">
                          <a:solidFill>
                            <a:srgbClr val="FFFFCC"/>
                          </a:solidFill>
                          <a:latin typeface="Arial MT"/>
                          <a:cs typeface="Arial MT"/>
                        </a:rPr>
                        <a:t>e</a:t>
                      </a:r>
                      <a:r>
                        <a:rPr sz="1800" dirty="0">
                          <a:solidFill>
                            <a:srgbClr val="FFFFCC"/>
                          </a:solidFill>
                          <a:latin typeface="Arial MT"/>
                          <a:cs typeface="Arial MT"/>
                        </a:rPr>
                        <a:t>d.  </a:t>
                      </a:r>
                      <a:r>
                        <a:rPr sz="1800" spc="-5" dirty="0">
                          <a:solidFill>
                            <a:srgbClr val="FFFFCC"/>
                          </a:solidFill>
                          <a:latin typeface="Arial MT"/>
                          <a:cs typeface="Arial MT"/>
                        </a:rPr>
                        <a:t>Accurate.</a:t>
                      </a:r>
                      <a:endParaRPr sz="1800">
                        <a:latin typeface="Arial MT"/>
                        <a:cs typeface="Arial MT"/>
                      </a:endParaRPr>
                    </a:p>
                  </a:txBody>
                  <a:tcPr marL="0" marR="0" marT="40005" marB="0">
                    <a:lnL w="12700">
                      <a:solidFill>
                        <a:srgbClr val="FFFFCC"/>
                      </a:solidFill>
                      <a:prstDash val="solid"/>
                    </a:lnL>
                    <a:lnT w="12700">
                      <a:solidFill>
                        <a:srgbClr val="FFFFCC"/>
                      </a:solidFill>
                      <a:prstDash val="solid"/>
                    </a:lnT>
                    <a:lnB w="12700">
                      <a:solidFill>
                        <a:srgbClr val="FFFFCC"/>
                      </a:solidFill>
                      <a:prstDash val="solid"/>
                    </a:lnB>
                  </a:tcPr>
                </a:tc>
                <a:tc>
                  <a:txBody>
                    <a:bodyPr/>
                    <a:lstStyle/>
                    <a:p>
                      <a:pPr marL="317500" marR="183515">
                        <a:lnSpc>
                          <a:spcPct val="100000"/>
                        </a:lnSpc>
                        <a:spcBef>
                          <a:spcPts val="315"/>
                        </a:spcBef>
                      </a:pPr>
                      <a:r>
                        <a:rPr sz="1800" spc="-5" dirty="0">
                          <a:solidFill>
                            <a:srgbClr val="FFFFCC"/>
                          </a:solidFill>
                          <a:latin typeface="Arial MT"/>
                          <a:cs typeface="Arial MT"/>
                        </a:rPr>
                        <a:t>Inaccurate. </a:t>
                      </a:r>
                      <a:r>
                        <a:rPr sz="1800" spc="-490" dirty="0">
                          <a:solidFill>
                            <a:srgbClr val="FFFFCC"/>
                          </a:solidFill>
                          <a:latin typeface="Arial MT"/>
                          <a:cs typeface="Arial MT"/>
                        </a:rPr>
                        <a:t> </a:t>
                      </a:r>
                      <a:r>
                        <a:rPr sz="1800" spc="-5" dirty="0">
                          <a:solidFill>
                            <a:srgbClr val="FFFFCC"/>
                          </a:solidFill>
                          <a:latin typeface="Arial MT"/>
                          <a:cs typeface="Arial MT"/>
                        </a:rPr>
                        <a:t>No</a:t>
                      </a:r>
                      <a:r>
                        <a:rPr sz="1800" spc="-85" dirty="0">
                          <a:solidFill>
                            <a:srgbClr val="FFFFCC"/>
                          </a:solidFill>
                          <a:latin typeface="Arial MT"/>
                          <a:cs typeface="Arial MT"/>
                        </a:rPr>
                        <a:t> </a:t>
                      </a:r>
                      <a:r>
                        <a:rPr sz="1800" spc="-5" dirty="0">
                          <a:solidFill>
                            <a:srgbClr val="FFFFCC"/>
                          </a:solidFill>
                          <a:latin typeface="Arial MT"/>
                          <a:cs typeface="Arial MT"/>
                        </a:rPr>
                        <a:t>change.</a:t>
                      </a:r>
                      <a:endParaRPr sz="1800">
                        <a:latin typeface="Arial MT"/>
                        <a:cs typeface="Arial MT"/>
                      </a:endParaRPr>
                    </a:p>
                  </a:txBody>
                  <a:tcPr marL="0" marR="0" marT="40005" marB="0">
                    <a:lnT w="12700">
                      <a:solidFill>
                        <a:srgbClr val="FFFFCC"/>
                      </a:solidFill>
                      <a:prstDash val="solid"/>
                    </a:lnT>
                    <a:lnB w="12700">
                      <a:solidFill>
                        <a:srgbClr val="FFFFCC"/>
                      </a:solidFill>
                      <a:prstDash val="solid"/>
                    </a:lnB>
                  </a:tcPr>
                </a:tc>
                <a:tc>
                  <a:txBody>
                    <a:bodyPr/>
                    <a:lstStyle/>
                    <a:p>
                      <a:pPr marL="191135" marR="293370">
                        <a:lnSpc>
                          <a:spcPct val="100000"/>
                        </a:lnSpc>
                        <a:spcBef>
                          <a:spcPts val="315"/>
                        </a:spcBef>
                      </a:pPr>
                      <a:r>
                        <a:rPr sz="1800" spc="-5" dirty="0">
                          <a:solidFill>
                            <a:srgbClr val="FFFFCC"/>
                          </a:solidFill>
                          <a:latin typeface="Arial MT"/>
                          <a:cs typeface="Arial MT"/>
                        </a:rPr>
                        <a:t>Incorrect. </a:t>
                      </a:r>
                      <a:r>
                        <a:rPr sz="1800" dirty="0">
                          <a:solidFill>
                            <a:srgbClr val="FFFFCC"/>
                          </a:solidFill>
                          <a:latin typeface="Arial MT"/>
                          <a:cs typeface="Arial MT"/>
                        </a:rPr>
                        <a:t> R</a:t>
                      </a:r>
                      <a:r>
                        <a:rPr sz="1800" spc="-10" dirty="0">
                          <a:solidFill>
                            <a:srgbClr val="FFFFCC"/>
                          </a:solidFill>
                          <a:latin typeface="Arial MT"/>
                          <a:cs typeface="Arial MT"/>
                        </a:rPr>
                        <a:t>e</a:t>
                      </a:r>
                      <a:r>
                        <a:rPr sz="1800" dirty="0">
                          <a:solidFill>
                            <a:srgbClr val="FFFFCC"/>
                          </a:solidFill>
                          <a:latin typeface="Arial MT"/>
                          <a:cs typeface="Arial MT"/>
                        </a:rPr>
                        <a:t>co</a:t>
                      </a:r>
                      <a:r>
                        <a:rPr sz="1800" spc="-10" dirty="0">
                          <a:solidFill>
                            <a:srgbClr val="FFFFCC"/>
                          </a:solidFill>
                          <a:latin typeface="Arial MT"/>
                          <a:cs typeface="Arial MT"/>
                        </a:rPr>
                        <a:t>d</a:t>
                      </a:r>
                      <a:r>
                        <a:rPr sz="1800" dirty="0">
                          <a:solidFill>
                            <a:srgbClr val="FFFFCC"/>
                          </a:solidFill>
                          <a:latin typeface="Arial MT"/>
                          <a:cs typeface="Arial MT"/>
                        </a:rPr>
                        <a:t>i</a:t>
                      </a:r>
                      <a:r>
                        <a:rPr sz="1800" spc="-10" dirty="0">
                          <a:solidFill>
                            <a:srgbClr val="FFFFCC"/>
                          </a:solidFill>
                          <a:latin typeface="Arial MT"/>
                          <a:cs typeface="Arial MT"/>
                        </a:rPr>
                        <a:t>n</a:t>
                      </a:r>
                      <a:r>
                        <a:rPr sz="1800" dirty="0">
                          <a:solidFill>
                            <a:srgbClr val="FFFFCC"/>
                          </a:solidFill>
                          <a:latin typeface="Arial MT"/>
                          <a:cs typeface="Arial MT"/>
                        </a:rPr>
                        <a:t>g.</a:t>
                      </a:r>
                      <a:endParaRPr sz="1800">
                        <a:latin typeface="Arial MT"/>
                        <a:cs typeface="Arial MT"/>
                      </a:endParaRPr>
                    </a:p>
                  </a:txBody>
                  <a:tcPr marL="0" marR="0" marT="40005" marB="0">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326">
                <a:tc>
                  <a:txBody>
                    <a:bodyPr/>
                    <a:lstStyle/>
                    <a:p>
                      <a:pPr marL="91440">
                        <a:lnSpc>
                          <a:spcPct val="100000"/>
                        </a:lnSpc>
                        <a:spcBef>
                          <a:spcPts val="305"/>
                        </a:spcBef>
                      </a:pPr>
                      <a:r>
                        <a:rPr sz="2000" dirty="0">
                          <a:solidFill>
                            <a:srgbClr val="FFFFCC"/>
                          </a:solidFill>
                          <a:latin typeface="Arial MT"/>
                          <a:cs typeface="Arial MT"/>
                        </a:rPr>
                        <a:t>A</a:t>
                      </a:r>
                      <a:r>
                        <a:rPr sz="2000" spc="-120" dirty="0">
                          <a:solidFill>
                            <a:srgbClr val="FFFFCC"/>
                          </a:solidFill>
                          <a:latin typeface="Arial MT"/>
                          <a:cs typeface="Arial MT"/>
                        </a:rPr>
                        <a:t> </a:t>
                      </a:r>
                      <a:r>
                        <a:rPr sz="1200" dirty="0">
                          <a:solidFill>
                            <a:srgbClr val="FFFFCC"/>
                          </a:solidFill>
                          <a:latin typeface="Arial MT"/>
                          <a:cs typeface="Arial MT"/>
                        </a:rPr>
                        <a:t>(</a:t>
                      </a:r>
                      <a:r>
                        <a:rPr sz="1200" spc="-10" dirty="0">
                          <a:solidFill>
                            <a:srgbClr val="FFFFCC"/>
                          </a:solidFill>
                          <a:latin typeface="Arial MT"/>
                          <a:cs typeface="Arial MT"/>
                        </a:rPr>
                        <a:t>C</a:t>
                      </a:r>
                      <a:r>
                        <a:rPr sz="1200" dirty="0">
                          <a:solidFill>
                            <a:srgbClr val="FFFFCC"/>
                          </a:solidFill>
                          <a:latin typeface="Arial MT"/>
                          <a:cs typeface="Arial MT"/>
                        </a:rPr>
                        <a:t>o</a:t>
                      </a:r>
                      <a:r>
                        <a:rPr sz="1200" spc="-5" dirty="0">
                          <a:solidFill>
                            <a:srgbClr val="FFFFCC"/>
                          </a:solidFill>
                          <a:latin typeface="Arial MT"/>
                          <a:cs typeface="Arial MT"/>
                        </a:rPr>
                        <a:t>mm</a:t>
                      </a:r>
                      <a:r>
                        <a:rPr sz="1200" dirty="0">
                          <a:solidFill>
                            <a:srgbClr val="FFFFCC"/>
                          </a:solidFill>
                          <a:latin typeface="Arial MT"/>
                          <a:cs typeface="Arial MT"/>
                        </a:rPr>
                        <a:t>u</a:t>
                      </a:r>
                      <a:r>
                        <a:rPr sz="1200" spc="-10" dirty="0">
                          <a:solidFill>
                            <a:srgbClr val="FFFFCC"/>
                          </a:solidFill>
                          <a:latin typeface="Arial MT"/>
                          <a:cs typeface="Arial MT"/>
                        </a:rPr>
                        <a:t>n</a:t>
                      </a:r>
                      <a:r>
                        <a:rPr sz="1200" dirty="0">
                          <a:solidFill>
                            <a:srgbClr val="FFFFCC"/>
                          </a:solidFill>
                          <a:latin typeface="Arial MT"/>
                          <a:cs typeface="Arial MT"/>
                        </a:rPr>
                        <a:t>ity</a:t>
                      </a:r>
                      <a:r>
                        <a:rPr sz="1200" spc="-15" dirty="0">
                          <a:solidFill>
                            <a:srgbClr val="FFFFCC"/>
                          </a:solidFill>
                          <a:latin typeface="Arial MT"/>
                          <a:cs typeface="Arial MT"/>
                        </a:rPr>
                        <a:t> </a:t>
                      </a:r>
                      <a:r>
                        <a:rPr sz="1200" dirty="0">
                          <a:solidFill>
                            <a:srgbClr val="FFFFCC"/>
                          </a:solidFill>
                          <a:latin typeface="Arial MT"/>
                          <a:cs typeface="Arial MT"/>
                        </a:rPr>
                        <a:t>H)</a:t>
                      </a:r>
                      <a:endParaRPr sz="12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spc="-10" dirty="0">
                          <a:solidFill>
                            <a:srgbClr val="FFFFCC"/>
                          </a:solidFill>
                          <a:latin typeface="Arial MT"/>
                          <a:cs typeface="Arial MT"/>
                        </a:rPr>
                        <a:t>157</a:t>
                      </a:r>
                      <a:endParaRPr sz="2400">
                        <a:latin typeface="Arial MT"/>
                        <a:cs typeface="Arial MT"/>
                      </a:endParaRPr>
                    </a:p>
                  </a:txBody>
                  <a:tcPr marL="0" marR="0" marT="38735" marB="0">
                    <a:lnL w="12700">
                      <a:solidFill>
                        <a:srgbClr val="FFFFCC"/>
                      </a:solidFill>
                      <a:prstDash val="solid"/>
                    </a:lnL>
                    <a:lnT w="12700">
                      <a:solidFill>
                        <a:srgbClr val="FFFFCC"/>
                      </a:solidFill>
                      <a:prstDash val="solid"/>
                    </a:lnT>
                    <a:lnB w="12700">
                      <a:solidFill>
                        <a:srgbClr val="FFFFCC"/>
                      </a:solidFill>
                      <a:prstDash val="solid"/>
                    </a:lnB>
                    <a:solidFill>
                      <a:srgbClr val="0000FF"/>
                    </a:solidFill>
                  </a:tcPr>
                </a:tc>
                <a:tc>
                  <a:txBody>
                    <a:bodyPr/>
                    <a:lstStyle/>
                    <a:p>
                      <a:pPr marL="317500">
                        <a:lnSpc>
                          <a:spcPct val="100000"/>
                        </a:lnSpc>
                        <a:spcBef>
                          <a:spcPts val="305"/>
                        </a:spcBef>
                      </a:pPr>
                      <a:r>
                        <a:rPr sz="2400" spc="-10" dirty="0">
                          <a:solidFill>
                            <a:srgbClr val="FFFFCC"/>
                          </a:solidFill>
                          <a:latin typeface="Arial MT"/>
                          <a:cs typeface="Arial MT"/>
                        </a:rPr>
                        <a:t>18</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191135">
                        <a:lnSpc>
                          <a:spcPct val="100000"/>
                        </a:lnSpc>
                        <a:spcBef>
                          <a:spcPts val="305"/>
                        </a:spcBef>
                      </a:pPr>
                      <a:r>
                        <a:rPr sz="2400" spc="-10" dirty="0">
                          <a:solidFill>
                            <a:srgbClr val="FFFFCC"/>
                          </a:solidFill>
                          <a:latin typeface="Arial MT"/>
                          <a:cs typeface="Arial MT"/>
                        </a:rPr>
                        <a:t>54</a:t>
                      </a:r>
                      <a:endParaRPr sz="2400">
                        <a:latin typeface="Arial MT"/>
                        <a:cs typeface="Arial MT"/>
                      </a:endParaRPr>
                    </a:p>
                  </a:txBody>
                  <a:tcPr marL="0" marR="0" marT="38735" marB="0">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400" spc="-10" dirty="0">
                          <a:solidFill>
                            <a:srgbClr val="FFFFCC"/>
                          </a:solidFill>
                          <a:latin typeface="Arial MT"/>
                          <a:cs typeface="Arial MT"/>
                        </a:rPr>
                        <a:t>229</a:t>
                      </a:r>
                      <a:endParaRPr sz="24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200">
                <a:tc>
                  <a:txBody>
                    <a:bodyPr/>
                    <a:lstStyle/>
                    <a:p>
                      <a:pPr marL="91440">
                        <a:lnSpc>
                          <a:spcPct val="100000"/>
                        </a:lnSpc>
                        <a:spcBef>
                          <a:spcPts val="305"/>
                        </a:spcBef>
                      </a:pPr>
                      <a:r>
                        <a:rPr sz="2000" dirty="0">
                          <a:solidFill>
                            <a:srgbClr val="FFFFCC"/>
                          </a:solidFill>
                          <a:latin typeface="Arial MT"/>
                          <a:cs typeface="Arial MT"/>
                        </a:rPr>
                        <a:t>B</a:t>
                      </a:r>
                      <a:r>
                        <a:rPr sz="2000" spc="-30" dirty="0">
                          <a:solidFill>
                            <a:srgbClr val="FFFFCC"/>
                          </a:solidFill>
                          <a:latin typeface="Arial MT"/>
                          <a:cs typeface="Arial MT"/>
                        </a:rPr>
                        <a:t> </a:t>
                      </a:r>
                      <a:r>
                        <a:rPr sz="1200" spc="-5" dirty="0">
                          <a:solidFill>
                            <a:srgbClr val="FFFFCC"/>
                          </a:solidFill>
                          <a:latin typeface="Arial MT"/>
                          <a:cs typeface="Arial MT"/>
                        </a:rPr>
                        <a:t>(University H)</a:t>
                      </a:r>
                      <a:endParaRPr sz="12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305"/>
                        </a:spcBef>
                      </a:pPr>
                      <a:r>
                        <a:rPr sz="2400" spc="-10" dirty="0">
                          <a:solidFill>
                            <a:srgbClr val="FFFFCC"/>
                          </a:solidFill>
                          <a:latin typeface="Arial MT"/>
                          <a:cs typeface="Arial MT"/>
                        </a:rPr>
                        <a:t>268</a:t>
                      </a:r>
                      <a:endParaRPr sz="2400">
                        <a:latin typeface="Arial MT"/>
                        <a:cs typeface="Arial MT"/>
                      </a:endParaRPr>
                    </a:p>
                  </a:txBody>
                  <a:tcPr marL="0" marR="0" marT="38735" marB="0">
                    <a:lnL w="12700">
                      <a:solidFill>
                        <a:srgbClr val="FFFFCC"/>
                      </a:solidFill>
                      <a:prstDash val="solid"/>
                    </a:lnL>
                    <a:lnT w="12700">
                      <a:solidFill>
                        <a:srgbClr val="FFFFCC"/>
                      </a:solidFill>
                      <a:prstDash val="solid"/>
                    </a:lnT>
                    <a:lnB w="12700">
                      <a:solidFill>
                        <a:srgbClr val="FFFFCC"/>
                      </a:solidFill>
                      <a:prstDash val="solid"/>
                    </a:lnB>
                    <a:solidFill>
                      <a:srgbClr val="0000FF"/>
                    </a:solidFill>
                  </a:tcPr>
                </a:tc>
                <a:tc>
                  <a:txBody>
                    <a:bodyPr/>
                    <a:lstStyle/>
                    <a:p>
                      <a:pPr marL="317500">
                        <a:lnSpc>
                          <a:spcPct val="100000"/>
                        </a:lnSpc>
                        <a:spcBef>
                          <a:spcPts val="305"/>
                        </a:spcBef>
                      </a:pPr>
                      <a:r>
                        <a:rPr sz="2400" spc="-10" dirty="0">
                          <a:solidFill>
                            <a:srgbClr val="FFFFCC"/>
                          </a:solidFill>
                          <a:latin typeface="Arial MT"/>
                          <a:cs typeface="Arial MT"/>
                        </a:rPr>
                        <a:t>44</a:t>
                      </a:r>
                      <a:endParaRPr sz="2400">
                        <a:latin typeface="Arial MT"/>
                        <a:cs typeface="Arial MT"/>
                      </a:endParaRPr>
                    </a:p>
                  </a:txBody>
                  <a:tcPr marL="0" marR="0" marT="38735" marB="0">
                    <a:lnT w="12700">
                      <a:solidFill>
                        <a:srgbClr val="FFFFCC"/>
                      </a:solidFill>
                      <a:prstDash val="solid"/>
                    </a:lnT>
                    <a:lnB w="12700">
                      <a:solidFill>
                        <a:srgbClr val="FFFFCC"/>
                      </a:solidFill>
                      <a:prstDash val="solid"/>
                    </a:lnB>
                    <a:solidFill>
                      <a:srgbClr val="0000FF"/>
                    </a:solidFill>
                  </a:tcPr>
                </a:tc>
                <a:tc>
                  <a:txBody>
                    <a:bodyPr/>
                    <a:lstStyle/>
                    <a:p>
                      <a:pPr marL="191135">
                        <a:lnSpc>
                          <a:spcPct val="100000"/>
                        </a:lnSpc>
                        <a:spcBef>
                          <a:spcPts val="305"/>
                        </a:spcBef>
                      </a:pPr>
                      <a:r>
                        <a:rPr sz="2400" spc="-10" dirty="0">
                          <a:solidFill>
                            <a:srgbClr val="FFFFCC"/>
                          </a:solidFill>
                          <a:latin typeface="Arial MT"/>
                          <a:cs typeface="Arial MT"/>
                        </a:rPr>
                        <a:t>34</a:t>
                      </a:r>
                      <a:endParaRPr sz="2400">
                        <a:latin typeface="Arial MT"/>
                        <a:cs typeface="Arial MT"/>
                      </a:endParaRPr>
                    </a:p>
                  </a:txBody>
                  <a:tcPr marL="0" marR="0" marT="38735" marB="0">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305"/>
                        </a:spcBef>
                      </a:pPr>
                      <a:r>
                        <a:rPr sz="2400" spc="-10" dirty="0">
                          <a:solidFill>
                            <a:srgbClr val="FFFFCC"/>
                          </a:solidFill>
                          <a:latin typeface="Arial MT"/>
                          <a:cs typeface="Arial MT"/>
                        </a:rPr>
                        <a:t>346</a:t>
                      </a:r>
                      <a:endParaRPr sz="24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457200">
                <a:tc>
                  <a:txBody>
                    <a:bodyPr/>
                    <a:lstStyle/>
                    <a:p>
                      <a:pPr marL="91440">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ct val="100000"/>
                        </a:lnSpc>
                        <a:spcBef>
                          <a:spcPts val="305"/>
                        </a:spcBef>
                      </a:pPr>
                      <a:r>
                        <a:rPr sz="2400" spc="-5" dirty="0">
                          <a:solidFill>
                            <a:srgbClr val="FFFFCC"/>
                          </a:solidFill>
                          <a:latin typeface="Arial MT"/>
                          <a:cs typeface="Arial MT"/>
                        </a:rPr>
                        <a:t>425</a:t>
                      </a:r>
                      <a:r>
                        <a:rPr sz="2400" spc="-25" dirty="0">
                          <a:solidFill>
                            <a:srgbClr val="FFFFCC"/>
                          </a:solidFill>
                          <a:latin typeface="Arial MT"/>
                          <a:cs typeface="Arial MT"/>
                        </a:rPr>
                        <a:t> </a:t>
                      </a:r>
                      <a:r>
                        <a:rPr sz="1600" spc="-5" dirty="0">
                          <a:solidFill>
                            <a:srgbClr val="00CC00"/>
                          </a:solidFill>
                          <a:latin typeface="Arial MT"/>
                          <a:cs typeface="Arial MT"/>
                        </a:rPr>
                        <a:t>(73.91%)</a:t>
                      </a:r>
                      <a:endParaRPr sz="1600">
                        <a:latin typeface="Arial MT"/>
                        <a:cs typeface="Arial MT"/>
                      </a:endParaRPr>
                    </a:p>
                  </a:txBody>
                  <a:tcPr marL="0" marR="0" marT="38735" marB="0">
                    <a:lnL w="12700">
                      <a:solidFill>
                        <a:srgbClr val="FFFFCC"/>
                      </a:solidFill>
                      <a:prstDash val="solid"/>
                    </a:lnL>
                    <a:lnT w="12700">
                      <a:solidFill>
                        <a:srgbClr val="FFFFCC"/>
                      </a:solidFill>
                      <a:prstDash val="solid"/>
                    </a:lnT>
                    <a:lnB w="28575">
                      <a:solidFill>
                        <a:srgbClr val="FFFFCC"/>
                      </a:solidFill>
                      <a:prstDash val="solid"/>
                    </a:lnB>
                  </a:tcPr>
                </a:tc>
                <a:tc>
                  <a:txBody>
                    <a:bodyPr/>
                    <a:lstStyle/>
                    <a:p>
                      <a:pPr marL="317500">
                        <a:lnSpc>
                          <a:spcPct val="100000"/>
                        </a:lnSpc>
                        <a:spcBef>
                          <a:spcPts val="305"/>
                        </a:spcBef>
                      </a:pPr>
                      <a:r>
                        <a:rPr sz="2400" spc="-5" dirty="0">
                          <a:solidFill>
                            <a:srgbClr val="FFFFCC"/>
                          </a:solidFill>
                          <a:latin typeface="Arial MT"/>
                          <a:cs typeface="Arial MT"/>
                        </a:rPr>
                        <a:t>62</a:t>
                      </a:r>
                      <a:r>
                        <a:rPr sz="1600" spc="-5" dirty="0">
                          <a:solidFill>
                            <a:srgbClr val="00CC00"/>
                          </a:solidFill>
                          <a:latin typeface="Arial MT"/>
                          <a:cs typeface="Arial MT"/>
                        </a:rPr>
                        <a:t>(10.78%)</a:t>
                      </a:r>
                      <a:endParaRPr sz="1600">
                        <a:latin typeface="Arial MT"/>
                        <a:cs typeface="Arial MT"/>
                      </a:endParaRPr>
                    </a:p>
                  </a:txBody>
                  <a:tcPr marL="0" marR="0" marT="38735" marB="0">
                    <a:lnT w="12700">
                      <a:solidFill>
                        <a:srgbClr val="FFFFCC"/>
                      </a:solidFill>
                      <a:prstDash val="solid"/>
                    </a:lnT>
                    <a:lnB w="28575">
                      <a:solidFill>
                        <a:srgbClr val="FFFFCC"/>
                      </a:solidFill>
                      <a:prstDash val="solid"/>
                    </a:lnB>
                  </a:tcPr>
                </a:tc>
                <a:tc>
                  <a:txBody>
                    <a:bodyPr/>
                    <a:lstStyle/>
                    <a:p>
                      <a:pPr marL="191135">
                        <a:lnSpc>
                          <a:spcPct val="100000"/>
                        </a:lnSpc>
                        <a:spcBef>
                          <a:spcPts val="305"/>
                        </a:spcBef>
                      </a:pPr>
                      <a:r>
                        <a:rPr sz="2400" spc="-5" dirty="0">
                          <a:solidFill>
                            <a:srgbClr val="FFFFCC"/>
                          </a:solidFill>
                          <a:latin typeface="Arial MT"/>
                          <a:cs typeface="Arial MT"/>
                        </a:rPr>
                        <a:t>88</a:t>
                      </a:r>
                      <a:r>
                        <a:rPr sz="1600" spc="-5" dirty="0">
                          <a:solidFill>
                            <a:srgbClr val="00CC00"/>
                          </a:solidFill>
                          <a:latin typeface="Arial MT"/>
                          <a:cs typeface="Arial MT"/>
                        </a:rPr>
                        <a:t>(15.31%)</a:t>
                      </a:r>
                      <a:endParaRPr sz="1600">
                        <a:latin typeface="Arial MT"/>
                        <a:cs typeface="Arial MT"/>
                      </a:endParaRPr>
                    </a:p>
                  </a:txBody>
                  <a:tcPr marL="0" marR="0" marT="38735" marB="0">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ct val="100000"/>
                        </a:lnSpc>
                        <a:spcBef>
                          <a:spcPts val="305"/>
                        </a:spcBef>
                      </a:pPr>
                      <a:r>
                        <a:rPr sz="2400" spc="-10" dirty="0">
                          <a:solidFill>
                            <a:srgbClr val="FFFFCC"/>
                          </a:solidFill>
                          <a:latin typeface="Arial MT"/>
                          <a:cs typeface="Arial MT"/>
                        </a:rPr>
                        <a:t>575</a:t>
                      </a:r>
                      <a:endParaRPr sz="24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18" name="object 18"/>
          <p:cNvSpPr/>
          <p:nvPr/>
        </p:nvSpPr>
        <p:spPr>
          <a:xfrm>
            <a:off x="2812795" y="2961258"/>
            <a:ext cx="578485" cy="2413000"/>
          </a:xfrm>
          <a:custGeom>
            <a:avLst/>
            <a:gdLst/>
            <a:ahLst/>
            <a:cxnLst/>
            <a:rect l="l" t="t" r="r" b="b"/>
            <a:pathLst>
              <a:path w="578485" h="2413000">
                <a:moveTo>
                  <a:pt x="566166" y="0"/>
                </a:moveTo>
                <a:lnTo>
                  <a:pt x="554990" y="49529"/>
                </a:lnTo>
                <a:lnTo>
                  <a:pt x="567436" y="52324"/>
                </a:lnTo>
                <a:lnTo>
                  <a:pt x="578484" y="2793"/>
                </a:lnTo>
                <a:lnTo>
                  <a:pt x="566166" y="0"/>
                </a:lnTo>
                <a:close/>
              </a:path>
              <a:path w="578485" h="2413000">
                <a:moveTo>
                  <a:pt x="546607" y="86740"/>
                </a:moveTo>
                <a:lnTo>
                  <a:pt x="535558" y="136270"/>
                </a:lnTo>
                <a:lnTo>
                  <a:pt x="547878" y="139064"/>
                </a:lnTo>
                <a:lnTo>
                  <a:pt x="559054" y="89535"/>
                </a:lnTo>
                <a:lnTo>
                  <a:pt x="546607" y="86740"/>
                </a:lnTo>
                <a:close/>
              </a:path>
              <a:path w="578485" h="2413000">
                <a:moveTo>
                  <a:pt x="527177" y="173481"/>
                </a:moveTo>
                <a:lnTo>
                  <a:pt x="516001" y="223012"/>
                </a:lnTo>
                <a:lnTo>
                  <a:pt x="528446" y="225805"/>
                </a:lnTo>
                <a:lnTo>
                  <a:pt x="539623" y="176275"/>
                </a:lnTo>
                <a:lnTo>
                  <a:pt x="527177" y="173481"/>
                </a:lnTo>
                <a:close/>
              </a:path>
              <a:path w="578485" h="2413000">
                <a:moveTo>
                  <a:pt x="507745" y="260223"/>
                </a:moveTo>
                <a:lnTo>
                  <a:pt x="496569" y="309752"/>
                </a:lnTo>
                <a:lnTo>
                  <a:pt x="509016" y="312546"/>
                </a:lnTo>
                <a:lnTo>
                  <a:pt x="520065" y="263016"/>
                </a:lnTo>
                <a:lnTo>
                  <a:pt x="507745" y="260223"/>
                </a:lnTo>
                <a:close/>
              </a:path>
              <a:path w="578485" h="2413000">
                <a:moveTo>
                  <a:pt x="488188" y="346963"/>
                </a:moveTo>
                <a:lnTo>
                  <a:pt x="477139" y="396493"/>
                </a:lnTo>
                <a:lnTo>
                  <a:pt x="489457" y="399288"/>
                </a:lnTo>
                <a:lnTo>
                  <a:pt x="500633" y="349757"/>
                </a:lnTo>
                <a:lnTo>
                  <a:pt x="488188" y="346963"/>
                </a:lnTo>
                <a:close/>
              </a:path>
              <a:path w="578485" h="2413000">
                <a:moveTo>
                  <a:pt x="468756" y="433704"/>
                </a:moveTo>
                <a:lnTo>
                  <a:pt x="457581" y="483235"/>
                </a:lnTo>
                <a:lnTo>
                  <a:pt x="470027" y="486028"/>
                </a:lnTo>
                <a:lnTo>
                  <a:pt x="481203" y="436499"/>
                </a:lnTo>
                <a:lnTo>
                  <a:pt x="468756" y="433704"/>
                </a:lnTo>
                <a:close/>
              </a:path>
              <a:path w="578485" h="2413000">
                <a:moveTo>
                  <a:pt x="449326" y="520445"/>
                </a:moveTo>
                <a:lnTo>
                  <a:pt x="438150" y="569976"/>
                </a:lnTo>
                <a:lnTo>
                  <a:pt x="450595" y="572769"/>
                </a:lnTo>
                <a:lnTo>
                  <a:pt x="461644" y="523239"/>
                </a:lnTo>
                <a:lnTo>
                  <a:pt x="449326" y="520445"/>
                </a:lnTo>
                <a:close/>
              </a:path>
              <a:path w="578485" h="2413000">
                <a:moveTo>
                  <a:pt x="429768" y="607187"/>
                </a:moveTo>
                <a:lnTo>
                  <a:pt x="418719" y="656716"/>
                </a:lnTo>
                <a:lnTo>
                  <a:pt x="431038" y="659510"/>
                </a:lnTo>
                <a:lnTo>
                  <a:pt x="442214" y="609980"/>
                </a:lnTo>
                <a:lnTo>
                  <a:pt x="429768" y="607187"/>
                </a:lnTo>
                <a:close/>
              </a:path>
              <a:path w="578485" h="2413000">
                <a:moveTo>
                  <a:pt x="410337" y="693927"/>
                </a:moveTo>
                <a:lnTo>
                  <a:pt x="399161" y="743457"/>
                </a:lnTo>
                <a:lnTo>
                  <a:pt x="411606" y="746251"/>
                </a:lnTo>
                <a:lnTo>
                  <a:pt x="422783" y="696721"/>
                </a:lnTo>
                <a:lnTo>
                  <a:pt x="410337" y="693927"/>
                </a:lnTo>
                <a:close/>
              </a:path>
              <a:path w="578485" h="2413000">
                <a:moveTo>
                  <a:pt x="390906" y="780668"/>
                </a:moveTo>
                <a:lnTo>
                  <a:pt x="379730" y="830198"/>
                </a:lnTo>
                <a:lnTo>
                  <a:pt x="392176" y="832992"/>
                </a:lnTo>
                <a:lnTo>
                  <a:pt x="403225" y="783463"/>
                </a:lnTo>
                <a:lnTo>
                  <a:pt x="390906" y="780668"/>
                </a:lnTo>
                <a:close/>
              </a:path>
              <a:path w="578485" h="2413000">
                <a:moveTo>
                  <a:pt x="371348" y="867409"/>
                </a:moveTo>
                <a:lnTo>
                  <a:pt x="360299" y="916939"/>
                </a:lnTo>
                <a:lnTo>
                  <a:pt x="372618" y="919733"/>
                </a:lnTo>
                <a:lnTo>
                  <a:pt x="383794" y="870203"/>
                </a:lnTo>
                <a:lnTo>
                  <a:pt x="371348" y="867409"/>
                </a:lnTo>
                <a:close/>
              </a:path>
              <a:path w="578485" h="2413000">
                <a:moveTo>
                  <a:pt x="351917" y="954151"/>
                </a:moveTo>
                <a:lnTo>
                  <a:pt x="340868" y="1003680"/>
                </a:lnTo>
                <a:lnTo>
                  <a:pt x="353187" y="1006474"/>
                </a:lnTo>
                <a:lnTo>
                  <a:pt x="364363" y="956944"/>
                </a:lnTo>
                <a:lnTo>
                  <a:pt x="351917" y="954151"/>
                </a:lnTo>
                <a:close/>
              </a:path>
              <a:path w="578485" h="2413000">
                <a:moveTo>
                  <a:pt x="332486" y="1040891"/>
                </a:moveTo>
                <a:lnTo>
                  <a:pt x="321310" y="1090421"/>
                </a:lnTo>
                <a:lnTo>
                  <a:pt x="333756" y="1093215"/>
                </a:lnTo>
                <a:lnTo>
                  <a:pt x="344805" y="1043685"/>
                </a:lnTo>
                <a:lnTo>
                  <a:pt x="332486" y="1040891"/>
                </a:lnTo>
                <a:close/>
              </a:path>
              <a:path w="578485" h="2413000">
                <a:moveTo>
                  <a:pt x="312928" y="1127633"/>
                </a:moveTo>
                <a:lnTo>
                  <a:pt x="301879" y="1177163"/>
                </a:lnTo>
                <a:lnTo>
                  <a:pt x="314198" y="1179957"/>
                </a:lnTo>
                <a:lnTo>
                  <a:pt x="325374" y="1130427"/>
                </a:lnTo>
                <a:lnTo>
                  <a:pt x="312928" y="1127633"/>
                </a:lnTo>
                <a:close/>
              </a:path>
              <a:path w="578485" h="2413000">
                <a:moveTo>
                  <a:pt x="293497" y="1214373"/>
                </a:moveTo>
                <a:lnTo>
                  <a:pt x="282448" y="1263903"/>
                </a:lnTo>
                <a:lnTo>
                  <a:pt x="294767" y="1266697"/>
                </a:lnTo>
                <a:lnTo>
                  <a:pt x="305943" y="1217167"/>
                </a:lnTo>
                <a:lnTo>
                  <a:pt x="293497" y="1214373"/>
                </a:lnTo>
                <a:close/>
              </a:path>
              <a:path w="578485" h="2413000">
                <a:moveTo>
                  <a:pt x="274066" y="1301114"/>
                </a:moveTo>
                <a:lnTo>
                  <a:pt x="262890" y="1350645"/>
                </a:lnTo>
                <a:lnTo>
                  <a:pt x="275336" y="1353439"/>
                </a:lnTo>
                <a:lnTo>
                  <a:pt x="286385" y="1303908"/>
                </a:lnTo>
                <a:lnTo>
                  <a:pt x="274066" y="1301114"/>
                </a:lnTo>
                <a:close/>
              </a:path>
              <a:path w="578485" h="2413000">
                <a:moveTo>
                  <a:pt x="254508" y="1387855"/>
                </a:moveTo>
                <a:lnTo>
                  <a:pt x="243459" y="1437385"/>
                </a:lnTo>
                <a:lnTo>
                  <a:pt x="255778" y="1440179"/>
                </a:lnTo>
                <a:lnTo>
                  <a:pt x="266954" y="1390649"/>
                </a:lnTo>
                <a:lnTo>
                  <a:pt x="254508" y="1387855"/>
                </a:lnTo>
                <a:close/>
              </a:path>
              <a:path w="578485" h="2413000">
                <a:moveTo>
                  <a:pt x="235077" y="1474596"/>
                </a:moveTo>
                <a:lnTo>
                  <a:pt x="224028" y="1524127"/>
                </a:lnTo>
                <a:lnTo>
                  <a:pt x="236347" y="1526920"/>
                </a:lnTo>
                <a:lnTo>
                  <a:pt x="247523" y="1477390"/>
                </a:lnTo>
                <a:lnTo>
                  <a:pt x="235077" y="1474596"/>
                </a:lnTo>
                <a:close/>
              </a:path>
              <a:path w="578485" h="2413000">
                <a:moveTo>
                  <a:pt x="215646" y="1561338"/>
                </a:moveTo>
                <a:lnTo>
                  <a:pt x="204470" y="1610867"/>
                </a:lnTo>
                <a:lnTo>
                  <a:pt x="216916" y="1613661"/>
                </a:lnTo>
                <a:lnTo>
                  <a:pt x="227965" y="1564132"/>
                </a:lnTo>
                <a:lnTo>
                  <a:pt x="215646" y="1561338"/>
                </a:lnTo>
                <a:close/>
              </a:path>
              <a:path w="578485" h="2413000">
                <a:moveTo>
                  <a:pt x="196215" y="1648078"/>
                </a:moveTo>
                <a:lnTo>
                  <a:pt x="185039" y="1697608"/>
                </a:lnTo>
                <a:lnTo>
                  <a:pt x="197358" y="1700402"/>
                </a:lnTo>
                <a:lnTo>
                  <a:pt x="208534" y="1650872"/>
                </a:lnTo>
                <a:lnTo>
                  <a:pt x="196215" y="1648078"/>
                </a:lnTo>
                <a:close/>
              </a:path>
              <a:path w="578485" h="2413000">
                <a:moveTo>
                  <a:pt x="176656" y="1734820"/>
                </a:moveTo>
                <a:lnTo>
                  <a:pt x="165608" y="1784349"/>
                </a:lnTo>
                <a:lnTo>
                  <a:pt x="177927" y="1787143"/>
                </a:lnTo>
                <a:lnTo>
                  <a:pt x="189103" y="1737614"/>
                </a:lnTo>
                <a:lnTo>
                  <a:pt x="176656" y="1734820"/>
                </a:lnTo>
                <a:close/>
              </a:path>
              <a:path w="578485" h="2413000">
                <a:moveTo>
                  <a:pt x="157226" y="1821560"/>
                </a:moveTo>
                <a:lnTo>
                  <a:pt x="146050" y="1871090"/>
                </a:lnTo>
                <a:lnTo>
                  <a:pt x="158496" y="1873884"/>
                </a:lnTo>
                <a:lnTo>
                  <a:pt x="169545" y="1824354"/>
                </a:lnTo>
                <a:lnTo>
                  <a:pt x="157226" y="1821560"/>
                </a:lnTo>
                <a:close/>
              </a:path>
              <a:path w="578485" h="2413000">
                <a:moveTo>
                  <a:pt x="137795" y="1908302"/>
                </a:moveTo>
                <a:lnTo>
                  <a:pt x="126618" y="1957832"/>
                </a:lnTo>
                <a:lnTo>
                  <a:pt x="138937" y="1960626"/>
                </a:lnTo>
                <a:lnTo>
                  <a:pt x="150114" y="1911095"/>
                </a:lnTo>
                <a:lnTo>
                  <a:pt x="137795" y="1908302"/>
                </a:lnTo>
                <a:close/>
              </a:path>
              <a:path w="578485" h="2413000">
                <a:moveTo>
                  <a:pt x="118237" y="1995042"/>
                </a:moveTo>
                <a:lnTo>
                  <a:pt x="107187" y="2044572"/>
                </a:lnTo>
                <a:lnTo>
                  <a:pt x="119506" y="2047366"/>
                </a:lnTo>
                <a:lnTo>
                  <a:pt x="130683" y="1997836"/>
                </a:lnTo>
                <a:lnTo>
                  <a:pt x="118237" y="1995042"/>
                </a:lnTo>
                <a:close/>
              </a:path>
              <a:path w="578485" h="2413000">
                <a:moveTo>
                  <a:pt x="98806" y="2081783"/>
                </a:moveTo>
                <a:lnTo>
                  <a:pt x="87630" y="2131314"/>
                </a:lnTo>
                <a:lnTo>
                  <a:pt x="100076" y="2134108"/>
                </a:lnTo>
                <a:lnTo>
                  <a:pt x="111125" y="2084577"/>
                </a:lnTo>
                <a:lnTo>
                  <a:pt x="98806" y="2081783"/>
                </a:lnTo>
                <a:close/>
              </a:path>
              <a:path w="578485" h="2413000">
                <a:moveTo>
                  <a:pt x="79375" y="2168524"/>
                </a:moveTo>
                <a:lnTo>
                  <a:pt x="68199" y="2218054"/>
                </a:lnTo>
                <a:lnTo>
                  <a:pt x="80645" y="2220848"/>
                </a:lnTo>
                <a:lnTo>
                  <a:pt x="91693" y="2171318"/>
                </a:lnTo>
                <a:lnTo>
                  <a:pt x="79375" y="2168524"/>
                </a:lnTo>
                <a:close/>
              </a:path>
              <a:path w="578485" h="2413000">
                <a:moveTo>
                  <a:pt x="59817" y="2255266"/>
                </a:moveTo>
                <a:lnTo>
                  <a:pt x="48768" y="2304796"/>
                </a:lnTo>
                <a:lnTo>
                  <a:pt x="61087" y="2307590"/>
                </a:lnTo>
                <a:lnTo>
                  <a:pt x="72262" y="2258060"/>
                </a:lnTo>
                <a:lnTo>
                  <a:pt x="59817" y="2255266"/>
                </a:lnTo>
                <a:close/>
              </a:path>
              <a:path w="578485" h="2413000">
                <a:moveTo>
                  <a:pt x="8509" y="2309367"/>
                </a:moveTo>
                <a:lnTo>
                  <a:pt x="5080" y="2310384"/>
                </a:lnTo>
                <a:lnTo>
                  <a:pt x="1778" y="2311400"/>
                </a:lnTo>
                <a:lnTo>
                  <a:pt x="0" y="2315082"/>
                </a:lnTo>
                <a:lnTo>
                  <a:pt x="1016" y="2318385"/>
                </a:lnTo>
                <a:lnTo>
                  <a:pt x="30987" y="2412872"/>
                </a:lnTo>
                <a:lnTo>
                  <a:pt x="44192" y="2398649"/>
                </a:lnTo>
                <a:lnTo>
                  <a:pt x="39751" y="2398649"/>
                </a:lnTo>
                <a:lnTo>
                  <a:pt x="29083" y="2396235"/>
                </a:lnTo>
                <a:lnTo>
                  <a:pt x="32717" y="2392324"/>
                </a:lnTo>
                <a:lnTo>
                  <a:pt x="29210" y="2391537"/>
                </a:lnTo>
                <a:lnTo>
                  <a:pt x="32653" y="2376275"/>
                </a:lnTo>
                <a:lnTo>
                  <a:pt x="13081" y="2314575"/>
                </a:lnTo>
                <a:lnTo>
                  <a:pt x="12065" y="2311146"/>
                </a:lnTo>
                <a:lnTo>
                  <a:pt x="8509" y="2309367"/>
                </a:lnTo>
                <a:close/>
              </a:path>
              <a:path w="578485" h="2413000">
                <a:moveTo>
                  <a:pt x="32717" y="2392324"/>
                </a:moveTo>
                <a:lnTo>
                  <a:pt x="29083" y="2396235"/>
                </a:lnTo>
                <a:lnTo>
                  <a:pt x="39751" y="2398649"/>
                </a:lnTo>
                <a:lnTo>
                  <a:pt x="38130" y="2393539"/>
                </a:lnTo>
                <a:lnTo>
                  <a:pt x="32717" y="2392324"/>
                </a:lnTo>
                <a:close/>
              </a:path>
              <a:path w="578485" h="2413000">
                <a:moveTo>
                  <a:pt x="38130" y="2393539"/>
                </a:moveTo>
                <a:lnTo>
                  <a:pt x="39751" y="2398649"/>
                </a:lnTo>
                <a:lnTo>
                  <a:pt x="44192" y="2398649"/>
                </a:lnTo>
                <a:lnTo>
                  <a:pt x="48200" y="2394330"/>
                </a:lnTo>
                <a:lnTo>
                  <a:pt x="41656" y="2394330"/>
                </a:lnTo>
                <a:lnTo>
                  <a:pt x="38130" y="2393539"/>
                </a:lnTo>
                <a:close/>
              </a:path>
              <a:path w="578485" h="2413000">
                <a:moveTo>
                  <a:pt x="45068" y="2379033"/>
                </a:moveTo>
                <a:lnTo>
                  <a:pt x="36465" y="2388291"/>
                </a:lnTo>
                <a:lnTo>
                  <a:pt x="38130" y="2393539"/>
                </a:lnTo>
                <a:lnTo>
                  <a:pt x="41656" y="2394330"/>
                </a:lnTo>
                <a:lnTo>
                  <a:pt x="45068" y="2379033"/>
                </a:lnTo>
                <a:close/>
              </a:path>
              <a:path w="578485" h="2413000">
                <a:moveTo>
                  <a:pt x="95504" y="2328926"/>
                </a:moveTo>
                <a:lnTo>
                  <a:pt x="91567" y="2329053"/>
                </a:lnTo>
                <a:lnTo>
                  <a:pt x="89154" y="2331592"/>
                </a:lnTo>
                <a:lnTo>
                  <a:pt x="45068" y="2379033"/>
                </a:lnTo>
                <a:lnTo>
                  <a:pt x="41656" y="2394330"/>
                </a:lnTo>
                <a:lnTo>
                  <a:pt x="48200" y="2394330"/>
                </a:lnTo>
                <a:lnTo>
                  <a:pt x="98425" y="2340229"/>
                </a:lnTo>
                <a:lnTo>
                  <a:pt x="100837" y="2337689"/>
                </a:lnTo>
                <a:lnTo>
                  <a:pt x="100711" y="2333625"/>
                </a:lnTo>
                <a:lnTo>
                  <a:pt x="95504" y="2328926"/>
                </a:lnTo>
                <a:close/>
              </a:path>
              <a:path w="578485" h="2413000">
                <a:moveTo>
                  <a:pt x="36465" y="2388291"/>
                </a:moveTo>
                <a:lnTo>
                  <a:pt x="32717" y="2392324"/>
                </a:lnTo>
                <a:lnTo>
                  <a:pt x="38130" y="2393539"/>
                </a:lnTo>
                <a:lnTo>
                  <a:pt x="36465" y="2388291"/>
                </a:lnTo>
                <a:close/>
              </a:path>
              <a:path w="578485" h="2413000">
                <a:moveTo>
                  <a:pt x="32653" y="2376275"/>
                </a:moveTo>
                <a:lnTo>
                  <a:pt x="29210" y="2391537"/>
                </a:lnTo>
                <a:lnTo>
                  <a:pt x="32717" y="2392324"/>
                </a:lnTo>
                <a:lnTo>
                  <a:pt x="36465" y="2388291"/>
                </a:lnTo>
                <a:lnTo>
                  <a:pt x="32653" y="2376275"/>
                </a:lnTo>
                <a:close/>
              </a:path>
              <a:path w="578485" h="2413000">
                <a:moveTo>
                  <a:pt x="40386" y="2342006"/>
                </a:moveTo>
                <a:lnTo>
                  <a:pt x="32653" y="2376275"/>
                </a:lnTo>
                <a:lnTo>
                  <a:pt x="36465" y="2388291"/>
                </a:lnTo>
                <a:lnTo>
                  <a:pt x="45068" y="2379033"/>
                </a:lnTo>
                <a:lnTo>
                  <a:pt x="52705" y="2344801"/>
                </a:lnTo>
                <a:lnTo>
                  <a:pt x="40386" y="2342006"/>
                </a:lnTo>
                <a:close/>
              </a:path>
            </a:pathLst>
          </a:custGeom>
          <a:solidFill>
            <a:srgbClr val="B1B1B1"/>
          </a:solidFill>
        </p:spPr>
        <p:txBody>
          <a:bodyPr wrap="square" lIns="0" tIns="0" rIns="0" bIns="0" rtlCol="0"/>
          <a:lstStyle/>
          <a:p>
            <a:endParaRPr/>
          </a:p>
        </p:txBody>
      </p:sp>
      <p:sp>
        <p:nvSpPr>
          <p:cNvPr id="19" name="object 19"/>
          <p:cNvSpPr/>
          <p:nvPr/>
        </p:nvSpPr>
        <p:spPr>
          <a:xfrm>
            <a:off x="3564635" y="2020570"/>
            <a:ext cx="3891915" cy="3353435"/>
          </a:xfrm>
          <a:custGeom>
            <a:avLst/>
            <a:gdLst/>
            <a:ahLst/>
            <a:cxnLst/>
            <a:rect l="l" t="t" r="r" b="b"/>
            <a:pathLst>
              <a:path w="3891915" h="3353435">
                <a:moveTo>
                  <a:pt x="3883660" y="0"/>
                </a:moveTo>
                <a:lnTo>
                  <a:pt x="3845179" y="33146"/>
                </a:lnTo>
                <a:lnTo>
                  <a:pt x="3853434" y="42799"/>
                </a:lnTo>
                <a:lnTo>
                  <a:pt x="3891915" y="9651"/>
                </a:lnTo>
                <a:lnTo>
                  <a:pt x="3883660" y="0"/>
                </a:lnTo>
                <a:close/>
              </a:path>
              <a:path w="3891915" h="3353435">
                <a:moveTo>
                  <a:pt x="3816222" y="58038"/>
                </a:moveTo>
                <a:lnTo>
                  <a:pt x="3777741" y="91185"/>
                </a:lnTo>
                <a:lnTo>
                  <a:pt x="3786123" y="100837"/>
                </a:lnTo>
                <a:lnTo>
                  <a:pt x="3824605" y="67690"/>
                </a:lnTo>
                <a:lnTo>
                  <a:pt x="3816222" y="58038"/>
                </a:lnTo>
                <a:close/>
              </a:path>
              <a:path w="3891915" h="3353435">
                <a:moveTo>
                  <a:pt x="3748913" y="116077"/>
                </a:moveTo>
                <a:lnTo>
                  <a:pt x="3710432" y="149225"/>
                </a:lnTo>
                <a:lnTo>
                  <a:pt x="3718687" y="158750"/>
                </a:lnTo>
                <a:lnTo>
                  <a:pt x="3757167" y="125602"/>
                </a:lnTo>
                <a:lnTo>
                  <a:pt x="3748913" y="116077"/>
                </a:lnTo>
                <a:close/>
              </a:path>
              <a:path w="3891915" h="3353435">
                <a:moveTo>
                  <a:pt x="3681603" y="173989"/>
                </a:moveTo>
                <a:lnTo>
                  <a:pt x="3643121" y="207137"/>
                </a:lnTo>
                <a:lnTo>
                  <a:pt x="3651377" y="216788"/>
                </a:lnTo>
                <a:lnTo>
                  <a:pt x="3689858" y="183641"/>
                </a:lnTo>
                <a:lnTo>
                  <a:pt x="3681603" y="173989"/>
                </a:lnTo>
                <a:close/>
              </a:path>
              <a:path w="3891915" h="3353435">
                <a:moveTo>
                  <a:pt x="3614166" y="232028"/>
                </a:moveTo>
                <a:lnTo>
                  <a:pt x="3575685" y="265175"/>
                </a:lnTo>
                <a:lnTo>
                  <a:pt x="3583940" y="274827"/>
                </a:lnTo>
                <a:lnTo>
                  <a:pt x="3622420" y="241680"/>
                </a:lnTo>
                <a:lnTo>
                  <a:pt x="3614166" y="232028"/>
                </a:lnTo>
                <a:close/>
              </a:path>
              <a:path w="3891915" h="3353435">
                <a:moveTo>
                  <a:pt x="3546856" y="290067"/>
                </a:moveTo>
                <a:lnTo>
                  <a:pt x="3508374" y="323214"/>
                </a:lnTo>
                <a:lnTo>
                  <a:pt x="3516630" y="332866"/>
                </a:lnTo>
                <a:lnTo>
                  <a:pt x="3555111" y="299719"/>
                </a:lnTo>
                <a:lnTo>
                  <a:pt x="3546856" y="290067"/>
                </a:lnTo>
                <a:close/>
              </a:path>
              <a:path w="3891915" h="3353435">
                <a:moveTo>
                  <a:pt x="3479418" y="348106"/>
                </a:moveTo>
                <a:lnTo>
                  <a:pt x="3440938" y="381253"/>
                </a:lnTo>
                <a:lnTo>
                  <a:pt x="3449192" y="390905"/>
                </a:lnTo>
                <a:lnTo>
                  <a:pt x="3487800" y="357758"/>
                </a:lnTo>
                <a:lnTo>
                  <a:pt x="3479418" y="348106"/>
                </a:lnTo>
                <a:close/>
              </a:path>
              <a:path w="3891915" h="3353435">
                <a:moveTo>
                  <a:pt x="3412109" y="406145"/>
                </a:moveTo>
                <a:lnTo>
                  <a:pt x="3373628" y="439292"/>
                </a:lnTo>
                <a:lnTo>
                  <a:pt x="3381883" y="448817"/>
                </a:lnTo>
                <a:lnTo>
                  <a:pt x="3420364" y="415670"/>
                </a:lnTo>
                <a:lnTo>
                  <a:pt x="3412109" y="406145"/>
                </a:lnTo>
                <a:close/>
              </a:path>
              <a:path w="3891915" h="3353435">
                <a:moveTo>
                  <a:pt x="3344671" y="464057"/>
                </a:moveTo>
                <a:lnTo>
                  <a:pt x="3306191" y="497204"/>
                </a:lnTo>
                <a:lnTo>
                  <a:pt x="3314572" y="506856"/>
                </a:lnTo>
                <a:lnTo>
                  <a:pt x="3353054" y="473709"/>
                </a:lnTo>
                <a:lnTo>
                  <a:pt x="3344671" y="464057"/>
                </a:lnTo>
                <a:close/>
              </a:path>
              <a:path w="3891915" h="3353435">
                <a:moveTo>
                  <a:pt x="3277362" y="522096"/>
                </a:moveTo>
                <a:lnTo>
                  <a:pt x="3238881" y="555243"/>
                </a:lnTo>
                <a:lnTo>
                  <a:pt x="3247136" y="564895"/>
                </a:lnTo>
                <a:lnTo>
                  <a:pt x="3285616" y="531749"/>
                </a:lnTo>
                <a:lnTo>
                  <a:pt x="3277362" y="522096"/>
                </a:lnTo>
                <a:close/>
              </a:path>
              <a:path w="3891915" h="3353435">
                <a:moveTo>
                  <a:pt x="3210052" y="580135"/>
                </a:moveTo>
                <a:lnTo>
                  <a:pt x="3171570" y="613282"/>
                </a:lnTo>
                <a:lnTo>
                  <a:pt x="3179825" y="622934"/>
                </a:lnTo>
                <a:lnTo>
                  <a:pt x="3218307" y="589788"/>
                </a:lnTo>
                <a:lnTo>
                  <a:pt x="3210052" y="580135"/>
                </a:lnTo>
                <a:close/>
              </a:path>
              <a:path w="3891915" h="3353435">
                <a:moveTo>
                  <a:pt x="3142615" y="638175"/>
                </a:moveTo>
                <a:lnTo>
                  <a:pt x="3104134" y="671321"/>
                </a:lnTo>
                <a:lnTo>
                  <a:pt x="3112389" y="680974"/>
                </a:lnTo>
                <a:lnTo>
                  <a:pt x="3150869" y="647700"/>
                </a:lnTo>
                <a:lnTo>
                  <a:pt x="3142615" y="638175"/>
                </a:lnTo>
                <a:close/>
              </a:path>
              <a:path w="3891915" h="3353435">
                <a:moveTo>
                  <a:pt x="3075305" y="696213"/>
                </a:moveTo>
                <a:lnTo>
                  <a:pt x="3036823" y="729360"/>
                </a:lnTo>
                <a:lnTo>
                  <a:pt x="3045079" y="738885"/>
                </a:lnTo>
                <a:lnTo>
                  <a:pt x="3083560" y="705738"/>
                </a:lnTo>
                <a:lnTo>
                  <a:pt x="3075305" y="696213"/>
                </a:lnTo>
                <a:close/>
              </a:path>
              <a:path w="3891915" h="3353435">
                <a:moveTo>
                  <a:pt x="3007867" y="754126"/>
                </a:moveTo>
                <a:lnTo>
                  <a:pt x="2969387" y="787272"/>
                </a:lnTo>
                <a:lnTo>
                  <a:pt x="2977768" y="796925"/>
                </a:lnTo>
                <a:lnTo>
                  <a:pt x="3016249" y="763777"/>
                </a:lnTo>
                <a:lnTo>
                  <a:pt x="3007867" y="754126"/>
                </a:lnTo>
                <a:close/>
              </a:path>
              <a:path w="3891915" h="3353435">
                <a:moveTo>
                  <a:pt x="2940558" y="812164"/>
                </a:moveTo>
                <a:lnTo>
                  <a:pt x="2902077" y="845312"/>
                </a:lnTo>
                <a:lnTo>
                  <a:pt x="2910331" y="854963"/>
                </a:lnTo>
                <a:lnTo>
                  <a:pt x="2948813" y="821816"/>
                </a:lnTo>
                <a:lnTo>
                  <a:pt x="2940558" y="812164"/>
                </a:lnTo>
                <a:close/>
              </a:path>
              <a:path w="3891915" h="3353435">
                <a:moveTo>
                  <a:pt x="2873248" y="870203"/>
                </a:moveTo>
                <a:lnTo>
                  <a:pt x="2834640" y="903351"/>
                </a:lnTo>
                <a:lnTo>
                  <a:pt x="2843022" y="913002"/>
                </a:lnTo>
                <a:lnTo>
                  <a:pt x="2881503" y="879855"/>
                </a:lnTo>
                <a:lnTo>
                  <a:pt x="2873248" y="870203"/>
                </a:lnTo>
                <a:close/>
              </a:path>
              <a:path w="3891915" h="3353435">
                <a:moveTo>
                  <a:pt x="2805811" y="928242"/>
                </a:moveTo>
                <a:lnTo>
                  <a:pt x="2767329" y="961389"/>
                </a:lnTo>
                <a:lnTo>
                  <a:pt x="2775585" y="970914"/>
                </a:lnTo>
                <a:lnTo>
                  <a:pt x="2814066" y="937767"/>
                </a:lnTo>
                <a:lnTo>
                  <a:pt x="2805811" y="928242"/>
                </a:lnTo>
                <a:close/>
              </a:path>
              <a:path w="3891915" h="3353435">
                <a:moveTo>
                  <a:pt x="2738501" y="986154"/>
                </a:moveTo>
                <a:lnTo>
                  <a:pt x="2700019" y="1019301"/>
                </a:lnTo>
                <a:lnTo>
                  <a:pt x="2708275" y="1028953"/>
                </a:lnTo>
                <a:lnTo>
                  <a:pt x="2746755" y="995806"/>
                </a:lnTo>
                <a:lnTo>
                  <a:pt x="2738501" y="986154"/>
                </a:lnTo>
                <a:close/>
              </a:path>
              <a:path w="3891915" h="3353435">
                <a:moveTo>
                  <a:pt x="2671064" y="1044193"/>
                </a:moveTo>
                <a:lnTo>
                  <a:pt x="2632583" y="1077340"/>
                </a:lnTo>
                <a:lnTo>
                  <a:pt x="2640838" y="1086992"/>
                </a:lnTo>
                <a:lnTo>
                  <a:pt x="2679446" y="1053845"/>
                </a:lnTo>
                <a:lnTo>
                  <a:pt x="2671064" y="1044193"/>
                </a:lnTo>
                <a:close/>
              </a:path>
              <a:path w="3891915" h="3353435">
                <a:moveTo>
                  <a:pt x="2603754" y="1102232"/>
                </a:moveTo>
                <a:lnTo>
                  <a:pt x="2565273" y="1135379"/>
                </a:lnTo>
                <a:lnTo>
                  <a:pt x="2573528" y="1145031"/>
                </a:lnTo>
                <a:lnTo>
                  <a:pt x="2612009" y="1111884"/>
                </a:lnTo>
                <a:lnTo>
                  <a:pt x="2603754" y="1102232"/>
                </a:lnTo>
                <a:close/>
              </a:path>
              <a:path w="3891915" h="3353435">
                <a:moveTo>
                  <a:pt x="2536316" y="1160271"/>
                </a:moveTo>
                <a:lnTo>
                  <a:pt x="2497836" y="1193418"/>
                </a:lnTo>
                <a:lnTo>
                  <a:pt x="2506217" y="1203070"/>
                </a:lnTo>
                <a:lnTo>
                  <a:pt x="2544699" y="1169924"/>
                </a:lnTo>
                <a:lnTo>
                  <a:pt x="2536316" y="1160271"/>
                </a:lnTo>
                <a:close/>
              </a:path>
              <a:path w="3891915" h="3353435">
                <a:moveTo>
                  <a:pt x="2469006" y="1218310"/>
                </a:moveTo>
                <a:lnTo>
                  <a:pt x="2430526" y="1251457"/>
                </a:lnTo>
                <a:lnTo>
                  <a:pt x="2438780" y="1260982"/>
                </a:lnTo>
                <a:lnTo>
                  <a:pt x="2477262" y="1227835"/>
                </a:lnTo>
                <a:lnTo>
                  <a:pt x="2469006" y="1218310"/>
                </a:lnTo>
                <a:close/>
              </a:path>
              <a:path w="3891915" h="3353435">
                <a:moveTo>
                  <a:pt x="2401697" y="1276222"/>
                </a:moveTo>
                <a:lnTo>
                  <a:pt x="2363089" y="1309369"/>
                </a:lnTo>
                <a:lnTo>
                  <a:pt x="2371471" y="1319021"/>
                </a:lnTo>
                <a:lnTo>
                  <a:pt x="2409952" y="1285875"/>
                </a:lnTo>
                <a:lnTo>
                  <a:pt x="2401697" y="1276222"/>
                </a:lnTo>
                <a:close/>
              </a:path>
              <a:path w="3891915" h="3353435">
                <a:moveTo>
                  <a:pt x="2334260" y="1334262"/>
                </a:moveTo>
                <a:lnTo>
                  <a:pt x="2295779" y="1367408"/>
                </a:lnTo>
                <a:lnTo>
                  <a:pt x="2304034" y="1377060"/>
                </a:lnTo>
                <a:lnTo>
                  <a:pt x="2342515" y="1343914"/>
                </a:lnTo>
                <a:lnTo>
                  <a:pt x="2334260" y="1334262"/>
                </a:lnTo>
                <a:close/>
              </a:path>
              <a:path w="3891915" h="3353435">
                <a:moveTo>
                  <a:pt x="2266950" y="1392301"/>
                </a:moveTo>
                <a:lnTo>
                  <a:pt x="2228468" y="1425447"/>
                </a:lnTo>
                <a:lnTo>
                  <a:pt x="2236724" y="1435100"/>
                </a:lnTo>
                <a:lnTo>
                  <a:pt x="2275204" y="1401952"/>
                </a:lnTo>
                <a:lnTo>
                  <a:pt x="2266950" y="1392301"/>
                </a:lnTo>
                <a:close/>
              </a:path>
              <a:path w="3891915" h="3353435">
                <a:moveTo>
                  <a:pt x="2199513" y="1450339"/>
                </a:moveTo>
                <a:lnTo>
                  <a:pt x="2161031" y="1483487"/>
                </a:lnTo>
                <a:lnTo>
                  <a:pt x="2169287" y="1493012"/>
                </a:lnTo>
                <a:lnTo>
                  <a:pt x="2207894" y="1459864"/>
                </a:lnTo>
                <a:lnTo>
                  <a:pt x="2199513" y="1450339"/>
                </a:lnTo>
                <a:close/>
              </a:path>
              <a:path w="3891915" h="3353435">
                <a:moveTo>
                  <a:pt x="2132203" y="1508252"/>
                </a:moveTo>
                <a:lnTo>
                  <a:pt x="2093722" y="1541399"/>
                </a:lnTo>
                <a:lnTo>
                  <a:pt x="2101977" y="1551051"/>
                </a:lnTo>
                <a:lnTo>
                  <a:pt x="2140458" y="1517903"/>
                </a:lnTo>
                <a:lnTo>
                  <a:pt x="2132203" y="1508252"/>
                </a:lnTo>
                <a:close/>
              </a:path>
              <a:path w="3891915" h="3353435">
                <a:moveTo>
                  <a:pt x="2064765" y="1566290"/>
                </a:moveTo>
                <a:lnTo>
                  <a:pt x="2026285" y="1599437"/>
                </a:lnTo>
                <a:lnTo>
                  <a:pt x="2034666" y="1609089"/>
                </a:lnTo>
                <a:lnTo>
                  <a:pt x="2073148" y="1575942"/>
                </a:lnTo>
                <a:lnTo>
                  <a:pt x="2064765" y="1566290"/>
                </a:lnTo>
                <a:close/>
              </a:path>
              <a:path w="3891915" h="3353435">
                <a:moveTo>
                  <a:pt x="1997455" y="1624329"/>
                </a:moveTo>
                <a:lnTo>
                  <a:pt x="1958975" y="1657477"/>
                </a:lnTo>
                <a:lnTo>
                  <a:pt x="1967229" y="1667128"/>
                </a:lnTo>
                <a:lnTo>
                  <a:pt x="2005711" y="1633981"/>
                </a:lnTo>
                <a:lnTo>
                  <a:pt x="1997455" y="1624329"/>
                </a:lnTo>
                <a:close/>
              </a:path>
              <a:path w="3891915" h="3353435">
                <a:moveTo>
                  <a:pt x="1930146" y="1682368"/>
                </a:moveTo>
                <a:lnTo>
                  <a:pt x="1891664" y="1715515"/>
                </a:lnTo>
                <a:lnTo>
                  <a:pt x="1899919" y="1725167"/>
                </a:lnTo>
                <a:lnTo>
                  <a:pt x="1938401" y="1692020"/>
                </a:lnTo>
                <a:lnTo>
                  <a:pt x="1930146" y="1682368"/>
                </a:lnTo>
                <a:close/>
              </a:path>
              <a:path w="3891915" h="3353435">
                <a:moveTo>
                  <a:pt x="1862709" y="1740407"/>
                </a:moveTo>
                <a:lnTo>
                  <a:pt x="1824227" y="1773554"/>
                </a:lnTo>
                <a:lnTo>
                  <a:pt x="1832483" y="1783079"/>
                </a:lnTo>
                <a:lnTo>
                  <a:pt x="1870964" y="1749932"/>
                </a:lnTo>
                <a:lnTo>
                  <a:pt x="1862709" y="1740407"/>
                </a:lnTo>
                <a:close/>
              </a:path>
              <a:path w="3891915" h="3353435">
                <a:moveTo>
                  <a:pt x="1795399" y="1798319"/>
                </a:moveTo>
                <a:lnTo>
                  <a:pt x="1756917" y="1831466"/>
                </a:lnTo>
                <a:lnTo>
                  <a:pt x="1765173" y="1841118"/>
                </a:lnTo>
                <a:lnTo>
                  <a:pt x="1803653" y="1807971"/>
                </a:lnTo>
                <a:lnTo>
                  <a:pt x="1795399" y="1798319"/>
                </a:lnTo>
                <a:close/>
              </a:path>
              <a:path w="3891915" h="3353435">
                <a:moveTo>
                  <a:pt x="1727962" y="1856358"/>
                </a:moveTo>
                <a:lnTo>
                  <a:pt x="1689480" y="1889505"/>
                </a:lnTo>
                <a:lnTo>
                  <a:pt x="1697863" y="1899157"/>
                </a:lnTo>
                <a:lnTo>
                  <a:pt x="1736343" y="1866010"/>
                </a:lnTo>
                <a:lnTo>
                  <a:pt x="1727962" y="1856358"/>
                </a:lnTo>
                <a:close/>
              </a:path>
              <a:path w="3891915" h="3353435">
                <a:moveTo>
                  <a:pt x="1660652" y="1914397"/>
                </a:moveTo>
                <a:lnTo>
                  <a:pt x="1622171" y="1947544"/>
                </a:lnTo>
                <a:lnTo>
                  <a:pt x="1630426" y="1957196"/>
                </a:lnTo>
                <a:lnTo>
                  <a:pt x="1668906" y="1924049"/>
                </a:lnTo>
                <a:lnTo>
                  <a:pt x="1660652" y="1914397"/>
                </a:lnTo>
                <a:close/>
              </a:path>
              <a:path w="3891915" h="3353435">
                <a:moveTo>
                  <a:pt x="1593341" y="1972436"/>
                </a:moveTo>
                <a:lnTo>
                  <a:pt x="1554734" y="2005583"/>
                </a:lnTo>
                <a:lnTo>
                  <a:pt x="1563115" y="2015235"/>
                </a:lnTo>
                <a:lnTo>
                  <a:pt x="1601597" y="1981961"/>
                </a:lnTo>
                <a:lnTo>
                  <a:pt x="1593341" y="1972436"/>
                </a:lnTo>
                <a:close/>
              </a:path>
              <a:path w="3891915" h="3353435">
                <a:moveTo>
                  <a:pt x="1525904" y="2030475"/>
                </a:moveTo>
                <a:lnTo>
                  <a:pt x="1487424" y="2063622"/>
                </a:lnTo>
                <a:lnTo>
                  <a:pt x="1495678" y="2073147"/>
                </a:lnTo>
                <a:lnTo>
                  <a:pt x="1534160" y="2040000"/>
                </a:lnTo>
                <a:lnTo>
                  <a:pt x="1525904" y="2030475"/>
                </a:lnTo>
                <a:close/>
              </a:path>
              <a:path w="3891915" h="3353435">
                <a:moveTo>
                  <a:pt x="1458594" y="2088387"/>
                </a:moveTo>
                <a:lnTo>
                  <a:pt x="1420114" y="2121535"/>
                </a:lnTo>
                <a:lnTo>
                  <a:pt x="1428368" y="2131186"/>
                </a:lnTo>
                <a:lnTo>
                  <a:pt x="1466850" y="2098040"/>
                </a:lnTo>
                <a:lnTo>
                  <a:pt x="1458594" y="2088387"/>
                </a:lnTo>
                <a:close/>
              </a:path>
              <a:path w="3891915" h="3353435">
                <a:moveTo>
                  <a:pt x="1391158" y="2146427"/>
                </a:moveTo>
                <a:lnTo>
                  <a:pt x="1352677" y="2179573"/>
                </a:lnTo>
                <a:lnTo>
                  <a:pt x="1360931" y="2189225"/>
                </a:lnTo>
                <a:lnTo>
                  <a:pt x="1399413" y="2156079"/>
                </a:lnTo>
                <a:lnTo>
                  <a:pt x="1391158" y="2146427"/>
                </a:lnTo>
                <a:close/>
              </a:path>
              <a:path w="3891915" h="3353435">
                <a:moveTo>
                  <a:pt x="1323848" y="2204466"/>
                </a:moveTo>
                <a:lnTo>
                  <a:pt x="1285366" y="2237612"/>
                </a:lnTo>
                <a:lnTo>
                  <a:pt x="1293622" y="2247265"/>
                </a:lnTo>
                <a:lnTo>
                  <a:pt x="1332102" y="2214117"/>
                </a:lnTo>
                <a:lnTo>
                  <a:pt x="1323848" y="2204466"/>
                </a:lnTo>
                <a:close/>
              </a:path>
              <a:path w="3891915" h="3353435">
                <a:moveTo>
                  <a:pt x="1256411" y="2262504"/>
                </a:moveTo>
                <a:lnTo>
                  <a:pt x="1217929" y="2295652"/>
                </a:lnTo>
                <a:lnTo>
                  <a:pt x="1226312" y="2305177"/>
                </a:lnTo>
                <a:lnTo>
                  <a:pt x="1264792" y="2272029"/>
                </a:lnTo>
                <a:lnTo>
                  <a:pt x="1256411" y="2262504"/>
                </a:lnTo>
                <a:close/>
              </a:path>
              <a:path w="3891915" h="3353435">
                <a:moveTo>
                  <a:pt x="1189101" y="2320416"/>
                </a:moveTo>
                <a:lnTo>
                  <a:pt x="1150619" y="2353563"/>
                </a:lnTo>
                <a:lnTo>
                  <a:pt x="1158875" y="2363216"/>
                </a:lnTo>
                <a:lnTo>
                  <a:pt x="1197355" y="2330068"/>
                </a:lnTo>
                <a:lnTo>
                  <a:pt x="1189101" y="2320416"/>
                </a:lnTo>
                <a:close/>
              </a:path>
              <a:path w="3891915" h="3353435">
                <a:moveTo>
                  <a:pt x="1121790" y="2378455"/>
                </a:moveTo>
                <a:lnTo>
                  <a:pt x="1083183" y="2411603"/>
                </a:lnTo>
                <a:lnTo>
                  <a:pt x="1091564" y="2421254"/>
                </a:lnTo>
                <a:lnTo>
                  <a:pt x="1130046" y="2388107"/>
                </a:lnTo>
                <a:lnTo>
                  <a:pt x="1121790" y="2378455"/>
                </a:lnTo>
                <a:close/>
              </a:path>
              <a:path w="3891915" h="3353435">
                <a:moveTo>
                  <a:pt x="1054353" y="2436494"/>
                </a:moveTo>
                <a:lnTo>
                  <a:pt x="1015873" y="2469641"/>
                </a:lnTo>
                <a:lnTo>
                  <a:pt x="1024127" y="2479293"/>
                </a:lnTo>
                <a:lnTo>
                  <a:pt x="1062609" y="2446147"/>
                </a:lnTo>
                <a:lnTo>
                  <a:pt x="1054353" y="2436494"/>
                </a:lnTo>
                <a:close/>
              </a:path>
              <a:path w="3891915" h="3353435">
                <a:moveTo>
                  <a:pt x="987043" y="2494534"/>
                </a:moveTo>
                <a:lnTo>
                  <a:pt x="948563" y="2527680"/>
                </a:lnTo>
                <a:lnTo>
                  <a:pt x="956817" y="2537332"/>
                </a:lnTo>
                <a:lnTo>
                  <a:pt x="995299" y="2504185"/>
                </a:lnTo>
                <a:lnTo>
                  <a:pt x="987043" y="2494534"/>
                </a:lnTo>
                <a:close/>
              </a:path>
              <a:path w="3891915" h="3353435">
                <a:moveTo>
                  <a:pt x="919606" y="2552572"/>
                </a:moveTo>
                <a:lnTo>
                  <a:pt x="881126" y="2585719"/>
                </a:lnTo>
                <a:lnTo>
                  <a:pt x="889380" y="2595244"/>
                </a:lnTo>
                <a:lnTo>
                  <a:pt x="927988" y="2562097"/>
                </a:lnTo>
                <a:lnTo>
                  <a:pt x="919606" y="2552572"/>
                </a:lnTo>
                <a:close/>
              </a:path>
              <a:path w="3891915" h="3353435">
                <a:moveTo>
                  <a:pt x="852297" y="2610485"/>
                </a:moveTo>
                <a:lnTo>
                  <a:pt x="813815" y="2643631"/>
                </a:lnTo>
                <a:lnTo>
                  <a:pt x="822071" y="2653284"/>
                </a:lnTo>
                <a:lnTo>
                  <a:pt x="860551" y="2620136"/>
                </a:lnTo>
                <a:lnTo>
                  <a:pt x="852297" y="2610485"/>
                </a:lnTo>
                <a:close/>
              </a:path>
              <a:path w="3891915" h="3353435">
                <a:moveTo>
                  <a:pt x="784860" y="2668523"/>
                </a:moveTo>
                <a:lnTo>
                  <a:pt x="746378" y="2701671"/>
                </a:lnTo>
                <a:lnTo>
                  <a:pt x="754761" y="2711322"/>
                </a:lnTo>
                <a:lnTo>
                  <a:pt x="793241" y="2678175"/>
                </a:lnTo>
                <a:lnTo>
                  <a:pt x="784860" y="2668523"/>
                </a:lnTo>
                <a:close/>
              </a:path>
              <a:path w="3891915" h="3353435">
                <a:moveTo>
                  <a:pt x="717550" y="2726562"/>
                </a:moveTo>
                <a:lnTo>
                  <a:pt x="679068" y="2759710"/>
                </a:lnTo>
                <a:lnTo>
                  <a:pt x="687324" y="2769361"/>
                </a:lnTo>
                <a:lnTo>
                  <a:pt x="725804" y="2736215"/>
                </a:lnTo>
                <a:lnTo>
                  <a:pt x="717550" y="2726562"/>
                </a:lnTo>
                <a:close/>
              </a:path>
              <a:path w="3891915" h="3353435">
                <a:moveTo>
                  <a:pt x="650239" y="2784602"/>
                </a:moveTo>
                <a:lnTo>
                  <a:pt x="611631" y="2817748"/>
                </a:lnTo>
                <a:lnTo>
                  <a:pt x="620013" y="2827273"/>
                </a:lnTo>
                <a:lnTo>
                  <a:pt x="658494" y="2794127"/>
                </a:lnTo>
                <a:lnTo>
                  <a:pt x="650239" y="2784602"/>
                </a:lnTo>
                <a:close/>
              </a:path>
              <a:path w="3891915" h="3353435">
                <a:moveTo>
                  <a:pt x="582802" y="2842513"/>
                </a:moveTo>
                <a:lnTo>
                  <a:pt x="544322" y="2875660"/>
                </a:lnTo>
                <a:lnTo>
                  <a:pt x="552576" y="2885312"/>
                </a:lnTo>
                <a:lnTo>
                  <a:pt x="591058" y="2852166"/>
                </a:lnTo>
                <a:lnTo>
                  <a:pt x="582802" y="2842513"/>
                </a:lnTo>
                <a:close/>
              </a:path>
              <a:path w="3891915" h="3353435">
                <a:moveTo>
                  <a:pt x="515492" y="2900553"/>
                </a:moveTo>
                <a:lnTo>
                  <a:pt x="477012" y="2933699"/>
                </a:lnTo>
                <a:lnTo>
                  <a:pt x="485266" y="2943352"/>
                </a:lnTo>
                <a:lnTo>
                  <a:pt x="523748" y="2910204"/>
                </a:lnTo>
                <a:lnTo>
                  <a:pt x="515492" y="2900553"/>
                </a:lnTo>
                <a:close/>
              </a:path>
              <a:path w="3891915" h="3353435">
                <a:moveTo>
                  <a:pt x="448055" y="2958591"/>
                </a:moveTo>
                <a:lnTo>
                  <a:pt x="409575" y="2991738"/>
                </a:lnTo>
                <a:lnTo>
                  <a:pt x="417829" y="3001391"/>
                </a:lnTo>
                <a:lnTo>
                  <a:pt x="456438" y="2968243"/>
                </a:lnTo>
                <a:lnTo>
                  <a:pt x="448055" y="2958591"/>
                </a:lnTo>
                <a:close/>
              </a:path>
              <a:path w="3891915" h="3353435">
                <a:moveTo>
                  <a:pt x="380746" y="3016630"/>
                </a:moveTo>
                <a:lnTo>
                  <a:pt x="342264" y="3049778"/>
                </a:lnTo>
                <a:lnTo>
                  <a:pt x="350519" y="3059429"/>
                </a:lnTo>
                <a:lnTo>
                  <a:pt x="389000" y="3026282"/>
                </a:lnTo>
                <a:lnTo>
                  <a:pt x="380746" y="3016630"/>
                </a:lnTo>
                <a:close/>
              </a:path>
              <a:path w="3891915" h="3353435">
                <a:moveTo>
                  <a:pt x="313309" y="3074669"/>
                </a:moveTo>
                <a:lnTo>
                  <a:pt x="274827" y="3107816"/>
                </a:lnTo>
                <a:lnTo>
                  <a:pt x="283210" y="3117341"/>
                </a:lnTo>
                <a:lnTo>
                  <a:pt x="321690" y="3084194"/>
                </a:lnTo>
                <a:lnTo>
                  <a:pt x="313309" y="3074669"/>
                </a:lnTo>
                <a:close/>
              </a:path>
              <a:path w="3891915" h="3353435">
                <a:moveTo>
                  <a:pt x="245999" y="3132581"/>
                </a:moveTo>
                <a:lnTo>
                  <a:pt x="207517" y="3165729"/>
                </a:lnTo>
                <a:lnTo>
                  <a:pt x="215773" y="3175380"/>
                </a:lnTo>
                <a:lnTo>
                  <a:pt x="254253" y="3142234"/>
                </a:lnTo>
                <a:lnTo>
                  <a:pt x="245999" y="3132581"/>
                </a:lnTo>
                <a:close/>
              </a:path>
              <a:path w="3891915" h="3353435">
                <a:moveTo>
                  <a:pt x="178688" y="3190621"/>
                </a:moveTo>
                <a:lnTo>
                  <a:pt x="140080" y="3223767"/>
                </a:lnTo>
                <a:lnTo>
                  <a:pt x="148462" y="3233419"/>
                </a:lnTo>
                <a:lnTo>
                  <a:pt x="186943" y="3200272"/>
                </a:lnTo>
                <a:lnTo>
                  <a:pt x="178688" y="3190621"/>
                </a:lnTo>
                <a:close/>
              </a:path>
              <a:path w="3891915" h="3353435">
                <a:moveTo>
                  <a:pt x="36956" y="3254120"/>
                </a:moveTo>
                <a:lnTo>
                  <a:pt x="33400" y="3255899"/>
                </a:lnTo>
                <a:lnTo>
                  <a:pt x="0" y="3352927"/>
                </a:lnTo>
                <a:lnTo>
                  <a:pt x="18521" y="3349498"/>
                </a:lnTo>
                <a:lnTo>
                  <a:pt x="13715" y="3349498"/>
                </a:lnTo>
                <a:lnTo>
                  <a:pt x="5461" y="3339845"/>
                </a:lnTo>
                <a:lnTo>
                  <a:pt x="23119" y="3324635"/>
                </a:lnTo>
                <a:lnTo>
                  <a:pt x="45465" y="3259963"/>
                </a:lnTo>
                <a:lnTo>
                  <a:pt x="43687" y="3256406"/>
                </a:lnTo>
                <a:lnTo>
                  <a:pt x="40386" y="3255264"/>
                </a:lnTo>
                <a:lnTo>
                  <a:pt x="36956" y="3254120"/>
                </a:lnTo>
                <a:close/>
              </a:path>
              <a:path w="3891915" h="3353435">
                <a:moveTo>
                  <a:pt x="23119" y="3324635"/>
                </a:moveTo>
                <a:lnTo>
                  <a:pt x="5461" y="3339845"/>
                </a:lnTo>
                <a:lnTo>
                  <a:pt x="13715" y="3349498"/>
                </a:lnTo>
                <a:lnTo>
                  <a:pt x="16959" y="3346704"/>
                </a:lnTo>
                <a:lnTo>
                  <a:pt x="15493" y="3346704"/>
                </a:lnTo>
                <a:lnTo>
                  <a:pt x="8381" y="3338449"/>
                </a:lnTo>
                <a:lnTo>
                  <a:pt x="19030" y="3336469"/>
                </a:lnTo>
                <a:lnTo>
                  <a:pt x="23119" y="3324635"/>
                </a:lnTo>
                <a:close/>
              </a:path>
              <a:path w="3891915" h="3353435">
                <a:moveTo>
                  <a:pt x="98551" y="3321684"/>
                </a:moveTo>
                <a:lnTo>
                  <a:pt x="31541" y="3334143"/>
                </a:lnTo>
                <a:lnTo>
                  <a:pt x="13715" y="3349498"/>
                </a:lnTo>
                <a:lnTo>
                  <a:pt x="18521" y="3349498"/>
                </a:lnTo>
                <a:lnTo>
                  <a:pt x="100837" y="3334257"/>
                </a:lnTo>
                <a:lnTo>
                  <a:pt x="103124" y="3330955"/>
                </a:lnTo>
                <a:lnTo>
                  <a:pt x="101853" y="3323970"/>
                </a:lnTo>
                <a:lnTo>
                  <a:pt x="98551" y="3321684"/>
                </a:lnTo>
                <a:close/>
              </a:path>
              <a:path w="3891915" h="3353435">
                <a:moveTo>
                  <a:pt x="19030" y="3336469"/>
                </a:moveTo>
                <a:lnTo>
                  <a:pt x="8381" y="3338449"/>
                </a:lnTo>
                <a:lnTo>
                  <a:pt x="15493" y="3346704"/>
                </a:lnTo>
                <a:lnTo>
                  <a:pt x="19030" y="3336469"/>
                </a:lnTo>
                <a:close/>
              </a:path>
              <a:path w="3891915" h="3353435">
                <a:moveTo>
                  <a:pt x="31541" y="3334143"/>
                </a:moveTo>
                <a:lnTo>
                  <a:pt x="19030" y="3336469"/>
                </a:lnTo>
                <a:lnTo>
                  <a:pt x="15493" y="3346704"/>
                </a:lnTo>
                <a:lnTo>
                  <a:pt x="16959" y="3346704"/>
                </a:lnTo>
                <a:lnTo>
                  <a:pt x="31541" y="3334143"/>
                </a:lnTo>
                <a:close/>
              </a:path>
              <a:path w="3891915" h="3353435">
                <a:moveTo>
                  <a:pt x="43941" y="3306699"/>
                </a:moveTo>
                <a:lnTo>
                  <a:pt x="23119" y="3324635"/>
                </a:lnTo>
                <a:lnTo>
                  <a:pt x="19030" y="3336469"/>
                </a:lnTo>
                <a:lnTo>
                  <a:pt x="31541" y="3334143"/>
                </a:lnTo>
                <a:lnTo>
                  <a:pt x="52197" y="3316351"/>
                </a:lnTo>
                <a:lnTo>
                  <a:pt x="43941" y="3306699"/>
                </a:lnTo>
                <a:close/>
              </a:path>
              <a:path w="3891915" h="3353435">
                <a:moveTo>
                  <a:pt x="111251" y="3248660"/>
                </a:moveTo>
                <a:lnTo>
                  <a:pt x="72771" y="3281806"/>
                </a:lnTo>
                <a:lnTo>
                  <a:pt x="81025" y="3291458"/>
                </a:lnTo>
                <a:lnTo>
                  <a:pt x="119506" y="3258311"/>
                </a:lnTo>
                <a:lnTo>
                  <a:pt x="111251" y="3248660"/>
                </a:lnTo>
                <a:close/>
              </a:path>
            </a:pathLst>
          </a:custGeom>
          <a:solidFill>
            <a:srgbClr val="B1B1B1"/>
          </a:solidFill>
        </p:spPr>
        <p:txBody>
          <a:bodyPr wrap="square" lIns="0" tIns="0" rIns="0" bIns="0" rtlCol="0"/>
          <a:lstStyle/>
          <a:p>
            <a:endParaRPr/>
          </a:p>
        </p:txBody>
      </p:sp>
      <p:sp>
        <p:nvSpPr>
          <p:cNvPr id="20" name="object 20"/>
          <p:cNvSpPr txBox="1">
            <a:spLocks noGrp="1"/>
          </p:cNvSpPr>
          <p:nvPr>
            <p:ph type="title"/>
          </p:nvPr>
        </p:nvSpPr>
        <p:spPr>
          <a:xfrm>
            <a:off x="1013866" y="104902"/>
            <a:ext cx="7609840" cy="452120"/>
          </a:xfrm>
          <a:prstGeom prst="rect">
            <a:avLst/>
          </a:prstGeom>
        </p:spPr>
        <p:txBody>
          <a:bodyPr vert="horz" wrap="square" lIns="0" tIns="12065" rIns="0" bIns="0" rtlCol="0">
            <a:spAutoFit/>
          </a:bodyPr>
          <a:lstStyle/>
          <a:p>
            <a:pPr marL="12700">
              <a:lnSpc>
                <a:spcPct val="100000"/>
              </a:lnSpc>
              <a:spcBef>
                <a:spcPts val="95"/>
              </a:spcBef>
            </a:pPr>
            <a:r>
              <a:rPr sz="2800" spc="-5" dirty="0"/>
              <a:t>Building</a:t>
            </a:r>
            <a:r>
              <a:rPr sz="2800" spc="15" dirty="0"/>
              <a:t> </a:t>
            </a:r>
            <a:r>
              <a:rPr sz="2800" spc="-5" dirty="0"/>
              <a:t>E based </a:t>
            </a:r>
            <a:r>
              <a:rPr sz="2800" dirty="0"/>
              <a:t>on</a:t>
            </a:r>
            <a:r>
              <a:rPr sz="2800" spc="-5" dirty="0"/>
              <a:t> </a:t>
            </a:r>
            <a:r>
              <a:rPr sz="2800" dirty="0"/>
              <a:t>column-proportions</a:t>
            </a:r>
            <a:r>
              <a:rPr sz="2800" spc="20" dirty="0"/>
              <a:t> </a:t>
            </a:r>
            <a:r>
              <a:rPr sz="2800" spc="-5" dirty="0"/>
              <a:t>of</a:t>
            </a:r>
            <a:r>
              <a:rPr sz="2800" spc="5" dirty="0"/>
              <a:t> </a:t>
            </a:r>
            <a:r>
              <a:rPr sz="2800" dirty="0"/>
              <a:t>total.</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310007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FD292"/>
                </a:solidFill>
                <a:latin typeface="Arial Black"/>
                <a:cs typeface="Arial Black"/>
              </a:rPr>
              <a:t>Conclusion</a:t>
            </a:r>
            <a:endParaRPr sz="4000">
              <a:latin typeface="Arial Black"/>
              <a:cs typeface="Arial Black"/>
            </a:endParaRPr>
          </a:p>
        </p:txBody>
      </p:sp>
      <p:grpSp>
        <p:nvGrpSpPr>
          <p:cNvPr id="3" name="object 3"/>
          <p:cNvGrpSpPr/>
          <p:nvPr/>
        </p:nvGrpSpPr>
        <p:grpSpPr>
          <a:xfrm>
            <a:off x="6309359" y="1359408"/>
            <a:ext cx="1165225" cy="677545"/>
            <a:chOff x="6309359" y="1359408"/>
            <a:chExt cx="1165225" cy="677545"/>
          </a:xfrm>
        </p:grpSpPr>
        <p:pic>
          <p:nvPicPr>
            <p:cNvPr id="4" name="object 4"/>
            <p:cNvPicPr/>
            <p:nvPr/>
          </p:nvPicPr>
          <p:blipFill>
            <a:blip r:embed="rId2" cstate="print"/>
            <a:stretch>
              <a:fillRect/>
            </a:stretch>
          </p:blipFill>
          <p:spPr>
            <a:xfrm>
              <a:off x="6309359" y="1359408"/>
              <a:ext cx="1165097" cy="677418"/>
            </a:xfrm>
            <a:prstGeom prst="rect">
              <a:avLst/>
            </a:prstGeom>
          </p:spPr>
        </p:pic>
        <p:pic>
          <p:nvPicPr>
            <p:cNvPr id="5" name="object 5"/>
            <p:cNvPicPr/>
            <p:nvPr/>
          </p:nvPicPr>
          <p:blipFill>
            <a:blip r:embed="rId3" cstate="print"/>
            <a:stretch>
              <a:fillRect/>
            </a:stretch>
          </p:blipFill>
          <p:spPr>
            <a:xfrm>
              <a:off x="6492239" y="1807522"/>
              <a:ext cx="799338" cy="46550"/>
            </a:xfrm>
            <a:prstGeom prst="rect">
              <a:avLst/>
            </a:prstGeom>
          </p:spPr>
        </p:pic>
      </p:grpSp>
      <p:sp>
        <p:nvSpPr>
          <p:cNvPr id="6" name="object 6"/>
          <p:cNvSpPr txBox="1"/>
          <p:nvPr/>
        </p:nvSpPr>
        <p:spPr>
          <a:xfrm>
            <a:off x="1194917" y="1365631"/>
            <a:ext cx="7605395" cy="3610610"/>
          </a:xfrm>
          <a:prstGeom prst="rect">
            <a:avLst/>
          </a:prstGeom>
        </p:spPr>
        <p:txBody>
          <a:bodyPr vert="horz" wrap="square" lIns="0" tIns="85725" rIns="0" bIns="0" rtlCol="0">
            <a:spAutoFit/>
          </a:bodyPr>
          <a:lstStyle/>
          <a:p>
            <a:pPr marL="355600" indent="-343535">
              <a:lnSpc>
                <a:spcPct val="100000"/>
              </a:lnSpc>
              <a:spcBef>
                <a:spcPts val="675"/>
              </a:spcBef>
              <a:buChar char="•"/>
              <a:tabLst>
                <a:tab pos="354965" algn="l"/>
                <a:tab pos="356235" algn="l"/>
              </a:tabLst>
            </a:pPr>
            <a:r>
              <a:rPr sz="2400" dirty="0">
                <a:solidFill>
                  <a:srgbClr val="FFFFCC"/>
                </a:solidFill>
                <a:latin typeface="Arial MT"/>
                <a:cs typeface="Arial MT"/>
              </a:rPr>
              <a:t>The</a:t>
            </a:r>
            <a:r>
              <a:rPr sz="2400" spc="-5" dirty="0">
                <a:solidFill>
                  <a:srgbClr val="FFFFCC"/>
                </a:solidFill>
                <a:latin typeface="Arial MT"/>
                <a:cs typeface="Arial MT"/>
              </a:rPr>
              <a:t> chi-square</a:t>
            </a:r>
            <a:r>
              <a:rPr sz="2400" spc="25" dirty="0">
                <a:solidFill>
                  <a:srgbClr val="FFFFCC"/>
                </a:solidFill>
                <a:latin typeface="Arial MT"/>
                <a:cs typeface="Arial MT"/>
              </a:rPr>
              <a:t> </a:t>
            </a:r>
            <a:r>
              <a:rPr sz="2400" spc="-5" dirty="0">
                <a:solidFill>
                  <a:srgbClr val="FFFFCC"/>
                </a:solidFill>
                <a:latin typeface="Arial MT"/>
                <a:cs typeface="Arial MT"/>
              </a:rPr>
              <a:t>can</a:t>
            </a:r>
            <a:r>
              <a:rPr sz="2400" spc="5" dirty="0">
                <a:solidFill>
                  <a:srgbClr val="FFFFCC"/>
                </a:solidFill>
                <a:latin typeface="Arial MT"/>
                <a:cs typeface="Arial MT"/>
              </a:rPr>
              <a:t> </a:t>
            </a:r>
            <a:r>
              <a:rPr sz="2400" spc="-5" dirty="0">
                <a:solidFill>
                  <a:srgbClr val="FFFFCC"/>
                </a:solidFill>
                <a:latin typeface="Arial MT"/>
                <a:cs typeface="Arial MT"/>
              </a:rPr>
              <a:t>be</a:t>
            </a:r>
            <a:r>
              <a:rPr sz="2400" spc="5" dirty="0">
                <a:solidFill>
                  <a:srgbClr val="FFFFCC"/>
                </a:solidFill>
                <a:latin typeface="Arial MT"/>
                <a:cs typeface="Arial MT"/>
              </a:rPr>
              <a:t> </a:t>
            </a:r>
            <a:r>
              <a:rPr sz="2400" spc="-5" dirty="0">
                <a:solidFill>
                  <a:srgbClr val="FFFFCC"/>
                </a:solidFill>
                <a:latin typeface="Arial MT"/>
                <a:cs typeface="Arial MT"/>
              </a:rPr>
              <a:t>computed</a:t>
            </a:r>
            <a:r>
              <a:rPr sz="2400" spc="5" dirty="0">
                <a:solidFill>
                  <a:srgbClr val="FFFFCC"/>
                </a:solidFill>
                <a:latin typeface="Arial MT"/>
                <a:cs typeface="Arial MT"/>
              </a:rPr>
              <a:t> </a:t>
            </a:r>
            <a:r>
              <a:rPr sz="2400" spc="-5" dirty="0">
                <a:solidFill>
                  <a:srgbClr val="FFFFCC"/>
                </a:solidFill>
                <a:latin typeface="Arial MT"/>
                <a:cs typeface="Arial MT"/>
              </a:rPr>
              <a:t>as</a:t>
            </a:r>
            <a:r>
              <a:rPr sz="2400" spc="15" dirty="0">
                <a:solidFill>
                  <a:srgbClr val="FFFFCC"/>
                </a:solidFill>
                <a:latin typeface="Arial MT"/>
                <a:cs typeface="Arial MT"/>
              </a:rPr>
              <a:t> </a:t>
            </a:r>
            <a:r>
              <a:rPr sz="2400" b="1" u="sng" spc="-5" dirty="0">
                <a:solidFill>
                  <a:srgbClr val="FFFFCC"/>
                </a:solidFill>
                <a:uFill>
                  <a:solidFill>
                    <a:srgbClr val="FFFFCC"/>
                  </a:solidFill>
                </a:uFill>
                <a:latin typeface="Arial"/>
                <a:cs typeface="Arial"/>
              </a:rPr>
              <a:t>21.62</a:t>
            </a:r>
            <a:r>
              <a:rPr sz="2400" spc="-5" dirty="0">
                <a:solidFill>
                  <a:srgbClr val="FFFFCC"/>
                </a:solidFill>
                <a:latin typeface="Arial MT"/>
                <a:cs typeface="Arial MT"/>
              </a:rPr>
              <a:t>.</a:t>
            </a:r>
            <a:endParaRPr sz="2400">
              <a:latin typeface="Arial MT"/>
              <a:cs typeface="Arial MT"/>
            </a:endParaRPr>
          </a:p>
          <a:p>
            <a:pPr marL="355600" marR="94615" indent="-343535">
              <a:lnSpc>
                <a:spcPct val="100000"/>
              </a:lnSpc>
              <a:spcBef>
                <a:spcPts val="575"/>
              </a:spcBef>
              <a:buChar char="•"/>
              <a:tabLst>
                <a:tab pos="354965" algn="l"/>
                <a:tab pos="356235" algn="l"/>
              </a:tabLst>
            </a:pPr>
            <a:r>
              <a:rPr sz="2400" spc="-5" dirty="0">
                <a:solidFill>
                  <a:srgbClr val="FFFFCC"/>
                </a:solidFill>
                <a:latin typeface="Arial MT"/>
                <a:cs typeface="Arial MT"/>
              </a:rPr>
              <a:t>This</a:t>
            </a:r>
            <a:r>
              <a:rPr sz="2400" dirty="0">
                <a:solidFill>
                  <a:srgbClr val="FFFFCC"/>
                </a:solidFill>
                <a:latin typeface="Arial MT"/>
                <a:cs typeface="Arial MT"/>
              </a:rPr>
              <a:t> </a:t>
            </a:r>
            <a:r>
              <a:rPr sz="2400" spc="-5" dirty="0">
                <a:solidFill>
                  <a:srgbClr val="FFFFCC"/>
                </a:solidFill>
                <a:latin typeface="Arial MT"/>
                <a:cs typeface="Arial MT"/>
              </a:rPr>
              <a:t>allows</a:t>
            </a:r>
            <a:r>
              <a:rPr sz="2400" spc="35" dirty="0">
                <a:solidFill>
                  <a:srgbClr val="FFFFCC"/>
                </a:solidFill>
                <a:latin typeface="Arial MT"/>
                <a:cs typeface="Arial MT"/>
              </a:rPr>
              <a:t> </a:t>
            </a:r>
            <a:r>
              <a:rPr sz="2400" spc="-5" dirty="0">
                <a:solidFill>
                  <a:srgbClr val="FFFFCC"/>
                </a:solidFill>
                <a:latin typeface="Arial MT"/>
                <a:cs typeface="Arial MT"/>
              </a:rPr>
              <a:t>us</a:t>
            </a:r>
            <a:r>
              <a:rPr sz="2400" dirty="0">
                <a:solidFill>
                  <a:srgbClr val="FFFFCC"/>
                </a:solidFill>
                <a:latin typeface="Arial MT"/>
                <a:cs typeface="Arial MT"/>
              </a:rPr>
              <a:t> to</a:t>
            </a:r>
            <a:r>
              <a:rPr sz="2400" spc="-20" dirty="0">
                <a:solidFill>
                  <a:srgbClr val="FFFFCC"/>
                </a:solidFill>
                <a:latin typeface="Arial MT"/>
                <a:cs typeface="Arial MT"/>
              </a:rPr>
              <a:t> </a:t>
            </a:r>
            <a:r>
              <a:rPr sz="2400" dirty="0">
                <a:solidFill>
                  <a:srgbClr val="FFFFCC"/>
                </a:solidFill>
                <a:latin typeface="Arial MT"/>
                <a:cs typeface="Arial MT"/>
              </a:rPr>
              <a:t>reject </a:t>
            </a:r>
            <a:r>
              <a:rPr sz="2400" spc="-5" dirty="0">
                <a:solidFill>
                  <a:srgbClr val="FFFFCC"/>
                </a:solidFill>
                <a:latin typeface="Arial MT"/>
                <a:cs typeface="Arial MT"/>
              </a:rPr>
              <a:t>the</a:t>
            </a:r>
            <a:r>
              <a:rPr sz="2400" spc="5" dirty="0">
                <a:solidFill>
                  <a:srgbClr val="FFFFCC"/>
                </a:solidFill>
                <a:latin typeface="Arial MT"/>
                <a:cs typeface="Arial MT"/>
              </a:rPr>
              <a:t> </a:t>
            </a:r>
            <a:r>
              <a:rPr sz="2400" spc="-5" dirty="0">
                <a:solidFill>
                  <a:srgbClr val="FFFFCC"/>
                </a:solidFill>
                <a:latin typeface="Arial MT"/>
                <a:cs typeface="Arial MT"/>
              </a:rPr>
              <a:t>null</a:t>
            </a:r>
            <a:r>
              <a:rPr sz="2400" spc="10" dirty="0">
                <a:solidFill>
                  <a:srgbClr val="FFFFCC"/>
                </a:solidFill>
                <a:latin typeface="Arial MT"/>
                <a:cs typeface="Arial MT"/>
              </a:rPr>
              <a:t> </a:t>
            </a:r>
            <a:r>
              <a:rPr sz="2400" spc="-5" dirty="0">
                <a:solidFill>
                  <a:srgbClr val="FFFFCC"/>
                </a:solidFill>
                <a:latin typeface="Arial MT"/>
                <a:cs typeface="Arial MT"/>
              </a:rPr>
              <a:t>hypothesis</a:t>
            </a:r>
            <a:r>
              <a:rPr sz="2400" spc="50" dirty="0">
                <a:solidFill>
                  <a:srgbClr val="FFFFCC"/>
                </a:solidFill>
                <a:latin typeface="Arial MT"/>
                <a:cs typeface="Arial MT"/>
              </a:rPr>
              <a:t> </a:t>
            </a:r>
            <a:r>
              <a:rPr sz="2400" spc="-5" dirty="0">
                <a:solidFill>
                  <a:srgbClr val="FFFFCC"/>
                </a:solidFill>
                <a:latin typeface="Arial MT"/>
                <a:cs typeface="Arial MT"/>
              </a:rPr>
              <a:t>(p-value</a:t>
            </a:r>
            <a:r>
              <a:rPr sz="2400" spc="15" dirty="0">
                <a:solidFill>
                  <a:srgbClr val="FFFFCC"/>
                </a:solidFill>
                <a:latin typeface="Arial MT"/>
                <a:cs typeface="Arial MT"/>
              </a:rPr>
              <a:t> </a:t>
            </a:r>
            <a:r>
              <a:rPr sz="2400" dirty="0">
                <a:solidFill>
                  <a:srgbClr val="FFFFCC"/>
                </a:solidFill>
                <a:latin typeface="Arial MT"/>
                <a:cs typeface="Arial MT"/>
              </a:rPr>
              <a:t>= </a:t>
            </a:r>
            <a:r>
              <a:rPr sz="2400" spc="-655" dirty="0">
                <a:solidFill>
                  <a:srgbClr val="FFFFCC"/>
                </a:solidFill>
                <a:latin typeface="Arial MT"/>
                <a:cs typeface="Arial MT"/>
              </a:rPr>
              <a:t> </a:t>
            </a:r>
            <a:r>
              <a:rPr sz="2400" dirty="0">
                <a:solidFill>
                  <a:srgbClr val="FFFFCC"/>
                </a:solidFill>
                <a:latin typeface="Arial MT"/>
                <a:cs typeface="Arial MT"/>
              </a:rPr>
              <a:t>1-chi2cdf(21.62,2)</a:t>
            </a:r>
            <a:r>
              <a:rPr sz="2400" spc="-10" dirty="0">
                <a:solidFill>
                  <a:srgbClr val="FFFFCC"/>
                </a:solidFill>
                <a:latin typeface="Arial MT"/>
                <a:cs typeface="Arial MT"/>
              </a:rPr>
              <a:t> </a:t>
            </a:r>
            <a:r>
              <a:rPr sz="2400" dirty="0">
                <a:solidFill>
                  <a:srgbClr val="FFFFCC"/>
                </a:solidFill>
                <a:latin typeface="Arial MT"/>
                <a:cs typeface="Arial MT"/>
              </a:rPr>
              <a:t>=</a:t>
            </a:r>
            <a:r>
              <a:rPr sz="2400" spc="-10" dirty="0">
                <a:solidFill>
                  <a:srgbClr val="FFFFCC"/>
                </a:solidFill>
                <a:latin typeface="Arial MT"/>
                <a:cs typeface="Arial MT"/>
              </a:rPr>
              <a:t> </a:t>
            </a:r>
            <a:r>
              <a:rPr sz="2400" spc="-5" dirty="0">
                <a:solidFill>
                  <a:srgbClr val="FFFFCC"/>
                </a:solidFill>
                <a:latin typeface="Arial MT"/>
                <a:cs typeface="Arial MT"/>
              </a:rPr>
              <a:t>2.0197e-005)</a:t>
            </a:r>
            <a:endParaRPr sz="2400">
              <a:latin typeface="Arial MT"/>
              <a:cs typeface="Arial MT"/>
            </a:endParaRPr>
          </a:p>
          <a:p>
            <a:pPr marL="355600" indent="-343535">
              <a:lnSpc>
                <a:spcPct val="100000"/>
              </a:lnSpc>
              <a:spcBef>
                <a:spcPts val="580"/>
              </a:spcBef>
              <a:buChar char="•"/>
              <a:tabLst>
                <a:tab pos="354965" algn="l"/>
                <a:tab pos="356235" algn="l"/>
              </a:tabLst>
            </a:pPr>
            <a:r>
              <a:rPr sz="2400" spc="-5" dirty="0">
                <a:solidFill>
                  <a:srgbClr val="FFFFCC"/>
                </a:solidFill>
                <a:latin typeface="Arial MT"/>
                <a:cs typeface="Arial MT"/>
              </a:rPr>
              <a:t>That</a:t>
            </a:r>
            <a:r>
              <a:rPr sz="2400" spc="5" dirty="0">
                <a:solidFill>
                  <a:srgbClr val="FFFFCC"/>
                </a:solidFill>
                <a:latin typeface="Arial MT"/>
                <a:cs typeface="Arial MT"/>
              </a:rPr>
              <a:t> </a:t>
            </a:r>
            <a:r>
              <a:rPr sz="2400" spc="-5" dirty="0">
                <a:solidFill>
                  <a:srgbClr val="FFFFCC"/>
                </a:solidFill>
                <a:latin typeface="Arial MT"/>
                <a:cs typeface="Arial MT"/>
              </a:rPr>
              <a:t>is,</a:t>
            </a:r>
            <a:r>
              <a:rPr sz="2400" spc="5" dirty="0">
                <a:solidFill>
                  <a:srgbClr val="FFFFCC"/>
                </a:solidFill>
                <a:latin typeface="Arial MT"/>
                <a:cs typeface="Arial MT"/>
              </a:rPr>
              <a:t> </a:t>
            </a:r>
            <a:r>
              <a:rPr sz="2400" spc="-5" dirty="0">
                <a:solidFill>
                  <a:srgbClr val="FFFFCC"/>
                </a:solidFill>
                <a:latin typeface="Arial MT"/>
                <a:cs typeface="Arial MT"/>
              </a:rPr>
              <a:t>hospital</a:t>
            </a:r>
            <a:r>
              <a:rPr sz="2400" spc="25" dirty="0">
                <a:solidFill>
                  <a:srgbClr val="FFFFCC"/>
                </a:solidFill>
                <a:latin typeface="Arial MT"/>
                <a:cs typeface="Arial MT"/>
              </a:rPr>
              <a:t> </a:t>
            </a:r>
            <a:r>
              <a:rPr sz="2400" dirty="0">
                <a:solidFill>
                  <a:srgbClr val="FFFFCC"/>
                </a:solidFill>
                <a:latin typeface="Arial MT"/>
                <a:cs typeface="Arial MT"/>
              </a:rPr>
              <a:t>A</a:t>
            </a:r>
            <a:r>
              <a:rPr sz="2400" spc="5" dirty="0">
                <a:solidFill>
                  <a:srgbClr val="FFFFCC"/>
                </a:solidFill>
                <a:latin typeface="Arial MT"/>
                <a:cs typeface="Arial MT"/>
              </a:rPr>
              <a:t> </a:t>
            </a:r>
            <a:r>
              <a:rPr sz="2400" spc="-5" dirty="0">
                <a:solidFill>
                  <a:srgbClr val="FFFFCC"/>
                </a:solidFill>
                <a:latin typeface="Arial MT"/>
                <a:cs typeface="Arial MT"/>
              </a:rPr>
              <a:t>and</a:t>
            </a:r>
            <a:r>
              <a:rPr sz="2400" spc="5" dirty="0">
                <a:solidFill>
                  <a:srgbClr val="FFFFCC"/>
                </a:solidFill>
                <a:latin typeface="Arial MT"/>
                <a:cs typeface="Arial MT"/>
              </a:rPr>
              <a:t> </a:t>
            </a:r>
            <a:r>
              <a:rPr sz="2400" spc="-5" dirty="0">
                <a:solidFill>
                  <a:srgbClr val="FFFFCC"/>
                </a:solidFill>
                <a:latin typeface="Arial MT"/>
                <a:cs typeface="Arial MT"/>
              </a:rPr>
              <a:t>hospital</a:t>
            </a:r>
            <a:r>
              <a:rPr sz="2400" spc="25" dirty="0">
                <a:solidFill>
                  <a:srgbClr val="FFFFCC"/>
                </a:solidFill>
                <a:latin typeface="Arial MT"/>
                <a:cs typeface="Arial MT"/>
              </a:rPr>
              <a:t> </a:t>
            </a:r>
            <a:r>
              <a:rPr sz="2400" dirty="0">
                <a:solidFill>
                  <a:srgbClr val="FFFFCC"/>
                </a:solidFill>
                <a:latin typeface="Arial MT"/>
                <a:cs typeface="Arial MT"/>
              </a:rPr>
              <a:t>B</a:t>
            </a:r>
            <a:r>
              <a:rPr sz="2400" spc="5" dirty="0">
                <a:solidFill>
                  <a:srgbClr val="FFFFCC"/>
                </a:solidFill>
                <a:latin typeface="Arial MT"/>
                <a:cs typeface="Arial MT"/>
              </a:rPr>
              <a:t> </a:t>
            </a:r>
            <a:r>
              <a:rPr sz="2400" spc="-5" dirty="0">
                <a:solidFill>
                  <a:srgbClr val="FFFFCC"/>
                </a:solidFill>
                <a:latin typeface="Arial MT"/>
                <a:cs typeface="Arial MT"/>
              </a:rPr>
              <a:t>are</a:t>
            </a:r>
            <a:r>
              <a:rPr sz="2400" spc="5" dirty="0">
                <a:solidFill>
                  <a:srgbClr val="FFFFCC"/>
                </a:solidFill>
                <a:latin typeface="Arial MT"/>
                <a:cs typeface="Arial MT"/>
              </a:rPr>
              <a:t> </a:t>
            </a:r>
            <a:r>
              <a:rPr sz="2400" spc="-5" dirty="0">
                <a:solidFill>
                  <a:srgbClr val="FFFFCC"/>
                </a:solidFill>
                <a:latin typeface="Arial MT"/>
                <a:cs typeface="Arial MT"/>
              </a:rPr>
              <a:t>indeed</a:t>
            </a:r>
            <a:r>
              <a:rPr sz="2400" spc="30" dirty="0">
                <a:solidFill>
                  <a:srgbClr val="FFFFCC"/>
                </a:solidFill>
                <a:latin typeface="Arial MT"/>
                <a:cs typeface="Arial MT"/>
              </a:rPr>
              <a:t> </a:t>
            </a:r>
            <a:r>
              <a:rPr sz="2400" spc="-5" dirty="0">
                <a:solidFill>
                  <a:srgbClr val="FFFFCC"/>
                </a:solidFill>
                <a:latin typeface="Arial MT"/>
                <a:cs typeface="Arial MT"/>
              </a:rPr>
              <a:t>different.</a:t>
            </a:r>
            <a:endParaRPr sz="2400">
              <a:latin typeface="Arial MT"/>
              <a:cs typeface="Arial MT"/>
            </a:endParaRPr>
          </a:p>
          <a:p>
            <a:pPr marL="355600" marR="173990" indent="-343535">
              <a:lnSpc>
                <a:spcPct val="100000"/>
              </a:lnSpc>
              <a:spcBef>
                <a:spcPts val="575"/>
              </a:spcBef>
              <a:buChar char="•"/>
              <a:tabLst>
                <a:tab pos="354965" algn="l"/>
                <a:tab pos="356235" algn="l"/>
              </a:tabLst>
            </a:pPr>
            <a:r>
              <a:rPr sz="2400" dirty="0">
                <a:solidFill>
                  <a:srgbClr val="FFFFCC"/>
                </a:solidFill>
                <a:latin typeface="Arial MT"/>
                <a:cs typeface="Arial MT"/>
              </a:rPr>
              <a:t>For</a:t>
            </a:r>
            <a:r>
              <a:rPr sz="2400" spc="-15" dirty="0">
                <a:solidFill>
                  <a:srgbClr val="FFFFCC"/>
                </a:solidFill>
                <a:latin typeface="Arial MT"/>
                <a:cs typeface="Arial MT"/>
              </a:rPr>
              <a:t> </a:t>
            </a:r>
            <a:r>
              <a:rPr sz="2400" spc="-5" dirty="0">
                <a:solidFill>
                  <a:srgbClr val="FFFFCC"/>
                </a:solidFill>
                <a:latin typeface="Arial MT"/>
                <a:cs typeface="Arial MT"/>
              </a:rPr>
              <a:t>example,</a:t>
            </a:r>
            <a:r>
              <a:rPr sz="2400" spc="20" dirty="0">
                <a:solidFill>
                  <a:srgbClr val="FFFFCC"/>
                </a:solidFill>
                <a:latin typeface="Arial MT"/>
                <a:cs typeface="Arial MT"/>
              </a:rPr>
              <a:t> </a:t>
            </a:r>
            <a:r>
              <a:rPr sz="2400" dirty="0">
                <a:solidFill>
                  <a:srgbClr val="FFFFCC"/>
                </a:solidFill>
                <a:latin typeface="Arial MT"/>
                <a:cs typeface="Arial MT"/>
              </a:rPr>
              <a:t>it</a:t>
            </a:r>
            <a:r>
              <a:rPr sz="2400" spc="-10" dirty="0">
                <a:solidFill>
                  <a:srgbClr val="FFFFCC"/>
                </a:solidFill>
                <a:latin typeface="Arial MT"/>
                <a:cs typeface="Arial MT"/>
              </a:rPr>
              <a:t> </a:t>
            </a:r>
            <a:r>
              <a:rPr sz="2400" spc="-5" dirty="0">
                <a:solidFill>
                  <a:srgbClr val="FFFFCC"/>
                </a:solidFill>
                <a:latin typeface="Arial MT"/>
                <a:cs typeface="Arial MT"/>
              </a:rPr>
              <a:t>is</a:t>
            </a:r>
            <a:r>
              <a:rPr sz="2400" dirty="0">
                <a:solidFill>
                  <a:srgbClr val="FFFFCC"/>
                </a:solidFill>
                <a:latin typeface="Arial MT"/>
                <a:cs typeface="Arial MT"/>
              </a:rPr>
              <a:t> </a:t>
            </a:r>
            <a:r>
              <a:rPr sz="2400" spc="-5" dirty="0">
                <a:solidFill>
                  <a:srgbClr val="FFFFCC"/>
                </a:solidFill>
                <a:latin typeface="Arial MT"/>
                <a:cs typeface="Arial MT"/>
              </a:rPr>
              <a:t>clear</a:t>
            </a:r>
            <a:r>
              <a:rPr sz="2400" spc="15" dirty="0">
                <a:solidFill>
                  <a:srgbClr val="FFFFCC"/>
                </a:solidFill>
                <a:latin typeface="Arial MT"/>
                <a:cs typeface="Arial MT"/>
              </a:rPr>
              <a:t> </a:t>
            </a:r>
            <a:r>
              <a:rPr sz="2400" dirty="0">
                <a:solidFill>
                  <a:srgbClr val="FFFFCC"/>
                </a:solidFill>
                <a:latin typeface="Arial MT"/>
                <a:cs typeface="Arial MT"/>
              </a:rPr>
              <a:t>(from</a:t>
            </a:r>
            <a:r>
              <a:rPr sz="2400" spc="-15" dirty="0">
                <a:solidFill>
                  <a:srgbClr val="FFFFCC"/>
                </a:solidFill>
                <a:latin typeface="Arial MT"/>
                <a:cs typeface="Arial MT"/>
              </a:rPr>
              <a:t> </a:t>
            </a:r>
            <a:r>
              <a:rPr sz="2400" dirty="0">
                <a:solidFill>
                  <a:srgbClr val="FFFFCC"/>
                </a:solidFill>
                <a:latin typeface="Arial MT"/>
                <a:cs typeface="Arial MT"/>
              </a:rPr>
              <a:t>the </a:t>
            </a:r>
            <a:r>
              <a:rPr sz="2400" spc="-5" dirty="0">
                <a:solidFill>
                  <a:srgbClr val="FFFFCC"/>
                </a:solidFill>
                <a:latin typeface="Arial MT"/>
                <a:cs typeface="Arial MT"/>
              </a:rPr>
              <a:t>original</a:t>
            </a:r>
            <a:r>
              <a:rPr sz="2400" spc="25" dirty="0">
                <a:solidFill>
                  <a:srgbClr val="FFFFCC"/>
                </a:solidFill>
                <a:latin typeface="Arial MT"/>
                <a:cs typeface="Arial MT"/>
              </a:rPr>
              <a:t> </a:t>
            </a:r>
            <a:r>
              <a:rPr sz="2400" spc="-5" dirty="0">
                <a:solidFill>
                  <a:srgbClr val="FFFFCC"/>
                </a:solidFill>
                <a:latin typeface="Arial MT"/>
                <a:cs typeface="Arial MT"/>
              </a:rPr>
              <a:t>table)</a:t>
            </a:r>
            <a:r>
              <a:rPr sz="2400" dirty="0">
                <a:solidFill>
                  <a:srgbClr val="FFFFCC"/>
                </a:solidFill>
                <a:latin typeface="Arial MT"/>
                <a:cs typeface="Arial MT"/>
              </a:rPr>
              <a:t> that </a:t>
            </a:r>
            <a:r>
              <a:rPr sz="2400" spc="5" dirty="0">
                <a:solidFill>
                  <a:srgbClr val="FFFFCC"/>
                </a:solidFill>
                <a:latin typeface="Arial MT"/>
                <a:cs typeface="Arial MT"/>
              </a:rPr>
              <a:t> </a:t>
            </a:r>
            <a:r>
              <a:rPr sz="2400" spc="-5" dirty="0">
                <a:solidFill>
                  <a:srgbClr val="FFFFCC"/>
                </a:solidFill>
                <a:latin typeface="Arial MT"/>
                <a:cs typeface="Arial MT"/>
              </a:rPr>
              <a:t>hospital</a:t>
            </a:r>
            <a:r>
              <a:rPr sz="2400" spc="15" dirty="0">
                <a:solidFill>
                  <a:srgbClr val="FFFFCC"/>
                </a:solidFill>
                <a:latin typeface="Arial MT"/>
                <a:cs typeface="Arial MT"/>
              </a:rPr>
              <a:t> </a:t>
            </a:r>
            <a:r>
              <a:rPr sz="2400" dirty="0">
                <a:solidFill>
                  <a:srgbClr val="FFFFCC"/>
                </a:solidFill>
                <a:latin typeface="Arial MT"/>
                <a:cs typeface="Arial MT"/>
              </a:rPr>
              <a:t>A</a:t>
            </a:r>
            <a:r>
              <a:rPr sz="2400" spc="-15" dirty="0">
                <a:solidFill>
                  <a:srgbClr val="FFFFCC"/>
                </a:solidFill>
                <a:latin typeface="Arial MT"/>
                <a:cs typeface="Arial MT"/>
              </a:rPr>
              <a:t> </a:t>
            </a:r>
            <a:r>
              <a:rPr sz="2400" spc="-5" dirty="0">
                <a:solidFill>
                  <a:srgbClr val="FFFFCC"/>
                </a:solidFill>
                <a:latin typeface="Arial MT"/>
                <a:cs typeface="Arial MT"/>
              </a:rPr>
              <a:t>apparently</a:t>
            </a:r>
            <a:r>
              <a:rPr sz="2400" spc="25" dirty="0">
                <a:solidFill>
                  <a:srgbClr val="FFFFCC"/>
                </a:solidFill>
                <a:latin typeface="Arial MT"/>
                <a:cs typeface="Arial MT"/>
              </a:rPr>
              <a:t> </a:t>
            </a:r>
            <a:r>
              <a:rPr sz="2400" spc="-5" dirty="0">
                <a:solidFill>
                  <a:srgbClr val="FFFFCC"/>
                </a:solidFill>
                <a:latin typeface="Arial MT"/>
                <a:cs typeface="Arial MT"/>
              </a:rPr>
              <a:t>issued</a:t>
            </a:r>
            <a:r>
              <a:rPr sz="2400" spc="15" dirty="0">
                <a:solidFill>
                  <a:srgbClr val="FFFFCC"/>
                </a:solidFill>
                <a:latin typeface="Arial MT"/>
                <a:cs typeface="Arial MT"/>
              </a:rPr>
              <a:t> </a:t>
            </a:r>
            <a:r>
              <a:rPr sz="2400" spc="-5" dirty="0">
                <a:solidFill>
                  <a:srgbClr val="FFFFCC"/>
                </a:solidFill>
                <a:latin typeface="Arial MT"/>
                <a:cs typeface="Arial MT"/>
              </a:rPr>
              <a:t>more</a:t>
            </a:r>
            <a:r>
              <a:rPr sz="2400" dirty="0">
                <a:solidFill>
                  <a:srgbClr val="FFFFCC"/>
                </a:solidFill>
                <a:latin typeface="Arial MT"/>
                <a:cs typeface="Arial MT"/>
              </a:rPr>
              <a:t> </a:t>
            </a:r>
            <a:r>
              <a:rPr sz="2400" spc="-5" dirty="0">
                <a:solidFill>
                  <a:srgbClr val="FFFFCC"/>
                </a:solidFill>
                <a:latin typeface="Arial MT"/>
                <a:cs typeface="Arial MT"/>
              </a:rPr>
              <a:t>incorrect </a:t>
            </a:r>
            <a:r>
              <a:rPr sz="2400" dirty="0">
                <a:solidFill>
                  <a:srgbClr val="FFFFCC"/>
                </a:solidFill>
                <a:latin typeface="Arial MT"/>
                <a:cs typeface="Arial MT"/>
              </a:rPr>
              <a:t> certificates</a:t>
            </a:r>
            <a:r>
              <a:rPr sz="2400" spc="-15" dirty="0">
                <a:solidFill>
                  <a:srgbClr val="FFFFCC"/>
                </a:solidFill>
                <a:latin typeface="Arial MT"/>
                <a:cs typeface="Arial MT"/>
              </a:rPr>
              <a:t> </a:t>
            </a:r>
            <a:r>
              <a:rPr sz="2400" dirty="0">
                <a:solidFill>
                  <a:srgbClr val="FFFFCC"/>
                </a:solidFill>
                <a:latin typeface="Arial MT"/>
                <a:cs typeface="Arial MT"/>
              </a:rPr>
              <a:t>that </a:t>
            </a:r>
            <a:r>
              <a:rPr sz="2400" spc="-5" dirty="0">
                <a:solidFill>
                  <a:srgbClr val="FFFFCC"/>
                </a:solidFill>
                <a:latin typeface="Arial MT"/>
                <a:cs typeface="Arial MT"/>
              </a:rPr>
              <a:t>required</a:t>
            </a:r>
            <a:r>
              <a:rPr sz="2400" spc="25" dirty="0">
                <a:solidFill>
                  <a:srgbClr val="FFFFCC"/>
                </a:solidFill>
                <a:latin typeface="Arial MT"/>
                <a:cs typeface="Arial MT"/>
              </a:rPr>
              <a:t> </a:t>
            </a:r>
            <a:r>
              <a:rPr sz="2400" spc="-5" dirty="0">
                <a:solidFill>
                  <a:srgbClr val="FFFFCC"/>
                </a:solidFill>
                <a:latin typeface="Arial MT"/>
                <a:cs typeface="Arial MT"/>
              </a:rPr>
              <a:t>recoding,</a:t>
            </a:r>
            <a:r>
              <a:rPr sz="2400" spc="10" dirty="0">
                <a:solidFill>
                  <a:srgbClr val="FFFFCC"/>
                </a:solidFill>
                <a:latin typeface="Arial MT"/>
                <a:cs typeface="Arial MT"/>
              </a:rPr>
              <a:t> </a:t>
            </a:r>
            <a:r>
              <a:rPr sz="2400" spc="-5" dirty="0">
                <a:solidFill>
                  <a:srgbClr val="FFFFCC"/>
                </a:solidFill>
                <a:latin typeface="Arial MT"/>
                <a:cs typeface="Arial MT"/>
              </a:rPr>
              <a:t>suggesting</a:t>
            </a:r>
            <a:r>
              <a:rPr sz="2400" spc="20" dirty="0">
                <a:solidFill>
                  <a:srgbClr val="FFFFCC"/>
                </a:solidFill>
                <a:latin typeface="Arial MT"/>
                <a:cs typeface="Arial MT"/>
              </a:rPr>
              <a:t> </a:t>
            </a:r>
            <a:r>
              <a:rPr sz="2400" dirty="0">
                <a:solidFill>
                  <a:srgbClr val="FFFFCC"/>
                </a:solidFill>
                <a:latin typeface="Arial MT"/>
                <a:cs typeface="Arial MT"/>
              </a:rPr>
              <a:t>that</a:t>
            </a:r>
            <a:r>
              <a:rPr sz="2400" spc="-15" dirty="0">
                <a:solidFill>
                  <a:srgbClr val="FFFFCC"/>
                </a:solidFill>
                <a:latin typeface="Arial MT"/>
                <a:cs typeface="Arial MT"/>
              </a:rPr>
              <a:t> </a:t>
            </a:r>
            <a:r>
              <a:rPr sz="2400" spc="-5" dirty="0">
                <a:solidFill>
                  <a:srgbClr val="FFFFCC"/>
                </a:solidFill>
                <a:latin typeface="Arial MT"/>
                <a:cs typeface="Arial MT"/>
              </a:rPr>
              <a:t>a </a:t>
            </a:r>
            <a:r>
              <a:rPr sz="2400" spc="-650" dirty="0">
                <a:solidFill>
                  <a:srgbClr val="FFFFCC"/>
                </a:solidFill>
                <a:latin typeface="Arial MT"/>
                <a:cs typeface="Arial MT"/>
              </a:rPr>
              <a:t> </a:t>
            </a:r>
            <a:r>
              <a:rPr sz="2400" spc="-5" dirty="0">
                <a:solidFill>
                  <a:srgbClr val="FFFFCC"/>
                </a:solidFill>
                <a:latin typeface="Arial MT"/>
                <a:cs typeface="Arial MT"/>
              </a:rPr>
              <a:t>community</a:t>
            </a:r>
            <a:r>
              <a:rPr sz="2400" spc="15" dirty="0">
                <a:solidFill>
                  <a:srgbClr val="FFFFCC"/>
                </a:solidFill>
                <a:latin typeface="Arial MT"/>
                <a:cs typeface="Arial MT"/>
              </a:rPr>
              <a:t> </a:t>
            </a:r>
            <a:r>
              <a:rPr sz="2400" spc="-5" dirty="0">
                <a:solidFill>
                  <a:srgbClr val="FFFFCC"/>
                </a:solidFill>
                <a:latin typeface="Arial MT"/>
                <a:cs typeface="Arial MT"/>
              </a:rPr>
              <a:t>hospital</a:t>
            </a:r>
            <a:r>
              <a:rPr sz="2400" spc="30" dirty="0">
                <a:solidFill>
                  <a:srgbClr val="FFFFCC"/>
                </a:solidFill>
                <a:latin typeface="Arial MT"/>
                <a:cs typeface="Arial MT"/>
              </a:rPr>
              <a:t> </a:t>
            </a:r>
            <a:r>
              <a:rPr sz="2400" spc="-5" dirty="0">
                <a:solidFill>
                  <a:srgbClr val="FFFFCC"/>
                </a:solidFill>
                <a:latin typeface="Arial MT"/>
                <a:cs typeface="Arial MT"/>
              </a:rPr>
              <a:t>requires</a:t>
            </a:r>
            <a:r>
              <a:rPr sz="2400" spc="30" dirty="0">
                <a:solidFill>
                  <a:srgbClr val="FFFFCC"/>
                </a:solidFill>
                <a:latin typeface="Arial MT"/>
                <a:cs typeface="Arial MT"/>
              </a:rPr>
              <a:t> </a:t>
            </a:r>
            <a:r>
              <a:rPr sz="2400" spc="-5" dirty="0">
                <a:solidFill>
                  <a:srgbClr val="FFFFCC"/>
                </a:solidFill>
                <a:latin typeface="Arial MT"/>
                <a:cs typeface="Arial MT"/>
              </a:rPr>
              <a:t>improving</a:t>
            </a:r>
            <a:r>
              <a:rPr sz="2400" spc="25" dirty="0">
                <a:solidFill>
                  <a:srgbClr val="FFFFCC"/>
                </a:solidFill>
                <a:latin typeface="Arial MT"/>
                <a:cs typeface="Arial MT"/>
              </a:rPr>
              <a:t> </a:t>
            </a:r>
            <a:r>
              <a:rPr sz="2400" dirty="0">
                <a:solidFill>
                  <a:srgbClr val="FFFFCC"/>
                </a:solidFill>
                <a:latin typeface="Arial MT"/>
                <a:cs typeface="Arial MT"/>
              </a:rPr>
              <a:t>its</a:t>
            </a:r>
            <a:r>
              <a:rPr sz="2400" spc="5" dirty="0">
                <a:solidFill>
                  <a:srgbClr val="FFFFCC"/>
                </a:solidFill>
                <a:latin typeface="Arial MT"/>
                <a:cs typeface="Arial MT"/>
              </a:rPr>
              <a:t> </a:t>
            </a:r>
            <a:r>
              <a:rPr sz="2400" spc="-5" dirty="0">
                <a:solidFill>
                  <a:srgbClr val="FFFFCC"/>
                </a:solidFill>
                <a:latin typeface="Arial MT"/>
                <a:cs typeface="Arial MT"/>
              </a:rPr>
              <a:t>practice</a:t>
            </a:r>
            <a:r>
              <a:rPr sz="2400" spc="15" dirty="0">
                <a:solidFill>
                  <a:srgbClr val="FFFFCC"/>
                </a:solidFill>
                <a:latin typeface="Arial MT"/>
                <a:cs typeface="Arial MT"/>
              </a:rPr>
              <a:t> </a:t>
            </a:r>
            <a:r>
              <a:rPr sz="2400" spc="-5" dirty="0">
                <a:solidFill>
                  <a:srgbClr val="FFFFCC"/>
                </a:solidFill>
                <a:latin typeface="Arial MT"/>
                <a:cs typeface="Arial MT"/>
              </a:rPr>
              <a:t>in </a:t>
            </a:r>
            <a:r>
              <a:rPr sz="2400" spc="-655" dirty="0">
                <a:solidFill>
                  <a:srgbClr val="FFFFCC"/>
                </a:solidFill>
                <a:latin typeface="Arial MT"/>
                <a:cs typeface="Arial MT"/>
              </a:rPr>
              <a:t> </a:t>
            </a:r>
            <a:r>
              <a:rPr sz="2400" spc="-5" dirty="0">
                <a:solidFill>
                  <a:srgbClr val="FFFFCC"/>
                </a:solidFill>
                <a:latin typeface="Arial MT"/>
                <a:cs typeface="Arial MT"/>
              </a:rPr>
              <a:t>issuing</a:t>
            </a:r>
            <a:r>
              <a:rPr sz="2400" spc="15" dirty="0">
                <a:solidFill>
                  <a:srgbClr val="FFFFCC"/>
                </a:solidFill>
                <a:latin typeface="Arial MT"/>
                <a:cs typeface="Arial MT"/>
              </a:rPr>
              <a:t> </a:t>
            </a:r>
            <a:r>
              <a:rPr sz="2400" spc="-5" dirty="0">
                <a:solidFill>
                  <a:srgbClr val="FFFFCC"/>
                </a:solidFill>
                <a:latin typeface="Arial MT"/>
                <a:cs typeface="Arial MT"/>
              </a:rPr>
              <a:t>a</a:t>
            </a:r>
            <a:r>
              <a:rPr sz="2400" dirty="0">
                <a:solidFill>
                  <a:srgbClr val="FFFFCC"/>
                </a:solidFill>
                <a:latin typeface="Arial MT"/>
                <a:cs typeface="Arial MT"/>
              </a:rPr>
              <a:t> </a:t>
            </a:r>
            <a:r>
              <a:rPr sz="2400" spc="-5" dirty="0">
                <a:solidFill>
                  <a:srgbClr val="FFFFCC"/>
                </a:solidFill>
                <a:latin typeface="Arial MT"/>
                <a:cs typeface="Arial MT"/>
              </a:rPr>
              <a:t>death</a:t>
            </a:r>
            <a:r>
              <a:rPr sz="2400" dirty="0">
                <a:solidFill>
                  <a:srgbClr val="FFFFCC"/>
                </a:solidFill>
                <a:latin typeface="Arial MT"/>
                <a:cs typeface="Arial MT"/>
              </a:rPr>
              <a:t> certificate.</a:t>
            </a:r>
            <a:endParaRPr sz="2400">
              <a:latin typeface="Arial MT"/>
              <a:cs typeface="Arial MT"/>
            </a:endParaRPr>
          </a:p>
        </p:txBody>
      </p:sp>
      <p:graphicFrame>
        <p:nvGraphicFramePr>
          <p:cNvPr id="7" name="object 7"/>
          <p:cNvGraphicFramePr>
            <a:graphicFrameLocks noGrp="1"/>
          </p:cNvGraphicFramePr>
          <p:nvPr/>
        </p:nvGraphicFramePr>
        <p:xfrm>
          <a:off x="958850" y="5178361"/>
          <a:ext cx="8070850" cy="1409700"/>
        </p:xfrm>
        <a:graphic>
          <a:graphicData uri="http://schemas.openxmlformats.org/drawingml/2006/table">
            <a:tbl>
              <a:tblPr firstRow="1" bandRow="1">
                <a:tableStyleId>{2D5ABB26-0587-4C30-8999-92F81FD0307C}</a:tableStyleId>
              </a:tblPr>
              <a:tblGrid>
                <a:gridCol w="1605280">
                  <a:extLst>
                    <a:ext uri="{9D8B030D-6E8A-4147-A177-3AD203B41FA5}">
                      <a16:colId xmlns:a16="http://schemas.microsoft.com/office/drawing/2014/main" val="20000"/>
                    </a:ext>
                  </a:extLst>
                </a:gridCol>
                <a:gridCol w="1607184">
                  <a:extLst>
                    <a:ext uri="{9D8B030D-6E8A-4147-A177-3AD203B41FA5}">
                      <a16:colId xmlns:a16="http://schemas.microsoft.com/office/drawing/2014/main" val="20001"/>
                    </a:ext>
                  </a:extLst>
                </a:gridCol>
                <a:gridCol w="1605914">
                  <a:extLst>
                    <a:ext uri="{9D8B030D-6E8A-4147-A177-3AD203B41FA5}">
                      <a16:colId xmlns:a16="http://schemas.microsoft.com/office/drawing/2014/main" val="20002"/>
                    </a:ext>
                  </a:extLst>
                </a:gridCol>
                <a:gridCol w="1607184">
                  <a:extLst>
                    <a:ext uri="{9D8B030D-6E8A-4147-A177-3AD203B41FA5}">
                      <a16:colId xmlns:a16="http://schemas.microsoft.com/office/drawing/2014/main" val="20003"/>
                    </a:ext>
                  </a:extLst>
                </a:gridCol>
                <a:gridCol w="1605279">
                  <a:extLst>
                    <a:ext uri="{9D8B030D-6E8A-4147-A177-3AD203B41FA5}">
                      <a16:colId xmlns:a16="http://schemas.microsoft.com/office/drawing/2014/main" val="20004"/>
                    </a:ext>
                  </a:extLst>
                </a:gridCol>
              </a:tblGrid>
              <a:tr h="246253">
                <a:tc rowSpan="2">
                  <a:txBody>
                    <a:bodyPr/>
                    <a:lstStyle/>
                    <a:p>
                      <a:pPr marL="91440">
                        <a:lnSpc>
                          <a:spcPts val="1550"/>
                        </a:lnSpc>
                      </a:pPr>
                      <a:r>
                        <a:rPr sz="1400" dirty="0">
                          <a:solidFill>
                            <a:srgbClr val="FFFFCC"/>
                          </a:solidFill>
                          <a:latin typeface="Arial MT"/>
                          <a:cs typeface="Arial MT"/>
                        </a:rPr>
                        <a:t>Hospital</a:t>
                      </a:r>
                      <a:endParaRPr sz="1400">
                        <a:latin typeface="Arial MT"/>
                        <a:cs typeface="Arial MT"/>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3">
                  <a:txBody>
                    <a:bodyPr/>
                    <a:lstStyle/>
                    <a:p>
                      <a:pPr marL="337185">
                        <a:lnSpc>
                          <a:spcPts val="1550"/>
                        </a:lnSpc>
                      </a:pPr>
                      <a:r>
                        <a:rPr sz="1400" dirty="0">
                          <a:solidFill>
                            <a:srgbClr val="FFFFCC"/>
                          </a:solidFill>
                          <a:latin typeface="Arial MT"/>
                          <a:cs typeface="Arial MT"/>
                        </a:rPr>
                        <a:t>Death</a:t>
                      </a:r>
                      <a:r>
                        <a:rPr sz="1400" spc="-40" dirty="0">
                          <a:solidFill>
                            <a:srgbClr val="FFFFCC"/>
                          </a:solidFill>
                          <a:latin typeface="Arial MT"/>
                          <a:cs typeface="Arial MT"/>
                        </a:rPr>
                        <a:t> </a:t>
                      </a:r>
                      <a:r>
                        <a:rPr sz="1400" dirty="0">
                          <a:solidFill>
                            <a:srgbClr val="FFFFCC"/>
                          </a:solidFill>
                          <a:latin typeface="Arial MT"/>
                          <a:cs typeface="Arial MT"/>
                        </a:rPr>
                        <a:t>Certificate</a:t>
                      </a:r>
                      <a:r>
                        <a:rPr sz="1400" spc="-70" dirty="0">
                          <a:solidFill>
                            <a:srgbClr val="FFFFCC"/>
                          </a:solidFill>
                          <a:latin typeface="Arial MT"/>
                          <a:cs typeface="Arial MT"/>
                        </a:rPr>
                        <a:t> </a:t>
                      </a:r>
                      <a:r>
                        <a:rPr sz="1400" dirty="0">
                          <a:solidFill>
                            <a:srgbClr val="FFFFCC"/>
                          </a:solidFill>
                          <a:latin typeface="Arial MT"/>
                          <a:cs typeface="Arial MT"/>
                        </a:rPr>
                        <a:t>Status</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spcBef>
                          <a:spcPts val="25"/>
                        </a:spcBef>
                      </a:pPr>
                      <a:endParaRPr sz="1200">
                        <a:latin typeface="Times New Roman"/>
                        <a:cs typeface="Times New Roman"/>
                      </a:endParaRPr>
                    </a:p>
                    <a:p>
                      <a:pPr marL="92075">
                        <a:lnSpc>
                          <a:spcPct val="100000"/>
                        </a:lnSpc>
                      </a:pPr>
                      <a:r>
                        <a:rPr sz="1400" spc="-35" dirty="0">
                          <a:solidFill>
                            <a:srgbClr val="FFFFCC"/>
                          </a:solidFill>
                          <a:latin typeface="Arial MT"/>
                          <a:cs typeface="Arial MT"/>
                        </a:rPr>
                        <a:t>Total</a:t>
                      </a:r>
                      <a:endParaRPr sz="14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239">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91440">
                        <a:lnSpc>
                          <a:spcPct val="100000"/>
                        </a:lnSpc>
                        <a:spcBef>
                          <a:spcPts val="90"/>
                        </a:spcBef>
                      </a:pPr>
                      <a:r>
                        <a:rPr sz="1200" dirty="0">
                          <a:solidFill>
                            <a:srgbClr val="FFFFCC"/>
                          </a:solidFill>
                          <a:latin typeface="Arial MT"/>
                          <a:cs typeface="Arial MT"/>
                        </a:rPr>
                        <a:t>Co</a:t>
                      </a:r>
                      <a:r>
                        <a:rPr sz="1200" spc="5" dirty="0">
                          <a:solidFill>
                            <a:srgbClr val="FFFFCC"/>
                          </a:solidFill>
                          <a:latin typeface="Arial MT"/>
                          <a:cs typeface="Arial MT"/>
                        </a:rPr>
                        <a:t>n</a:t>
                      </a:r>
                      <a:r>
                        <a:rPr sz="1200" spc="10" dirty="0">
                          <a:solidFill>
                            <a:srgbClr val="FFFFCC"/>
                          </a:solidFill>
                          <a:latin typeface="Arial MT"/>
                          <a:cs typeface="Arial MT"/>
                        </a:rPr>
                        <a:t>f</a:t>
                      </a:r>
                      <a:r>
                        <a:rPr sz="1200" dirty="0">
                          <a:solidFill>
                            <a:srgbClr val="FFFFCC"/>
                          </a:solidFill>
                          <a:latin typeface="Arial MT"/>
                          <a:cs typeface="Arial MT"/>
                        </a:rPr>
                        <a:t>i</a:t>
                      </a:r>
                      <a:r>
                        <a:rPr sz="1200" spc="-10" dirty="0">
                          <a:solidFill>
                            <a:srgbClr val="FFFFCC"/>
                          </a:solidFill>
                          <a:latin typeface="Arial MT"/>
                          <a:cs typeface="Arial MT"/>
                        </a:rPr>
                        <a:t>r</a:t>
                      </a:r>
                      <a:r>
                        <a:rPr sz="1200" spc="5" dirty="0">
                          <a:solidFill>
                            <a:srgbClr val="FFFFCC"/>
                          </a:solidFill>
                          <a:latin typeface="Arial MT"/>
                          <a:cs typeface="Arial MT"/>
                        </a:rPr>
                        <a:t>m</a:t>
                      </a:r>
                      <a:r>
                        <a:rPr sz="1200" spc="-10" dirty="0">
                          <a:solidFill>
                            <a:srgbClr val="FFFFCC"/>
                          </a:solidFill>
                          <a:latin typeface="Arial MT"/>
                          <a:cs typeface="Arial MT"/>
                        </a:rPr>
                        <a:t>ed</a:t>
                      </a:r>
                      <a:r>
                        <a:rPr sz="1200" dirty="0">
                          <a:solidFill>
                            <a:srgbClr val="FFFFCC"/>
                          </a:solidFill>
                          <a:latin typeface="Arial MT"/>
                          <a:cs typeface="Arial MT"/>
                        </a:rPr>
                        <a:t>.</a:t>
                      </a:r>
                      <a:r>
                        <a:rPr sz="1200" spc="-95" dirty="0">
                          <a:solidFill>
                            <a:srgbClr val="FFFFCC"/>
                          </a:solidFill>
                          <a:latin typeface="Arial MT"/>
                          <a:cs typeface="Arial MT"/>
                        </a:rPr>
                        <a:t> </a:t>
                      </a:r>
                      <a:r>
                        <a:rPr sz="1200" dirty="0">
                          <a:solidFill>
                            <a:srgbClr val="FFFFCC"/>
                          </a:solidFill>
                          <a:latin typeface="Arial MT"/>
                          <a:cs typeface="Arial MT"/>
                        </a:rPr>
                        <a:t>Accurat</a:t>
                      </a:r>
                      <a:r>
                        <a:rPr sz="1200" spc="5" dirty="0">
                          <a:solidFill>
                            <a:srgbClr val="FFFFCC"/>
                          </a:solidFill>
                          <a:latin typeface="Arial MT"/>
                          <a:cs typeface="Arial MT"/>
                        </a:rPr>
                        <a:t>e</a:t>
                      </a:r>
                      <a:r>
                        <a:rPr sz="1200" dirty="0">
                          <a:solidFill>
                            <a:srgbClr val="FFFFCC"/>
                          </a:solidFill>
                          <a:latin typeface="Arial MT"/>
                          <a:cs typeface="Arial MT"/>
                        </a:rPr>
                        <a:t>.</a:t>
                      </a:r>
                      <a:endParaRPr sz="1200">
                        <a:latin typeface="Arial MT"/>
                        <a:cs typeface="Arial MT"/>
                      </a:endParaRPr>
                    </a:p>
                  </a:txBody>
                  <a:tcPr marL="0" marR="0" marT="114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320"/>
                        </a:lnSpc>
                        <a:spcBef>
                          <a:spcPts val="90"/>
                        </a:spcBef>
                      </a:pPr>
                      <a:r>
                        <a:rPr sz="1200" dirty="0">
                          <a:solidFill>
                            <a:srgbClr val="FFFFCC"/>
                          </a:solidFill>
                          <a:latin typeface="Arial MT"/>
                          <a:cs typeface="Arial MT"/>
                        </a:rPr>
                        <a:t>Inaccurate.</a:t>
                      </a:r>
                      <a:r>
                        <a:rPr sz="1200" spc="-70" dirty="0">
                          <a:solidFill>
                            <a:srgbClr val="FFFFCC"/>
                          </a:solidFill>
                          <a:latin typeface="Arial MT"/>
                          <a:cs typeface="Arial MT"/>
                        </a:rPr>
                        <a:t> </a:t>
                      </a:r>
                      <a:r>
                        <a:rPr sz="1200" spc="-5" dirty="0">
                          <a:solidFill>
                            <a:srgbClr val="FFFFCC"/>
                          </a:solidFill>
                          <a:latin typeface="Arial MT"/>
                          <a:cs typeface="Arial MT"/>
                        </a:rPr>
                        <a:t>No</a:t>
                      </a:r>
                      <a:endParaRPr sz="1200">
                        <a:latin typeface="Arial MT"/>
                        <a:cs typeface="Arial MT"/>
                      </a:endParaRPr>
                    </a:p>
                    <a:p>
                      <a:pPr marL="92075">
                        <a:lnSpc>
                          <a:spcPts val="1320"/>
                        </a:lnSpc>
                      </a:pPr>
                      <a:r>
                        <a:rPr sz="1200" dirty="0">
                          <a:solidFill>
                            <a:srgbClr val="FFFFCC"/>
                          </a:solidFill>
                          <a:latin typeface="Arial MT"/>
                          <a:cs typeface="Arial MT"/>
                        </a:rPr>
                        <a:t>change.</a:t>
                      </a:r>
                      <a:endParaRPr sz="1200">
                        <a:latin typeface="Arial MT"/>
                        <a:cs typeface="Arial MT"/>
                      </a:endParaRPr>
                    </a:p>
                  </a:txBody>
                  <a:tcPr marL="0" marR="0" marT="114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90"/>
                        </a:spcBef>
                      </a:pPr>
                      <a:r>
                        <a:rPr sz="1200" spc="-5" dirty="0">
                          <a:solidFill>
                            <a:srgbClr val="FFFFCC"/>
                          </a:solidFill>
                          <a:latin typeface="Arial MT"/>
                          <a:cs typeface="Arial MT"/>
                        </a:rPr>
                        <a:t>Incorrect.</a:t>
                      </a:r>
                      <a:r>
                        <a:rPr sz="1200" spc="-25" dirty="0">
                          <a:solidFill>
                            <a:srgbClr val="FFFFCC"/>
                          </a:solidFill>
                          <a:latin typeface="Arial MT"/>
                          <a:cs typeface="Arial MT"/>
                        </a:rPr>
                        <a:t> </a:t>
                      </a:r>
                      <a:r>
                        <a:rPr sz="1200" spc="-5" dirty="0">
                          <a:solidFill>
                            <a:srgbClr val="FFFFCC"/>
                          </a:solidFill>
                          <a:latin typeface="Arial MT"/>
                          <a:cs typeface="Arial MT"/>
                        </a:rPr>
                        <a:t>Recoding.</a:t>
                      </a:r>
                      <a:endParaRPr sz="1200">
                        <a:latin typeface="Arial MT"/>
                        <a:cs typeface="Arial MT"/>
                      </a:endParaRPr>
                    </a:p>
                  </a:txBody>
                  <a:tcPr marL="0" marR="0" marT="114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246189">
                <a:tc>
                  <a:txBody>
                    <a:bodyPr/>
                    <a:lstStyle/>
                    <a:p>
                      <a:pPr marL="91440">
                        <a:lnSpc>
                          <a:spcPts val="1550"/>
                        </a:lnSpc>
                      </a:pPr>
                      <a:r>
                        <a:rPr sz="1400" dirty="0">
                          <a:solidFill>
                            <a:srgbClr val="FFFFCC"/>
                          </a:solidFill>
                          <a:latin typeface="Arial MT"/>
                          <a:cs typeface="Arial MT"/>
                        </a:rPr>
                        <a:t>A</a:t>
                      </a:r>
                      <a:r>
                        <a:rPr sz="1400" spc="-80" dirty="0">
                          <a:solidFill>
                            <a:srgbClr val="FFFFCC"/>
                          </a:solidFill>
                          <a:latin typeface="Arial MT"/>
                          <a:cs typeface="Arial MT"/>
                        </a:rPr>
                        <a:t> </a:t>
                      </a:r>
                      <a:r>
                        <a:rPr sz="1000" dirty="0">
                          <a:solidFill>
                            <a:srgbClr val="FFFFCC"/>
                          </a:solidFill>
                          <a:latin typeface="Arial MT"/>
                          <a:cs typeface="Arial MT"/>
                        </a:rPr>
                        <a:t>(Co</a:t>
                      </a:r>
                      <a:r>
                        <a:rPr sz="1000" spc="20" dirty="0">
                          <a:solidFill>
                            <a:srgbClr val="FFFFCC"/>
                          </a:solidFill>
                          <a:latin typeface="Arial MT"/>
                          <a:cs typeface="Arial MT"/>
                        </a:rPr>
                        <a:t>mm</a:t>
                      </a:r>
                      <a:r>
                        <a:rPr sz="1000" dirty="0">
                          <a:solidFill>
                            <a:srgbClr val="FFFFCC"/>
                          </a:solidFill>
                          <a:latin typeface="Arial MT"/>
                          <a:cs typeface="Arial MT"/>
                        </a:rPr>
                        <a:t>u</a:t>
                      </a:r>
                      <a:r>
                        <a:rPr sz="1000" spc="-5" dirty="0">
                          <a:solidFill>
                            <a:srgbClr val="FFFFCC"/>
                          </a:solidFill>
                          <a:latin typeface="Arial MT"/>
                          <a:cs typeface="Arial MT"/>
                        </a:rPr>
                        <a:t>ni</a:t>
                      </a:r>
                      <a:r>
                        <a:rPr sz="1000" dirty="0">
                          <a:solidFill>
                            <a:srgbClr val="FFFFCC"/>
                          </a:solidFill>
                          <a:latin typeface="Arial MT"/>
                          <a:cs typeface="Arial MT"/>
                        </a:rPr>
                        <a:t>ty</a:t>
                      </a:r>
                      <a:r>
                        <a:rPr sz="1000" spc="-25" dirty="0">
                          <a:solidFill>
                            <a:srgbClr val="FFFFCC"/>
                          </a:solidFill>
                          <a:latin typeface="Arial MT"/>
                          <a:cs typeface="Arial MT"/>
                        </a:rPr>
                        <a:t> </a:t>
                      </a:r>
                      <a:r>
                        <a:rPr sz="1000" dirty="0">
                          <a:solidFill>
                            <a:srgbClr val="FFFFCC"/>
                          </a:solidFill>
                          <a:latin typeface="Arial MT"/>
                          <a:cs typeface="Arial MT"/>
                        </a:rPr>
                        <a:t>H)</a:t>
                      </a:r>
                      <a:endParaRPr sz="1000">
                        <a:latin typeface="Arial MT"/>
                        <a:cs typeface="Arial MT"/>
                      </a:endParaRPr>
                    </a:p>
                  </a:txBody>
                  <a:tcPr marL="0" marR="0" marT="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ts val="1550"/>
                        </a:lnSpc>
                      </a:pPr>
                      <a:r>
                        <a:rPr sz="1400" spc="-5" dirty="0">
                          <a:solidFill>
                            <a:srgbClr val="FFFFCC"/>
                          </a:solidFill>
                          <a:latin typeface="Arial MT"/>
                          <a:cs typeface="Arial MT"/>
                        </a:rPr>
                        <a:t>157</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spc="-5" dirty="0">
                          <a:solidFill>
                            <a:srgbClr val="FFFFCC"/>
                          </a:solidFill>
                          <a:latin typeface="Arial MT"/>
                          <a:cs typeface="Arial MT"/>
                        </a:rPr>
                        <a:t>18</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b="1" u="sng" spc="-5" dirty="0">
                          <a:solidFill>
                            <a:srgbClr val="00CC00"/>
                          </a:solidFill>
                          <a:uFill>
                            <a:solidFill>
                              <a:srgbClr val="00CC00"/>
                            </a:solidFill>
                          </a:uFill>
                          <a:latin typeface="Arial"/>
                          <a:cs typeface="Arial"/>
                        </a:rPr>
                        <a:t>54</a:t>
                      </a:r>
                      <a:endParaRPr sz="1400">
                        <a:latin typeface="Arial"/>
                        <a:cs typeface="Arial"/>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spc="-5" dirty="0">
                          <a:solidFill>
                            <a:srgbClr val="FFFFCC"/>
                          </a:solidFill>
                          <a:latin typeface="Arial MT"/>
                          <a:cs typeface="Arial MT"/>
                        </a:rPr>
                        <a:t>229</a:t>
                      </a:r>
                      <a:endParaRPr sz="1400">
                        <a:latin typeface="Arial MT"/>
                        <a:cs typeface="Arial MT"/>
                      </a:endParaRPr>
                    </a:p>
                  </a:txBody>
                  <a:tcPr marL="0" marR="0" marT="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246189">
                <a:tc>
                  <a:txBody>
                    <a:bodyPr/>
                    <a:lstStyle/>
                    <a:p>
                      <a:pPr marL="91440">
                        <a:lnSpc>
                          <a:spcPts val="1550"/>
                        </a:lnSpc>
                      </a:pPr>
                      <a:r>
                        <a:rPr sz="1400" dirty="0">
                          <a:solidFill>
                            <a:srgbClr val="FFFFCC"/>
                          </a:solidFill>
                          <a:latin typeface="Arial MT"/>
                          <a:cs typeface="Arial MT"/>
                        </a:rPr>
                        <a:t>B</a:t>
                      </a:r>
                      <a:r>
                        <a:rPr sz="1400" spc="-40" dirty="0">
                          <a:solidFill>
                            <a:srgbClr val="FFFFCC"/>
                          </a:solidFill>
                          <a:latin typeface="Arial MT"/>
                          <a:cs typeface="Arial MT"/>
                        </a:rPr>
                        <a:t> </a:t>
                      </a:r>
                      <a:r>
                        <a:rPr sz="1000" spc="-5" dirty="0">
                          <a:solidFill>
                            <a:srgbClr val="FFFFCC"/>
                          </a:solidFill>
                          <a:latin typeface="Arial MT"/>
                          <a:cs typeface="Arial MT"/>
                        </a:rPr>
                        <a:t>(University</a:t>
                      </a:r>
                      <a:r>
                        <a:rPr sz="1000" dirty="0">
                          <a:solidFill>
                            <a:srgbClr val="FFFFCC"/>
                          </a:solidFill>
                          <a:latin typeface="Arial MT"/>
                          <a:cs typeface="Arial MT"/>
                        </a:rPr>
                        <a:t> </a:t>
                      </a:r>
                      <a:r>
                        <a:rPr sz="1000" spc="-5" dirty="0">
                          <a:solidFill>
                            <a:srgbClr val="FFFFCC"/>
                          </a:solidFill>
                          <a:latin typeface="Arial MT"/>
                          <a:cs typeface="Arial MT"/>
                        </a:rPr>
                        <a:t>H)</a:t>
                      </a:r>
                      <a:endParaRPr sz="1000">
                        <a:latin typeface="Arial MT"/>
                        <a:cs typeface="Arial MT"/>
                      </a:endParaRPr>
                    </a:p>
                  </a:txBody>
                  <a:tcPr marL="0" marR="0" marT="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ts val="1550"/>
                        </a:lnSpc>
                      </a:pPr>
                      <a:r>
                        <a:rPr sz="1400" spc="-5" dirty="0">
                          <a:solidFill>
                            <a:srgbClr val="FFFFCC"/>
                          </a:solidFill>
                          <a:latin typeface="Arial MT"/>
                          <a:cs typeface="Arial MT"/>
                        </a:rPr>
                        <a:t>268</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spc="-5" dirty="0">
                          <a:solidFill>
                            <a:srgbClr val="FFFFCC"/>
                          </a:solidFill>
                          <a:latin typeface="Arial MT"/>
                          <a:cs typeface="Arial MT"/>
                        </a:rPr>
                        <a:t>44</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spc="-5" dirty="0">
                          <a:solidFill>
                            <a:srgbClr val="FFFFCC"/>
                          </a:solidFill>
                          <a:latin typeface="Arial MT"/>
                          <a:cs typeface="Arial MT"/>
                        </a:rPr>
                        <a:t>34</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ts val="1550"/>
                        </a:lnSpc>
                      </a:pPr>
                      <a:r>
                        <a:rPr sz="1400" spc="-5" dirty="0">
                          <a:solidFill>
                            <a:srgbClr val="FFFFCC"/>
                          </a:solidFill>
                          <a:latin typeface="Arial MT"/>
                          <a:cs typeface="Arial MT"/>
                        </a:rPr>
                        <a:t>346</a:t>
                      </a:r>
                      <a:endParaRPr sz="1400">
                        <a:latin typeface="Arial MT"/>
                        <a:cs typeface="Arial MT"/>
                      </a:endParaRPr>
                    </a:p>
                  </a:txBody>
                  <a:tcPr marL="0" marR="0" marT="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246189">
                <a:tc>
                  <a:txBody>
                    <a:bodyPr/>
                    <a:lstStyle/>
                    <a:p>
                      <a:pPr marL="91440">
                        <a:lnSpc>
                          <a:spcPts val="1550"/>
                        </a:lnSpc>
                      </a:pPr>
                      <a:r>
                        <a:rPr sz="1400" spc="-35" dirty="0">
                          <a:solidFill>
                            <a:srgbClr val="FFFFCC"/>
                          </a:solidFill>
                          <a:latin typeface="Arial MT"/>
                          <a:cs typeface="Arial MT"/>
                        </a:rPr>
                        <a:t>Total</a:t>
                      </a:r>
                      <a:endParaRPr sz="1400">
                        <a:latin typeface="Arial MT"/>
                        <a:cs typeface="Arial MT"/>
                      </a:endParaRPr>
                    </a:p>
                  </a:txBody>
                  <a:tcPr marL="0" marR="0" marT="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1440">
                        <a:lnSpc>
                          <a:spcPts val="1550"/>
                        </a:lnSpc>
                      </a:pPr>
                      <a:r>
                        <a:rPr sz="1400" spc="-5" dirty="0">
                          <a:solidFill>
                            <a:srgbClr val="FFFFCC"/>
                          </a:solidFill>
                          <a:latin typeface="Arial MT"/>
                          <a:cs typeface="Arial MT"/>
                        </a:rPr>
                        <a:t>425</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ts val="1550"/>
                        </a:lnSpc>
                      </a:pPr>
                      <a:r>
                        <a:rPr sz="1400" spc="-5" dirty="0">
                          <a:solidFill>
                            <a:srgbClr val="FFFFCC"/>
                          </a:solidFill>
                          <a:latin typeface="Arial MT"/>
                          <a:cs typeface="Arial MT"/>
                        </a:rPr>
                        <a:t>62</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ts val="1550"/>
                        </a:lnSpc>
                      </a:pPr>
                      <a:r>
                        <a:rPr sz="1400" spc="-5" dirty="0">
                          <a:solidFill>
                            <a:srgbClr val="FFFFCC"/>
                          </a:solidFill>
                          <a:latin typeface="Arial MT"/>
                          <a:cs typeface="Arial MT"/>
                        </a:rPr>
                        <a:t>88</a:t>
                      </a:r>
                      <a:endParaRPr sz="14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92075">
                        <a:lnSpc>
                          <a:spcPts val="1550"/>
                        </a:lnSpc>
                      </a:pPr>
                      <a:r>
                        <a:rPr sz="1400" spc="-5" dirty="0">
                          <a:solidFill>
                            <a:srgbClr val="FFFFCC"/>
                          </a:solidFill>
                          <a:latin typeface="Arial MT"/>
                          <a:cs typeface="Arial MT"/>
                        </a:rPr>
                        <a:t>575</a:t>
                      </a:r>
                      <a:endParaRPr sz="1400">
                        <a:latin typeface="Arial MT"/>
                        <a:cs typeface="Arial MT"/>
                      </a:endParaRPr>
                    </a:p>
                  </a:txBody>
                  <a:tcPr marL="0" marR="0" marT="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pic>
        <p:nvPicPr>
          <p:cNvPr id="8" name="object 8"/>
          <p:cNvPicPr/>
          <p:nvPr/>
        </p:nvPicPr>
        <p:blipFill>
          <a:blip r:embed="rId4" cstate="print"/>
          <a:stretch>
            <a:fillRect/>
          </a:stretch>
        </p:blipFill>
        <p:spPr>
          <a:xfrm>
            <a:off x="5768340" y="5763767"/>
            <a:ext cx="439686" cy="401561"/>
          </a:xfrm>
          <a:prstGeom prst="rect">
            <a:avLst/>
          </a:prstGeom>
        </p:spPr>
      </p:pic>
      <p:pic>
        <p:nvPicPr>
          <p:cNvPr id="9" name="object 9"/>
          <p:cNvPicPr/>
          <p:nvPr/>
        </p:nvPicPr>
        <p:blipFill>
          <a:blip r:embed="rId5" cstate="print"/>
          <a:stretch>
            <a:fillRect/>
          </a:stretch>
        </p:blipFill>
        <p:spPr>
          <a:xfrm>
            <a:off x="5875020" y="6024371"/>
            <a:ext cx="226313" cy="342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552196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FD292"/>
                </a:solidFill>
                <a:latin typeface="Arial Black"/>
                <a:cs typeface="Arial Black"/>
              </a:rPr>
              <a:t>In-class</a:t>
            </a:r>
            <a:r>
              <a:rPr sz="4000" spc="-40" dirty="0">
                <a:solidFill>
                  <a:srgbClr val="DFD292"/>
                </a:solidFill>
                <a:latin typeface="Arial Black"/>
                <a:cs typeface="Arial Black"/>
              </a:rPr>
              <a:t> </a:t>
            </a:r>
            <a:r>
              <a:rPr sz="4000" spc="-5" dirty="0">
                <a:solidFill>
                  <a:srgbClr val="DFD292"/>
                </a:solidFill>
                <a:latin typeface="Arial Black"/>
                <a:cs typeface="Arial Black"/>
              </a:rPr>
              <a:t>practice</a:t>
            </a:r>
            <a:r>
              <a:rPr sz="4000" spc="-30" dirty="0">
                <a:solidFill>
                  <a:srgbClr val="DFD292"/>
                </a:solidFill>
                <a:latin typeface="Arial Black"/>
                <a:cs typeface="Arial Black"/>
              </a:rPr>
              <a:t> </a:t>
            </a:r>
            <a:r>
              <a:rPr sz="4000" dirty="0">
                <a:solidFill>
                  <a:srgbClr val="DFD292"/>
                </a:solidFill>
                <a:latin typeface="Arial Black"/>
                <a:cs typeface="Arial Black"/>
              </a:rPr>
              <a:t>#1</a:t>
            </a:r>
            <a:endParaRPr sz="4000">
              <a:latin typeface="Arial Black"/>
              <a:cs typeface="Arial Black"/>
            </a:endParaRPr>
          </a:p>
        </p:txBody>
      </p:sp>
      <p:sp>
        <p:nvSpPr>
          <p:cNvPr id="3" name="object 3"/>
          <p:cNvSpPr txBox="1"/>
          <p:nvPr/>
        </p:nvSpPr>
        <p:spPr>
          <a:xfrm>
            <a:off x="1374394" y="1700911"/>
            <a:ext cx="6873240" cy="87884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Is</a:t>
            </a:r>
            <a:r>
              <a:rPr sz="2800" spc="-10" dirty="0">
                <a:solidFill>
                  <a:srgbClr val="FFFFCC"/>
                </a:solidFill>
                <a:latin typeface="Arial MT"/>
                <a:cs typeface="Arial MT"/>
              </a:rPr>
              <a:t> </a:t>
            </a:r>
            <a:r>
              <a:rPr sz="2800" dirty="0">
                <a:solidFill>
                  <a:srgbClr val="FFFFCC"/>
                </a:solidFill>
                <a:latin typeface="Arial MT"/>
                <a:cs typeface="Arial MT"/>
              </a:rPr>
              <a:t>left-handedness</a:t>
            </a:r>
            <a:r>
              <a:rPr sz="2800" spc="10" dirty="0">
                <a:solidFill>
                  <a:srgbClr val="FFFFCC"/>
                </a:solidFill>
                <a:latin typeface="Arial MT"/>
                <a:cs typeface="Arial MT"/>
              </a:rPr>
              <a:t> </a:t>
            </a:r>
            <a:r>
              <a:rPr sz="2800" dirty="0">
                <a:solidFill>
                  <a:srgbClr val="FFFFCC"/>
                </a:solidFill>
                <a:latin typeface="Arial MT"/>
                <a:cs typeface="Arial MT"/>
              </a:rPr>
              <a:t>related to</a:t>
            </a:r>
            <a:r>
              <a:rPr sz="2800" spc="10" dirty="0">
                <a:solidFill>
                  <a:srgbClr val="FFFFCC"/>
                </a:solidFill>
                <a:latin typeface="Arial MT"/>
                <a:cs typeface="Arial MT"/>
              </a:rPr>
              <a:t> </a:t>
            </a:r>
            <a:r>
              <a:rPr sz="2800" dirty="0">
                <a:solidFill>
                  <a:srgbClr val="FFFFCC"/>
                </a:solidFill>
                <a:latin typeface="Arial MT"/>
                <a:cs typeface="Arial MT"/>
              </a:rPr>
              <a:t>gender, at</a:t>
            </a:r>
            <a:r>
              <a:rPr sz="2800" spc="-10" dirty="0">
                <a:solidFill>
                  <a:srgbClr val="FFFFCC"/>
                </a:solidFill>
                <a:latin typeface="Arial MT"/>
                <a:cs typeface="Arial MT"/>
              </a:rPr>
              <a:t> </a:t>
            </a:r>
            <a:r>
              <a:rPr sz="2800" spc="-5" dirty="0">
                <a:solidFill>
                  <a:srgbClr val="FFFFCC"/>
                </a:solidFill>
                <a:latin typeface="Arial MT"/>
                <a:cs typeface="Arial MT"/>
              </a:rPr>
              <a:t>a </a:t>
            </a:r>
            <a:r>
              <a:rPr sz="2800" spc="-765" dirty="0">
                <a:solidFill>
                  <a:srgbClr val="FFFFCC"/>
                </a:solidFill>
                <a:latin typeface="Arial MT"/>
                <a:cs typeface="Arial MT"/>
              </a:rPr>
              <a:t> </a:t>
            </a:r>
            <a:r>
              <a:rPr sz="2800" dirty="0">
                <a:solidFill>
                  <a:srgbClr val="FFFFCC"/>
                </a:solidFill>
                <a:latin typeface="Arial MT"/>
                <a:cs typeface="Arial MT"/>
              </a:rPr>
              <a:t>level</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significance</a:t>
            </a:r>
            <a:r>
              <a:rPr sz="2800" spc="-10" dirty="0">
                <a:solidFill>
                  <a:srgbClr val="FFFFCC"/>
                </a:solidFill>
                <a:latin typeface="Arial MT"/>
                <a:cs typeface="Arial MT"/>
              </a:rPr>
              <a:t> </a:t>
            </a:r>
            <a:r>
              <a:rPr sz="2800" dirty="0">
                <a:solidFill>
                  <a:srgbClr val="FFFFCC"/>
                </a:solidFill>
                <a:latin typeface="Arial MT"/>
                <a:cs typeface="Arial MT"/>
              </a:rPr>
              <a:t>set</a:t>
            </a:r>
            <a:r>
              <a:rPr sz="2800" spc="-5" dirty="0">
                <a:solidFill>
                  <a:srgbClr val="FFFFCC"/>
                </a:solidFill>
                <a:latin typeface="Arial MT"/>
                <a:cs typeface="Arial MT"/>
              </a:rPr>
              <a:t> to</a:t>
            </a:r>
            <a:r>
              <a:rPr sz="2800" spc="-10" dirty="0">
                <a:solidFill>
                  <a:srgbClr val="FFFFCC"/>
                </a:solidFill>
                <a:latin typeface="Arial MT"/>
                <a:cs typeface="Arial MT"/>
              </a:rPr>
              <a:t> </a:t>
            </a:r>
            <a:r>
              <a:rPr sz="2800" spc="-5" dirty="0">
                <a:solidFill>
                  <a:srgbClr val="FFFFCC"/>
                </a:solidFill>
                <a:latin typeface="Arial MT"/>
                <a:cs typeface="Arial MT"/>
              </a:rPr>
              <a:t>0.05?</a:t>
            </a:r>
            <a:endParaRPr sz="2800">
              <a:latin typeface="Arial MT"/>
              <a:cs typeface="Arial MT"/>
            </a:endParaRPr>
          </a:p>
        </p:txBody>
      </p:sp>
      <p:graphicFrame>
        <p:nvGraphicFramePr>
          <p:cNvPr id="4" name="object 4"/>
          <p:cNvGraphicFramePr>
            <a:graphicFrameLocks noGrp="1"/>
          </p:cNvGraphicFramePr>
          <p:nvPr/>
        </p:nvGraphicFramePr>
        <p:xfrm>
          <a:off x="1450213" y="2980563"/>
          <a:ext cx="6859905" cy="1811655"/>
        </p:xfrm>
        <a:graphic>
          <a:graphicData uri="http://schemas.openxmlformats.org/drawingml/2006/table">
            <a:tbl>
              <a:tblPr firstRow="1" bandRow="1">
                <a:tableStyleId>{2D5ABB26-0587-4C30-8999-92F81FD0307C}</a:tableStyleId>
              </a:tblPr>
              <a:tblGrid>
                <a:gridCol w="1748789">
                  <a:extLst>
                    <a:ext uri="{9D8B030D-6E8A-4147-A177-3AD203B41FA5}">
                      <a16:colId xmlns:a16="http://schemas.microsoft.com/office/drawing/2014/main" val="20000"/>
                    </a:ext>
                  </a:extLst>
                </a:gridCol>
                <a:gridCol w="2696210">
                  <a:extLst>
                    <a:ext uri="{9D8B030D-6E8A-4147-A177-3AD203B41FA5}">
                      <a16:colId xmlns:a16="http://schemas.microsoft.com/office/drawing/2014/main" val="20001"/>
                    </a:ext>
                  </a:extLst>
                </a:gridCol>
                <a:gridCol w="2395854">
                  <a:extLst>
                    <a:ext uri="{9D8B030D-6E8A-4147-A177-3AD203B41FA5}">
                      <a16:colId xmlns:a16="http://schemas.microsoft.com/office/drawing/2014/main" val="20002"/>
                    </a:ext>
                  </a:extLst>
                </a:gridCol>
              </a:tblGrid>
              <a:tr h="518287">
                <a:tc>
                  <a:txBody>
                    <a:bodyPr/>
                    <a:lstStyle/>
                    <a:p>
                      <a:pPr>
                        <a:lnSpc>
                          <a:spcPct val="100000"/>
                        </a:lnSpc>
                      </a:pPr>
                      <a:endParaRPr sz="30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905" algn="ctr">
                        <a:lnSpc>
                          <a:spcPct val="100000"/>
                        </a:lnSpc>
                        <a:spcBef>
                          <a:spcPts val="95"/>
                        </a:spcBef>
                      </a:pPr>
                      <a:r>
                        <a:rPr sz="2800" b="1" spc="-5" dirty="0">
                          <a:solidFill>
                            <a:srgbClr val="FFFFCC"/>
                          </a:solidFill>
                          <a:latin typeface="Arial"/>
                          <a:cs typeface="Arial"/>
                        </a:rPr>
                        <a:t>Right-handed</a:t>
                      </a:r>
                      <a:endParaRPr sz="2800">
                        <a:latin typeface="Arial"/>
                        <a:cs typeface="Arial"/>
                      </a:endParaRPr>
                    </a:p>
                  </a:txBody>
                  <a:tcPr marL="0" marR="0" marT="1206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270" algn="ctr">
                        <a:lnSpc>
                          <a:spcPct val="100000"/>
                        </a:lnSpc>
                        <a:spcBef>
                          <a:spcPts val="95"/>
                        </a:spcBef>
                      </a:pPr>
                      <a:r>
                        <a:rPr sz="2800" b="1" spc="-5" dirty="0">
                          <a:solidFill>
                            <a:srgbClr val="FFFFCC"/>
                          </a:solidFill>
                          <a:latin typeface="Arial"/>
                          <a:cs typeface="Arial"/>
                        </a:rPr>
                        <a:t>Left-handed</a:t>
                      </a:r>
                      <a:endParaRPr sz="2800">
                        <a:latin typeface="Arial"/>
                        <a:cs typeface="Arial"/>
                      </a:endParaRPr>
                    </a:p>
                  </a:txBody>
                  <a:tcPr marL="0" marR="0" marT="1206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640080">
                <a:tc>
                  <a:txBody>
                    <a:bodyPr/>
                    <a:lstStyle/>
                    <a:p>
                      <a:pPr algn="ctr">
                        <a:lnSpc>
                          <a:spcPct val="100000"/>
                        </a:lnSpc>
                        <a:spcBef>
                          <a:spcPts val="100"/>
                        </a:spcBef>
                      </a:pPr>
                      <a:r>
                        <a:rPr sz="2800" b="1" spc="-5" dirty="0">
                          <a:solidFill>
                            <a:srgbClr val="FFFFCC"/>
                          </a:solidFill>
                          <a:latin typeface="Arial"/>
                          <a:cs typeface="Arial"/>
                        </a:rPr>
                        <a:t>Males</a:t>
                      </a:r>
                      <a:endParaRPr sz="2800">
                        <a:latin typeface="Arial"/>
                        <a:cs typeface="Arial"/>
                      </a:endParaRPr>
                    </a:p>
                  </a:txBody>
                  <a:tcPr marL="0" marR="0" marT="127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30"/>
                        </a:spcBef>
                      </a:pPr>
                      <a:r>
                        <a:rPr sz="3600" b="1" spc="-5" dirty="0">
                          <a:solidFill>
                            <a:srgbClr val="FFFFCC"/>
                          </a:solidFill>
                          <a:latin typeface="Arial"/>
                          <a:cs typeface="Arial"/>
                        </a:rPr>
                        <a:t>43</a:t>
                      </a:r>
                      <a:endParaRPr sz="3600">
                        <a:latin typeface="Arial"/>
                        <a:cs typeface="Arial"/>
                      </a:endParaRPr>
                    </a:p>
                  </a:txBody>
                  <a:tcPr marL="0" marR="0" marT="381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905" algn="ctr">
                        <a:lnSpc>
                          <a:spcPct val="100000"/>
                        </a:lnSpc>
                        <a:spcBef>
                          <a:spcPts val="30"/>
                        </a:spcBef>
                      </a:pPr>
                      <a:r>
                        <a:rPr sz="3600" b="1" dirty="0">
                          <a:solidFill>
                            <a:srgbClr val="FFFFCC"/>
                          </a:solidFill>
                          <a:latin typeface="Arial"/>
                          <a:cs typeface="Arial"/>
                        </a:rPr>
                        <a:t>9</a:t>
                      </a:r>
                      <a:endParaRPr sz="3600">
                        <a:latin typeface="Arial"/>
                        <a:cs typeface="Arial"/>
                      </a:endParaRPr>
                    </a:p>
                  </a:txBody>
                  <a:tcPr marL="0" marR="0" marT="381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640207">
                <a:tc>
                  <a:txBody>
                    <a:bodyPr/>
                    <a:lstStyle/>
                    <a:p>
                      <a:pPr algn="ctr">
                        <a:lnSpc>
                          <a:spcPct val="100000"/>
                        </a:lnSpc>
                        <a:spcBef>
                          <a:spcPts val="100"/>
                        </a:spcBef>
                      </a:pPr>
                      <a:r>
                        <a:rPr sz="2800" b="1" spc="-5" dirty="0">
                          <a:solidFill>
                            <a:srgbClr val="FFFFCC"/>
                          </a:solidFill>
                          <a:latin typeface="Arial"/>
                          <a:cs typeface="Arial"/>
                        </a:rPr>
                        <a:t>Females</a:t>
                      </a:r>
                      <a:endParaRPr sz="2800">
                        <a:latin typeface="Arial"/>
                        <a:cs typeface="Arial"/>
                      </a:endParaRPr>
                    </a:p>
                  </a:txBody>
                  <a:tcPr marL="0" marR="0" marT="127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35"/>
                        </a:spcBef>
                      </a:pPr>
                      <a:r>
                        <a:rPr sz="3600" b="1" spc="-5" dirty="0">
                          <a:solidFill>
                            <a:srgbClr val="FFFFCC"/>
                          </a:solidFill>
                          <a:latin typeface="Arial"/>
                          <a:cs typeface="Arial"/>
                        </a:rPr>
                        <a:t>44</a:t>
                      </a:r>
                      <a:endParaRPr sz="3600">
                        <a:latin typeface="Arial"/>
                        <a:cs typeface="Arial"/>
                      </a:endParaRPr>
                    </a:p>
                  </a:txBody>
                  <a:tcPr marL="0" marR="0" marT="444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905" algn="ctr">
                        <a:lnSpc>
                          <a:spcPct val="100000"/>
                        </a:lnSpc>
                        <a:spcBef>
                          <a:spcPts val="35"/>
                        </a:spcBef>
                      </a:pPr>
                      <a:r>
                        <a:rPr sz="3600" b="1" dirty="0">
                          <a:solidFill>
                            <a:srgbClr val="FFFFCC"/>
                          </a:solidFill>
                          <a:latin typeface="Arial"/>
                          <a:cs typeface="Arial"/>
                        </a:rPr>
                        <a:t>4</a:t>
                      </a:r>
                      <a:endParaRPr sz="3600">
                        <a:latin typeface="Arial"/>
                        <a:cs typeface="Arial"/>
                      </a:endParaRPr>
                    </a:p>
                  </a:txBody>
                  <a:tcPr marL="0" marR="0" marT="444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89050" y="865250"/>
          <a:ext cx="7185025" cy="1598930"/>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1998344">
                  <a:extLst>
                    <a:ext uri="{9D8B030D-6E8A-4147-A177-3AD203B41FA5}">
                      <a16:colId xmlns:a16="http://schemas.microsoft.com/office/drawing/2014/main" val="20002"/>
                    </a:ext>
                  </a:extLst>
                </a:gridCol>
                <a:gridCol w="1458595">
                  <a:extLst>
                    <a:ext uri="{9D8B030D-6E8A-4147-A177-3AD203B41FA5}">
                      <a16:colId xmlns:a16="http://schemas.microsoft.com/office/drawing/2014/main" val="20003"/>
                    </a:ext>
                  </a:extLst>
                </a:gridCol>
              </a:tblGrid>
              <a:tr h="396366">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Right-handed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Left-handed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spc="-30" dirty="0">
                          <a:solidFill>
                            <a:srgbClr val="FFFFCC"/>
                          </a:solidFill>
                          <a:latin typeface="Arial MT"/>
                          <a:cs typeface="Arial MT"/>
                        </a:rPr>
                        <a:t>TOTALS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494">
                <a:tc>
                  <a:txBody>
                    <a:bodyPr/>
                    <a:lstStyle/>
                    <a:p>
                      <a:pPr marL="91440">
                        <a:lnSpc>
                          <a:spcPct val="100000"/>
                        </a:lnSpc>
                        <a:spcBef>
                          <a:spcPts val="170"/>
                        </a:spcBef>
                      </a:pPr>
                      <a:r>
                        <a:rPr sz="2000" dirty="0">
                          <a:solidFill>
                            <a:srgbClr val="FFFFCC"/>
                          </a:solidFill>
                          <a:latin typeface="Arial MT"/>
                          <a:cs typeface="Arial MT"/>
                        </a:rPr>
                        <a:t>Males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43</a:t>
                      </a:r>
                      <a:r>
                        <a:rPr sz="2000" spc="-55" dirty="0">
                          <a:solidFill>
                            <a:srgbClr val="FFFFCC"/>
                          </a:solidFill>
                          <a:latin typeface="Arial MT"/>
                          <a:cs typeface="Arial MT"/>
                        </a:rPr>
                        <a:t> </a:t>
                      </a:r>
                      <a:r>
                        <a:rPr sz="2000" dirty="0">
                          <a:solidFill>
                            <a:srgbClr val="FFFFCC"/>
                          </a:solidFill>
                          <a:latin typeface="Arial MT"/>
                          <a:cs typeface="Arial MT"/>
                        </a:rPr>
                        <a:t>(82.7%)</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9</a:t>
                      </a:r>
                      <a:r>
                        <a:rPr sz="2000" spc="-35" dirty="0">
                          <a:solidFill>
                            <a:srgbClr val="FFFFCC"/>
                          </a:solidFill>
                          <a:latin typeface="Arial MT"/>
                          <a:cs typeface="Arial MT"/>
                        </a:rPr>
                        <a:t> </a:t>
                      </a:r>
                      <a:r>
                        <a:rPr sz="2000" dirty="0">
                          <a:solidFill>
                            <a:srgbClr val="FFFFCC"/>
                          </a:solidFill>
                          <a:latin typeface="Arial MT"/>
                          <a:cs typeface="Arial MT"/>
                        </a:rPr>
                        <a:t>(17.3%)</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52</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396493">
                <a:tc>
                  <a:txBody>
                    <a:bodyPr/>
                    <a:lstStyle/>
                    <a:p>
                      <a:pPr marL="91440">
                        <a:lnSpc>
                          <a:spcPct val="100000"/>
                        </a:lnSpc>
                        <a:spcBef>
                          <a:spcPts val="175"/>
                        </a:spcBef>
                      </a:pPr>
                      <a:r>
                        <a:rPr sz="2000" dirty="0">
                          <a:solidFill>
                            <a:srgbClr val="FFFFCC"/>
                          </a:solidFill>
                          <a:latin typeface="Arial MT"/>
                          <a:cs typeface="Arial MT"/>
                        </a:rPr>
                        <a:t>Females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44</a:t>
                      </a:r>
                      <a:r>
                        <a:rPr sz="2000" spc="-55" dirty="0">
                          <a:solidFill>
                            <a:srgbClr val="FFFFCC"/>
                          </a:solidFill>
                          <a:latin typeface="Arial MT"/>
                          <a:cs typeface="Arial MT"/>
                        </a:rPr>
                        <a:t> </a:t>
                      </a:r>
                      <a:r>
                        <a:rPr sz="2000" dirty="0">
                          <a:solidFill>
                            <a:srgbClr val="FFFFCC"/>
                          </a:solidFill>
                          <a:latin typeface="Arial MT"/>
                          <a:cs typeface="Arial MT"/>
                        </a:rPr>
                        <a:t>(91.7%)</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a:t>
                      </a:r>
                      <a:r>
                        <a:rPr sz="2000" spc="-35" dirty="0">
                          <a:solidFill>
                            <a:srgbClr val="FFFFCC"/>
                          </a:solidFill>
                          <a:latin typeface="Arial MT"/>
                          <a:cs typeface="Arial MT"/>
                        </a:rPr>
                        <a:t> </a:t>
                      </a:r>
                      <a:r>
                        <a:rPr sz="2000" dirty="0">
                          <a:solidFill>
                            <a:srgbClr val="FFFFCC"/>
                          </a:solidFill>
                          <a:latin typeface="Arial MT"/>
                          <a:cs typeface="Arial MT"/>
                        </a:rPr>
                        <a:t>(8.3%)</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48</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494">
                <a:tc>
                  <a:txBody>
                    <a:bodyPr/>
                    <a:lstStyle/>
                    <a:p>
                      <a:pPr marL="91440">
                        <a:lnSpc>
                          <a:spcPct val="100000"/>
                        </a:lnSpc>
                        <a:spcBef>
                          <a:spcPts val="175"/>
                        </a:spcBef>
                      </a:pPr>
                      <a:r>
                        <a:rPr sz="2000" spc="-30" dirty="0">
                          <a:solidFill>
                            <a:srgbClr val="FFFFCC"/>
                          </a:solidFill>
                          <a:latin typeface="Arial MT"/>
                          <a:cs typeface="Arial MT"/>
                        </a:rPr>
                        <a:t>TOTALS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87</a:t>
                      </a:r>
                      <a:r>
                        <a:rPr sz="2000" spc="-60"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13</a:t>
                      </a:r>
                      <a:r>
                        <a:rPr sz="2000" spc="-45"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100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graphicFrame>
        <p:nvGraphicFramePr>
          <p:cNvPr id="3" name="object 3"/>
          <p:cNvGraphicFramePr>
            <a:graphicFrameLocks noGrp="1"/>
          </p:cNvGraphicFramePr>
          <p:nvPr/>
        </p:nvGraphicFramePr>
        <p:xfrm>
          <a:off x="1325625" y="3198748"/>
          <a:ext cx="7185025" cy="1965325"/>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1998344">
                  <a:extLst>
                    <a:ext uri="{9D8B030D-6E8A-4147-A177-3AD203B41FA5}">
                      <a16:colId xmlns:a16="http://schemas.microsoft.com/office/drawing/2014/main" val="20002"/>
                    </a:ext>
                  </a:extLst>
                </a:gridCol>
                <a:gridCol w="1458595">
                  <a:extLst>
                    <a:ext uri="{9D8B030D-6E8A-4147-A177-3AD203B41FA5}">
                      <a16:colId xmlns:a16="http://schemas.microsoft.com/office/drawing/2014/main" val="20003"/>
                    </a:ext>
                  </a:extLst>
                </a:gridCol>
              </a:tblGrid>
              <a:tr h="396748">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Right-handed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Left-handed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spc="-30" dirty="0">
                          <a:solidFill>
                            <a:srgbClr val="FFFFCC"/>
                          </a:solidFill>
                          <a:latin typeface="Arial MT"/>
                          <a:cs typeface="Arial MT"/>
                        </a:rPr>
                        <a:t>TOTALS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579627">
                <a:tc>
                  <a:txBody>
                    <a:bodyPr/>
                    <a:lstStyle/>
                    <a:p>
                      <a:pPr marL="91440">
                        <a:lnSpc>
                          <a:spcPct val="100000"/>
                        </a:lnSpc>
                        <a:spcBef>
                          <a:spcPts val="175"/>
                        </a:spcBef>
                      </a:pPr>
                      <a:r>
                        <a:rPr sz="2000" dirty="0">
                          <a:solidFill>
                            <a:srgbClr val="FFFFCC"/>
                          </a:solidFill>
                          <a:latin typeface="Arial MT"/>
                          <a:cs typeface="Arial MT"/>
                        </a:rPr>
                        <a:t>Males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75"/>
                        </a:spcBef>
                      </a:pPr>
                      <a:r>
                        <a:rPr sz="2000" dirty="0">
                          <a:solidFill>
                            <a:srgbClr val="FFFFCC"/>
                          </a:solidFill>
                          <a:latin typeface="Arial MT"/>
                          <a:cs typeface="Arial MT"/>
                        </a:rPr>
                        <a:t>52</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9627">
                <a:tc>
                  <a:txBody>
                    <a:bodyPr/>
                    <a:lstStyle/>
                    <a:p>
                      <a:pPr marL="91440">
                        <a:lnSpc>
                          <a:spcPct val="100000"/>
                        </a:lnSpc>
                        <a:spcBef>
                          <a:spcPts val="180"/>
                        </a:spcBef>
                      </a:pPr>
                      <a:r>
                        <a:rPr sz="2000" dirty="0">
                          <a:solidFill>
                            <a:srgbClr val="FFFFCC"/>
                          </a:solidFill>
                          <a:latin typeface="Arial MT"/>
                          <a:cs typeface="Arial MT"/>
                        </a:rPr>
                        <a:t>Females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80"/>
                        </a:spcBef>
                      </a:pPr>
                      <a:r>
                        <a:rPr sz="2000" dirty="0">
                          <a:solidFill>
                            <a:srgbClr val="FFFFCC"/>
                          </a:solidFill>
                          <a:latin typeface="Arial MT"/>
                          <a:cs typeface="Arial MT"/>
                        </a:rPr>
                        <a:t>48</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621">
                <a:tc>
                  <a:txBody>
                    <a:bodyPr/>
                    <a:lstStyle/>
                    <a:p>
                      <a:pPr marL="91440">
                        <a:lnSpc>
                          <a:spcPct val="100000"/>
                        </a:lnSpc>
                        <a:spcBef>
                          <a:spcPts val="180"/>
                        </a:spcBef>
                      </a:pPr>
                      <a:r>
                        <a:rPr sz="2000" spc="-30" dirty="0">
                          <a:solidFill>
                            <a:srgbClr val="FFFFCC"/>
                          </a:solidFill>
                          <a:latin typeface="Arial MT"/>
                          <a:cs typeface="Arial MT"/>
                        </a:rPr>
                        <a:t>TOTALS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80"/>
                        </a:spcBef>
                      </a:pPr>
                      <a:r>
                        <a:rPr sz="2000" dirty="0">
                          <a:solidFill>
                            <a:srgbClr val="FFFFCC"/>
                          </a:solidFill>
                          <a:latin typeface="Arial MT"/>
                          <a:cs typeface="Arial MT"/>
                        </a:rPr>
                        <a:t>87</a:t>
                      </a:r>
                      <a:r>
                        <a:rPr sz="2000" spc="-60"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13</a:t>
                      </a:r>
                      <a:r>
                        <a:rPr sz="2000" spc="-60"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100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1663445" y="392429"/>
            <a:ext cx="22225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Original</a:t>
            </a:r>
            <a:r>
              <a:rPr sz="2800" spc="-40" dirty="0">
                <a:solidFill>
                  <a:srgbClr val="FFFFCC"/>
                </a:solidFill>
                <a:latin typeface="Arial MT"/>
                <a:cs typeface="Arial MT"/>
              </a:rPr>
              <a:t> </a:t>
            </a:r>
            <a:r>
              <a:rPr sz="2800" dirty="0">
                <a:solidFill>
                  <a:srgbClr val="FFFFCC"/>
                </a:solidFill>
                <a:latin typeface="Arial MT"/>
                <a:cs typeface="Arial MT"/>
              </a:rPr>
              <a:t>table:</a:t>
            </a:r>
            <a:endParaRPr sz="2800">
              <a:latin typeface="Arial MT"/>
              <a:cs typeface="Arial MT"/>
            </a:endParaRPr>
          </a:p>
        </p:txBody>
      </p:sp>
      <p:sp>
        <p:nvSpPr>
          <p:cNvPr id="5" name="object 5"/>
          <p:cNvSpPr txBox="1"/>
          <p:nvPr/>
        </p:nvSpPr>
        <p:spPr>
          <a:xfrm>
            <a:off x="1663445" y="2713736"/>
            <a:ext cx="24777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Expected</a:t>
            </a:r>
            <a:r>
              <a:rPr sz="2800" spc="-30" dirty="0">
                <a:solidFill>
                  <a:srgbClr val="FFFFCC"/>
                </a:solidFill>
                <a:latin typeface="Arial MT"/>
                <a:cs typeface="Arial MT"/>
              </a:rPr>
              <a:t> </a:t>
            </a:r>
            <a:r>
              <a:rPr sz="2800" spc="-5" dirty="0">
                <a:solidFill>
                  <a:srgbClr val="FFFFCC"/>
                </a:solidFill>
                <a:latin typeface="Arial MT"/>
                <a:cs typeface="Arial MT"/>
              </a:rPr>
              <a:t>table:</a:t>
            </a:r>
            <a:endParaRPr sz="2800">
              <a:latin typeface="Arial MT"/>
              <a:cs typeface="Arial MT"/>
            </a:endParaRPr>
          </a:p>
        </p:txBody>
      </p:sp>
      <p:sp>
        <p:nvSpPr>
          <p:cNvPr id="6" name="object 6"/>
          <p:cNvSpPr txBox="1"/>
          <p:nvPr/>
        </p:nvSpPr>
        <p:spPr>
          <a:xfrm>
            <a:off x="1518919" y="5214924"/>
            <a:ext cx="2724150" cy="1489710"/>
          </a:xfrm>
          <a:prstGeom prst="rect">
            <a:avLst/>
          </a:prstGeom>
        </p:spPr>
        <p:txBody>
          <a:bodyPr vert="horz" wrap="square" lIns="0" tIns="12700" rIns="0" bIns="0" rtlCol="0">
            <a:spAutoFit/>
          </a:bodyPr>
          <a:lstStyle/>
          <a:p>
            <a:pPr marL="12700" marR="29209">
              <a:lnSpc>
                <a:spcPct val="100000"/>
              </a:lnSpc>
              <a:spcBef>
                <a:spcPts val="100"/>
              </a:spcBef>
            </a:pPr>
            <a:r>
              <a:rPr sz="3200" spc="-5" dirty="0">
                <a:solidFill>
                  <a:srgbClr val="FFFFCC"/>
                </a:solidFill>
                <a:latin typeface="Arial MT"/>
                <a:cs typeface="Arial MT"/>
              </a:rPr>
              <a:t>Chi-square</a:t>
            </a:r>
            <a:r>
              <a:rPr sz="3200" spc="-60" dirty="0">
                <a:solidFill>
                  <a:srgbClr val="FFFFCC"/>
                </a:solidFill>
                <a:latin typeface="Arial MT"/>
                <a:cs typeface="Arial MT"/>
              </a:rPr>
              <a:t> </a:t>
            </a:r>
            <a:r>
              <a:rPr sz="3200" dirty="0">
                <a:solidFill>
                  <a:srgbClr val="FFFFCC"/>
                </a:solidFill>
                <a:latin typeface="Arial MT"/>
                <a:cs typeface="Arial MT"/>
              </a:rPr>
              <a:t>=</a:t>
            </a:r>
            <a:r>
              <a:rPr sz="3200" spc="-2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spc="-5" dirty="0">
                <a:solidFill>
                  <a:srgbClr val="FFFFCC"/>
                </a:solidFill>
                <a:latin typeface="Arial MT"/>
                <a:cs typeface="Arial MT"/>
              </a:rPr>
              <a:t>Conclusion</a:t>
            </a:r>
            <a:r>
              <a:rPr sz="3200" spc="-50" dirty="0">
                <a:solidFill>
                  <a:srgbClr val="FFFFCC"/>
                </a:solidFill>
                <a:latin typeface="Arial MT"/>
                <a:cs typeface="Arial MT"/>
              </a:rPr>
              <a:t> </a:t>
            </a:r>
            <a:r>
              <a:rPr sz="3200" dirty="0">
                <a:solidFill>
                  <a:srgbClr val="FFFFCC"/>
                </a:solidFill>
                <a:latin typeface="Arial MT"/>
                <a:cs typeface="Arial MT"/>
              </a:rPr>
              <a:t>=</a:t>
            </a:r>
            <a:r>
              <a:rPr sz="3200" spc="-2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89050" y="865250"/>
          <a:ext cx="7185025" cy="1598930"/>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gridCol w="1224914">
                  <a:extLst>
                    <a:ext uri="{9D8B030D-6E8A-4147-A177-3AD203B41FA5}">
                      <a16:colId xmlns:a16="http://schemas.microsoft.com/office/drawing/2014/main" val="20003"/>
                    </a:ext>
                  </a:extLst>
                </a:gridCol>
              </a:tblGrid>
              <a:tr h="396366">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Right-handed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Left-handed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spc="-30" dirty="0">
                          <a:solidFill>
                            <a:srgbClr val="FFFFCC"/>
                          </a:solidFill>
                          <a:latin typeface="Arial MT"/>
                          <a:cs typeface="Arial MT"/>
                        </a:rPr>
                        <a:t>TOTALS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494">
                <a:tc>
                  <a:txBody>
                    <a:bodyPr/>
                    <a:lstStyle/>
                    <a:p>
                      <a:pPr marL="91440">
                        <a:lnSpc>
                          <a:spcPct val="100000"/>
                        </a:lnSpc>
                        <a:spcBef>
                          <a:spcPts val="170"/>
                        </a:spcBef>
                      </a:pPr>
                      <a:r>
                        <a:rPr sz="2000" dirty="0">
                          <a:solidFill>
                            <a:srgbClr val="FFFFCC"/>
                          </a:solidFill>
                          <a:latin typeface="Arial MT"/>
                          <a:cs typeface="Arial MT"/>
                        </a:rPr>
                        <a:t>Males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43</a:t>
                      </a:r>
                      <a:r>
                        <a:rPr sz="2000" spc="-55" dirty="0">
                          <a:solidFill>
                            <a:srgbClr val="FFFFCC"/>
                          </a:solidFill>
                          <a:latin typeface="Arial MT"/>
                          <a:cs typeface="Arial MT"/>
                        </a:rPr>
                        <a:t> </a:t>
                      </a:r>
                      <a:r>
                        <a:rPr sz="2000" dirty="0">
                          <a:solidFill>
                            <a:srgbClr val="FFFFCC"/>
                          </a:solidFill>
                          <a:latin typeface="Arial MT"/>
                          <a:cs typeface="Arial MT"/>
                        </a:rPr>
                        <a:t>(82.7%)</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9</a:t>
                      </a:r>
                      <a:r>
                        <a:rPr sz="2000" spc="-35" dirty="0">
                          <a:solidFill>
                            <a:srgbClr val="FFFFCC"/>
                          </a:solidFill>
                          <a:latin typeface="Arial MT"/>
                          <a:cs typeface="Arial MT"/>
                        </a:rPr>
                        <a:t> </a:t>
                      </a:r>
                      <a:r>
                        <a:rPr sz="2000" dirty="0">
                          <a:solidFill>
                            <a:srgbClr val="FFFFCC"/>
                          </a:solidFill>
                          <a:latin typeface="Arial MT"/>
                          <a:cs typeface="Arial MT"/>
                        </a:rPr>
                        <a:t>(17.3%)</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52</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396493">
                <a:tc>
                  <a:txBody>
                    <a:bodyPr/>
                    <a:lstStyle/>
                    <a:p>
                      <a:pPr marL="91440">
                        <a:lnSpc>
                          <a:spcPct val="100000"/>
                        </a:lnSpc>
                        <a:spcBef>
                          <a:spcPts val="175"/>
                        </a:spcBef>
                      </a:pPr>
                      <a:r>
                        <a:rPr sz="2000" dirty="0">
                          <a:solidFill>
                            <a:srgbClr val="FFFFCC"/>
                          </a:solidFill>
                          <a:latin typeface="Arial MT"/>
                          <a:cs typeface="Arial MT"/>
                        </a:rPr>
                        <a:t>Females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44</a:t>
                      </a:r>
                      <a:r>
                        <a:rPr sz="2000" spc="-55" dirty="0">
                          <a:solidFill>
                            <a:srgbClr val="FFFFCC"/>
                          </a:solidFill>
                          <a:latin typeface="Arial MT"/>
                          <a:cs typeface="Arial MT"/>
                        </a:rPr>
                        <a:t> </a:t>
                      </a:r>
                      <a:r>
                        <a:rPr sz="2000" dirty="0">
                          <a:solidFill>
                            <a:srgbClr val="FFFFCC"/>
                          </a:solidFill>
                          <a:latin typeface="Arial MT"/>
                          <a:cs typeface="Arial MT"/>
                        </a:rPr>
                        <a:t>(91.7%)</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a:t>
                      </a:r>
                      <a:r>
                        <a:rPr sz="2000" spc="-35" dirty="0">
                          <a:solidFill>
                            <a:srgbClr val="FFFFCC"/>
                          </a:solidFill>
                          <a:latin typeface="Arial MT"/>
                          <a:cs typeface="Arial MT"/>
                        </a:rPr>
                        <a:t> </a:t>
                      </a:r>
                      <a:r>
                        <a:rPr sz="2000" dirty="0">
                          <a:solidFill>
                            <a:srgbClr val="FFFFCC"/>
                          </a:solidFill>
                          <a:latin typeface="Arial MT"/>
                          <a:cs typeface="Arial MT"/>
                        </a:rPr>
                        <a:t>(8.3%)</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48</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494">
                <a:tc>
                  <a:txBody>
                    <a:bodyPr/>
                    <a:lstStyle/>
                    <a:p>
                      <a:pPr marL="91440">
                        <a:lnSpc>
                          <a:spcPct val="100000"/>
                        </a:lnSpc>
                        <a:spcBef>
                          <a:spcPts val="175"/>
                        </a:spcBef>
                      </a:pPr>
                      <a:r>
                        <a:rPr sz="2000" spc="-30" dirty="0">
                          <a:solidFill>
                            <a:srgbClr val="FFFFCC"/>
                          </a:solidFill>
                          <a:latin typeface="Arial MT"/>
                          <a:cs typeface="Arial MT"/>
                        </a:rPr>
                        <a:t>TOTALS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87</a:t>
                      </a:r>
                      <a:r>
                        <a:rPr sz="2000" spc="-60"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13</a:t>
                      </a:r>
                      <a:r>
                        <a:rPr sz="2000" spc="-45"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100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graphicFrame>
        <p:nvGraphicFramePr>
          <p:cNvPr id="3" name="object 3"/>
          <p:cNvGraphicFramePr>
            <a:graphicFrameLocks noGrp="1"/>
          </p:cNvGraphicFramePr>
          <p:nvPr/>
        </p:nvGraphicFramePr>
        <p:xfrm>
          <a:off x="1325625" y="3198748"/>
          <a:ext cx="7185025" cy="2025650"/>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2339975">
                  <a:extLst>
                    <a:ext uri="{9D8B030D-6E8A-4147-A177-3AD203B41FA5}">
                      <a16:colId xmlns:a16="http://schemas.microsoft.com/office/drawing/2014/main" val="20002"/>
                    </a:ext>
                  </a:extLst>
                </a:gridCol>
                <a:gridCol w="1116964">
                  <a:extLst>
                    <a:ext uri="{9D8B030D-6E8A-4147-A177-3AD203B41FA5}">
                      <a16:colId xmlns:a16="http://schemas.microsoft.com/office/drawing/2014/main" val="20003"/>
                    </a:ext>
                  </a:extLst>
                </a:gridCol>
              </a:tblGrid>
              <a:tr h="701420">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Right-handed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Left-handed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127635" algn="ctr">
                        <a:lnSpc>
                          <a:spcPct val="100000"/>
                        </a:lnSpc>
                        <a:spcBef>
                          <a:spcPts val="175"/>
                        </a:spcBef>
                      </a:pPr>
                      <a:r>
                        <a:rPr sz="2000" spc="-40" dirty="0">
                          <a:solidFill>
                            <a:srgbClr val="FFFFCC"/>
                          </a:solidFill>
                          <a:latin typeface="Arial MT"/>
                          <a:cs typeface="Arial MT"/>
                        </a:rPr>
                        <a:t>TOTAL</a:t>
                      </a:r>
                      <a:endParaRPr sz="2000">
                        <a:latin typeface="Arial MT"/>
                        <a:cs typeface="Arial MT"/>
                      </a:endParaRPr>
                    </a:p>
                    <a:p>
                      <a:pPr marR="67945" algn="ctr">
                        <a:lnSpc>
                          <a:spcPct val="100000"/>
                        </a:lnSpc>
                        <a:spcBef>
                          <a:spcPts val="5"/>
                        </a:spcBef>
                      </a:pPr>
                      <a:r>
                        <a:rPr sz="2000" dirty="0">
                          <a:solidFill>
                            <a:srgbClr val="FFFFCC"/>
                          </a:solidFill>
                          <a:latin typeface="Arial MT"/>
                          <a:cs typeface="Arial MT"/>
                        </a:rPr>
                        <a:t>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457454">
                <a:tc>
                  <a:txBody>
                    <a:bodyPr/>
                    <a:lstStyle/>
                    <a:p>
                      <a:pPr marL="91440">
                        <a:lnSpc>
                          <a:spcPct val="100000"/>
                        </a:lnSpc>
                        <a:spcBef>
                          <a:spcPts val="180"/>
                        </a:spcBef>
                      </a:pPr>
                      <a:r>
                        <a:rPr sz="2000" dirty="0">
                          <a:solidFill>
                            <a:srgbClr val="FFFFCC"/>
                          </a:solidFill>
                          <a:latin typeface="Arial MT"/>
                          <a:cs typeface="Arial MT"/>
                        </a:rPr>
                        <a:t>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75260">
                        <a:lnSpc>
                          <a:spcPct val="100000"/>
                        </a:lnSpc>
                        <a:spcBef>
                          <a:spcPts val="140"/>
                        </a:spcBef>
                      </a:pPr>
                      <a:r>
                        <a:rPr sz="2400" spc="-5" dirty="0">
                          <a:solidFill>
                            <a:srgbClr val="FFFFCC"/>
                          </a:solidFill>
                          <a:latin typeface="Arial MT"/>
                          <a:cs typeface="Arial MT"/>
                        </a:rPr>
                        <a:t>E1=87*52/100</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40"/>
                        </a:spcBef>
                      </a:pPr>
                      <a:r>
                        <a:rPr sz="2400" spc="-5" dirty="0">
                          <a:solidFill>
                            <a:srgbClr val="FFFFCC"/>
                          </a:solidFill>
                          <a:latin typeface="Arial MT"/>
                          <a:cs typeface="Arial MT"/>
                        </a:rPr>
                        <a:t>E2=13*52/100</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180"/>
                        </a:spcBef>
                      </a:pPr>
                      <a:r>
                        <a:rPr sz="2000" dirty="0">
                          <a:solidFill>
                            <a:srgbClr val="FFFFCC"/>
                          </a:solidFill>
                          <a:latin typeface="Arial MT"/>
                          <a:cs typeface="Arial MT"/>
                        </a:rPr>
                        <a:t>52</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453">
                <a:tc>
                  <a:txBody>
                    <a:bodyPr/>
                    <a:lstStyle/>
                    <a:p>
                      <a:pPr marL="91440">
                        <a:lnSpc>
                          <a:spcPct val="100000"/>
                        </a:lnSpc>
                        <a:spcBef>
                          <a:spcPts val="180"/>
                        </a:spcBef>
                      </a:pPr>
                      <a:r>
                        <a:rPr sz="2000" dirty="0">
                          <a:solidFill>
                            <a:srgbClr val="FFFFCC"/>
                          </a:solidFill>
                          <a:latin typeface="Arial MT"/>
                          <a:cs typeface="Arial MT"/>
                        </a:rPr>
                        <a:t>Females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40"/>
                        </a:spcBef>
                      </a:pPr>
                      <a:r>
                        <a:rPr sz="2400" spc="-5" dirty="0">
                          <a:solidFill>
                            <a:srgbClr val="FFFFCC"/>
                          </a:solidFill>
                          <a:latin typeface="Arial MT"/>
                          <a:cs typeface="Arial MT"/>
                        </a:rPr>
                        <a:t>E3=87-E1</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40"/>
                        </a:spcBef>
                      </a:pPr>
                      <a:r>
                        <a:rPr sz="2400" spc="-5" dirty="0">
                          <a:solidFill>
                            <a:srgbClr val="FFFFCC"/>
                          </a:solidFill>
                          <a:latin typeface="Arial MT"/>
                          <a:cs typeface="Arial MT"/>
                        </a:rPr>
                        <a:t>E4=13-E2</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180"/>
                        </a:spcBef>
                      </a:pPr>
                      <a:r>
                        <a:rPr sz="2000" dirty="0">
                          <a:solidFill>
                            <a:srgbClr val="FFFFCC"/>
                          </a:solidFill>
                          <a:latin typeface="Arial MT"/>
                          <a:cs typeface="Arial MT"/>
                        </a:rPr>
                        <a:t>48</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621">
                <a:tc>
                  <a:txBody>
                    <a:bodyPr/>
                    <a:lstStyle/>
                    <a:p>
                      <a:pPr marL="91440">
                        <a:lnSpc>
                          <a:spcPct val="100000"/>
                        </a:lnSpc>
                        <a:spcBef>
                          <a:spcPts val="180"/>
                        </a:spcBef>
                      </a:pPr>
                      <a:r>
                        <a:rPr sz="2000" spc="-30" dirty="0">
                          <a:solidFill>
                            <a:srgbClr val="FFFFCC"/>
                          </a:solidFill>
                          <a:latin typeface="Arial MT"/>
                          <a:cs typeface="Arial MT"/>
                        </a:rPr>
                        <a:t>TOTALS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80"/>
                        </a:spcBef>
                      </a:pPr>
                      <a:r>
                        <a:rPr sz="2000" dirty="0">
                          <a:solidFill>
                            <a:srgbClr val="FFFFCC"/>
                          </a:solidFill>
                          <a:latin typeface="Arial MT"/>
                          <a:cs typeface="Arial MT"/>
                        </a:rPr>
                        <a:t>87</a:t>
                      </a:r>
                      <a:r>
                        <a:rPr sz="2000" spc="-55"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13</a:t>
                      </a:r>
                      <a:r>
                        <a:rPr sz="2000" spc="-55"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710">
                        <a:lnSpc>
                          <a:spcPct val="100000"/>
                        </a:lnSpc>
                        <a:spcBef>
                          <a:spcPts val="180"/>
                        </a:spcBef>
                      </a:pPr>
                      <a:r>
                        <a:rPr sz="2000" dirty="0">
                          <a:solidFill>
                            <a:srgbClr val="FFFFCC"/>
                          </a:solidFill>
                          <a:latin typeface="Arial MT"/>
                          <a:cs typeface="Arial MT"/>
                        </a:rPr>
                        <a:t>100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1663445" y="392429"/>
            <a:ext cx="22225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Original</a:t>
            </a:r>
            <a:r>
              <a:rPr sz="2800" spc="-40" dirty="0">
                <a:solidFill>
                  <a:srgbClr val="FFFFCC"/>
                </a:solidFill>
                <a:latin typeface="Arial MT"/>
                <a:cs typeface="Arial MT"/>
              </a:rPr>
              <a:t> </a:t>
            </a:r>
            <a:r>
              <a:rPr sz="2800" dirty="0">
                <a:solidFill>
                  <a:srgbClr val="FFFFCC"/>
                </a:solidFill>
                <a:latin typeface="Arial MT"/>
                <a:cs typeface="Arial MT"/>
              </a:rPr>
              <a:t>table:</a:t>
            </a:r>
            <a:endParaRPr sz="2800">
              <a:latin typeface="Arial MT"/>
              <a:cs typeface="Arial MT"/>
            </a:endParaRPr>
          </a:p>
        </p:txBody>
      </p:sp>
      <p:sp>
        <p:nvSpPr>
          <p:cNvPr id="5" name="object 5"/>
          <p:cNvSpPr txBox="1"/>
          <p:nvPr/>
        </p:nvSpPr>
        <p:spPr>
          <a:xfrm>
            <a:off x="1663445" y="2713736"/>
            <a:ext cx="24777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Expected</a:t>
            </a:r>
            <a:r>
              <a:rPr sz="2800" spc="-30" dirty="0">
                <a:solidFill>
                  <a:srgbClr val="FFFFCC"/>
                </a:solidFill>
                <a:latin typeface="Arial MT"/>
                <a:cs typeface="Arial MT"/>
              </a:rPr>
              <a:t> </a:t>
            </a:r>
            <a:r>
              <a:rPr sz="2800" spc="-5" dirty="0">
                <a:solidFill>
                  <a:srgbClr val="FFFFCC"/>
                </a:solidFill>
                <a:latin typeface="Arial MT"/>
                <a:cs typeface="Arial MT"/>
              </a:rPr>
              <a:t>table:</a:t>
            </a:r>
            <a:endParaRPr sz="2800">
              <a:latin typeface="Arial MT"/>
              <a:cs typeface="Arial MT"/>
            </a:endParaRPr>
          </a:p>
        </p:txBody>
      </p:sp>
      <p:sp>
        <p:nvSpPr>
          <p:cNvPr id="6" name="object 6"/>
          <p:cNvSpPr txBox="1"/>
          <p:nvPr/>
        </p:nvSpPr>
        <p:spPr>
          <a:xfrm>
            <a:off x="1518919" y="5214924"/>
            <a:ext cx="2724150" cy="1489710"/>
          </a:xfrm>
          <a:prstGeom prst="rect">
            <a:avLst/>
          </a:prstGeom>
        </p:spPr>
        <p:txBody>
          <a:bodyPr vert="horz" wrap="square" lIns="0" tIns="12700" rIns="0" bIns="0" rtlCol="0">
            <a:spAutoFit/>
          </a:bodyPr>
          <a:lstStyle/>
          <a:p>
            <a:pPr marL="12700" marR="29209">
              <a:lnSpc>
                <a:spcPct val="100000"/>
              </a:lnSpc>
              <a:spcBef>
                <a:spcPts val="100"/>
              </a:spcBef>
            </a:pPr>
            <a:r>
              <a:rPr sz="3200" spc="-5" dirty="0">
                <a:solidFill>
                  <a:srgbClr val="FFFFCC"/>
                </a:solidFill>
                <a:latin typeface="Arial MT"/>
                <a:cs typeface="Arial MT"/>
              </a:rPr>
              <a:t>Chi-square</a:t>
            </a:r>
            <a:r>
              <a:rPr sz="3200" spc="-60" dirty="0">
                <a:solidFill>
                  <a:srgbClr val="FFFFCC"/>
                </a:solidFill>
                <a:latin typeface="Arial MT"/>
                <a:cs typeface="Arial MT"/>
              </a:rPr>
              <a:t> </a:t>
            </a:r>
            <a:r>
              <a:rPr sz="3200" dirty="0">
                <a:solidFill>
                  <a:srgbClr val="FFFFCC"/>
                </a:solidFill>
                <a:latin typeface="Arial MT"/>
                <a:cs typeface="Arial MT"/>
              </a:rPr>
              <a:t>=</a:t>
            </a:r>
            <a:r>
              <a:rPr sz="3200" spc="-2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spc="-5" dirty="0">
                <a:solidFill>
                  <a:srgbClr val="FFFFCC"/>
                </a:solidFill>
                <a:latin typeface="Arial MT"/>
                <a:cs typeface="Arial MT"/>
              </a:rPr>
              <a:t>Conclusion</a:t>
            </a:r>
            <a:r>
              <a:rPr sz="3200" spc="-50" dirty="0">
                <a:solidFill>
                  <a:srgbClr val="FFFFCC"/>
                </a:solidFill>
                <a:latin typeface="Arial MT"/>
                <a:cs typeface="Arial MT"/>
              </a:rPr>
              <a:t> </a:t>
            </a:r>
            <a:r>
              <a:rPr sz="3200" dirty="0">
                <a:solidFill>
                  <a:srgbClr val="FFFFCC"/>
                </a:solidFill>
                <a:latin typeface="Arial MT"/>
                <a:cs typeface="Arial MT"/>
              </a:rPr>
              <a:t>=</a:t>
            </a:r>
            <a:r>
              <a:rPr sz="3200" spc="-2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89050" y="865250"/>
          <a:ext cx="7185025" cy="1598930"/>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gridCol w="1224914">
                  <a:extLst>
                    <a:ext uri="{9D8B030D-6E8A-4147-A177-3AD203B41FA5}">
                      <a16:colId xmlns:a16="http://schemas.microsoft.com/office/drawing/2014/main" val="20003"/>
                    </a:ext>
                  </a:extLst>
                </a:gridCol>
              </a:tblGrid>
              <a:tr h="396366">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Right-handed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Left-handed</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spc="-30" dirty="0">
                          <a:solidFill>
                            <a:srgbClr val="FFFFCC"/>
                          </a:solidFill>
                          <a:latin typeface="Arial MT"/>
                          <a:cs typeface="Arial MT"/>
                        </a:rPr>
                        <a:t>TOTALS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494">
                <a:tc>
                  <a:txBody>
                    <a:bodyPr/>
                    <a:lstStyle/>
                    <a:p>
                      <a:pPr marL="91440">
                        <a:lnSpc>
                          <a:spcPct val="100000"/>
                        </a:lnSpc>
                        <a:spcBef>
                          <a:spcPts val="170"/>
                        </a:spcBef>
                      </a:pPr>
                      <a:r>
                        <a:rPr sz="2000" dirty="0">
                          <a:solidFill>
                            <a:srgbClr val="FFFFCC"/>
                          </a:solidFill>
                          <a:latin typeface="Arial MT"/>
                          <a:cs typeface="Arial MT"/>
                        </a:rPr>
                        <a:t>Males</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0"/>
                        </a:spcBef>
                      </a:pPr>
                      <a:r>
                        <a:rPr sz="2000" dirty="0">
                          <a:solidFill>
                            <a:srgbClr val="FFFFCC"/>
                          </a:solidFill>
                          <a:latin typeface="Arial MT"/>
                          <a:cs typeface="Arial MT"/>
                        </a:rPr>
                        <a:t>43</a:t>
                      </a:r>
                      <a:r>
                        <a:rPr sz="2000" spc="-55" dirty="0">
                          <a:solidFill>
                            <a:srgbClr val="FFFFCC"/>
                          </a:solidFill>
                          <a:latin typeface="Arial MT"/>
                          <a:cs typeface="Arial MT"/>
                        </a:rPr>
                        <a:t> </a:t>
                      </a:r>
                      <a:r>
                        <a:rPr sz="2000" dirty="0">
                          <a:solidFill>
                            <a:srgbClr val="FFFFCC"/>
                          </a:solidFill>
                          <a:latin typeface="Arial MT"/>
                          <a:cs typeface="Arial MT"/>
                        </a:rPr>
                        <a:t>(82.7%)</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9</a:t>
                      </a:r>
                      <a:r>
                        <a:rPr sz="2000" spc="-35" dirty="0">
                          <a:solidFill>
                            <a:srgbClr val="FFFFCC"/>
                          </a:solidFill>
                          <a:latin typeface="Arial MT"/>
                          <a:cs typeface="Arial MT"/>
                        </a:rPr>
                        <a:t> </a:t>
                      </a:r>
                      <a:r>
                        <a:rPr sz="2000" dirty="0">
                          <a:solidFill>
                            <a:srgbClr val="FFFFCC"/>
                          </a:solidFill>
                          <a:latin typeface="Arial MT"/>
                          <a:cs typeface="Arial MT"/>
                        </a:rPr>
                        <a:t>(17.3%)</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0"/>
                        </a:spcBef>
                      </a:pPr>
                      <a:r>
                        <a:rPr sz="2000" dirty="0">
                          <a:solidFill>
                            <a:srgbClr val="FFFFCC"/>
                          </a:solidFill>
                          <a:latin typeface="Arial MT"/>
                          <a:cs typeface="Arial MT"/>
                        </a:rPr>
                        <a:t>52</a:t>
                      </a:r>
                      <a:endParaRPr sz="2000">
                        <a:latin typeface="Arial MT"/>
                        <a:cs typeface="Arial MT"/>
                      </a:endParaRPr>
                    </a:p>
                  </a:txBody>
                  <a:tcPr marL="0" marR="0" marT="2159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396493">
                <a:tc>
                  <a:txBody>
                    <a:bodyPr/>
                    <a:lstStyle/>
                    <a:p>
                      <a:pPr marL="91440">
                        <a:lnSpc>
                          <a:spcPct val="100000"/>
                        </a:lnSpc>
                        <a:spcBef>
                          <a:spcPts val="175"/>
                        </a:spcBef>
                      </a:pPr>
                      <a:r>
                        <a:rPr sz="2000" dirty="0">
                          <a:solidFill>
                            <a:srgbClr val="FFFFCC"/>
                          </a:solidFill>
                          <a:latin typeface="Arial MT"/>
                          <a:cs typeface="Arial MT"/>
                        </a:rPr>
                        <a:t>Females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44</a:t>
                      </a:r>
                      <a:r>
                        <a:rPr sz="2000" spc="-55" dirty="0">
                          <a:solidFill>
                            <a:srgbClr val="FFFFCC"/>
                          </a:solidFill>
                          <a:latin typeface="Arial MT"/>
                          <a:cs typeface="Arial MT"/>
                        </a:rPr>
                        <a:t> </a:t>
                      </a:r>
                      <a:r>
                        <a:rPr sz="2000" dirty="0">
                          <a:solidFill>
                            <a:srgbClr val="FFFFCC"/>
                          </a:solidFill>
                          <a:latin typeface="Arial MT"/>
                          <a:cs typeface="Arial MT"/>
                        </a:rPr>
                        <a:t>(91.7%)</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a:t>
                      </a:r>
                      <a:r>
                        <a:rPr sz="2000" spc="-35" dirty="0">
                          <a:solidFill>
                            <a:srgbClr val="FFFFCC"/>
                          </a:solidFill>
                          <a:latin typeface="Arial MT"/>
                          <a:cs typeface="Arial MT"/>
                        </a:rPr>
                        <a:t> </a:t>
                      </a:r>
                      <a:r>
                        <a:rPr sz="2000" dirty="0">
                          <a:solidFill>
                            <a:srgbClr val="FFFFCC"/>
                          </a:solidFill>
                          <a:latin typeface="Arial MT"/>
                          <a:cs typeface="Arial MT"/>
                        </a:rPr>
                        <a:t>(8.3%)</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48</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494">
                <a:tc>
                  <a:txBody>
                    <a:bodyPr/>
                    <a:lstStyle/>
                    <a:p>
                      <a:pPr marL="91440">
                        <a:lnSpc>
                          <a:spcPct val="100000"/>
                        </a:lnSpc>
                        <a:spcBef>
                          <a:spcPts val="175"/>
                        </a:spcBef>
                      </a:pPr>
                      <a:r>
                        <a:rPr sz="2000" spc="-30" dirty="0">
                          <a:solidFill>
                            <a:srgbClr val="FFFFCC"/>
                          </a:solidFill>
                          <a:latin typeface="Arial MT"/>
                          <a:cs typeface="Arial MT"/>
                        </a:rPr>
                        <a:t>TOTALS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87</a:t>
                      </a:r>
                      <a:r>
                        <a:rPr sz="2000" spc="-60"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13</a:t>
                      </a:r>
                      <a:r>
                        <a:rPr sz="2000" spc="-45"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100</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graphicFrame>
        <p:nvGraphicFramePr>
          <p:cNvPr id="3" name="object 3"/>
          <p:cNvGraphicFramePr>
            <a:graphicFrameLocks noGrp="1"/>
          </p:cNvGraphicFramePr>
          <p:nvPr/>
        </p:nvGraphicFramePr>
        <p:xfrm>
          <a:off x="1325625" y="3198748"/>
          <a:ext cx="7185025" cy="2025650"/>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2339975">
                  <a:extLst>
                    <a:ext uri="{9D8B030D-6E8A-4147-A177-3AD203B41FA5}">
                      <a16:colId xmlns:a16="http://schemas.microsoft.com/office/drawing/2014/main" val="20002"/>
                    </a:ext>
                  </a:extLst>
                </a:gridCol>
                <a:gridCol w="1116964">
                  <a:extLst>
                    <a:ext uri="{9D8B030D-6E8A-4147-A177-3AD203B41FA5}">
                      <a16:colId xmlns:a16="http://schemas.microsoft.com/office/drawing/2014/main" val="20003"/>
                    </a:ext>
                  </a:extLst>
                </a:gridCol>
              </a:tblGrid>
              <a:tr h="701420">
                <a:tc>
                  <a:txBody>
                    <a:bodyPr/>
                    <a:lstStyle/>
                    <a:p>
                      <a:pPr>
                        <a:lnSpc>
                          <a:spcPct val="100000"/>
                        </a:lnSpc>
                      </a:pPr>
                      <a:endParaRPr sz="22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75"/>
                        </a:spcBef>
                      </a:pPr>
                      <a:r>
                        <a:rPr sz="2000" dirty="0">
                          <a:solidFill>
                            <a:srgbClr val="FFFFCC"/>
                          </a:solidFill>
                          <a:latin typeface="Arial MT"/>
                          <a:cs typeface="Arial MT"/>
                        </a:rPr>
                        <a:t>Right-handed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75"/>
                        </a:spcBef>
                      </a:pPr>
                      <a:r>
                        <a:rPr sz="2000" dirty="0">
                          <a:solidFill>
                            <a:srgbClr val="FFFFCC"/>
                          </a:solidFill>
                          <a:latin typeface="Arial MT"/>
                          <a:cs typeface="Arial MT"/>
                        </a:rPr>
                        <a:t>Left-handed</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127635" algn="ctr">
                        <a:lnSpc>
                          <a:spcPct val="100000"/>
                        </a:lnSpc>
                        <a:spcBef>
                          <a:spcPts val="175"/>
                        </a:spcBef>
                      </a:pPr>
                      <a:r>
                        <a:rPr sz="2000" spc="-40" dirty="0">
                          <a:solidFill>
                            <a:srgbClr val="FFFFCC"/>
                          </a:solidFill>
                          <a:latin typeface="Arial MT"/>
                          <a:cs typeface="Arial MT"/>
                        </a:rPr>
                        <a:t>TOTAL</a:t>
                      </a:r>
                      <a:endParaRPr sz="2000">
                        <a:latin typeface="Arial MT"/>
                        <a:cs typeface="Arial MT"/>
                      </a:endParaRPr>
                    </a:p>
                    <a:p>
                      <a:pPr marR="67945" algn="ctr">
                        <a:lnSpc>
                          <a:spcPct val="100000"/>
                        </a:lnSpc>
                        <a:spcBef>
                          <a:spcPts val="5"/>
                        </a:spcBef>
                      </a:pPr>
                      <a:r>
                        <a:rPr sz="2000" dirty="0">
                          <a:solidFill>
                            <a:srgbClr val="FFFFCC"/>
                          </a:solidFill>
                          <a:latin typeface="Arial MT"/>
                          <a:cs typeface="Arial MT"/>
                        </a:rPr>
                        <a:t>S</a:t>
                      </a:r>
                      <a:endParaRPr sz="2000">
                        <a:latin typeface="Arial MT"/>
                        <a:cs typeface="Arial MT"/>
                      </a:endParaRPr>
                    </a:p>
                  </a:txBody>
                  <a:tcPr marL="0" marR="0" marT="2222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457454">
                <a:tc>
                  <a:txBody>
                    <a:bodyPr/>
                    <a:lstStyle/>
                    <a:p>
                      <a:pPr marL="91440">
                        <a:lnSpc>
                          <a:spcPct val="100000"/>
                        </a:lnSpc>
                        <a:spcBef>
                          <a:spcPts val="180"/>
                        </a:spcBef>
                      </a:pPr>
                      <a:r>
                        <a:rPr sz="2000" dirty="0">
                          <a:solidFill>
                            <a:srgbClr val="FFFFCC"/>
                          </a:solidFill>
                          <a:latin typeface="Arial MT"/>
                          <a:cs typeface="Arial MT"/>
                        </a:rPr>
                        <a:t>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75260">
                        <a:lnSpc>
                          <a:spcPct val="100000"/>
                        </a:lnSpc>
                        <a:spcBef>
                          <a:spcPts val="140"/>
                        </a:spcBef>
                      </a:pPr>
                      <a:r>
                        <a:rPr sz="2400" spc="-5" dirty="0">
                          <a:solidFill>
                            <a:srgbClr val="FFFFCC"/>
                          </a:solidFill>
                          <a:latin typeface="Arial MT"/>
                          <a:cs typeface="Arial MT"/>
                        </a:rPr>
                        <a:t>E1=45.24</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40"/>
                        </a:spcBef>
                      </a:pPr>
                      <a:r>
                        <a:rPr sz="2400" spc="-5" dirty="0">
                          <a:solidFill>
                            <a:srgbClr val="FFFFCC"/>
                          </a:solidFill>
                          <a:latin typeface="Arial MT"/>
                          <a:cs typeface="Arial MT"/>
                        </a:rPr>
                        <a:t>E2=6.76</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180"/>
                        </a:spcBef>
                      </a:pPr>
                      <a:r>
                        <a:rPr sz="2000" dirty="0">
                          <a:solidFill>
                            <a:srgbClr val="FFFFCC"/>
                          </a:solidFill>
                          <a:latin typeface="Arial MT"/>
                          <a:cs typeface="Arial MT"/>
                        </a:rPr>
                        <a:t>52</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453">
                <a:tc>
                  <a:txBody>
                    <a:bodyPr/>
                    <a:lstStyle/>
                    <a:p>
                      <a:pPr marL="91440">
                        <a:lnSpc>
                          <a:spcPct val="100000"/>
                        </a:lnSpc>
                        <a:spcBef>
                          <a:spcPts val="180"/>
                        </a:spcBef>
                      </a:pPr>
                      <a:r>
                        <a:rPr sz="2000" dirty="0">
                          <a:solidFill>
                            <a:srgbClr val="FFFFCC"/>
                          </a:solidFill>
                          <a:latin typeface="Arial MT"/>
                          <a:cs typeface="Arial MT"/>
                        </a:rPr>
                        <a:t>Females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40"/>
                        </a:spcBef>
                      </a:pPr>
                      <a:r>
                        <a:rPr sz="2400" spc="-5" dirty="0">
                          <a:solidFill>
                            <a:srgbClr val="FFFFCC"/>
                          </a:solidFill>
                          <a:latin typeface="Arial MT"/>
                          <a:cs typeface="Arial MT"/>
                        </a:rPr>
                        <a:t>E3=41.76</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075">
                        <a:lnSpc>
                          <a:spcPct val="100000"/>
                        </a:lnSpc>
                        <a:spcBef>
                          <a:spcPts val="140"/>
                        </a:spcBef>
                      </a:pPr>
                      <a:r>
                        <a:rPr sz="2400" spc="-5" dirty="0">
                          <a:solidFill>
                            <a:srgbClr val="FFFFCC"/>
                          </a:solidFill>
                          <a:latin typeface="Arial MT"/>
                          <a:cs typeface="Arial MT"/>
                        </a:rPr>
                        <a:t>E4=6.24</a:t>
                      </a:r>
                      <a:endParaRPr sz="2400">
                        <a:latin typeface="Arial MT"/>
                        <a:cs typeface="Arial MT"/>
                      </a:endParaRPr>
                    </a:p>
                  </a:txBody>
                  <a:tcPr marL="0" marR="0" marT="1778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92710">
                        <a:lnSpc>
                          <a:spcPct val="100000"/>
                        </a:lnSpc>
                        <a:spcBef>
                          <a:spcPts val="180"/>
                        </a:spcBef>
                      </a:pPr>
                      <a:r>
                        <a:rPr sz="2000" dirty="0">
                          <a:solidFill>
                            <a:srgbClr val="FFFFCC"/>
                          </a:solidFill>
                          <a:latin typeface="Arial MT"/>
                          <a:cs typeface="Arial MT"/>
                        </a:rPr>
                        <a:t>48</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621">
                <a:tc>
                  <a:txBody>
                    <a:bodyPr/>
                    <a:lstStyle/>
                    <a:p>
                      <a:pPr marL="91440">
                        <a:lnSpc>
                          <a:spcPct val="100000"/>
                        </a:lnSpc>
                        <a:spcBef>
                          <a:spcPts val="180"/>
                        </a:spcBef>
                      </a:pPr>
                      <a:r>
                        <a:rPr sz="2000" spc="-30" dirty="0">
                          <a:solidFill>
                            <a:srgbClr val="FFFFCC"/>
                          </a:solidFill>
                          <a:latin typeface="Arial MT"/>
                          <a:cs typeface="Arial MT"/>
                        </a:rPr>
                        <a:t>TOTALS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1440">
                        <a:lnSpc>
                          <a:spcPct val="100000"/>
                        </a:lnSpc>
                        <a:spcBef>
                          <a:spcPts val="180"/>
                        </a:spcBef>
                      </a:pPr>
                      <a:r>
                        <a:rPr sz="2000" dirty="0">
                          <a:solidFill>
                            <a:srgbClr val="FFFFCC"/>
                          </a:solidFill>
                          <a:latin typeface="Arial MT"/>
                          <a:cs typeface="Arial MT"/>
                        </a:rPr>
                        <a:t>87</a:t>
                      </a:r>
                      <a:r>
                        <a:rPr sz="2000" spc="-55"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13</a:t>
                      </a:r>
                      <a:r>
                        <a:rPr sz="2000" spc="-55"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710">
                        <a:lnSpc>
                          <a:spcPct val="100000"/>
                        </a:lnSpc>
                        <a:spcBef>
                          <a:spcPts val="180"/>
                        </a:spcBef>
                      </a:pPr>
                      <a:r>
                        <a:rPr sz="2000" dirty="0">
                          <a:solidFill>
                            <a:srgbClr val="FFFFCC"/>
                          </a:solidFill>
                          <a:latin typeface="Arial MT"/>
                          <a:cs typeface="Arial MT"/>
                        </a:rPr>
                        <a:t>100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1663445" y="392429"/>
            <a:ext cx="222250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Original</a:t>
            </a:r>
            <a:r>
              <a:rPr sz="2800" spc="-40" dirty="0">
                <a:solidFill>
                  <a:srgbClr val="FFFFCC"/>
                </a:solidFill>
                <a:latin typeface="Arial MT"/>
                <a:cs typeface="Arial MT"/>
              </a:rPr>
              <a:t> </a:t>
            </a:r>
            <a:r>
              <a:rPr sz="2800" dirty="0">
                <a:solidFill>
                  <a:srgbClr val="FFFFCC"/>
                </a:solidFill>
                <a:latin typeface="Arial MT"/>
                <a:cs typeface="Arial MT"/>
              </a:rPr>
              <a:t>table:</a:t>
            </a:r>
            <a:endParaRPr sz="2800">
              <a:latin typeface="Arial MT"/>
              <a:cs typeface="Arial MT"/>
            </a:endParaRPr>
          </a:p>
        </p:txBody>
      </p:sp>
      <p:sp>
        <p:nvSpPr>
          <p:cNvPr id="5" name="object 5"/>
          <p:cNvSpPr txBox="1"/>
          <p:nvPr/>
        </p:nvSpPr>
        <p:spPr>
          <a:xfrm>
            <a:off x="1663445" y="2713736"/>
            <a:ext cx="247777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Expected</a:t>
            </a:r>
            <a:r>
              <a:rPr sz="2800" spc="-30" dirty="0">
                <a:solidFill>
                  <a:srgbClr val="FFFFCC"/>
                </a:solidFill>
                <a:latin typeface="Arial MT"/>
                <a:cs typeface="Arial MT"/>
              </a:rPr>
              <a:t> </a:t>
            </a:r>
            <a:r>
              <a:rPr sz="2800" spc="-5" dirty="0">
                <a:solidFill>
                  <a:srgbClr val="FFFFCC"/>
                </a:solidFill>
                <a:latin typeface="Arial MT"/>
                <a:cs typeface="Arial MT"/>
              </a:rPr>
              <a:t>table:</a:t>
            </a:r>
            <a:endParaRPr sz="2800">
              <a:latin typeface="Arial MT"/>
              <a:cs typeface="Arial MT"/>
            </a:endParaRPr>
          </a:p>
        </p:txBody>
      </p:sp>
      <p:sp>
        <p:nvSpPr>
          <p:cNvPr id="6" name="object 6"/>
          <p:cNvSpPr txBox="1"/>
          <p:nvPr/>
        </p:nvSpPr>
        <p:spPr>
          <a:xfrm>
            <a:off x="1518919" y="5214924"/>
            <a:ext cx="2724150" cy="1489710"/>
          </a:xfrm>
          <a:prstGeom prst="rect">
            <a:avLst/>
          </a:prstGeom>
        </p:spPr>
        <p:txBody>
          <a:bodyPr vert="horz" wrap="square" lIns="0" tIns="12700" rIns="0" bIns="0" rtlCol="0">
            <a:spAutoFit/>
          </a:bodyPr>
          <a:lstStyle/>
          <a:p>
            <a:pPr marL="12700" marR="29209">
              <a:lnSpc>
                <a:spcPct val="100000"/>
              </a:lnSpc>
              <a:spcBef>
                <a:spcPts val="100"/>
              </a:spcBef>
            </a:pPr>
            <a:r>
              <a:rPr sz="3200" spc="-5" dirty="0">
                <a:solidFill>
                  <a:srgbClr val="FFFFCC"/>
                </a:solidFill>
                <a:latin typeface="Arial MT"/>
                <a:cs typeface="Arial MT"/>
              </a:rPr>
              <a:t>Chi-square</a:t>
            </a:r>
            <a:r>
              <a:rPr sz="3200" spc="-60" dirty="0">
                <a:solidFill>
                  <a:srgbClr val="FFFFCC"/>
                </a:solidFill>
                <a:latin typeface="Arial MT"/>
                <a:cs typeface="Arial MT"/>
              </a:rPr>
              <a:t> </a:t>
            </a:r>
            <a:r>
              <a:rPr sz="3200" dirty="0">
                <a:solidFill>
                  <a:srgbClr val="FFFFCC"/>
                </a:solidFill>
                <a:latin typeface="Arial MT"/>
                <a:cs typeface="Arial MT"/>
              </a:rPr>
              <a:t>=</a:t>
            </a:r>
            <a:r>
              <a:rPr sz="3200" spc="-2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spc="-5" dirty="0">
                <a:solidFill>
                  <a:srgbClr val="FFFFCC"/>
                </a:solidFill>
                <a:latin typeface="Arial MT"/>
                <a:cs typeface="Arial MT"/>
              </a:rPr>
              <a:t>Conclusion</a:t>
            </a:r>
            <a:r>
              <a:rPr sz="3200" spc="-50" dirty="0">
                <a:solidFill>
                  <a:srgbClr val="FFFFCC"/>
                </a:solidFill>
                <a:latin typeface="Arial MT"/>
                <a:cs typeface="Arial MT"/>
              </a:rPr>
              <a:t> </a:t>
            </a:r>
            <a:r>
              <a:rPr sz="3200" dirty="0">
                <a:solidFill>
                  <a:srgbClr val="FFFFCC"/>
                </a:solidFill>
                <a:latin typeface="Arial MT"/>
                <a:cs typeface="Arial MT"/>
              </a:rPr>
              <a:t>=</a:t>
            </a:r>
            <a:r>
              <a:rPr sz="3200" spc="-2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967" y="175971"/>
            <a:ext cx="4745355" cy="130556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&gt;&gt;</a:t>
            </a:r>
            <a:r>
              <a:rPr sz="2800" spc="-15" dirty="0">
                <a:solidFill>
                  <a:srgbClr val="FFFFCC"/>
                </a:solidFill>
                <a:latin typeface="Arial MT"/>
                <a:cs typeface="Arial MT"/>
              </a:rPr>
              <a:t> </a:t>
            </a:r>
            <a:r>
              <a:rPr sz="2800" spc="-5" dirty="0">
                <a:solidFill>
                  <a:srgbClr val="FFFFCC"/>
                </a:solidFill>
                <a:latin typeface="Arial MT"/>
                <a:cs typeface="Arial MT"/>
              </a:rPr>
              <a:t>O=[43</a:t>
            </a:r>
            <a:r>
              <a:rPr sz="2800" dirty="0">
                <a:solidFill>
                  <a:srgbClr val="FFFFCC"/>
                </a:solidFill>
                <a:latin typeface="Arial MT"/>
                <a:cs typeface="Arial MT"/>
              </a:rPr>
              <a:t> </a:t>
            </a:r>
            <a:r>
              <a:rPr sz="2800" spc="-5" dirty="0">
                <a:solidFill>
                  <a:srgbClr val="FFFFCC"/>
                </a:solidFill>
                <a:latin typeface="Arial MT"/>
                <a:cs typeface="Arial MT"/>
              </a:rPr>
              <a:t>9</a:t>
            </a:r>
            <a:r>
              <a:rPr sz="2800" spc="-15" dirty="0">
                <a:solidFill>
                  <a:srgbClr val="FFFFCC"/>
                </a:solidFill>
                <a:latin typeface="Arial MT"/>
                <a:cs typeface="Arial MT"/>
              </a:rPr>
              <a:t> </a:t>
            </a:r>
            <a:r>
              <a:rPr sz="2800" dirty="0">
                <a:solidFill>
                  <a:srgbClr val="FFFFCC"/>
                </a:solidFill>
                <a:latin typeface="Arial MT"/>
                <a:cs typeface="Arial MT"/>
              </a:rPr>
              <a:t>44</a:t>
            </a:r>
            <a:r>
              <a:rPr sz="2800" spc="-15" dirty="0">
                <a:solidFill>
                  <a:srgbClr val="FFFFCC"/>
                </a:solidFill>
                <a:latin typeface="Arial MT"/>
                <a:cs typeface="Arial MT"/>
              </a:rPr>
              <a:t> </a:t>
            </a:r>
            <a:r>
              <a:rPr sz="2800" dirty="0">
                <a:solidFill>
                  <a:srgbClr val="FFFFCC"/>
                </a:solidFill>
                <a:latin typeface="Arial MT"/>
                <a:cs typeface="Arial MT"/>
              </a:rPr>
              <a:t>4];</a:t>
            </a:r>
            <a:endParaRPr sz="2800">
              <a:latin typeface="Arial MT"/>
              <a:cs typeface="Arial MT"/>
            </a:endParaRPr>
          </a:p>
          <a:p>
            <a:pPr marL="12700">
              <a:lnSpc>
                <a:spcPct val="100000"/>
              </a:lnSpc>
              <a:spcBef>
                <a:spcPts val="5"/>
              </a:spcBef>
            </a:pPr>
            <a:r>
              <a:rPr sz="2800" spc="-5" dirty="0">
                <a:solidFill>
                  <a:srgbClr val="FFFFCC"/>
                </a:solidFill>
                <a:latin typeface="Arial MT"/>
                <a:cs typeface="Arial MT"/>
              </a:rPr>
              <a:t>&gt;&gt;</a:t>
            </a:r>
            <a:r>
              <a:rPr sz="2800" spc="-20" dirty="0">
                <a:solidFill>
                  <a:srgbClr val="FFFFCC"/>
                </a:solidFill>
                <a:latin typeface="Arial MT"/>
                <a:cs typeface="Arial MT"/>
              </a:rPr>
              <a:t> </a:t>
            </a:r>
            <a:r>
              <a:rPr sz="2800" spc="-5" dirty="0">
                <a:solidFill>
                  <a:srgbClr val="FFFFCC"/>
                </a:solidFill>
                <a:latin typeface="Arial MT"/>
                <a:cs typeface="Arial MT"/>
              </a:rPr>
              <a:t>E=[45.24</a:t>
            </a:r>
            <a:r>
              <a:rPr sz="2800" spc="10" dirty="0">
                <a:solidFill>
                  <a:srgbClr val="FFFFCC"/>
                </a:solidFill>
                <a:latin typeface="Arial MT"/>
                <a:cs typeface="Arial MT"/>
              </a:rPr>
              <a:t> </a:t>
            </a:r>
            <a:r>
              <a:rPr sz="2800" dirty="0">
                <a:solidFill>
                  <a:srgbClr val="FFFFCC"/>
                </a:solidFill>
                <a:latin typeface="Arial MT"/>
                <a:cs typeface="Arial MT"/>
              </a:rPr>
              <a:t>6.76</a:t>
            </a:r>
            <a:r>
              <a:rPr sz="2800" spc="-15" dirty="0">
                <a:solidFill>
                  <a:srgbClr val="FFFFCC"/>
                </a:solidFill>
                <a:latin typeface="Arial MT"/>
                <a:cs typeface="Arial MT"/>
              </a:rPr>
              <a:t> </a:t>
            </a:r>
            <a:r>
              <a:rPr sz="2800" dirty="0">
                <a:solidFill>
                  <a:srgbClr val="FFFFCC"/>
                </a:solidFill>
                <a:latin typeface="Arial MT"/>
                <a:cs typeface="Arial MT"/>
              </a:rPr>
              <a:t>41.76</a:t>
            </a:r>
            <a:r>
              <a:rPr sz="2800" spc="-15" dirty="0">
                <a:solidFill>
                  <a:srgbClr val="FFFFCC"/>
                </a:solidFill>
                <a:latin typeface="Arial MT"/>
                <a:cs typeface="Arial MT"/>
              </a:rPr>
              <a:t> </a:t>
            </a:r>
            <a:r>
              <a:rPr sz="2800" dirty="0">
                <a:solidFill>
                  <a:srgbClr val="FFFFCC"/>
                </a:solidFill>
                <a:latin typeface="Arial MT"/>
                <a:cs typeface="Arial MT"/>
              </a:rPr>
              <a:t>6.24];</a:t>
            </a:r>
            <a:endParaRPr sz="2800">
              <a:latin typeface="Arial MT"/>
              <a:cs typeface="Arial MT"/>
            </a:endParaRPr>
          </a:p>
          <a:p>
            <a:pPr marL="12700">
              <a:lnSpc>
                <a:spcPct val="100000"/>
              </a:lnSpc>
            </a:pPr>
            <a:r>
              <a:rPr sz="2800" spc="-5" dirty="0">
                <a:solidFill>
                  <a:srgbClr val="FFFFCC"/>
                </a:solidFill>
                <a:latin typeface="Arial MT"/>
                <a:cs typeface="Arial MT"/>
              </a:rPr>
              <a:t>&gt;&gt;</a:t>
            </a:r>
            <a:r>
              <a:rPr sz="2800" spc="-30" dirty="0">
                <a:solidFill>
                  <a:srgbClr val="FFFFCC"/>
                </a:solidFill>
                <a:latin typeface="Arial MT"/>
                <a:cs typeface="Arial MT"/>
              </a:rPr>
              <a:t> </a:t>
            </a:r>
            <a:r>
              <a:rPr sz="2800" spc="-5" dirty="0">
                <a:solidFill>
                  <a:srgbClr val="FFFFCC"/>
                </a:solidFill>
                <a:latin typeface="Arial MT"/>
                <a:cs typeface="Arial MT"/>
              </a:rPr>
              <a:t>(O-E).^2./E</a:t>
            </a:r>
            <a:endParaRPr sz="2800">
              <a:latin typeface="Arial MT"/>
              <a:cs typeface="Arial MT"/>
            </a:endParaRPr>
          </a:p>
        </p:txBody>
      </p:sp>
      <p:sp>
        <p:nvSpPr>
          <p:cNvPr id="3" name="object 3"/>
          <p:cNvSpPr txBox="1"/>
          <p:nvPr/>
        </p:nvSpPr>
        <p:spPr>
          <a:xfrm>
            <a:off x="3638257" y="1456385"/>
            <a:ext cx="4081145" cy="452120"/>
          </a:xfrm>
          <a:prstGeom prst="rect">
            <a:avLst/>
          </a:prstGeom>
        </p:spPr>
        <p:txBody>
          <a:bodyPr vert="horz" wrap="square" lIns="0" tIns="12065" rIns="0" bIns="0" rtlCol="0">
            <a:spAutoFit/>
          </a:bodyPr>
          <a:lstStyle/>
          <a:p>
            <a:pPr marL="12700">
              <a:lnSpc>
                <a:spcPct val="100000"/>
              </a:lnSpc>
              <a:spcBef>
                <a:spcPts val="95"/>
              </a:spcBef>
              <a:tabLst>
                <a:tab pos="1496695" algn="l"/>
                <a:tab pos="2980055" algn="l"/>
              </a:tabLst>
            </a:pPr>
            <a:r>
              <a:rPr sz="2800" spc="-5" dirty="0">
                <a:solidFill>
                  <a:srgbClr val="FFFFCC"/>
                </a:solidFill>
                <a:latin typeface="Arial MT"/>
                <a:cs typeface="Arial MT"/>
              </a:rPr>
              <a:t>0.7422	0.1202	0.8041</a:t>
            </a:r>
            <a:endParaRPr sz="2800">
              <a:latin typeface="Arial MT"/>
              <a:cs typeface="Arial MT"/>
            </a:endParaRPr>
          </a:p>
        </p:txBody>
      </p:sp>
      <p:pic>
        <p:nvPicPr>
          <p:cNvPr id="4" name="object 4"/>
          <p:cNvPicPr/>
          <p:nvPr/>
        </p:nvPicPr>
        <p:blipFill>
          <a:blip r:embed="rId2" cstate="print"/>
          <a:stretch>
            <a:fillRect/>
          </a:stretch>
        </p:blipFill>
        <p:spPr>
          <a:xfrm>
            <a:off x="1537716" y="2217420"/>
            <a:ext cx="1556766" cy="787146"/>
          </a:xfrm>
          <a:prstGeom prst="rect">
            <a:avLst/>
          </a:prstGeom>
        </p:spPr>
      </p:pic>
      <p:sp>
        <p:nvSpPr>
          <p:cNvPr id="5" name="object 5"/>
          <p:cNvSpPr txBox="1"/>
          <p:nvPr/>
        </p:nvSpPr>
        <p:spPr>
          <a:xfrm>
            <a:off x="905967" y="1456385"/>
            <a:ext cx="2663190" cy="1306195"/>
          </a:xfrm>
          <a:prstGeom prst="rect">
            <a:avLst/>
          </a:prstGeom>
        </p:spPr>
        <p:txBody>
          <a:bodyPr vert="horz" wrap="square" lIns="0" tIns="12065" rIns="0" bIns="0" rtlCol="0">
            <a:spAutoFit/>
          </a:bodyPr>
          <a:lstStyle/>
          <a:p>
            <a:pPr marL="12700">
              <a:lnSpc>
                <a:spcPct val="100000"/>
              </a:lnSpc>
              <a:spcBef>
                <a:spcPts val="95"/>
              </a:spcBef>
              <a:tabLst>
                <a:tab pos="1285875" algn="l"/>
              </a:tabLst>
            </a:pPr>
            <a:r>
              <a:rPr sz="2800" spc="-5" dirty="0">
                <a:solidFill>
                  <a:srgbClr val="FFFFCC"/>
                </a:solidFill>
                <a:latin typeface="Arial MT"/>
                <a:cs typeface="Arial MT"/>
              </a:rPr>
              <a:t>ans</a:t>
            </a:r>
            <a:r>
              <a:rPr sz="2800" spc="15" dirty="0">
                <a:solidFill>
                  <a:srgbClr val="FFFFCC"/>
                </a:solidFill>
                <a:latin typeface="Arial MT"/>
                <a:cs typeface="Arial MT"/>
              </a:rPr>
              <a:t> </a:t>
            </a:r>
            <a:r>
              <a:rPr sz="2800" spc="-5" dirty="0">
                <a:solidFill>
                  <a:srgbClr val="FFFFCC"/>
                </a:solidFill>
                <a:latin typeface="Arial MT"/>
                <a:cs typeface="Arial MT"/>
              </a:rPr>
              <a:t>=	</a:t>
            </a:r>
            <a:r>
              <a:rPr sz="2800" spc="-35" dirty="0">
                <a:solidFill>
                  <a:srgbClr val="FFFFCC"/>
                </a:solidFill>
                <a:latin typeface="Arial MT"/>
                <a:cs typeface="Arial MT"/>
              </a:rPr>
              <a:t>0.1109</a:t>
            </a:r>
            <a:endParaRPr sz="2800">
              <a:latin typeface="Arial MT"/>
              <a:cs typeface="Arial MT"/>
            </a:endParaRPr>
          </a:p>
          <a:p>
            <a:pPr marL="12700" marR="5080">
              <a:lnSpc>
                <a:spcPct val="100000"/>
              </a:lnSpc>
              <a:spcBef>
                <a:spcPts val="5"/>
              </a:spcBef>
            </a:pPr>
            <a:r>
              <a:rPr sz="2800" spc="-5" dirty="0">
                <a:solidFill>
                  <a:srgbClr val="FFFFCC"/>
                </a:solidFill>
                <a:latin typeface="Arial MT"/>
                <a:cs typeface="Arial MT"/>
              </a:rPr>
              <a:t>&gt;&gt;</a:t>
            </a:r>
            <a:r>
              <a:rPr sz="2800" spc="-55" dirty="0">
                <a:solidFill>
                  <a:srgbClr val="FFFFCC"/>
                </a:solidFill>
                <a:latin typeface="Arial MT"/>
                <a:cs typeface="Arial MT"/>
              </a:rPr>
              <a:t> </a:t>
            </a:r>
            <a:r>
              <a:rPr sz="2800" spc="-5" dirty="0">
                <a:solidFill>
                  <a:srgbClr val="FFFFCC"/>
                </a:solidFill>
                <a:latin typeface="Arial MT"/>
                <a:cs typeface="Arial MT"/>
              </a:rPr>
              <a:t>X2=sum(ans) </a:t>
            </a:r>
            <a:r>
              <a:rPr sz="2800" spc="-765" dirty="0">
                <a:solidFill>
                  <a:srgbClr val="FFFFCC"/>
                </a:solidFill>
                <a:latin typeface="Arial MT"/>
                <a:cs typeface="Arial MT"/>
              </a:rPr>
              <a:t> </a:t>
            </a:r>
            <a:r>
              <a:rPr sz="2800" spc="-5" dirty="0">
                <a:solidFill>
                  <a:srgbClr val="FFFFCC"/>
                </a:solidFill>
                <a:latin typeface="Arial MT"/>
                <a:cs typeface="Arial MT"/>
              </a:rPr>
              <a:t>X2</a:t>
            </a:r>
            <a:r>
              <a:rPr sz="2800" spc="-15" dirty="0">
                <a:solidFill>
                  <a:srgbClr val="FFFFCC"/>
                </a:solidFill>
                <a:latin typeface="Arial MT"/>
                <a:cs typeface="Arial MT"/>
              </a:rPr>
              <a:t> </a:t>
            </a:r>
            <a:r>
              <a:rPr sz="2800" spc="-5" dirty="0">
                <a:solidFill>
                  <a:srgbClr val="FFFFCC"/>
                </a:solidFill>
                <a:latin typeface="Arial MT"/>
                <a:cs typeface="Arial MT"/>
              </a:rPr>
              <a:t>= </a:t>
            </a:r>
            <a:r>
              <a:rPr sz="2800" b="1" u="sng" dirty="0">
                <a:solidFill>
                  <a:srgbClr val="FFFFCC"/>
                </a:solidFill>
                <a:uFill>
                  <a:solidFill>
                    <a:srgbClr val="FFFFCC"/>
                  </a:solidFill>
                </a:uFill>
                <a:latin typeface="Arial"/>
                <a:cs typeface="Arial"/>
              </a:rPr>
              <a:t>1.7774</a:t>
            </a:r>
            <a:endParaRPr sz="2800">
              <a:latin typeface="Arial"/>
              <a:cs typeface="Arial"/>
            </a:endParaRPr>
          </a:p>
        </p:txBody>
      </p:sp>
      <p:pic>
        <p:nvPicPr>
          <p:cNvPr id="6" name="object 6"/>
          <p:cNvPicPr/>
          <p:nvPr/>
        </p:nvPicPr>
        <p:blipFill>
          <a:blip r:embed="rId3" cstate="print"/>
          <a:stretch>
            <a:fillRect/>
          </a:stretch>
        </p:blipFill>
        <p:spPr>
          <a:xfrm>
            <a:off x="1751076" y="2740088"/>
            <a:ext cx="1130046" cy="51117"/>
          </a:xfrm>
          <a:prstGeom prst="rect">
            <a:avLst/>
          </a:prstGeom>
        </p:spPr>
      </p:pic>
      <p:grpSp>
        <p:nvGrpSpPr>
          <p:cNvPr id="7" name="object 7"/>
          <p:cNvGrpSpPr/>
          <p:nvPr/>
        </p:nvGrpSpPr>
        <p:grpSpPr>
          <a:xfrm>
            <a:off x="1775460" y="3497579"/>
            <a:ext cx="1557020" cy="787400"/>
            <a:chOff x="1775460" y="3497579"/>
            <a:chExt cx="1557020" cy="787400"/>
          </a:xfrm>
        </p:grpSpPr>
        <p:pic>
          <p:nvPicPr>
            <p:cNvPr id="8" name="object 8"/>
            <p:cNvPicPr/>
            <p:nvPr/>
          </p:nvPicPr>
          <p:blipFill>
            <a:blip r:embed="rId4" cstate="print"/>
            <a:stretch>
              <a:fillRect/>
            </a:stretch>
          </p:blipFill>
          <p:spPr>
            <a:xfrm>
              <a:off x="1775460" y="3497579"/>
              <a:ext cx="1556765" cy="787146"/>
            </a:xfrm>
            <a:prstGeom prst="rect">
              <a:avLst/>
            </a:prstGeom>
          </p:spPr>
        </p:pic>
        <p:pic>
          <p:nvPicPr>
            <p:cNvPr id="9" name="object 9"/>
            <p:cNvPicPr/>
            <p:nvPr/>
          </p:nvPicPr>
          <p:blipFill>
            <a:blip r:embed="rId3" cstate="print"/>
            <a:stretch>
              <a:fillRect/>
            </a:stretch>
          </p:blipFill>
          <p:spPr>
            <a:xfrm>
              <a:off x="1988820" y="4020248"/>
              <a:ext cx="1130045" cy="51117"/>
            </a:xfrm>
            <a:prstGeom prst="rect">
              <a:avLst/>
            </a:prstGeom>
          </p:spPr>
        </p:pic>
      </p:grpSp>
      <p:sp>
        <p:nvSpPr>
          <p:cNvPr id="10" name="object 10"/>
          <p:cNvSpPr txBox="1"/>
          <p:nvPr/>
        </p:nvSpPr>
        <p:spPr>
          <a:xfrm>
            <a:off x="905967" y="3164204"/>
            <a:ext cx="7616190" cy="3282315"/>
          </a:xfrm>
          <a:prstGeom prst="rect">
            <a:avLst/>
          </a:prstGeom>
        </p:spPr>
        <p:txBody>
          <a:bodyPr vert="horz" wrap="square" lIns="0" tIns="12065" rIns="0" bIns="0" rtlCol="0">
            <a:spAutoFit/>
          </a:bodyPr>
          <a:lstStyle/>
          <a:p>
            <a:pPr marL="12700" marR="4668520">
              <a:lnSpc>
                <a:spcPct val="100000"/>
              </a:lnSpc>
              <a:spcBef>
                <a:spcPts val="95"/>
              </a:spcBef>
              <a:tabLst>
                <a:tab pos="1090295" algn="l"/>
              </a:tabLst>
            </a:pPr>
            <a:r>
              <a:rPr sz="2800" spc="-5" dirty="0">
                <a:solidFill>
                  <a:srgbClr val="FFFFCC"/>
                </a:solidFill>
                <a:latin typeface="Arial MT"/>
                <a:cs typeface="Arial MT"/>
              </a:rPr>
              <a:t>&gt;&gt;</a:t>
            </a:r>
            <a:r>
              <a:rPr sz="2800" spc="-95" dirty="0">
                <a:solidFill>
                  <a:srgbClr val="FFFFCC"/>
                </a:solidFill>
                <a:latin typeface="Arial MT"/>
                <a:cs typeface="Arial MT"/>
              </a:rPr>
              <a:t> </a:t>
            </a:r>
            <a:r>
              <a:rPr sz="2800" dirty="0">
                <a:solidFill>
                  <a:srgbClr val="FFFFCC"/>
                </a:solidFill>
                <a:latin typeface="Arial MT"/>
                <a:cs typeface="Arial MT"/>
              </a:rPr>
              <a:t>1-chi2cdf(X2,1) </a:t>
            </a:r>
            <a:r>
              <a:rPr sz="2800" spc="-765" dirty="0">
                <a:solidFill>
                  <a:srgbClr val="FFFFCC"/>
                </a:solidFill>
                <a:latin typeface="Arial MT"/>
                <a:cs typeface="Arial MT"/>
              </a:rPr>
              <a:t> </a:t>
            </a:r>
            <a:r>
              <a:rPr sz="2800" spc="-5" dirty="0">
                <a:solidFill>
                  <a:srgbClr val="FFFFCC"/>
                </a:solidFill>
                <a:latin typeface="Arial MT"/>
                <a:cs typeface="Arial MT"/>
              </a:rPr>
              <a:t>ans</a:t>
            </a:r>
            <a:r>
              <a:rPr sz="2800" spc="10" dirty="0">
                <a:solidFill>
                  <a:srgbClr val="FFFFCC"/>
                </a:solidFill>
                <a:latin typeface="Arial MT"/>
                <a:cs typeface="Arial MT"/>
              </a:rPr>
              <a:t> </a:t>
            </a:r>
            <a:r>
              <a:rPr sz="2800" spc="-5" dirty="0">
                <a:solidFill>
                  <a:srgbClr val="FFFFCC"/>
                </a:solidFill>
                <a:latin typeface="Arial MT"/>
                <a:cs typeface="Arial MT"/>
              </a:rPr>
              <a:t>=	</a:t>
            </a:r>
            <a:r>
              <a:rPr sz="2800" b="1" u="sng" dirty="0">
                <a:solidFill>
                  <a:srgbClr val="FFFFCC"/>
                </a:solidFill>
                <a:uFill>
                  <a:solidFill>
                    <a:srgbClr val="FFFFCC"/>
                  </a:solidFill>
                </a:uFill>
                <a:latin typeface="Arial"/>
                <a:cs typeface="Arial"/>
              </a:rPr>
              <a:t>0.1825</a:t>
            </a:r>
            <a:endParaRPr sz="2800">
              <a:latin typeface="Arial"/>
              <a:cs typeface="Arial"/>
            </a:endParaRPr>
          </a:p>
          <a:p>
            <a:pPr marL="12700">
              <a:lnSpc>
                <a:spcPct val="100000"/>
              </a:lnSpc>
            </a:pPr>
            <a:r>
              <a:rPr sz="2800" spc="-10" dirty="0">
                <a:solidFill>
                  <a:srgbClr val="FFFFCC"/>
                </a:solidFill>
                <a:latin typeface="Arial MT"/>
                <a:cs typeface="Arial MT"/>
              </a:rPr>
              <a:t>&gt;&gt;</a:t>
            </a:r>
            <a:endParaRPr sz="2800">
              <a:latin typeface="Arial MT"/>
              <a:cs typeface="Arial MT"/>
            </a:endParaRPr>
          </a:p>
          <a:p>
            <a:pPr marL="12700" marR="5080">
              <a:lnSpc>
                <a:spcPct val="100000"/>
              </a:lnSpc>
              <a:spcBef>
                <a:spcPts val="2125"/>
              </a:spcBef>
            </a:pPr>
            <a:r>
              <a:rPr sz="2800" dirty="0">
                <a:solidFill>
                  <a:srgbClr val="FFFFCC"/>
                </a:solidFill>
                <a:latin typeface="Arial MT"/>
                <a:cs typeface="Arial MT"/>
              </a:rPr>
              <a:t>Chi-square statistic </a:t>
            </a:r>
            <a:r>
              <a:rPr sz="2800" spc="-5" dirty="0">
                <a:solidFill>
                  <a:srgbClr val="FFFFCC"/>
                </a:solidFill>
                <a:latin typeface="Arial MT"/>
                <a:cs typeface="Arial MT"/>
              </a:rPr>
              <a:t>= </a:t>
            </a:r>
            <a:r>
              <a:rPr sz="2800" dirty="0">
                <a:solidFill>
                  <a:srgbClr val="FFFFCC"/>
                </a:solidFill>
                <a:latin typeface="Arial MT"/>
                <a:cs typeface="Arial MT"/>
              </a:rPr>
              <a:t>1.7774. </a:t>
            </a:r>
            <a:r>
              <a:rPr sz="2800" spc="-5" dirty="0">
                <a:solidFill>
                  <a:srgbClr val="FFFFCC"/>
                </a:solidFill>
                <a:latin typeface="Arial MT"/>
                <a:cs typeface="Arial MT"/>
              </a:rPr>
              <a:t>The P-value is </a:t>
            </a:r>
            <a:r>
              <a:rPr sz="2800" dirty="0">
                <a:solidFill>
                  <a:srgbClr val="FFFFCC"/>
                </a:solidFill>
                <a:latin typeface="Arial MT"/>
                <a:cs typeface="Arial MT"/>
              </a:rPr>
              <a:t> 0.1825,</a:t>
            </a:r>
            <a:r>
              <a:rPr sz="2800" spc="-5" dirty="0">
                <a:solidFill>
                  <a:srgbClr val="FFFFCC"/>
                </a:solidFill>
                <a:latin typeface="Arial MT"/>
                <a:cs typeface="Arial MT"/>
              </a:rPr>
              <a:t> which </a:t>
            </a:r>
            <a:r>
              <a:rPr sz="2800" dirty="0">
                <a:solidFill>
                  <a:srgbClr val="FFFFCC"/>
                </a:solidFill>
                <a:latin typeface="Arial MT"/>
                <a:cs typeface="Arial MT"/>
              </a:rPr>
              <a:t>greater</a:t>
            </a:r>
            <a:r>
              <a:rPr sz="2800" spc="10" dirty="0">
                <a:solidFill>
                  <a:srgbClr val="FFFFCC"/>
                </a:solidFill>
                <a:latin typeface="Arial MT"/>
                <a:cs typeface="Arial MT"/>
              </a:rPr>
              <a:t> </a:t>
            </a:r>
            <a:r>
              <a:rPr sz="2800" dirty="0">
                <a:solidFill>
                  <a:srgbClr val="FFFFCC"/>
                </a:solidFill>
                <a:latin typeface="Arial MT"/>
                <a:cs typeface="Arial MT"/>
              </a:rPr>
              <a:t>than 0.05.</a:t>
            </a:r>
            <a:r>
              <a:rPr sz="2800" spc="-5" dirty="0">
                <a:solidFill>
                  <a:srgbClr val="FFFFCC"/>
                </a:solidFill>
                <a:latin typeface="Arial MT"/>
                <a:cs typeface="Arial MT"/>
              </a:rPr>
              <a:t> </a:t>
            </a:r>
            <a:r>
              <a:rPr sz="2800" spc="-25" dirty="0">
                <a:solidFill>
                  <a:srgbClr val="FFFFCC"/>
                </a:solidFill>
                <a:latin typeface="Arial MT"/>
                <a:cs typeface="Arial MT"/>
              </a:rPr>
              <a:t>We</a:t>
            </a:r>
            <a:r>
              <a:rPr sz="2800" spc="-5" dirty="0">
                <a:solidFill>
                  <a:srgbClr val="FFFFCC"/>
                </a:solidFill>
                <a:latin typeface="Arial MT"/>
                <a:cs typeface="Arial MT"/>
              </a:rPr>
              <a:t> thus</a:t>
            </a:r>
            <a:r>
              <a:rPr sz="2800" spc="-10" dirty="0">
                <a:solidFill>
                  <a:srgbClr val="FFFFCC"/>
                </a:solidFill>
                <a:latin typeface="Arial MT"/>
                <a:cs typeface="Arial MT"/>
              </a:rPr>
              <a:t> </a:t>
            </a:r>
            <a:r>
              <a:rPr sz="2800" spc="-5" dirty="0">
                <a:solidFill>
                  <a:srgbClr val="FFFFCC"/>
                </a:solidFill>
                <a:latin typeface="Arial MT"/>
                <a:cs typeface="Arial MT"/>
              </a:rPr>
              <a:t>do</a:t>
            </a:r>
            <a:r>
              <a:rPr sz="2800" dirty="0">
                <a:solidFill>
                  <a:srgbClr val="FFFFCC"/>
                </a:solidFill>
                <a:latin typeface="Arial MT"/>
                <a:cs typeface="Arial MT"/>
              </a:rPr>
              <a:t> </a:t>
            </a:r>
            <a:r>
              <a:rPr sz="2800" spc="-5" dirty="0">
                <a:solidFill>
                  <a:srgbClr val="FFFFCC"/>
                </a:solidFill>
                <a:latin typeface="Arial MT"/>
                <a:cs typeface="Arial MT"/>
              </a:rPr>
              <a:t>not </a:t>
            </a:r>
            <a:r>
              <a:rPr sz="2800" spc="-765" dirty="0">
                <a:solidFill>
                  <a:srgbClr val="FFFFCC"/>
                </a:solidFill>
                <a:latin typeface="Arial MT"/>
                <a:cs typeface="Arial MT"/>
              </a:rPr>
              <a:t> </a:t>
            </a:r>
            <a:r>
              <a:rPr sz="2800" spc="-5" dirty="0">
                <a:solidFill>
                  <a:srgbClr val="FFFFCC"/>
                </a:solidFill>
                <a:latin typeface="Arial MT"/>
                <a:cs typeface="Arial MT"/>
              </a:rPr>
              <a:t>reject</a:t>
            </a:r>
            <a:r>
              <a:rPr sz="2800" spc="-10" dirty="0">
                <a:solidFill>
                  <a:srgbClr val="FFFFCC"/>
                </a:solidFill>
                <a:latin typeface="Arial MT"/>
                <a:cs typeface="Arial MT"/>
              </a:rPr>
              <a:t> </a:t>
            </a:r>
            <a:r>
              <a:rPr sz="2800" spc="-5" dirty="0">
                <a:solidFill>
                  <a:srgbClr val="FFFFCC"/>
                </a:solidFill>
                <a:latin typeface="Arial MT"/>
                <a:cs typeface="Arial MT"/>
              </a:rPr>
              <a:t>the</a:t>
            </a:r>
            <a:r>
              <a:rPr sz="2800" spc="10" dirty="0">
                <a:solidFill>
                  <a:srgbClr val="FFFFCC"/>
                </a:solidFill>
                <a:latin typeface="Arial MT"/>
                <a:cs typeface="Arial MT"/>
              </a:rPr>
              <a:t> </a:t>
            </a:r>
            <a:r>
              <a:rPr sz="2800" dirty="0">
                <a:solidFill>
                  <a:srgbClr val="FFFFCC"/>
                </a:solidFill>
                <a:latin typeface="Arial MT"/>
                <a:cs typeface="Arial MT"/>
              </a:rPr>
              <a:t>null</a:t>
            </a:r>
            <a:r>
              <a:rPr sz="2800" spc="5" dirty="0">
                <a:solidFill>
                  <a:srgbClr val="FFFFCC"/>
                </a:solidFill>
                <a:latin typeface="Arial MT"/>
                <a:cs typeface="Arial MT"/>
              </a:rPr>
              <a:t> </a:t>
            </a:r>
            <a:r>
              <a:rPr sz="2800" dirty="0">
                <a:solidFill>
                  <a:srgbClr val="FFFFCC"/>
                </a:solidFill>
                <a:latin typeface="Arial MT"/>
                <a:cs typeface="Arial MT"/>
              </a:rPr>
              <a:t>hypothesis,</a:t>
            </a:r>
            <a:r>
              <a:rPr sz="2800" spc="-5" dirty="0">
                <a:solidFill>
                  <a:srgbClr val="FFFFCC"/>
                </a:solidFill>
                <a:latin typeface="Arial MT"/>
                <a:cs typeface="Arial MT"/>
              </a:rPr>
              <a:t> which</a:t>
            </a:r>
            <a:r>
              <a:rPr sz="2800" spc="15" dirty="0">
                <a:solidFill>
                  <a:srgbClr val="FFFFCC"/>
                </a:solidFill>
                <a:latin typeface="Arial MT"/>
                <a:cs typeface="Arial MT"/>
              </a:rPr>
              <a:t> </a:t>
            </a:r>
            <a:r>
              <a:rPr sz="2800" spc="-5" dirty="0">
                <a:solidFill>
                  <a:srgbClr val="FFFFCC"/>
                </a:solidFill>
                <a:latin typeface="Arial MT"/>
                <a:cs typeface="Arial MT"/>
              </a:rPr>
              <a:t>claims </a:t>
            </a:r>
            <a:r>
              <a:rPr sz="2800" dirty="0">
                <a:solidFill>
                  <a:srgbClr val="FFFFCC"/>
                </a:solidFill>
                <a:latin typeface="Arial MT"/>
                <a:cs typeface="Arial MT"/>
              </a:rPr>
              <a:t>no </a:t>
            </a:r>
            <a:r>
              <a:rPr sz="2800" spc="5" dirty="0">
                <a:solidFill>
                  <a:srgbClr val="FFFFCC"/>
                </a:solidFill>
                <a:latin typeface="Arial MT"/>
                <a:cs typeface="Arial MT"/>
              </a:rPr>
              <a:t> </a:t>
            </a:r>
            <a:r>
              <a:rPr sz="2800" spc="-5" dirty="0">
                <a:solidFill>
                  <a:srgbClr val="FFFFCC"/>
                </a:solidFill>
                <a:latin typeface="Arial MT"/>
                <a:cs typeface="Arial MT"/>
              </a:rPr>
              <a:t>association between</a:t>
            </a:r>
            <a:r>
              <a:rPr sz="2800" spc="20" dirty="0">
                <a:solidFill>
                  <a:srgbClr val="FFFFCC"/>
                </a:solidFill>
                <a:latin typeface="Arial MT"/>
                <a:cs typeface="Arial MT"/>
              </a:rPr>
              <a:t> </a:t>
            </a:r>
            <a:r>
              <a:rPr sz="2800" spc="-5" dirty="0">
                <a:solidFill>
                  <a:srgbClr val="FFFFCC"/>
                </a:solidFill>
                <a:latin typeface="Arial MT"/>
                <a:cs typeface="Arial MT"/>
              </a:rPr>
              <a:t>gender</a:t>
            </a:r>
            <a:r>
              <a:rPr sz="2800" spc="15" dirty="0">
                <a:solidFill>
                  <a:srgbClr val="FFFFCC"/>
                </a:solidFill>
                <a:latin typeface="Arial MT"/>
                <a:cs typeface="Arial MT"/>
              </a:rPr>
              <a:t> </a:t>
            </a:r>
            <a:r>
              <a:rPr sz="2800" spc="-5" dirty="0">
                <a:solidFill>
                  <a:srgbClr val="FFFFCC"/>
                </a:solidFill>
                <a:latin typeface="Arial MT"/>
                <a:cs typeface="Arial MT"/>
              </a:rPr>
              <a:t>and</a:t>
            </a:r>
            <a:r>
              <a:rPr sz="2800" dirty="0">
                <a:solidFill>
                  <a:srgbClr val="FFFFCC"/>
                </a:solidFill>
                <a:latin typeface="Arial MT"/>
                <a:cs typeface="Arial MT"/>
              </a:rPr>
              <a:t> handedness.</a:t>
            </a:r>
            <a:endParaRPr sz="28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552196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FD292"/>
                </a:solidFill>
                <a:latin typeface="Arial Black"/>
                <a:cs typeface="Arial Black"/>
              </a:rPr>
              <a:t>In-class</a:t>
            </a:r>
            <a:r>
              <a:rPr sz="4000" spc="-40" dirty="0">
                <a:solidFill>
                  <a:srgbClr val="DFD292"/>
                </a:solidFill>
                <a:latin typeface="Arial Black"/>
                <a:cs typeface="Arial Black"/>
              </a:rPr>
              <a:t> </a:t>
            </a:r>
            <a:r>
              <a:rPr sz="4000" spc="-5" dirty="0">
                <a:solidFill>
                  <a:srgbClr val="DFD292"/>
                </a:solidFill>
                <a:latin typeface="Arial Black"/>
                <a:cs typeface="Arial Black"/>
              </a:rPr>
              <a:t>practice</a:t>
            </a:r>
            <a:r>
              <a:rPr sz="4000" spc="-30" dirty="0">
                <a:solidFill>
                  <a:srgbClr val="DFD292"/>
                </a:solidFill>
                <a:latin typeface="Arial Black"/>
                <a:cs typeface="Arial Black"/>
              </a:rPr>
              <a:t> </a:t>
            </a:r>
            <a:r>
              <a:rPr sz="4000" dirty="0">
                <a:solidFill>
                  <a:srgbClr val="DFD292"/>
                </a:solidFill>
                <a:latin typeface="Arial Black"/>
                <a:cs typeface="Arial Black"/>
              </a:rPr>
              <a:t>#2</a:t>
            </a:r>
            <a:endParaRPr sz="4000">
              <a:latin typeface="Arial Black"/>
              <a:cs typeface="Arial Black"/>
            </a:endParaRPr>
          </a:p>
        </p:txBody>
      </p:sp>
      <p:sp>
        <p:nvSpPr>
          <p:cNvPr id="3" name="object 3"/>
          <p:cNvSpPr txBox="1"/>
          <p:nvPr/>
        </p:nvSpPr>
        <p:spPr>
          <a:xfrm>
            <a:off x="905967" y="1700911"/>
            <a:ext cx="7928609" cy="267081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An</a:t>
            </a:r>
            <a:r>
              <a:rPr sz="2800" spc="-10" dirty="0">
                <a:solidFill>
                  <a:srgbClr val="FFFFCC"/>
                </a:solidFill>
                <a:latin typeface="Arial MT"/>
                <a:cs typeface="Arial MT"/>
              </a:rPr>
              <a:t> </a:t>
            </a:r>
            <a:r>
              <a:rPr sz="2800" dirty="0">
                <a:solidFill>
                  <a:srgbClr val="FFFFCC"/>
                </a:solidFill>
                <a:latin typeface="Arial MT"/>
                <a:cs typeface="Arial MT"/>
              </a:rPr>
              <a:t>outbreak </a:t>
            </a:r>
            <a:r>
              <a:rPr sz="2800" spc="-5"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gastroenteritis</a:t>
            </a:r>
            <a:r>
              <a:rPr sz="2800" spc="40" dirty="0">
                <a:solidFill>
                  <a:srgbClr val="FFFFCC"/>
                </a:solidFill>
                <a:latin typeface="Arial MT"/>
                <a:cs typeface="Arial MT"/>
              </a:rPr>
              <a:t> </a:t>
            </a:r>
            <a:r>
              <a:rPr sz="2800" spc="-5" dirty="0">
                <a:solidFill>
                  <a:srgbClr val="FFFFCC"/>
                </a:solidFill>
                <a:latin typeface="Arial MT"/>
                <a:cs typeface="Arial MT"/>
              </a:rPr>
              <a:t>–</a:t>
            </a:r>
            <a:r>
              <a:rPr sz="2800" dirty="0">
                <a:solidFill>
                  <a:srgbClr val="FFFFCC"/>
                </a:solidFill>
                <a:latin typeface="Arial MT"/>
                <a:cs typeface="Arial MT"/>
              </a:rPr>
              <a:t> </a:t>
            </a:r>
            <a:r>
              <a:rPr sz="2800" spc="-5" dirty="0">
                <a:solidFill>
                  <a:srgbClr val="FFFFCC"/>
                </a:solidFill>
                <a:latin typeface="Arial MT"/>
                <a:cs typeface="Arial MT"/>
              </a:rPr>
              <a:t>an</a:t>
            </a:r>
            <a:r>
              <a:rPr sz="2800" dirty="0">
                <a:solidFill>
                  <a:srgbClr val="FFFFCC"/>
                </a:solidFill>
                <a:latin typeface="Arial MT"/>
                <a:cs typeface="Arial MT"/>
              </a:rPr>
              <a:t> </a:t>
            </a:r>
            <a:r>
              <a:rPr sz="2800" spc="-5" dirty="0">
                <a:solidFill>
                  <a:srgbClr val="FFFFCC"/>
                </a:solidFill>
                <a:latin typeface="Arial MT"/>
                <a:cs typeface="Arial MT"/>
              </a:rPr>
              <a:t>inflammation </a:t>
            </a:r>
            <a:r>
              <a:rPr sz="2800" spc="-760" dirty="0">
                <a:solidFill>
                  <a:srgbClr val="FFFFCC"/>
                </a:solidFill>
                <a:latin typeface="Arial MT"/>
                <a:cs typeface="Arial MT"/>
              </a:rPr>
              <a:t> </a:t>
            </a:r>
            <a:r>
              <a:rPr sz="2800" spc="-5" dirty="0">
                <a:solidFill>
                  <a:srgbClr val="FFFFCC"/>
                </a:solidFill>
                <a:latin typeface="Arial MT"/>
                <a:cs typeface="Arial MT"/>
              </a:rPr>
              <a:t>of the</a:t>
            </a:r>
            <a:r>
              <a:rPr sz="2800" spc="5" dirty="0">
                <a:solidFill>
                  <a:srgbClr val="FFFFCC"/>
                </a:solidFill>
                <a:latin typeface="Arial MT"/>
                <a:cs typeface="Arial MT"/>
              </a:rPr>
              <a:t> </a:t>
            </a:r>
            <a:r>
              <a:rPr sz="2800" spc="-5" dirty="0">
                <a:solidFill>
                  <a:srgbClr val="FFFFCC"/>
                </a:solidFill>
                <a:latin typeface="Arial MT"/>
                <a:cs typeface="Arial MT"/>
              </a:rPr>
              <a:t>membranes</a:t>
            </a:r>
            <a:r>
              <a:rPr sz="2800" spc="35" dirty="0">
                <a:solidFill>
                  <a:srgbClr val="FFFFCC"/>
                </a:solidFill>
                <a:latin typeface="Arial MT"/>
                <a:cs typeface="Arial MT"/>
              </a:rPr>
              <a:t> </a:t>
            </a:r>
            <a:r>
              <a:rPr sz="2800" spc="-5" dirty="0">
                <a:solidFill>
                  <a:srgbClr val="FFFFCC"/>
                </a:solidFill>
                <a:latin typeface="Arial MT"/>
                <a:cs typeface="Arial MT"/>
              </a:rPr>
              <a:t>of the</a:t>
            </a:r>
            <a:r>
              <a:rPr sz="2800" spc="5" dirty="0">
                <a:solidFill>
                  <a:srgbClr val="FFFFCC"/>
                </a:solidFill>
                <a:latin typeface="Arial MT"/>
                <a:cs typeface="Arial MT"/>
              </a:rPr>
              <a:t> </a:t>
            </a:r>
            <a:r>
              <a:rPr sz="2800" spc="-5" dirty="0">
                <a:solidFill>
                  <a:srgbClr val="FFFFCC"/>
                </a:solidFill>
                <a:latin typeface="Arial MT"/>
                <a:cs typeface="Arial MT"/>
              </a:rPr>
              <a:t>stomach</a:t>
            </a:r>
            <a:r>
              <a:rPr sz="2800" spc="10" dirty="0">
                <a:solidFill>
                  <a:srgbClr val="FFFFCC"/>
                </a:solidFill>
                <a:latin typeface="Arial MT"/>
                <a:cs typeface="Arial MT"/>
              </a:rPr>
              <a:t> </a:t>
            </a:r>
            <a:r>
              <a:rPr sz="2800" dirty="0">
                <a:solidFill>
                  <a:srgbClr val="FFFFCC"/>
                </a:solidFill>
                <a:latin typeface="Arial MT"/>
                <a:cs typeface="Arial MT"/>
              </a:rPr>
              <a:t>and</a:t>
            </a:r>
            <a:r>
              <a:rPr sz="2800" spc="-5" dirty="0">
                <a:solidFill>
                  <a:srgbClr val="FFFFCC"/>
                </a:solidFill>
                <a:latin typeface="Arial MT"/>
                <a:cs typeface="Arial MT"/>
              </a:rPr>
              <a:t> small </a:t>
            </a:r>
            <a:r>
              <a:rPr sz="2800" dirty="0">
                <a:solidFill>
                  <a:srgbClr val="FFFFCC"/>
                </a:solidFill>
                <a:latin typeface="Arial MT"/>
                <a:cs typeface="Arial MT"/>
              </a:rPr>
              <a:t> intestine,</a:t>
            </a:r>
            <a:r>
              <a:rPr sz="2800" spc="-5" dirty="0">
                <a:solidFill>
                  <a:srgbClr val="FFFFCC"/>
                </a:solidFill>
                <a:latin typeface="Arial MT"/>
                <a:cs typeface="Arial MT"/>
              </a:rPr>
              <a:t> was</a:t>
            </a:r>
            <a:r>
              <a:rPr sz="2800" spc="5" dirty="0">
                <a:solidFill>
                  <a:srgbClr val="FFFFCC"/>
                </a:solidFill>
                <a:latin typeface="Arial MT"/>
                <a:cs typeface="Arial MT"/>
              </a:rPr>
              <a:t> </a:t>
            </a:r>
            <a:r>
              <a:rPr sz="2800" spc="-5" dirty="0">
                <a:solidFill>
                  <a:srgbClr val="FFFFCC"/>
                </a:solidFill>
                <a:latin typeface="Arial MT"/>
                <a:cs typeface="Arial MT"/>
              </a:rPr>
              <a:t>recorded</a:t>
            </a:r>
            <a:r>
              <a:rPr sz="2800" spc="20" dirty="0">
                <a:solidFill>
                  <a:srgbClr val="FFFFCC"/>
                </a:solidFill>
                <a:latin typeface="Arial MT"/>
                <a:cs typeface="Arial MT"/>
              </a:rPr>
              <a:t> </a:t>
            </a:r>
            <a:r>
              <a:rPr sz="2800" spc="-5" dirty="0">
                <a:solidFill>
                  <a:srgbClr val="FFFFCC"/>
                </a:solidFill>
                <a:latin typeface="Arial MT"/>
                <a:cs typeface="Arial MT"/>
              </a:rPr>
              <a:t>following</a:t>
            </a:r>
            <a:r>
              <a:rPr sz="2800" spc="15" dirty="0">
                <a:solidFill>
                  <a:srgbClr val="FFFFCC"/>
                </a:solidFill>
                <a:latin typeface="Arial MT"/>
                <a:cs typeface="Arial MT"/>
              </a:rPr>
              <a:t> </a:t>
            </a:r>
            <a:r>
              <a:rPr sz="2800" spc="-5" dirty="0">
                <a:solidFill>
                  <a:srgbClr val="FFFFCC"/>
                </a:solidFill>
                <a:latin typeface="Arial MT"/>
                <a:cs typeface="Arial MT"/>
              </a:rPr>
              <a:t>a lunch</a:t>
            </a:r>
            <a:r>
              <a:rPr sz="2800" spc="10" dirty="0">
                <a:solidFill>
                  <a:srgbClr val="FFFFCC"/>
                </a:solidFill>
                <a:latin typeface="Arial MT"/>
                <a:cs typeface="Arial MT"/>
              </a:rPr>
              <a:t> </a:t>
            </a:r>
            <a:r>
              <a:rPr sz="2800" dirty="0">
                <a:solidFill>
                  <a:srgbClr val="FFFFCC"/>
                </a:solidFill>
                <a:latin typeface="Arial MT"/>
                <a:cs typeface="Arial MT"/>
              </a:rPr>
              <a:t>served </a:t>
            </a:r>
            <a:r>
              <a:rPr sz="2800" spc="-765" dirty="0">
                <a:solidFill>
                  <a:srgbClr val="FFFFCC"/>
                </a:solidFill>
                <a:latin typeface="Arial MT"/>
                <a:cs typeface="Arial MT"/>
              </a:rPr>
              <a:t> </a:t>
            </a:r>
            <a:r>
              <a:rPr sz="2800" spc="-5" dirty="0">
                <a:solidFill>
                  <a:srgbClr val="FFFFCC"/>
                </a:solidFill>
                <a:latin typeface="Arial MT"/>
                <a:cs typeface="Arial MT"/>
              </a:rPr>
              <a:t>in</a:t>
            </a:r>
            <a:r>
              <a:rPr sz="2800"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cafeteria.</a:t>
            </a:r>
            <a:endParaRPr sz="2800">
              <a:latin typeface="Arial MT"/>
              <a:cs typeface="Arial MT"/>
            </a:endParaRPr>
          </a:p>
          <a:p>
            <a:pPr marL="355600" marR="744855" indent="-342900">
              <a:lnSpc>
                <a:spcPct val="100000"/>
              </a:lnSpc>
              <a:spcBef>
                <a:spcPts val="675"/>
              </a:spcBef>
              <a:buChar char="•"/>
              <a:tabLst>
                <a:tab pos="354965" algn="l"/>
                <a:tab pos="355600" algn="l"/>
              </a:tabLst>
            </a:pPr>
            <a:r>
              <a:rPr sz="2800" spc="-5" dirty="0">
                <a:solidFill>
                  <a:srgbClr val="FFFFCC"/>
                </a:solidFill>
                <a:latin typeface="Arial MT"/>
                <a:cs typeface="Arial MT"/>
              </a:rPr>
              <a:t>Is</a:t>
            </a:r>
            <a:r>
              <a:rPr sz="2800" dirty="0">
                <a:solidFill>
                  <a:srgbClr val="FFFFCC"/>
                </a:solidFill>
                <a:latin typeface="Arial MT"/>
                <a:cs typeface="Arial MT"/>
              </a:rPr>
              <a:t> </a:t>
            </a:r>
            <a:r>
              <a:rPr sz="2800" spc="-5" dirty="0">
                <a:solidFill>
                  <a:srgbClr val="FFFFCC"/>
                </a:solidFill>
                <a:latin typeface="Arial MT"/>
                <a:cs typeface="Arial MT"/>
              </a:rPr>
              <a:t>having</a:t>
            </a:r>
            <a:r>
              <a:rPr sz="2800" spc="10" dirty="0">
                <a:solidFill>
                  <a:srgbClr val="FFFFCC"/>
                </a:solidFill>
                <a:latin typeface="Arial MT"/>
                <a:cs typeface="Arial MT"/>
              </a:rPr>
              <a:t> </a:t>
            </a:r>
            <a:r>
              <a:rPr sz="2800" spc="-5" dirty="0">
                <a:solidFill>
                  <a:srgbClr val="FFFFCC"/>
                </a:solidFill>
                <a:latin typeface="Arial MT"/>
                <a:cs typeface="Arial MT"/>
              </a:rPr>
              <a:t>sandwich</a:t>
            </a:r>
            <a:r>
              <a:rPr sz="2800" spc="20" dirty="0">
                <a:solidFill>
                  <a:srgbClr val="FFFFCC"/>
                </a:solidFill>
                <a:latin typeface="Arial MT"/>
                <a:cs typeface="Arial MT"/>
              </a:rPr>
              <a:t> </a:t>
            </a:r>
            <a:r>
              <a:rPr sz="2800" spc="-5" dirty="0">
                <a:solidFill>
                  <a:srgbClr val="FFFFCC"/>
                </a:solidFill>
                <a:latin typeface="Arial MT"/>
                <a:cs typeface="Arial MT"/>
              </a:rPr>
              <a:t>a</a:t>
            </a:r>
            <a:r>
              <a:rPr sz="2800" spc="5" dirty="0">
                <a:solidFill>
                  <a:srgbClr val="FFFFCC"/>
                </a:solidFill>
                <a:latin typeface="Arial MT"/>
                <a:cs typeface="Arial MT"/>
              </a:rPr>
              <a:t> </a:t>
            </a:r>
            <a:r>
              <a:rPr sz="2800" spc="-5" dirty="0">
                <a:solidFill>
                  <a:srgbClr val="FFFFCC"/>
                </a:solidFill>
                <a:latin typeface="Arial MT"/>
                <a:cs typeface="Arial MT"/>
              </a:rPr>
              <a:t>cause</a:t>
            </a:r>
            <a:r>
              <a:rPr sz="2800" spc="10" dirty="0">
                <a:solidFill>
                  <a:srgbClr val="FFFFCC"/>
                </a:solidFill>
                <a:latin typeface="Arial MT"/>
                <a:cs typeface="Arial MT"/>
              </a:rPr>
              <a:t> </a:t>
            </a:r>
            <a:r>
              <a:rPr sz="2800" dirty="0">
                <a:solidFill>
                  <a:srgbClr val="FFFFCC"/>
                </a:solidFill>
                <a:latin typeface="Arial MT"/>
                <a:cs typeface="Arial MT"/>
              </a:rPr>
              <a:t>for </a:t>
            </a:r>
            <a:r>
              <a:rPr sz="2800" spc="-5" dirty="0">
                <a:solidFill>
                  <a:srgbClr val="FFFFCC"/>
                </a:solidFill>
                <a:latin typeface="Arial MT"/>
                <a:cs typeface="Arial MT"/>
              </a:rPr>
              <a:t>sickness,</a:t>
            </a:r>
            <a:r>
              <a:rPr sz="2800" spc="-15" dirty="0">
                <a:solidFill>
                  <a:srgbClr val="FFFFCC"/>
                </a:solidFill>
                <a:latin typeface="Arial MT"/>
                <a:cs typeface="Arial MT"/>
              </a:rPr>
              <a:t> </a:t>
            </a:r>
            <a:r>
              <a:rPr sz="2800" spc="-5" dirty="0">
                <a:solidFill>
                  <a:srgbClr val="FFFFCC"/>
                </a:solidFill>
                <a:latin typeface="Arial MT"/>
                <a:cs typeface="Arial MT"/>
              </a:rPr>
              <a:t>at </a:t>
            </a:r>
            <a:r>
              <a:rPr sz="2800" spc="-760" dirty="0">
                <a:solidFill>
                  <a:srgbClr val="FFFFCC"/>
                </a:solidFill>
                <a:latin typeface="Arial MT"/>
                <a:cs typeface="Arial MT"/>
              </a:rPr>
              <a:t> </a:t>
            </a:r>
            <a:r>
              <a:rPr sz="2800" dirty="0">
                <a:solidFill>
                  <a:srgbClr val="FFFFCC"/>
                </a:solidFill>
                <a:latin typeface="Arial MT"/>
                <a:cs typeface="Arial MT"/>
              </a:rPr>
              <a:t>level</a:t>
            </a:r>
            <a:r>
              <a:rPr sz="2800" spc="-10" dirty="0">
                <a:solidFill>
                  <a:srgbClr val="FFFFCC"/>
                </a:solidFill>
                <a:latin typeface="Arial MT"/>
                <a:cs typeface="Arial MT"/>
              </a:rPr>
              <a:t> </a:t>
            </a:r>
            <a:r>
              <a:rPr sz="2800" dirty="0">
                <a:solidFill>
                  <a:srgbClr val="FFFFCC"/>
                </a:solidFill>
                <a:latin typeface="Arial MT"/>
                <a:cs typeface="Arial MT"/>
              </a:rPr>
              <a:t>significance</a:t>
            </a:r>
            <a:r>
              <a:rPr sz="2800" spc="-10" dirty="0">
                <a:solidFill>
                  <a:srgbClr val="FFFFCC"/>
                </a:solidFill>
                <a:latin typeface="Arial MT"/>
                <a:cs typeface="Arial MT"/>
              </a:rPr>
              <a:t> </a:t>
            </a:r>
            <a:r>
              <a:rPr sz="2800" spc="-5" dirty="0">
                <a:solidFill>
                  <a:srgbClr val="FFFFCC"/>
                </a:solidFill>
                <a:latin typeface="Arial MT"/>
                <a:cs typeface="Arial MT"/>
              </a:rPr>
              <a:t>set to</a:t>
            </a:r>
            <a:r>
              <a:rPr sz="2800" spc="-10" dirty="0">
                <a:solidFill>
                  <a:srgbClr val="FFFFCC"/>
                </a:solidFill>
                <a:latin typeface="Arial MT"/>
                <a:cs typeface="Arial MT"/>
              </a:rPr>
              <a:t> </a:t>
            </a:r>
            <a:r>
              <a:rPr sz="2800" dirty="0">
                <a:solidFill>
                  <a:srgbClr val="FFFFCC"/>
                </a:solidFill>
                <a:latin typeface="Arial MT"/>
                <a:cs typeface="Arial MT"/>
              </a:rPr>
              <a:t>0.05?</a:t>
            </a:r>
            <a:endParaRPr sz="2800">
              <a:latin typeface="Arial MT"/>
              <a:cs typeface="Arial MT"/>
            </a:endParaRPr>
          </a:p>
        </p:txBody>
      </p:sp>
      <p:grpSp>
        <p:nvGrpSpPr>
          <p:cNvPr id="4" name="object 4"/>
          <p:cNvGrpSpPr/>
          <p:nvPr/>
        </p:nvGrpSpPr>
        <p:grpSpPr>
          <a:xfrm>
            <a:off x="3936491" y="5460491"/>
            <a:ext cx="1210945" cy="1397635"/>
            <a:chOff x="3936491" y="5460491"/>
            <a:chExt cx="1210945" cy="1397635"/>
          </a:xfrm>
        </p:grpSpPr>
        <p:pic>
          <p:nvPicPr>
            <p:cNvPr id="5" name="object 5"/>
            <p:cNvPicPr/>
            <p:nvPr/>
          </p:nvPicPr>
          <p:blipFill>
            <a:blip r:embed="rId2" cstate="print"/>
            <a:stretch>
              <a:fillRect/>
            </a:stretch>
          </p:blipFill>
          <p:spPr>
            <a:xfrm>
              <a:off x="3936491" y="5460491"/>
              <a:ext cx="1210817" cy="899921"/>
            </a:xfrm>
            <a:prstGeom prst="rect">
              <a:avLst/>
            </a:prstGeom>
          </p:spPr>
        </p:pic>
        <p:pic>
          <p:nvPicPr>
            <p:cNvPr id="6" name="object 6"/>
            <p:cNvPicPr/>
            <p:nvPr/>
          </p:nvPicPr>
          <p:blipFill>
            <a:blip r:embed="rId3" cstate="print"/>
            <a:stretch>
              <a:fillRect/>
            </a:stretch>
          </p:blipFill>
          <p:spPr>
            <a:xfrm>
              <a:off x="3948683" y="6039610"/>
              <a:ext cx="1187958" cy="818386"/>
            </a:xfrm>
            <a:prstGeom prst="rect">
              <a:avLst/>
            </a:prstGeom>
          </p:spPr>
        </p:pic>
      </p:grpSp>
      <p:grpSp>
        <p:nvGrpSpPr>
          <p:cNvPr id="7" name="object 7"/>
          <p:cNvGrpSpPr/>
          <p:nvPr/>
        </p:nvGrpSpPr>
        <p:grpSpPr>
          <a:xfrm>
            <a:off x="6353555" y="5460491"/>
            <a:ext cx="985519" cy="1397635"/>
            <a:chOff x="6353555" y="5460491"/>
            <a:chExt cx="985519" cy="1397635"/>
          </a:xfrm>
        </p:grpSpPr>
        <p:pic>
          <p:nvPicPr>
            <p:cNvPr id="8" name="object 8"/>
            <p:cNvPicPr/>
            <p:nvPr/>
          </p:nvPicPr>
          <p:blipFill>
            <a:blip r:embed="rId4" cstate="print"/>
            <a:stretch>
              <a:fillRect/>
            </a:stretch>
          </p:blipFill>
          <p:spPr>
            <a:xfrm>
              <a:off x="6466331" y="5460491"/>
              <a:ext cx="759713" cy="899921"/>
            </a:xfrm>
            <a:prstGeom prst="rect">
              <a:avLst/>
            </a:prstGeom>
          </p:spPr>
        </p:pic>
        <p:pic>
          <p:nvPicPr>
            <p:cNvPr id="9" name="object 9"/>
            <p:cNvPicPr/>
            <p:nvPr/>
          </p:nvPicPr>
          <p:blipFill>
            <a:blip r:embed="rId5" cstate="print"/>
            <a:stretch>
              <a:fillRect/>
            </a:stretch>
          </p:blipFill>
          <p:spPr>
            <a:xfrm>
              <a:off x="6353555" y="6039610"/>
              <a:ext cx="985266" cy="818387"/>
            </a:xfrm>
            <a:prstGeom prst="rect">
              <a:avLst/>
            </a:prstGeom>
          </p:spPr>
        </p:pic>
      </p:grpSp>
      <p:graphicFrame>
        <p:nvGraphicFramePr>
          <p:cNvPr id="10" name="object 10"/>
          <p:cNvGraphicFramePr>
            <a:graphicFrameLocks noGrp="1"/>
          </p:cNvGraphicFramePr>
          <p:nvPr/>
        </p:nvGraphicFramePr>
        <p:xfrm>
          <a:off x="1273238" y="4494212"/>
          <a:ext cx="6794500" cy="2364105"/>
        </p:xfrm>
        <a:graphic>
          <a:graphicData uri="http://schemas.openxmlformats.org/drawingml/2006/table">
            <a:tbl>
              <a:tblPr firstRow="1" bandRow="1">
                <a:tableStyleId>{2D5ABB26-0587-4C30-8999-92F81FD0307C}</a:tableStyleId>
              </a:tblPr>
              <a:tblGrid>
                <a:gridCol w="2157730">
                  <a:extLst>
                    <a:ext uri="{9D8B030D-6E8A-4147-A177-3AD203B41FA5}">
                      <a16:colId xmlns:a16="http://schemas.microsoft.com/office/drawing/2014/main" val="20000"/>
                    </a:ext>
                  </a:extLst>
                </a:gridCol>
                <a:gridCol w="2164080">
                  <a:extLst>
                    <a:ext uri="{9D8B030D-6E8A-4147-A177-3AD203B41FA5}">
                      <a16:colId xmlns:a16="http://schemas.microsoft.com/office/drawing/2014/main" val="20001"/>
                    </a:ext>
                  </a:extLst>
                </a:gridCol>
                <a:gridCol w="2446019">
                  <a:extLst>
                    <a:ext uri="{9D8B030D-6E8A-4147-A177-3AD203B41FA5}">
                      <a16:colId xmlns:a16="http://schemas.microsoft.com/office/drawing/2014/main" val="20002"/>
                    </a:ext>
                  </a:extLst>
                </a:gridCol>
              </a:tblGrid>
              <a:tr h="518413">
                <a:tc rowSpan="2">
                  <a:txBody>
                    <a:bodyPr/>
                    <a:lstStyle/>
                    <a:p>
                      <a:pPr>
                        <a:lnSpc>
                          <a:spcPct val="100000"/>
                        </a:lnSpc>
                      </a:pPr>
                      <a:endParaRPr sz="2800">
                        <a:latin typeface="Times New Roman"/>
                        <a:cs typeface="Times New Roman"/>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1184910">
                        <a:lnSpc>
                          <a:spcPct val="100000"/>
                        </a:lnSpc>
                        <a:spcBef>
                          <a:spcPts val="290"/>
                        </a:spcBef>
                      </a:pPr>
                      <a:r>
                        <a:rPr sz="2800" spc="-5" dirty="0">
                          <a:solidFill>
                            <a:srgbClr val="FFFFFF"/>
                          </a:solidFill>
                          <a:latin typeface="Arial MT"/>
                          <a:cs typeface="Arial MT"/>
                        </a:rPr>
                        <a:t>Had</a:t>
                      </a:r>
                      <a:r>
                        <a:rPr sz="2800" spc="-25" dirty="0">
                          <a:solidFill>
                            <a:srgbClr val="FFFFFF"/>
                          </a:solidFill>
                          <a:latin typeface="Arial MT"/>
                          <a:cs typeface="Arial MT"/>
                        </a:rPr>
                        <a:t> </a:t>
                      </a:r>
                      <a:r>
                        <a:rPr sz="2800" dirty="0">
                          <a:solidFill>
                            <a:srgbClr val="FFFFFF"/>
                          </a:solidFill>
                          <a:latin typeface="Arial MT"/>
                          <a:cs typeface="Arial MT"/>
                        </a:rPr>
                        <a:t>sandwich</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518414">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290"/>
                        </a:spcBef>
                      </a:pPr>
                      <a:r>
                        <a:rPr sz="2800" spc="-90" dirty="0">
                          <a:solidFill>
                            <a:srgbClr val="FFFFFF"/>
                          </a:solidFill>
                          <a:latin typeface="Arial MT"/>
                          <a:cs typeface="Arial MT"/>
                        </a:rPr>
                        <a:t>Yes</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90"/>
                        </a:spcBef>
                      </a:pPr>
                      <a:r>
                        <a:rPr sz="2800" spc="-10" dirty="0">
                          <a:solidFill>
                            <a:srgbClr val="FFFFFF"/>
                          </a:solidFill>
                          <a:latin typeface="Arial MT"/>
                          <a:cs typeface="Arial MT"/>
                        </a:rPr>
                        <a:t>No</a:t>
                      </a:r>
                      <a:endParaRPr sz="2800">
                        <a:latin typeface="Arial MT"/>
                        <a:cs typeface="Arial MT"/>
                      </a:endParaRPr>
                    </a:p>
                  </a:txBody>
                  <a:tcPr marL="0" marR="0" marT="3683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79310">
                <a:tc>
                  <a:txBody>
                    <a:bodyPr/>
                    <a:lstStyle/>
                    <a:p>
                      <a:pPr algn="ctr">
                        <a:lnSpc>
                          <a:spcPct val="100000"/>
                        </a:lnSpc>
                        <a:spcBef>
                          <a:spcPts val="295"/>
                        </a:spcBef>
                      </a:pPr>
                      <a:r>
                        <a:rPr sz="2800" spc="-5" dirty="0">
                          <a:solidFill>
                            <a:srgbClr val="FFFFCC"/>
                          </a:solidFill>
                          <a:latin typeface="Arial MT"/>
                          <a:cs typeface="Arial MT"/>
                        </a:rPr>
                        <a:t>Sick</a:t>
                      </a:r>
                      <a:endParaRPr sz="2800">
                        <a:latin typeface="Arial MT"/>
                        <a:cs typeface="Arial MT"/>
                      </a:endParaRPr>
                    </a:p>
                  </a:txBody>
                  <a:tcPr marL="0" marR="0" marT="3746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gn="ctr">
                        <a:lnSpc>
                          <a:spcPct val="100000"/>
                        </a:lnSpc>
                        <a:spcBef>
                          <a:spcPts val="280"/>
                        </a:spcBef>
                      </a:pPr>
                      <a:r>
                        <a:rPr sz="3200" b="1" spc="-10" dirty="0">
                          <a:solidFill>
                            <a:srgbClr val="FFFFFF"/>
                          </a:solidFill>
                          <a:latin typeface="Arial"/>
                          <a:cs typeface="Arial"/>
                        </a:rPr>
                        <a:t>109</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2540" algn="ctr">
                        <a:lnSpc>
                          <a:spcPct val="100000"/>
                        </a:lnSpc>
                        <a:spcBef>
                          <a:spcPts val="280"/>
                        </a:spcBef>
                      </a:pPr>
                      <a:r>
                        <a:rPr sz="3200" b="1" dirty="0">
                          <a:solidFill>
                            <a:srgbClr val="FFFFFF"/>
                          </a:solidFill>
                          <a:latin typeface="Arial"/>
                          <a:cs typeface="Arial"/>
                        </a:rPr>
                        <a:t>4</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extLst>
                  <a:ext uri="{0D108BD9-81ED-4DB2-BD59-A6C34878D82A}">
                    <a16:rowId xmlns:a16="http://schemas.microsoft.com/office/drawing/2014/main" val="10002"/>
                  </a:ext>
                </a:extLst>
              </a:tr>
              <a:tr h="579374">
                <a:tc>
                  <a:txBody>
                    <a:bodyPr/>
                    <a:lstStyle/>
                    <a:p>
                      <a:pPr algn="ctr">
                        <a:lnSpc>
                          <a:spcPct val="100000"/>
                        </a:lnSpc>
                        <a:spcBef>
                          <a:spcPts val="295"/>
                        </a:spcBef>
                      </a:pPr>
                      <a:r>
                        <a:rPr sz="2800" spc="-5" dirty="0">
                          <a:solidFill>
                            <a:srgbClr val="FFFFCC"/>
                          </a:solidFill>
                          <a:latin typeface="Arial MT"/>
                          <a:cs typeface="Arial MT"/>
                        </a:rPr>
                        <a:t>Not</a:t>
                      </a:r>
                      <a:r>
                        <a:rPr sz="2800" spc="-45" dirty="0">
                          <a:solidFill>
                            <a:srgbClr val="FFFFCC"/>
                          </a:solidFill>
                          <a:latin typeface="Arial MT"/>
                          <a:cs typeface="Arial MT"/>
                        </a:rPr>
                        <a:t> </a:t>
                      </a:r>
                      <a:r>
                        <a:rPr sz="2800" dirty="0">
                          <a:solidFill>
                            <a:srgbClr val="FFFFCC"/>
                          </a:solidFill>
                          <a:latin typeface="Arial MT"/>
                          <a:cs typeface="Arial MT"/>
                        </a:rPr>
                        <a:t>sick</a:t>
                      </a:r>
                      <a:endParaRPr sz="2800">
                        <a:latin typeface="Arial MT"/>
                        <a:cs typeface="Arial MT"/>
                      </a:endParaRPr>
                    </a:p>
                  </a:txBody>
                  <a:tcPr marL="0" marR="0" marT="3746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2540" algn="ctr">
                        <a:lnSpc>
                          <a:spcPct val="100000"/>
                        </a:lnSpc>
                        <a:spcBef>
                          <a:spcPts val="280"/>
                        </a:spcBef>
                      </a:pPr>
                      <a:r>
                        <a:rPr sz="3200" b="1" spc="-65" dirty="0">
                          <a:solidFill>
                            <a:srgbClr val="FFFFFF"/>
                          </a:solidFill>
                          <a:latin typeface="Arial"/>
                          <a:cs typeface="Arial"/>
                        </a:rPr>
                        <a:t>116</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1905" algn="ctr">
                        <a:lnSpc>
                          <a:spcPct val="100000"/>
                        </a:lnSpc>
                        <a:spcBef>
                          <a:spcPts val="280"/>
                        </a:spcBef>
                      </a:pPr>
                      <a:r>
                        <a:rPr sz="3200" b="1" spc="-5" dirty="0">
                          <a:solidFill>
                            <a:srgbClr val="FFFFFF"/>
                          </a:solidFill>
                          <a:latin typeface="Arial"/>
                          <a:cs typeface="Arial"/>
                        </a:rPr>
                        <a:t>34</a:t>
                      </a:r>
                      <a:endParaRPr sz="3200">
                        <a:latin typeface="Arial"/>
                        <a:cs typeface="Arial"/>
                      </a:endParaRPr>
                    </a:p>
                  </a:txBody>
                  <a:tcPr marL="0" marR="0" marT="355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extLst>
                  <a:ext uri="{0D108BD9-81ED-4DB2-BD59-A6C34878D82A}">
                    <a16:rowId xmlns:a16="http://schemas.microsoft.com/office/drawing/2014/main" val="10003"/>
                  </a:ext>
                </a:extLst>
              </a:tr>
              <a:tr h="153985">
                <a:tc gridSpan="3">
                  <a:txBody>
                    <a:bodyPr/>
                    <a:lstStyle/>
                    <a:p>
                      <a:pPr>
                        <a:lnSpc>
                          <a:spcPct val="100000"/>
                        </a:lnSpc>
                      </a:pPr>
                      <a:endParaRPr sz="800">
                        <a:latin typeface="Times New Roman"/>
                        <a:cs typeface="Times New Roman"/>
                      </a:endParaRPr>
                    </a:p>
                  </a:txBody>
                  <a:tcPr marL="0" marR="0" marT="0" marB="0">
                    <a:lnT w="12700">
                      <a:solidFill>
                        <a:srgbClr val="FFFFC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48127" y="1036319"/>
            <a:ext cx="910590" cy="1134745"/>
            <a:chOff x="2548127" y="1036319"/>
            <a:chExt cx="910590" cy="1134745"/>
          </a:xfrm>
        </p:grpSpPr>
        <p:pic>
          <p:nvPicPr>
            <p:cNvPr id="3" name="object 3"/>
            <p:cNvPicPr/>
            <p:nvPr/>
          </p:nvPicPr>
          <p:blipFill>
            <a:blip r:embed="rId2" cstate="print"/>
            <a:stretch>
              <a:fillRect/>
            </a:stretch>
          </p:blipFill>
          <p:spPr>
            <a:xfrm>
              <a:off x="2548127" y="1036319"/>
              <a:ext cx="910589" cy="677417"/>
            </a:xfrm>
            <a:prstGeom prst="rect">
              <a:avLst/>
            </a:prstGeom>
          </p:spPr>
        </p:pic>
        <p:pic>
          <p:nvPicPr>
            <p:cNvPr id="4" name="object 4"/>
            <p:cNvPicPr/>
            <p:nvPr/>
          </p:nvPicPr>
          <p:blipFill>
            <a:blip r:embed="rId3" cstate="print"/>
            <a:stretch>
              <a:fillRect/>
            </a:stretch>
          </p:blipFill>
          <p:spPr>
            <a:xfrm>
              <a:off x="2557271" y="1493519"/>
              <a:ext cx="893826" cy="677417"/>
            </a:xfrm>
            <a:prstGeom prst="rect">
              <a:avLst/>
            </a:prstGeom>
          </p:spPr>
        </p:pic>
      </p:grpSp>
      <p:grpSp>
        <p:nvGrpSpPr>
          <p:cNvPr id="5" name="object 5"/>
          <p:cNvGrpSpPr/>
          <p:nvPr/>
        </p:nvGrpSpPr>
        <p:grpSpPr>
          <a:xfrm>
            <a:off x="3966971" y="1036319"/>
            <a:ext cx="741680" cy="1134745"/>
            <a:chOff x="3966971" y="1036319"/>
            <a:chExt cx="741680" cy="1134745"/>
          </a:xfrm>
        </p:grpSpPr>
        <p:pic>
          <p:nvPicPr>
            <p:cNvPr id="6" name="object 6"/>
            <p:cNvPicPr/>
            <p:nvPr/>
          </p:nvPicPr>
          <p:blipFill>
            <a:blip r:embed="rId4" cstate="print"/>
            <a:stretch>
              <a:fillRect/>
            </a:stretch>
          </p:blipFill>
          <p:spPr>
            <a:xfrm>
              <a:off x="4050791" y="1036319"/>
              <a:ext cx="572262" cy="677417"/>
            </a:xfrm>
            <a:prstGeom prst="rect">
              <a:avLst/>
            </a:prstGeom>
          </p:spPr>
        </p:pic>
        <p:pic>
          <p:nvPicPr>
            <p:cNvPr id="7" name="object 7"/>
            <p:cNvPicPr/>
            <p:nvPr/>
          </p:nvPicPr>
          <p:blipFill>
            <a:blip r:embed="rId5" cstate="print"/>
            <a:stretch>
              <a:fillRect/>
            </a:stretch>
          </p:blipFill>
          <p:spPr>
            <a:xfrm>
              <a:off x="3966971" y="1493519"/>
              <a:ext cx="741426" cy="677417"/>
            </a:xfrm>
            <a:prstGeom prst="rect">
              <a:avLst/>
            </a:prstGeom>
          </p:spPr>
        </p:pic>
      </p:grpSp>
      <p:graphicFrame>
        <p:nvGraphicFramePr>
          <p:cNvPr id="8" name="object 8"/>
          <p:cNvGraphicFramePr>
            <a:graphicFrameLocks noGrp="1"/>
          </p:cNvGraphicFramePr>
          <p:nvPr/>
        </p:nvGraphicFramePr>
        <p:xfrm>
          <a:off x="1101725" y="282638"/>
          <a:ext cx="5046980" cy="2132330"/>
        </p:xfrm>
        <a:graphic>
          <a:graphicData uri="http://schemas.openxmlformats.org/drawingml/2006/table">
            <a:tbl>
              <a:tblPr firstRow="1" bandRow="1">
                <a:tableStyleId>{2D5ABB26-0587-4C30-8999-92F81FD0307C}</a:tableStyleId>
              </a:tblPr>
              <a:tblGrid>
                <a:gridCol w="1250950">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4160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396239">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532765">
                        <a:lnSpc>
                          <a:spcPct val="100000"/>
                        </a:lnSpc>
                        <a:spcBef>
                          <a:spcPts val="305"/>
                        </a:spcBef>
                      </a:pPr>
                      <a:r>
                        <a:rPr sz="2000" dirty="0">
                          <a:solidFill>
                            <a:srgbClr val="FFFFFF"/>
                          </a:solidFill>
                          <a:latin typeface="Arial MT"/>
                          <a:cs typeface="Arial MT"/>
                        </a:rPr>
                        <a:t>Had</a:t>
                      </a:r>
                      <a:r>
                        <a:rPr sz="2000" spc="-45"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marL="274320">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239">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416559">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635" algn="ctr">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327">
                <a:tc>
                  <a:txBody>
                    <a:bodyPr/>
                    <a:lstStyle/>
                    <a:p>
                      <a:pPr algn="ctr">
                        <a:lnSpc>
                          <a:spcPct val="100000"/>
                        </a:lnSpc>
                        <a:spcBef>
                          <a:spcPts val="305"/>
                        </a:spcBef>
                      </a:pP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70840">
                        <a:lnSpc>
                          <a:spcPct val="100000"/>
                        </a:lnSpc>
                        <a:spcBef>
                          <a:spcPts val="300"/>
                        </a:spcBef>
                      </a:pPr>
                      <a:r>
                        <a:rPr sz="2400" b="1" spc="-5" dirty="0">
                          <a:solidFill>
                            <a:srgbClr val="FFFFFF"/>
                          </a:solidFill>
                          <a:latin typeface="Arial"/>
                          <a:cs typeface="Arial"/>
                        </a:rPr>
                        <a:t>109</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algn="ctr">
                        <a:lnSpc>
                          <a:spcPct val="100000"/>
                        </a:lnSpc>
                        <a:spcBef>
                          <a:spcPts val="300"/>
                        </a:spcBef>
                      </a:pPr>
                      <a:r>
                        <a:rPr sz="2400" b="1" dirty="0">
                          <a:solidFill>
                            <a:srgbClr val="FFFFFF"/>
                          </a:solidFill>
                          <a:latin typeface="Arial"/>
                          <a:cs typeface="Arial"/>
                        </a:rPr>
                        <a:t>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R="331470" algn="r">
                        <a:lnSpc>
                          <a:spcPct val="100000"/>
                        </a:lnSpc>
                        <a:spcBef>
                          <a:spcPts val="305"/>
                        </a:spcBef>
                      </a:pPr>
                      <a:r>
                        <a:rPr sz="2000" spc="-50" dirty="0">
                          <a:solidFill>
                            <a:srgbClr val="FFFFCC"/>
                          </a:solidFill>
                          <a:latin typeface="Arial MT"/>
                          <a:cs typeface="Arial MT"/>
                        </a:rPr>
                        <a:t>113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algn="ctr">
                        <a:lnSpc>
                          <a:spcPct val="100000"/>
                        </a:lnSpc>
                        <a:spcBef>
                          <a:spcPts val="305"/>
                        </a:spcBef>
                      </a:pPr>
                      <a:r>
                        <a:rPr sz="2000" dirty="0">
                          <a:solidFill>
                            <a:srgbClr val="FFFFCC"/>
                          </a:solidFill>
                          <a:latin typeface="Arial MT"/>
                          <a:cs typeface="Arial MT"/>
                        </a:rPr>
                        <a:t>Not</a:t>
                      </a:r>
                      <a:r>
                        <a:rPr sz="2000" spc="-60" dirty="0">
                          <a:solidFill>
                            <a:srgbClr val="FFFFCC"/>
                          </a:solidFill>
                          <a:latin typeface="Arial MT"/>
                          <a:cs typeface="Arial MT"/>
                        </a:rPr>
                        <a:t> </a:t>
                      </a: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80365">
                        <a:lnSpc>
                          <a:spcPct val="100000"/>
                        </a:lnSpc>
                        <a:spcBef>
                          <a:spcPts val="300"/>
                        </a:spcBef>
                      </a:pPr>
                      <a:r>
                        <a:rPr sz="2400" b="1" spc="-50" dirty="0">
                          <a:solidFill>
                            <a:srgbClr val="FFFFFF"/>
                          </a:solidFill>
                          <a:latin typeface="Arial"/>
                          <a:cs typeface="Arial"/>
                        </a:rPr>
                        <a:t>116</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635" algn="ctr">
                        <a:lnSpc>
                          <a:spcPct val="100000"/>
                        </a:lnSpc>
                        <a:spcBef>
                          <a:spcPts val="300"/>
                        </a:spcBef>
                      </a:pPr>
                      <a:r>
                        <a:rPr sz="2400" b="1" spc="-10" dirty="0">
                          <a:solidFill>
                            <a:srgbClr val="FFFFFF"/>
                          </a:solidFill>
                          <a:latin typeface="Arial"/>
                          <a:cs typeface="Arial"/>
                        </a:rPr>
                        <a:t>34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R="321945" algn="r">
                        <a:lnSpc>
                          <a:spcPct val="100000"/>
                        </a:lnSpc>
                        <a:spcBef>
                          <a:spcPts val="305"/>
                        </a:spcBef>
                      </a:pPr>
                      <a:r>
                        <a:rPr sz="2000" dirty="0">
                          <a:solidFill>
                            <a:srgbClr val="FFFFCC"/>
                          </a:solidFill>
                          <a:latin typeface="Arial MT"/>
                          <a:cs typeface="Arial MT"/>
                        </a:rPr>
                        <a:t>150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239">
                <a:tc>
                  <a:txBody>
                    <a:bodyPr/>
                    <a:lstStyle/>
                    <a:p>
                      <a:pPr algn="ctr">
                        <a:lnSpc>
                          <a:spcPct val="100000"/>
                        </a:lnSpc>
                        <a:spcBef>
                          <a:spcPts val="309"/>
                        </a:spcBef>
                      </a:pPr>
                      <a:r>
                        <a:rPr sz="2000" spc="-45" dirty="0">
                          <a:solidFill>
                            <a:srgbClr val="FFFFCC"/>
                          </a:solidFill>
                          <a:latin typeface="Arial MT"/>
                          <a:cs typeface="Arial MT"/>
                        </a:rPr>
                        <a:t>Total</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412115">
                        <a:lnSpc>
                          <a:spcPct val="100000"/>
                        </a:lnSpc>
                        <a:spcBef>
                          <a:spcPts val="309"/>
                        </a:spcBef>
                      </a:pPr>
                      <a:r>
                        <a:rPr sz="2000" dirty="0">
                          <a:solidFill>
                            <a:srgbClr val="FFFFFF"/>
                          </a:solidFill>
                          <a:latin typeface="Arial MT"/>
                          <a:cs typeface="Arial MT"/>
                        </a:rPr>
                        <a:t>225</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635" algn="ctr">
                        <a:lnSpc>
                          <a:spcPct val="100000"/>
                        </a:lnSpc>
                        <a:spcBef>
                          <a:spcPts val="309"/>
                        </a:spcBef>
                      </a:pPr>
                      <a:r>
                        <a:rPr sz="2000" dirty="0">
                          <a:solidFill>
                            <a:srgbClr val="FFFFFF"/>
                          </a:solidFill>
                          <a:latin typeface="Arial MT"/>
                          <a:cs typeface="Arial MT"/>
                        </a:rPr>
                        <a:t>38</a:t>
                      </a:r>
                      <a:endParaRPr sz="2000">
                        <a:latin typeface="Arial MT"/>
                        <a:cs typeface="Arial MT"/>
                      </a:endParaRPr>
                    </a:p>
                  </a:txBody>
                  <a:tcPr marL="0" marR="0" marT="39369"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321945" algn="r">
                        <a:lnSpc>
                          <a:spcPct val="100000"/>
                        </a:lnSpc>
                        <a:spcBef>
                          <a:spcPts val="309"/>
                        </a:spcBef>
                      </a:pPr>
                      <a:r>
                        <a:rPr sz="2000" dirty="0">
                          <a:solidFill>
                            <a:srgbClr val="FFFFCC"/>
                          </a:solidFill>
                          <a:latin typeface="Arial MT"/>
                          <a:cs typeface="Arial MT"/>
                        </a:rPr>
                        <a:t>263</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1136650" y="2608262"/>
          <a:ext cx="5046980" cy="2132330"/>
        </p:xfrm>
        <a:graphic>
          <a:graphicData uri="http://schemas.openxmlformats.org/drawingml/2006/table">
            <a:tbl>
              <a:tblPr firstRow="1" bandRow="1">
                <a:tableStyleId>{2D5ABB26-0587-4C30-8999-92F81FD0307C}</a:tableStyleId>
              </a:tblPr>
              <a:tblGrid>
                <a:gridCol w="1250950">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4160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396239">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532765">
                        <a:lnSpc>
                          <a:spcPct val="100000"/>
                        </a:lnSpc>
                        <a:spcBef>
                          <a:spcPts val="305"/>
                        </a:spcBef>
                      </a:pPr>
                      <a:r>
                        <a:rPr sz="2000" dirty="0">
                          <a:solidFill>
                            <a:srgbClr val="FFFFFF"/>
                          </a:solidFill>
                          <a:latin typeface="Arial MT"/>
                          <a:cs typeface="Arial MT"/>
                        </a:rPr>
                        <a:t>Had</a:t>
                      </a:r>
                      <a:r>
                        <a:rPr sz="2000" spc="-50"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5"/>
                        </a:spcBef>
                      </a:pPr>
                      <a:endParaRPr sz="2750">
                        <a:latin typeface="Times New Roman"/>
                        <a:cs typeface="Times New Roman"/>
                      </a:endParaRPr>
                    </a:p>
                    <a:p>
                      <a:pPr marL="273685">
                        <a:lnSpc>
                          <a:spcPct val="100000"/>
                        </a:lnSpc>
                      </a:pPr>
                      <a:r>
                        <a:rPr sz="2000" spc="-45" dirty="0">
                          <a:solidFill>
                            <a:srgbClr val="FFFFCC"/>
                          </a:solidFill>
                          <a:latin typeface="Arial MT"/>
                          <a:cs typeface="Arial MT"/>
                        </a:rPr>
                        <a:t>Total</a:t>
                      </a:r>
                      <a:endParaRPr sz="2000">
                        <a:latin typeface="Arial MT"/>
                        <a:cs typeface="Arial MT"/>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367">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algn="ctr">
                        <a:lnSpc>
                          <a:spcPct val="100000"/>
                        </a:lnSpc>
                        <a:spcBef>
                          <a:spcPts val="310"/>
                        </a:spcBef>
                      </a:pPr>
                      <a:r>
                        <a:rPr sz="2000" spc="-60" dirty="0">
                          <a:solidFill>
                            <a:srgbClr val="FFFFFF"/>
                          </a:solidFill>
                          <a:latin typeface="Arial MT"/>
                          <a:cs typeface="Arial MT"/>
                        </a:rPr>
                        <a:t>Yes</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270" algn="ctr">
                        <a:lnSpc>
                          <a:spcPct val="100000"/>
                        </a:lnSpc>
                        <a:spcBef>
                          <a:spcPts val="310"/>
                        </a:spcBef>
                      </a:pPr>
                      <a:r>
                        <a:rPr sz="2000" spc="5" dirty="0">
                          <a:solidFill>
                            <a:srgbClr val="FFFFFF"/>
                          </a:solidFill>
                          <a:latin typeface="Arial MT"/>
                          <a:cs typeface="Arial MT"/>
                        </a:rPr>
                        <a:t>No</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3175"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199">
                <a:tc>
                  <a:txBody>
                    <a:bodyPr/>
                    <a:lstStyle/>
                    <a:p>
                      <a:pPr algn="ctr">
                        <a:lnSpc>
                          <a:spcPct val="100000"/>
                        </a:lnSpc>
                        <a:spcBef>
                          <a:spcPts val="309"/>
                        </a:spcBef>
                      </a:pPr>
                      <a:r>
                        <a:rPr sz="2000" dirty="0">
                          <a:solidFill>
                            <a:srgbClr val="FFFFCC"/>
                          </a:solidFill>
                          <a:latin typeface="Arial MT"/>
                          <a:cs typeface="Arial MT"/>
                        </a:rPr>
                        <a:t>Sick</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a:lnSpc>
                          <a:spcPct val="100000"/>
                        </a:lnSpc>
                      </a:pPr>
                      <a:endParaRPr sz="23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339725">
                        <a:lnSpc>
                          <a:spcPct val="100000"/>
                        </a:lnSpc>
                        <a:spcBef>
                          <a:spcPts val="309"/>
                        </a:spcBef>
                      </a:pPr>
                      <a:r>
                        <a:rPr sz="2000" spc="-50" dirty="0">
                          <a:solidFill>
                            <a:srgbClr val="FFFFCC"/>
                          </a:solidFill>
                          <a:latin typeface="Arial MT"/>
                          <a:cs typeface="Arial MT"/>
                        </a:rPr>
                        <a:t>113</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457326">
                <a:tc>
                  <a:txBody>
                    <a:bodyPr/>
                    <a:lstStyle/>
                    <a:p>
                      <a:pPr algn="ctr">
                        <a:lnSpc>
                          <a:spcPct val="100000"/>
                        </a:lnSpc>
                        <a:spcBef>
                          <a:spcPts val="310"/>
                        </a:spcBef>
                      </a:pPr>
                      <a:r>
                        <a:rPr sz="2000" dirty="0">
                          <a:solidFill>
                            <a:srgbClr val="FFFFCC"/>
                          </a:solidFill>
                          <a:latin typeface="Arial MT"/>
                          <a:cs typeface="Arial MT"/>
                        </a:rPr>
                        <a:t>Not</a:t>
                      </a:r>
                      <a:r>
                        <a:rPr sz="2000" spc="-60" dirty="0">
                          <a:solidFill>
                            <a:srgbClr val="FFFFCC"/>
                          </a:solidFill>
                          <a:latin typeface="Arial MT"/>
                          <a:cs typeface="Arial MT"/>
                        </a:rPr>
                        <a:t> </a:t>
                      </a:r>
                      <a:r>
                        <a:rPr sz="2000" dirty="0">
                          <a:solidFill>
                            <a:srgbClr val="FFFFCC"/>
                          </a:solidFill>
                          <a:latin typeface="Arial MT"/>
                          <a:cs typeface="Arial MT"/>
                        </a:rPr>
                        <a:t>sick</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a:lnSpc>
                          <a:spcPct val="100000"/>
                        </a:lnSpc>
                      </a:pPr>
                      <a:endParaRPr sz="23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330200">
                        <a:lnSpc>
                          <a:spcPct val="100000"/>
                        </a:lnSpc>
                        <a:spcBef>
                          <a:spcPts val="310"/>
                        </a:spcBef>
                      </a:pPr>
                      <a:r>
                        <a:rPr sz="2000" dirty="0">
                          <a:solidFill>
                            <a:srgbClr val="FFFFCC"/>
                          </a:solidFill>
                          <a:latin typeface="Arial MT"/>
                          <a:cs typeface="Arial MT"/>
                        </a:rPr>
                        <a:t>150</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96367">
                <a:tc>
                  <a:txBody>
                    <a:bodyPr/>
                    <a:lstStyle/>
                    <a:p>
                      <a:pPr algn="ctr">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algn="ctr">
                        <a:lnSpc>
                          <a:spcPct val="100000"/>
                        </a:lnSpc>
                        <a:spcBef>
                          <a:spcPts val="310"/>
                        </a:spcBef>
                      </a:pPr>
                      <a:r>
                        <a:rPr sz="2000" dirty="0">
                          <a:solidFill>
                            <a:srgbClr val="FFFFFF"/>
                          </a:solidFill>
                          <a:latin typeface="Arial MT"/>
                          <a:cs typeface="Arial MT"/>
                        </a:rPr>
                        <a:t>225</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635" algn="ctr">
                        <a:lnSpc>
                          <a:spcPct val="100000"/>
                        </a:lnSpc>
                        <a:spcBef>
                          <a:spcPts val="310"/>
                        </a:spcBef>
                      </a:pPr>
                      <a:r>
                        <a:rPr sz="2000" dirty="0">
                          <a:solidFill>
                            <a:srgbClr val="FFFFFF"/>
                          </a:solidFill>
                          <a:latin typeface="Arial MT"/>
                          <a:cs typeface="Arial MT"/>
                        </a:rPr>
                        <a:t>38</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330200">
                        <a:lnSpc>
                          <a:spcPct val="100000"/>
                        </a:lnSpc>
                        <a:spcBef>
                          <a:spcPts val="310"/>
                        </a:spcBef>
                      </a:pPr>
                      <a:r>
                        <a:rPr sz="2000" dirty="0">
                          <a:solidFill>
                            <a:srgbClr val="FFFFCC"/>
                          </a:solidFill>
                          <a:latin typeface="Arial MT"/>
                          <a:cs typeface="Arial MT"/>
                        </a:rPr>
                        <a:t>263</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4"/>
                  </a:ext>
                </a:extLst>
              </a:tr>
            </a:tbl>
          </a:graphicData>
        </a:graphic>
      </p:graphicFrame>
      <p:sp>
        <p:nvSpPr>
          <p:cNvPr id="10" name="object 10"/>
          <p:cNvSpPr txBox="1"/>
          <p:nvPr/>
        </p:nvSpPr>
        <p:spPr>
          <a:xfrm>
            <a:off x="6523481" y="1076705"/>
            <a:ext cx="21228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Original</a:t>
            </a:r>
            <a:r>
              <a:rPr sz="2800" spc="-45" dirty="0">
                <a:solidFill>
                  <a:srgbClr val="FFFFCC"/>
                </a:solidFill>
                <a:latin typeface="Arial MT"/>
                <a:cs typeface="Arial MT"/>
              </a:rPr>
              <a:t> </a:t>
            </a:r>
            <a:r>
              <a:rPr sz="2800" dirty="0">
                <a:solidFill>
                  <a:srgbClr val="FFFFCC"/>
                </a:solidFill>
                <a:latin typeface="Arial MT"/>
                <a:cs typeface="Arial MT"/>
              </a:rPr>
              <a:t>table</a:t>
            </a:r>
            <a:endParaRPr sz="2800">
              <a:latin typeface="Arial MT"/>
              <a:cs typeface="Arial MT"/>
            </a:endParaRPr>
          </a:p>
        </p:txBody>
      </p:sp>
      <p:sp>
        <p:nvSpPr>
          <p:cNvPr id="11" name="object 11"/>
          <p:cNvSpPr txBox="1"/>
          <p:nvPr/>
        </p:nvSpPr>
        <p:spPr>
          <a:xfrm>
            <a:off x="6523481" y="3255390"/>
            <a:ext cx="237934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CC"/>
                </a:solidFill>
                <a:latin typeface="Arial MT"/>
                <a:cs typeface="Arial MT"/>
              </a:rPr>
              <a:t>Expected</a:t>
            </a:r>
            <a:r>
              <a:rPr sz="2800" spc="-55" dirty="0">
                <a:solidFill>
                  <a:srgbClr val="FFFFCC"/>
                </a:solidFill>
                <a:latin typeface="Arial MT"/>
                <a:cs typeface="Arial MT"/>
              </a:rPr>
              <a:t> </a:t>
            </a:r>
            <a:r>
              <a:rPr sz="2800" dirty="0">
                <a:solidFill>
                  <a:srgbClr val="FFFFCC"/>
                </a:solidFill>
                <a:latin typeface="Arial MT"/>
                <a:cs typeface="Arial MT"/>
              </a:rPr>
              <a:t>table</a:t>
            </a:r>
            <a:endParaRPr sz="2800">
              <a:latin typeface="Arial MT"/>
              <a:cs typeface="Arial MT"/>
            </a:endParaRPr>
          </a:p>
        </p:txBody>
      </p:sp>
      <p:sp>
        <p:nvSpPr>
          <p:cNvPr id="12" name="object 12"/>
          <p:cNvSpPr txBox="1"/>
          <p:nvPr/>
        </p:nvSpPr>
        <p:spPr>
          <a:xfrm>
            <a:off x="1537842" y="5071998"/>
            <a:ext cx="2700020" cy="1489710"/>
          </a:xfrm>
          <a:prstGeom prst="rect">
            <a:avLst/>
          </a:prstGeom>
        </p:spPr>
        <p:txBody>
          <a:bodyPr vert="horz" wrap="square" lIns="0" tIns="12700" rIns="0" bIns="0" rtlCol="0">
            <a:spAutoFit/>
          </a:bodyPr>
          <a:lstStyle/>
          <a:p>
            <a:pPr marL="12700" marR="5080">
              <a:lnSpc>
                <a:spcPct val="100000"/>
              </a:lnSpc>
              <a:spcBef>
                <a:spcPts val="100"/>
              </a:spcBef>
            </a:pPr>
            <a:r>
              <a:rPr sz="3200" dirty="0">
                <a:solidFill>
                  <a:srgbClr val="FFFFCC"/>
                </a:solidFill>
                <a:latin typeface="Arial MT"/>
                <a:cs typeface="Arial MT"/>
              </a:rPr>
              <a:t>Chi-square</a:t>
            </a:r>
            <a:r>
              <a:rPr sz="3200" spc="-85" dirty="0">
                <a:solidFill>
                  <a:srgbClr val="FFFFCC"/>
                </a:solidFill>
                <a:latin typeface="Arial MT"/>
                <a:cs typeface="Arial MT"/>
              </a:rPr>
              <a:t> </a:t>
            </a:r>
            <a:r>
              <a:rPr sz="3200" dirty="0">
                <a:solidFill>
                  <a:srgbClr val="FFFFCC"/>
                </a:solidFill>
                <a:latin typeface="Arial MT"/>
                <a:cs typeface="Arial MT"/>
              </a:rPr>
              <a:t>=</a:t>
            </a:r>
            <a:r>
              <a:rPr sz="3200" spc="-4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dirty="0">
                <a:solidFill>
                  <a:srgbClr val="FFFFCC"/>
                </a:solidFill>
                <a:latin typeface="Arial MT"/>
                <a:cs typeface="Arial MT"/>
              </a:rPr>
              <a:t>Conclusion?</a:t>
            </a:r>
            <a:endParaRPr sz="32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46275" y="1607819"/>
            <a:ext cx="6453505" cy="1405890"/>
            <a:chOff x="1446275" y="1607819"/>
            <a:chExt cx="6453505" cy="1405890"/>
          </a:xfrm>
        </p:grpSpPr>
        <p:pic>
          <p:nvPicPr>
            <p:cNvPr id="3" name="object 3"/>
            <p:cNvPicPr/>
            <p:nvPr/>
          </p:nvPicPr>
          <p:blipFill>
            <a:blip r:embed="rId2" cstate="print"/>
            <a:stretch>
              <a:fillRect/>
            </a:stretch>
          </p:blipFill>
          <p:spPr>
            <a:xfrm>
              <a:off x="4852416" y="1607819"/>
              <a:ext cx="1177289" cy="787146"/>
            </a:xfrm>
            <a:prstGeom prst="rect">
              <a:avLst/>
            </a:prstGeom>
          </p:spPr>
        </p:pic>
        <p:pic>
          <p:nvPicPr>
            <p:cNvPr id="4" name="object 4"/>
            <p:cNvPicPr/>
            <p:nvPr/>
          </p:nvPicPr>
          <p:blipFill>
            <a:blip r:embed="rId3" cstate="print"/>
            <a:stretch>
              <a:fillRect/>
            </a:stretch>
          </p:blipFill>
          <p:spPr>
            <a:xfrm>
              <a:off x="5065775" y="2130488"/>
              <a:ext cx="651510" cy="51117"/>
            </a:xfrm>
            <a:prstGeom prst="rect">
              <a:avLst/>
            </a:prstGeom>
          </p:spPr>
        </p:pic>
        <p:pic>
          <p:nvPicPr>
            <p:cNvPr id="5" name="object 5"/>
            <p:cNvPicPr/>
            <p:nvPr/>
          </p:nvPicPr>
          <p:blipFill>
            <a:blip r:embed="rId4" cstate="print"/>
            <a:stretch>
              <a:fillRect/>
            </a:stretch>
          </p:blipFill>
          <p:spPr>
            <a:xfrm>
              <a:off x="1446275" y="2004059"/>
              <a:ext cx="3466338" cy="1009650"/>
            </a:xfrm>
            <a:prstGeom prst="rect">
              <a:avLst/>
            </a:prstGeom>
          </p:spPr>
        </p:pic>
        <p:pic>
          <p:nvPicPr>
            <p:cNvPr id="6" name="object 6"/>
            <p:cNvPicPr/>
            <p:nvPr/>
          </p:nvPicPr>
          <p:blipFill>
            <a:blip r:embed="rId5" cstate="print"/>
            <a:stretch>
              <a:fillRect/>
            </a:stretch>
          </p:blipFill>
          <p:spPr>
            <a:xfrm>
              <a:off x="1720595" y="2665475"/>
              <a:ext cx="5965698" cy="61722"/>
            </a:xfrm>
            <a:prstGeom prst="rect">
              <a:avLst/>
            </a:prstGeom>
          </p:spPr>
        </p:pic>
        <p:pic>
          <p:nvPicPr>
            <p:cNvPr id="7" name="object 7"/>
            <p:cNvPicPr/>
            <p:nvPr/>
          </p:nvPicPr>
          <p:blipFill>
            <a:blip r:embed="rId6" cstate="print"/>
            <a:stretch>
              <a:fillRect/>
            </a:stretch>
          </p:blipFill>
          <p:spPr>
            <a:xfrm>
              <a:off x="4475987" y="2132075"/>
              <a:ext cx="3423666" cy="796289"/>
            </a:xfrm>
            <a:prstGeom prst="rect">
              <a:avLst/>
            </a:prstGeom>
          </p:spPr>
        </p:pic>
      </p:grpSp>
      <p:grpSp>
        <p:nvGrpSpPr>
          <p:cNvPr id="8" name="object 8"/>
          <p:cNvGrpSpPr/>
          <p:nvPr/>
        </p:nvGrpSpPr>
        <p:grpSpPr>
          <a:xfrm>
            <a:off x="1446275" y="4771644"/>
            <a:ext cx="5906770" cy="1009650"/>
            <a:chOff x="1446275" y="4771644"/>
            <a:chExt cx="5906770" cy="1009650"/>
          </a:xfrm>
        </p:grpSpPr>
        <p:pic>
          <p:nvPicPr>
            <p:cNvPr id="9" name="object 9"/>
            <p:cNvPicPr/>
            <p:nvPr/>
          </p:nvPicPr>
          <p:blipFill>
            <a:blip r:embed="rId7" cstate="print"/>
            <a:stretch>
              <a:fillRect/>
            </a:stretch>
          </p:blipFill>
          <p:spPr>
            <a:xfrm>
              <a:off x="1720595" y="5443782"/>
              <a:ext cx="5357622" cy="63191"/>
            </a:xfrm>
            <a:prstGeom prst="rect">
              <a:avLst/>
            </a:prstGeom>
          </p:spPr>
        </p:pic>
        <p:pic>
          <p:nvPicPr>
            <p:cNvPr id="10" name="object 10"/>
            <p:cNvPicPr/>
            <p:nvPr/>
          </p:nvPicPr>
          <p:blipFill>
            <a:blip r:embed="rId8" cstate="print"/>
            <a:stretch>
              <a:fillRect/>
            </a:stretch>
          </p:blipFill>
          <p:spPr>
            <a:xfrm>
              <a:off x="1446275" y="4771644"/>
              <a:ext cx="1384553" cy="1009650"/>
            </a:xfrm>
            <a:prstGeom prst="rect">
              <a:avLst/>
            </a:prstGeom>
          </p:spPr>
        </p:pic>
        <p:pic>
          <p:nvPicPr>
            <p:cNvPr id="11" name="object 11"/>
            <p:cNvPicPr/>
            <p:nvPr/>
          </p:nvPicPr>
          <p:blipFill>
            <a:blip r:embed="rId9" cstate="print"/>
            <a:stretch>
              <a:fillRect/>
            </a:stretch>
          </p:blipFill>
          <p:spPr>
            <a:xfrm>
              <a:off x="2232659" y="4771644"/>
              <a:ext cx="750569" cy="1009650"/>
            </a:xfrm>
            <a:prstGeom prst="rect">
              <a:avLst/>
            </a:prstGeom>
          </p:spPr>
        </p:pic>
        <p:pic>
          <p:nvPicPr>
            <p:cNvPr id="12" name="object 12"/>
            <p:cNvPicPr/>
            <p:nvPr/>
          </p:nvPicPr>
          <p:blipFill>
            <a:blip r:embed="rId10" cstate="print"/>
            <a:stretch>
              <a:fillRect/>
            </a:stretch>
          </p:blipFill>
          <p:spPr>
            <a:xfrm>
              <a:off x="2385059" y="4771644"/>
              <a:ext cx="4967478" cy="1009650"/>
            </a:xfrm>
            <a:prstGeom prst="rect">
              <a:avLst/>
            </a:prstGeom>
          </p:spPr>
        </p:pic>
      </p:grpSp>
      <p:sp>
        <p:nvSpPr>
          <p:cNvPr id="13" name="object 13"/>
          <p:cNvSpPr txBox="1"/>
          <p:nvPr/>
        </p:nvSpPr>
        <p:spPr>
          <a:xfrm>
            <a:off x="1374394" y="1700911"/>
            <a:ext cx="6899909" cy="376618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In</a:t>
            </a:r>
            <a:r>
              <a:rPr sz="2800" spc="-10" dirty="0">
                <a:solidFill>
                  <a:srgbClr val="FFFFCC"/>
                </a:solidFill>
                <a:latin typeface="Arial MT"/>
                <a:cs typeface="Arial MT"/>
              </a:rPr>
              <a:t> </a:t>
            </a:r>
            <a:r>
              <a:rPr sz="2800" spc="-5" dirty="0">
                <a:solidFill>
                  <a:srgbClr val="FFFFCC"/>
                </a:solidFill>
                <a:latin typeface="Arial MT"/>
                <a:cs typeface="Arial MT"/>
              </a:rPr>
              <a:t>the</a:t>
            </a:r>
            <a:r>
              <a:rPr sz="2800" spc="10" dirty="0">
                <a:solidFill>
                  <a:srgbClr val="FFFFCC"/>
                </a:solidFill>
                <a:latin typeface="Arial MT"/>
                <a:cs typeface="Arial MT"/>
              </a:rPr>
              <a:t> </a:t>
            </a:r>
            <a:r>
              <a:rPr sz="2800" u="sng" dirty="0">
                <a:solidFill>
                  <a:srgbClr val="FFFFCC"/>
                </a:solidFill>
                <a:uFill>
                  <a:solidFill>
                    <a:srgbClr val="FFFFCC"/>
                  </a:solidFill>
                </a:uFill>
                <a:latin typeface="Arial MT"/>
                <a:cs typeface="Arial MT"/>
              </a:rPr>
              <a:t>simplest</a:t>
            </a:r>
            <a:r>
              <a:rPr sz="2800" spc="-5" dirty="0">
                <a:solidFill>
                  <a:srgbClr val="FFFFCC"/>
                </a:solidFill>
                <a:latin typeface="Arial MT"/>
                <a:cs typeface="Arial MT"/>
              </a:rPr>
              <a:t> </a:t>
            </a:r>
            <a:r>
              <a:rPr sz="2800" dirty="0">
                <a:solidFill>
                  <a:srgbClr val="FFFFCC"/>
                </a:solidFill>
                <a:latin typeface="Arial MT"/>
                <a:cs typeface="Arial MT"/>
              </a:rPr>
              <a:t>case, </a:t>
            </a:r>
            <a:r>
              <a:rPr sz="2800" b="1" u="sng" spc="-5" dirty="0">
                <a:solidFill>
                  <a:srgbClr val="FFFFCC"/>
                </a:solidFill>
                <a:uFill>
                  <a:solidFill>
                    <a:srgbClr val="FFFFCC"/>
                  </a:solidFill>
                </a:uFill>
                <a:latin typeface="Arial"/>
                <a:cs typeface="Arial"/>
              </a:rPr>
              <a:t>two </a:t>
            </a:r>
            <a:r>
              <a:rPr sz="2800" b="1" dirty="0">
                <a:solidFill>
                  <a:srgbClr val="FFFFCC"/>
                </a:solidFill>
                <a:latin typeface="Arial"/>
                <a:cs typeface="Arial"/>
              </a:rPr>
              <a:t> </a:t>
            </a:r>
            <a:r>
              <a:rPr sz="3600" b="1" i="1" u="sng" spc="-5" dirty="0">
                <a:solidFill>
                  <a:srgbClr val="FFFFCC"/>
                </a:solidFill>
                <a:uFill>
                  <a:solidFill>
                    <a:srgbClr val="FFFFCC"/>
                  </a:solidFill>
                </a:uFill>
                <a:latin typeface="Arial"/>
                <a:cs typeface="Arial"/>
              </a:rPr>
              <a:t>dichotomous</a:t>
            </a:r>
            <a:r>
              <a:rPr sz="3600" b="1" i="1" u="sng" spc="-215"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random</a:t>
            </a:r>
            <a:r>
              <a:rPr sz="2800" b="1" u="sng" spc="15"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variables</a:t>
            </a:r>
            <a:r>
              <a:rPr sz="2800" b="1" spc="25" dirty="0">
                <a:solidFill>
                  <a:srgbClr val="FFFFCC"/>
                </a:solidFill>
                <a:latin typeface="Arial"/>
                <a:cs typeface="Arial"/>
              </a:rPr>
              <a:t> </a:t>
            </a:r>
            <a:r>
              <a:rPr sz="2800" dirty="0">
                <a:solidFill>
                  <a:srgbClr val="FFFFCC"/>
                </a:solidFill>
                <a:latin typeface="Arial MT"/>
                <a:cs typeface="Arial MT"/>
              </a:rPr>
              <a:t>are </a:t>
            </a:r>
            <a:r>
              <a:rPr sz="2800" spc="-760" dirty="0">
                <a:solidFill>
                  <a:srgbClr val="FFFFCC"/>
                </a:solidFill>
                <a:latin typeface="Arial MT"/>
                <a:cs typeface="Arial MT"/>
              </a:rPr>
              <a:t> </a:t>
            </a:r>
            <a:r>
              <a:rPr sz="2800" dirty="0">
                <a:solidFill>
                  <a:srgbClr val="FFFFCC"/>
                </a:solidFill>
                <a:latin typeface="Arial MT"/>
                <a:cs typeface="Arial MT"/>
              </a:rPr>
              <a:t>involved; </a:t>
            </a:r>
            <a:r>
              <a:rPr sz="2800" spc="-5" dirty="0">
                <a:solidFill>
                  <a:srgbClr val="FFFFCC"/>
                </a:solidFill>
                <a:latin typeface="Arial MT"/>
                <a:cs typeface="Arial MT"/>
              </a:rPr>
              <a:t>the </a:t>
            </a:r>
            <a:r>
              <a:rPr sz="2800" dirty="0">
                <a:solidFill>
                  <a:srgbClr val="FFFFCC"/>
                </a:solidFill>
                <a:latin typeface="Arial MT"/>
                <a:cs typeface="Arial MT"/>
              </a:rPr>
              <a:t>rows </a:t>
            </a:r>
            <a:r>
              <a:rPr sz="2800" spc="-5" dirty="0">
                <a:solidFill>
                  <a:srgbClr val="FFFFCC"/>
                </a:solidFill>
                <a:latin typeface="Arial MT"/>
                <a:cs typeface="Arial MT"/>
              </a:rPr>
              <a:t>of the </a:t>
            </a:r>
            <a:r>
              <a:rPr sz="2800" dirty="0">
                <a:solidFill>
                  <a:srgbClr val="FFFFCC"/>
                </a:solidFill>
                <a:latin typeface="Arial MT"/>
                <a:cs typeface="Arial MT"/>
              </a:rPr>
              <a:t>table represent </a:t>
            </a:r>
            <a:r>
              <a:rPr sz="2800" spc="5"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outcomes </a:t>
            </a:r>
            <a:r>
              <a:rPr sz="2800" spc="-5" dirty="0">
                <a:solidFill>
                  <a:srgbClr val="FFFFCC"/>
                </a:solidFill>
                <a:latin typeface="Arial MT"/>
                <a:cs typeface="Arial MT"/>
              </a:rPr>
              <a:t>of one</a:t>
            </a:r>
            <a:r>
              <a:rPr sz="2800" spc="-10" dirty="0">
                <a:solidFill>
                  <a:srgbClr val="FFFFCC"/>
                </a:solidFill>
                <a:latin typeface="Arial MT"/>
                <a:cs typeface="Arial MT"/>
              </a:rPr>
              <a:t> </a:t>
            </a:r>
            <a:r>
              <a:rPr sz="2800" dirty="0">
                <a:solidFill>
                  <a:srgbClr val="FFFFCC"/>
                </a:solidFill>
                <a:latin typeface="Arial MT"/>
                <a:cs typeface="Arial MT"/>
              </a:rPr>
              <a:t>variable, </a:t>
            </a:r>
            <a:r>
              <a:rPr sz="2800" spc="-5" dirty="0">
                <a:solidFill>
                  <a:srgbClr val="FFFFCC"/>
                </a:solidFill>
                <a:latin typeface="Arial MT"/>
                <a:cs typeface="Arial MT"/>
              </a:rPr>
              <a:t>and the </a:t>
            </a:r>
            <a:r>
              <a:rPr sz="2800" dirty="0">
                <a:solidFill>
                  <a:srgbClr val="FFFFCC"/>
                </a:solidFill>
                <a:latin typeface="Arial MT"/>
                <a:cs typeface="Arial MT"/>
              </a:rPr>
              <a:t> </a:t>
            </a:r>
            <a:r>
              <a:rPr sz="2800" spc="-5" dirty="0">
                <a:solidFill>
                  <a:srgbClr val="FFFFCC"/>
                </a:solidFill>
                <a:latin typeface="Arial MT"/>
                <a:cs typeface="Arial MT"/>
              </a:rPr>
              <a:t>columns</a:t>
            </a:r>
            <a:r>
              <a:rPr sz="2800" dirty="0">
                <a:solidFill>
                  <a:srgbClr val="FFFFCC"/>
                </a:solidFill>
                <a:latin typeface="Arial MT"/>
                <a:cs typeface="Arial MT"/>
              </a:rPr>
              <a:t> represent</a:t>
            </a:r>
            <a:r>
              <a:rPr sz="2800" spc="10"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a:t>
            </a:r>
            <a:r>
              <a:rPr sz="2800" spc="-5" dirty="0">
                <a:solidFill>
                  <a:srgbClr val="FFFFCC"/>
                </a:solidFill>
                <a:latin typeface="Arial MT"/>
                <a:cs typeface="Arial MT"/>
              </a:rPr>
              <a:t>outcomes</a:t>
            </a:r>
            <a:r>
              <a:rPr sz="2800" spc="5" dirty="0">
                <a:solidFill>
                  <a:srgbClr val="FFFFCC"/>
                </a:solidFill>
                <a:latin typeface="Arial MT"/>
                <a:cs typeface="Arial MT"/>
              </a:rPr>
              <a:t> </a:t>
            </a:r>
            <a:r>
              <a:rPr sz="2800" spc="-5" dirty="0">
                <a:solidFill>
                  <a:srgbClr val="FFFFCC"/>
                </a:solidFill>
                <a:latin typeface="Arial MT"/>
                <a:cs typeface="Arial MT"/>
              </a:rPr>
              <a:t>of</a:t>
            </a:r>
            <a:r>
              <a:rPr sz="2800" spc="5"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 other one.</a:t>
            </a:r>
            <a:endParaRPr sz="2800">
              <a:latin typeface="Arial MT"/>
              <a:cs typeface="Arial MT"/>
            </a:endParaRPr>
          </a:p>
          <a:p>
            <a:pPr marL="355600" indent="-342900">
              <a:lnSpc>
                <a:spcPts val="3350"/>
              </a:lnSpc>
              <a:spcBef>
                <a:spcPts val="675"/>
              </a:spcBef>
              <a:buChar char="•"/>
              <a:tabLst>
                <a:tab pos="354965" algn="l"/>
                <a:tab pos="355600" algn="l"/>
              </a:tabLst>
            </a:pPr>
            <a:r>
              <a:rPr sz="2800" spc="-5" dirty="0">
                <a:solidFill>
                  <a:srgbClr val="FFFFCC"/>
                </a:solidFill>
                <a:latin typeface="Arial MT"/>
                <a:cs typeface="Arial MT"/>
              </a:rPr>
              <a:t>A</a:t>
            </a:r>
            <a:r>
              <a:rPr sz="2800" spc="-10" dirty="0">
                <a:solidFill>
                  <a:srgbClr val="FFFFCC"/>
                </a:solidFill>
                <a:latin typeface="Arial MT"/>
                <a:cs typeface="Arial MT"/>
              </a:rPr>
              <a:t> </a:t>
            </a:r>
            <a:r>
              <a:rPr sz="2800" spc="-5" dirty="0">
                <a:solidFill>
                  <a:srgbClr val="FFFFCC"/>
                </a:solidFill>
                <a:latin typeface="Arial MT"/>
                <a:cs typeface="Arial MT"/>
              </a:rPr>
              <a:t>contingency </a:t>
            </a:r>
            <a:r>
              <a:rPr sz="2800" dirty="0">
                <a:solidFill>
                  <a:srgbClr val="FFFFCC"/>
                </a:solidFill>
                <a:latin typeface="Arial MT"/>
                <a:cs typeface="Arial MT"/>
              </a:rPr>
              <a:t>table</a:t>
            </a:r>
            <a:r>
              <a:rPr sz="2800" spc="5" dirty="0">
                <a:solidFill>
                  <a:srgbClr val="FFFFCC"/>
                </a:solidFill>
                <a:latin typeface="Arial MT"/>
                <a:cs typeface="Arial MT"/>
              </a:rPr>
              <a:t> </a:t>
            </a:r>
            <a:r>
              <a:rPr sz="2800" spc="-5" dirty="0">
                <a:solidFill>
                  <a:srgbClr val="FFFFCC"/>
                </a:solidFill>
                <a:latin typeface="Arial MT"/>
                <a:cs typeface="Arial MT"/>
              </a:rPr>
              <a:t>is</a:t>
            </a:r>
            <a:r>
              <a:rPr sz="2800" spc="5" dirty="0">
                <a:solidFill>
                  <a:srgbClr val="FFFFCC"/>
                </a:solidFill>
                <a:latin typeface="Arial MT"/>
                <a:cs typeface="Arial MT"/>
              </a:rPr>
              <a:t> </a:t>
            </a:r>
            <a:r>
              <a:rPr sz="2800" spc="-5" dirty="0">
                <a:solidFill>
                  <a:srgbClr val="FFFFCC"/>
                </a:solidFill>
                <a:latin typeface="Arial MT"/>
                <a:cs typeface="Arial MT"/>
              </a:rPr>
              <a:t>often</a:t>
            </a:r>
            <a:r>
              <a:rPr sz="2800" dirty="0">
                <a:solidFill>
                  <a:srgbClr val="FFFFCC"/>
                </a:solidFill>
                <a:latin typeface="Arial MT"/>
                <a:cs typeface="Arial MT"/>
              </a:rPr>
              <a:t> referred</a:t>
            </a:r>
            <a:r>
              <a:rPr sz="2800" spc="-5" dirty="0">
                <a:solidFill>
                  <a:srgbClr val="FFFFCC"/>
                </a:solidFill>
                <a:latin typeface="Arial MT"/>
                <a:cs typeface="Arial MT"/>
              </a:rPr>
              <a:t> </a:t>
            </a:r>
            <a:r>
              <a:rPr sz="2800" dirty="0">
                <a:solidFill>
                  <a:srgbClr val="FFFFCC"/>
                </a:solidFill>
                <a:latin typeface="Arial MT"/>
                <a:cs typeface="Arial MT"/>
              </a:rPr>
              <a:t>as </a:t>
            </a:r>
            <a:r>
              <a:rPr sz="2800" spc="-5" dirty="0">
                <a:solidFill>
                  <a:srgbClr val="FFFFCC"/>
                </a:solidFill>
                <a:latin typeface="Arial MT"/>
                <a:cs typeface="Arial MT"/>
              </a:rPr>
              <a:t>a</a:t>
            </a:r>
            <a:endParaRPr sz="2800">
              <a:latin typeface="Arial MT"/>
              <a:cs typeface="Arial MT"/>
            </a:endParaRPr>
          </a:p>
          <a:p>
            <a:pPr marL="355600">
              <a:lnSpc>
                <a:spcPts val="4310"/>
              </a:lnSpc>
            </a:pPr>
            <a:r>
              <a:rPr sz="3600" b="1" i="1" u="heavy" spc="-5" dirty="0">
                <a:solidFill>
                  <a:srgbClr val="FFFFCC"/>
                </a:solidFill>
                <a:uFill>
                  <a:solidFill>
                    <a:srgbClr val="FFFFCC"/>
                  </a:solidFill>
                </a:uFill>
                <a:latin typeface="Arial"/>
                <a:cs typeface="Arial"/>
              </a:rPr>
              <a:t>two-way </a:t>
            </a:r>
            <a:r>
              <a:rPr sz="3600" b="1" i="1" u="heavy" dirty="0">
                <a:solidFill>
                  <a:srgbClr val="FFFFCC"/>
                </a:solidFill>
                <a:uFill>
                  <a:solidFill>
                    <a:srgbClr val="FFFFCC"/>
                  </a:solidFill>
                </a:uFill>
                <a:latin typeface="Arial"/>
                <a:cs typeface="Arial"/>
              </a:rPr>
              <a:t>frequency</a:t>
            </a:r>
            <a:r>
              <a:rPr sz="3600" b="1" i="1" u="heavy" spc="-20" dirty="0">
                <a:solidFill>
                  <a:srgbClr val="FFFFCC"/>
                </a:solidFill>
                <a:uFill>
                  <a:solidFill>
                    <a:srgbClr val="FFFFCC"/>
                  </a:solidFill>
                </a:uFill>
                <a:latin typeface="Arial"/>
                <a:cs typeface="Arial"/>
              </a:rPr>
              <a:t> </a:t>
            </a:r>
            <a:r>
              <a:rPr sz="3600" b="1" i="1" u="heavy" dirty="0">
                <a:solidFill>
                  <a:srgbClr val="FFFFCC"/>
                </a:solidFill>
                <a:uFill>
                  <a:solidFill>
                    <a:srgbClr val="FFFFCC"/>
                  </a:solidFill>
                </a:uFill>
                <a:latin typeface="Arial"/>
                <a:cs typeface="Arial"/>
              </a:rPr>
              <a:t>table</a:t>
            </a:r>
            <a:r>
              <a:rPr sz="3600" b="1" i="1" spc="-30" dirty="0">
                <a:solidFill>
                  <a:srgbClr val="FFFFCC"/>
                </a:solidFill>
                <a:latin typeface="Arial"/>
                <a:cs typeface="Arial"/>
              </a:rPr>
              <a:t> </a:t>
            </a:r>
            <a:r>
              <a:rPr sz="2800" dirty="0">
                <a:solidFill>
                  <a:srgbClr val="FFFFCC"/>
                </a:solidFill>
                <a:latin typeface="Arial MT"/>
                <a:cs typeface="Arial MT"/>
              </a:rPr>
              <a:t>too.</a:t>
            </a:r>
            <a:endParaRPr sz="28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19187" y="282638"/>
          <a:ext cx="7729855" cy="4700905"/>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2664460">
                  <a:extLst>
                    <a:ext uri="{9D8B030D-6E8A-4147-A177-3AD203B41FA5}">
                      <a16:colId xmlns:a16="http://schemas.microsoft.com/office/drawing/2014/main" val="20001"/>
                    </a:ext>
                  </a:extLst>
                </a:gridCol>
                <a:gridCol w="2346325">
                  <a:extLst>
                    <a:ext uri="{9D8B030D-6E8A-4147-A177-3AD203B41FA5}">
                      <a16:colId xmlns:a16="http://schemas.microsoft.com/office/drawing/2014/main" val="20002"/>
                    </a:ext>
                  </a:extLst>
                </a:gridCol>
                <a:gridCol w="1668145">
                  <a:extLst>
                    <a:ext uri="{9D8B030D-6E8A-4147-A177-3AD203B41FA5}">
                      <a16:colId xmlns:a16="http://schemas.microsoft.com/office/drawing/2014/main" val="20003"/>
                    </a:ext>
                  </a:extLst>
                </a:gridCol>
              </a:tblGrid>
              <a:tr h="396113">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12065" algn="ctr">
                        <a:lnSpc>
                          <a:spcPct val="100000"/>
                        </a:lnSpc>
                        <a:spcBef>
                          <a:spcPts val="305"/>
                        </a:spcBef>
                      </a:pPr>
                      <a:r>
                        <a:rPr sz="2000" dirty="0">
                          <a:solidFill>
                            <a:srgbClr val="FFFFFF"/>
                          </a:solidFill>
                          <a:latin typeface="Arial MT"/>
                          <a:cs typeface="Arial MT"/>
                        </a:rPr>
                        <a:t>Had</a:t>
                      </a:r>
                      <a:r>
                        <a:rPr sz="2000" spc="-50"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algn="ctr">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113">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36195" algn="ctr">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6510" algn="ctr">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073">
                <a:tc>
                  <a:txBody>
                    <a:bodyPr/>
                    <a:lstStyle/>
                    <a:p>
                      <a:pPr marL="263525">
                        <a:lnSpc>
                          <a:spcPct val="100000"/>
                        </a:lnSpc>
                        <a:spcBef>
                          <a:spcPts val="305"/>
                        </a:spcBef>
                      </a:pP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7465" algn="ctr">
                        <a:lnSpc>
                          <a:spcPct val="100000"/>
                        </a:lnSpc>
                        <a:spcBef>
                          <a:spcPts val="300"/>
                        </a:spcBef>
                      </a:pPr>
                      <a:r>
                        <a:rPr sz="2400" b="1" spc="-5" dirty="0">
                          <a:solidFill>
                            <a:srgbClr val="FFFFFF"/>
                          </a:solidFill>
                          <a:latin typeface="Arial"/>
                          <a:cs typeface="Arial"/>
                        </a:rPr>
                        <a:t>109</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5240" algn="ctr">
                        <a:lnSpc>
                          <a:spcPct val="100000"/>
                        </a:lnSpc>
                        <a:spcBef>
                          <a:spcPts val="300"/>
                        </a:spcBef>
                      </a:pPr>
                      <a:r>
                        <a:rPr sz="2400" b="1" dirty="0">
                          <a:solidFill>
                            <a:srgbClr val="FFFFFF"/>
                          </a:solidFill>
                          <a:latin typeface="Arial"/>
                          <a:cs typeface="Arial"/>
                        </a:rPr>
                        <a:t>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628650">
                        <a:lnSpc>
                          <a:spcPct val="100000"/>
                        </a:lnSpc>
                        <a:spcBef>
                          <a:spcPts val="305"/>
                        </a:spcBef>
                      </a:pPr>
                      <a:r>
                        <a:rPr sz="2000" spc="-50" dirty="0">
                          <a:solidFill>
                            <a:srgbClr val="FFFFCC"/>
                          </a:solidFill>
                          <a:latin typeface="Arial MT"/>
                          <a:cs typeface="Arial MT"/>
                        </a:rPr>
                        <a:t>113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701039">
                <a:tc>
                  <a:txBody>
                    <a:bodyPr/>
                    <a:lstStyle/>
                    <a:p>
                      <a:pPr marL="284480" marR="275590" indent="20955">
                        <a:lnSpc>
                          <a:spcPct val="100000"/>
                        </a:lnSpc>
                        <a:spcBef>
                          <a:spcPts val="305"/>
                        </a:spcBef>
                      </a:pPr>
                      <a:r>
                        <a:rPr sz="2000" dirty="0">
                          <a:solidFill>
                            <a:srgbClr val="FFFFCC"/>
                          </a:solidFill>
                          <a:latin typeface="Arial MT"/>
                          <a:cs typeface="Arial MT"/>
                        </a:rPr>
                        <a:t>Not </a:t>
                      </a:r>
                      <a:r>
                        <a:rPr sz="2000" spc="-545" dirty="0">
                          <a:solidFill>
                            <a:srgbClr val="FFFFCC"/>
                          </a:solidFill>
                          <a:latin typeface="Arial MT"/>
                          <a:cs typeface="Arial MT"/>
                        </a:rPr>
                        <a:t> </a:t>
                      </a:r>
                      <a:r>
                        <a:rPr sz="2000" dirty="0">
                          <a:solidFill>
                            <a:srgbClr val="FFFFCC"/>
                          </a:solidFill>
                          <a:latin typeface="Arial MT"/>
                          <a:cs typeface="Arial MT"/>
                        </a:rPr>
                        <a:t>si</a:t>
                      </a:r>
                      <a:r>
                        <a:rPr sz="2000" spc="10" dirty="0">
                          <a:solidFill>
                            <a:srgbClr val="FFFFCC"/>
                          </a:solidFill>
                          <a:latin typeface="Arial MT"/>
                          <a:cs typeface="Arial MT"/>
                        </a:rPr>
                        <a:t>c</a:t>
                      </a:r>
                      <a:r>
                        <a:rPr sz="2000" dirty="0">
                          <a:solidFill>
                            <a:srgbClr val="FFFFCC"/>
                          </a:solidFill>
                          <a:latin typeface="Arial MT"/>
                          <a:cs typeface="Arial MT"/>
                        </a:rPr>
                        <a:t>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6830" algn="ctr">
                        <a:lnSpc>
                          <a:spcPct val="100000"/>
                        </a:lnSpc>
                        <a:spcBef>
                          <a:spcPts val="300"/>
                        </a:spcBef>
                      </a:pPr>
                      <a:r>
                        <a:rPr sz="2400" b="1" spc="-45" dirty="0">
                          <a:solidFill>
                            <a:srgbClr val="FFFFFF"/>
                          </a:solidFill>
                          <a:latin typeface="Arial"/>
                          <a:cs typeface="Arial"/>
                        </a:rPr>
                        <a:t>116</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5875" algn="ctr">
                        <a:lnSpc>
                          <a:spcPct val="100000"/>
                        </a:lnSpc>
                        <a:spcBef>
                          <a:spcPts val="300"/>
                        </a:spcBef>
                      </a:pPr>
                      <a:r>
                        <a:rPr sz="2400" b="1" spc="-5" dirty="0">
                          <a:solidFill>
                            <a:srgbClr val="FFFFFF"/>
                          </a:solidFill>
                          <a:latin typeface="Arial"/>
                          <a:cs typeface="Arial"/>
                        </a:rPr>
                        <a:t>34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619760">
                        <a:lnSpc>
                          <a:spcPct val="100000"/>
                        </a:lnSpc>
                        <a:spcBef>
                          <a:spcPts val="305"/>
                        </a:spcBef>
                      </a:pPr>
                      <a:r>
                        <a:rPr sz="2000" dirty="0">
                          <a:solidFill>
                            <a:srgbClr val="FFFFCC"/>
                          </a:solidFill>
                          <a:latin typeface="Arial MT"/>
                          <a:cs typeface="Arial MT"/>
                        </a:rPr>
                        <a:t>150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85699">
                <a:tc>
                  <a:txBody>
                    <a:bodyPr/>
                    <a:lstStyle/>
                    <a:p>
                      <a:pPr marL="236220">
                        <a:lnSpc>
                          <a:spcPct val="100000"/>
                        </a:lnSpc>
                        <a:spcBef>
                          <a:spcPts val="305"/>
                        </a:spcBef>
                      </a:pPr>
                      <a:r>
                        <a:rPr sz="2000" spc="-45" dirty="0">
                          <a:solidFill>
                            <a:srgbClr val="FFFFCC"/>
                          </a:solidFill>
                          <a:latin typeface="Arial MT"/>
                          <a:cs typeface="Arial MT"/>
                        </a:rPr>
                        <a:t>Total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37465" algn="ctr">
                        <a:lnSpc>
                          <a:spcPct val="100000"/>
                        </a:lnSpc>
                        <a:spcBef>
                          <a:spcPts val="305"/>
                        </a:spcBef>
                      </a:pPr>
                      <a:r>
                        <a:rPr sz="2000" dirty="0">
                          <a:solidFill>
                            <a:srgbClr val="FFFFFF"/>
                          </a:solidFill>
                          <a:latin typeface="Arial MT"/>
                          <a:cs typeface="Arial MT"/>
                        </a:rPr>
                        <a:t>225</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15875" algn="ctr">
                        <a:lnSpc>
                          <a:spcPct val="100000"/>
                        </a:lnSpc>
                        <a:spcBef>
                          <a:spcPts val="305"/>
                        </a:spcBef>
                      </a:pPr>
                      <a:r>
                        <a:rPr sz="2000" dirty="0">
                          <a:solidFill>
                            <a:srgbClr val="FFFFFF"/>
                          </a:solidFill>
                          <a:latin typeface="Arial MT"/>
                          <a:cs typeface="Arial MT"/>
                        </a:rPr>
                        <a:t>38</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619760">
                        <a:lnSpc>
                          <a:spcPct val="100000"/>
                        </a:lnSpc>
                        <a:spcBef>
                          <a:spcPts val="305"/>
                        </a:spcBef>
                      </a:pPr>
                      <a:r>
                        <a:rPr sz="2000" dirty="0">
                          <a:solidFill>
                            <a:srgbClr val="FFFFCC"/>
                          </a:solidFill>
                          <a:latin typeface="Arial MT"/>
                          <a:cs typeface="Arial MT"/>
                        </a:rPr>
                        <a:t>263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53975">
                      <a:solidFill>
                        <a:srgbClr val="FFFFCC"/>
                      </a:solidFill>
                      <a:prstDash val="solid"/>
                    </a:lnB>
                  </a:tcPr>
                </a:tc>
                <a:extLst>
                  <a:ext uri="{0D108BD9-81ED-4DB2-BD59-A6C34878D82A}">
                    <a16:rowId xmlns:a16="http://schemas.microsoft.com/office/drawing/2014/main" val="10004"/>
                  </a:ext>
                </a:extLst>
              </a:tr>
              <a:tr h="385699">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gridSpan="2">
                  <a:txBody>
                    <a:bodyPr/>
                    <a:lstStyle/>
                    <a:p>
                      <a:pPr marR="7620" algn="ctr">
                        <a:lnSpc>
                          <a:spcPct val="100000"/>
                        </a:lnSpc>
                        <a:spcBef>
                          <a:spcPts val="225"/>
                        </a:spcBef>
                      </a:pPr>
                      <a:r>
                        <a:rPr sz="2000" dirty="0">
                          <a:solidFill>
                            <a:srgbClr val="FFFFFF"/>
                          </a:solidFill>
                          <a:latin typeface="Arial MT"/>
                          <a:cs typeface="Arial MT"/>
                        </a:rPr>
                        <a:t>Had</a:t>
                      </a:r>
                      <a:r>
                        <a:rPr sz="2000" spc="-50"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28575" marB="0">
                    <a:lnL w="12700">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pPr>
                      <a:endParaRPr sz="2700">
                        <a:latin typeface="Times New Roman"/>
                        <a:cs typeface="Times New Roman"/>
                      </a:endParaRPr>
                    </a:p>
                    <a:p>
                      <a:pPr marL="5715" algn="ctr">
                        <a:lnSpc>
                          <a:spcPct val="100000"/>
                        </a:lnSpc>
                      </a:pPr>
                      <a:r>
                        <a:rPr sz="2000" spc="-45" dirty="0">
                          <a:solidFill>
                            <a:srgbClr val="FFFFCC"/>
                          </a:solidFill>
                          <a:latin typeface="Arial MT"/>
                          <a:cs typeface="Arial MT"/>
                        </a:rPr>
                        <a:t>Total</a:t>
                      </a:r>
                      <a:endParaRPr sz="2000">
                        <a:latin typeface="Arial MT"/>
                        <a:cs typeface="Arial MT"/>
                      </a:endParaRPr>
                    </a:p>
                  </a:txBody>
                  <a:tcPr marL="0" marR="0" marT="0" marB="0">
                    <a:lnL w="12700">
                      <a:solidFill>
                        <a:srgbClr val="FFFFCC"/>
                      </a:solidFill>
                      <a:prstDash val="solid"/>
                    </a:lnL>
                    <a:lnR w="28575">
                      <a:solidFill>
                        <a:srgbClr val="FFFFCC"/>
                      </a:solidFill>
                      <a:prstDash val="solid"/>
                    </a:lnR>
                    <a:lnT w="53975">
                      <a:solidFill>
                        <a:srgbClr val="FFFFCC"/>
                      </a:solidFill>
                      <a:prstDash val="solid"/>
                    </a:lnT>
                    <a:lnB w="12700">
                      <a:solidFill>
                        <a:srgbClr val="FFFFCC"/>
                      </a:solidFill>
                      <a:prstDash val="solid"/>
                    </a:lnB>
                  </a:tcPr>
                </a:tc>
                <a:extLst>
                  <a:ext uri="{0D108BD9-81ED-4DB2-BD59-A6C34878D82A}">
                    <a16:rowId xmlns:a16="http://schemas.microsoft.com/office/drawing/2014/main" val="10005"/>
                  </a:ext>
                </a:extLst>
              </a:tr>
              <a:tr h="396239">
                <a:tc vMerge="1">
                  <a:txBody>
                    <a:bodyPr/>
                    <a:lstStyle/>
                    <a:p>
                      <a:endParaRPr/>
                    </a:p>
                  </a:txBody>
                  <a:tcPr marL="0" marR="0" marT="0" marB="0">
                    <a:lnL w="28575">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a:txBody>
                    <a:bodyPr/>
                    <a:lstStyle/>
                    <a:p>
                      <a:pPr marR="30480" algn="ctr">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6350" algn="ctr">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0" marB="0">
                    <a:lnL w="12700">
                      <a:solidFill>
                        <a:srgbClr val="FFFFCC"/>
                      </a:solidFill>
                      <a:prstDash val="solid"/>
                    </a:lnL>
                    <a:lnR w="28575">
                      <a:solidFill>
                        <a:srgbClr val="FFFFCC"/>
                      </a:solidFill>
                      <a:prstDash val="solid"/>
                    </a:lnR>
                    <a:lnT w="53975">
                      <a:solidFill>
                        <a:srgbClr val="FFFFCC"/>
                      </a:solidFill>
                      <a:prstDash val="solid"/>
                    </a:lnT>
                    <a:lnB w="12700">
                      <a:solidFill>
                        <a:srgbClr val="FFFFCC"/>
                      </a:solidFill>
                      <a:prstDash val="solid"/>
                    </a:lnB>
                  </a:tcPr>
                </a:tc>
                <a:extLst>
                  <a:ext uri="{0D108BD9-81ED-4DB2-BD59-A6C34878D82A}">
                    <a16:rowId xmlns:a16="http://schemas.microsoft.com/office/drawing/2014/main" val="10006"/>
                  </a:ext>
                </a:extLst>
              </a:tr>
              <a:tr h="457073">
                <a:tc>
                  <a:txBody>
                    <a:bodyPr/>
                    <a:lstStyle/>
                    <a:p>
                      <a:pPr marL="262890">
                        <a:lnSpc>
                          <a:spcPct val="100000"/>
                        </a:lnSpc>
                        <a:spcBef>
                          <a:spcPts val="305"/>
                        </a:spcBef>
                      </a:pP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73025">
                        <a:lnSpc>
                          <a:spcPct val="100000"/>
                        </a:lnSpc>
                        <a:spcBef>
                          <a:spcPts val="305"/>
                        </a:spcBef>
                      </a:pPr>
                      <a:r>
                        <a:rPr sz="2400" spc="-15" dirty="0">
                          <a:solidFill>
                            <a:srgbClr val="FFFFCC"/>
                          </a:solidFill>
                          <a:latin typeface="Arial MT"/>
                          <a:cs typeface="Arial MT"/>
                        </a:rPr>
                        <a:t>E1=225*113/263</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73660">
                        <a:lnSpc>
                          <a:spcPct val="100000"/>
                        </a:lnSpc>
                        <a:spcBef>
                          <a:spcPts val="305"/>
                        </a:spcBef>
                      </a:pPr>
                      <a:r>
                        <a:rPr sz="2400" spc="-25" dirty="0">
                          <a:solidFill>
                            <a:srgbClr val="FFFFCC"/>
                          </a:solidFill>
                          <a:latin typeface="Arial MT"/>
                          <a:cs typeface="Arial MT"/>
                        </a:rPr>
                        <a:t>E2=113-E1</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632460">
                        <a:lnSpc>
                          <a:spcPct val="100000"/>
                        </a:lnSpc>
                        <a:spcBef>
                          <a:spcPts val="305"/>
                        </a:spcBef>
                      </a:pPr>
                      <a:r>
                        <a:rPr sz="2000" spc="-50" dirty="0">
                          <a:solidFill>
                            <a:srgbClr val="FFFFCC"/>
                          </a:solidFill>
                          <a:latin typeface="Arial MT"/>
                          <a:cs typeface="Arial MT"/>
                        </a:rPr>
                        <a:t>113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7"/>
                  </a:ext>
                </a:extLst>
              </a:tr>
              <a:tr h="700913">
                <a:tc>
                  <a:txBody>
                    <a:bodyPr/>
                    <a:lstStyle/>
                    <a:p>
                      <a:pPr marL="305435">
                        <a:lnSpc>
                          <a:spcPct val="100000"/>
                        </a:lnSpc>
                        <a:spcBef>
                          <a:spcPts val="309"/>
                        </a:spcBef>
                      </a:pPr>
                      <a:r>
                        <a:rPr sz="2000" dirty="0">
                          <a:solidFill>
                            <a:srgbClr val="FFFFCC"/>
                          </a:solidFill>
                          <a:latin typeface="Arial MT"/>
                          <a:cs typeface="Arial MT"/>
                        </a:rPr>
                        <a:t>Not</a:t>
                      </a:r>
                      <a:endParaRPr sz="2000">
                        <a:latin typeface="Arial MT"/>
                        <a:cs typeface="Arial MT"/>
                      </a:endParaRPr>
                    </a:p>
                    <a:p>
                      <a:pPr marL="282575">
                        <a:lnSpc>
                          <a:spcPct val="100000"/>
                        </a:lnSpc>
                      </a:pPr>
                      <a:r>
                        <a:rPr sz="2000" dirty="0">
                          <a:solidFill>
                            <a:srgbClr val="FFFFCC"/>
                          </a:solidFill>
                          <a:latin typeface="Arial MT"/>
                          <a:cs typeface="Arial MT"/>
                        </a:rPr>
                        <a:t>sick</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73025">
                        <a:lnSpc>
                          <a:spcPct val="100000"/>
                        </a:lnSpc>
                        <a:spcBef>
                          <a:spcPts val="305"/>
                        </a:spcBef>
                      </a:pPr>
                      <a:r>
                        <a:rPr sz="2400" spc="-5" dirty="0">
                          <a:solidFill>
                            <a:srgbClr val="FFFFCC"/>
                          </a:solidFill>
                          <a:latin typeface="Arial MT"/>
                          <a:cs typeface="Arial MT"/>
                        </a:rPr>
                        <a:t>E3=225-E1</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73660">
                        <a:lnSpc>
                          <a:spcPct val="100000"/>
                        </a:lnSpc>
                        <a:spcBef>
                          <a:spcPts val="305"/>
                        </a:spcBef>
                      </a:pPr>
                      <a:r>
                        <a:rPr sz="2400" spc="-5" dirty="0">
                          <a:solidFill>
                            <a:srgbClr val="FFFFCC"/>
                          </a:solidFill>
                          <a:latin typeface="Arial MT"/>
                          <a:cs typeface="Arial MT"/>
                        </a:rPr>
                        <a:t>E4=38-E2</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623570">
                        <a:lnSpc>
                          <a:spcPct val="100000"/>
                        </a:lnSpc>
                        <a:spcBef>
                          <a:spcPts val="309"/>
                        </a:spcBef>
                      </a:pPr>
                      <a:r>
                        <a:rPr sz="2000" dirty="0">
                          <a:solidFill>
                            <a:srgbClr val="FFFFCC"/>
                          </a:solidFill>
                          <a:latin typeface="Arial MT"/>
                          <a:cs typeface="Arial MT"/>
                        </a:rPr>
                        <a:t>150</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8"/>
                  </a:ext>
                </a:extLst>
              </a:tr>
              <a:tr h="396113">
                <a:tc>
                  <a:txBody>
                    <a:bodyPr/>
                    <a:lstStyle/>
                    <a:p>
                      <a:pPr marL="233679">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29209" algn="ctr">
                        <a:lnSpc>
                          <a:spcPct val="100000"/>
                        </a:lnSpc>
                        <a:spcBef>
                          <a:spcPts val="310"/>
                        </a:spcBef>
                      </a:pPr>
                      <a:r>
                        <a:rPr sz="2000" dirty="0">
                          <a:solidFill>
                            <a:srgbClr val="FFFFFF"/>
                          </a:solidFill>
                          <a:latin typeface="Arial MT"/>
                          <a:cs typeface="Arial MT"/>
                        </a:rPr>
                        <a:t>225</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6985" algn="ctr">
                        <a:lnSpc>
                          <a:spcPct val="100000"/>
                        </a:lnSpc>
                        <a:spcBef>
                          <a:spcPts val="310"/>
                        </a:spcBef>
                      </a:pPr>
                      <a:r>
                        <a:rPr sz="2000" dirty="0">
                          <a:solidFill>
                            <a:srgbClr val="FFFFFF"/>
                          </a:solidFill>
                          <a:latin typeface="Arial MT"/>
                          <a:cs typeface="Arial MT"/>
                        </a:rPr>
                        <a:t>38</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623570">
                        <a:lnSpc>
                          <a:spcPct val="100000"/>
                        </a:lnSpc>
                        <a:spcBef>
                          <a:spcPts val="310"/>
                        </a:spcBef>
                      </a:pPr>
                      <a:r>
                        <a:rPr sz="2000" dirty="0">
                          <a:solidFill>
                            <a:srgbClr val="FFFFCC"/>
                          </a:solidFill>
                          <a:latin typeface="Arial MT"/>
                          <a:cs typeface="Arial MT"/>
                        </a:rPr>
                        <a:t>263</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9"/>
                  </a:ext>
                </a:extLst>
              </a:tr>
            </a:tbl>
          </a:graphicData>
        </a:graphic>
      </p:graphicFrame>
      <p:grpSp>
        <p:nvGrpSpPr>
          <p:cNvPr id="3" name="object 3"/>
          <p:cNvGrpSpPr/>
          <p:nvPr/>
        </p:nvGrpSpPr>
        <p:grpSpPr>
          <a:xfrm>
            <a:off x="2160016" y="1036319"/>
            <a:ext cx="4988560" cy="1210945"/>
            <a:chOff x="2160016" y="1036319"/>
            <a:chExt cx="4988560" cy="1210945"/>
          </a:xfrm>
        </p:grpSpPr>
        <p:sp>
          <p:nvSpPr>
            <p:cNvPr id="4" name="object 4"/>
            <p:cNvSpPr/>
            <p:nvPr/>
          </p:nvSpPr>
          <p:spPr>
            <a:xfrm>
              <a:off x="2160016" y="1089113"/>
              <a:ext cx="4988560" cy="1158240"/>
            </a:xfrm>
            <a:custGeom>
              <a:avLst/>
              <a:gdLst/>
              <a:ahLst/>
              <a:cxnLst/>
              <a:rect l="l" t="t" r="r" b="b"/>
              <a:pathLst>
                <a:path w="4988559" h="1158239">
                  <a:moveTo>
                    <a:pt x="4988306" y="457200"/>
                  </a:moveTo>
                  <a:lnTo>
                    <a:pt x="2664079" y="457200"/>
                  </a:lnTo>
                  <a:lnTo>
                    <a:pt x="0" y="457200"/>
                  </a:lnTo>
                  <a:lnTo>
                    <a:pt x="0" y="1158151"/>
                  </a:lnTo>
                  <a:lnTo>
                    <a:pt x="2664079" y="1158151"/>
                  </a:lnTo>
                  <a:lnTo>
                    <a:pt x="4988306" y="1158151"/>
                  </a:lnTo>
                  <a:lnTo>
                    <a:pt x="4988306" y="457200"/>
                  </a:lnTo>
                  <a:close/>
                </a:path>
                <a:path w="4988559" h="1158239">
                  <a:moveTo>
                    <a:pt x="4988306" y="0"/>
                  </a:moveTo>
                  <a:lnTo>
                    <a:pt x="2664079" y="0"/>
                  </a:lnTo>
                  <a:lnTo>
                    <a:pt x="0" y="0"/>
                  </a:lnTo>
                  <a:lnTo>
                    <a:pt x="0" y="457111"/>
                  </a:lnTo>
                  <a:lnTo>
                    <a:pt x="2664079" y="457111"/>
                  </a:lnTo>
                  <a:lnTo>
                    <a:pt x="4988306" y="457111"/>
                  </a:lnTo>
                  <a:lnTo>
                    <a:pt x="4988306" y="0"/>
                  </a:lnTo>
                  <a:close/>
                </a:path>
              </a:pathLst>
            </a:custGeom>
            <a:solidFill>
              <a:srgbClr val="5C1F00"/>
            </a:solidFill>
          </p:spPr>
          <p:txBody>
            <a:bodyPr wrap="square" lIns="0" tIns="0" rIns="0" bIns="0" rtlCol="0"/>
            <a:lstStyle/>
            <a:p>
              <a:endParaRPr/>
            </a:p>
          </p:txBody>
        </p:sp>
        <p:pic>
          <p:nvPicPr>
            <p:cNvPr id="5" name="object 5"/>
            <p:cNvPicPr/>
            <p:nvPr/>
          </p:nvPicPr>
          <p:blipFill>
            <a:blip r:embed="rId2" cstate="print"/>
            <a:stretch>
              <a:fillRect/>
            </a:stretch>
          </p:blipFill>
          <p:spPr>
            <a:xfrm>
              <a:off x="3048000" y="1036319"/>
              <a:ext cx="910589" cy="677417"/>
            </a:xfrm>
            <a:prstGeom prst="rect">
              <a:avLst/>
            </a:prstGeom>
          </p:spPr>
        </p:pic>
        <p:pic>
          <p:nvPicPr>
            <p:cNvPr id="6" name="object 6"/>
            <p:cNvPicPr/>
            <p:nvPr/>
          </p:nvPicPr>
          <p:blipFill>
            <a:blip r:embed="rId3" cstate="print"/>
            <a:stretch>
              <a:fillRect/>
            </a:stretch>
          </p:blipFill>
          <p:spPr>
            <a:xfrm>
              <a:off x="5710427" y="1036319"/>
              <a:ext cx="572262" cy="677417"/>
            </a:xfrm>
            <a:prstGeom prst="rect">
              <a:avLst/>
            </a:prstGeom>
          </p:spPr>
        </p:pic>
        <p:pic>
          <p:nvPicPr>
            <p:cNvPr id="7" name="object 7"/>
            <p:cNvPicPr/>
            <p:nvPr/>
          </p:nvPicPr>
          <p:blipFill>
            <a:blip r:embed="rId4" cstate="print"/>
            <a:stretch>
              <a:fillRect/>
            </a:stretch>
          </p:blipFill>
          <p:spPr>
            <a:xfrm>
              <a:off x="3055619" y="1493519"/>
              <a:ext cx="893826" cy="677417"/>
            </a:xfrm>
            <a:prstGeom prst="rect">
              <a:avLst/>
            </a:prstGeom>
          </p:spPr>
        </p:pic>
        <p:pic>
          <p:nvPicPr>
            <p:cNvPr id="8" name="object 8"/>
            <p:cNvPicPr/>
            <p:nvPr/>
          </p:nvPicPr>
          <p:blipFill>
            <a:blip r:embed="rId5" cstate="print"/>
            <a:stretch>
              <a:fillRect/>
            </a:stretch>
          </p:blipFill>
          <p:spPr>
            <a:xfrm>
              <a:off x="5626607" y="1493519"/>
              <a:ext cx="741426" cy="677417"/>
            </a:xfrm>
            <a:prstGeom prst="rect">
              <a:avLst/>
            </a:prstGeom>
          </p:spPr>
        </p:pic>
      </p:grpSp>
      <p:sp>
        <p:nvSpPr>
          <p:cNvPr id="9" name="object 9"/>
          <p:cNvSpPr txBox="1"/>
          <p:nvPr/>
        </p:nvSpPr>
        <p:spPr>
          <a:xfrm>
            <a:off x="1537842" y="5071998"/>
            <a:ext cx="2700020" cy="1489710"/>
          </a:xfrm>
          <a:prstGeom prst="rect">
            <a:avLst/>
          </a:prstGeom>
        </p:spPr>
        <p:txBody>
          <a:bodyPr vert="horz" wrap="square" lIns="0" tIns="12700" rIns="0" bIns="0" rtlCol="0">
            <a:spAutoFit/>
          </a:bodyPr>
          <a:lstStyle/>
          <a:p>
            <a:pPr marL="12700" marR="5080">
              <a:lnSpc>
                <a:spcPct val="100000"/>
              </a:lnSpc>
              <a:spcBef>
                <a:spcPts val="100"/>
              </a:spcBef>
            </a:pPr>
            <a:r>
              <a:rPr sz="3200" dirty="0">
                <a:solidFill>
                  <a:srgbClr val="FFFFCC"/>
                </a:solidFill>
                <a:latin typeface="Arial MT"/>
                <a:cs typeface="Arial MT"/>
              </a:rPr>
              <a:t>Chi-square</a:t>
            </a:r>
            <a:r>
              <a:rPr sz="3200" spc="-85" dirty="0">
                <a:solidFill>
                  <a:srgbClr val="FFFFCC"/>
                </a:solidFill>
                <a:latin typeface="Arial MT"/>
                <a:cs typeface="Arial MT"/>
              </a:rPr>
              <a:t> </a:t>
            </a:r>
            <a:r>
              <a:rPr sz="3200" dirty="0">
                <a:solidFill>
                  <a:srgbClr val="FFFFCC"/>
                </a:solidFill>
                <a:latin typeface="Arial MT"/>
                <a:cs typeface="Arial MT"/>
              </a:rPr>
              <a:t>=</a:t>
            </a:r>
            <a:r>
              <a:rPr sz="3200" spc="-4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dirty="0">
                <a:solidFill>
                  <a:srgbClr val="FFFFCC"/>
                </a:solidFill>
                <a:latin typeface="Arial MT"/>
                <a:cs typeface="Arial MT"/>
              </a:rPr>
              <a:t>Conclusion?</a:t>
            </a:r>
            <a:endParaRPr sz="32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19187" y="282638"/>
          <a:ext cx="7729855" cy="4700905"/>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2664460">
                  <a:extLst>
                    <a:ext uri="{9D8B030D-6E8A-4147-A177-3AD203B41FA5}">
                      <a16:colId xmlns:a16="http://schemas.microsoft.com/office/drawing/2014/main" val="20001"/>
                    </a:ext>
                  </a:extLst>
                </a:gridCol>
                <a:gridCol w="2346325">
                  <a:extLst>
                    <a:ext uri="{9D8B030D-6E8A-4147-A177-3AD203B41FA5}">
                      <a16:colId xmlns:a16="http://schemas.microsoft.com/office/drawing/2014/main" val="20002"/>
                    </a:ext>
                  </a:extLst>
                </a:gridCol>
                <a:gridCol w="1668145">
                  <a:extLst>
                    <a:ext uri="{9D8B030D-6E8A-4147-A177-3AD203B41FA5}">
                      <a16:colId xmlns:a16="http://schemas.microsoft.com/office/drawing/2014/main" val="20003"/>
                    </a:ext>
                  </a:extLst>
                </a:gridCol>
              </a:tblGrid>
              <a:tr h="396113">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gridSpan="2">
                  <a:txBody>
                    <a:bodyPr/>
                    <a:lstStyle/>
                    <a:p>
                      <a:pPr marL="12065" algn="ctr">
                        <a:lnSpc>
                          <a:spcPct val="100000"/>
                        </a:lnSpc>
                        <a:spcBef>
                          <a:spcPts val="305"/>
                        </a:spcBef>
                      </a:pPr>
                      <a:r>
                        <a:rPr sz="2000" dirty="0">
                          <a:solidFill>
                            <a:srgbClr val="FFFFFF"/>
                          </a:solidFill>
                          <a:latin typeface="Arial MT"/>
                          <a:cs typeface="Arial MT"/>
                        </a:rPr>
                        <a:t>Had</a:t>
                      </a:r>
                      <a:r>
                        <a:rPr sz="2000" spc="-50"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spcBef>
                          <a:spcPts val="20"/>
                        </a:spcBef>
                      </a:pPr>
                      <a:endParaRPr sz="2750">
                        <a:latin typeface="Times New Roman"/>
                        <a:cs typeface="Times New Roman"/>
                      </a:endParaRPr>
                    </a:p>
                    <a:p>
                      <a:pPr algn="ctr">
                        <a:lnSpc>
                          <a:spcPct val="100000"/>
                        </a:lnSpc>
                      </a:pPr>
                      <a:r>
                        <a:rPr sz="2000" spc="-45" dirty="0">
                          <a:solidFill>
                            <a:srgbClr val="FFFFCC"/>
                          </a:solidFill>
                          <a:latin typeface="Arial MT"/>
                          <a:cs typeface="Arial MT"/>
                        </a:rPr>
                        <a:t>Total</a:t>
                      </a:r>
                      <a:endParaRPr sz="2000">
                        <a:latin typeface="Arial MT"/>
                        <a:cs typeface="Arial MT"/>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396113">
                <a:tc vMerge="1">
                  <a:txBody>
                    <a:bodyPr/>
                    <a:lstStyle/>
                    <a:p>
                      <a:endParaRPr/>
                    </a:p>
                  </a:txBody>
                  <a:tcPr marL="0" marR="0" marT="0" marB="0">
                    <a:lnL w="28575">
                      <a:solidFill>
                        <a:srgbClr val="FFFFCC"/>
                      </a:solidFill>
                      <a:prstDash val="solid"/>
                    </a:lnL>
                    <a:lnR w="12700">
                      <a:solidFill>
                        <a:srgbClr val="FFFFCC"/>
                      </a:solidFill>
                      <a:prstDash val="solid"/>
                    </a:lnR>
                    <a:lnT w="28575">
                      <a:solidFill>
                        <a:srgbClr val="FFFFCC"/>
                      </a:solidFill>
                      <a:prstDash val="solid"/>
                    </a:lnT>
                    <a:lnB w="12700">
                      <a:solidFill>
                        <a:srgbClr val="FFFFCC"/>
                      </a:solidFill>
                      <a:prstDash val="solid"/>
                    </a:lnB>
                  </a:tcPr>
                </a:tc>
                <a:tc>
                  <a:txBody>
                    <a:bodyPr/>
                    <a:lstStyle/>
                    <a:p>
                      <a:pPr marL="36195" algn="ctr">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6510" algn="ctr">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2540" marB="0">
                    <a:lnL w="12700">
                      <a:solidFill>
                        <a:srgbClr val="FFFFCC"/>
                      </a:solidFill>
                      <a:prstDash val="solid"/>
                    </a:lnL>
                    <a:lnR w="28575">
                      <a:solidFill>
                        <a:srgbClr val="FFFFCC"/>
                      </a:solidFill>
                      <a:prstDash val="solid"/>
                    </a:lnR>
                    <a:lnT w="28575">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457073">
                <a:tc>
                  <a:txBody>
                    <a:bodyPr/>
                    <a:lstStyle/>
                    <a:p>
                      <a:pPr marL="263525">
                        <a:lnSpc>
                          <a:spcPct val="100000"/>
                        </a:lnSpc>
                        <a:spcBef>
                          <a:spcPts val="305"/>
                        </a:spcBef>
                      </a:pP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7465" algn="ctr">
                        <a:lnSpc>
                          <a:spcPct val="100000"/>
                        </a:lnSpc>
                        <a:spcBef>
                          <a:spcPts val="300"/>
                        </a:spcBef>
                      </a:pPr>
                      <a:r>
                        <a:rPr sz="2400" b="1" spc="-5" dirty="0">
                          <a:solidFill>
                            <a:srgbClr val="FFFFFF"/>
                          </a:solidFill>
                          <a:latin typeface="Arial"/>
                          <a:cs typeface="Arial"/>
                        </a:rPr>
                        <a:t>109</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5240" algn="ctr">
                        <a:lnSpc>
                          <a:spcPct val="100000"/>
                        </a:lnSpc>
                        <a:spcBef>
                          <a:spcPts val="300"/>
                        </a:spcBef>
                      </a:pPr>
                      <a:r>
                        <a:rPr sz="2400" b="1" dirty="0">
                          <a:solidFill>
                            <a:srgbClr val="FFFFFF"/>
                          </a:solidFill>
                          <a:latin typeface="Arial"/>
                          <a:cs typeface="Arial"/>
                        </a:rPr>
                        <a:t>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628650">
                        <a:lnSpc>
                          <a:spcPct val="100000"/>
                        </a:lnSpc>
                        <a:spcBef>
                          <a:spcPts val="305"/>
                        </a:spcBef>
                      </a:pPr>
                      <a:r>
                        <a:rPr sz="2000" spc="-50" dirty="0">
                          <a:solidFill>
                            <a:srgbClr val="FFFFCC"/>
                          </a:solidFill>
                          <a:latin typeface="Arial MT"/>
                          <a:cs typeface="Arial MT"/>
                        </a:rPr>
                        <a:t>113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701039">
                <a:tc>
                  <a:txBody>
                    <a:bodyPr/>
                    <a:lstStyle/>
                    <a:p>
                      <a:pPr marL="284480" marR="275590" indent="20955">
                        <a:lnSpc>
                          <a:spcPct val="100000"/>
                        </a:lnSpc>
                        <a:spcBef>
                          <a:spcPts val="305"/>
                        </a:spcBef>
                      </a:pPr>
                      <a:r>
                        <a:rPr sz="2000" dirty="0">
                          <a:solidFill>
                            <a:srgbClr val="FFFFCC"/>
                          </a:solidFill>
                          <a:latin typeface="Arial MT"/>
                          <a:cs typeface="Arial MT"/>
                        </a:rPr>
                        <a:t>Not </a:t>
                      </a:r>
                      <a:r>
                        <a:rPr sz="2000" spc="-545" dirty="0">
                          <a:solidFill>
                            <a:srgbClr val="FFFFCC"/>
                          </a:solidFill>
                          <a:latin typeface="Arial MT"/>
                          <a:cs typeface="Arial MT"/>
                        </a:rPr>
                        <a:t> </a:t>
                      </a:r>
                      <a:r>
                        <a:rPr sz="2000" dirty="0">
                          <a:solidFill>
                            <a:srgbClr val="FFFFCC"/>
                          </a:solidFill>
                          <a:latin typeface="Arial MT"/>
                          <a:cs typeface="Arial MT"/>
                        </a:rPr>
                        <a:t>si</a:t>
                      </a:r>
                      <a:r>
                        <a:rPr sz="2000" spc="10" dirty="0">
                          <a:solidFill>
                            <a:srgbClr val="FFFFCC"/>
                          </a:solidFill>
                          <a:latin typeface="Arial MT"/>
                          <a:cs typeface="Arial MT"/>
                        </a:rPr>
                        <a:t>c</a:t>
                      </a:r>
                      <a:r>
                        <a:rPr sz="2000" dirty="0">
                          <a:solidFill>
                            <a:srgbClr val="FFFFCC"/>
                          </a:solidFill>
                          <a:latin typeface="Arial MT"/>
                          <a:cs typeface="Arial MT"/>
                        </a:rPr>
                        <a:t>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36830" algn="ctr">
                        <a:lnSpc>
                          <a:spcPct val="100000"/>
                        </a:lnSpc>
                        <a:spcBef>
                          <a:spcPts val="300"/>
                        </a:spcBef>
                      </a:pPr>
                      <a:r>
                        <a:rPr sz="2400" b="1" spc="-45" dirty="0">
                          <a:solidFill>
                            <a:srgbClr val="FFFFFF"/>
                          </a:solidFill>
                          <a:latin typeface="Arial"/>
                          <a:cs typeface="Arial"/>
                        </a:rPr>
                        <a:t>116</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5875" algn="ctr">
                        <a:lnSpc>
                          <a:spcPct val="100000"/>
                        </a:lnSpc>
                        <a:spcBef>
                          <a:spcPts val="300"/>
                        </a:spcBef>
                      </a:pPr>
                      <a:r>
                        <a:rPr sz="2400" b="1" spc="-5" dirty="0">
                          <a:solidFill>
                            <a:srgbClr val="FFFFFF"/>
                          </a:solidFill>
                          <a:latin typeface="Arial"/>
                          <a:cs typeface="Arial"/>
                        </a:rPr>
                        <a:t>34</a:t>
                      </a:r>
                      <a:endParaRPr sz="2400">
                        <a:latin typeface="Arial"/>
                        <a:cs typeface="Arial"/>
                      </a:endParaRPr>
                    </a:p>
                  </a:txBody>
                  <a:tcPr marL="0" marR="0" marT="381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619760">
                        <a:lnSpc>
                          <a:spcPct val="100000"/>
                        </a:lnSpc>
                        <a:spcBef>
                          <a:spcPts val="305"/>
                        </a:spcBef>
                      </a:pPr>
                      <a:r>
                        <a:rPr sz="2000" dirty="0">
                          <a:solidFill>
                            <a:srgbClr val="FFFFCC"/>
                          </a:solidFill>
                          <a:latin typeface="Arial MT"/>
                          <a:cs typeface="Arial MT"/>
                        </a:rPr>
                        <a:t>150</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r h="385699">
                <a:tc>
                  <a:txBody>
                    <a:bodyPr/>
                    <a:lstStyle/>
                    <a:p>
                      <a:pPr marL="236220">
                        <a:lnSpc>
                          <a:spcPct val="100000"/>
                        </a:lnSpc>
                        <a:spcBef>
                          <a:spcPts val="305"/>
                        </a:spcBef>
                      </a:pPr>
                      <a:r>
                        <a:rPr sz="2000" spc="-45" dirty="0">
                          <a:solidFill>
                            <a:srgbClr val="FFFFCC"/>
                          </a:solidFill>
                          <a:latin typeface="Arial MT"/>
                          <a:cs typeface="Arial MT"/>
                        </a:rPr>
                        <a:t>Total</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37465" algn="ctr">
                        <a:lnSpc>
                          <a:spcPct val="100000"/>
                        </a:lnSpc>
                        <a:spcBef>
                          <a:spcPts val="305"/>
                        </a:spcBef>
                      </a:pPr>
                      <a:r>
                        <a:rPr sz="2000" dirty="0">
                          <a:solidFill>
                            <a:srgbClr val="FFFFFF"/>
                          </a:solidFill>
                          <a:latin typeface="Arial MT"/>
                          <a:cs typeface="Arial MT"/>
                        </a:rPr>
                        <a:t>225</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15875" algn="ctr">
                        <a:lnSpc>
                          <a:spcPct val="100000"/>
                        </a:lnSpc>
                        <a:spcBef>
                          <a:spcPts val="305"/>
                        </a:spcBef>
                      </a:pPr>
                      <a:r>
                        <a:rPr sz="2000" dirty="0">
                          <a:solidFill>
                            <a:srgbClr val="FFFFFF"/>
                          </a:solidFill>
                          <a:latin typeface="Arial MT"/>
                          <a:cs typeface="Arial MT"/>
                        </a:rPr>
                        <a:t>38</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53975">
                      <a:solidFill>
                        <a:srgbClr val="FFFFCC"/>
                      </a:solidFill>
                      <a:prstDash val="solid"/>
                    </a:lnB>
                  </a:tcPr>
                </a:tc>
                <a:tc>
                  <a:txBody>
                    <a:bodyPr/>
                    <a:lstStyle/>
                    <a:p>
                      <a:pPr marL="619760">
                        <a:lnSpc>
                          <a:spcPct val="100000"/>
                        </a:lnSpc>
                        <a:spcBef>
                          <a:spcPts val="305"/>
                        </a:spcBef>
                      </a:pPr>
                      <a:r>
                        <a:rPr sz="2000" dirty="0">
                          <a:solidFill>
                            <a:srgbClr val="FFFFCC"/>
                          </a:solidFill>
                          <a:latin typeface="Arial MT"/>
                          <a:cs typeface="Arial MT"/>
                        </a:rPr>
                        <a:t>263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53975">
                      <a:solidFill>
                        <a:srgbClr val="FFFFCC"/>
                      </a:solidFill>
                      <a:prstDash val="solid"/>
                    </a:lnB>
                  </a:tcPr>
                </a:tc>
                <a:extLst>
                  <a:ext uri="{0D108BD9-81ED-4DB2-BD59-A6C34878D82A}">
                    <a16:rowId xmlns:a16="http://schemas.microsoft.com/office/drawing/2014/main" val="10004"/>
                  </a:ext>
                </a:extLst>
              </a:tr>
              <a:tr h="385699">
                <a:tc rowSpan="2">
                  <a:txBody>
                    <a:bodyPr/>
                    <a:lstStyle/>
                    <a:p>
                      <a:pPr>
                        <a:lnSpc>
                          <a:spcPct val="100000"/>
                        </a:lnSpc>
                      </a:pPr>
                      <a:endParaRPr sz="2300">
                        <a:latin typeface="Times New Roman"/>
                        <a:cs typeface="Times New Roman"/>
                      </a:endParaRPr>
                    </a:p>
                  </a:txBody>
                  <a:tcPr marL="0" marR="0" marT="0" marB="0">
                    <a:lnL w="28575">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gridSpan="2">
                  <a:txBody>
                    <a:bodyPr/>
                    <a:lstStyle/>
                    <a:p>
                      <a:pPr marR="7620" algn="ctr">
                        <a:lnSpc>
                          <a:spcPct val="100000"/>
                        </a:lnSpc>
                        <a:spcBef>
                          <a:spcPts val="225"/>
                        </a:spcBef>
                      </a:pPr>
                      <a:r>
                        <a:rPr sz="2000" dirty="0">
                          <a:solidFill>
                            <a:srgbClr val="FFFFFF"/>
                          </a:solidFill>
                          <a:latin typeface="Arial MT"/>
                          <a:cs typeface="Arial MT"/>
                        </a:rPr>
                        <a:t>Had</a:t>
                      </a:r>
                      <a:r>
                        <a:rPr sz="2000" spc="-50" dirty="0">
                          <a:solidFill>
                            <a:srgbClr val="FFFFFF"/>
                          </a:solidFill>
                          <a:latin typeface="Arial MT"/>
                          <a:cs typeface="Arial MT"/>
                        </a:rPr>
                        <a:t> </a:t>
                      </a:r>
                      <a:r>
                        <a:rPr sz="2000" dirty="0">
                          <a:solidFill>
                            <a:srgbClr val="FFFFFF"/>
                          </a:solidFill>
                          <a:latin typeface="Arial MT"/>
                          <a:cs typeface="Arial MT"/>
                        </a:rPr>
                        <a:t>sandwich</a:t>
                      </a:r>
                      <a:endParaRPr sz="2000">
                        <a:latin typeface="Arial MT"/>
                        <a:cs typeface="Arial MT"/>
                      </a:endParaRPr>
                    </a:p>
                  </a:txBody>
                  <a:tcPr marL="0" marR="0" marT="28575" marB="0">
                    <a:lnL w="12700">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hMerge="1">
                  <a:txBody>
                    <a:bodyPr/>
                    <a:lstStyle/>
                    <a:p>
                      <a:endParaRPr/>
                    </a:p>
                  </a:txBody>
                  <a:tcPr marL="0" marR="0" marT="0" marB="0"/>
                </a:tc>
                <a:tc rowSpan="2">
                  <a:txBody>
                    <a:bodyPr/>
                    <a:lstStyle/>
                    <a:p>
                      <a:pPr>
                        <a:lnSpc>
                          <a:spcPct val="100000"/>
                        </a:lnSpc>
                      </a:pPr>
                      <a:endParaRPr sz="2700">
                        <a:latin typeface="Times New Roman"/>
                        <a:cs typeface="Times New Roman"/>
                      </a:endParaRPr>
                    </a:p>
                    <a:p>
                      <a:pPr marL="5715" algn="ctr">
                        <a:lnSpc>
                          <a:spcPct val="100000"/>
                        </a:lnSpc>
                      </a:pPr>
                      <a:r>
                        <a:rPr sz="2000" spc="-45" dirty="0">
                          <a:solidFill>
                            <a:srgbClr val="FFFFCC"/>
                          </a:solidFill>
                          <a:latin typeface="Arial MT"/>
                          <a:cs typeface="Arial MT"/>
                        </a:rPr>
                        <a:t>Total</a:t>
                      </a:r>
                      <a:endParaRPr sz="2000">
                        <a:latin typeface="Arial MT"/>
                        <a:cs typeface="Arial MT"/>
                      </a:endParaRPr>
                    </a:p>
                  </a:txBody>
                  <a:tcPr marL="0" marR="0" marT="0" marB="0">
                    <a:lnL w="12700">
                      <a:solidFill>
                        <a:srgbClr val="FFFFCC"/>
                      </a:solidFill>
                      <a:prstDash val="solid"/>
                    </a:lnL>
                    <a:lnR w="28575">
                      <a:solidFill>
                        <a:srgbClr val="FFFFCC"/>
                      </a:solidFill>
                      <a:prstDash val="solid"/>
                    </a:lnR>
                    <a:lnT w="53975">
                      <a:solidFill>
                        <a:srgbClr val="FFFFCC"/>
                      </a:solidFill>
                      <a:prstDash val="solid"/>
                    </a:lnT>
                    <a:lnB w="12700">
                      <a:solidFill>
                        <a:srgbClr val="FFFFCC"/>
                      </a:solidFill>
                      <a:prstDash val="solid"/>
                    </a:lnB>
                  </a:tcPr>
                </a:tc>
                <a:extLst>
                  <a:ext uri="{0D108BD9-81ED-4DB2-BD59-A6C34878D82A}">
                    <a16:rowId xmlns:a16="http://schemas.microsoft.com/office/drawing/2014/main" val="10005"/>
                  </a:ext>
                </a:extLst>
              </a:tr>
              <a:tr h="396239">
                <a:tc vMerge="1">
                  <a:txBody>
                    <a:bodyPr/>
                    <a:lstStyle/>
                    <a:p>
                      <a:endParaRPr/>
                    </a:p>
                  </a:txBody>
                  <a:tcPr marL="0" marR="0" marT="0" marB="0">
                    <a:lnL w="28575">
                      <a:solidFill>
                        <a:srgbClr val="FFFFCC"/>
                      </a:solidFill>
                      <a:prstDash val="solid"/>
                    </a:lnL>
                    <a:lnR w="12700">
                      <a:solidFill>
                        <a:srgbClr val="FFFFCC"/>
                      </a:solidFill>
                      <a:prstDash val="solid"/>
                    </a:lnR>
                    <a:lnT w="53975">
                      <a:solidFill>
                        <a:srgbClr val="FFFFCC"/>
                      </a:solidFill>
                      <a:prstDash val="solid"/>
                    </a:lnT>
                    <a:lnB w="12700">
                      <a:solidFill>
                        <a:srgbClr val="FFFFCC"/>
                      </a:solidFill>
                      <a:prstDash val="solid"/>
                    </a:lnB>
                  </a:tcPr>
                </a:tc>
                <a:tc>
                  <a:txBody>
                    <a:bodyPr/>
                    <a:lstStyle/>
                    <a:p>
                      <a:pPr marR="30480" algn="ctr">
                        <a:lnSpc>
                          <a:spcPct val="100000"/>
                        </a:lnSpc>
                        <a:spcBef>
                          <a:spcPts val="305"/>
                        </a:spcBef>
                      </a:pPr>
                      <a:r>
                        <a:rPr sz="2000" spc="-60" dirty="0">
                          <a:solidFill>
                            <a:srgbClr val="FFFFFF"/>
                          </a:solidFill>
                          <a:latin typeface="Arial MT"/>
                          <a:cs typeface="Arial MT"/>
                        </a:rPr>
                        <a:t>Yes</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R="6350" algn="ctr">
                        <a:lnSpc>
                          <a:spcPct val="100000"/>
                        </a:lnSpc>
                        <a:spcBef>
                          <a:spcPts val="305"/>
                        </a:spcBef>
                      </a:pPr>
                      <a:r>
                        <a:rPr sz="2000" spc="5" dirty="0">
                          <a:solidFill>
                            <a:srgbClr val="FFFFFF"/>
                          </a:solidFill>
                          <a:latin typeface="Arial MT"/>
                          <a:cs typeface="Arial MT"/>
                        </a:rPr>
                        <a:t>No</a:t>
                      </a:r>
                      <a:endParaRPr sz="20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vMerge="1">
                  <a:txBody>
                    <a:bodyPr/>
                    <a:lstStyle/>
                    <a:p>
                      <a:endParaRPr/>
                    </a:p>
                  </a:txBody>
                  <a:tcPr marL="0" marR="0" marT="0" marB="0">
                    <a:lnL w="12700">
                      <a:solidFill>
                        <a:srgbClr val="FFFFCC"/>
                      </a:solidFill>
                      <a:prstDash val="solid"/>
                    </a:lnL>
                    <a:lnR w="28575">
                      <a:solidFill>
                        <a:srgbClr val="FFFFCC"/>
                      </a:solidFill>
                      <a:prstDash val="solid"/>
                    </a:lnR>
                    <a:lnT w="53975">
                      <a:solidFill>
                        <a:srgbClr val="FFFFCC"/>
                      </a:solidFill>
                      <a:prstDash val="solid"/>
                    </a:lnT>
                    <a:lnB w="12700">
                      <a:solidFill>
                        <a:srgbClr val="FFFFCC"/>
                      </a:solidFill>
                      <a:prstDash val="solid"/>
                    </a:lnB>
                  </a:tcPr>
                </a:tc>
                <a:extLst>
                  <a:ext uri="{0D108BD9-81ED-4DB2-BD59-A6C34878D82A}">
                    <a16:rowId xmlns:a16="http://schemas.microsoft.com/office/drawing/2014/main" val="10006"/>
                  </a:ext>
                </a:extLst>
              </a:tr>
              <a:tr h="457073">
                <a:tc>
                  <a:txBody>
                    <a:bodyPr/>
                    <a:lstStyle/>
                    <a:p>
                      <a:pPr marL="262890">
                        <a:lnSpc>
                          <a:spcPct val="100000"/>
                        </a:lnSpc>
                        <a:spcBef>
                          <a:spcPts val="305"/>
                        </a:spcBef>
                      </a:pPr>
                      <a:r>
                        <a:rPr sz="2000" dirty="0">
                          <a:solidFill>
                            <a:srgbClr val="FFFFCC"/>
                          </a:solidFill>
                          <a:latin typeface="Arial MT"/>
                          <a:cs typeface="Arial MT"/>
                        </a:rPr>
                        <a:t>Sick</a:t>
                      </a:r>
                      <a:endParaRPr sz="2000">
                        <a:latin typeface="Arial MT"/>
                        <a:cs typeface="Arial MT"/>
                      </a:endParaRPr>
                    </a:p>
                  </a:txBody>
                  <a:tcPr marL="0" marR="0" marT="38735"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73025">
                        <a:lnSpc>
                          <a:spcPct val="100000"/>
                        </a:lnSpc>
                        <a:spcBef>
                          <a:spcPts val="305"/>
                        </a:spcBef>
                      </a:pPr>
                      <a:r>
                        <a:rPr sz="2400" spc="-5" dirty="0">
                          <a:solidFill>
                            <a:srgbClr val="FFFFCC"/>
                          </a:solidFill>
                          <a:latin typeface="Arial MT"/>
                          <a:cs typeface="Arial MT"/>
                        </a:rPr>
                        <a:t>E1=96.6730</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73660">
                        <a:lnSpc>
                          <a:spcPct val="100000"/>
                        </a:lnSpc>
                        <a:spcBef>
                          <a:spcPts val="305"/>
                        </a:spcBef>
                      </a:pPr>
                      <a:r>
                        <a:rPr sz="2400" spc="-5" dirty="0">
                          <a:solidFill>
                            <a:srgbClr val="FFFFCC"/>
                          </a:solidFill>
                          <a:latin typeface="Arial MT"/>
                          <a:cs typeface="Arial MT"/>
                        </a:rPr>
                        <a:t>E2=16.3270</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632460">
                        <a:lnSpc>
                          <a:spcPct val="100000"/>
                        </a:lnSpc>
                        <a:spcBef>
                          <a:spcPts val="305"/>
                        </a:spcBef>
                      </a:pPr>
                      <a:r>
                        <a:rPr sz="2000" spc="-50" dirty="0">
                          <a:solidFill>
                            <a:srgbClr val="FFFFCC"/>
                          </a:solidFill>
                          <a:latin typeface="Arial MT"/>
                          <a:cs typeface="Arial MT"/>
                        </a:rPr>
                        <a:t>113</a:t>
                      </a:r>
                      <a:endParaRPr sz="2000">
                        <a:latin typeface="Arial MT"/>
                        <a:cs typeface="Arial MT"/>
                      </a:endParaRPr>
                    </a:p>
                  </a:txBody>
                  <a:tcPr marL="0" marR="0" marT="38735"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7"/>
                  </a:ext>
                </a:extLst>
              </a:tr>
              <a:tr h="700913">
                <a:tc>
                  <a:txBody>
                    <a:bodyPr/>
                    <a:lstStyle/>
                    <a:p>
                      <a:pPr marL="305435">
                        <a:lnSpc>
                          <a:spcPct val="100000"/>
                        </a:lnSpc>
                        <a:spcBef>
                          <a:spcPts val="309"/>
                        </a:spcBef>
                      </a:pPr>
                      <a:r>
                        <a:rPr sz="2000" dirty="0">
                          <a:solidFill>
                            <a:srgbClr val="FFFFCC"/>
                          </a:solidFill>
                          <a:latin typeface="Arial MT"/>
                          <a:cs typeface="Arial MT"/>
                        </a:rPr>
                        <a:t>Not</a:t>
                      </a:r>
                      <a:endParaRPr sz="2000">
                        <a:latin typeface="Arial MT"/>
                        <a:cs typeface="Arial MT"/>
                      </a:endParaRPr>
                    </a:p>
                    <a:p>
                      <a:pPr marL="282575">
                        <a:lnSpc>
                          <a:spcPct val="100000"/>
                        </a:lnSpc>
                      </a:pPr>
                      <a:r>
                        <a:rPr sz="2000" dirty="0">
                          <a:solidFill>
                            <a:srgbClr val="FFFFCC"/>
                          </a:solidFill>
                          <a:latin typeface="Arial MT"/>
                          <a:cs typeface="Arial MT"/>
                        </a:rPr>
                        <a:t>sick</a:t>
                      </a:r>
                      <a:endParaRPr sz="2000">
                        <a:latin typeface="Arial MT"/>
                        <a:cs typeface="Arial MT"/>
                      </a:endParaRPr>
                    </a:p>
                  </a:txBody>
                  <a:tcPr marL="0" marR="0" marT="39369" marB="0">
                    <a:lnL w="28575">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73025">
                        <a:lnSpc>
                          <a:spcPct val="100000"/>
                        </a:lnSpc>
                        <a:spcBef>
                          <a:spcPts val="305"/>
                        </a:spcBef>
                      </a:pPr>
                      <a:r>
                        <a:rPr sz="2400" spc="-5" dirty="0">
                          <a:solidFill>
                            <a:srgbClr val="FFFFCC"/>
                          </a:solidFill>
                          <a:latin typeface="Arial MT"/>
                          <a:cs typeface="Arial MT"/>
                        </a:rPr>
                        <a:t>E3=128.3270</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73660">
                        <a:lnSpc>
                          <a:spcPct val="100000"/>
                        </a:lnSpc>
                        <a:spcBef>
                          <a:spcPts val="305"/>
                        </a:spcBef>
                      </a:pPr>
                      <a:r>
                        <a:rPr sz="2400" spc="-5" dirty="0">
                          <a:solidFill>
                            <a:srgbClr val="FFFFCC"/>
                          </a:solidFill>
                          <a:latin typeface="Arial MT"/>
                          <a:cs typeface="Arial MT"/>
                        </a:rPr>
                        <a:t>E4=21.6730</a:t>
                      </a:r>
                      <a:endParaRPr sz="2400">
                        <a:latin typeface="Arial MT"/>
                        <a:cs typeface="Arial MT"/>
                      </a:endParaRPr>
                    </a:p>
                  </a:txBody>
                  <a:tcPr marL="0" marR="0" marT="3873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5C1F00"/>
                    </a:solidFill>
                  </a:tcPr>
                </a:tc>
                <a:tc>
                  <a:txBody>
                    <a:bodyPr/>
                    <a:lstStyle/>
                    <a:p>
                      <a:pPr marL="623570">
                        <a:lnSpc>
                          <a:spcPct val="100000"/>
                        </a:lnSpc>
                        <a:spcBef>
                          <a:spcPts val="309"/>
                        </a:spcBef>
                      </a:pPr>
                      <a:r>
                        <a:rPr sz="2000" dirty="0">
                          <a:solidFill>
                            <a:srgbClr val="FFFFCC"/>
                          </a:solidFill>
                          <a:latin typeface="Arial MT"/>
                          <a:cs typeface="Arial MT"/>
                        </a:rPr>
                        <a:t>150</a:t>
                      </a:r>
                      <a:endParaRPr sz="2000">
                        <a:latin typeface="Arial MT"/>
                        <a:cs typeface="Arial MT"/>
                      </a:endParaRPr>
                    </a:p>
                  </a:txBody>
                  <a:tcPr marL="0" marR="0" marT="39369" marB="0">
                    <a:lnL w="12700">
                      <a:solidFill>
                        <a:srgbClr val="FFFFCC"/>
                      </a:solidFill>
                      <a:prstDash val="solid"/>
                    </a:lnL>
                    <a:lnR w="28575">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8"/>
                  </a:ext>
                </a:extLst>
              </a:tr>
              <a:tr h="396113">
                <a:tc>
                  <a:txBody>
                    <a:bodyPr/>
                    <a:lstStyle/>
                    <a:p>
                      <a:pPr marL="233679">
                        <a:lnSpc>
                          <a:spcPct val="100000"/>
                        </a:lnSpc>
                        <a:spcBef>
                          <a:spcPts val="310"/>
                        </a:spcBef>
                      </a:pPr>
                      <a:r>
                        <a:rPr sz="2000" spc="-45" dirty="0">
                          <a:solidFill>
                            <a:srgbClr val="FFFFCC"/>
                          </a:solidFill>
                          <a:latin typeface="Arial MT"/>
                          <a:cs typeface="Arial MT"/>
                        </a:rPr>
                        <a:t>Total</a:t>
                      </a:r>
                      <a:endParaRPr sz="2000">
                        <a:latin typeface="Arial MT"/>
                        <a:cs typeface="Arial MT"/>
                      </a:endParaRPr>
                    </a:p>
                  </a:txBody>
                  <a:tcPr marL="0" marR="0" marT="39370" marB="0">
                    <a:lnL w="28575">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29209" algn="ctr">
                        <a:lnSpc>
                          <a:spcPct val="100000"/>
                        </a:lnSpc>
                        <a:spcBef>
                          <a:spcPts val="310"/>
                        </a:spcBef>
                      </a:pPr>
                      <a:r>
                        <a:rPr sz="2000" dirty="0">
                          <a:solidFill>
                            <a:srgbClr val="FFFFFF"/>
                          </a:solidFill>
                          <a:latin typeface="Arial MT"/>
                          <a:cs typeface="Arial MT"/>
                        </a:rPr>
                        <a:t>225</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R="6985" algn="ctr">
                        <a:lnSpc>
                          <a:spcPct val="100000"/>
                        </a:lnSpc>
                        <a:spcBef>
                          <a:spcPts val="310"/>
                        </a:spcBef>
                      </a:pPr>
                      <a:r>
                        <a:rPr sz="2000" dirty="0">
                          <a:solidFill>
                            <a:srgbClr val="FFFFFF"/>
                          </a:solidFill>
                          <a:latin typeface="Arial MT"/>
                          <a:cs typeface="Arial MT"/>
                        </a:rPr>
                        <a:t>38</a:t>
                      </a:r>
                      <a:endParaRPr sz="2000">
                        <a:latin typeface="Arial MT"/>
                        <a:cs typeface="Arial MT"/>
                      </a:endParaRPr>
                    </a:p>
                  </a:txBody>
                  <a:tcPr marL="0" marR="0" marT="39370" marB="0">
                    <a:lnL w="12700">
                      <a:solidFill>
                        <a:srgbClr val="FFFFCC"/>
                      </a:solidFill>
                      <a:prstDash val="solid"/>
                    </a:lnL>
                    <a:lnR w="12700">
                      <a:solidFill>
                        <a:srgbClr val="FFFFCC"/>
                      </a:solidFill>
                      <a:prstDash val="solid"/>
                    </a:lnR>
                    <a:lnT w="12700">
                      <a:solidFill>
                        <a:srgbClr val="FFFFCC"/>
                      </a:solidFill>
                      <a:prstDash val="solid"/>
                    </a:lnT>
                    <a:lnB w="28575">
                      <a:solidFill>
                        <a:srgbClr val="FFFFCC"/>
                      </a:solidFill>
                      <a:prstDash val="solid"/>
                    </a:lnB>
                  </a:tcPr>
                </a:tc>
                <a:tc>
                  <a:txBody>
                    <a:bodyPr/>
                    <a:lstStyle/>
                    <a:p>
                      <a:pPr marL="623570">
                        <a:lnSpc>
                          <a:spcPct val="100000"/>
                        </a:lnSpc>
                        <a:spcBef>
                          <a:spcPts val="310"/>
                        </a:spcBef>
                      </a:pPr>
                      <a:r>
                        <a:rPr sz="2000" dirty="0">
                          <a:solidFill>
                            <a:srgbClr val="FFFFCC"/>
                          </a:solidFill>
                          <a:latin typeface="Arial MT"/>
                          <a:cs typeface="Arial MT"/>
                        </a:rPr>
                        <a:t>263</a:t>
                      </a:r>
                      <a:endParaRPr sz="2000">
                        <a:latin typeface="Arial MT"/>
                        <a:cs typeface="Arial MT"/>
                      </a:endParaRPr>
                    </a:p>
                  </a:txBody>
                  <a:tcPr marL="0" marR="0" marT="39370" marB="0">
                    <a:lnL w="12700">
                      <a:solidFill>
                        <a:srgbClr val="FFFFCC"/>
                      </a:solidFill>
                      <a:prstDash val="solid"/>
                    </a:lnL>
                    <a:lnR w="28575">
                      <a:solidFill>
                        <a:srgbClr val="FFFFCC"/>
                      </a:solidFill>
                      <a:prstDash val="solid"/>
                    </a:lnR>
                    <a:lnT w="12700">
                      <a:solidFill>
                        <a:srgbClr val="FFFFCC"/>
                      </a:solidFill>
                      <a:prstDash val="solid"/>
                    </a:lnT>
                    <a:lnB w="28575">
                      <a:solidFill>
                        <a:srgbClr val="FFFFCC"/>
                      </a:solidFill>
                      <a:prstDash val="solid"/>
                    </a:lnB>
                  </a:tcPr>
                </a:tc>
                <a:extLst>
                  <a:ext uri="{0D108BD9-81ED-4DB2-BD59-A6C34878D82A}">
                    <a16:rowId xmlns:a16="http://schemas.microsoft.com/office/drawing/2014/main" val="10009"/>
                  </a:ext>
                </a:extLst>
              </a:tr>
            </a:tbl>
          </a:graphicData>
        </a:graphic>
      </p:graphicFrame>
      <p:grpSp>
        <p:nvGrpSpPr>
          <p:cNvPr id="3" name="object 3"/>
          <p:cNvGrpSpPr/>
          <p:nvPr/>
        </p:nvGrpSpPr>
        <p:grpSpPr>
          <a:xfrm>
            <a:off x="2160016" y="1036319"/>
            <a:ext cx="4988560" cy="1210945"/>
            <a:chOff x="2160016" y="1036319"/>
            <a:chExt cx="4988560" cy="1210945"/>
          </a:xfrm>
        </p:grpSpPr>
        <p:sp>
          <p:nvSpPr>
            <p:cNvPr id="4" name="object 4"/>
            <p:cNvSpPr/>
            <p:nvPr/>
          </p:nvSpPr>
          <p:spPr>
            <a:xfrm>
              <a:off x="2160016" y="1089113"/>
              <a:ext cx="4988560" cy="1158240"/>
            </a:xfrm>
            <a:custGeom>
              <a:avLst/>
              <a:gdLst/>
              <a:ahLst/>
              <a:cxnLst/>
              <a:rect l="l" t="t" r="r" b="b"/>
              <a:pathLst>
                <a:path w="4988559" h="1158239">
                  <a:moveTo>
                    <a:pt x="4988306" y="457200"/>
                  </a:moveTo>
                  <a:lnTo>
                    <a:pt x="2664079" y="457200"/>
                  </a:lnTo>
                  <a:lnTo>
                    <a:pt x="0" y="457200"/>
                  </a:lnTo>
                  <a:lnTo>
                    <a:pt x="0" y="1158151"/>
                  </a:lnTo>
                  <a:lnTo>
                    <a:pt x="2664079" y="1158151"/>
                  </a:lnTo>
                  <a:lnTo>
                    <a:pt x="4988306" y="1158151"/>
                  </a:lnTo>
                  <a:lnTo>
                    <a:pt x="4988306" y="457200"/>
                  </a:lnTo>
                  <a:close/>
                </a:path>
                <a:path w="4988559" h="1158239">
                  <a:moveTo>
                    <a:pt x="4988306" y="0"/>
                  </a:moveTo>
                  <a:lnTo>
                    <a:pt x="2664079" y="0"/>
                  </a:lnTo>
                  <a:lnTo>
                    <a:pt x="0" y="0"/>
                  </a:lnTo>
                  <a:lnTo>
                    <a:pt x="0" y="457111"/>
                  </a:lnTo>
                  <a:lnTo>
                    <a:pt x="2664079" y="457111"/>
                  </a:lnTo>
                  <a:lnTo>
                    <a:pt x="4988306" y="457111"/>
                  </a:lnTo>
                  <a:lnTo>
                    <a:pt x="4988306" y="0"/>
                  </a:lnTo>
                  <a:close/>
                </a:path>
              </a:pathLst>
            </a:custGeom>
            <a:solidFill>
              <a:srgbClr val="5C1F00"/>
            </a:solidFill>
          </p:spPr>
          <p:txBody>
            <a:bodyPr wrap="square" lIns="0" tIns="0" rIns="0" bIns="0" rtlCol="0"/>
            <a:lstStyle/>
            <a:p>
              <a:endParaRPr/>
            </a:p>
          </p:txBody>
        </p:sp>
        <p:pic>
          <p:nvPicPr>
            <p:cNvPr id="5" name="object 5"/>
            <p:cNvPicPr/>
            <p:nvPr/>
          </p:nvPicPr>
          <p:blipFill>
            <a:blip r:embed="rId2" cstate="print"/>
            <a:stretch>
              <a:fillRect/>
            </a:stretch>
          </p:blipFill>
          <p:spPr>
            <a:xfrm>
              <a:off x="3048000" y="1036319"/>
              <a:ext cx="910589" cy="677417"/>
            </a:xfrm>
            <a:prstGeom prst="rect">
              <a:avLst/>
            </a:prstGeom>
          </p:spPr>
        </p:pic>
        <p:pic>
          <p:nvPicPr>
            <p:cNvPr id="6" name="object 6"/>
            <p:cNvPicPr/>
            <p:nvPr/>
          </p:nvPicPr>
          <p:blipFill>
            <a:blip r:embed="rId3" cstate="print"/>
            <a:stretch>
              <a:fillRect/>
            </a:stretch>
          </p:blipFill>
          <p:spPr>
            <a:xfrm>
              <a:off x="5710427" y="1036319"/>
              <a:ext cx="572262" cy="677417"/>
            </a:xfrm>
            <a:prstGeom prst="rect">
              <a:avLst/>
            </a:prstGeom>
          </p:spPr>
        </p:pic>
        <p:pic>
          <p:nvPicPr>
            <p:cNvPr id="7" name="object 7"/>
            <p:cNvPicPr/>
            <p:nvPr/>
          </p:nvPicPr>
          <p:blipFill>
            <a:blip r:embed="rId4" cstate="print"/>
            <a:stretch>
              <a:fillRect/>
            </a:stretch>
          </p:blipFill>
          <p:spPr>
            <a:xfrm>
              <a:off x="3055619" y="1493519"/>
              <a:ext cx="893826" cy="677417"/>
            </a:xfrm>
            <a:prstGeom prst="rect">
              <a:avLst/>
            </a:prstGeom>
          </p:spPr>
        </p:pic>
        <p:pic>
          <p:nvPicPr>
            <p:cNvPr id="8" name="object 8"/>
            <p:cNvPicPr/>
            <p:nvPr/>
          </p:nvPicPr>
          <p:blipFill>
            <a:blip r:embed="rId5" cstate="print"/>
            <a:stretch>
              <a:fillRect/>
            </a:stretch>
          </p:blipFill>
          <p:spPr>
            <a:xfrm>
              <a:off x="5626607" y="1493519"/>
              <a:ext cx="741426" cy="677417"/>
            </a:xfrm>
            <a:prstGeom prst="rect">
              <a:avLst/>
            </a:prstGeom>
          </p:spPr>
        </p:pic>
      </p:grpSp>
      <p:sp>
        <p:nvSpPr>
          <p:cNvPr id="9" name="object 9"/>
          <p:cNvSpPr txBox="1"/>
          <p:nvPr/>
        </p:nvSpPr>
        <p:spPr>
          <a:xfrm>
            <a:off x="1537842" y="5071998"/>
            <a:ext cx="2700020" cy="1489710"/>
          </a:xfrm>
          <a:prstGeom prst="rect">
            <a:avLst/>
          </a:prstGeom>
        </p:spPr>
        <p:txBody>
          <a:bodyPr vert="horz" wrap="square" lIns="0" tIns="12700" rIns="0" bIns="0" rtlCol="0">
            <a:spAutoFit/>
          </a:bodyPr>
          <a:lstStyle/>
          <a:p>
            <a:pPr marL="12700" marR="5080">
              <a:lnSpc>
                <a:spcPct val="100000"/>
              </a:lnSpc>
              <a:spcBef>
                <a:spcPts val="100"/>
              </a:spcBef>
            </a:pPr>
            <a:r>
              <a:rPr sz="3200" dirty="0">
                <a:solidFill>
                  <a:srgbClr val="FFFFCC"/>
                </a:solidFill>
                <a:latin typeface="Arial MT"/>
                <a:cs typeface="Arial MT"/>
              </a:rPr>
              <a:t>Chi-square</a:t>
            </a:r>
            <a:r>
              <a:rPr sz="3200" spc="-85" dirty="0">
                <a:solidFill>
                  <a:srgbClr val="FFFFCC"/>
                </a:solidFill>
                <a:latin typeface="Arial MT"/>
                <a:cs typeface="Arial MT"/>
              </a:rPr>
              <a:t> </a:t>
            </a:r>
            <a:r>
              <a:rPr sz="3200" dirty="0">
                <a:solidFill>
                  <a:srgbClr val="FFFFCC"/>
                </a:solidFill>
                <a:latin typeface="Arial MT"/>
                <a:cs typeface="Arial MT"/>
              </a:rPr>
              <a:t>=</a:t>
            </a:r>
            <a:r>
              <a:rPr sz="3200" spc="-45" dirty="0">
                <a:solidFill>
                  <a:srgbClr val="FFFFCC"/>
                </a:solidFill>
                <a:latin typeface="Arial MT"/>
                <a:cs typeface="Arial MT"/>
              </a:rPr>
              <a:t> </a:t>
            </a:r>
            <a:r>
              <a:rPr sz="3200" dirty="0">
                <a:solidFill>
                  <a:srgbClr val="FFFFCC"/>
                </a:solidFill>
                <a:latin typeface="Arial MT"/>
                <a:cs typeface="Arial MT"/>
              </a:rPr>
              <a:t>? </a:t>
            </a:r>
            <a:r>
              <a:rPr sz="3200" spc="-875" dirty="0">
                <a:solidFill>
                  <a:srgbClr val="FFFFCC"/>
                </a:solidFill>
                <a:latin typeface="Arial MT"/>
                <a:cs typeface="Arial MT"/>
              </a:rPr>
              <a:t> </a:t>
            </a:r>
            <a:r>
              <a:rPr sz="3200" dirty="0">
                <a:solidFill>
                  <a:srgbClr val="FFFFCC"/>
                </a:solidFill>
                <a:latin typeface="Arial MT"/>
                <a:cs typeface="Arial MT"/>
              </a:rPr>
              <a:t>P-value</a:t>
            </a:r>
            <a:r>
              <a:rPr sz="3200" spc="-45" dirty="0">
                <a:solidFill>
                  <a:srgbClr val="FFFFCC"/>
                </a:solidFill>
                <a:latin typeface="Arial MT"/>
                <a:cs typeface="Arial MT"/>
              </a:rPr>
              <a:t> </a:t>
            </a:r>
            <a:r>
              <a:rPr sz="3200" dirty="0">
                <a:solidFill>
                  <a:srgbClr val="FFFFCC"/>
                </a:solidFill>
                <a:latin typeface="Arial MT"/>
                <a:cs typeface="Arial MT"/>
              </a:rPr>
              <a:t>=</a:t>
            </a:r>
            <a:r>
              <a:rPr sz="3200" spc="-10" dirty="0">
                <a:solidFill>
                  <a:srgbClr val="FFFFCC"/>
                </a:solidFill>
                <a:latin typeface="Arial MT"/>
                <a:cs typeface="Arial MT"/>
              </a:rPr>
              <a:t> </a:t>
            </a:r>
            <a:r>
              <a:rPr sz="3200" dirty="0">
                <a:solidFill>
                  <a:srgbClr val="FFFFCC"/>
                </a:solidFill>
                <a:latin typeface="Arial MT"/>
                <a:cs typeface="Arial MT"/>
              </a:rPr>
              <a:t>?</a:t>
            </a:r>
            <a:endParaRPr sz="3200">
              <a:latin typeface="Arial MT"/>
              <a:cs typeface="Arial MT"/>
            </a:endParaRPr>
          </a:p>
          <a:p>
            <a:pPr marL="12700">
              <a:lnSpc>
                <a:spcPct val="100000"/>
              </a:lnSpc>
            </a:pPr>
            <a:r>
              <a:rPr sz="3200" dirty="0">
                <a:solidFill>
                  <a:srgbClr val="FFFFCC"/>
                </a:solidFill>
                <a:latin typeface="Arial MT"/>
                <a:cs typeface="Arial MT"/>
              </a:rPr>
              <a:t>Conclusion?</a:t>
            </a:r>
            <a:endParaRPr sz="32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22348" y="2793492"/>
            <a:ext cx="1755139" cy="787400"/>
            <a:chOff x="2022348" y="2793492"/>
            <a:chExt cx="1755139" cy="787400"/>
          </a:xfrm>
        </p:grpSpPr>
        <p:pic>
          <p:nvPicPr>
            <p:cNvPr id="3" name="object 3"/>
            <p:cNvPicPr/>
            <p:nvPr/>
          </p:nvPicPr>
          <p:blipFill>
            <a:blip r:embed="rId2" cstate="print"/>
            <a:stretch>
              <a:fillRect/>
            </a:stretch>
          </p:blipFill>
          <p:spPr>
            <a:xfrm>
              <a:off x="2022348" y="2793492"/>
              <a:ext cx="1754886" cy="787146"/>
            </a:xfrm>
            <a:prstGeom prst="rect">
              <a:avLst/>
            </a:prstGeom>
          </p:spPr>
        </p:pic>
        <p:pic>
          <p:nvPicPr>
            <p:cNvPr id="4" name="object 4"/>
            <p:cNvPicPr/>
            <p:nvPr/>
          </p:nvPicPr>
          <p:blipFill>
            <a:blip r:embed="rId3" cstate="print"/>
            <a:stretch>
              <a:fillRect/>
            </a:stretch>
          </p:blipFill>
          <p:spPr>
            <a:xfrm>
              <a:off x="2235708" y="3316160"/>
              <a:ext cx="1328166" cy="51117"/>
            </a:xfrm>
            <a:prstGeom prst="rect">
              <a:avLst/>
            </a:prstGeom>
          </p:spPr>
        </p:pic>
      </p:grpSp>
      <p:grpSp>
        <p:nvGrpSpPr>
          <p:cNvPr id="5" name="object 5"/>
          <p:cNvGrpSpPr/>
          <p:nvPr/>
        </p:nvGrpSpPr>
        <p:grpSpPr>
          <a:xfrm>
            <a:off x="2063495" y="3646932"/>
            <a:ext cx="2468245" cy="787400"/>
            <a:chOff x="2063495" y="3646932"/>
            <a:chExt cx="2468245" cy="787400"/>
          </a:xfrm>
        </p:grpSpPr>
        <p:pic>
          <p:nvPicPr>
            <p:cNvPr id="6" name="object 6"/>
            <p:cNvPicPr/>
            <p:nvPr/>
          </p:nvPicPr>
          <p:blipFill>
            <a:blip r:embed="rId4" cstate="print"/>
            <a:stretch>
              <a:fillRect/>
            </a:stretch>
          </p:blipFill>
          <p:spPr>
            <a:xfrm>
              <a:off x="2276855" y="4169600"/>
              <a:ext cx="2041397" cy="51117"/>
            </a:xfrm>
            <a:prstGeom prst="rect">
              <a:avLst/>
            </a:prstGeom>
          </p:spPr>
        </p:pic>
        <p:pic>
          <p:nvPicPr>
            <p:cNvPr id="7" name="object 7"/>
            <p:cNvPicPr/>
            <p:nvPr/>
          </p:nvPicPr>
          <p:blipFill>
            <a:blip r:embed="rId5" cstate="print"/>
            <a:stretch>
              <a:fillRect/>
            </a:stretch>
          </p:blipFill>
          <p:spPr>
            <a:xfrm>
              <a:off x="2063495" y="3646932"/>
              <a:ext cx="1754885" cy="787145"/>
            </a:xfrm>
            <a:prstGeom prst="rect">
              <a:avLst/>
            </a:prstGeom>
          </p:spPr>
        </p:pic>
        <p:pic>
          <p:nvPicPr>
            <p:cNvPr id="8" name="object 8"/>
            <p:cNvPicPr/>
            <p:nvPr/>
          </p:nvPicPr>
          <p:blipFill>
            <a:blip r:embed="rId6" cstate="print"/>
            <a:stretch>
              <a:fillRect/>
            </a:stretch>
          </p:blipFill>
          <p:spPr>
            <a:xfrm>
              <a:off x="3351275" y="3646932"/>
              <a:ext cx="585977" cy="787145"/>
            </a:xfrm>
            <a:prstGeom prst="rect">
              <a:avLst/>
            </a:prstGeom>
          </p:spPr>
        </p:pic>
        <p:pic>
          <p:nvPicPr>
            <p:cNvPr id="9" name="object 9"/>
            <p:cNvPicPr/>
            <p:nvPr/>
          </p:nvPicPr>
          <p:blipFill>
            <a:blip r:embed="rId7" cstate="print"/>
            <a:stretch>
              <a:fillRect/>
            </a:stretch>
          </p:blipFill>
          <p:spPr>
            <a:xfrm>
              <a:off x="3470147" y="3646932"/>
              <a:ext cx="1061465" cy="787145"/>
            </a:xfrm>
            <a:prstGeom prst="rect">
              <a:avLst/>
            </a:prstGeom>
          </p:spPr>
        </p:pic>
      </p:grpSp>
      <p:sp>
        <p:nvSpPr>
          <p:cNvPr id="10" name="object 10"/>
          <p:cNvSpPr txBox="1"/>
          <p:nvPr/>
        </p:nvSpPr>
        <p:spPr>
          <a:xfrm>
            <a:off x="1158341" y="752297"/>
            <a:ext cx="7178040" cy="5704205"/>
          </a:xfrm>
          <a:prstGeom prst="rect">
            <a:avLst/>
          </a:prstGeom>
        </p:spPr>
        <p:txBody>
          <a:bodyPr vert="horz" wrap="square" lIns="0" tIns="12065" rIns="0" bIns="0" rtlCol="0">
            <a:spAutoFit/>
          </a:bodyPr>
          <a:lstStyle/>
          <a:p>
            <a:pPr marL="48895">
              <a:lnSpc>
                <a:spcPct val="100000"/>
              </a:lnSpc>
              <a:spcBef>
                <a:spcPts val="95"/>
              </a:spcBef>
            </a:pPr>
            <a:r>
              <a:rPr sz="2800" spc="-5" dirty="0">
                <a:solidFill>
                  <a:srgbClr val="FFFFCC"/>
                </a:solidFill>
                <a:latin typeface="Arial MT"/>
                <a:cs typeface="Arial MT"/>
              </a:rPr>
              <a:t>&gt;&gt;</a:t>
            </a:r>
            <a:r>
              <a:rPr sz="2800" spc="-15" dirty="0">
                <a:solidFill>
                  <a:srgbClr val="FFFFCC"/>
                </a:solidFill>
                <a:latin typeface="Arial MT"/>
                <a:cs typeface="Arial MT"/>
              </a:rPr>
              <a:t> </a:t>
            </a:r>
            <a:r>
              <a:rPr sz="2800" spc="-5" dirty="0">
                <a:solidFill>
                  <a:srgbClr val="FFFFCC"/>
                </a:solidFill>
                <a:latin typeface="Arial MT"/>
                <a:cs typeface="Arial MT"/>
              </a:rPr>
              <a:t>O=[109</a:t>
            </a:r>
            <a:r>
              <a:rPr sz="2800" dirty="0">
                <a:solidFill>
                  <a:srgbClr val="FFFFCC"/>
                </a:solidFill>
                <a:latin typeface="Arial MT"/>
                <a:cs typeface="Arial MT"/>
              </a:rPr>
              <a:t> </a:t>
            </a:r>
            <a:r>
              <a:rPr sz="2800" spc="-5" dirty="0">
                <a:solidFill>
                  <a:srgbClr val="FFFFCC"/>
                </a:solidFill>
                <a:latin typeface="Arial MT"/>
                <a:cs typeface="Arial MT"/>
              </a:rPr>
              <a:t>4</a:t>
            </a:r>
            <a:r>
              <a:rPr sz="2800" spc="-10" dirty="0">
                <a:solidFill>
                  <a:srgbClr val="FFFFCC"/>
                </a:solidFill>
                <a:latin typeface="Arial MT"/>
                <a:cs typeface="Arial MT"/>
              </a:rPr>
              <a:t> </a:t>
            </a:r>
            <a:r>
              <a:rPr sz="2800" spc="-70" dirty="0">
                <a:solidFill>
                  <a:srgbClr val="FFFFCC"/>
                </a:solidFill>
                <a:latin typeface="Arial MT"/>
                <a:cs typeface="Arial MT"/>
              </a:rPr>
              <a:t>116</a:t>
            </a:r>
            <a:r>
              <a:rPr sz="2800" spc="-10" dirty="0">
                <a:solidFill>
                  <a:srgbClr val="FFFFCC"/>
                </a:solidFill>
                <a:latin typeface="Arial MT"/>
                <a:cs typeface="Arial MT"/>
              </a:rPr>
              <a:t> </a:t>
            </a:r>
            <a:r>
              <a:rPr sz="2800" dirty="0">
                <a:solidFill>
                  <a:srgbClr val="FFFFCC"/>
                </a:solidFill>
                <a:latin typeface="Arial MT"/>
                <a:cs typeface="Arial MT"/>
              </a:rPr>
              <a:t>34];</a:t>
            </a:r>
            <a:endParaRPr sz="2800">
              <a:latin typeface="Arial MT"/>
              <a:cs typeface="Arial MT"/>
            </a:endParaRPr>
          </a:p>
          <a:p>
            <a:pPr marL="48895">
              <a:lnSpc>
                <a:spcPct val="100000"/>
              </a:lnSpc>
              <a:spcBef>
                <a:spcPts val="5"/>
              </a:spcBef>
            </a:pPr>
            <a:r>
              <a:rPr sz="2800" spc="-5" dirty="0">
                <a:solidFill>
                  <a:srgbClr val="FFFFCC"/>
                </a:solidFill>
                <a:latin typeface="Arial MT"/>
                <a:cs typeface="Arial MT"/>
              </a:rPr>
              <a:t>&gt;&gt;</a:t>
            </a:r>
            <a:r>
              <a:rPr sz="2800" spc="-15" dirty="0">
                <a:solidFill>
                  <a:srgbClr val="FFFFCC"/>
                </a:solidFill>
                <a:latin typeface="Arial MT"/>
                <a:cs typeface="Arial MT"/>
              </a:rPr>
              <a:t> </a:t>
            </a:r>
            <a:r>
              <a:rPr sz="2800" spc="-5" dirty="0">
                <a:solidFill>
                  <a:srgbClr val="FFFFCC"/>
                </a:solidFill>
                <a:latin typeface="Arial MT"/>
                <a:cs typeface="Arial MT"/>
              </a:rPr>
              <a:t>E=[96.673</a:t>
            </a:r>
            <a:r>
              <a:rPr sz="2800" spc="5" dirty="0">
                <a:solidFill>
                  <a:srgbClr val="FFFFCC"/>
                </a:solidFill>
                <a:latin typeface="Arial MT"/>
                <a:cs typeface="Arial MT"/>
              </a:rPr>
              <a:t> </a:t>
            </a:r>
            <a:r>
              <a:rPr sz="2800" dirty="0">
                <a:solidFill>
                  <a:srgbClr val="FFFFCC"/>
                </a:solidFill>
                <a:latin typeface="Arial MT"/>
                <a:cs typeface="Arial MT"/>
              </a:rPr>
              <a:t>16.327</a:t>
            </a:r>
            <a:r>
              <a:rPr sz="2800" spc="-15" dirty="0">
                <a:solidFill>
                  <a:srgbClr val="FFFFCC"/>
                </a:solidFill>
                <a:latin typeface="Arial MT"/>
                <a:cs typeface="Arial MT"/>
              </a:rPr>
              <a:t> </a:t>
            </a:r>
            <a:r>
              <a:rPr sz="2800" dirty="0">
                <a:solidFill>
                  <a:srgbClr val="FFFFCC"/>
                </a:solidFill>
                <a:latin typeface="Arial MT"/>
                <a:cs typeface="Arial MT"/>
              </a:rPr>
              <a:t>128.327</a:t>
            </a:r>
            <a:r>
              <a:rPr sz="2800" spc="10" dirty="0">
                <a:solidFill>
                  <a:srgbClr val="FFFFCC"/>
                </a:solidFill>
                <a:latin typeface="Arial MT"/>
                <a:cs typeface="Arial MT"/>
              </a:rPr>
              <a:t> </a:t>
            </a:r>
            <a:r>
              <a:rPr sz="2800" dirty="0">
                <a:solidFill>
                  <a:srgbClr val="FFFFCC"/>
                </a:solidFill>
                <a:latin typeface="Arial MT"/>
                <a:cs typeface="Arial MT"/>
              </a:rPr>
              <a:t>21.673];</a:t>
            </a:r>
            <a:endParaRPr sz="2800">
              <a:latin typeface="Arial MT"/>
              <a:cs typeface="Arial MT"/>
            </a:endParaRPr>
          </a:p>
          <a:p>
            <a:pPr marL="48895">
              <a:lnSpc>
                <a:spcPct val="100000"/>
              </a:lnSpc>
            </a:pPr>
            <a:r>
              <a:rPr sz="2800" spc="-5" dirty="0">
                <a:solidFill>
                  <a:srgbClr val="FFFFCC"/>
                </a:solidFill>
                <a:latin typeface="Arial MT"/>
                <a:cs typeface="Arial MT"/>
              </a:rPr>
              <a:t>&gt;&gt;</a:t>
            </a:r>
            <a:r>
              <a:rPr sz="2800" spc="-30" dirty="0">
                <a:solidFill>
                  <a:srgbClr val="FFFFCC"/>
                </a:solidFill>
                <a:latin typeface="Arial MT"/>
                <a:cs typeface="Arial MT"/>
              </a:rPr>
              <a:t> </a:t>
            </a:r>
            <a:r>
              <a:rPr sz="2800" spc="-5" dirty="0">
                <a:solidFill>
                  <a:srgbClr val="FFFFCC"/>
                </a:solidFill>
                <a:latin typeface="Arial MT"/>
                <a:cs typeface="Arial MT"/>
              </a:rPr>
              <a:t>(O-E).^2./E</a:t>
            </a:r>
            <a:endParaRPr sz="2800">
              <a:latin typeface="Arial MT"/>
              <a:cs typeface="Arial MT"/>
            </a:endParaRPr>
          </a:p>
          <a:p>
            <a:pPr marL="48895">
              <a:lnSpc>
                <a:spcPct val="100000"/>
              </a:lnSpc>
              <a:tabLst>
                <a:tab pos="1322705" algn="l"/>
                <a:tab pos="2806700" algn="l"/>
                <a:tab pos="4290060" algn="l"/>
                <a:tab pos="5773420" algn="l"/>
              </a:tabLst>
            </a:pPr>
            <a:r>
              <a:rPr sz="2800" spc="-5" dirty="0">
                <a:solidFill>
                  <a:srgbClr val="FFFFCC"/>
                </a:solidFill>
                <a:latin typeface="Arial MT"/>
                <a:cs typeface="Arial MT"/>
              </a:rPr>
              <a:t>ans</a:t>
            </a:r>
            <a:r>
              <a:rPr sz="2800" spc="15" dirty="0">
                <a:solidFill>
                  <a:srgbClr val="FFFFCC"/>
                </a:solidFill>
                <a:latin typeface="Arial MT"/>
                <a:cs typeface="Arial MT"/>
              </a:rPr>
              <a:t> </a:t>
            </a:r>
            <a:r>
              <a:rPr sz="2800" spc="-5" dirty="0">
                <a:solidFill>
                  <a:srgbClr val="FFFFCC"/>
                </a:solidFill>
                <a:latin typeface="Arial MT"/>
                <a:cs typeface="Arial MT"/>
              </a:rPr>
              <a:t>=	1.5718	9.3070	1.1841	</a:t>
            </a:r>
            <a:r>
              <a:rPr sz="2800" spc="-35" dirty="0">
                <a:solidFill>
                  <a:srgbClr val="FFFFCC"/>
                </a:solidFill>
                <a:latin typeface="Arial MT"/>
                <a:cs typeface="Arial MT"/>
              </a:rPr>
              <a:t>7.0113</a:t>
            </a:r>
            <a:endParaRPr sz="2800">
              <a:latin typeface="Arial MT"/>
              <a:cs typeface="Arial MT"/>
            </a:endParaRPr>
          </a:p>
          <a:p>
            <a:pPr marL="48895" marR="4483100">
              <a:lnSpc>
                <a:spcPct val="100000"/>
              </a:lnSpc>
              <a:tabLst>
                <a:tab pos="1085215" algn="l"/>
              </a:tabLst>
            </a:pPr>
            <a:r>
              <a:rPr sz="2800" spc="-5" dirty="0">
                <a:solidFill>
                  <a:srgbClr val="FFFFCC"/>
                </a:solidFill>
                <a:latin typeface="Arial MT"/>
                <a:cs typeface="Arial MT"/>
              </a:rPr>
              <a:t>&gt;&gt;</a:t>
            </a:r>
            <a:r>
              <a:rPr sz="2800" spc="-55" dirty="0">
                <a:solidFill>
                  <a:srgbClr val="FFFFCC"/>
                </a:solidFill>
                <a:latin typeface="Arial MT"/>
                <a:cs typeface="Arial MT"/>
              </a:rPr>
              <a:t> </a:t>
            </a:r>
            <a:r>
              <a:rPr sz="2800" spc="-5" dirty="0">
                <a:solidFill>
                  <a:srgbClr val="FFFFCC"/>
                </a:solidFill>
                <a:latin typeface="Arial MT"/>
                <a:cs typeface="Arial MT"/>
              </a:rPr>
              <a:t>X2=sum(ans) </a:t>
            </a:r>
            <a:r>
              <a:rPr sz="2800" spc="-765" dirty="0">
                <a:solidFill>
                  <a:srgbClr val="FFFFCC"/>
                </a:solidFill>
                <a:latin typeface="Arial MT"/>
                <a:cs typeface="Arial MT"/>
              </a:rPr>
              <a:t> </a:t>
            </a:r>
            <a:r>
              <a:rPr sz="2800" spc="-5" dirty="0">
                <a:solidFill>
                  <a:srgbClr val="FFFFCC"/>
                </a:solidFill>
                <a:latin typeface="Arial MT"/>
                <a:cs typeface="Arial MT"/>
              </a:rPr>
              <a:t>X2 =	</a:t>
            </a:r>
            <a:r>
              <a:rPr sz="2800" b="1" i="1" u="sng" spc="-5" dirty="0">
                <a:solidFill>
                  <a:srgbClr val="FFFFCC"/>
                </a:solidFill>
                <a:uFill>
                  <a:solidFill>
                    <a:srgbClr val="FFFFCC"/>
                  </a:solidFill>
                </a:uFill>
                <a:latin typeface="Arial"/>
                <a:cs typeface="Arial"/>
              </a:rPr>
              <a:t>19.0742</a:t>
            </a:r>
            <a:endParaRPr sz="2800">
              <a:latin typeface="Arial"/>
              <a:cs typeface="Arial"/>
            </a:endParaRPr>
          </a:p>
          <a:p>
            <a:pPr marL="48895" marR="4041140">
              <a:lnSpc>
                <a:spcPct val="100000"/>
              </a:lnSpc>
              <a:tabLst>
                <a:tab pos="1126490" algn="l"/>
              </a:tabLst>
            </a:pPr>
            <a:r>
              <a:rPr sz="2800" spc="-5" dirty="0">
                <a:solidFill>
                  <a:srgbClr val="FFFFCC"/>
                </a:solidFill>
                <a:latin typeface="Arial MT"/>
                <a:cs typeface="Arial MT"/>
              </a:rPr>
              <a:t>&gt;&gt; </a:t>
            </a:r>
            <a:r>
              <a:rPr sz="2800" dirty="0">
                <a:solidFill>
                  <a:srgbClr val="FFFFCC"/>
                </a:solidFill>
                <a:latin typeface="Arial MT"/>
                <a:cs typeface="Arial MT"/>
              </a:rPr>
              <a:t>1-chi2cdf(X2,1) </a:t>
            </a:r>
            <a:r>
              <a:rPr sz="2800" spc="5" dirty="0">
                <a:solidFill>
                  <a:srgbClr val="FFFFCC"/>
                </a:solidFill>
                <a:latin typeface="Arial MT"/>
                <a:cs typeface="Arial MT"/>
              </a:rPr>
              <a:t> </a:t>
            </a:r>
            <a:r>
              <a:rPr sz="2800" spc="-5" dirty="0">
                <a:solidFill>
                  <a:srgbClr val="FFFFCC"/>
                </a:solidFill>
                <a:latin typeface="Arial MT"/>
                <a:cs typeface="Arial MT"/>
              </a:rPr>
              <a:t>a</a:t>
            </a:r>
            <a:r>
              <a:rPr sz="2800" dirty="0">
                <a:solidFill>
                  <a:srgbClr val="FFFFCC"/>
                </a:solidFill>
                <a:latin typeface="Arial MT"/>
                <a:cs typeface="Arial MT"/>
              </a:rPr>
              <a:t>n</a:t>
            </a:r>
            <a:r>
              <a:rPr sz="2800" spc="-5" dirty="0">
                <a:solidFill>
                  <a:srgbClr val="FFFFCC"/>
                </a:solidFill>
                <a:latin typeface="Arial MT"/>
                <a:cs typeface="Arial MT"/>
              </a:rPr>
              <a:t>s</a:t>
            </a:r>
            <a:r>
              <a:rPr sz="2800" spc="5" dirty="0">
                <a:solidFill>
                  <a:srgbClr val="FFFFCC"/>
                </a:solidFill>
                <a:latin typeface="Arial MT"/>
                <a:cs typeface="Arial MT"/>
              </a:rPr>
              <a:t> </a:t>
            </a:r>
            <a:r>
              <a:rPr sz="2800" spc="-5" dirty="0">
                <a:solidFill>
                  <a:srgbClr val="FFFFCC"/>
                </a:solidFill>
                <a:latin typeface="Arial MT"/>
                <a:cs typeface="Arial MT"/>
              </a:rPr>
              <a:t>=</a:t>
            </a:r>
            <a:r>
              <a:rPr sz="2800" dirty="0">
                <a:solidFill>
                  <a:srgbClr val="FFFFCC"/>
                </a:solidFill>
                <a:latin typeface="Arial MT"/>
                <a:cs typeface="Arial MT"/>
              </a:rPr>
              <a:t>	</a:t>
            </a:r>
            <a:r>
              <a:rPr sz="2800" b="1" i="1" u="sng" spc="-5" dirty="0">
                <a:solidFill>
                  <a:srgbClr val="FFFFCC"/>
                </a:solidFill>
                <a:uFill>
                  <a:solidFill>
                    <a:srgbClr val="FFFFCC"/>
                  </a:solidFill>
                </a:uFill>
                <a:latin typeface="Arial"/>
                <a:cs typeface="Arial"/>
              </a:rPr>
              <a:t>1.</a:t>
            </a:r>
            <a:r>
              <a:rPr sz="2800" b="1" i="1" u="sng" spc="5" dirty="0">
                <a:solidFill>
                  <a:srgbClr val="FFFFCC"/>
                </a:solidFill>
                <a:uFill>
                  <a:solidFill>
                    <a:srgbClr val="FFFFCC"/>
                  </a:solidFill>
                </a:uFill>
                <a:latin typeface="Arial"/>
                <a:cs typeface="Arial"/>
              </a:rPr>
              <a:t>2</a:t>
            </a:r>
            <a:r>
              <a:rPr sz="2800" b="1" i="1" u="sng" spc="-5" dirty="0">
                <a:solidFill>
                  <a:srgbClr val="FFFFCC"/>
                </a:solidFill>
                <a:uFill>
                  <a:solidFill>
                    <a:srgbClr val="FFFFCC"/>
                  </a:solidFill>
                </a:uFill>
                <a:latin typeface="Arial"/>
                <a:cs typeface="Arial"/>
              </a:rPr>
              <a:t>5</a:t>
            </a:r>
            <a:r>
              <a:rPr sz="2800" b="1" i="1" u="sng" dirty="0">
                <a:solidFill>
                  <a:srgbClr val="FFFFCC"/>
                </a:solidFill>
                <a:uFill>
                  <a:solidFill>
                    <a:srgbClr val="FFFFCC"/>
                  </a:solidFill>
                </a:uFill>
                <a:latin typeface="Arial"/>
                <a:cs typeface="Arial"/>
              </a:rPr>
              <a:t>7</a:t>
            </a:r>
            <a:r>
              <a:rPr sz="2800" b="1" i="1" u="sng" spc="-5" dirty="0">
                <a:solidFill>
                  <a:srgbClr val="FFFFCC"/>
                </a:solidFill>
                <a:uFill>
                  <a:solidFill>
                    <a:srgbClr val="FFFFCC"/>
                  </a:solidFill>
                </a:uFill>
                <a:latin typeface="Arial"/>
                <a:cs typeface="Arial"/>
              </a:rPr>
              <a:t>3</a:t>
            </a:r>
            <a:r>
              <a:rPr sz="2800" b="1" i="1" u="sng" spc="10" dirty="0">
                <a:solidFill>
                  <a:srgbClr val="FFFFCC"/>
                </a:solidFill>
                <a:uFill>
                  <a:solidFill>
                    <a:srgbClr val="FFFFCC"/>
                  </a:solidFill>
                </a:uFill>
                <a:latin typeface="Arial"/>
                <a:cs typeface="Arial"/>
              </a:rPr>
              <a:t>e</a:t>
            </a:r>
            <a:r>
              <a:rPr sz="2800" b="1" i="1" u="sng" spc="-5" dirty="0">
                <a:solidFill>
                  <a:srgbClr val="FFFFCC"/>
                </a:solidFill>
                <a:uFill>
                  <a:solidFill>
                    <a:srgbClr val="FFFFCC"/>
                  </a:solidFill>
                </a:uFill>
                <a:latin typeface="Arial"/>
                <a:cs typeface="Arial"/>
              </a:rPr>
              <a:t>-</a:t>
            </a:r>
            <a:r>
              <a:rPr sz="2800" b="1" i="1" u="sng" dirty="0">
                <a:solidFill>
                  <a:srgbClr val="FFFFCC"/>
                </a:solidFill>
                <a:uFill>
                  <a:solidFill>
                    <a:srgbClr val="FFFFCC"/>
                  </a:solidFill>
                </a:uFill>
                <a:latin typeface="Arial"/>
                <a:cs typeface="Arial"/>
              </a:rPr>
              <a:t>005</a:t>
            </a:r>
            <a:endParaRPr sz="2800">
              <a:latin typeface="Arial"/>
              <a:cs typeface="Arial"/>
            </a:endParaRPr>
          </a:p>
          <a:p>
            <a:pPr marL="48895">
              <a:lnSpc>
                <a:spcPct val="100000"/>
              </a:lnSpc>
              <a:spcBef>
                <a:spcPts val="5"/>
              </a:spcBef>
            </a:pPr>
            <a:r>
              <a:rPr sz="2800" spc="-10" dirty="0">
                <a:solidFill>
                  <a:srgbClr val="FFFFCC"/>
                </a:solidFill>
                <a:latin typeface="Arial MT"/>
                <a:cs typeface="Arial MT"/>
              </a:rPr>
              <a:t>&gt;&gt;</a:t>
            </a:r>
            <a:endParaRPr sz="2800">
              <a:latin typeface="Arial MT"/>
              <a:cs typeface="Arial MT"/>
            </a:endParaRPr>
          </a:p>
          <a:p>
            <a:pPr marL="12700" marR="5080">
              <a:lnSpc>
                <a:spcPct val="100000"/>
              </a:lnSpc>
              <a:spcBef>
                <a:spcPts val="1019"/>
              </a:spcBef>
            </a:pPr>
            <a:r>
              <a:rPr sz="2800" spc="-5" dirty="0">
                <a:solidFill>
                  <a:srgbClr val="FFFFCC"/>
                </a:solidFill>
                <a:latin typeface="Arial MT"/>
                <a:cs typeface="Arial MT"/>
              </a:rPr>
              <a:t>Chi-square</a:t>
            </a:r>
            <a:r>
              <a:rPr sz="2800" spc="5" dirty="0">
                <a:solidFill>
                  <a:srgbClr val="FFFFCC"/>
                </a:solidFill>
                <a:latin typeface="Arial MT"/>
                <a:cs typeface="Arial MT"/>
              </a:rPr>
              <a:t> </a:t>
            </a:r>
            <a:r>
              <a:rPr sz="2800" dirty="0">
                <a:solidFill>
                  <a:srgbClr val="FFFFCC"/>
                </a:solidFill>
                <a:latin typeface="Arial MT"/>
                <a:cs typeface="Arial MT"/>
              </a:rPr>
              <a:t>statistic</a:t>
            </a:r>
            <a:r>
              <a:rPr sz="2800" spc="-25" dirty="0">
                <a:solidFill>
                  <a:srgbClr val="FFFFCC"/>
                </a:solidFill>
                <a:latin typeface="Arial MT"/>
                <a:cs typeface="Arial MT"/>
              </a:rPr>
              <a:t> </a:t>
            </a:r>
            <a:r>
              <a:rPr sz="2800" spc="-5" dirty="0">
                <a:solidFill>
                  <a:srgbClr val="FFFFCC"/>
                </a:solidFill>
                <a:latin typeface="Arial MT"/>
                <a:cs typeface="Arial MT"/>
              </a:rPr>
              <a:t>=</a:t>
            </a:r>
            <a:r>
              <a:rPr sz="2800" dirty="0">
                <a:solidFill>
                  <a:srgbClr val="FFFFCC"/>
                </a:solidFill>
                <a:latin typeface="Arial MT"/>
                <a:cs typeface="Arial MT"/>
              </a:rPr>
              <a:t> 19.0724.</a:t>
            </a:r>
            <a:r>
              <a:rPr sz="2800" spc="-45" dirty="0">
                <a:solidFill>
                  <a:srgbClr val="FFFFCC"/>
                </a:solidFill>
                <a:latin typeface="Arial MT"/>
                <a:cs typeface="Arial MT"/>
              </a:rPr>
              <a:t> </a:t>
            </a:r>
            <a:r>
              <a:rPr sz="2800" spc="-5" dirty="0">
                <a:solidFill>
                  <a:srgbClr val="FFFFCC"/>
                </a:solidFill>
                <a:latin typeface="Arial MT"/>
                <a:cs typeface="Arial MT"/>
              </a:rPr>
              <a:t>The</a:t>
            </a:r>
            <a:r>
              <a:rPr sz="2800" spc="45" dirty="0">
                <a:solidFill>
                  <a:srgbClr val="FFFFCC"/>
                </a:solidFill>
                <a:latin typeface="Arial MT"/>
                <a:cs typeface="Arial MT"/>
              </a:rPr>
              <a:t> </a:t>
            </a:r>
            <a:r>
              <a:rPr sz="2800" dirty="0">
                <a:solidFill>
                  <a:srgbClr val="FFFFCC"/>
                </a:solidFill>
                <a:latin typeface="Arial MT"/>
                <a:cs typeface="Arial MT"/>
              </a:rPr>
              <a:t>p-value</a:t>
            </a:r>
            <a:r>
              <a:rPr sz="2800" spc="10" dirty="0">
                <a:solidFill>
                  <a:srgbClr val="FFFFCC"/>
                </a:solidFill>
                <a:latin typeface="Arial MT"/>
                <a:cs typeface="Arial MT"/>
              </a:rPr>
              <a:t> </a:t>
            </a:r>
            <a:r>
              <a:rPr sz="2800" spc="-5" dirty="0">
                <a:solidFill>
                  <a:srgbClr val="FFFFCC"/>
                </a:solidFill>
                <a:latin typeface="Arial MT"/>
                <a:cs typeface="Arial MT"/>
              </a:rPr>
              <a:t>is </a:t>
            </a:r>
            <a:r>
              <a:rPr sz="2800" spc="-760" dirty="0">
                <a:solidFill>
                  <a:srgbClr val="FFFFCC"/>
                </a:solidFill>
                <a:latin typeface="Arial MT"/>
                <a:cs typeface="Arial MT"/>
              </a:rPr>
              <a:t> </a:t>
            </a:r>
            <a:r>
              <a:rPr sz="2800" spc="-5" dirty="0">
                <a:solidFill>
                  <a:srgbClr val="FFFFCC"/>
                </a:solidFill>
                <a:latin typeface="Arial MT"/>
                <a:cs typeface="Arial MT"/>
              </a:rPr>
              <a:t>small</a:t>
            </a:r>
            <a:r>
              <a:rPr sz="2800" dirty="0">
                <a:solidFill>
                  <a:srgbClr val="FFFFCC"/>
                </a:solidFill>
                <a:latin typeface="Arial MT"/>
                <a:cs typeface="Arial MT"/>
              </a:rPr>
              <a:t> </a:t>
            </a:r>
            <a:r>
              <a:rPr sz="2800" spc="-5" dirty="0">
                <a:solidFill>
                  <a:srgbClr val="FFFFCC"/>
                </a:solidFill>
                <a:latin typeface="Arial MT"/>
                <a:cs typeface="Arial MT"/>
              </a:rPr>
              <a:t>enough</a:t>
            </a:r>
            <a:r>
              <a:rPr sz="2800" spc="15" dirty="0">
                <a:solidFill>
                  <a:srgbClr val="FFFFCC"/>
                </a:solidFill>
                <a:latin typeface="Arial MT"/>
                <a:cs typeface="Arial MT"/>
              </a:rPr>
              <a:t> </a:t>
            </a:r>
            <a:r>
              <a:rPr sz="2800" spc="-5" dirty="0">
                <a:solidFill>
                  <a:srgbClr val="FFFFCC"/>
                </a:solidFill>
                <a:latin typeface="Arial MT"/>
                <a:cs typeface="Arial MT"/>
              </a:rPr>
              <a:t>(p</a:t>
            </a:r>
            <a:r>
              <a:rPr sz="2800" spc="5" dirty="0">
                <a:solidFill>
                  <a:srgbClr val="FFFFCC"/>
                </a:solidFill>
                <a:latin typeface="Arial MT"/>
                <a:cs typeface="Arial MT"/>
              </a:rPr>
              <a:t> </a:t>
            </a:r>
            <a:r>
              <a:rPr sz="2800" spc="-5" dirty="0">
                <a:solidFill>
                  <a:srgbClr val="FFFFCC"/>
                </a:solidFill>
                <a:latin typeface="Arial MT"/>
                <a:cs typeface="Arial MT"/>
              </a:rPr>
              <a:t>&lt;</a:t>
            </a:r>
            <a:r>
              <a:rPr sz="2800" spc="-10" dirty="0">
                <a:solidFill>
                  <a:srgbClr val="FFFFCC"/>
                </a:solidFill>
                <a:latin typeface="Arial MT"/>
                <a:cs typeface="Arial MT"/>
              </a:rPr>
              <a:t> </a:t>
            </a:r>
            <a:r>
              <a:rPr sz="2800" dirty="0">
                <a:solidFill>
                  <a:srgbClr val="FFFFCC"/>
                </a:solidFill>
                <a:latin typeface="Arial MT"/>
                <a:cs typeface="Arial MT"/>
              </a:rPr>
              <a:t>0.001)</a:t>
            </a:r>
            <a:r>
              <a:rPr sz="2800" spc="5" dirty="0">
                <a:solidFill>
                  <a:srgbClr val="FFFFCC"/>
                </a:solidFill>
                <a:latin typeface="Arial MT"/>
                <a:cs typeface="Arial MT"/>
              </a:rPr>
              <a:t> </a:t>
            </a:r>
            <a:r>
              <a:rPr sz="2800" spc="-5" dirty="0">
                <a:solidFill>
                  <a:srgbClr val="FFFFCC"/>
                </a:solidFill>
                <a:latin typeface="Arial MT"/>
                <a:cs typeface="Arial MT"/>
              </a:rPr>
              <a:t>to</a:t>
            </a:r>
            <a:r>
              <a:rPr sz="2800" spc="5" dirty="0">
                <a:solidFill>
                  <a:srgbClr val="FFFFCC"/>
                </a:solidFill>
                <a:latin typeface="Arial MT"/>
                <a:cs typeface="Arial MT"/>
              </a:rPr>
              <a:t> </a:t>
            </a:r>
            <a:r>
              <a:rPr sz="2800" dirty="0">
                <a:solidFill>
                  <a:srgbClr val="FFFFCC"/>
                </a:solidFill>
                <a:latin typeface="Arial MT"/>
                <a:cs typeface="Arial MT"/>
              </a:rPr>
              <a:t>reject</a:t>
            </a:r>
            <a:r>
              <a:rPr sz="2800" spc="-5" dirty="0">
                <a:solidFill>
                  <a:srgbClr val="FFFFCC"/>
                </a:solidFill>
                <a:latin typeface="Arial MT"/>
                <a:cs typeface="Arial MT"/>
              </a:rPr>
              <a:t> the</a:t>
            </a:r>
            <a:r>
              <a:rPr sz="2800" spc="5" dirty="0">
                <a:solidFill>
                  <a:srgbClr val="FFFFCC"/>
                </a:solidFill>
                <a:latin typeface="Arial MT"/>
                <a:cs typeface="Arial MT"/>
              </a:rPr>
              <a:t> </a:t>
            </a:r>
            <a:r>
              <a:rPr sz="2800" dirty="0">
                <a:solidFill>
                  <a:srgbClr val="FFFFCC"/>
                </a:solidFill>
                <a:latin typeface="Arial MT"/>
                <a:cs typeface="Arial MT"/>
              </a:rPr>
              <a:t>null </a:t>
            </a:r>
            <a:r>
              <a:rPr sz="2800" spc="5" dirty="0">
                <a:solidFill>
                  <a:srgbClr val="FFFFCC"/>
                </a:solidFill>
                <a:latin typeface="Arial MT"/>
                <a:cs typeface="Arial MT"/>
              </a:rPr>
              <a:t> </a:t>
            </a:r>
            <a:r>
              <a:rPr sz="2800" dirty="0">
                <a:solidFill>
                  <a:srgbClr val="FFFFCC"/>
                </a:solidFill>
                <a:latin typeface="Arial MT"/>
                <a:cs typeface="Arial MT"/>
              </a:rPr>
              <a:t>hypothesis.</a:t>
            </a:r>
            <a:r>
              <a:rPr sz="2800" spc="-10" dirty="0">
                <a:solidFill>
                  <a:srgbClr val="FFFFCC"/>
                </a:solidFill>
                <a:latin typeface="Arial MT"/>
                <a:cs typeface="Arial MT"/>
              </a:rPr>
              <a:t> </a:t>
            </a:r>
            <a:r>
              <a:rPr sz="2800" spc="-30" dirty="0">
                <a:solidFill>
                  <a:srgbClr val="FFFFCC"/>
                </a:solidFill>
                <a:latin typeface="Arial MT"/>
                <a:cs typeface="Arial MT"/>
              </a:rPr>
              <a:t>We</a:t>
            </a:r>
            <a:r>
              <a:rPr sz="2800" spc="-5" dirty="0">
                <a:solidFill>
                  <a:srgbClr val="FFFFCC"/>
                </a:solidFill>
                <a:latin typeface="Arial MT"/>
                <a:cs typeface="Arial MT"/>
              </a:rPr>
              <a:t> then </a:t>
            </a:r>
            <a:r>
              <a:rPr sz="2800" dirty="0">
                <a:solidFill>
                  <a:srgbClr val="FFFFCC"/>
                </a:solidFill>
                <a:latin typeface="Arial MT"/>
                <a:cs typeface="Arial MT"/>
              </a:rPr>
              <a:t>link</a:t>
            </a:r>
            <a:r>
              <a:rPr sz="2800" spc="5" dirty="0">
                <a:solidFill>
                  <a:srgbClr val="FFFFCC"/>
                </a:solidFill>
                <a:latin typeface="Arial MT"/>
                <a:cs typeface="Arial MT"/>
              </a:rPr>
              <a:t> </a:t>
            </a:r>
            <a:r>
              <a:rPr sz="2800" spc="-5" dirty="0">
                <a:solidFill>
                  <a:srgbClr val="FFFFCC"/>
                </a:solidFill>
                <a:latin typeface="Arial MT"/>
                <a:cs typeface="Arial MT"/>
              </a:rPr>
              <a:t>the</a:t>
            </a:r>
            <a:r>
              <a:rPr sz="2800" dirty="0">
                <a:solidFill>
                  <a:srgbClr val="FFFFCC"/>
                </a:solidFill>
                <a:latin typeface="Arial MT"/>
                <a:cs typeface="Arial MT"/>
              </a:rPr>
              <a:t> </a:t>
            </a:r>
            <a:r>
              <a:rPr sz="2800" spc="-5" dirty="0">
                <a:solidFill>
                  <a:srgbClr val="FFFFCC"/>
                </a:solidFill>
                <a:latin typeface="Arial MT"/>
                <a:cs typeface="Arial MT"/>
              </a:rPr>
              <a:t>sickness with </a:t>
            </a:r>
            <a:r>
              <a:rPr sz="2800" dirty="0">
                <a:solidFill>
                  <a:srgbClr val="FFFFCC"/>
                </a:solidFill>
                <a:latin typeface="Arial MT"/>
                <a:cs typeface="Arial MT"/>
              </a:rPr>
              <a:t> having sandwich.</a:t>
            </a:r>
            <a:endParaRPr sz="28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298449"/>
            <a:ext cx="6201410" cy="1244600"/>
          </a:xfrm>
          <a:prstGeom prst="rect">
            <a:avLst/>
          </a:prstGeom>
        </p:spPr>
        <p:txBody>
          <a:bodyPr vert="horz" wrap="square" lIns="0" tIns="12065" rIns="0" bIns="0" rtlCol="0">
            <a:spAutoFit/>
          </a:bodyPr>
          <a:lstStyle/>
          <a:p>
            <a:pPr marL="12700" marR="5080">
              <a:lnSpc>
                <a:spcPct val="100000"/>
              </a:lnSpc>
              <a:spcBef>
                <a:spcPts val="95"/>
              </a:spcBef>
            </a:pPr>
            <a:r>
              <a:rPr sz="4000" spc="-10" dirty="0">
                <a:solidFill>
                  <a:srgbClr val="DFD292"/>
                </a:solidFill>
                <a:latin typeface="Arial Black"/>
                <a:cs typeface="Arial Black"/>
              </a:rPr>
              <a:t>Testing </a:t>
            </a:r>
            <a:r>
              <a:rPr sz="4000" spc="-5" dirty="0">
                <a:solidFill>
                  <a:srgbClr val="DFD292"/>
                </a:solidFill>
                <a:latin typeface="Arial Black"/>
                <a:cs typeface="Arial Black"/>
              </a:rPr>
              <a:t>a contingency </a:t>
            </a:r>
            <a:r>
              <a:rPr sz="4000" spc="-1325" dirty="0">
                <a:solidFill>
                  <a:srgbClr val="DFD292"/>
                </a:solidFill>
                <a:latin typeface="Arial Black"/>
                <a:cs typeface="Arial Black"/>
              </a:rPr>
              <a:t> </a:t>
            </a:r>
            <a:r>
              <a:rPr sz="4000" spc="-5" dirty="0">
                <a:solidFill>
                  <a:srgbClr val="DFD292"/>
                </a:solidFill>
                <a:latin typeface="Arial Black"/>
                <a:cs typeface="Arial Black"/>
              </a:rPr>
              <a:t>table</a:t>
            </a:r>
            <a:endParaRPr sz="4000">
              <a:latin typeface="Arial Black"/>
              <a:cs typeface="Arial Black"/>
            </a:endParaRPr>
          </a:p>
        </p:txBody>
      </p:sp>
      <p:grpSp>
        <p:nvGrpSpPr>
          <p:cNvPr id="3" name="object 3"/>
          <p:cNvGrpSpPr/>
          <p:nvPr/>
        </p:nvGrpSpPr>
        <p:grpSpPr>
          <a:xfrm>
            <a:off x="5516879" y="2017776"/>
            <a:ext cx="2948305" cy="900430"/>
            <a:chOff x="5516879" y="2017776"/>
            <a:chExt cx="2948305" cy="900430"/>
          </a:xfrm>
        </p:grpSpPr>
        <p:pic>
          <p:nvPicPr>
            <p:cNvPr id="4" name="object 4"/>
            <p:cNvPicPr/>
            <p:nvPr/>
          </p:nvPicPr>
          <p:blipFill>
            <a:blip r:embed="rId2" cstate="print"/>
            <a:stretch>
              <a:fillRect/>
            </a:stretch>
          </p:blipFill>
          <p:spPr>
            <a:xfrm>
              <a:off x="5516879" y="2017776"/>
              <a:ext cx="2948178" cy="899922"/>
            </a:xfrm>
            <a:prstGeom prst="rect">
              <a:avLst/>
            </a:prstGeom>
          </p:spPr>
        </p:pic>
        <p:pic>
          <p:nvPicPr>
            <p:cNvPr id="5" name="object 5"/>
            <p:cNvPicPr/>
            <p:nvPr/>
          </p:nvPicPr>
          <p:blipFill>
            <a:blip r:embed="rId3" cstate="print"/>
            <a:stretch>
              <a:fillRect/>
            </a:stretch>
          </p:blipFill>
          <p:spPr>
            <a:xfrm>
              <a:off x="5760719" y="2615242"/>
              <a:ext cx="2460498" cy="58615"/>
            </a:xfrm>
            <a:prstGeom prst="rect">
              <a:avLst/>
            </a:prstGeom>
          </p:spPr>
        </p:pic>
      </p:grpSp>
      <p:sp>
        <p:nvSpPr>
          <p:cNvPr id="6" name="object 6"/>
          <p:cNvSpPr txBox="1"/>
          <p:nvPr/>
        </p:nvSpPr>
        <p:spPr>
          <a:xfrm>
            <a:off x="1361694" y="1700911"/>
            <a:ext cx="6911975" cy="4780915"/>
          </a:xfrm>
          <a:prstGeom prst="rect">
            <a:avLst/>
          </a:prstGeom>
        </p:spPr>
        <p:txBody>
          <a:bodyPr vert="horz" wrap="square" lIns="0" tIns="12065" rIns="0" bIns="0" rtlCol="0">
            <a:spAutoFit/>
          </a:bodyPr>
          <a:lstStyle/>
          <a:p>
            <a:pPr marL="368300" marR="50800" indent="-342900" algn="just">
              <a:lnSpc>
                <a:spcPct val="100000"/>
              </a:lnSpc>
              <a:spcBef>
                <a:spcPts val="95"/>
              </a:spcBef>
              <a:buChar char="•"/>
              <a:tabLst>
                <a:tab pos="368300" algn="l"/>
              </a:tabLst>
            </a:pPr>
            <a:r>
              <a:rPr sz="2800" spc="-5" dirty="0">
                <a:solidFill>
                  <a:srgbClr val="FFFFCC"/>
                </a:solidFill>
                <a:latin typeface="Arial MT"/>
                <a:cs typeface="Arial MT"/>
              </a:rPr>
              <a:t>Hypothesis </a:t>
            </a:r>
            <a:r>
              <a:rPr sz="2800" dirty="0">
                <a:solidFill>
                  <a:srgbClr val="FFFFCC"/>
                </a:solidFill>
                <a:latin typeface="Arial MT"/>
                <a:cs typeface="Arial MT"/>
              </a:rPr>
              <a:t>testing </a:t>
            </a:r>
            <a:r>
              <a:rPr sz="2800" spc="-5" dirty="0">
                <a:solidFill>
                  <a:srgbClr val="FFFFCC"/>
                </a:solidFill>
                <a:latin typeface="Arial MT"/>
                <a:cs typeface="Arial MT"/>
              </a:rPr>
              <a:t>can test a </a:t>
            </a:r>
            <a:r>
              <a:rPr sz="2800" dirty="0">
                <a:solidFill>
                  <a:srgbClr val="FFFFCC"/>
                </a:solidFill>
                <a:latin typeface="Arial MT"/>
                <a:cs typeface="Arial MT"/>
              </a:rPr>
              <a:t>table </a:t>
            </a:r>
            <a:r>
              <a:rPr sz="2800" spc="-5" dirty="0">
                <a:solidFill>
                  <a:srgbClr val="FFFFCC"/>
                </a:solidFill>
                <a:latin typeface="Arial MT"/>
                <a:cs typeface="Arial MT"/>
              </a:rPr>
              <a:t>to see </a:t>
            </a:r>
            <a:r>
              <a:rPr sz="2800" spc="-765" dirty="0">
                <a:solidFill>
                  <a:srgbClr val="FFFFCC"/>
                </a:solidFill>
                <a:latin typeface="Arial MT"/>
                <a:cs typeface="Arial MT"/>
              </a:rPr>
              <a:t> </a:t>
            </a:r>
            <a:r>
              <a:rPr sz="2800" spc="-5" dirty="0">
                <a:solidFill>
                  <a:srgbClr val="FFFF00"/>
                </a:solidFill>
                <a:latin typeface="Arial MT"/>
                <a:cs typeface="Arial MT"/>
              </a:rPr>
              <a:t>whether a </a:t>
            </a:r>
            <a:r>
              <a:rPr sz="2800" dirty="0">
                <a:solidFill>
                  <a:srgbClr val="FFFF00"/>
                </a:solidFill>
                <a:latin typeface="Arial MT"/>
                <a:cs typeface="Arial MT"/>
              </a:rPr>
              <a:t>row variable </a:t>
            </a:r>
            <a:r>
              <a:rPr sz="2800" spc="-5" dirty="0">
                <a:solidFill>
                  <a:srgbClr val="FFFF00"/>
                </a:solidFill>
                <a:latin typeface="Arial MT"/>
                <a:cs typeface="Arial MT"/>
              </a:rPr>
              <a:t>is </a:t>
            </a:r>
            <a:r>
              <a:rPr sz="3200" b="1" i="1" u="sng" dirty="0">
                <a:solidFill>
                  <a:srgbClr val="FFFF00"/>
                </a:solidFill>
                <a:uFill>
                  <a:solidFill>
                    <a:srgbClr val="FFFF00"/>
                  </a:solidFill>
                </a:uFill>
                <a:latin typeface="Arial"/>
                <a:cs typeface="Arial"/>
              </a:rPr>
              <a:t>independent </a:t>
            </a:r>
            <a:r>
              <a:rPr sz="3200" b="1" i="1" spc="-875" dirty="0">
                <a:solidFill>
                  <a:srgbClr val="FFFF00"/>
                </a:solidFill>
                <a:latin typeface="Arial"/>
                <a:cs typeface="Arial"/>
              </a:rPr>
              <a:t> </a:t>
            </a:r>
            <a:r>
              <a:rPr sz="2800" spc="-5" dirty="0">
                <a:solidFill>
                  <a:srgbClr val="FFFF00"/>
                </a:solidFill>
                <a:latin typeface="Arial MT"/>
                <a:cs typeface="Arial MT"/>
              </a:rPr>
              <a:t>of</a:t>
            </a:r>
            <a:r>
              <a:rPr sz="2800" spc="-10" dirty="0">
                <a:solidFill>
                  <a:srgbClr val="FFFF00"/>
                </a:solidFill>
                <a:latin typeface="Arial MT"/>
                <a:cs typeface="Arial MT"/>
              </a:rPr>
              <a:t> </a:t>
            </a:r>
            <a:r>
              <a:rPr sz="2800" spc="-5" dirty="0">
                <a:solidFill>
                  <a:srgbClr val="FFFF00"/>
                </a:solidFill>
                <a:latin typeface="Arial MT"/>
                <a:cs typeface="Arial MT"/>
              </a:rPr>
              <a:t>its column</a:t>
            </a:r>
            <a:r>
              <a:rPr sz="2800" spc="15" dirty="0">
                <a:solidFill>
                  <a:srgbClr val="FFFF00"/>
                </a:solidFill>
                <a:latin typeface="Arial MT"/>
                <a:cs typeface="Arial MT"/>
              </a:rPr>
              <a:t> </a:t>
            </a:r>
            <a:r>
              <a:rPr sz="2800" dirty="0">
                <a:solidFill>
                  <a:srgbClr val="FFFF00"/>
                </a:solidFill>
                <a:latin typeface="Arial MT"/>
                <a:cs typeface="Arial MT"/>
              </a:rPr>
              <a:t>variable</a:t>
            </a:r>
            <a:r>
              <a:rPr sz="2800" dirty="0">
                <a:solidFill>
                  <a:srgbClr val="FFFFCC"/>
                </a:solidFill>
                <a:latin typeface="Arial MT"/>
                <a:cs typeface="Arial MT"/>
              </a:rPr>
              <a:t>.</a:t>
            </a:r>
            <a:endParaRPr sz="2800">
              <a:latin typeface="Arial MT"/>
              <a:cs typeface="Arial MT"/>
            </a:endParaRPr>
          </a:p>
          <a:p>
            <a:pPr marL="368300" marR="1321435" indent="-342900">
              <a:lnSpc>
                <a:spcPts val="4140"/>
              </a:lnSpc>
              <a:spcBef>
                <a:spcPts val="160"/>
              </a:spcBef>
              <a:buFont typeface="Arial MT"/>
              <a:buChar char="•"/>
              <a:tabLst>
                <a:tab pos="367665" algn="l"/>
                <a:tab pos="368300" algn="l"/>
              </a:tabLst>
            </a:pPr>
            <a:r>
              <a:rPr sz="2800" i="1" dirty="0">
                <a:solidFill>
                  <a:srgbClr val="FFFFCC"/>
                </a:solidFill>
                <a:latin typeface="Arial"/>
                <a:cs typeface="Arial"/>
              </a:rPr>
              <a:t>H</a:t>
            </a:r>
            <a:r>
              <a:rPr sz="2775" i="1" baseline="-21021" dirty="0">
                <a:solidFill>
                  <a:srgbClr val="FFFFCC"/>
                </a:solidFill>
                <a:latin typeface="Arial"/>
                <a:cs typeface="Arial"/>
              </a:rPr>
              <a:t>0</a:t>
            </a:r>
            <a:r>
              <a:rPr sz="2775" i="1" spc="397" baseline="-21021" dirty="0">
                <a:solidFill>
                  <a:srgbClr val="FFFFCC"/>
                </a:solidFill>
                <a:latin typeface="Arial"/>
                <a:cs typeface="Arial"/>
              </a:rPr>
              <a:t> </a:t>
            </a:r>
            <a:r>
              <a:rPr sz="2800" spc="-5" dirty="0">
                <a:solidFill>
                  <a:srgbClr val="FFFFCC"/>
                </a:solidFill>
                <a:latin typeface="Arial MT"/>
                <a:cs typeface="Arial MT"/>
              </a:rPr>
              <a:t>assumes</a:t>
            </a:r>
            <a:r>
              <a:rPr sz="2800" dirty="0">
                <a:solidFill>
                  <a:srgbClr val="FFFFCC"/>
                </a:solidFill>
                <a:latin typeface="Arial MT"/>
                <a:cs typeface="Arial MT"/>
              </a:rPr>
              <a:t> </a:t>
            </a:r>
            <a:r>
              <a:rPr sz="2800" spc="-5" dirty="0">
                <a:solidFill>
                  <a:srgbClr val="FFFFCC"/>
                </a:solidFill>
                <a:latin typeface="Arial MT"/>
                <a:cs typeface="Arial MT"/>
              </a:rPr>
              <a:t>that column</a:t>
            </a:r>
            <a:r>
              <a:rPr sz="2800" spc="15" dirty="0">
                <a:solidFill>
                  <a:srgbClr val="FFFFCC"/>
                </a:solidFill>
                <a:latin typeface="Arial MT"/>
                <a:cs typeface="Arial MT"/>
              </a:rPr>
              <a:t> </a:t>
            </a:r>
            <a:r>
              <a:rPr sz="2800" spc="-5" dirty="0">
                <a:solidFill>
                  <a:srgbClr val="FFFFCC"/>
                </a:solidFill>
                <a:latin typeface="Arial MT"/>
                <a:cs typeface="Arial MT"/>
              </a:rPr>
              <a:t>and</a:t>
            </a:r>
            <a:r>
              <a:rPr sz="2800" spc="-10" dirty="0">
                <a:solidFill>
                  <a:srgbClr val="FFFFCC"/>
                </a:solidFill>
                <a:latin typeface="Arial MT"/>
                <a:cs typeface="Arial MT"/>
              </a:rPr>
              <a:t> </a:t>
            </a:r>
            <a:r>
              <a:rPr sz="2800" dirty="0">
                <a:solidFill>
                  <a:srgbClr val="FFFFCC"/>
                </a:solidFill>
                <a:latin typeface="Arial MT"/>
                <a:cs typeface="Arial MT"/>
              </a:rPr>
              <a:t>row </a:t>
            </a:r>
            <a:r>
              <a:rPr sz="2800" spc="-760" dirty="0">
                <a:solidFill>
                  <a:srgbClr val="FFFFCC"/>
                </a:solidFill>
                <a:latin typeface="Arial MT"/>
                <a:cs typeface="Arial MT"/>
              </a:rPr>
              <a:t> </a:t>
            </a:r>
            <a:r>
              <a:rPr sz="2800" spc="-5" dirty="0">
                <a:solidFill>
                  <a:srgbClr val="FFFFCC"/>
                </a:solidFill>
                <a:latin typeface="Arial MT"/>
                <a:cs typeface="Arial MT"/>
              </a:rPr>
              <a:t>outcomes</a:t>
            </a:r>
            <a:r>
              <a:rPr sz="2800" dirty="0">
                <a:solidFill>
                  <a:srgbClr val="FFFFCC"/>
                </a:solidFill>
                <a:latin typeface="Arial MT"/>
                <a:cs typeface="Arial MT"/>
              </a:rPr>
              <a:t> </a:t>
            </a:r>
            <a:r>
              <a:rPr sz="2800" spc="-5" dirty="0">
                <a:solidFill>
                  <a:srgbClr val="FFFFCC"/>
                </a:solidFill>
                <a:latin typeface="Arial MT"/>
                <a:cs typeface="Arial MT"/>
              </a:rPr>
              <a:t>are</a:t>
            </a:r>
            <a:r>
              <a:rPr sz="2800" spc="25" dirty="0">
                <a:solidFill>
                  <a:srgbClr val="FFFFCC"/>
                </a:solidFill>
                <a:latin typeface="Arial MT"/>
                <a:cs typeface="Arial MT"/>
              </a:rPr>
              <a:t> </a:t>
            </a:r>
            <a:r>
              <a:rPr sz="3600" b="1" i="1" spc="-5" dirty="0">
                <a:solidFill>
                  <a:srgbClr val="FFFF00"/>
                </a:solidFill>
                <a:latin typeface="Arial"/>
                <a:cs typeface="Arial"/>
              </a:rPr>
              <a:t>independent</a:t>
            </a:r>
            <a:r>
              <a:rPr sz="2800" spc="-5" dirty="0">
                <a:solidFill>
                  <a:srgbClr val="FFFFCC"/>
                </a:solidFill>
                <a:latin typeface="Arial MT"/>
                <a:cs typeface="Arial MT"/>
              </a:rPr>
              <a:t>.</a:t>
            </a:r>
            <a:endParaRPr sz="2800">
              <a:latin typeface="Arial MT"/>
              <a:cs typeface="Arial MT"/>
            </a:endParaRPr>
          </a:p>
          <a:p>
            <a:pPr marL="368300" marR="17780" indent="-342900">
              <a:lnSpc>
                <a:spcPct val="100099"/>
              </a:lnSpc>
              <a:spcBef>
                <a:spcPts val="660"/>
              </a:spcBef>
              <a:buChar char="•"/>
              <a:tabLst>
                <a:tab pos="367665" algn="l"/>
                <a:tab pos="368300" algn="l"/>
              </a:tabLst>
            </a:pPr>
            <a:r>
              <a:rPr sz="2800" spc="-5" dirty="0">
                <a:solidFill>
                  <a:srgbClr val="FFFFCC"/>
                </a:solidFill>
                <a:latin typeface="Arial MT"/>
                <a:cs typeface="Arial MT"/>
              </a:rPr>
              <a:t>A test </a:t>
            </a:r>
            <a:r>
              <a:rPr sz="2800" dirty="0">
                <a:solidFill>
                  <a:srgbClr val="FFFFCC"/>
                </a:solidFill>
                <a:latin typeface="Arial MT"/>
                <a:cs typeface="Arial MT"/>
              </a:rPr>
              <a:t>statistic called </a:t>
            </a:r>
            <a:r>
              <a:rPr sz="2800" spc="5" dirty="0">
                <a:solidFill>
                  <a:srgbClr val="FFFFCC"/>
                </a:solidFill>
                <a:latin typeface="Symbol"/>
                <a:cs typeface="Symbol"/>
              </a:rPr>
              <a:t></a:t>
            </a:r>
            <a:r>
              <a:rPr sz="2775" spc="7" baseline="25525" dirty="0">
                <a:solidFill>
                  <a:srgbClr val="FFFFCC"/>
                </a:solidFill>
                <a:latin typeface="Arial MT"/>
                <a:cs typeface="Arial MT"/>
              </a:rPr>
              <a:t>2</a:t>
            </a:r>
            <a:r>
              <a:rPr sz="2775" spc="15" baseline="25525" dirty="0">
                <a:solidFill>
                  <a:srgbClr val="FFFFCC"/>
                </a:solidFill>
                <a:latin typeface="Arial MT"/>
                <a:cs typeface="Arial MT"/>
              </a:rPr>
              <a:t> </a:t>
            </a:r>
            <a:r>
              <a:rPr sz="2800" dirty="0">
                <a:solidFill>
                  <a:srgbClr val="FFFFCC"/>
                </a:solidFill>
                <a:latin typeface="Arial MT"/>
                <a:cs typeface="Arial MT"/>
              </a:rPr>
              <a:t>(read </a:t>
            </a:r>
            <a:r>
              <a:rPr sz="2800" spc="-5" dirty="0">
                <a:solidFill>
                  <a:srgbClr val="FFFFCC"/>
                </a:solidFill>
                <a:latin typeface="Arial MT"/>
                <a:cs typeface="Arial MT"/>
              </a:rPr>
              <a:t>as </a:t>
            </a:r>
            <a:r>
              <a:rPr sz="3200" b="1" i="1" spc="-5" dirty="0">
                <a:solidFill>
                  <a:srgbClr val="FFFFCC"/>
                </a:solidFill>
                <a:latin typeface="Arial"/>
                <a:cs typeface="Arial"/>
              </a:rPr>
              <a:t>kai- </a:t>
            </a:r>
            <a:r>
              <a:rPr sz="3200" b="1" i="1" dirty="0">
                <a:solidFill>
                  <a:srgbClr val="FFFFCC"/>
                </a:solidFill>
                <a:latin typeface="Arial"/>
                <a:cs typeface="Arial"/>
              </a:rPr>
              <a:t> </a:t>
            </a:r>
            <a:r>
              <a:rPr sz="3200" b="1" i="1" spc="-5" dirty="0">
                <a:solidFill>
                  <a:srgbClr val="FFFFCC"/>
                </a:solidFill>
                <a:latin typeface="Arial"/>
                <a:cs typeface="Arial"/>
              </a:rPr>
              <a:t>square</a:t>
            </a:r>
            <a:r>
              <a:rPr sz="2800" spc="-5" dirty="0">
                <a:solidFill>
                  <a:srgbClr val="FFFFCC"/>
                </a:solidFill>
                <a:latin typeface="Arial MT"/>
                <a:cs typeface="Arial MT"/>
              </a:rPr>
              <a:t>, and </a:t>
            </a:r>
            <a:r>
              <a:rPr sz="2800" dirty="0">
                <a:solidFill>
                  <a:srgbClr val="FFFFCC"/>
                </a:solidFill>
                <a:latin typeface="Arial MT"/>
                <a:cs typeface="Arial MT"/>
              </a:rPr>
              <a:t>spelled </a:t>
            </a:r>
            <a:r>
              <a:rPr sz="2800" spc="-5" dirty="0">
                <a:solidFill>
                  <a:srgbClr val="FFFFCC"/>
                </a:solidFill>
                <a:latin typeface="Arial MT"/>
                <a:cs typeface="Arial MT"/>
              </a:rPr>
              <a:t>as </a:t>
            </a:r>
            <a:r>
              <a:rPr sz="3200" b="1" i="1" spc="-5" dirty="0">
                <a:solidFill>
                  <a:srgbClr val="FFFFCC"/>
                </a:solidFill>
                <a:latin typeface="Arial"/>
                <a:cs typeface="Arial"/>
              </a:rPr>
              <a:t>Chi-square</a:t>
            </a:r>
            <a:r>
              <a:rPr sz="2800" spc="-5" dirty="0">
                <a:solidFill>
                  <a:srgbClr val="FFFFCC"/>
                </a:solidFill>
                <a:latin typeface="Arial MT"/>
                <a:cs typeface="Arial MT"/>
              </a:rPr>
              <a:t>) is </a:t>
            </a:r>
            <a:r>
              <a:rPr sz="2800" spc="-765" dirty="0">
                <a:solidFill>
                  <a:srgbClr val="FFFFCC"/>
                </a:solidFill>
                <a:latin typeface="Arial MT"/>
                <a:cs typeface="Arial MT"/>
              </a:rPr>
              <a:t> </a:t>
            </a:r>
            <a:r>
              <a:rPr sz="2800" spc="-5" dirty="0">
                <a:solidFill>
                  <a:srgbClr val="FFFFCC"/>
                </a:solidFill>
                <a:latin typeface="Arial MT"/>
                <a:cs typeface="Arial MT"/>
              </a:rPr>
              <a:t>computed,</a:t>
            </a:r>
            <a:r>
              <a:rPr sz="2800" spc="-10" dirty="0">
                <a:solidFill>
                  <a:srgbClr val="FFFFCC"/>
                </a:solidFill>
                <a:latin typeface="Arial MT"/>
                <a:cs typeface="Arial MT"/>
              </a:rPr>
              <a:t> </a:t>
            </a:r>
            <a:r>
              <a:rPr sz="2800" spc="-5" dirty="0">
                <a:solidFill>
                  <a:srgbClr val="FFFFCC"/>
                </a:solidFill>
                <a:latin typeface="Arial MT"/>
                <a:cs typeface="Arial MT"/>
              </a:rPr>
              <a:t>which</a:t>
            </a:r>
            <a:r>
              <a:rPr sz="2800" spc="15" dirty="0">
                <a:solidFill>
                  <a:srgbClr val="FFFFCC"/>
                </a:solidFill>
                <a:latin typeface="Arial MT"/>
                <a:cs typeface="Arial MT"/>
              </a:rPr>
              <a:t> </a:t>
            </a:r>
            <a:r>
              <a:rPr sz="2800" spc="-5" dirty="0">
                <a:solidFill>
                  <a:srgbClr val="FFFFCC"/>
                </a:solidFill>
                <a:latin typeface="Arial MT"/>
                <a:cs typeface="Arial MT"/>
              </a:rPr>
              <a:t>is</a:t>
            </a:r>
            <a:r>
              <a:rPr sz="2800" spc="-10" dirty="0">
                <a:solidFill>
                  <a:srgbClr val="FFFFCC"/>
                </a:solidFill>
                <a:latin typeface="Arial MT"/>
                <a:cs typeface="Arial MT"/>
              </a:rPr>
              <a:t> </a:t>
            </a:r>
            <a:r>
              <a:rPr sz="2800" spc="-5" dirty="0">
                <a:solidFill>
                  <a:srgbClr val="FFFFCC"/>
                </a:solidFill>
                <a:latin typeface="Arial MT"/>
                <a:cs typeface="Arial MT"/>
              </a:rPr>
              <a:t>a </a:t>
            </a:r>
            <a:r>
              <a:rPr sz="2800" dirty="0">
                <a:solidFill>
                  <a:srgbClr val="FFFFCC"/>
                </a:solidFill>
                <a:latin typeface="Arial MT"/>
                <a:cs typeface="Arial MT"/>
              </a:rPr>
              <a:t>random</a:t>
            </a:r>
            <a:r>
              <a:rPr sz="2800" spc="10" dirty="0">
                <a:solidFill>
                  <a:srgbClr val="FFFFCC"/>
                </a:solidFill>
                <a:latin typeface="Arial MT"/>
                <a:cs typeface="Arial MT"/>
              </a:rPr>
              <a:t> </a:t>
            </a:r>
            <a:r>
              <a:rPr sz="2800" dirty="0">
                <a:solidFill>
                  <a:srgbClr val="FFFFCC"/>
                </a:solidFill>
                <a:latin typeface="Arial MT"/>
                <a:cs typeface="Arial MT"/>
              </a:rPr>
              <a:t>variable </a:t>
            </a:r>
            <a:r>
              <a:rPr sz="2800" spc="5" dirty="0">
                <a:solidFill>
                  <a:srgbClr val="FFFFCC"/>
                </a:solidFill>
                <a:latin typeface="Arial MT"/>
                <a:cs typeface="Arial MT"/>
              </a:rPr>
              <a:t> </a:t>
            </a:r>
            <a:r>
              <a:rPr sz="2800" dirty="0">
                <a:solidFill>
                  <a:srgbClr val="FFFFCC"/>
                </a:solidFill>
                <a:latin typeface="Arial MT"/>
                <a:cs typeface="Arial MT"/>
              </a:rPr>
              <a:t>having </a:t>
            </a:r>
            <a:r>
              <a:rPr sz="2800" spc="-5" dirty="0">
                <a:solidFill>
                  <a:srgbClr val="FFFFCC"/>
                </a:solidFill>
                <a:latin typeface="Arial MT"/>
                <a:cs typeface="Arial MT"/>
              </a:rPr>
              <a:t>its</a:t>
            </a:r>
            <a:r>
              <a:rPr sz="2800" spc="-10" dirty="0">
                <a:solidFill>
                  <a:srgbClr val="FFFFCC"/>
                </a:solidFill>
                <a:latin typeface="Arial MT"/>
                <a:cs typeface="Arial MT"/>
              </a:rPr>
              <a:t> </a:t>
            </a:r>
            <a:r>
              <a:rPr sz="2800" spc="-5" dirty="0">
                <a:solidFill>
                  <a:srgbClr val="FFFFCC"/>
                </a:solidFill>
                <a:latin typeface="Arial MT"/>
                <a:cs typeface="Arial MT"/>
              </a:rPr>
              <a:t>own</a:t>
            </a:r>
            <a:r>
              <a:rPr sz="2800" spc="5" dirty="0">
                <a:solidFill>
                  <a:srgbClr val="FFFFCC"/>
                </a:solidFill>
                <a:latin typeface="Arial MT"/>
                <a:cs typeface="Arial MT"/>
              </a:rPr>
              <a:t> </a:t>
            </a:r>
            <a:r>
              <a:rPr sz="2800" dirty="0">
                <a:solidFill>
                  <a:srgbClr val="FFFFCC"/>
                </a:solidFill>
                <a:latin typeface="Arial MT"/>
                <a:cs typeface="Arial MT"/>
              </a:rPr>
              <a:t>probability density </a:t>
            </a:r>
            <a:r>
              <a:rPr sz="2800" spc="5" dirty="0">
                <a:solidFill>
                  <a:srgbClr val="FFFFCC"/>
                </a:solidFill>
                <a:latin typeface="Arial MT"/>
                <a:cs typeface="Arial MT"/>
              </a:rPr>
              <a:t> </a:t>
            </a:r>
            <a:r>
              <a:rPr sz="2800" dirty="0">
                <a:solidFill>
                  <a:srgbClr val="FFFFCC"/>
                </a:solidFill>
                <a:latin typeface="Arial MT"/>
                <a:cs typeface="Arial MT"/>
              </a:rPr>
              <a:t>function.</a:t>
            </a:r>
            <a:endParaRPr sz="28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3249"/>
            <a:ext cx="32639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Example</a:t>
            </a:r>
            <a:r>
              <a:rPr sz="4000" spc="-75" dirty="0">
                <a:solidFill>
                  <a:srgbClr val="DFD292"/>
                </a:solidFill>
                <a:latin typeface="Arial Black"/>
                <a:cs typeface="Arial Black"/>
              </a:rPr>
              <a:t> </a:t>
            </a:r>
            <a:r>
              <a:rPr sz="4000" spc="-10" dirty="0">
                <a:solidFill>
                  <a:srgbClr val="DFD292"/>
                </a:solidFill>
                <a:latin typeface="Arial Black"/>
                <a:cs typeface="Arial Black"/>
              </a:rPr>
              <a:t>#1</a:t>
            </a:r>
            <a:endParaRPr sz="4000">
              <a:latin typeface="Arial Black"/>
              <a:cs typeface="Arial Black"/>
            </a:endParaRPr>
          </a:p>
        </p:txBody>
      </p:sp>
      <p:grpSp>
        <p:nvGrpSpPr>
          <p:cNvPr id="3" name="object 3"/>
          <p:cNvGrpSpPr/>
          <p:nvPr/>
        </p:nvGrpSpPr>
        <p:grpSpPr>
          <a:xfrm>
            <a:off x="1565147" y="3954779"/>
            <a:ext cx="4262120" cy="1985010"/>
            <a:chOff x="1565147" y="3954779"/>
            <a:chExt cx="4262120" cy="1985010"/>
          </a:xfrm>
        </p:grpSpPr>
        <p:pic>
          <p:nvPicPr>
            <p:cNvPr id="4" name="object 4"/>
            <p:cNvPicPr/>
            <p:nvPr/>
          </p:nvPicPr>
          <p:blipFill>
            <a:blip r:embed="rId2" cstate="print"/>
            <a:stretch>
              <a:fillRect/>
            </a:stretch>
          </p:blipFill>
          <p:spPr>
            <a:xfrm>
              <a:off x="3704843" y="3954779"/>
              <a:ext cx="2122170" cy="1009650"/>
            </a:xfrm>
            <a:prstGeom prst="rect">
              <a:avLst/>
            </a:prstGeom>
          </p:spPr>
        </p:pic>
        <p:pic>
          <p:nvPicPr>
            <p:cNvPr id="5" name="object 5"/>
            <p:cNvPicPr/>
            <p:nvPr/>
          </p:nvPicPr>
          <p:blipFill>
            <a:blip r:embed="rId3" cstate="print"/>
            <a:stretch>
              <a:fillRect/>
            </a:stretch>
          </p:blipFill>
          <p:spPr>
            <a:xfrm>
              <a:off x="1565147" y="4930139"/>
              <a:ext cx="3265170" cy="1009650"/>
            </a:xfrm>
            <a:prstGeom prst="rect">
              <a:avLst/>
            </a:prstGeom>
          </p:spPr>
        </p:pic>
      </p:grpSp>
      <p:sp>
        <p:nvSpPr>
          <p:cNvPr id="6" name="object 6"/>
          <p:cNvSpPr txBox="1"/>
          <p:nvPr/>
        </p:nvSpPr>
        <p:spPr>
          <a:xfrm>
            <a:off x="1374394" y="1689607"/>
            <a:ext cx="6346190" cy="436626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solidFill>
                  <a:srgbClr val="FFFFCC"/>
                </a:solidFill>
                <a:latin typeface="Arial MT"/>
                <a:cs typeface="Arial MT"/>
              </a:rPr>
              <a:t>100 </a:t>
            </a:r>
            <a:r>
              <a:rPr sz="2800" dirty="0">
                <a:solidFill>
                  <a:srgbClr val="FFFFCC"/>
                </a:solidFill>
                <a:latin typeface="Arial MT"/>
                <a:cs typeface="Arial MT"/>
              </a:rPr>
              <a:t>individuals </a:t>
            </a:r>
            <a:r>
              <a:rPr sz="2800" spc="-5" dirty="0">
                <a:solidFill>
                  <a:srgbClr val="FFFFCC"/>
                </a:solidFill>
                <a:latin typeface="Arial MT"/>
                <a:cs typeface="Arial MT"/>
              </a:rPr>
              <a:t>are </a:t>
            </a:r>
            <a:r>
              <a:rPr sz="2800" dirty="0">
                <a:solidFill>
                  <a:srgbClr val="FFFFCC"/>
                </a:solidFill>
                <a:latin typeface="Arial MT"/>
                <a:cs typeface="Arial MT"/>
              </a:rPr>
              <a:t>randomly </a:t>
            </a:r>
            <a:r>
              <a:rPr sz="2800" spc="-5" dirty="0">
                <a:solidFill>
                  <a:srgbClr val="FFFFCC"/>
                </a:solidFill>
                <a:latin typeface="Arial MT"/>
                <a:cs typeface="Arial MT"/>
              </a:rPr>
              <a:t>sampled </a:t>
            </a:r>
            <a:r>
              <a:rPr sz="2800" spc="-765" dirty="0">
                <a:solidFill>
                  <a:srgbClr val="FFFFCC"/>
                </a:solidFill>
                <a:latin typeface="Arial MT"/>
                <a:cs typeface="Arial MT"/>
              </a:rPr>
              <a:t> </a:t>
            </a:r>
            <a:r>
              <a:rPr sz="2800" dirty="0">
                <a:solidFill>
                  <a:srgbClr val="FFFFCC"/>
                </a:solidFill>
                <a:latin typeface="Arial MT"/>
                <a:cs typeface="Arial MT"/>
              </a:rPr>
              <a:t>from</a:t>
            </a:r>
            <a:r>
              <a:rPr sz="2800" spc="-5" dirty="0">
                <a:solidFill>
                  <a:srgbClr val="FFFFCC"/>
                </a:solidFill>
                <a:latin typeface="Arial MT"/>
                <a:cs typeface="Arial MT"/>
              </a:rPr>
              <a:t> a </a:t>
            </a:r>
            <a:r>
              <a:rPr sz="2800" dirty="0">
                <a:solidFill>
                  <a:srgbClr val="FFFFCC"/>
                </a:solidFill>
                <a:latin typeface="Arial MT"/>
                <a:cs typeface="Arial MT"/>
              </a:rPr>
              <a:t>very</a:t>
            </a:r>
            <a:r>
              <a:rPr sz="2800" spc="-5" dirty="0">
                <a:solidFill>
                  <a:srgbClr val="FFFFCC"/>
                </a:solidFill>
                <a:latin typeface="Arial MT"/>
                <a:cs typeface="Arial MT"/>
              </a:rPr>
              <a:t> large</a:t>
            </a:r>
            <a:r>
              <a:rPr sz="2800" spc="15" dirty="0">
                <a:solidFill>
                  <a:srgbClr val="FFFFCC"/>
                </a:solidFill>
                <a:latin typeface="Arial MT"/>
                <a:cs typeface="Arial MT"/>
              </a:rPr>
              <a:t> </a:t>
            </a:r>
            <a:r>
              <a:rPr sz="2800" dirty="0">
                <a:solidFill>
                  <a:srgbClr val="FFFFCC"/>
                </a:solidFill>
                <a:latin typeface="Arial MT"/>
                <a:cs typeface="Arial MT"/>
              </a:rPr>
              <a:t>population.</a:t>
            </a:r>
            <a:endParaRPr sz="2800">
              <a:latin typeface="Arial MT"/>
              <a:cs typeface="Arial MT"/>
            </a:endParaRPr>
          </a:p>
          <a:p>
            <a:pPr marL="756285" lvl="1" indent="-287020">
              <a:lnSpc>
                <a:spcPct val="100000"/>
              </a:lnSpc>
              <a:spcBef>
                <a:spcPts val="675"/>
              </a:spcBef>
              <a:buChar char="–"/>
              <a:tabLst>
                <a:tab pos="756920" algn="l"/>
              </a:tabLst>
            </a:pPr>
            <a:r>
              <a:rPr sz="2800" spc="-5" dirty="0">
                <a:solidFill>
                  <a:srgbClr val="FFFFCC"/>
                </a:solidFill>
                <a:latin typeface="Arial MT"/>
                <a:cs typeface="Arial MT"/>
              </a:rPr>
              <a:t>Male</a:t>
            </a:r>
            <a:r>
              <a:rPr sz="2800" dirty="0">
                <a:solidFill>
                  <a:srgbClr val="FFFFCC"/>
                </a:solidFill>
                <a:latin typeface="Arial MT"/>
                <a:cs typeface="Arial MT"/>
              </a:rPr>
              <a:t> </a:t>
            </a:r>
            <a:r>
              <a:rPr sz="2800" spc="-5" dirty="0">
                <a:solidFill>
                  <a:srgbClr val="FFFFCC"/>
                </a:solidFill>
                <a:latin typeface="Arial MT"/>
                <a:cs typeface="Arial MT"/>
              </a:rPr>
              <a:t>vs</a:t>
            </a:r>
            <a:r>
              <a:rPr sz="2800" spc="-25" dirty="0">
                <a:solidFill>
                  <a:srgbClr val="FFFFCC"/>
                </a:solidFill>
                <a:latin typeface="Arial MT"/>
                <a:cs typeface="Arial MT"/>
              </a:rPr>
              <a:t> </a:t>
            </a:r>
            <a:r>
              <a:rPr sz="2800" spc="-5" dirty="0">
                <a:solidFill>
                  <a:srgbClr val="FFFFCC"/>
                </a:solidFill>
                <a:latin typeface="Arial MT"/>
                <a:cs typeface="Arial MT"/>
              </a:rPr>
              <a:t>female</a:t>
            </a:r>
            <a:endParaRPr sz="2800">
              <a:latin typeface="Arial MT"/>
              <a:cs typeface="Arial MT"/>
            </a:endParaRPr>
          </a:p>
          <a:p>
            <a:pPr marL="756285" lvl="1" indent="-287020">
              <a:lnSpc>
                <a:spcPct val="100000"/>
              </a:lnSpc>
              <a:spcBef>
                <a:spcPts val="670"/>
              </a:spcBef>
              <a:buChar char="–"/>
              <a:tabLst>
                <a:tab pos="756920" algn="l"/>
              </a:tabLst>
            </a:pPr>
            <a:r>
              <a:rPr sz="2800" spc="-5" dirty="0">
                <a:solidFill>
                  <a:srgbClr val="FFFFCC"/>
                </a:solidFill>
                <a:latin typeface="Arial MT"/>
                <a:cs typeface="Arial MT"/>
              </a:rPr>
              <a:t>Right-handed</a:t>
            </a:r>
            <a:r>
              <a:rPr sz="2800" spc="25" dirty="0">
                <a:solidFill>
                  <a:srgbClr val="FFFFCC"/>
                </a:solidFill>
                <a:latin typeface="Arial MT"/>
                <a:cs typeface="Arial MT"/>
              </a:rPr>
              <a:t> </a:t>
            </a:r>
            <a:r>
              <a:rPr sz="2800" spc="-5" dirty="0">
                <a:solidFill>
                  <a:srgbClr val="FFFFCC"/>
                </a:solidFill>
                <a:latin typeface="Arial MT"/>
                <a:cs typeface="Arial MT"/>
              </a:rPr>
              <a:t>vs</a:t>
            </a:r>
            <a:r>
              <a:rPr sz="2800" spc="-10" dirty="0">
                <a:solidFill>
                  <a:srgbClr val="FFFFCC"/>
                </a:solidFill>
                <a:latin typeface="Arial MT"/>
                <a:cs typeface="Arial MT"/>
              </a:rPr>
              <a:t> </a:t>
            </a:r>
            <a:r>
              <a:rPr sz="2800" dirty="0">
                <a:solidFill>
                  <a:srgbClr val="FFFFCC"/>
                </a:solidFill>
                <a:latin typeface="Arial MT"/>
                <a:cs typeface="Arial MT"/>
              </a:rPr>
              <a:t>left-handed</a:t>
            </a:r>
            <a:r>
              <a:rPr sz="2400" dirty="0">
                <a:solidFill>
                  <a:srgbClr val="FFFFCC"/>
                </a:solidFill>
                <a:latin typeface="Arial MT"/>
                <a:cs typeface="Arial MT"/>
              </a:rPr>
              <a:t>.</a:t>
            </a:r>
            <a:endParaRPr sz="2400">
              <a:latin typeface="Arial MT"/>
              <a:cs typeface="Arial MT"/>
            </a:endParaRPr>
          </a:p>
          <a:p>
            <a:pPr marL="355600" marR="124460" indent="-342900">
              <a:lnSpc>
                <a:spcPct val="99900"/>
              </a:lnSpc>
              <a:spcBef>
                <a:spcPts val="680"/>
              </a:spcBef>
              <a:buChar char="•"/>
              <a:tabLst>
                <a:tab pos="354965" algn="l"/>
                <a:tab pos="355600" algn="l"/>
              </a:tabLst>
            </a:pPr>
            <a:r>
              <a:rPr sz="2800" spc="-5" dirty="0">
                <a:solidFill>
                  <a:srgbClr val="FFFFCC"/>
                </a:solidFill>
                <a:latin typeface="Arial MT"/>
                <a:cs typeface="Arial MT"/>
              </a:rPr>
              <a:t>Here</a:t>
            </a:r>
            <a:r>
              <a:rPr sz="2800" spc="10" dirty="0">
                <a:solidFill>
                  <a:srgbClr val="FFFFCC"/>
                </a:solidFill>
                <a:latin typeface="Arial MT"/>
                <a:cs typeface="Arial MT"/>
              </a:rPr>
              <a:t> </a:t>
            </a:r>
            <a:r>
              <a:rPr sz="2800" spc="-5" dirty="0">
                <a:solidFill>
                  <a:srgbClr val="FFFFCC"/>
                </a:solidFill>
                <a:latin typeface="Arial MT"/>
                <a:cs typeface="Arial MT"/>
              </a:rPr>
              <a:t>the two</a:t>
            </a:r>
            <a:r>
              <a:rPr sz="2800" spc="10" dirty="0">
                <a:solidFill>
                  <a:srgbClr val="FFFFCC"/>
                </a:solidFill>
                <a:latin typeface="Arial MT"/>
                <a:cs typeface="Arial MT"/>
              </a:rPr>
              <a:t> </a:t>
            </a:r>
            <a:r>
              <a:rPr sz="2800" dirty="0">
                <a:solidFill>
                  <a:srgbClr val="FFFFCC"/>
                </a:solidFill>
                <a:latin typeface="Arial MT"/>
                <a:cs typeface="Arial MT"/>
              </a:rPr>
              <a:t>dichotomous </a:t>
            </a:r>
            <a:r>
              <a:rPr sz="2800" spc="-5" dirty="0">
                <a:solidFill>
                  <a:srgbClr val="FFFFCC"/>
                </a:solidFill>
                <a:latin typeface="Arial MT"/>
                <a:cs typeface="Arial MT"/>
              </a:rPr>
              <a:t>random </a:t>
            </a:r>
            <a:r>
              <a:rPr sz="2800" dirty="0">
                <a:solidFill>
                  <a:srgbClr val="FFFFCC"/>
                </a:solidFill>
                <a:latin typeface="Arial MT"/>
                <a:cs typeface="Arial MT"/>
              </a:rPr>
              <a:t> </a:t>
            </a:r>
            <a:r>
              <a:rPr sz="2800" spc="-5" dirty="0">
                <a:solidFill>
                  <a:srgbClr val="FFFFCC"/>
                </a:solidFill>
                <a:latin typeface="Arial MT"/>
                <a:cs typeface="Arial MT"/>
              </a:rPr>
              <a:t>variables are </a:t>
            </a:r>
            <a:r>
              <a:rPr sz="2800" dirty="0">
                <a:solidFill>
                  <a:srgbClr val="FFFFCC"/>
                </a:solidFill>
                <a:latin typeface="Arial MT"/>
                <a:cs typeface="Arial MT"/>
              </a:rPr>
              <a:t>“</a:t>
            </a:r>
            <a:r>
              <a:rPr sz="3600" b="1" i="1" dirty="0">
                <a:solidFill>
                  <a:srgbClr val="FFFFCC"/>
                </a:solidFill>
                <a:latin typeface="Arial"/>
                <a:cs typeface="Arial"/>
              </a:rPr>
              <a:t>gender</a:t>
            </a:r>
            <a:r>
              <a:rPr sz="2800" dirty="0">
                <a:solidFill>
                  <a:srgbClr val="FFFFCC"/>
                </a:solidFill>
                <a:latin typeface="Arial MT"/>
                <a:cs typeface="Arial MT"/>
              </a:rPr>
              <a:t>” (taking </a:t>
            </a:r>
            <a:r>
              <a:rPr sz="2800" spc="-5" dirty="0">
                <a:solidFill>
                  <a:srgbClr val="FFFFCC"/>
                </a:solidFill>
                <a:latin typeface="Arial MT"/>
                <a:cs typeface="Arial MT"/>
              </a:rPr>
              <a:t>two </a:t>
            </a:r>
            <a:r>
              <a:rPr sz="2800" dirty="0">
                <a:solidFill>
                  <a:srgbClr val="FFFFCC"/>
                </a:solidFill>
                <a:latin typeface="Arial MT"/>
                <a:cs typeface="Arial MT"/>
              </a:rPr>
              <a:t> </a:t>
            </a:r>
            <a:r>
              <a:rPr sz="2800" spc="-5" dirty="0">
                <a:solidFill>
                  <a:srgbClr val="FFFFCC"/>
                </a:solidFill>
                <a:latin typeface="Arial MT"/>
                <a:cs typeface="Arial MT"/>
              </a:rPr>
              <a:t>values</a:t>
            </a:r>
            <a:r>
              <a:rPr sz="2800" spc="5" dirty="0">
                <a:solidFill>
                  <a:srgbClr val="FFFFCC"/>
                </a:solidFill>
                <a:latin typeface="Arial MT"/>
                <a:cs typeface="Arial MT"/>
              </a:rPr>
              <a:t> </a:t>
            </a:r>
            <a:r>
              <a:rPr sz="2800" spc="-5" dirty="0">
                <a:solidFill>
                  <a:srgbClr val="FFFFCC"/>
                </a:solidFill>
                <a:latin typeface="Arial MT"/>
                <a:cs typeface="Arial MT"/>
              </a:rPr>
              <a:t>“male”</a:t>
            </a:r>
            <a:r>
              <a:rPr sz="2800" spc="15" dirty="0">
                <a:solidFill>
                  <a:srgbClr val="FFFFCC"/>
                </a:solidFill>
                <a:latin typeface="Arial MT"/>
                <a:cs typeface="Arial MT"/>
              </a:rPr>
              <a:t> </a:t>
            </a:r>
            <a:r>
              <a:rPr sz="2800" spc="-5" dirty="0">
                <a:solidFill>
                  <a:srgbClr val="FFFFCC"/>
                </a:solidFill>
                <a:latin typeface="Arial MT"/>
                <a:cs typeface="Arial MT"/>
              </a:rPr>
              <a:t>and “female”)</a:t>
            </a:r>
            <a:r>
              <a:rPr sz="2800" spc="15" dirty="0">
                <a:solidFill>
                  <a:srgbClr val="FFFFCC"/>
                </a:solidFill>
                <a:latin typeface="Arial MT"/>
                <a:cs typeface="Arial MT"/>
              </a:rPr>
              <a:t> </a:t>
            </a:r>
            <a:r>
              <a:rPr sz="2800" spc="-5" dirty="0">
                <a:solidFill>
                  <a:srgbClr val="FFFFCC"/>
                </a:solidFill>
                <a:latin typeface="Arial MT"/>
                <a:cs typeface="Arial MT"/>
              </a:rPr>
              <a:t>and </a:t>
            </a:r>
            <a:r>
              <a:rPr sz="2800" dirty="0">
                <a:solidFill>
                  <a:srgbClr val="FFFFCC"/>
                </a:solidFill>
                <a:latin typeface="Arial MT"/>
                <a:cs typeface="Arial MT"/>
              </a:rPr>
              <a:t> </a:t>
            </a:r>
            <a:r>
              <a:rPr sz="2800" spc="-5" dirty="0">
                <a:solidFill>
                  <a:srgbClr val="FFFFCC"/>
                </a:solidFill>
                <a:latin typeface="Arial MT"/>
                <a:cs typeface="Arial MT"/>
              </a:rPr>
              <a:t>“</a:t>
            </a:r>
            <a:r>
              <a:rPr sz="3600" b="1" i="1" spc="-5" dirty="0">
                <a:solidFill>
                  <a:srgbClr val="FFFFCC"/>
                </a:solidFill>
                <a:latin typeface="Arial"/>
                <a:cs typeface="Arial"/>
              </a:rPr>
              <a:t>handedness</a:t>
            </a:r>
            <a:r>
              <a:rPr sz="2800" spc="-5" dirty="0">
                <a:solidFill>
                  <a:srgbClr val="FFFFCC"/>
                </a:solidFill>
                <a:latin typeface="Arial MT"/>
                <a:cs typeface="Arial MT"/>
              </a:rPr>
              <a:t>” </a:t>
            </a:r>
            <a:r>
              <a:rPr sz="2800" dirty="0">
                <a:solidFill>
                  <a:srgbClr val="FFFFCC"/>
                </a:solidFill>
                <a:latin typeface="Arial MT"/>
                <a:cs typeface="Arial MT"/>
              </a:rPr>
              <a:t>(taking</a:t>
            </a:r>
            <a:r>
              <a:rPr sz="2800" spc="-5" dirty="0">
                <a:solidFill>
                  <a:srgbClr val="FFFFCC"/>
                </a:solidFill>
                <a:latin typeface="Arial MT"/>
                <a:cs typeface="Arial MT"/>
              </a:rPr>
              <a:t> two</a:t>
            </a:r>
            <a:r>
              <a:rPr sz="2800" dirty="0">
                <a:solidFill>
                  <a:srgbClr val="FFFFCC"/>
                </a:solidFill>
                <a:latin typeface="Arial MT"/>
                <a:cs typeface="Arial MT"/>
              </a:rPr>
              <a:t> values </a:t>
            </a:r>
            <a:r>
              <a:rPr sz="2800" spc="-760" dirty="0">
                <a:solidFill>
                  <a:srgbClr val="FFFFCC"/>
                </a:solidFill>
                <a:latin typeface="Arial MT"/>
                <a:cs typeface="Arial MT"/>
              </a:rPr>
              <a:t> </a:t>
            </a:r>
            <a:r>
              <a:rPr sz="2800" spc="-5" dirty="0">
                <a:solidFill>
                  <a:srgbClr val="FFFFCC"/>
                </a:solidFill>
                <a:latin typeface="Arial MT"/>
                <a:cs typeface="Arial MT"/>
              </a:rPr>
              <a:t>“left-handed”</a:t>
            </a:r>
            <a:r>
              <a:rPr sz="2800" spc="10" dirty="0">
                <a:solidFill>
                  <a:srgbClr val="FFFFCC"/>
                </a:solidFill>
                <a:latin typeface="Arial MT"/>
                <a:cs typeface="Arial MT"/>
              </a:rPr>
              <a:t> </a:t>
            </a:r>
            <a:r>
              <a:rPr sz="2800" spc="-5" dirty="0">
                <a:solidFill>
                  <a:srgbClr val="FFFFCC"/>
                </a:solidFill>
                <a:latin typeface="Arial MT"/>
                <a:cs typeface="Arial MT"/>
              </a:rPr>
              <a:t>and</a:t>
            </a:r>
            <a:r>
              <a:rPr sz="2800" spc="5" dirty="0">
                <a:solidFill>
                  <a:srgbClr val="FFFFCC"/>
                </a:solidFill>
                <a:latin typeface="Arial MT"/>
                <a:cs typeface="Arial MT"/>
              </a:rPr>
              <a:t> </a:t>
            </a:r>
            <a:r>
              <a:rPr sz="2800" dirty="0">
                <a:solidFill>
                  <a:srgbClr val="FFFFCC"/>
                </a:solidFill>
                <a:latin typeface="Arial MT"/>
                <a:cs typeface="Arial MT"/>
              </a:rPr>
              <a:t>“right-handed”)</a:t>
            </a:r>
            <a:endParaRPr sz="28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89303" y="1442466"/>
          <a:ext cx="7292340" cy="2726055"/>
        </p:xfrm>
        <a:graphic>
          <a:graphicData uri="http://schemas.openxmlformats.org/drawingml/2006/table">
            <a:tbl>
              <a:tblPr firstRow="1" bandRow="1">
                <a:tableStyleId>{2D5ABB26-0587-4C30-8999-92F81FD0307C}</a:tableStyleId>
              </a:tblPr>
              <a:tblGrid>
                <a:gridCol w="2520315">
                  <a:extLst>
                    <a:ext uri="{9D8B030D-6E8A-4147-A177-3AD203B41FA5}">
                      <a16:colId xmlns:a16="http://schemas.microsoft.com/office/drawing/2014/main" val="20000"/>
                    </a:ext>
                  </a:extLst>
                </a:gridCol>
                <a:gridCol w="2412365">
                  <a:extLst>
                    <a:ext uri="{9D8B030D-6E8A-4147-A177-3AD203B41FA5}">
                      <a16:colId xmlns:a16="http://schemas.microsoft.com/office/drawing/2014/main" val="20001"/>
                    </a:ext>
                  </a:extLst>
                </a:gridCol>
                <a:gridCol w="2340610">
                  <a:extLst>
                    <a:ext uri="{9D8B030D-6E8A-4147-A177-3AD203B41FA5}">
                      <a16:colId xmlns:a16="http://schemas.microsoft.com/office/drawing/2014/main" val="20002"/>
                    </a:ext>
                  </a:extLst>
                </a:gridCol>
              </a:tblGrid>
              <a:tr h="1310639">
                <a:tc>
                  <a:txBody>
                    <a:bodyPr/>
                    <a:lstStyle/>
                    <a:p>
                      <a:pPr>
                        <a:lnSpc>
                          <a:spcPct val="100000"/>
                        </a:lnSpc>
                      </a:pPr>
                      <a:endParaRPr sz="45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532765" marR="179705" indent="-3175">
                        <a:lnSpc>
                          <a:spcPts val="4800"/>
                        </a:lnSpc>
                        <a:spcBef>
                          <a:spcPts val="135"/>
                        </a:spcBef>
                      </a:pPr>
                      <a:r>
                        <a:rPr sz="4000" spc="-5" dirty="0">
                          <a:solidFill>
                            <a:srgbClr val="FFFFCC"/>
                          </a:solidFill>
                          <a:latin typeface="Arial MT"/>
                          <a:cs typeface="Arial MT"/>
                        </a:rPr>
                        <a:t>Right- </a:t>
                      </a:r>
                      <a:r>
                        <a:rPr sz="4000" dirty="0">
                          <a:solidFill>
                            <a:srgbClr val="FFFFCC"/>
                          </a:solidFill>
                          <a:latin typeface="Arial MT"/>
                          <a:cs typeface="Arial MT"/>
                        </a:rPr>
                        <a:t> </a:t>
                      </a:r>
                      <a:r>
                        <a:rPr sz="4000" spc="-5" dirty="0">
                          <a:solidFill>
                            <a:srgbClr val="FFFFCC"/>
                          </a:solidFill>
                          <a:latin typeface="Arial MT"/>
                          <a:cs typeface="Arial MT"/>
                        </a:rPr>
                        <a:t>handed</a:t>
                      </a:r>
                      <a:endParaRPr sz="4000">
                        <a:latin typeface="Arial MT"/>
                        <a:cs typeface="Arial MT"/>
                      </a:endParaRPr>
                    </a:p>
                  </a:txBody>
                  <a:tcPr marL="0" marR="0" marT="1714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496570" marR="143510" indent="165735">
                        <a:lnSpc>
                          <a:spcPts val="4800"/>
                        </a:lnSpc>
                        <a:spcBef>
                          <a:spcPts val="135"/>
                        </a:spcBef>
                      </a:pPr>
                      <a:r>
                        <a:rPr sz="4000" spc="-5" dirty="0">
                          <a:solidFill>
                            <a:srgbClr val="FFFFCC"/>
                          </a:solidFill>
                          <a:latin typeface="Arial MT"/>
                          <a:cs typeface="Arial MT"/>
                        </a:rPr>
                        <a:t>Left- </a:t>
                      </a:r>
                      <a:r>
                        <a:rPr sz="4000" dirty="0">
                          <a:solidFill>
                            <a:srgbClr val="FFFFCC"/>
                          </a:solidFill>
                          <a:latin typeface="Arial MT"/>
                          <a:cs typeface="Arial MT"/>
                        </a:rPr>
                        <a:t> </a:t>
                      </a:r>
                      <a:r>
                        <a:rPr sz="4000" spc="-5" dirty="0">
                          <a:solidFill>
                            <a:srgbClr val="FFFFCC"/>
                          </a:solidFill>
                          <a:latin typeface="Arial MT"/>
                          <a:cs typeface="Arial MT"/>
                        </a:rPr>
                        <a:t>handed</a:t>
                      </a:r>
                      <a:endParaRPr sz="4000">
                        <a:latin typeface="Arial MT"/>
                        <a:cs typeface="Arial MT"/>
                      </a:endParaRPr>
                    </a:p>
                  </a:txBody>
                  <a:tcPr marL="0" marR="0" marT="17145"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701040">
                <a:tc>
                  <a:txBody>
                    <a:bodyPr/>
                    <a:lstStyle/>
                    <a:p>
                      <a:pPr algn="ctr">
                        <a:lnSpc>
                          <a:spcPts val="4780"/>
                        </a:lnSpc>
                      </a:pPr>
                      <a:r>
                        <a:rPr sz="4000" spc="-5" dirty="0">
                          <a:solidFill>
                            <a:srgbClr val="FFFFCC"/>
                          </a:solidFill>
                          <a:latin typeface="Arial MT"/>
                          <a:cs typeface="Arial MT"/>
                        </a:rPr>
                        <a:t>Males</a:t>
                      </a:r>
                      <a:endParaRPr sz="40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3925">
                        <a:lnSpc>
                          <a:spcPts val="4780"/>
                        </a:lnSpc>
                      </a:pPr>
                      <a:r>
                        <a:rPr sz="4000" b="1" spc="-10" dirty="0">
                          <a:solidFill>
                            <a:srgbClr val="FFFFCC"/>
                          </a:solidFill>
                          <a:latin typeface="Arial"/>
                          <a:cs typeface="Arial"/>
                        </a:rPr>
                        <a:t>43</a:t>
                      </a:r>
                      <a:endParaRPr sz="4000">
                        <a:latin typeface="Arial"/>
                        <a:cs typeface="Arial"/>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029969">
                        <a:lnSpc>
                          <a:spcPts val="4780"/>
                        </a:lnSpc>
                      </a:pPr>
                      <a:r>
                        <a:rPr sz="4000" b="1" dirty="0">
                          <a:solidFill>
                            <a:srgbClr val="FFFFCC"/>
                          </a:solidFill>
                          <a:latin typeface="Arial"/>
                          <a:cs typeface="Arial"/>
                        </a:rPr>
                        <a:t>9</a:t>
                      </a:r>
                      <a:endParaRPr sz="4000">
                        <a:latin typeface="Arial"/>
                        <a:cs typeface="Arial"/>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701166">
                <a:tc>
                  <a:txBody>
                    <a:bodyPr/>
                    <a:lstStyle/>
                    <a:p>
                      <a:pPr algn="ctr">
                        <a:lnSpc>
                          <a:spcPts val="4780"/>
                        </a:lnSpc>
                      </a:pPr>
                      <a:r>
                        <a:rPr sz="4000" spc="-5" dirty="0">
                          <a:solidFill>
                            <a:srgbClr val="FFFFCC"/>
                          </a:solidFill>
                          <a:latin typeface="Arial MT"/>
                          <a:cs typeface="Arial MT"/>
                        </a:rPr>
                        <a:t>Females</a:t>
                      </a:r>
                      <a:endParaRPr sz="4000">
                        <a:latin typeface="Arial MT"/>
                        <a:cs typeface="Arial MT"/>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3925">
                        <a:lnSpc>
                          <a:spcPts val="4780"/>
                        </a:lnSpc>
                      </a:pPr>
                      <a:r>
                        <a:rPr sz="4000" b="1" spc="-10" dirty="0">
                          <a:solidFill>
                            <a:srgbClr val="FFFFCC"/>
                          </a:solidFill>
                          <a:latin typeface="Arial"/>
                          <a:cs typeface="Arial"/>
                        </a:rPr>
                        <a:t>44</a:t>
                      </a:r>
                      <a:endParaRPr sz="4000">
                        <a:latin typeface="Arial"/>
                        <a:cs typeface="Arial"/>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1029969">
                        <a:lnSpc>
                          <a:spcPts val="4780"/>
                        </a:lnSpc>
                      </a:pPr>
                      <a:r>
                        <a:rPr sz="4000" b="1" dirty="0">
                          <a:solidFill>
                            <a:srgbClr val="FFFFCC"/>
                          </a:solidFill>
                          <a:latin typeface="Arial"/>
                          <a:cs typeface="Arial"/>
                        </a:rPr>
                        <a:t>4</a:t>
                      </a:r>
                      <a:endParaRPr sz="4000">
                        <a:latin typeface="Arial"/>
                        <a:cs typeface="Arial"/>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2866644" y="4190987"/>
            <a:ext cx="4622291" cy="2430780"/>
          </a:xfrm>
          <a:prstGeom prst="rect">
            <a:avLst/>
          </a:prstGeom>
        </p:spPr>
      </p:pic>
      <p:sp>
        <p:nvSpPr>
          <p:cNvPr id="4" name="object 4"/>
          <p:cNvSpPr txBox="1"/>
          <p:nvPr/>
        </p:nvSpPr>
        <p:spPr>
          <a:xfrm>
            <a:off x="3554984" y="4497425"/>
            <a:ext cx="3226435" cy="1366520"/>
          </a:xfrm>
          <a:prstGeom prst="rect">
            <a:avLst/>
          </a:prstGeom>
        </p:spPr>
        <p:txBody>
          <a:bodyPr vert="horz" wrap="square" lIns="0" tIns="12065" rIns="0" bIns="0" rtlCol="0">
            <a:spAutoFit/>
          </a:bodyPr>
          <a:lstStyle/>
          <a:p>
            <a:pPr marL="12700">
              <a:lnSpc>
                <a:spcPct val="100000"/>
              </a:lnSpc>
              <a:spcBef>
                <a:spcPts val="95"/>
              </a:spcBef>
            </a:pPr>
            <a:r>
              <a:rPr sz="8800" spc="-440" dirty="0">
                <a:solidFill>
                  <a:srgbClr val="FFFF00"/>
                </a:solidFill>
                <a:latin typeface="Times New Roman"/>
                <a:cs typeface="Times New Roman"/>
              </a:rPr>
              <a:t>THEN?</a:t>
            </a:r>
            <a:endParaRPr sz="8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7822"/>
            <a:ext cx="1774189"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Con</a:t>
            </a:r>
            <a:r>
              <a:rPr sz="4000" spc="-5" dirty="0">
                <a:solidFill>
                  <a:srgbClr val="DFD292"/>
                </a:solidFill>
                <a:latin typeface="Arial Black"/>
                <a:cs typeface="Arial Black"/>
              </a:rPr>
              <a:t>t</a:t>
            </a:r>
            <a:r>
              <a:rPr sz="4000" spc="-5" dirty="0">
                <a:solidFill>
                  <a:srgbClr val="DFD292"/>
                </a:solidFill>
              </a:rPr>
              <a:t>’</a:t>
            </a:r>
            <a:r>
              <a:rPr sz="4000" spc="-5" dirty="0">
                <a:solidFill>
                  <a:srgbClr val="DFD292"/>
                </a:solidFill>
                <a:latin typeface="Arial Black"/>
                <a:cs typeface="Arial Black"/>
              </a:rPr>
              <a:t>d</a:t>
            </a:r>
            <a:endParaRPr sz="4000">
              <a:latin typeface="Arial Black"/>
              <a:cs typeface="Arial Black"/>
            </a:endParaRPr>
          </a:p>
        </p:txBody>
      </p:sp>
      <p:grpSp>
        <p:nvGrpSpPr>
          <p:cNvPr id="3" name="object 3"/>
          <p:cNvGrpSpPr/>
          <p:nvPr/>
        </p:nvGrpSpPr>
        <p:grpSpPr>
          <a:xfrm>
            <a:off x="2676144" y="1722120"/>
            <a:ext cx="2305050" cy="787400"/>
            <a:chOff x="2676144" y="1722120"/>
            <a:chExt cx="2305050" cy="787400"/>
          </a:xfrm>
        </p:grpSpPr>
        <p:pic>
          <p:nvPicPr>
            <p:cNvPr id="4" name="object 4"/>
            <p:cNvPicPr/>
            <p:nvPr/>
          </p:nvPicPr>
          <p:blipFill>
            <a:blip r:embed="rId2" cstate="print"/>
            <a:stretch>
              <a:fillRect/>
            </a:stretch>
          </p:blipFill>
          <p:spPr>
            <a:xfrm>
              <a:off x="2676144" y="1722120"/>
              <a:ext cx="2305050" cy="787146"/>
            </a:xfrm>
            <a:prstGeom prst="rect">
              <a:avLst/>
            </a:prstGeom>
          </p:spPr>
        </p:pic>
        <p:pic>
          <p:nvPicPr>
            <p:cNvPr id="5" name="object 5"/>
            <p:cNvPicPr/>
            <p:nvPr/>
          </p:nvPicPr>
          <p:blipFill>
            <a:blip r:embed="rId3" cstate="print"/>
            <a:stretch>
              <a:fillRect/>
            </a:stretch>
          </p:blipFill>
          <p:spPr>
            <a:xfrm>
              <a:off x="2889504" y="2244788"/>
              <a:ext cx="1878330" cy="51117"/>
            </a:xfrm>
            <a:prstGeom prst="rect">
              <a:avLst/>
            </a:prstGeom>
          </p:spPr>
        </p:pic>
      </p:grpSp>
      <p:grpSp>
        <p:nvGrpSpPr>
          <p:cNvPr id="6" name="object 6"/>
          <p:cNvGrpSpPr/>
          <p:nvPr/>
        </p:nvGrpSpPr>
        <p:grpSpPr>
          <a:xfrm>
            <a:off x="4020311" y="3941064"/>
            <a:ext cx="2404110" cy="787400"/>
            <a:chOff x="4020311" y="3941064"/>
            <a:chExt cx="2404110" cy="787400"/>
          </a:xfrm>
        </p:grpSpPr>
        <p:pic>
          <p:nvPicPr>
            <p:cNvPr id="7" name="object 7"/>
            <p:cNvPicPr/>
            <p:nvPr/>
          </p:nvPicPr>
          <p:blipFill>
            <a:blip r:embed="rId4" cstate="print"/>
            <a:stretch>
              <a:fillRect/>
            </a:stretch>
          </p:blipFill>
          <p:spPr>
            <a:xfrm>
              <a:off x="4020311" y="3941064"/>
              <a:ext cx="2404110" cy="787145"/>
            </a:xfrm>
            <a:prstGeom prst="rect">
              <a:avLst/>
            </a:prstGeom>
          </p:spPr>
        </p:pic>
        <p:pic>
          <p:nvPicPr>
            <p:cNvPr id="8" name="object 8"/>
            <p:cNvPicPr/>
            <p:nvPr/>
          </p:nvPicPr>
          <p:blipFill>
            <a:blip r:embed="rId5" cstate="print"/>
            <a:stretch>
              <a:fillRect/>
            </a:stretch>
          </p:blipFill>
          <p:spPr>
            <a:xfrm>
              <a:off x="4233671" y="4463732"/>
              <a:ext cx="1977389" cy="51117"/>
            </a:xfrm>
            <a:prstGeom prst="rect">
              <a:avLst/>
            </a:prstGeom>
          </p:spPr>
        </p:pic>
      </p:grpSp>
      <p:sp>
        <p:nvSpPr>
          <p:cNvPr id="9" name="object 9"/>
          <p:cNvSpPr txBox="1"/>
          <p:nvPr/>
        </p:nvSpPr>
        <p:spPr>
          <a:xfrm>
            <a:off x="978509" y="1388491"/>
            <a:ext cx="7896859" cy="309816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6235" algn="l"/>
              </a:tabLst>
            </a:pPr>
            <a:r>
              <a:rPr sz="2800" spc="-5" dirty="0">
                <a:solidFill>
                  <a:srgbClr val="FFFFCC"/>
                </a:solidFill>
                <a:latin typeface="Arial MT"/>
                <a:cs typeface="Arial MT"/>
              </a:rPr>
              <a:t>Usually</a:t>
            </a:r>
            <a:r>
              <a:rPr sz="2800" spc="5" dirty="0">
                <a:solidFill>
                  <a:srgbClr val="FFFFCC"/>
                </a:solidFill>
                <a:latin typeface="Arial MT"/>
                <a:cs typeface="Arial MT"/>
              </a:rPr>
              <a:t> </a:t>
            </a:r>
            <a:r>
              <a:rPr sz="2800" spc="-5" dirty="0">
                <a:solidFill>
                  <a:srgbClr val="FFFFCC"/>
                </a:solidFill>
                <a:latin typeface="Arial MT"/>
                <a:cs typeface="Arial MT"/>
              </a:rPr>
              <a:t>we</a:t>
            </a:r>
            <a:r>
              <a:rPr sz="2800" spc="15" dirty="0">
                <a:solidFill>
                  <a:srgbClr val="FFFFCC"/>
                </a:solidFill>
                <a:latin typeface="Arial MT"/>
                <a:cs typeface="Arial MT"/>
              </a:rPr>
              <a:t> </a:t>
            </a:r>
            <a:r>
              <a:rPr sz="2800" spc="-5" dirty="0">
                <a:solidFill>
                  <a:srgbClr val="FFFFCC"/>
                </a:solidFill>
                <a:latin typeface="Arial MT"/>
                <a:cs typeface="Arial MT"/>
              </a:rPr>
              <a:t>are </a:t>
            </a:r>
            <a:r>
              <a:rPr sz="2800" dirty="0">
                <a:solidFill>
                  <a:srgbClr val="FFFFCC"/>
                </a:solidFill>
                <a:latin typeface="Arial MT"/>
                <a:cs typeface="Arial MT"/>
              </a:rPr>
              <a:t>interested</a:t>
            </a:r>
            <a:r>
              <a:rPr sz="2800" spc="10" dirty="0">
                <a:solidFill>
                  <a:srgbClr val="FFFFCC"/>
                </a:solidFill>
                <a:latin typeface="Arial MT"/>
                <a:cs typeface="Arial MT"/>
              </a:rPr>
              <a:t> </a:t>
            </a:r>
            <a:r>
              <a:rPr sz="2800" spc="-5" dirty="0">
                <a:solidFill>
                  <a:srgbClr val="FFFFCC"/>
                </a:solidFill>
                <a:latin typeface="Arial MT"/>
                <a:cs typeface="Arial MT"/>
              </a:rPr>
              <a:t>in knowing</a:t>
            </a:r>
            <a:r>
              <a:rPr sz="2800" spc="15" dirty="0">
                <a:solidFill>
                  <a:srgbClr val="FFFFCC"/>
                </a:solidFill>
                <a:latin typeface="Arial MT"/>
                <a:cs typeface="Arial MT"/>
              </a:rPr>
              <a:t> </a:t>
            </a:r>
            <a:r>
              <a:rPr sz="2800" spc="-5" dirty="0">
                <a:solidFill>
                  <a:srgbClr val="FFFFCC"/>
                </a:solidFill>
                <a:latin typeface="Arial MT"/>
                <a:cs typeface="Arial MT"/>
              </a:rPr>
              <a:t>whether </a:t>
            </a:r>
            <a:r>
              <a:rPr sz="2800" dirty="0">
                <a:solidFill>
                  <a:srgbClr val="FFFFCC"/>
                </a:solidFill>
                <a:latin typeface="Arial MT"/>
                <a:cs typeface="Arial MT"/>
              </a:rPr>
              <a:t> there </a:t>
            </a:r>
            <a:r>
              <a:rPr sz="2800" spc="-5" dirty="0">
                <a:solidFill>
                  <a:srgbClr val="FFFFCC"/>
                </a:solidFill>
                <a:latin typeface="Arial MT"/>
                <a:cs typeface="Arial MT"/>
              </a:rPr>
              <a:t>is</a:t>
            </a:r>
            <a:r>
              <a:rPr sz="2800" dirty="0">
                <a:solidFill>
                  <a:srgbClr val="FFFFCC"/>
                </a:solidFill>
                <a:latin typeface="Arial MT"/>
                <a:cs typeface="Arial MT"/>
              </a:rPr>
              <a:t> </a:t>
            </a:r>
            <a:r>
              <a:rPr sz="2800" spc="-5" dirty="0">
                <a:solidFill>
                  <a:srgbClr val="FFFFCC"/>
                </a:solidFill>
                <a:latin typeface="Arial MT"/>
                <a:cs typeface="Arial MT"/>
              </a:rPr>
              <a:t>a</a:t>
            </a:r>
            <a:r>
              <a:rPr sz="2800" spc="5" dirty="0">
                <a:solidFill>
                  <a:srgbClr val="FFFFCC"/>
                </a:solidFill>
                <a:latin typeface="Arial MT"/>
                <a:cs typeface="Arial MT"/>
              </a:rPr>
              <a:t> </a:t>
            </a:r>
            <a:r>
              <a:rPr sz="2800" b="1" u="sng" dirty="0">
                <a:solidFill>
                  <a:srgbClr val="FFFFCC"/>
                </a:solidFill>
                <a:uFill>
                  <a:solidFill>
                    <a:srgbClr val="FFFFCC"/>
                  </a:solidFill>
                </a:uFill>
                <a:latin typeface="Arial"/>
                <a:cs typeface="Arial"/>
              </a:rPr>
              <a:t>correlation</a:t>
            </a:r>
            <a:r>
              <a:rPr sz="2800" b="1" spc="10" dirty="0">
                <a:solidFill>
                  <a:srgbClr val="FFFFCC"/>
                </a:solidFill>
                <a:latin typeface="Arial"/>
                <a:cs typeface="Arial"/>
              </a:rPr>
              <a:t> </a:t>
            </a:r>
            <a:r>
              <a:rPr sz="2800" spc="-5" dirty="0">
                <a:solidFill>
                  <a:srgbClr val="FFFFCC"/>
                </a:solidFill>
                <a:latin typeface="Arial MT"/>
                <a:cs typeface="Arial MT"/>
              </a:rPr>
              <a:t>between</a:t>
            </a:r>
            <a:r>
              <a:rPr sz="2800" spc="10" dirty="0">
                <a:solidFill>
                  <a:srgbClr val="FFFFCC"/>
                </a:solidFill>
                <a:latin typeface="Arial MT"/>
                <a:cs typeface="Arial MT"/>
              </a:rPr>
              <a:t> </a:t>
            </a:r>
            <a:r>
              <a:rPr sz="2800" spc="-5" dirty="0">
                <a:solidFill>
                  <a:srgbClr val="FFFFCC"/>
                </a:solidFill>
                <a:latin typeface="Arial MT"/>
                <a:cs typeface="Arial MT"/>
              </a:rPr>
              <a:t>gender</a:t>
            </a:r>
            <a:r>
              <a:rPr sz="2800" spc="15" dirty="0">
                <a:solidFill>
                  <a:srgbClr val="FFFFCC"/>
                </a:solidFill>
                <a:latin typeface="Arial MT"/>
                <a:cs typeface="Arial MT"/>
              </a:rPr>
              <a:t> </a:t>
            </a:r>
            <a:r>
              <a:rPr sz="2800" spc="-5" dirty="0">
                <a:solidFill>
                  <a:srgbClr val="FFFFCC"/>
                </a:solidFill>
                <a:latin typeface="Arial MT"/>
                <a:cs typeface="Arial MT"/>
              </a:rPr>
              <a:t>and </a:t>
            </a:r>
            <a:r>
              <a:rPr sz="2800" dirty="0">
                <a:solidFill>
                  <a:srgbClr val="FFFFCC"/>
                </a:solidFill>
                <a:latin typeface="Arial MT"/>
                <a:cs typeface="Arial MT"/>
              </a:rPr>
              <a:t> handedness</a:t>
            </a:r>
            <a:r>
              <a:rPr sz="2800" spc="5" dirty="0">
                <a:solidFill>
                  <a:srgbClr val="FFFFCC"/>
                </a:solidFill>
                <a:latin typeface="Arial MT"/>
                <a:cs typeface="Arial MT"/>
              </a:rPr>
              <a:t> </a:t>
            </a:r>
            <a:r>
              <a:rPr sz="2800" dirty="0">
                <a:solidFill>
                  <a:srgbClr val="FFFFCC"/>
                </a:solidFill>
                <a:latin typeface="Arial MT"/>
                <a:cs typeface="Arial MT"/>
              </a:rPr>
              <a:t>(left-handed</a:t>
            </a:r>
            <a:r>
              <a:rPr sz="2800" spc="-5" dirty="0">
                <a:solidFill>
                  <a:srgbClr val="FFFFCC"/>
                </a:solidFill>
                <a:latin typeface="Arial MT"/>
                <a:cs typeface="Arial MT"/>
              </a:rPr>
              <a:t> or</a:t>
            </a:r>
            <a:r>
              <a:rPr sz="2800" spc="5" dirty="0">
                <a:solidFill>
                  <a:srgbClr val="FFFFCC"/>
                </a:solidFill>
                <a:latin typeface="Arial MT"/>
                <a:cs typeface="Arial MT"/>
              </a:rPr>
              <a:t> </a:t>
            </a:r>
            <a:r>
              <a:rPr sz="2800" dirty="0">
                <a:solidFill>
                  <a:srgbClr val="FFFFCC"/>
                </a:solidFill>
                <a:latin typeface="Arial MT"/>
                <a:cs typeface="Arial MT"/>
              </a:rPr>
              <a:t>right-handed).</a:t>
            </a:r>
            <a:r>
              <a:rPr sz="2800" spc="5" dirty="0">
                <a:solidFill>
                  <a:srgbClr val="FFFFCC"/>
                </a:solidFill>
                <a:latin typeface="Arial MT"/>
                <a:cs typeface="Arial MT"/>
              </a:rPr>
              <a:t> </a:t>
            </a:r>
            <a:r>
              <a:rPr sz="2800" b="1" spc="-5" dirty="0">
                <a:solidFill>
                  <a:srgbClr val="FFFFFF"/>
                </a:solidFill>
                <a:latin typeface="Arial"/>
                <a:cs typeface="Arial"/>
              </a:rPr>
              <a:t>That </a:t>
            </a:r>
            <a:r>
              <a:rPr sz="2800" b="1" spc="-765" dirty="0">
                <a:solidFill>
                  <a:srgbClr val="FFFFFF"/>
                </a:solidFill>
                <a:latin typeface="Arial"/>
                <a:cs typeface="Arial"/>
              </a:rPr>
              <a:t> </a:t>
            </a:r>
            <a:r>
              <a:rPr sz="2800" b="1" spc="-5" dirty="0">
                <a:solidFill>
                  <a:srgbClr val="FFFFFF"/>
                </a:solidFill>
                <a:latin typeface="Arial"/>
                <a:cs typeface="Arial"/>
              </a:rPr>
              <a:t>is,</a:t>
            </a:r>
            <a:r>
              <a:rPr sz="2800" b="1" spc="-10" dirty="0">
                <a:solidFill>
                  <a:srgbClr val="FFFFFF"/>
                </a:solidFill>
                <a:latin typeface="Arial"/>
                <a:cs typeface="Arial"/>
              </a:rPr>
              <a:t> </a:t>
            </a:r>
            <a:r>
              <a:rPr sz="2800" b="1" spc="-5" dirty="0">
                <a:solidFill>
                  <a:srgbClr val="FFFFFF"/>
                </a:solidFill>
                <a:latin typeface="Arial"/>
                <a:cs typeface="Arial"/>
              </a:rPr>
              <a:t>are men</a:t>
            </a:r>
            <a:r>
              <a:rPr sz="2800" b="1" spc="-10" dirty="0">
                <a:solidFill>
                  <a:srgbClr val="FFFFFF"/>
                </a:solidFill>
                <a:latin typeface="Arial"/>
                <a:cs typeface="Arial"/>
              </a:rPr>
              <a:t> </a:t>
            </a:r>
            <a:r>
              <a:rPr sz="2800" b="1" spc="-5" dirty="0">
                <a:solidFill>
                  <a:srgbClr val="FFFFFF"/>
                </a:solidFill>
                <a:latin typeface="Arial"/>
                <a:cs typeface="Arial"/>
              </a:rPr>
              <a:t>more</a:t>
            </a:r>
            <a:r>
              <a:rPr sz="2800" b="1" spc="10" dirty="0">
                <a:solidFill>
                  <a:srgbClr val="FFFFFF"/>
                </a:solidFill>
                <a:latin typeface="Arial"/>
                <a:cs typeface="Arial"/>
              </a:rPr>
              <a:t> </a:t>
            </a:r>
            <a:r>
              <a:rPr sz="2800" b="1" dirty="0">
                <a:solidFill>
                  <a:srgbClr val="FFFFFF"/>
                </a:solidFill>
                <a:latin typeface="Arial"/>
                <a:cs typeface="Arial"/>
              </a:rPr>
              <a:t>left-handed</a:t>
            </a:r>
            <a:r>
              <a:rPr sz="2800" b="1" spc="25" dirty="0">
                <a:solidFill>
                  <a:srgbClr val="FFFFFF"/>
                </a:solidFill>
                <a:latin typeface="Arial"/>
                <a:cs typeface="Arial"/>
              </a:rPr>
              <a:t> </a:t>
            </a:r>
            <a:r>
              <a:rPr sz="2800" b="1" spc="-5" dirty="0">
                <a:solidFill>
                  <a:srgbClr val="FFFFFF"/>
                </a:solidFill>
                <a:latin typeface="Arial"/>
                <a:cs typeface="Arial"/>
              </a:rPr>
              <a:t>(or</a:t>
            </a:r>
            <a:r>
              <a:rPr sz="2800" b="1" spc="-10" dirty="0">
                <a:solidFill>
                  <a:srgbClr val="FFFFFF"/>
                </a:solidFill>
                <a:latin typeface="Arial"/>
                <a:cs typeface="Arial"/>
              </a:rPr>
              <a:t> </a:t>
            </a:r>
            <a:r>
              <a:rPr sz="2800" b="1" dirty="0">
                <a:solidFill>
                  <a:srgbClr val="FFFFFF"/>
                </a:solidFill>
                <a:latin typeface="Arial"/>
                <a:cs typeface="Arial"/>
              </a:rPr>
              <a:t>right- </a:t>
            </a:r>
            <a:r>
              <a:rPr sz="2800" b="1" spc="5" dirty="0">
                <a:solidFill>
                  <a:srgbClr val="FFFFFF"/>
                </a:solidFill>
                <a:latin typeface="Arial"/>
                <a:cs typeface="Arial"/>
              </a:rPr>
              <a:t> </a:t>
            </a:r>
            <a:r>
              <a:rPr sz="2800" b="1" spc="-5" dirty="0">
                <a:solidFill>
                  <a:srgbClr val="FFFFFF"/>
                </a:solidFill>
                <a:latin typeface="Arial"/>
                <a:cs typeface="Arial"/>
              </a:rPr>
              <a:t>handed)</a:t>
            </a:r>
            <a:r>
              <a:rPr sz="2800" b="1" spc="30" dirty="0">
                <a:solidFill>
                  <a:srgbClr val="FFFFFF"/>
                </a:solidFill>
                <a:latin typeface="Arial"/>
                <a:cs typeface="Arial"/>
              </a:rPr>
              <a:t> </a:t>
            </a:r>
            <a:r>
              <a:rPr sz="2800" b="1" spc="-5" dirty="0">
                <a:solidFill>
                  <a:srgbClr val="FFFFFF"/>
                </a:solidFill>
                <a:latin typeface="Arial"/>
                <a:cs typeface="Arial"/>
              </a:rPr>
              <a:t>than</a:t>
            </a:r>
            <a:r>
              <a:rPr sz="2800" b="1" spc="5" dirty="0">
                <a:solidFill>
                  <a:srgbClr val="FFFFFF"/>
                </a:solidFill>
                <a:latin typeface="Arial"/>
                <a:cs typeface="Arial"/>
              </a:rPr>
              <a:t> </a:t>
            </a:r>
            <a:r>
              <a:rPr sz="2800" b="1" spc="-5" dirty="0">
                <a:solidFill>
                  <a:srgbClr val="FFFFFF"/>
                </a:solidFill>
                <a:latin typeface="Arial"/>
                <a:cs typeface="Arial"/>
              </a:rPr>
              <a:t>women?</a:t>
            </a:r>
            <a:endParaRPr sz="2800">
              <a:latin typeface="Arial"/>
              <a:cs typeface="Arial"/>
            </a:endParaRPr>
          </a:p>
          <a:p>
            <a:pPr marL="355600" marR="791210" indent="-343535">
              <a:lnSpc>
                <a:spcPct val="100000"/>
              </a:lnSpc>
              <a:spcBef>
                <a:spcPts val="675"/>
              </a:spcBef>
              <a:buChar char="•"/>
              <a:tabLst>
                <a:tab pos="354965" algn="l"/>
                <a:tab pos="356235" algn="l"/>
              </a:tabLst>
            </a:pPr>
            <a:r>
              <a:rPr sz="2800" spc="-5" dirty="0">
                <a:solidFill>
                  <a:srgbClr val="FFFFCC"/>
                </a:solidFill>
                <a:latin typeface="Arial MT"/>
                <a:cs typeface="Arial MT"/>
              </a:rPr>
              <a:t>It may</a:t>
            </a:r>
            <a:r>
              <a:rPr sz="2800" spc="5" dirty="0">
                <a:solidFill>
                  <a:srgbClr val="FFFFCC"/>
                </a:solidFill>
                <a:latin typeface="Arial MT"/>
                <a:cs typeface="Arial MT"/>
              </a:rPr>
              <a:t> </a:t>
            </a:r>
            <a:r>
              <a:rPr sz="2800" dirty="0">
                <a:solidFill>
                  <a:srgbClr val="FFFFCC"/>
                </a:solidFill>
                <a:latin typeface="Arial MT"/>
                <a:cs typeface="Arial MT"/>
              </a:rPr>
              <a:t>certainly </a:t>
            </a:r>
            <a:r>
              <a:rPr sz="2800" spc="-5" dirty="0">
                <a:solidFill>
                  <a:srgbClr val="FFFFCC"/>
                </a:solidFill>
                <a:latin typeface="Arial MT"/>
                <a:cs typeface="Arial MT"/>
              </a:rPr>
              <a:t>look</a:t>
            </a:r>
            <a:r>
              <a:rPr sz="2800" spc="5" dirty="0">
                <a:solidFill>
                  <a:srgbClr val="FFFFCC"/>
                </a:solidFill>
                <a:latin typeface="Arial MT"/>
                <a:cs typeface="Arial MT"/>
              </a:rPr>
              <a:t> </a:t>
            </a:r>
            <a:r>
              <a:rPr sz="2800" spc="-5" dirty="0">
                <a:solidFill>
                  <a:srgbClr val="FFFFCC"/>
                </a:solidFill>
                <a:latin typeface="Arial MT"/>
                <a:cs typeface="Arial MT"/>
              </a:rPr>
              <a:t>true</a:t>
            </a:r>
            <a:r>
              <a:rPr sz="2800" spc="10" dirty="0">
                <a:solidFill>
                  <a:srgbClr val="FFFFCC"/>
                </a:solidFill>
                <a:latin typeface="Arial MT"/>
                <a:cs typeface="Arial MT"/>
              </a:rPr>
              <a:t> </a:t>
            </a:r>
            <a:r>
              <a:rPr sz="2800" spc="-5" dirty="0">
                <a:solidFill>
                  <a:srgbClr val="FFFFCC"/>
                </a:solidFill>
                <a:latin typeface="Arial MT"/>
                <a:cs typeface="Arial MT"/>
              </a:rPr>
              <a:t>from the</a:t>
            </a:r>
            <a:r>
              <a:rPr sz="2800" spc="10" dirty="0">
                <a:solidFill>
                  <a:srgbClr val="FFFFCC"/>
                </a:solidFill>
                <a:latin typeface="Arial MT"/>
                <a:cs typeface="Arial MT"/>
              </a:rPr>
              <a:t> </a:t>
            </a:r>
            <a:r>
              <a:rPr sz="2800" spc="-5" dirty="0">
                <a:solidFill>
                  <a:srgbClr val="FFFFCC"/>
                </a:solidFill>
                <a:latin typeface="Arial MT"/>
                <a:cs typeface="Arial MT"/>
              </a:rPr>
              <a:t>numbers </a:t>
            </a:r>
            <a:r>
              <a:rPr sz="2800" spc="-765" dirty="0">
                <a:solidFill>
                  <a:srgbClr val="FFFFCC"/>
                </a:solidFill>
                <a:latin typeface="Arial MT"/>
                <a:cs typeface="Arial MT"/>
              </a:rPr>
              <a:t> </a:t>
            </a:r>
            <a:r>
              <a:rPr sz="2800" spc="-5" dirty="0">
                <a:solidFill>
                  <a:srgbClr val="FFFFCC"/>
                </a:solidFill>
                <a:latin typeface="Arial MT"/>
                <a:cs typeface="Arial MT"/>
              </a:rPr>
              <a:t>shown</a:t>
            </a:r>
            <a:r>
              <a:rPr sz="2800" spc="10" dirty="0">
                <a:solidFill>
                  <a:srgbClr val="FFFFCC"/>
                </a:solidFill>
                <a:latin typeface="Arial MT"/>
                <a:cs typeface="Arial MT"/>
              </a:rPr>
              <a:t> </a:t>
            </a:r>
            <a:r>
              <a:rPr sz="2800" spc="-5" dirty="0">
                <a:solidFill>
                  <a:srgbClr val="FFFFCC"/>
                </a:solidFill>
                <a:latin typeface="Arial MT"/>
                <a:cs typeface="Arial MT"/>
              </a:rPr>
              <a:t>below. Is it</a:t>
            </a:r>
            <a:r>
              <a:rPr sz="2800" spc="10" dirty="0">
                <a:solidFill>
                  <a:srgbClr val="FFFFCC"/>
                </a:solidFill>
                <a:latin typeface="Arial MT"/>
                <a:cs typeface="Arial MT"/>
              </a:rPr>
              <a:t> </a:t>
            </a:r>
            <a:r>
              <a:rPr sz="2800" b="1" u="sng" dirty="0">
                <a:solidFill>
                  <a:srgbClr val="FFFFCC"/>
                </a:solidFill>
                <a:uFill>
                  <a:solidFill>
                    <a:srgbClr val="FFFFCC"/>
                  </a:solidFill>
                </a:uFill>
                <a:latin typeface="Arial"/>
                <a:cs typeface="Arial"/>
              </a:rPr>
              <a:t>statistically</a:t>
            </a:r>
            <a:r>
              <a:rPr sz="2800" b="1" spc="20" dirty="0">
                <a:solidFill>
                  <a:srgbClr val="FFFFCC"/>
                </a:solidFill>
                <a:latin typeface="Arial"/>
                <a:cs typeface="Arial"/>
              </a:rPr>
              <a:t> </a:t>
            </a:r>
            <a:r>
              <a:rPr sz="2800" dirty="0">
                <a:solidFill>
                  <a:srgbClr val="FFFFCC"/>
                </a:solidFill>
                <a:latin typeface="Arial MT"/>
                <a:cs typeface="Arial MT"/>
              </a:rPr>
              <a:t>sound?</a:t>
            </a:r>
            <a:endParaRPr sz="2800">
              <a:latin typeface="Arial MT"/>
              <a:cs typeface="Arial MT"/>
            </a:endParaRPr>
          </a:p>
        </p:txBody>
      </p:sp>
      <p:graphicFrame>
        <p:nvGraphicFramePr>
          <p:cNvPr id="10" name="object 10"/>
          <p:cNvGraphicFramePr>
            <a:graphicFrameLocks noGrp="1"/>
          </p:cNvGraphicFramePr>
          <p:nvPr/>
        </p:nvGraphicFramePr>
        <p:xfrm>
          <a:off x="1285875" y="4682744"/>
          <a:ext cx="7185025" cy="1842135"/>
        </p:xfrm>
        <a:graphic>
          <a:graphicData uri="http://schemas.openxmlformats.org/drawingml/2006/table">
            <a:tbl>
              <a:tblPr firstRow="1" bandRow="1">
                <a:tableStyleId>{2D5ABB26-0587-4C30-8999-92F81FD0307C}</a:tableStyleId>
              </a:tblPr>
              <a:tblGrid>
                <a:gridCol w="1458595">
                  <a:extLst>
                    <a:ext uri="{9D8B030D-6E8A-4147-A177-3AD203B41FA5}">
                      <a16:colId xmlns:a16="http://schemas.microsoft.com/office/drawing/2014/main" val="20000"/>
                    </a:ext>
                  </a:extLst>
                </a:gridCol>
                <a:gridCol w="2249170">
                  <a:extLst>
                    <a:ext uri="{9D8B030D-6E8A-4147-A177-3AD203B41FA5}">
                      <a16:colId xmlns:a16="http://schemas.microsoft.com/office/drawing/2014/main" val="20001"/>
                    </a:ext>
                  </a:extLst>
                </a:gridCol>
                <a:gridCol w="1998344">
                  <a:extLst>
                    <a:ext uri="{9D8B030D-6E8A-4147-A177-3AD203B41FA5}">
                      <a16:colId xmlns:a16="http://schemas.microsoft.com/office/drawing/2014/main" val="20002"/>
                    </a:ext>
                  </a:extLst>
                </a:gridCol>
                <a:gridCol w="1458595">
                  <a:extLst>
                    <a:ext uri="{9D8B030D-6E8A-4147-A177-3AD203B41FA5}">
                      <a16:colId xmlns:a16="http://schemas.microsoft.com/office/drawing/2014/main" val="20003"/>
                    </a:ext>
                  </a:extLst>
                </a:gridCol>
              </a:tblGrid>
              <a:tr h="396494">
                <a:tc>
                  <a:txBody>
                    <a:bodyPr/>
                    <a:lstStyle/>
                    <a:p>
                      <a:pPr>
                        <a:lnSpc>
                          <a:spcPct val="100000"/>
                        </a:lnSpc>
                      </a:pPr>
                      <a:endParaRPr sz="2500">
                        <a:latin typeface="Times New Roman"/>
                        <a:cs typeface="Times New Roman"/>
                      </a:endParaRPr>
                    </a:p>
                  </a:txBody>
                  <a:tcPr marL="0" marR="0" marT="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Right-handed</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Left-handed</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spc="-30" dirty="0">
                          <a:solidFill>
                            <a:srgbClr val="FFFFCC"/>
                          </a:solidFill>
                          <a:latin typeface="Arial MT"/>
                          <a:cs typeface="Arial MT"/>
                        </a:rPr>
                        <a:t>TOTALS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0"/>
                  </a:ext>
                </a:extLst>
              </a:tr>
              <a:tr h="518223">
                <a:tc>
                  <a:txBody>
                    <a:bodyPr/>
                    <a:lstStyle/>
                    <a:p>
                      <a:pPr marL="91440">
                        <a:lnSpc>
                          <a:spcPct val="100000"/>
                        </a:lnSpc>
                        <a:spcBef>
                          <a:spcPts val="180"/>
                        </a:spcBef>
                      </a:pPr>
                      <a:r>
                        <a:rPr sz="2000" dirty="0">
                          <a:solidFill>
                            <a:srgbClr val="FFFFCC"/>
                          </a:solidFill>
                          <a:latin typeface="Arial MT"/>
                          <a:cs typeface="Arial MT"/>
                        </a:rPr>
                        <a:t>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43</a:t>
                      </a:r>
                      <a:r>
                        <a:rPr sz="2000" spc="-60" dirty="0">
                          <a:solidFill>
                            <a:srgbClr val="FFFFCC"/>
                          </a:solidFill>
                          <a:latin typeface="Arial MT"/>
                          <a:cs typeface="Arial MT"/>
                        </a:rPr>
                        <a:t> </a:t>
                      </a:r>
                      <a:r>
                        <a:rPr sz="2000" dirty="0">
                          <a:solidFill>
                            <a:srgbClr val="FFFFCC"/>
                          </a:solidFill>
                          <a:latin typeface="Arial MT"/>
                          <a:cs typeface="Arial MT"/>
                        </a:rPr>
                        <a:t>(82.7%)</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100"/>
                        </a:spcBef>
                      </a:pPr>
                      <a:r>
                        <a:rPr sz="2800" b="1" spc="-5" dirty="0">
                          <a:solidFill>
                            <a:srgbClr val="FFFF58"/>
                          </a:solidFill>
                          <a:latin typeface="Arial"/>
                          <a:cs typeface="Arial"/>
                        </a:rPr>
                        <a:t>9</a:t>
                      </a:r>
                      <a:r>
                        <a:rPr sz="2800" b="1" spc="-45" dirty="0">
                          <a:solidFill>
                            <a:srgbClr val="FFFF58"/>
                          </a:solidFill>
                          <a:latin typeface="Arial"/>
                          <a:cs typeface="Arial"/>
                        </a:rPr>
                        <a:t> </a:t>
                      </a:r>
                      <a:r>
                        <a:rPr sz="2800" b="1" spc="-10" dirty="0">
                          <a:solidFill>
                            <a:srgbClr val="FFFF58"/>
                          </a:solidFill>
                          <a:latin typeface="Arial"/>
                          <a:cs typeface="Arial"/>
                        </a:rPr>
                        <a:t>(17.3%)</a:t>
                      </a:r>
                      <a:endParaRPr sz="2800">
                        <a:latin typeface="Arial"/>
                        <a:cs typeface="Arial"/>
                      </a:endParaRPr>
                    </a:p>
                  </a:txBody>
                  <a:tcPr marL="0" marR="0" marT="127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180"/>
                        </a:spcBef>
                      </a:pPr>
                      <a:r>
                        <a:rPr sz="2000" dirty="0">
                          <a:solidFill>
                            <a:srgbClr val="FFFFCC"/>
                          </a:solidFill>
                          <a:latin typeface="Arial MT"/>
                          <a:cs typeface="Arial MT"/>
                        </a:rPr>
                        <a:t>52</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1"/>
                  </a:ext>
                </a:extLst>
              </a:tr>
              <a:tr h="518185">
                <a:tc>
                  <a:txBody>
                    <a:bodyPr/>
                    <a:lstStyle/>
                    <a:p>
                      <a:pPr marL="91440">
                        <a:lnSpc>
                          <a:spcPct val="100000"/>
                        </a:lnSpc>
                        <a:spcBef>
                          <a:spcPts val="180"/>
                        </a:spcBef>
                      </a:pPr>
                      <a:r>
                        <a:rPr sz="2000" dirty="0">
                          <a:solidFill>
                            <a:srgbClr val="FFFFCC"/>
                          </a:solidFill>
                          <a:latin typeface="Arial MT"/>
                          <a:cs typeface="Arial MT"/>
                        </a:rPr>
                        <a:t>Females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44</a:t>
                      </a:r>
                      <a:r>
                        <a:rPr sz="2000" spc="-60" dirty="0">
                          <a:solidFill>
                            <a:srgbClr val="FFFFCC"/>
                          </a:solidFill>
                          <a:latin typeface="Arial MT"/>
                          <a:cs typeface="Arial MT"/>
                        </a:rPr>
                        <a:t> </a:t>
                      </a:r>
                      <a:r>
                        <a:rPr sz="2000" dirty="0">
                          <a:solidFill>
                            <a:srgbClr val="FFFFCC"/>
                          </a:solidFill>
                          <a:latin typeface="Arial MT"/>
                          <a:cs typeface="Arial MT"/>
                        </a:rPr>
                        <a:t>(91.7%)</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100"/>
                        </a:spcBef>
                      </a:pPr>
                      <a:r>
                        <a:rPr sz="2800" b="1" spc="-5" dirty="0">
                          <a:solidFill>
                            <a:srgbClr val="FFFF58"/>
                          </a:solidFill>
                          <a:latin typeface="Arial"/>
                          <a:cs typeface="Arial"/>
                        </a:rPr>
                        <a:t>4</a:t>
                      </a:r>
                      <a:r>
                        <a:rPr sz="2800" b="1" spc="-50" dirty="0">
                          <a:solidFill>
                            <a:srgbClr val="FFFF58"/>
                          </a:solidFill>
                          <a:latin typeface="Arial"/>
                          <a:cs typeface="Arial"/>
                        </a:rPr>
                        <a:t> </a:t>
                      </a:r>
                      <a:r>
                        <a:rPr sz="2800" b="1" spc="-10" dirty="0">
                          <a:solidFill>
                            <a:srgbClr val="FFFF58"/>
                          </a:solidFill>
                          <a:latin typeface="Arial"/>
                          <a:cs typeface="Arial"/>
                        </a:rPr>
                        <a:t>(8.3%)</a:t>
                      </a:r>
                      <a:endParaRPr sz="2800">
                        <a:latin typeface="Arial"/>
                        <a:cs typeface="Arial"/>
                      </a:endParaRPr>
                    </a:p>
                  </a:txBody>
                  <a:tcPr marL="0" marR="0" marT="1270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solidFill>
                      <a:srgbClr val="0000FF"/>
                    </a:solidFill>
                  </a:tcPr>
                </a:tc>
                <a:tc>
                  <a:txBody>
                    <a:bodyPr/>
                    <a:lstStyle/>
                    <a:p>
                      <a:pPr marL="92075">
                        <a:lnSpc>
                          <a:spcPct val="100000"/>
                        </a:lnSpc>
                        <a:spcBef>
                          <a:spcPts val="180"/>
                        </a:spcBef>
                      </a:pPr>
                      <a:r>
                        <a:rPr sz="2000" dirty="0">
                          <a:solidFill>
                            <a:srgbClr val="FFFFCC"/>
                          </a:solidFill>
                          <a:latin typeface="Arial MT"/>
                          <a:cs typeface="Arial MT"/>
                        </a:rPr>
                        <a:t>48</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2"/>
                  </a:ext>
                </a:extLst>
              </a:tr>
              <a:tr h="396481">
                <a:tc>
                  <a:txBody>
                    <a:bodyPr/>
                    <a:lstStyle/>
                    <a:p>
                      <a:pPr marL="91440">
                        <a:lnSpc>
                          <a:spcPct val="100000"/>
                        </a:lnSpc>
                        <a:spcBef>
                          <a:spcPts val="180"/>
                        </a:spcBef>
                      </a:pPr>
                      <a:r>
                        <a:rPr sz="2000" spc="-30" dirty="0">
                          <a:solidFill>
                            <a:srgbClr val="FFFFCC"/>
                          </a:solidFill>
                          <a:latin typeface="Arial MT"/>
                          <a:cs typeface="Arial MT"/>
                        </a:rPr>
                        <a:t>TOTALS</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87</a:t>
                      </a:r>
                      <a:r>
                        <a:rPr sz="2000" spc="-60" dirty="0">
                          <a:solidFill>
                            <a:srgbClr val="FFFFCC"/>
                          </a:solidFill>
                          <a:latin typeface="Arial MT"/>
                          <a:cs typeface="Arial MT"/>
                        </a:rPr>
                        <a:t> </a:t>
                      </a:r>
                      <a:r>
                        <a:rPr sz="2000" dirty="0">
                          <a:solidFill>
                            <a:srgbClr val="FFFFCC"/>
                          </a:solidFill>
                          <a:latin typeface="Arial MT"/>
                          <a:cs typeface="Arial MT"/>
                        </a:rPr>
                        <a:t>(87.0%)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13</a:t>
                      </a:r>
                      <a:r>
                        <a:rPr sz="2000" spc="-60" dirty="0">
                          <a:solidFill>
                            <a:srgbClr val="FFFFCC"/>
                          </a:solidFill>
                          <a:latin typeface="Arial MT"/>
                          <a:cs typeface="Arial MT"/>
                        </a:rPr>
                        <a:t> </a:t>
                      </a:r>
                      <a:r>
                        <a:rPr sz="2000" dirty="0">
                          <a:solidFill>
                            <a:srgbClr val="FFFFCC"/>
                          </a:solidFill>
                          <a:latin typeface="Arial MT"/>
                          <a:cs typeface="Arial MT"/>
                        </a:rPr>
                        <a:t>(13.0%)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tc>
                  <a:txBody>
                    <a:bodyPr/>
                    <a:lstStyle/>
                    <a:p>
                      <a:pPr marL="92075">
                        <a:lnSpc>
                          <a:spcPct val="100000"/>
                        </a:lnSpc>
                        <a:spcBef>
                          <a:spcPts val="180"/>
                        </a:spcBef>
                      </a:pPr>
                      <a:r>
                        <a:rPr sz="2000" dirty="0">
                          <a:solidFill>
                            <a:srgbClr val="FFFFCC"/>
                          </a:solidFill>
                          <a:latin typeface="Arial MT"/>
                          <a:cs typeface="Arial MT"/>
                        </a:rPr>
                        <a:t>100</a:t>
                      </a:r>
                      <a:endParaRPr sz="2000">
                        <a:latin typeface="Arial MT"/>
                        <a:cs typeface="Arial MT"/>
                      </a:endParaRPr>
                    </a:p>
                  </a:txBody>
                  <a:tcPr marL="0" marR="0" marT="22860" marB="0">
                    <a:lnL w="12700">
                      <a:solidFill>
                        <a:srgbClr val="FFFFCC"/>
                      </a:solidFill>
                      <a:prstDash val="solid"/>
                    </a:lnL>
                    <a:lnR w="12700">
                      <a:solidFill>
                        <a:srgbClr val="FFFFCC"/>
                      </a:solidFill>
                      <a:prstDash val="solid"/>
                    </a:lnR>
                    <a:lnT w="12700">
                      <a:solidFill>
                        <a:srgbClr val="FFFFCC"/>
                      </a:solidFill>
                      <a:prstDash val="solid"/>
                    </a:lnT>
                    <a:lnB w="12700">
                      <a:solidFill>
                        <a:srgbClr val="FFFFCC"/>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607822"/>
            <a:ext cx="1774189"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DFD292"/>
                </a:solidFill>
                <a:latin typeface="Arial Black"/>
                <a:cs typeface="Arial Black"/>
              </a:rPr>
              <a:t>Con</a:t>
            </a:r>
            <a:r>
              <a:rPr sz="4000" spc="-5" dirty="0">
                <a:solidFill>
                  <a:srgbClr val="DFD292"/>
                </a:solidFill>
                <a:latin typeface="Arial Black"/>
                <a:cs typeface="Arial Black"/>
              </a:rPr>
              <a:t>t</a:t>
            </a:r>
            <a:r>
              <a:rPr sz="4000" spc="-5" dirty="0">
                <a:solidFill>
                  <a:srgbClr val="DFD292"/>
                </a:solidFill>
              </a:rPr>
              <a:t>’</a:t>
            </a:r>
            <a:r>
              <a:rPr sz="4000" spc="-5" dirty="0">
                <a:solidFill>
                  <a:srgbClr val="DFD292"/>
                </a:solidFill>
                <a:latin typeface="Arial Black"/>
                <a:cs typeface="Arial Black"/>
              </a:rPr>
              <a:t>d</a:t>
            </a:r>
            <a:endParaRPr sz="4000">
              <a:latin typeface="Arial Black"/>
              <a:cs typeface="Arial Black"/>
            </a:endParaRPr>
          </a:p>
        </p:txBody>
      </p:sp>
      <p:grpSp>
        <p:nvGrpSpPr>
          <p:cNvPr id="3" name="object 3"/>
          <p:cNvGrpSpPr/>
          <p:nvPr/>
        </p:nvGrpSpPr>
        <p:grpSpPr>
          <a:xfrm>
            <a:off x="1181100" y="1607819"/>
            <a:ext cx="6453505" cy="787400"/>
            <a:chOff x="1181100" y="1607819"/>
            <a:chExt cx="6453505" cy="787400"/>
          </a:xfrm>
        </p:grpSpPr>
        <p:pic>
          <p:nvPicPr>
            <p:cNvPr id="4" name="object 4"/>
            <p:cNvPicPr/>
            <p:nvPr/>
          </p:nvPicPr>
          <p:blipFill>
            <a:blip r:embed="rId2" cstate="print"/>
            <a:stretch>
              <a:fillRect/>
            </a:stretch>
          </p:blipFill>
          <p:spPr>
            <a:xfrm>
              <a:off x="1181100" y="1639823"/>
              <a:ext cx="560069" cy="733805"/>
            </a:xfrm>
            <a:prstGeom prst="rect">
              <a:avLst/>
            </a:prstGeom>
          </p:spPr>
        </p:pic>
        <p:pic>
          <p:nvPicPr>
            <p:cNvPr id="5" name="object 5"/>
            <p:cNvPicPr/>
            <p:nvPr/>
          </p:nvPicPr>
          <p:blipFill>
            <a:blip r:embed="rId3" cstate="print"/>
            <a:stretch>
              <a:fillRect/>
            </a:stretch>
          </p:blipFill>
          <p:spPr>
            <a:xfrm>
              <a:off x="1508759" y="1607819"/>
              <a:ext cx="6125718" cy="787146"/>
            </a:xfrm>
            <a:prstGeom prst="rect">
              <a:avLst/>
            </a:prstGeom>
          </p:spPr>
        </p:pic>
        <p:pic>
          <p:nvPicPr>
            <p:cNvPr id="6" name="object 6"/>
            <p:cNvPicPr/>
            <p:nvPr/>
          </p:nvPicPr>
          <p:blipFill>
            <a:blip r:embed="rId4" cstate="print"/>
            <a:stretch>
              <a:fillRect/>
            </a:stretch>
          </p:blipFill>
          <p:spPr>
            <a:xfrm>
              <a:off x="1722119" y="2130488"/>
              <a:ext cx="5698998" cy="51117"/>
            </a:xfrm>
            <a:prstGeom prst="rect">
              <a:avLst/>
            </a:prstGeom>
          </p:spPr>
        </p:pic>
      </p:grpSp>
      <p:grpSp>
        <p:nvGrpSpPr>
          <p:cNvPr id="7" name="object 7"/>
          <p:cNvGrpSpPr/>
          <p:nvPr/>
        </p:nvGrpSpPr>
        <p:grpSpPr>
          <a:xfrm>
            <a:off x="3646932" y="2461260"/>
            <a:ext cx="4864100" cy="1832610"/>
            <a:chOff x="3646932" y="2461260"/>
            <a:chExt cx="4864100" cy="1832610"/>
          </a:xfrm>
        </p:grpSpPr>
        <p:pic>
          <p:nvPicPr>
            <p:cNvPr id="8" name="object 8"/>
            <p:cNvPicPr/>
            <p:nvPr/>
          </p:nvPicPr>
          <p:blipFill>
            <a:blip r:embed="rId5" cstate="print"/>
            <a:stretch>
              <a:fillRect/>
            </a:stretch>
          </p:blipFill>
          <p:spPr>
            <a:xfrm>
              <a:off x="3646932" y="2461260"/>
              <a:ext cx="3057906" cy="787146"/>
            </a:xfrm>
            <a:prstGeom prst="rect">
              <a:avLst/>
            </a:prstGeom>
          </p:spPr>
        </p:pic>
        <p:pic>
          <p:nvPicPr>
            <p:cNvPr id="9" name="object 9"/>
            <p:cNvPicPr/>
            <p:nvPr/>
          </p:nvPicPr>
          <p:blipFill>
            <a:blip r:embed="rId6" cstate="print"/>
            <a:stretch>
              <a:fillRect/>
            </a:stretch>
          </p:blipFill>
          <p:spPr>
            <a:xfrm>
              <a:off x="3860292" y="2983928"/>
              <a:ext cx="2631186" cy="51117"/>
            </a:xfrm>
            <a:prstGeom prst="rect">
              <a:avLst/>
            </a:prstGeom>
          </p:spPr>
        </p:pic>
        <p:pic>
          <p:nvPicPr>
            <p:cNvPr id="10" name="object 10"/>
            <p:cNvPicPr/>
            <p:nvPr/>
          </p:nvPicPr>
          <p:blipFill>
            <a:blip r:embed="rId7" cstate="print"/>
            <a:stretch>
              <a:fillRect/>
            </a:stretch>
          </p:blipFill>
          <p:spPr>
            <a:xfrm>
              <a:off x="5748527" y="3956358"/>
              <a:ext cx="2361437" cy="63191"/>
            </a:xfrm>
            <a:prstGeom prst="rect">
              <a:avLst/>
            </a:prstGeom>
          </p:spPr>
        </p:pic>
        <p:pic>
          <p:nvPicPr>
            <p:cNvPr id="11" name="object 11"/>
            <p:cNvPicPr/>
            <p:nvPr/>
          </p:nvPicPr>
          <p:blipFill>
            <a:blip r:embed="rId8" cstate="print"/>
            <a:stretch>
              <a:fillRect/>
            </a:stretch>
          </p:blipFill>
          <p:spPr>
            <a:xfrm>
              <a:off x="5474208" y="3284220"/>
              <a:ext cx="1258062" cy="1009649"/>
            </a:xfrm>
            <a:prstGeom prst="rect">
              <a:avLst/>
            </a:prstGeom>
          </p:spPr>
        </p:pic>
        <p:pic>
          <p:nvPicPr>
            <p:cNvPr id="12" name="object 12"/>
            <p:cNvPicPr/>
            <p:nvPr/>
          </p:nvPicPr>
          <p:blipFill>
            <a:blip r:embed="rId9" cstate="print"/>
            <a:stretch>
              <a:fillRect/>
            </a:stretch>
          </p:blipFill>
          <p:spPr>
            <a:xfrm>
              <a:off x="6134100" y="3284220"/>
              <a:ext cx="750570" cy="1009649"/>
            </a:xfrm>
            <a:prstGeom prst="rect">
              <a:avLst/>
            </a:prstGeom>
          </p:spPr>
        </p:pic>
        <p:pic>
          <p:nvPicPr>
            <p:cNvPr id="13" name="object 13"/>
            <p:cNvPicPr/>
            <p:nvPr/>
          </p:nvPicPr>
          <p:blipFill>
            <a:blip r:embed="rId10" cstate="print"/>
            <a:stretch>
              <a:fillRect/>
            </a:stretch>
          </p:blipFill>
          <p:spPr>
            <a:xfrm>
              <a:off x="6286500" y="3284220"/>
              <a:ext cx="2224278" cy="1009649"/>
            </a:xfrm>
            <a:prstGeom prst="rect">
              <a:avLst/>
            </a:prstGeom>
          </p:spPr>
        </p:pic>
      </p:grpSp>
      <p:grpSp>
        <p:nvGrpSpPr>
          <p:cNvPr id="14" name="object 14"/>
          <p:cNvGrpSpPr/>
          <p:nvPr/>
        </p:nvGrpSpPr>
        <p:grpSpPr>
          <a:xfrm>
            <a:off x="1446275" y="3832859"/>
            <a:ext cx="1412240" cy="1009650"/>
            <a:chOff x="1446275" y="3832859"/>
            <a:chExt cx="1412240" cy="1009650"/>
          </a:xfrm>
        </p:grpSpPr>
        <p:pic>
          <p:nvPicPr>
            <p:cNvPr id="15" name="object 15"/>
            <p:cNvPicPr/>
            <p:nvPr/>
          </p:nvPicPr>
          <p:blipFill>
            <a:blip r:embed="rId11" cstate="print"/>
            <a:stretch>
              <a:fillRect/>
            </a:stretch>
          </p:blipFill>
          <p:spPr>
            <a:xfrm>
              <a:off x="1446275" y="3832859"/>
              <a:ext cx="1411986" cy="1009650"/>
            </a:xfrm>
            <a:prstGeom prst="rect">
              <a:avLst/>
            </a:prstGeom>
          </p:spPr>
        </p:pic>
        <p:pic>
          <p:nvPicPr>
            <p:cNvPr id="16" name="object 16"/>
            <p:cNvPicPr/>
            <p:nvPr/>
          </p:nvPicPr>
          <p:blipFill>
            <a:blip r:embed="rId12" cstate="print"/>
            <a:stretch>
              <a:fillRect/>
            </a:stretch>
          </p:blipFill>
          <p:spPr>
            <a:xfrm>
              <a:off x="1720595" y="4504998"/>
              <a:ext cx="863345" cy="63191"/>
            </a:xfrm>
            <a:prstGeom prst="rect">
              <a:avLst/>
            </a:prstGeom>
          </p:spPr>
        </p:pic>
      </p:grpSp>
      <p:grpSp>
        <p:nvGrpSpPr>
          <p:cNvPr id="17" name="object 17"/>
          <p:cNvGrpSpPr/>
          <p:nvPr/>
        </p:nvGrpSpPr>
        <p:grpSpPr>
          <a:xfrm>
            <a:off x="5748528" y="4838700"/>
            <a:ext cx="2167890" cy="787400"/>
            <a:chOff x="5748528" y="4838700"/>
            <a:chExt cx="2167890" cy="787400"/>
          </a:xfrm>
        </p:grpSpPr>
        <p:pic>
          <p:nvPicPr>
            <p:cNvPr id="18" name="object 18"/>
            <p:cNvPicPr/>
            <p:nvPr/>
          </p:nvPicPr>
          <p:blipFill>
            <a:blip r:embed="rId13" cstate="print"/>
            <a:stretch>
              <a:fillRect/>
            </a:stretch>
          </p:blipFill>
          <p:spPr>
            <a:xfrm>
              <a:off x="5961888" y="5361368"/>
              <a:ext cx="1634489" cy="51117"/>
            </a:xfrm>
            <a:prstGeom prst="rect">
              <a:avLst/>
            </a:prstGeom>
          </p:spPr>
        </p:pic>
        <p:pic>
          <p:nvPicPr>
            <p:cNvPr id="19" name="object 19"/>
            <p:cNvPicPr/>
            <p:nvPr/>
          </p:nvPicPr>
          <p:blipFill>
            <a:blip r:embed="rId14" cstate="print"/>
            <a:stretch>
              <a:fillRect/>
            </a:stretch>
          </p:blipFill>
          <p:spPr>
            <a:xfrm>
              <a:off x="5748528" y="4838700"/>
              <a:ext cx="2167889" cy="787146"/>
            </a:xfrm>
            <a:prstGeom prst="rect">
              <a:avLst/>
            </a:prstGeom>
          </p:spPr>
        </p:pic>
      </p:grpSp>
      <p:grpSp>
        <p:nvGrpSpPr>
          <p:cNvPr id="20" name="object 20"/>
          <p:cNvGrpSpPr/>
          <p:nvPr/>
        </p:nvGrpSpPr>
        <p:grpSpPr>
          <a:xfrm>
            <a:off x="1508760" y="5265420"/>
            <a:ext cx="1908810" cy="787400"/>
            <a:chOff x="1508760" y="5265420"/>
            <a:chExt cx="1908810" cy="787400"/>
          </a:xfrm>
        </p:grpSpPr>
        <p:pic>
          <p:nvPicPr>
            <p:cNvPr id="21" name="object 21"/>
            <p:cNvPicPr/>
            <p:nvPr/>
          </p:nvPicPr>
          <p:blipFill>
            <a:blip r:embed="rId15" cstate="print"/>
            <a:stretch>
              <a:fillRect/>
            </a:stretch>
          </p:blipFill>
          <p:spPr>
            <a:xfrm>
              <a:off x="1508760" y="5265420"/>
              <a:ext cx="1908810" cy="787146"/>
            </a:xfrm>
            <a:prstGeom prst="rect">
              <a:avLst/>
            </a:prstGeom>
          </p:spPr>
        </p:pic>
        <p:pic>
          <p:nvPicPr>
            <p:cNvPr id="22" name="object 22"/>
            <p:cNvPicPr/>
            <p:nvPr/>
          </p:nvPicPr>
          <p:blipFill>
            <a:blip r:embed="rId16" cstate="print"/>
            <a:stretch>
              <a:fillRect/>
            </a:stretch>
          </p:blipFill>
          <p:spPr>
            <a:xfrm>
              <a:off x="1722120" y="5788152"/>
              <a:ext cx="1482090" cy="51117"/>
            </a:xfrm>
            <a:prstGeom prst="rect">
              <a:avLst/>
            </a:prstGeom>
          </p:spPr>
        </p:pic>
      </p:grpSp>
      <p:sp>
        <p:nvSpPr>
          <p:cNvPr id="23" name="object 23"/>
          <p:cNvSpPr txBox="1"/>
          <p:nvPr/>
        </p:nvSpPr>
        <p:spPr>
          <a:xfrm>
            <a:off x="1374394" y="1700911"/>
            <a:ext cx="6957059" cy="453707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b="1" u="sng" spc="-10" dirty="0">
                <a:solidFill>
                  <a:srgbClr val="FFFFCC"/>
                </a:solidFill>
                <a:uFill>
                  <a:solidFill>
                    <a:srgbClr val="FFFFCC"/>
                  </a:solidFill>
                </a:uFill>
                <a:latin typeface="Arial"/>
                <a:cs typeface="Arial"/>
              </a:rPr>
              <a:t>The</a:t>
            </a:r>
            <a:r>
              <a:rPr sz="2800" b="1" u="sng" spc="15"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significance</a:t>
            </a:r>
            <a:r>
              <a:rPr sz="2800" b="1" u="sng" spc="30"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of the</a:t>
            </a:r>
            <a:r>
              <a:rPr sz="2800" b="1" u="sng" spc="20"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difference </a:t>
            </a:r>
            <a:r>
              <a:rPr sz="2800" b="1" dirty="0">
                <a:solidFill>
                  <a:srgbClr val="FFFFCC"/>
                </a:solidFill>
                <a:latin typeface="Arial"/>
                <a:cs typeface="Arial"/>
              </a:rPr>
              <a:t> </a:t>
            </a:r>
            <a:r>
              <a:rPr sz="2800" spc="-5" dirty="0">
                <a:solidFill>
                  <a:srgbClr val="FFFFCC"/>
                </a:solidFill>
                <a:latin typeface="Arial MT"/>
                <a:cs typeface="Arial MT"/>
              </a:rPr>
              <a:t>between</a:t>
            </a:r>
            <a:r>
              <a:rPr sz="2800" spc="15" dirty="0">
                <a:solidFill>
                  <a:srgbClr val="FFFFCC"/>
                </a:solidFill>
                <a:latin typeface="Arial MT"/>
                <a:cs typeface="Arial MT"/>
              </a:rPr>
              <a:t> </a:t>
            </a:r>
            <a:r>
              <a:rPr sz="2800" spc="-5" dirty="0">
                <a:solidFill>
                  <a:srgbClr val="FFFFCC"/>
                </a:solidFill>
                <a:latin typeface="Arial MT"/>
                <a:cs typeface="Arial MT"/>
              </a:rPr>
              <a:t>the</a:t>
            </a:r>
            <a:r>
              <a:rPr sz="2800" spc="10" dirty="0">
                <a:solidFill>
                  <a:srgbClr val="FFFFCC"/>
                </a:solidFill>
                <a:latin typeface="Arial MT"/>
                <a:cs typeface="Arial MT"/>
              </a:rPr>
              <a:t> </a:t>
            </a:r>
            <a:r>
              <a:rPr sz="2800" spc="-5" dirty="0">
                <a:solidFill>
                  <a:srgbClr val="FFFFCC"/>
                </a:solidFill>
                <a:latin typeface="Arial MT"/>
                <a:cs typeface="Arial MT"/>
              </a:rPr>
              <a:t>two</a:t>
            </a:r>
            <a:r>
              <a:rPr sz="2800" spc="5" dirty="0">
                <a:solidFill>
                  <a:srgbClr val="FFFFCC"/>
                </a:solidFill>
                <a:latin typeface="Arial MT"/>
                <a:cs typeface="Arial MT"/>
              </a:rPr>
              <a:t> </a:t>
            </a:r>
            <a:r>
              <a:rPr sz="2800" spc="-5" dirty="0">
                <a:solidFill>
                  <a:srgbClr val="FFFFCC"/>
                </a:solidFill>
                <a:latin typeface="Arial MT"/>
                <a:cs typeface="Arial MT"/>
              </a:rPr>
              <a:t>proportions</a:t>
            </a:r>
            <a:r>
              <a:rPr sz="2800" spc="5" dirty="0">
                <a:solidFill>
                  <a:srgbClr val="FFFFCC"/>
                </a:solidFill>
                <a:latin typeface="Arial MT"/>
                <a:cs typeface="Arial MT"/>
              </a:rPr>
              <a:t> </a:t>
            </a:r>
            <a:r>
              <a:rPr sz="2800" spc="-5" dirty="0">
                <a:solidFill>
                  <a:srgbClr val="FFFFCC"/>
                </a:solidFill>
                <a:latin typeface="Arial MT"/>
                <a:cs typeface="Arial MT"/>
              </a:rPr>
              <a:t>can</a:t>
            </a:r>
            <a:r>
              <a:rPr sz="2800" spc="10" dirty="0">
                <a:solidFill>
                  <a:srgbClr val="FFFFCC"/>
                </a:solidFill>
                <a:latin typeface="Arial MT"/>
                <a:cs typeface="Arial MT"/>
              </a:rPr>
              <a:t> </a:t>
            </a:r>
            <a:r>
              <a:rPr sz="2800" spc="-5" dirty="0">
                <a:solidFill>
                  <a:srgbClr val="FFFFCC"/>
                </a:solidFill>
                <a:latin typeface="Arial MT"/>
                <a:cs typeface="Arial MT"/>
              </a:rPr>
              <a:t>be </a:t>
            </a:r>
            <a:r>
              <a:rPr sz="2800" dirty="0">
                <a:solidFill>
                  <a:srgbClr val="FFFFCC"/>
                </a:solidFill>
                <a:latin typeface="Arial MT"/>
                <a:cs typeface="Arial MT"/>
              </a:rPr>
              <a:t> assessed</a:t>
            </a:r>
            <a:r>
              <a:rPr sz="2800" spc="-5" dirty="0">
                <a:solidFill>
                  <a:srgbClr val="FFFFCC"/>
                </a:solidFill>
                <a:latin typeface="Arial MT"/>
                <a:cs typeface="Arial MT"/>
              </a:rPr>
              <a:t> </a:t>
            </a:r>
            <a:r>
              <a:rPr sz="2800" dirty="0">
                <a:solidFill>
                  <a:srgbClr val="FFFFCC"/>
                </a:solidFill>
                <a:latin typeface="Arial MT"/>
                <a:cs typeface="Arial MT"/>
              </a:rPr>
              <a:t>(or</a:t>
            </a:r>
            <a:r>
              <a:rPr sz="2800" spc="5" dirty="0">
                <a:solidFill>
                  <a:srgbClr val="FFFFCC"/>
                </a:solidFill>
                <a:latin typeface="Arial MT"/>
                <a:cs typeface="Arial MT"/>
              </a:rPr>
              <a:t> </a:t>
            </a:r>
            <a:r>
              <a:rPr sz="2800" b="1" u="sng" spc="-5" dirty="0">
                <a:solidFill>
                  <a:srgbClr val="FFFFCC"/>
                </a:solidFill>
                <a:uFill>
                  <a:solidFill>
                    <a:srgbClr val="FFFFCC"/>
                  </a:solidFill>
                </a:uFill>
                <a:latin typeface="Arial"/>
                <a:cs typeface="Arial"/>
              </a:rPr>
              <a:t>the</a:t>
            </a:r>
            <a:r>
              <a:rPr sz="2800" b="1" u="sng" spc="15" dirty="0">
                <a:solidFill>
                  <a:srgbClr val="FFFFCC"/>
                </a:solidFill>
                <a:uFill>
                  <a:solidFill>
                    <a:srgbClr val="FFFFCC"/>
                  </a:solidFill>
                </a:uFill>
                <a:latin typeface="Arial"/>
                <a:cs typeface="Arial"/>
              </a:rPr>
              <a:t> </a:t>
            </a:r>
            <a:r>
              <a:rPr sz="2800" b="1" u="sng" spc="-5" dirty="0">
                <a:solidFill>
                  <a:srgbClr val="FFFFCC"/>
                </a:solidFill>
                <a:uFill>
                  <a:solidFill>
                    <a:srgbClr val="FFFFCC"/>
                  </a:solidFill>
                </a:uFill>
                <a:latin typeface="Arial"/>
                <a:cs typeface="Arial"/>
              </a:rPr>
              <a:t>association</a:t>
            </a:r>
            <a:r>
              <a:rPr sz="2800" b="1" spc="35" dirty="0">
                <a:solidFill>
                  <a:srgbClr val="FFFFCC"/>
                </a:solidFill>
                <a:latin typeface="Arial"/>
                <a:cs typeface="Arial"/>
              </a:rPr>
              <a:t> </a:t>
            </a:r>
            <a:r>
              <a:rPr sz="2800" spc="-5" dirty="0">
                <a:solidFill>
                  <a:srgbClr val="FFFFCC"/>
                </a:solidFill>
                <a:latin typeface="Arial MT"/>
                <a:cs typeface="Arial MT"/>
              </a:rPr>
              <a:t>being </a:t>
            </a:r>
            <a:r>
              <a:rPr sz="2800" dirty="0">
                <a:solidFill>
                  <a:srgbClr val="FFFFCC"/>
                </a:solidFill>
                <a:latin typeface="Arial MT"/>
                <a:cs typeface="Arial MT"/>
              </a:rPr>
              <a:t> measured)</a:t>
            </a:r>
            <a:r>
              <a:rPr sz="2800" spc="35" dirty="0">
                <a:solidFill>
                  <a:srgbClr val="FFFFCC"/>
                </a:solidFill>
                <a:latin typeface="Arial MT"/>
                <a:cs typeface="Arial MT"/>
              </a:rPr>
              <a:t> </a:t>
            </a:r>
            <a:r>
              <a:rPr sz="2800" spc="-5" dirty="0">
                <a:solidFill>
                  <a:srgbClr val="FFFFCC"/>
                </a:solidFill>
                <a:latin typeface="Arial MT"/>
                <a:cs typeface="Arial MT"/>
              </a:rPr>
              <a:t>with</a:t>
            </a:r>
            <a:r>
              <a:rPr sz="2800" spc="40" dirty="0">
                <a:solidFill>
                  <a:srgbClr val="FFFFCC"/>
                </a:solidFill>
                <a:latin typeface="Arial MT"/>
                <a:cs typeface="Arial MT"/>
              </a:rPr>
              <a:t> </a:t>
            </a:r>
            <a:r>
              <a:rPr sz="2800" spc="-5" dirty="0">
                <a:solidFill>
                  <a:srgbClr val="FFFFCC"/>
                </a:solidFill>
                <a:latin typeface="Arial MT"/>
                <a:cs typeface="Arial MT"/>
              </a:rPr>
              <a:t>a</a:t>
            </a:r>
            <a:r>
              <a:rPr sz="2800" spc="25" dirty="0">
                <a:solidFill>
                  <a:srgbClr val="FFFFCC"/>
                </a:solidFill>
                <a:latin typeface="Arial MT"/>
                <a:cs typeface="Arial MT"/>
              </a:rPr>
              <a:t> </a:t>
            </a:r>
            <a:r>
              <a:rPr sz="2800" spc="-5" dirty="0">
                <a:solidFill>
                  <a:srgbClr val="FFFFCC"/>
                </a:solidFill>
                <a:latin typeface="Arial MT"/>
                <a:cs typeface="Arial MT"/>
              </a:rPr>
              <a:t>variety</a:t>
            </a:r>
            <a:r>
              <a:rPr sz="2800" spc="20" dirty="0">
                <a:solidFill>
                  <a:srgbClr val="FFFFCC"/>
                </a:solidFill>
                <a:latin typeface="Arial MT"/>
                <a:cs typeface="Arial MT"/>
              </a:rPr>
              <a:t> </a:t>
            </a:r>
            <a:r>
              <a:rPr sz="2800" spc="-5" dirty="0">
                <a:solidFill>
                  <a:srgbClr val="FFFFCC"/>
                </a:solidFill>
                <a:latin typeface="Arial MT"/>
                <a:cs typeface="Arial MT"/>
              </a:rPr>
              <a:t>of</a:t>
            </a:r>
            <a:r>
              <a:rPr sz="2800" spc="25" dirty="0">
                <a:solidFill>
                  <a:srgbClr val="FFFFCC"/>
                </a:solidFill>
                <a:latin typeface="Arial MT"/>
                <a:cs typeface="Arial MT"/>
              </a:rPr>
              <a:t> </a:t>
            </a:r>
            <a:r>
              <a:rPr sz="2800" dirty="0">
                <a:solidFill>
                  <a:srgbClr val="FFFFCC"/>
                </a:solidFill>
                <a:latin typeface="Arial MT"/>
                <a:cs typeface="Arial MT"/>
              </a:rPr>
              <a:t>statistical </a:t>
            </a:r>
            <a:r>
              <a:rPr sz="2800" spc="5" dirty="0">
                <a:solidFill>
                  <a:srgbClr val="FFFFCC"/>
                </a:solidFill>
                <a:latin typeface="Arial MT"/>
                <a:cs typeface="Arial MT"/>
              </a:rPr>
              <a:t> </a:t>
            </a:r>
            <a:r>
              <a:rPr sz="2800" dirty="0">
                <a:solidFill>
                  <a:srgbClr val="FFFFCC"/>
                </a:solidFill>
                <a:latin typeface="Arial MT"/>
                <a:cs typeface="Arial MT"/>
              </a:rPr>
              <a:t>tests</a:t>
            </a:r>
            <a:r>
              <a:rPr sz="2800" spc="-25" dirty="0">
                <a:solidFill>
                  <a:srgbClr val="FFFFCC"/>
                </a:solidFill>
                <a:latin typeface="Arial MT"/>
                <a:cs typeface="Arial MT"/>
              </a:rPr>
              <a:t> </a:t>
            </a:r>
            <a:r>
              <a:rPr sz="2800" dirty="0">
                <a:solidFill>
                  <a:srgbClr val="FFFFCC"/>
                </a:solidFill>
                <a:latin typeface="Arial MT"/>
                <a:cs typeface="Arial MT"/>
              </a:rPr>
              <a:t>including</a:t>
            </a:r>
            <a:r>
              <a:rPr sz="2800" spc="10" dirty="0">
                <a:solidFill>
                  <a:srgbClr val="FFFFCC"/>
                </a:solidFill>
                <a:latin typeface="Arial MT"/>
                <a:cs typeface="Arial MT"/>
              </a:rPr>
              <a:t> </a:t>
            </a:r>
            <a:r>
              <a:rPr sz="2800" spc="-5" dirty="0">
                <a:solidFill>
                  <a:srgbClr val="FFFFCC"/>
                </a:solidFill>
                <a:latin typeface="Arial MT"/>
                <a:cs typeface="Arial MT"/>
              </a:rPr>
              <a:t>Pearson's</a:t>
            </a:r>
            <a:r>
              <a:rPr sz="2800" spc="45" dirty="0">
                <a:solidFill>
                  <a:srgbClr val="FFFFCC"/>
                </a:solidFill>
                <a:latin typeface="Arial MT"/>
                <a:cs typeface="Arial MT"/>
              </a:rPr>
              <a:t> </a:t>
            </a:r>
            <a:r>
              <a:rPr sz="3600" b="1" u="heavy" spc="-5" dirty="0">
                <a:solidFill>
                  <a:srgbClr val="FFFFCC"/>
                </a:solidFill>
                <a:uFill>
                  <a:solidFill>
                    <a:srgbClr val="FFFFCC"/>
                  </a:solidFill>
                </a:uFill>
                <a:latin typeface="Arial"/>
                <a:cs typeface="Arial"/>
              </a:rPr>
              <a:t>chi-square </a:t>
            </a:r>
            <a:r>
              <a:rPr sz="3600" b="1" dirty="0">
                <a:solidFill>
                  <a:srgbClr val="FFFFCC"/>
                </a:solidFill>
                <a:latin typeface="Arial"/>
                <a:cs typeface="Arial"/>
              </a:rPr>
              <a:t> </a:t>
            </a:r>
            <a:r>
              <a:rPr sz="3600" b="1" u="heavy" dirty="0">
                <a:solidFill>
                  <a:srgbClr val="FFFFCC"/>
                </a:solidFill>
                <a:uFill>
                  <a:solidFill>
                    <a:srgbClr val="FFFFCC"/>
                  </a:solidFill>
                </a:uFill>
                <a:latin typeface="Arial"/>
                <a:cs typeface="Arial"/>
              </a:rPr>
              <a:t>test</a:t>
            </a:r>
            <a:r>
              <a:rPr sz="2800" dirty="0">
                <a:solidFill>
                  <a:srgbClr val="FFFFCC"/>
                </a:solidFill>
                <a:latin typeface="Arial MT"/>
                <a:cs typeface="Arial MT"/>
              </a:rPr>
              <a:t>, the </a:t>
            </a:r>
            <a:r>
              <a:rPr sz="2800" i="1" spc="-5" dirty="0">
                <a:solidFill>
                  <a:srgbClr val="FFFFCC"/>
                </a:solidFill>
                <a:latin typeface="Arial"/>
                <a:cs typeface="Arial"/>
              </a:rPr>
              <a:t>G</a:t>
            </a:r>
            <a:r>
              <a:rPr sz="2800" spc="-5" dirty="0">
                <a:solidFill>
                  <a:srgbClr val="FFFFCC"/>
                </a:solidFill>
                <a:latin typeface="Arial MT"/>
                <a:cs typeface="Arial MT"/>
              </a:rPr>
              <a:t>-test, Fisher's </a:t>
            </a:r>
            <a:r>
              <a:rPr sz="2800" dirty="0">
                <a:solidFill>
                  <a:srgbClr val="FFFFCC"/>
                </a:solidFill>
                <a:latin typeface="Arial MT"/>
                <a:cs typeface="Arial MT"/>
              </a:rPr>
              <a:t>exact </a:t>
            </a:r>
            <a:r>
              <a:rPr sz="2800" spc="-5" dirty="0">
                <a:solidFill>
                  <a:srgbClr val="FFFFCC"/>
                </a:solidFill>
                <a:latin typeface="Arial MT"/>
                <a:cs typeface="Arial MT"/>
              </a:rPr>
              <a:t>test, and </a:t>
            </a:r>
            <a:r>
              <a:rPr sz="2800" dirty="0">
                <a:solidFill>
                  <a:srgbClr val="FFFFCC"/>
                </a:solidFill>
                <a:latin typeface="Arial MT"/>
                <a:cs typeface="Arial MT"/>
              </a:rPr>
              <a:t> </a:t>
            </a:r>
            <a:r>
              <a:rPr sz="2800" spc="-5" dirty="0">
                <a:solidFill>
                  <a:srgbClr val="FFFFCC"/>
                </a:solidFill>
                <a:latin typeface="Arial MT"/>
                <a:cs typeface="Arial MT"/>
              </a:rPr>
              <a:t>Barnard's</a:t>
            </a:r>
            <a:r>
              <a:rPr sz="2800" spc="15" dirty="0">
                <a:solidFill>
                  <a:srgbClr val="FFFFCC"/>
                </a:solidFill>
                <a:latin typeface="Arial MT"/>
                <a:cs typeface="Arial MT"/>
              </a:rPr>
              <a:t> </a:t>
            </a:r>
            <a:r>
              <a:rPr sz="2800" dirty="0">
                <a:solidFill>
                  <a:srgbClr val="FFFFCC"/>
                </a:solidFill>
                <a:latin typeface="Arial MT"/>
                <a:cs typeface="Arial MT"/>
              </a:rPr>
              <a:t>test,</a:t>
            </a:r>
            <a:r>
              <a:rPr sz="2800" spc="-5" dirty="0">
                <a:solidFill>
                  <a:srgbClr val="FFFFCC"/>
                </a:solidFill>
                <a:latin typeface="Arial MT"/>
                <a:cs typeface="Arial MT"/>
              </a:rPr>
              <a:t> provided</a:t>
            </a:r>
            <a:r>
              <a:rPr sz="2800"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entries</a:t>
            </a:r>
            <a:r>
              <a:rPr sz="2800" spc="-5" dirty="0">
                <a:solidFill>
                  <a:srgbClr val="FFFFCC"/>
                </a:solidFill>
                <a:latin typeface="Arial MT"/>
                <a:cs typeface="Arial MT"/>
              </a:rPr>
              <a:t> in</a:t>
            </a:r>
            <a:r>
              <a:rPr sz="2800" spc="10" dirty="0">
                <a:solidFill>
                  <a:srgbClr val="FFFFCC"/>
                </a:solidFill>
                <a:latin typeface="Arial MT"/>
                <a:cs typeface="Arial MT"/>
              </a:rPr>
              <a:t> </a:t>
            </a:r>
            <a:r>
              <a:rPr sz="2800" spc="-5" dirty="0">
                <a:solidFill>
                  <a:srgbClr val="FFFFCC"/>
                </a:solidFill>
                <a:latin typeface="Arial MT"/>
                <a:cs typeface="Arial MT"/>
              </a:rPr>
              <a:t>the </a:t>
            </a:r>
            <a:r>
              <a:rPr sz="2800" dirty="0">
                <a:solidFill>
                  <a:srgbClr val="FFFFCC"/>
                </a:solidFill>
                <a:latin typeface="Arial MT"/>
                <a:cs typeface="Arial MT"/>
              </a:rPr>
              <a:t> table</a:t>
            </a:r>
            <a:r>
              <a:rPr sz="2800" spc="-5" dirty="0">
                <a:solidFill>
                  <a:srgbClr val="FFFFCC"/>
                </a:solidFill>
                <a:latin typeface="Arial MT"/>
                <a:cs typeface="Arial MT"/>
              </a:rPr>
              <a:t> </a:t>
            </a:r>
            <a:r>
              <a:rPr sz="2800" dirty="0">
                <a:solidFill>
                  <a:srgbClr val="FFFFCC"/>
                </a:solidFill>
                <a:latin typeface="Arial MT"/>
                <a:cs typeface="Arial MT"/>
              </a:rPr>
              <a:t>represent</a:t>
            </a:r>
            <a:r>
              <a:rPr sz="2800" spc="-10" dirty="0">
                <a:solidFill>
                  <a:srgbClr val="FFFFCC"/>
                </a:solidFill>
                <a:latin typeface="Arial MT"/>
                <a:cs typeface="Arial MT"/>
              </a:rPr>
              <a:t> </a:t>
            </a:r>
            <a:r>
              <a:rPr sz="2800" dirty="0">
                <a:solidFill>
                  <a:srgbClr val="FFFFCC"/>
                </a:solidFill>
                <a:latin typeface="Arial MT"/>
                <a:cs typeface="Arial MT"/>
              </a:rPr>
              <a:t>individuals</a:t>
            </a:r>
            <a:r>
              <a:rPr sz="2800" spc="35" dirty="0">
                <a:solidFill>
                  <a:srgbClr val="FFFFCC"/>
                </a:solidFill>
                <a:latin typeface="Arial MT"/>
                <a:cs typeface="Arial MT"/>
              </a:rPr>
              <a:t> </a:t>
            </a:r>
            <a:r>
              <a:rPr sz="2800" b="1" u="sng" spc="-5" dirty="0">
                <a:solidFill>
                  <a:srgbClr val="FFFFCC"/>
                </a:solidFill>
                <a:uFill>
                  <a:solidFill>
                    <a:srgbClr val="FFFFCC"/>
                  </a:solidFill>
                </a:uFill>
                <a:latin typeface="Arial"/>
                <a:cs typeface="Arial"/>
              </a:rPr>
              <a:t>randomly </a:t>
            </a:r>
            <a:r>
              <a:rPr sz="2800" b="1" dirty="0">
                <a:solidFill>
                  <a:srgbClr val="FFFFCC"/>
                </a:solidFill>
                <a:latin typeface="Arial"/>
                <a:cs typeface="Arial"/>
              </a:rPr>
              <a:t> </a:t>
            </a:r>
            <a:r>
              <a:rPr sz="2800" b="1" u="sng" spc="-5" dirty="0">
                <a:solidFill>
                  <a:srgbClr val="FFFFCC"/>
                </a:solidFill>
                <a:uFill>
                  <a:solidFill>
                    <a:srgbClr val="FFFFCC"/>
                  </a:solidFill>
                </a:uFill>
                <a:latin typeface="Arial"/>
                <a:cs typeface="Arial"/>
              </a:rPr>
              <a:t>sampled</a:t>
            </a:r>
            <a:r>
              <a:rPr sz="2800" b="1" spc="15" dirty="0">
                <a:solidFill>
                  <a:srgbClr val="FFFFCC"/>
                </a:solidFill>
                <a:latin typeface="Arial"/>
                <a:cs typeface="Arial"/>
              </a:rPr>
              <a:t> </a:t>
            </a:r>
            <a:r>
              <a:rPr sz="2800" dirty="0">
                <a:solidFill>
                  <a:srgbClr val="FFFFCC"/>
                </a:solidFill>
                <a:latin typeface="Arial MT"/>
                <a:cs typeface="Arial MT"/>
              </a:rPr>
              <a:t>from</a:t>
            </a:r>
            <a:r>
              <a:rPr sz="2800" spc="15" dirty="0">
                <a:solidFill>
                  <a:srgbClr val="FFFFCC"/>
                </a:solidFill>
                <a:latin typeface="Arial MT"/>
                <a:cs typeface="Arial MT"/>
              </a:rPr>
              <a:t> </a:t>
            </a:r>
            <a:r>
              <a:rPr sz="2800" spc="-5" dirty="0">
                <a:solidFill>
                  <a:srgbClr val="FFFFCC"/>
                </a:solidFill>
                <a:latin typeface="Arial MT"/>
                <a:cs typeface="Arial MT"/>
              </a:rPr>
              <a:t>the</a:t>
            </a:r>
            <a:r>
              <a:rPr sz="2800" spc="5" dirty="0">
                <a:solidFill>
                  <a:srgbClr val="FFFFCC"/>
                </a:solidFill>
                <a:latin typeface="Arial MT"/>
                <a:cs typeface="Arial MT"/>
              </a:rPr>
              <a:t> </a:t>
            </a:r>
            <a:r>
              <a:rPr sz="2800" spc="-5" dirty="0">
                <a:solidFill>
                  <a:srgbClr val="FFFFCC"/>
                </a:solidFill>
                <a:latin typeface="Arial MT"/>
                <a:cs typeface="Arial MT"/>
              </a:rPr>
              <a:t>population</a:t>
            </a:r>
            <a:r>
              <a:rPr sz="2800" spc="20" dirty="0">
                <a:solidFill>
                  <a:srgbClr val="FFFFCC"/>
                </a:solidFill>
                <a:latin typeface="Arial MT"/>
                <a:cs typeface="Arial MT"/>
              </a:rPr>
              <a:t> </a:t>
            </a:r>
            <a:r>
              <a:rPr sz="2800" spc="-5" dirty="0">
                <a:solidFill>
                  <a:srgbClr val="FFFFCC"/>
                </a:solidFill>
                <a:latin typeface="Arial MT"/>
                <a:cs typeface="Arial MT"/>
              </a:rPr>
              <a:t>about</a:t>
            </a:r>
            <a:r>
              <a:rPr sz="2800" dirty="0">
                <a:solidFill>
                  <a:srgbClr val="FFFFCC"/>
                </a:solidFill>
                <a:latin typeface="Arial MT"/>
                <a:cs typeface="Arial MT"/>
              </a:rPr>
              <a:t> </a:t>
            </a:r>
            <a:r>
              <a:rPr sz="2800" spc="-5" dirty="0">
                <a:solidFill>
                  <a:srgbClr val="FFFFCC"/>
                </a:solidFill>
                <a:latin typeface="Arial MT"/>
                <a:cs typeface="Arial MT"/>
              </a:rPr>
              <a:t>which </a:t>
            </a:r>
            <a:r>
              <a:rPr sz="2800" spc="-760" dirty="0">
                <a:solidFill>
                  <a:srgbClr val="FFFFCC"/>
                </a:solidFill>
                <a:latin typeface="Arial MT"/>
                <a:cs typeface="Arial MT"/>
              </a:rPr>
              <a:t> </a:t>
            </a:r>
            <a:r>
              <a:rPr sz="2800" spc="-5" dirty="0">
                <a:solidFill>
                  <a:srgbClr val="FFFFCC"/>
                </a:solidFill>
                <a:latin typeface="Arial MT"/>
                <a:cs typeface="Arial MT"/>
              </a:rPr>
              <a:t>we</a:t>
            </a:r>
            <a:r>
              <a:rPr sz="2800" spc="5" dirty="0">
                <a:solidFill>
                  <a:srgbClr val="FFFFCC"/>
                </a:solidFill>
                <a:latin typeface="Arial MT"/>
                <a:cs typeface="Arial MT"/>
              </a:rPr>
              <a:t> </a:t>
            </a:r>
            <a:r>
              <a:rPr sz="2800" spc="-5" dirty="0">
                <a:solidFill>
                  <a:srgbClr val="FFFFCC"/>
                </a:solidFill>
                <a:latin typeface="Arial MT"/>
                <a:cs typeface="Arial MT"/>
              </a:rPr>
              <a:t>want</a:t>
            </a:r>
            <a:r>
              <a:rPr sz="2800" spc="5" dirty="0">
                <a:solidFill>
                  <a:srgbClr val="FFFFCC"/>
                </a:solidFill>
                <a:latin typeface="Arial MT"/>
                <a:cs typeface="Arial MT"/>
              </a:rPr>
              <a:t> </a:t>
            </a:r>
            <a:r>
              <a:rPr sz="2800" spc="-5" dirty="0">
                <a:solidFill>
                  <a:srgbClr val="FFFFCC"/>
                </a:solidFill>
                <a:latin typeface="Arial MT"/>
                <a:cs typeface="Arial MT"/>
              </a:rPr>
              <a:t>to</a:t>
            </a:r>
            <a:r>
              <a:rPr sz="2800" spc="-10" dirty="0">
                <a:solidFill>
                  <a:srgbClr val="FFFFCC"/>
                </a:solidFill>
                <a:latin typeface="Arial MT"/>
                <a:cs typeface="Arial MT"/>
              </a:rPr>
              <a:t> </a:t>
            </a:r>
            <a:r>
              <a:rPr sz="2800" spc="-5" dirty="0">
                <a:solidFill>
                  <a:srgbClr val="FFFFCC"/>
                </a:solidFill>
                <a:latin typeface="Arial MT"/>
                <a:cs typeface="Arial MT"/>
              </a:rPr>
              <a:t>draw</a:t>
            </a:r>
            <a:r>
              <a:rPr sz="2800" spc="10" dirty="0">
                <a:solidFill>
                  <a:srgbClr val="FFFFCC"/>
                </a:solidFill>
                <a:latin typeface="Arial MT"/>
                <a:cs typeface="Arial MT"/>
              </a:rPr>
              <a:t> </a:t>
            </a:r>
            <a:r>
              <a:rPr sz="2800" spc="-5" dirty="0">
                <a:solidFill>
                  <a:srgbClr val="FFFFCC"/>
                </a:solidFill>
                <a:latin typeface="Arial MT"/>
                <a:cs typeface="Arial MT"/>
              </a:rPr>
              <a:t>a</a:t>
            </a:r>
            <a:r>
              <a:rPr sz="2800" spc="-10" dirty="0">
                <a:solidFill>
                  <a:srgbClr val="FFFFCC"/>
                </a:solidFill>
                <a:latin typeface="Arial MT"/>
                <a:cs typeface="Arial MT"/>
              </a:rPr>
              <a:t> </a:t>
            </a:r>
            <a:r>
              <a:rPr sz="2800" dirty="0">
                <a:solidFill>
                  <a:srgbClr val="FFFFCC"/>
                </a:solidFill>
                <a:latin typeface="Arial MT"/>
                <a:cs typeface="Arial MT"/>
              </a:rPr>
              <a:t>conclusion.</a:t>
            </a:r>
            <a:endParaRPr sz="2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2762</Words>
  <Application>Microsoft Office PowerPoint</Application>
  <PresentationFormat>如螢幕大小 (4:3)</PresentationFormat>
  <Paragraphs>772</Paragraphs>
  <Slides>42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42</vt:i4>
      </vt:variant>
    </vt:vector>
  </HeadingPairs>
  <TitlesOfParts>
    <vt:vector size="50" baseType="lpstr">
      <vt:lpstr>Arial MT</vt:lpstr>
      <vt:lpstr>PMingLiU-ExtB</vt:lpstr>
      <vt:lpstr>Arial</vt:lpstr>
      <vt:lpstr>Arial Black</vt:lpstr>
      <vt:lpstr>Calibri</vt:lpstr>
      <vt:lpstr>Symbol</vt:lpstr>
      <vt:lpstr>Times New Roman</vt:lpstr>
      <vt:lpstr>Office Theme</vt:lpstr>
      <vt:lpstr>Biostatistics</vt:lpstr>
      <vt:lpstr>Ch 15 – Contingency Tables</vt:lpstr>
      <vt:lpstr>Outline</vt:lpstr>
      <vt:lpstr>PowerPoint 簡報</vt:lpstr>
      <vt:lpstr>Testing a contingency  table</vt:lpstr>
      <vt:lpstr>Example #1</vt:lpstr>
      <vt:lpstr>PowerPoint 簡報</vt:lpstr>
      <vt:lpstr>Cont’d</vt:lpstr>
      <vt:lpstr>Cont’d</vt:lpstr>
      <vt:lpstr>Example #2</vt:lpstr>
      <vt:lpstr>Cont’d</vt:lpstr>
      <vt:lpstr>“Expected” Contingency Table</vt:lpstr>
      <vt:lpstr>We begin by creating the total column. The  purpose is to get the percentages of head injury  or not from the total. Here we have roughly a  3:7 ratio,</vt:lpstr>
      <vt:lpstr>We next create the total row, and know that we  have 147 people wearing helmet and 646 did  not. Here we know the total number of subjects  are 793 (from either the total column or total  row).</vt:lpstr>
      <vt:lpstr>PowerPoint 簡報</vt:lpstr>
      <vt:lpstr>PowerPoint 簡報</vt:lpstr>
      <vt:lpstr>PowerPoint 簡報</vt:lpstr>
      <vt:lpstr>Chi-Square (2) Test</vt:lpstr>
      <vt:lpstr>Cont’d</vt:lpstr>
      <vt:lpstr>&gt;&gt; help chi2pdf CHI2PDF Chi-square probability density  function (pdf). Y = CHI2PDF(X,V) returns the  chi-square pdf with V degrees of freedom at the  values in X.</vt:lpstr>
      <vt:lpstr>&gt;&gt; help chi2inv</vt:lpstr>
      <vt:lpstr>PowerPoint 簡報</vt:lpstr>
      <vt:lpstr>PowerPoint 簡報</vt:lpstr>
      <vt:lpstr>PowerPoint 簡報</vt:lpstr>
      <vt:lpstr>Can we view by “rows” rather than “columns”?</vt:lpstr>
      <vt:lpstr>PowerPoint 簡報</vt:lpstr>
      <vt:lpstr>Expected contingency  table computed by  proportion from “Total”  column.</vt:lpstr>
      <vt:lpstr>Example #3</vt:lpstr>
      <vt:lpstr>Cont’d</vt:lpstr>
      <vt:lpstr>Building E based on row-proportions of total.</vt:lpstr>
      <vt:lpstr>Building E based on column-proportions of total.</vt:lpstr>
      <vt:lpstr>Conclusion</vt:lpstr>
      <vt:lpstr>In-class practice #1</vt:lpstr>
      <vt:lpstr>PowerPoint 簡報</vt:lpstr>
      <vt:lpstr>PowerPoint 簡報</vt:lpstr>
      <vt:lpstr>PowerPoint 簡報</vt:lpstr>
      <vt:lpstr>PowerPoint 簡報</vt:lpstr>
      <vt:lpstr>In-class practice #2</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gwchen</dc:creator>
  <cp:lastModifiedBy>至祥 黃</cp:lastModifiedBy>
  <cp:revision>1</cp:revision>
  <dcterms:created xsi:type="dcterms:W3CDTF">2022-06-20T19:55:25Z</dcterms:created>
  <dcterms:modified xsi:type="dcterms:W3CDTF">2022-06-20T20:13:42Z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2022-05-28T00:00:00Z</vt:filetime>
  </property>
  <property fmtid="{D5CDD505-2E9C-101B-9397-08002B2CF9AE}" pid="3" name="Creator">
    <vt:lpwstr>適用於 Microsoft 365 的 Microsoft® PowerPoint®</vt:lpwstr>
  </property>
  <property fmtid="{D5CDD505-2E9C-101B-9397-08002B2CF9AE}" pid="4" name="LastSaved">
    <vt:filetime>2022-06-20T00:00:00Z</vt:filetime>
  </property>
</Properties>
</file>