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267" y="281432"/>
            <a:ext cx="7049465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090" y="1938909"/>
            <a:ext cx="7614284" cy="280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45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91997"/>
            <a:ext cx="391032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DFD292"/>
                </a:solidFill>
                <a:latin typeface="Arial Black"/>
                <a:cs typeface="Arial Black"/>
              </a:rPr>
              <a:t>Biostatistics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21663"/>
            <a:ext cx="185293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Week</a:t>
            </a:r>
            <a:r>
              <a:rPr dirty="0" sz="3200" spc="-9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#17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628" y="1652727"/>
            <a:ext cx="16084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6/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4/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022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606679"/>
            <a:ext cx="47809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x=[1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3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5];y=[2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8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6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4];n=4;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1030604"/>
            <a:ext cx="62134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0">
                <a:latin typeface="Arial MT"/>
                <a:cs typeface="Arial MT"/>
              </a:rPr>
              <a:t>&gt;&gt;</a:t>
            </a:r>
            <a:r>
              <a:rPr dirty="0" sz="2800" spc="-45" b="0">
                <a:latin typeface="Arial MT"/>
                <a:cs typeface="Arial MT"/>
              </a:rPr>
              <a:t> </a:t>
            </a:r>
            <a:r>
              <a:rPr dirty="0" sz="2800" b="0">
                <a:latin typeface="Arial MT"/>
                <a:cs typeface="Arial MT"/>
              </a:rPr>
              <a:t>r=(n</a:t>
            </a:r>
            <a:r>
              <a:rPr dirty="0" sz="3600" b="0">
                <a:latin typeface="Arial MT"/>
                <a:cs typeface="Arial MT"/>
              </a:rPr>
              <a:t>*</a:t>
            </a:r>
            <a:r>
              <a:rPr dirty="0" sz="3600">
                <a:solidFill>
                  <a:srgbClr val="FFFF00"/>
                </a:solidFill>
              </a:rPr>
              <a:t>sum(x.*y)</a:t>
            </a:r>
            <a:r>
              <a:rPr dirty="0" sz="2800" b="0">
                <a:latin typeface="Arial MT"/>
                <a:cs typeface="Arial MT"/>
              </a:rPr>
              <a:t>-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FFFF00"/>
                </a:solidFill>
              </a:rPr>
              <a:t>sum(x)*sum(y)</a:t>
            </a:r>
            <a:r>
              <a:rPr dirty="0" sz="2800" b="0">
                <a:latin typeface="Arial MT"/>
                <a:cs typeface="Arial MT"/>
              </a:rPr>
              <a:t>)/sqrt((n*sum(x.*x)-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119" y="2130628"/>
            <a:ext cx="5477510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sum(x)^2)*(n*sum(y.*y)-sum(y)^2))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dirty="0" sz="28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-0.1348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119" y="3838447"/>
            <a:ext cx="4400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1975" y="4652771"/>
            <a:ext cx="7467600" cy="1584960"/>
            <a:chOff x="1331975" y="4652771"/>
            <a:chExt cx="7467600" cy="1584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75" y="4652771"/>
              <a:ext cx="7467600" cy="15849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80281" y="4869941"/>
              <a:ext cx="2988945" cy="431800"/>
            </a:xfrm>
            <a:custGeom>
              <a:avLst/>
              <a:gdLst/>
              <a:ahLst/>
              <a:cxnLst/>
              <a:rect l="l" t="t" r="r" b="b"/>
              <a:pathLst>
                <a:path w="2988945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1" y="0"/>
                  </a:lnTo>
                  <a:lnTo>
                    <a:pt x="900429" y="0"/>
                  </a:lnTo>
                  <a:lnTo>
                    <a:pt x="928431" y="5641"/>
                  </a:lnTo>
                  <a:lnTo>
                    <a:pt x="951277" y="21034"/>
                  </a:lnTo>
                  <a:lnTo>
                    <a:pt x="966670" y="43880"/>
                  </a:lnTo>
                  <a:lnTo>
                    <a:pt x="972312" y="71881"/>
                  </a:lnTo>
                  <a:lnTo>
                    <a:pt x="972312" y="359409"/>
                  </a:lnTo>
                  <a:lnTo>
                    <a:pt x="966670" y="387411"/>
                  </a:lnTo>
                  <a:lnTo>
                    <a:pt x="951277" y="410257"/>
                  </a:lnTo>
                  <a:lnTo>
                    <a:pt x="928431" y="425650"/>
                  </a:lnTo>
                  <a:lnTo>
                    <a:pt x="900429" y="431291"/>
                  </a:lnTo>
                  <a:lnTo>
                    <a:pt x="71881" y="431291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09"/>
                  </a:lnTo>
                  <a:lnTo>
                    <a:pt x="0" y="71881"/>
                  </a:lnTo>
                  <a:close/>
                </a:path>
                <a:path w="2988945" h="431800">
                  <a:moveTo>
                    <a:pt x="1405127" y="71881"/>
                  </a:moveTo>
                  <a:lnTo>
                    <a:pt x="1410769" y="43880"/>
                  </a:lnTo>
                  <a:lnTo>
                    <a:pt x="1426162" y="21034"/>
                  </a:lnTo>
                  <a:lnTo>
                    <a:pt x="1449008" y="5641"/>
                  </a:lnTo>
                  <a:lnTo>
                    <a:pt x="1477009" y="0"/>
                  </a:lnTo>
                  <a:lnTo>
                    <a:pt x="2916682" y="0"/>
                  </a:lnTo>
                  <a:lnTo>
                    <a:pt x="2944683" y="5641"/>
                  </a:lnTo>
                  <a:lnTo>
                    <a:pt x="2967529" y="21034"/>
                  </a:lnTo>
                  <a:lnTo>
                    <a:pt x="2982922" y="43880"/>
                  </a:lnTo>
                  <a:lnTo>
                    <a:pt x="2988564" y="71881"/>
                  </a:lnTo>
                  <a:lnTo>
                    <a:pt x="2988564" y="359409"/>
                  </a:lnTo>
                  <a:lnTo>
                    <a:pt x="2982922" y="387411"/>
                  </a:lnTo>
                  <a:lnTo>
                    <a:pt x="2967529" y="410257"/>
                  </a:lnTo>
                  <a:lnTo>
                    <a:pt x="2944683" y="425650"/>
                  </a:lnTo>
                  <a:lnTo>
                    <a:pt x="2916682" y="431291"/>
                  </a:lnTo>
                  <a:lnTo>
                    <a:pt x="1477009" y="431291"/>
                  </a:lnTo>
                  <a:lnTo>
                    <a:pt x="1449008" y="425650"/>
                  </a:lnTo>
                  <a:lnTo>
                    <a:pt x="1426162" y="410257"/>
                  </a:lnTo>
                  <a:lnTo>
                    <a:pt x="1410769" y="387411"/>
                  </a:lnTo>
                  <a:lnTo>
                    <a:pt x="1405127" y="359409"/>
                  </a:lnTo>
                  <a:lnTo>
                    <a:pt x="1405127" y="7188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859148" y="3591190"/>
            <a:ext cx="4318000" cy="652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15"/>
              </a:spcBef>
            </a:pPr>
            <a:r>
              <a:rPr dirty="0" sz="2100" spc="-85">
                <a:solidFill>
                  <a:srgbClr val="FFFF00"/>
                </a:solidFill>
                <a:latin typeface="Microsoft JhengHei"/>
                <a:cs typeface="Microsoft JhengHei"/>
              </a:rPr>
              <a:t>Pay</a:t>
            </a:r>
            <a:r>
              <a:rPr dirty="0" sz="2100" spc="-25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50">
                <a:solidFill>
                  <a:srgbClr val="FFFF00"/>
                </a:solidFill>
                <a:latin typeface="Microsoft JhengHei"/>
                <a:cs typeface="Microsoft JhengHei"/>
              </a:rPr>
              <a:t>special</a:t>
            </a:r>
            <a:r>
              <a:rPr dirty="0" sz="2100" spc="-45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attention</a:t>
            </a:r>
            <a:r>
              <a:rPr dirty="0" sz="2100" spc="-70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to</a:t>
            </a:r>
            <a:r>
              <a:rPr dirty="0" sz="2100" spc="-40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50">
                <a:solidFill>
                  <a:srgbClr val="FFFF00"/>
                </a:solidFill>
                <a:latin typeface="Microsoft JhengHei"/>
                <a:cs typeface="Microsoft JhengHei"/>
              </a:rPr>
              <a:t>the</a:t>
            </a:r>
            <a:r>
              <a:rPr dirty="0" sz="2100" spc="-45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60">
                <a:solidFill>
                  <a:srgbClr val="FFFF00"/>
                </a:solidFill>
                <a:latin typeface="Microsoft JhengHei"/>
                <a:cs typeface="Microsoft JhengHei"/>
              </a:rPr>
              <a:t>usage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70">
                <a:solidFill>
                  <a:srgbClr val="FFFF00"/>
                </a:solidFill>
                <a:latin typeface="Microsoft JhengHei"/>
                <a:cs typeface="Microsoft JhengHei"/>
              </a:rPr>
              <a:t>of</a:t>
            </a:r>
            <a:endParaRPr sz="2100">
              <a:latin typeface="Microsoft JhengHei"/>
              <a:cs typeface="Microsoft JhengHei"/>
            </a:endParaRPr>
          </a:p>
          <a:p>
            <a:pPr marL="12700">
              <a:lnSpc>
                <a:spcPts val="2460"/>
              </a:lnSpc>
            </a:pPr>
            <a:r>
              <a:rPr dirty="0" sz="2100" spc="-50">
                <a:solidFill>
                  <a:srgbClr val="FFFF00"/>
                </a:solidFill>
                <a:latin typeface="Microsoft JhengHei"/>
                <a:cs typeface="Microsoft JhengHei"/>
              </a:rPr>
              <a:t>c</a:t>
            </a:r>
            <a:r>
              <a:rPr dirty="0" sz="2100" spc="-75">
                <a:solidFill>
                  <a:srgbClr val="FFFF00"/>
                </a:solidFill>
                <a:latin typeface="Microsoft JhengHei"/>
                <a:cs typeface="Microsoft JhengHei"/>
              </a:rPr>
              <a:t>o</a:t>
            </a:r>
            <a:r>
              <a:rPr dirty="0" sz="2100" spc="-90">
                <a:solidFill>
                  <a:srgbClr val="FFFF00"/>
                </a:solidFill>
                <a:latin typeface="Microsoft JhengHei"/>
                <a:cs typeface="Microsoft JhengHei"/>
              </a:rPr>
              <a:t>m</a:t>
            </a:r>
            <a:r>
              <a:rPr dirty="0" sz="2100" spc="-70">
                <a:solidFill>
                  <a:srgbClr val="FFFF00"/>
                </a:solidFill>
                <a:latin typeface="Microsoft JhengHei"/>
                <a:cs typeface="Microsoft JhengHei"/>
              </a:rPr>
              <a:t>p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u</a:t>
            </a:r>
            <a:r>
              <a:rPr dirty="0" sz="2100" spc="-45">
                <a:solidFill>
                  <a:srgbClr val="FFFF00"/>
                </a:solidFill>
                <a:latin typeface="Microsoft JhengHei"/>
                <a:cs typeface="Microsoft JhengHei"/>
              </a:rPr>
              <a:t>ting</a:t>
            </a:r>
            <a:r>
              <a:rPr dirty="0" sz="2100" spc="-75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35">
                <a:solidFill>
                  <a:srgbClr val="FFFF00"/>
                </a:solidFill>
                <a:latin typeface="Microsoft JhengHei"/>
                <a:cs typeface="Microsoft JhengHei"/>
              </a:rPr>
              <a:t>t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h</a:t>
            </a:r>
            <a:r>
              <a:rPr dirty="0" sz="2100" spc="-65">
                <a:solidFill>
                  <a:srgbClr val="FFFF00"/>
                </a:solidFill>
                <a:latin typeface="Microsoft JhengHei"/>
                <a:cs typeface="Microsoft JhengHei"/>
              </a:rPr>
              <a:t>o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s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e</a:t>
            </a:r>
            <a:r>
              <a:rPr dirty="0" sz="2100" spc="-50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60">
                <a:solidFill>
                  <a:srgbClr val="FFFF00"/>
                </a:solidFill>
                <a:latin typeface="Microsoft JhengHei"/>
                <a:cs typeface="Microsoft JhengHei"/>
              </a:rPr>
              <a:t>su</a:t>
            </a:r>
            <a:r>
              <a:rPr dirty="0" sz="2100" spc="-85">
                <a:solidFill>
                  <a:srgbClr val="FFFF00"/>
                </a:solidFill>
                <a:latin typeface="Microsoft JhengHei"/>
                <a:cs typeface="Microsoft JhengHei"/>
              </a:rPr>
              <a:t>m</a:t>
            </a:r>
            <a:r>
              <a:rPr dirty="0" sz="2100" spc="-90">
                <a:solidFill>
                  <a:srgbClr val="FFFF00"/>
                </a:solidFill>
                <a:latin typeface="Microsoft JhengHei"/>
                <a:cs typeface="Microsoft JhengHei"/>
              </a:rPr>
              <a:t>m</a:t>
            </a:r>
            <a:r>
              <a:rPr dirty="0" sz="2100" spc="-45">
                <a:solidFill>
                  <a:srgbClr val="FFFF00"/>
                </a:solidFill>
                <a:latin typeface="Microsoft JhengHei"/>
                <a:cs typeface="Microsoft JhengHei"/>
              </a:rPr>
              <a:t>ati</a:t>
            </a:r>
            <a:r>
              <a:rPr dirty="0" sz="2100" spc="-75">
                <a:solidFill>
                  <a:srgbClr val="FFFF00"/>
                </a:solidFill>
                <a:latin typeface="Microsoft JhengHei"/>
                <a:cs typeface="Microsoft JhengHei"/>
              </a:rPr>
              <a:t>o</a:t>
            </a:r>
            <a:r>
              <a:rPr dirty="0" sz="2100" spc="-50">
                <a:solidFill>
                  <a:srgbClr val="FFFF00"/>
                </a:solidFill>
                <a:latin typeface="Microsoft JhengHei"/>
                <a:cs typeface="Microsoft JhengHei"/>
              </a:rPr>
              <a:t>ns.</a:t>
            </a:r>
            <a:endParaRPr sz="21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606679"/>
            <a:ext cx="47809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x=[1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3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5];y=[2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8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6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4];n=4;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1033653"/>
            <a:ext cx="6045835" cy="15468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105410">
              <a:lnSpc>
                <a:spcPct val="99500"/>
              </a:lnSpc>
              <a:spcBef>
                <a:spcPts val="110"/>
              </a:spcBef>
            </a:pPr>
            <a:r>
              <a:rPr dirty="0" sz="2800" spc="-5" b="0">
                <a:latin typeface="Arial MT"/>
                <a:cs typeface="Arial MT"/>
              </a:rPr>
              <a:t>&gt;&gt; </a:t>
            </a:r>
            <a:r>
              <a:rPr dirty="0" sz="2800" b="0">
                <a:latin typeface="Arial MT"/>
                <a:cs typeface="Arial MT"/>
              </a:rPr>
              <a:t>r=(n*sum(x.*y)- </a:t>
            </a:r>
            <a:r>
              <a:rPr dirty="0" sz="2800" spc="5" b="0">
                <a:latin typeface="Arial MT"/>
                <a:cs typeface="Arial MT"/>
              </a:rPr>
              <a:t> </a:t>
            </a:r>
            <a:r>
              <a:rPr dirty="0" sz="2800" spc="-5" b="0">
                <a:latin typeface="Arial MT"/>
                <a:cs typeface="Arial MT"/>
              </a:rPr>
              <a:t>s</a:t>
            </a:r>
            <a:r>
              <a:rPr dirty="0" sz="2800" b="0">
                <a:latin typeface="Arial MT"/>
                <a:cs typeface="Arial MT"/>
              </a:rPr>
              <a:t>u</a:t>
            </a:r>
            <a:r>
              <a:rPr dirty="0" sz="2800" spc="-5" b="0">
                <a:latin typeface="Arial MT"/>
                <a:cs typeface="Arial MT"/>
              </a:rPr>
              <a:t>m(</a:t>
            </a:r>
            <a:r>
              <a:rPr dirty="0" sz="2800" b="0">
                <a:latin typeface="Arial MT"/>
                <a:cs typeface="Arial MT"/>
              </a:rPr>
              <a:t>x</a:t>
            </a:r>
            <a:r>
              <a:rPr dirty="0" sz="2800" spc="-5" b="0">
                <a:latin typeface="Arial MT"/>
                <a:cs typeface="Arial MT"/>
              </a:rPr>
              <a:t>)</a:t>
            </a:r>
            <a:r>
              <a:rPr dirty="0" sz="2800" b="0">
                <a:latin typeface="Arial MT"/>
                <a:cs typeface="Arial MT"/>
              </a:rPr>
              <a:t>*</a:t>
            </a:r>
            <a:r>
              <a:rPr dirty="0" sz="2800" spc="-5" b="0">
                <a:latin typeface="Arial MT"/>
                <a:cs typeface="Arial MT"/>
              </a:rPr>
              <a:t>s</a:t>
            </a:r>
            <a:r>
              <a:rPr dirty="0" sz="2800" b="0">
                <a:latin typeface="Arial MT"/>
                <a:cs typeface="Arial MT"/>
              </a:rPr>
              <a:t>u</a:t>
            </a:r>
            <a:r>
              <a:rPr dirty="0" sz="2800" spc="-5" b="0">
                <a:latin typeface="Arial MT"/>
                <a:cs typeface="Arial MT"/>
              </a:rPr>
              <a:t>m(</a:t>
            </a:r>
            <a:r>
              <a:rPr dirty="0" sz="2800" b="0">
                <a:latin typeface="Arial MT"/>
                <a:cs typeface="Arial MT"/>
              </a:rPr>
              <a:t>y</a:t>
            </a:r>
            <a:r>
              <a:rPr dirty="0" sz="2800" spc="-5" b="0">
                <a:latin typeface="Arial MT"/>
                <a:cs typeface="Arial MT"/>
              </a:rPr>
              <a:t>)</a:t>
            </a:r>
            <a:r>
              <a:rPr dirty="0" sz="2800" b="0">
                <a:latin typeface="Arial MT"/>
                <a:cs typeface="Arial MT"/>
              </a:rPr>
              <a:t>)</a:t>
            </a:r>
            <a:r>
              <a:rPr dirty="0" sz="2800" spc="-5" b="0">
                <a:latin typeface="Arial MT"/>
                <a:cs typeface="Arial MT"/>
              </a:rPr>
              <a:t>/</a:t>
            </a:r>
            <a:r>
              <a:rPr dirty="0" sz="2800" b="0">
                <a:latin typeface="Arial MT"/>
                <a:cs typeface="Arial MT"/>
              </a:rPr>
              <a:t>s</a:t>
            </a:r>
            <a:r>
              <a:rPr dirty="0" sz="2800" spc="-5" b="0">
                <a:latin typeface="Arial MT"/>
                <a:cs typeface="Arial MT"/>
              </a:rPr>
              <a:t>q</a:t>
            </a:r>
            <a:r>
              <a:rPr dirty="0" sz="2800" b="0">
                <a:latin typeface="Arial MT"/>
                <a:cs typeface="Arial MT"/>
              </a:rPr>
              <a:t>r</a:t>
            </a:r>
            <a:r>
              <a:rPr dirty="0" sz="2800" spc="-5" b="0">
                <a:latin typeface="Arial MT"/>
                <a:cs typeface="Arial MT"/>
              </a:rPr>
              <a:t>t(</a:t>
            </a:r>
            <a:r>
              <a:rPr dirty="0" sz="2800" b="0">
                <a:latin typeface="Arial MT"/>
                <a:cs typeface="Arial MT"/>
              </a:rPr>
              <a:t>(</a:t>
            </a:r>
            <a:r>
              <a:rPr dirty="0" sz="2800" spc="25" b="0">
                <a:latin typeface="Arial MT"/>
                <a:cs typeface="Arial MT"/>
              </a:rPr>
              <a:t>n</a:t>
            </a:r>
            <a:r>
              <a:rPr dirty="0" sz="3600" spc="-5">
                <a:solidFill>
                  <a:srgbClr val="FFFF00"/>
                </a:solidFill>
              </a:rPr>
              <a:t>*sum(x.*x</a:t>
            </a:r>
            <a:r>
              <a:rPr dirty="0" sz="3600" spc="10">
                <a:solidFill>
                  <a:srgbClr val="FFFF00"/>
                </a:solidFill>
              </a:rPr>
              <a:t>)</a:t>
            </a:r>
            <a:r>
              <a:rPr dirty="0" sz="2800" spc="-5" b="0">
                <a:latin typeface="Arial MT"/>
                <a:cs typeface="Arial MT"/>
              </a:rPr>
              <a:t>-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600" spc="-10">
                <a:solidFill>
                  <a:srgbClr val="FFFF00"/>
                </a:solidFill>
              </a:rPr>
              <a:t>sum(x)^2</a:t>
            </a:r>
            <a:r>
              <a:rPr dirty="0" sz="2800" spc="-10" b="0">
                <a:latin typeface="Arial MT"/>
                <a:cs typeface="Arial MT"/>
              </a:rPr>
              <a:t>)*(n*sum(y.*y)-sum(y)^2))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119" y="2984754"/>
            <a:ext cx="17570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dirty="0" sz="2800" spc="-5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-0.1348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119" y="3838447"/>
            <a:ext cx="4400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1975" y="4652771"/>
            <a:ext cx="7467600" cy="1584960"/>
            <a:chOff x="1331975" y="4652771"/>
            <a:chExt cx="7467600" cy="1584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75" y="4652771"/>
              <a:ext cx="7467600" cy="15849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72917" y="5482589"/>
              <a:ext cx="2339340" cy="431800"/>
            </a:xfrm>
            <a:custGeom>
              <a:avLst/>
              <a:gdLst/>
              <a:ahLst/>
              <a:cxnLst/>
              <a:rect l="l" t="t" r="r" b="b"/>
              <a:pathLst>
                <a:path w="2339340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1" y="0"/>
                  </a:lnTo>
                  <a:lnTo>
                    <a:pt x="900430" y="0"/>
                  </a:lnTo>
                  <a:lnTo>
                    <a:pt x="928431" y="5641"/>
                  </a:lnTo>
                  <a:lnTo>
                    <a:pt x="951277" y="21034"/>
                  </a:lnTo>
                  <a:lnTo>
                    <a:pt x="966670" y="43880"/>
                  </a:lnTo>
                  <a:lnTo>
                    <a:pt x="972311" y="71882"/>
                  </a:lnTo>
                  <a:lnTo>
                    <a:pt x="972311" y="359410"/>
                  </a:lnTo>
                  <a:lnTo>
                    <a:pt x="966670" y="387390"/>
                  </a:lnTo>
                  <a:lnTo>
                    <a:pt x="951277" y="410238"/>
                  </a:lnTo>
                  <a:lnTo>
                    <a:pt x="928431" y="425643"/>
                  </a:lnTo>
                  <a:lnTo>
                    <a:pt x="900430" y="431292"/>
                  </a:lnTo>
                  <a:lnTo>
                    <a:pt x="71881" y="431292"/>
                  </a:lnTo>
                  <a:lnTo>
                    <a:pt x="43880" y="425643"/>
                  </a:lnTo>
                  <a:lnTo>
                    <a:pt x="21034" y="410238"/>
                  </a:lnTo>
                  <a:lnTo>
                    <a:pt x="5641" y="387390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  <a:path w="2339340" h="431800">
                  <a:moveTo>
                    <a:pt x="1368552" y="71882"/>
                  </a:moveTo>
                  <a:lnTo>
                    <a:pt x="1374193" y="43880"/>
                  </a:lnTo>
                  <a:lnTo>
                    <a:pt x="1389586" y="21034"/>
                  </a:lnTo>
                  <a:lnTo>
                    <a:pt x="1412432" y="5641"/>
                  </a:lnTo>
                  <a:lnTo>
                    <a:pt x="1440433" y="0"/>
                  </a:lnTo>
                  <a:lnTo>
                    <a:pt x="2267458" y="0"/>
                  </a:lnTo>
                  <a:lnTo>
                    <a:pt x="2295459" y="5641"/>
                  </a:lnTo>
                  <a:lnTo>
                    <a:pt x="2318305" y="21034"/>
                  </a:lnTo>
                  <a:lnTo>
                    <a:pt x="2333698" y="43880"/>
                  </a:lnTo>
                  <a:lnTo>
                    <a:pt x="2339340" y="71882"/>
                  </a:lnTo>
                  <a:lnTo>
                    <a:pt x="2339340" y="359410"/>
                  </a:lnTo>
                  <a:lnTo>
                    <a:pt x="2333698" y="387390"/>
                  </a:lnTo>
                  <a:lnTo>
                    <a:pt x="2318305" y="410238"/>
                  </a:lnTo>
                  <a:lnTo>
                    <a:pt x="2295459" y="425643"/>
                  </a:lnTo>
                  <a:lnTo>
                    <a:pt x="2267458" y="431292"/>
                  </a:lnTo>
                  <a:lnTo>
                    <a:pt x="1440433" y="431292"/>
                  </a:lnTo>
                  <a:lnTo>
                    <a:pt x="1412432" y="425643"/>
                  </a:lnTo>
                  <a:lnTo>
                    <a:pt x="1389586" y="410238"/>
                  </a:lnTo>
                  <a:lnTo>
                    <a:pt x="1374193" y="387390"/>
                  </a:lnTo>
                  <a:lnTo>
                    <a:pt x="1368552" y="359410"/>
                  </a:lnTo>
                  <a:lnTo>
                    <a:pt x="1368552" y="7188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859148" y="3591190"/>
            <a:ext cx="4318000" cy="652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15"/>
              </a:spcBef>
            </a:pPr>
            <a:r>
              <a:rPr dirty="0" sz="2100" spc="-85">
                <a:solidFill>
                  <a:srgbClr val="FFFF00"/>
                </a:solidFill>
                <a:latin typeface="Microsoft JhengHei"/>
                <a:cs typeface="Microsoft JhengHei"/>
              </a:rPr>
              <a:t>Pay</a:t>
            </a:r>
            <a:r>
              <a:rPr dirty="0" sz="2100" spc="-25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50">
                <a:solidFill>
                  <a:srgbClr val="FFFF00"/>
                </a:solidFill>
                <a:latin typeface="Microsoft JhengHei"/>
                <a:cs typeface="Microsoft JhengHei"/>
              </a:rPr>
              <a:t>special</a:t>
            </a:r>
            <a:r>
              <a:rPr dirty="0" sz="2100" spc="-45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attention</a:t>
            </a:r>
            <a:r>
              <a:rPr dirty="0" sz="2100" spc="-70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to</a:t>
            </a:r>
            <a:r>
              <a:rPr dirty="0" sz="2100" spc="-40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50">
                <a:solidFill>
                  <a:srgbClr val="FFFF00"/>
                </a:solidFill>
                <a:latin typeface="Microsoft JhengHei"/>
                <a:cs typeface="Microsoft JhengHei"/>
              </a:rPr>
              <a:t>the</a:t>
            </a:r>
            <a:r>
              <a:rPr dirty="0" sz="2100" spc="-45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60">
                <a:solidFill>
                  <a:srgbClr val="FFFF00"/>
                </a:solidFill>
                <a:latin typeface="Microsoft JhengHei"/>
                <a:cs typeface="Microsoft JhengHei"/>
              </a:rPr>
              <a:t>usage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70">
                <a:solidFill>
                  <a:srgbClr val="FFFF00"/>
                </a:solidFill>
                <a:latin typeface="Microsoft JhengHei"/>
                <a:cs typeface="Microsoft JhengHei"/>
              </a:rPr>
              <a:t>of</a:t>
            </a:r>
            <a:endParaRPr sz="2100">
              <a:latin typeface="Microsoft JhengHei"/>
              <a:cs typeface="Microsoft JhengHei"/>
            </a:endParaRPr>
          </a:p>
          <a:p>
            <a:pPr marL="12700">
              <a:lnSpc>
                <a:spcPts val="2460"/>
              </a:lnSpc>
            </a:pPr>
            <a:r>
              <a:rPr dirty="0" sz="2100" spc="-50">
                <a:solidFill>
                  <a:srgbClr val="FFFF00"/>
                </a:solidFill>
                <a:latin typeface="Microsoft JhengHei"/>
                <a:cs typeface="Microsoft JhengHei"/>
              </a:rPr>
              <a:t>c</a:t>
            </a:r>
            <a:r>
              <a:rPr dirty="0" sz="2100" spc="-75">
                <a:solidFill>
                  <a:srgbClr val="FFFF00"/>
                </a:solidFill>
                <a:latin typeface="Microsoft JhengHei"/>
                <a:cs typeface="Microsoft JhengHei"/>
              </a:rPr>
              <a:t>o</a:t>
            </a:r>
            <a:r>
              <a:rPr dirty="0" sz="2100" spc="-90">
                <a:solidFill>
                  <a:srgbClr val="FFFF00"/>
                </a:solidFill>
                <a:latin typeface="Microsoft JhengHei"/>
                <a:cs typeface="Microsoft JhengHei"/>
              </a:rPr>
              <a:t>m</a:t>
            </a:r>
            <a:r>
              <a:rPr dirty="0" sz="2100" spc="-70">
                <a:solidFill>
                  <a:srgbClr val="FFFF00"/>
                </a:solidFill>
                <a:latin typeface="Microsoft JhengHei"/>
                <a:cs typeface="Microsoft JhengHei"/>
              </a:rPr>
              <a:t>p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u</a:t>
            </a:r>
            <a:r>
              <a:rPr dirty="0" sz="2100" spc="-45">
                <a:solidFill>
                  <a:srgbClr val="FFFF00"/>
                </a:solidFill>
                <a:latin typeface="Microsoft JhengHei"/>
                <a:cs typeface="Microsoft JhengHei"/>
              </a:rPr>
              <a:t>ting</a:t>
            </a:r>
            <a:r>
              <a:rPr dirty="0" sz="2100" spc="-75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35">
                <a:solidFill>
                  <a:srgbClr val="FFFF00"/>
                </a:solidFill>
                <a:latin typeface="Microsoft JhengHei"/>
                <a:cs typeface="Microsoft JhengHei"/>
              </a:rPr>
              <a:t>t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h</a:t>
            </a:r>
            <a:r>
              <a:rPr dirty="0" sz="2100" spc="-65">
                <a:solidFill>
                  <a:srgbClr val="FFFF00"/>
                </a:solidFill>
                <a:latin typeface="Microsoft JhengHei"/>
                <a:cs typeface="Microsoft JhengHei"/>
              </a:rPr>
              <a:t>o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s</a:t>
            </a:r>
            <a:r>
              <a:rPr dirty="0" sz="2100" spc="-55">
                <a:solidFill>
                  <a:srgbClr val="FFFF00"/>
                </a:solidFill>
                <a:latin typeface="Microsoft JhengHei"/>
                <a:cs typeface="Microsoft JhengHei"/>
              </a:rPr>
              <a:t>e</a:t>
            </a:r>
            <a:r>
              <a:rPr dirty="0" sz="2100" spc="-50">
                <a:solidFill>
                  <a:srgbClr val="FFFF00"/>
                </a:solidFill>
                <a:latin typeface="Microsoft JhengHei"/>
                <a:cs typeface="Microsoft JhengHei"/>
              </a:rPr>
              <a:t> </a:t>
            </a:r>
            <a:r>
              <a:rPr dirty="0" sz="2100" spc="-60">
                <a:solidFill>
                  <a:srgbClr val="FFFF00"/>
                </a:solidFill>
                <a:latin typeface="Microsoft JhengHei"/>
                <a:cs typeface="Microsoft JhengHei"/>
              </a:rPr>
              <a:t>su</a:t>
            </a:r>
            <a:r>
              <a:rPr dirty="0" sz="2100" spc="-85">
                <a:solidFill>
                  <a:srgbClr val="FFFF00"/>
                </a:solidFill>
                <a:latin typeface="Microsoft JhengHei"/>
                <a:cs typeface="Microsoft JhengHei"/>
              </a:rPr>
              <a:t>m</a:t>
            </a:r>
            <a:r>
              <a:rPr dirty="0" sz="2100" spc="-90">
                <a:solidFill>
                  <a:srgbClr val="FFFF00"/>
                </a:solidFill>
                <a:latin typeface="Microsoft JhengHei"/>
                <a:cs typeface="Microsoft JhengHei"/>
              </a:rPr>
              <a:t>m</a:t>
            </a:r>
            <a:r>
              <a:rPr dirty="0" sz="2100" spc="-45">
                <a:solidFill>
                  <a:srgbClr val="FFFF00"/>
                </a:solidFill>
                <a:latin typeface="Microsoft JhengHei"/>
                <a:cs typeface="Microsoft JhengHei"/>
              </a:rPr>
              <a:t>ati</a:t>
            </a:r>
            <a:r>
              <a:rPr dirty="0" sz="2100" spc="-75">
                <a:solidFill>
                  <a:srgbClr val="FFFF00"/>
                </a:solidFill>
                <a:latin typeface="Microsoft JhengHei"/>
                <a:cs typeface="Microsoft JhengHei"/>
              </a:rPr>
              <a:t>o</a:t>
            </a:r>
            <a:r>
              <a:rPr dirty="0" sz="2100" spc="-50">
                <a:solidFill>
                  <a:srgbClr val="FFFF00"/>
                </a:solidFill>
                <a:latin typeface="Microsoft JhengHei"/>
                <a:cs typeface="Microsoft JhengHei"/>
              </a:rPr>
              <a:t>ns.</a:t>
            </a:r>
            <a:endParaRPr sz="21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575803"/>
            <a:ext cx="3720465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Interpreting</a:t>
            </a:r>
            <a:r>
              <a:rPr dirty="0" sz="4000" spc="-3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200" spc="-95" b="0">
                <a:solidFill>
                  <a:srgbClr val="DFD292"/>
                </a:solidFill>
                <a:latin typeface="Arial Black"/>
                <a:cs typeface="Arial Black"/>
              </a:rPr>
              <a:t>r</a:t>
            </a:r>
            <a:endParaRPr sz="4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01239" y="4424171"/>
            <a:ext cx="2919730" cy="787400"/>
            <a:chOff x="2301239" y="4424171"/>
            <a:chExt cx="2919730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1239" y="4424171"/>
              <a:ext cx="2919222" cy="7871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9" y="4946840"/>
              <a:ext cx="2492502" cy="5111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4394" y="1700911"/>
            <a:ext cx="6861175" cy="4207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9067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FFFFCC"/>
                </a:solidFill>
                <a:latin typeface="Arial"/>
                <a:cs typeface="Arial"/>
              </a:rPr>
              <a:t>r</a:t>
            </a:r>
            <a:r>
              <a:rPr dirty="0" sz="2800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is between</a:t>
            </a:r>
            <a:r>
              <a:rPr dirty="0" sz="2800" spc="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-1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(perfect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negative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correlation)</a:t>
            </a:r>
            <a:r>
              <a:rPr dirty="0" sz="28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+1</a:t>
            </a:r>
            <a:r>
              <a:rPr dirty="0" sz="28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(perfect</a:t>
            </a:r>
            <a:r>
              <a:rPr dirty="0" sz="28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positive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correlation).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FFFFCC"/>
                </a:solidFill>
                <a:latin typeface="Arial"/>
                <a:cs typeface="Arial"/>
              </a:rPr>
              <a:t>r</a:t>
            </a:r>
            <a:r>
              <a:rPr dirty="0" sz="2800" spc="-10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0 means no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correlation.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Then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what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defines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“strong”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correlation?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absolute value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r should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no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less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than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u="sng" sz="2800" spc="-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</a:t>
            </a:r>
            <a:r>
              <a:rPr dirty="0" u="sng" sz="2800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critical</a:t>
            </a:r>
            <a:r>
              <a:rPr dirty="0" u="sng" sz="2800" spc="-2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value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?</a:t>
            </a:r>
            <a:endParaRPr sz="2800">
              <a:latin typeface="Arial MT"/>
              <a:cs typeface="Arial MT"/>
            </a:endParaRPr>
          </a:p>
          <a:p>
            <a:pPr marL="355600" marR="70167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Is </a:t>
            </a:r>
            <a:r>
              <a:rPr dirty="0" sz="2800" spc="-5" i="1">
                <a:solidFill>
                  <a:srgbClr val="FFFFCC"/>
                </a:solidFill>
                <a:latin typeface="Arial"/>
                <a:cs typeface="Arial"/>
              </a:rPr>
              <a:t>r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 random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variable having its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own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probability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density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function?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575803"/>
            <a:ext cx="6569075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Hypothesis</a:t>
            </a:r>
            <a:r>
              <a:rPr dirty="0" sz="4000" spc="-1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testing</a:t>
            </a:r>
            <a:r>
              <a:rPr dirty="0" sz="4000" spc="-2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for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200" spc="-95" b="0">
                <a:solidFill>
                  <a:srgbClr val="DFD292"/>
                </a:solidFill>
                <a:latin typeface="Arial Black"/>
                <a:cs typeface="Arial Black"/>
              </a:rPr>
              <a:t>r</a:t>
            </a:r>
            <a:endParaRPr sz="4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93976" y="1607819"/>
            <a:ext cx="900430" cy="787400"/>
            <a:chOff x="2093976" y="1607819"/>
            <a:chExt cx="900430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3976" y="1607819"/>
              <a:ext cx="899922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7336" y="2130488"/>
              <a:ext cx="473201" cy="5111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61694" y="1700911"/>
            <a:ext cx="5826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H</a:t>
            </a:r>
            <a:r>
              <a:rPr dirty="0" baseline="-21021" sz="2775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:</a:t>
            </a:r>
            <a:r>
              <a:rPr dirty="0" sz="28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u="sng" sz="2800" spc="-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no</a:t>
            </a:r>
            <a:r>
              <a:rPr dirty="0" sz="2800" b="1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significant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linear</a:t>
            </a:r>
            <a:r>
              <a:rPr dirty="0" sz="28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correlation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2127399"/>
            <a:ext cx="3831590" cy="2073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Test</a:t>
            </a:r>
            <a:r>
              <a:rPr dirty="0" sz="28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statistic</a:t>
            </a:r>
            <a:r>
              <a:rPr dirty="0" sz="28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 i="1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This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2-tailed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test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DF</a:t>
            </a:r>
            <a:r>
              <a:rPr dirty="0" sz="28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n-2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Symbol"/>
                <a:cs typeface="Symbol"/>
              </a:rPr>
              <a:t></a:t>
            </a:r>
            <a:r>
              <a:rPr dirty="0" sz="2800" spc="45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0.05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(usually)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394" y="4261180"/>
            <a:ext cx="6618605" cy="1818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p-value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can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computed</a:t>
            </a:r>
            <a:r>
              <a:rPr dirty="0" sz="2800" spc="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based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on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computed</a:t>
            </a:r>
            <a:r>
              <a:rPr dirty="0" sz="2800" spc="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on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distribution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of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specific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DF.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Reject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if</a:t>
            </a:r>
            <a:r>
              <a:rPr dirty="0" sz="28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p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&lt;=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0.05.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20384" y="2241804"/>
            <a:ext cx="2463165" cy="1979930"/>
            <a:chOff x="6120384" y="2241804"/>
            <a:chExt cx="2463165" cy="1979930"/>
          </a:xfrm>
        </p:grpSpPr>
        <p:sp>
          <p:nvSpPr>
            <p:cNvPr id="10" name="object 10"/>
            <p:cNvSpPr/>
            <p:nvPr/>
          </p:nvSpPr>
          <p:spPr>
            <a:xfrm>
              <a:off x="6120384" y="2241804"/>
              <a:ext cx="2463165" cy="1979930"/>
            </a:xfrm>
            <a:custGeom>
              <a:avLst/>
              <a:gdLst/>
              <a:ahLst/>
              <a:cxnLst/>
              <a:rect l="l" t="t" r="r" b="b"/>
              <a:pathLst>
                <a:path w="2463165" h="1979929">
                  <a:moveTo>
                    <a:pt x="2462784" y="0"/>
                  </a:moveTo>
                  <a:lnTo>
                    <a:pt x="0" y="0"/>
                  </a:lnTo>
                  <a:lnTo>
                    <a:pt x="0" y="1979676"/>
                  </a:lnTo>
                  <a:lnTo>
                    <a:pt x="2462784" y="1979676"/>
                  </a:lnTo>
                  <a:lnTo>
                    <a:pt x="246278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71322" y="3586492"/>
              <a:ext cx="1123315" cy="0"/>
            </a:xfrm>
            <a:custGeom>
              <a:avLst/>
              <a:gdLst/>
              <a:ahLst/>
              <a:cxnLst/>
              <a:rect l="l" t="t" r="r" b="b"/>
              <a:pathLst>
                <a:path w="1123315" h="0">
                  <a:moveTo>
                    <a:pt x="0" y="0"/>
                  </a:moveTo>
                  <a:lnTo>
                    <a:pt x="1122961" y="0"/>
                  </a:lnTo>
                </a:path>
              </a:pathLst>
            </a:custGeom>
            <a:ln w="10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41612" y="3640738"/>
              <a:ext cx="64135" cy="33655"/>
            </a:xfrm>
            <a:custGeom>
              <a:avLst/>
              <a:gdLst/>
              <a:ahLst/>
              <a:cxnLst/>
              <a:rect l="l" t="t" r="r" b="b"/>
              <a:pathLst>
                <a:path w="64134" h="33654">
                  <a:moveTo>
                    <a:pt x="0" y="33657"/>
                  </a:moveTo>
                  <a:lnTo>
                    <a:pt x="63975" y="0"/>
                  </a:lnTo>
                </a:path>
              </a:pathLst>
            </a:custGeom>
            <a:ln w="19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05588" y="3650107"/>
              <a:ext cx="93345" cy="433070"/>
            </a:xfrm>
            <a:custGeom>
              <a:avLst/>
              <a:gdLst/>
              <a:ahLst/>
              <a:cxnLst/>
              <a:rect l="l" t="t" r="r" b="b"/>
              <a:pathLst>
                <a:path w="93345" h="433070">
                  <a:moveTo>
                    <a:pt x="0" y="0"/>
                  </a:moveTo>
                  <a:lnTo>
                    <a:pt x="92898" y="432971"/>
                  </a:lnTo>
                </a:path>
              </a:pathLst>
            </a:custGeom>
            <a:ln w="41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89691" y="2858975"/>
              <a:ext cx="1588135" cy="1224280"/>
            </a:xfrm>
            <a:custGeom>
              <a:avLst/>
              <a:gdLst/>
              <a:ahLst/>
              <a:cxnLst/>
              <a:rect l="l" t="t" r="r" b="b"/>
              <a:pathLst>
                <a:path w="1588134" h="1224279">
                  <a:moveTo>
                    <a:pt x="219779" y="1224103"/>
                  </a:moveTo>
                  <a:lnTo>
                    <a:pt x="342668" y="57021"/>
                  </a:lnTo>
                </a:path>
                <a:path w="1588134" h="1224279">
                  <a:moveTo>
                    <a:pt x="342668" y="57021"/>
                  </a:moveTo>
                  <a:lnTo>
                    <a:pt x="1545568" y="57021"/>
                  </a:lnTo>
                </a:path>
                <a:path w="1588134" h="1224279">
                  <a:moveTo>
                    <a:pt x="0" y="0"/>
                  </a:moveTo>
                  <a:lnTo>
                    <a:pt x="1587533" y="0"/>
                  </a:lnTo>
                </a:path>
              </a:pathLst>
            </a:custGeom>
            <a:ln w="20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30946" y="2040268"/>
            <a:ext cx="1136015" cy="212407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53060">
              <a:lnSpc>
                <a:spcPct val="100000"/>
              </a:lnSpc>
              <a:spcBef>
                <a:spcPts val="1445"/>
              </a:spcBef>
            </a:pPr>
            <a:r>
              <a:rPr dirty="0" sz="3650" spc="90" i="1">
                <a:latin typeface="Times New Roman"/>
                <a:cs typeface="Times New Roman"/>
              </a:rPr>
              <a:t>r</a:t>
            </a:r>
            <a:endParaRPr sz="36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50"/>
              </a:spcBef>
            </a:pPr>
            <a:r>
              <a:rPr dirty="0" sz="3650" spc="120">
                <a:latin typeface="Times New Roman"/>
                <a:cs typeface="Times New Roman"/>
              </a:rPr>
              <a:t>1</a:t>
            </a:r>
            <a:r>
              <a:rPr dirty="0" sz="3650" spc="-480">
                <a:latin typeface="Times New Roman"/>
                <a:cs typeface="Times New Roman"/>
              </a:rPr>
              <a:t> </a:t>
            </a:r>
            <a:r>
              <a:rPr dirty="0" sz="3650" spc="130">
                <a:latin typeface="Symbol"/>
                <a:cs typeface="Symbol"/>
              </a:rPr>
              <a:t></a:t>
            </a:r>
            <a:r>
              <a:rPr dirty="0" sz="3650">
                <a:latin typeface="Times New Roman"/>
                <a:cs typeface="Times New Roman"/>
              </a:rPr>
              <a:t> </a:t>
            </a:r>
            <a:r>
              <a:rPr dirty="0" sz="3650" spc="380" i="1">
                <a:latin typeface="Times New Roman"/>
                <a:cs typeface="Times New Roman"/>
              </a:rPr>
              <a:t>r</a:t>
            </a:r>
            <a:r>
              <a:rPr dirty="0" baseline="43650" sz="3150" spc="127">
                <a:latin typeface="Times New Roman"/>
                <a:cs typeface="Times New Roman"/>
              </a:rPr>
              <a:t>2</a:t>
            </a:r>
            <a:endParaRPr baseline="43650" sz="315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685"/>
              </a:spcBef>
            </a:pPr>
            <a:r>
              <a:rPr dirty="0" sz="3650" spc="120" i="1">
                <a:latin typeface="Times New Roman"/>
                <a:cs typeface="Times New Roman"/>
              </a:rPr>
              <a:t>n</a:t>
            </a:r>
            <a:r>
              <a:rPr dirty="0" sz="3650" spc="-105" i="1">
                <a:latin typeface="Times New Roman"/>
                <a:cs typeface="Times New Roman"/>
              </a:rPr>
              <a:t> </a:t>
            </a:r>
            <a:r>
              <a:rPr dirty="0" sz="3650" spc="130">
                <a:latin typeface="Symbol"/>
                <a:cs typeface="Symbol"/>
              </a:rPr>
              <a:t></a:t>
            </a:r>
            <a:r>
              <a:rPr dirty="0" sz="3650" spc="-90">
                <a:latin typeface="Times New Roman"/>
                <a:cs typeface="Times New Roman"/>
              </a:rPr>
              <a:t> </a:t>
            </a:r>
            <a:r>
              <a:rPr dirty="0" sz="3650" spc="120">
                <a:latin typeface="Times New Roman"/>
                <a:cs typeface="Times New Roman"/>
              </a:rPr>
              <a:t>2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8320" y="2497822"/>
            <a:ext cx="572135" cy="58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650" spc="65" i="1">
                <a:latin typeface="Times New Roman"/>
                <a:cs typeface="Times New Roman"/>
              </a:rPr>
              <a:t>t</a:t>
            </a:r>
            <a:r>
              <a:rPr dirty="0" sz="3650" spc="180" i="1">
                <a:latin typeface="Times New Roman"/>
                <a:cs typeface="Times New Roman"/>
              </a:rPr>
              <a:t> </a:t>
            </a:r>
            <a:r>
              <a:rPr dirty="0" sz="3650" spc="130">
                <a:latin typeface="Symbol"/>
                <a:cs typeface="Symbol"/>
              </a:rPr>
              <a:t></a:t>
            </a:r>
            <a:endParaRPr sz="36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67925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Back</a:t>
            </a:r>
            <a:r>
              <a:rPr dirty="0" sz="4000" spc="-2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to</a:t>
            </a:r>
            <a:r>
              <a:rPr dirty="0" sz="4000" spc="-2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example</a:t>
            </a:r>
            <a:r>
              <a:rPr dirty="0" sz="4000" spc="-1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1 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(n=4)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809" y="1700911"/>
            <a:ext cx="6516370" cy="818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300" marR="177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67665" algn="l"/>
                <a:tab pos="368935" algn="l"/>
                <a:tab pos="2072005" algn="l"/>
              </a:tabLst>
            </a:pP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critical</a:t>
            </a:r>
            <a:r>
              <a:rPr dirty="0" sz="26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 value</a:t>
            </a:r>
            <a:r>
              <a:rPr dirty="0" sz="26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cuts</a:t>
            </a:r>
            <a:r>
              <a:rPr dirty="0" sz="26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0.025</a:t>
            </a:r>
            <a:r>
              <a:rPr dirty="0" sz="26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off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left </a:t>
            </a:r>
            <a:r>
              <a:rPr dirty="0" sz="2600" spc="-7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tail</a:t>
            </a:r>
            <a:r>
              <a:rPr dirty="0" sz="26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dirty="0" sz="26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 spc="10" i="1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dirty="0" baseline="-21241" sz="2550" spc="15" i="1">
                <a:solidFill>
                  <a:srgbClr val="FFFFCC"/>
                </a:solidFill>
                <a:latin typeface="Arial"/>
                <a:cs typeface="Arial"/>
              </a:rPr>
              <a:t>DF=2	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dirty="0" sz="26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“tinv(0.025,</a:t>
            </a:r>
            <a:r>
              <a:rPr dirty="0" sz="26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2)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-4.3027”.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509" y="2572638"/>
            <a:ext cx="6398895" cy="3272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6019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The t-statistic computed based on 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previously</a:t>
            </a:r>
            <a:r>
              <a:rPr dirty="0" sz="26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computed</a:t>
            </a:r>
            <a:r>
              <a:rPr dirty="0" sz="26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dirty="0" sz="26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-0.1348</a:t>
            </a:r>
            <a:r>
              <a:rPr dirty="0" sz="26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now </a:t>
            </a:r>
            <a:r>
              <a:rPr dirty="0" sz="2600" spc="-7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becomes</a:t>
            </a:r>
            <a:r>
              <a:rPr dirty="0" sz="26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-0.1925.</a:t>
            </a:r>
            <a:endParaRPr sz="2600">
              <a:latin typeface="Arial MT"/>
              <a:cs typeface="Arial MT"/>
            </a:endParaRPr>
          </a:p>
          <a:p>
            <a:pPr marL="355600" marR="5080" indent="-343535">
              <a:lnSpc>
                <a:spcPct val="99800"/>
              </a:lnSpc>
              <a:spcBef>
                <a:spcPts val="630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-0.1925 is not as extreme or more 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extreme than -4.3027. We thus do not 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reject</a:t>
            </a:r>
            <a:r>
              <a:rPr dirty="0" sz="26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null</a:t>
            </a:r>
            <a:r>
              <a:rPr dirty="0" sz="26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hypothesis</a:t>
            </a:r>
            <a:r>
              <a:rPr dirty="0" sz="26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no significant </a:t>
            </a:r>
            <a:r>
              <a:rPr dirty="0" sz="2600" spc="-70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linear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correlation.</a:t>
            </a:r>
            <a:r>
              <a:rPr dirty="0" sz="26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PMingLiU-ExtB"/>
                <a:cs typeface="PMingLiU-ExtB"/>
              </a:rPr>
              <a:t>【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There exists NO 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significant</a:t>
            </a:r>
            <a:r>
              <a:rPr dirty="0" sz="26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correlation~~~</a:t>
            </a:r>
            <a:r>
              <a:rPr dirty="0" sz="2600" spc="5">
                <a:solidFill>
                  <a:srgbClr val="FFFFCC"/>
                </a:solidFill>
                <a:latin typeface="PMingLiU-ExtB"/>
                <a:cs typeface="PMingLiU-ExtB"/>
              </a:rPr>
              <a:t>】</a:t>
            </a:r>
            <a:endParaRPr sz="2600">
              <a:latin typeface="PMingLiU-ExtB"/>
              <a:cs typeface="PMingLiU-Ext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509" y="5901944"/>
            <a:ext cx="652653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P-value</a:t>
            </a:r>
            <a:r>
              <a:rPr dirty="0" sz="26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6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2*tcdf(-0.1925,2)=0.8652,</a:t>
            </a:r>
            <a:r>
              <a:rPr dirty="0" sz="26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much </a:t>
            </a:r>
            <a:r>
              <a:rPr dirty="0" sz="2600" spc="-7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greater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 than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Symbol"/>
                <a:cs typeface="Symbol"/>
              </a:rPr>
              <a:t>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=0.05.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80731" y="2830067"/>
            <a:ext cx="1656714" cy="1332230"/>
            <a:chOff x="7380731" y="2830067"/>
            <a:chExt cx="1656714" cy="1332230"/>
          </a:xfrm>
        </p:grpSpPr>
        <p:sp>
          <p:nvSpPr>
            <p:cNvPr id="7" name="object 7"/>
            <p:cNvSpPr/>
            <p:nvPr/>
          </p:nvSpPr>
          <p:spPr>
            <a:xfrm>
              <a:off x="7380731" y="2830067"/>
              <a:ext cx="1656714" cy="1332230"/>
            </a:xfrm>
            <a:custGeom>
              <a:avLst/>
              <a:gdLst/>
              <a:ahLst/>
              <a:cxnLst/>
              <a:rect l="l" t="t" r="r" b="b"/>
              <a:pathLst>
                <a:path w="1656715" h="1332229">
                  <a:moveTo>
                    <a:pt x="1656587" y="0"/>
                  </a:moveTo>
                  <a:lnTo>
                    <a:pt x="0" y="0"/>
                  </a:lnTo>
                  <a:lnTo>
                    <a:pt x="0" y="1331975"/>
                  </a:lnTo>
                  <a:lnTo>
                    <a:pt x="1656587" y="1331975"/>
                  </a:lnTo>
                  <a:lnTo>
                    <a:pt x="165658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154932" y="3734798"/>
              <a:ext cx="755650" cy="0"/>
            </a:xfrm>
            <a:custGeom>
              <a:avLst/>
              <a:gdLst/>
              <a:ahLst/>
              <a:cxnLst/>
              <a:rect l="l" t="t" r="r" b="b"/>
              <a:pathLst>
                <a:path w="755650" h="0">
                  <a:moveTo>
                    <a:pt x="0" y="0"/>
                  </a:moveTo>
                  <a:lnTo>
                    <a:pt x="755381" y="0"/>
                  </a:lnTo>
                </a:path>
              </a:pathLst>
            </a:custGeom>
            <a:ln w="6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33146" y="3771297"/>
              <a:ext cx="43180" cy="22860"/>
            </a:xfrm>
            <a:custGeom>
              <a:avLst/>
              <a:gdLst/>
              <a:ahLst/>
              <a:cxnLst/>
              <a:rect l="l" t="t" r="r" b="b"/>
              <a:pathLst>
                <a:path w="43179" h="22860">
                  <a:moveTo>
                    <a:pt x="0" y="22646"/>
                  </a:moveTo>
                  <a:lnTo>
                    <a:pt x="43034" y="0"/>
                  </a:lnTo>
                </a:path>
              </a:pathLst>
            </a:custGeom>
            <a:ln w="13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976181" y="3777600"/>
              <a:ext cx="62865" cy="291465"/>
            </a:xfrm>
            <a:custGeom>
              <a:avLst/>
              <a:gdLst/>
              <a:ahLst/>
              <a:cxnLst/>
              <a:rect l="l" t="t" r="r" b="b"/>
              <a:pathLst>
                <a:path w="62865" h="291464">
                  <a:moveTo>
                    <a:pt x="0" y="0"/>
                  </a:moveTo>
                  <a:lnTo>
                    <a:pt x="62489" y="291320"/>
                  </a:lnTo>
                </a:path>
              </a:pathLst>
            </a:custGeom>
            <a:ln w="28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98221" y="3245295"/>
              <a:ext cx="1068070" cy="824230"/>
            </a:xfrm>
            <a:custGeom>
              <a:avLst/>
              <a:gdLst/>
              <a:ahLst/>
              <a:cxnLst/>
              <a:rect l="l" t="t" r="r" b="b"/>
              <a:pathLst>
                <a:path w="1068070" h="824229">
                  <a:moveTo>
                    <a:pt x="147838" y="823626"/>
                  </a:moveTo>
                  <a:lnTo>
                    <a:pt x="230502" y="38366"/>
                  </a:lnTo>
                </a:path>
                <a:path w="1068070" h="824229">
                  <a:moveTo>
                    <a:pt x="230502" y="38366"/>
                  </a:moveTo>
                  <a:lnTo>
                    <a:pt x="1039656" y="38366"/>
                  </a:lnTo>
                </a:path>
                <a:path w="1068070" h="824229">
                  <a:moveTo>
                    <a:pt x="0" y="0"/>
                  </a:moveTo>
                  <a:lnTo>
                    <a:pt x="1067884" y="0"/>
                  </a:lnTo>
                </a:path>
              </a:pathLst>
            </a:custGeom>
            <a:ln w="13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90607" y="3728025"/>
            <a:ext cx="68897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80" i="1">
                <a:latin typeface="Times New Roman"/>
                <a:cs typeface="Times New Roman"/>
              </a:rPr>
              <a:t>n</a:t>
            </a:r>
            <a:r>
              <a:rPr dirty="0" sz="2450" spc="-80" i="1">
                <a:latin typeface="Times New Roman"/>
                <a:cs typeface="Times New Roman"/>
              </a:rPr>
              <a:t> </a:t>
            </a:r>
            <a:r>
              <a:rPr dirty="0" sz="2450" spc="90">
                <a:latin typeface="Symbol"/>
                <a:cs typeface="Symbol"/>
              </a:rPr>
              <a:t></a:t>
            </a:r>
            <a:r>
              <a:rPr dirty="0" sz="2450" spc="-65">
                <a:latin typeface="Times New Roman"/>
                <a:cs typeface="Times New Roman"/>
              </a:rPr>
              <a:t> </a:t>
            </a:r>
            <a:r>
              <a:rPr dirty="0" sz="2450" spc="8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6758" y="3295138"/>
            <a:ext cx="79248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50" spc="80">
                <a:latin typeface="Times New Roman"/>
                <a:cs typeface="Times New Roman"/>
              </a:rPr>
              <a:t>1</a:t>
            </a:r>
            <a:r>
              <a:rPr dirty="0" sz="2450" spc="-320">
                <a:latin typeface="Times New Roman"/>
                <a:cs typeface="Times New Roman"/>
              </a:rPr>
              <a:t> </a:t>
            </a:r>
            <a:r>
              <a:rPr dirty="0" sz="2450" spc="90">
                <a:latin typeface="Symbol"/>
                <a:cs typeface="Symbol"/>
              </a:rPr>
              <a:t>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260" i="1">
                <a:latin typeface="Times New Roman"/>
                <a:cs typeface="Times New Roman"/>
              </a:rPr>
              <a:t>r</a:t>
            </a:r>
            <a:r>
              <a:rPr dirty="0" baseline="43650" sz="2100" spc="89">
                <a:latin typeface="Times New Roman"/>
                <a:cs typeface="Times New Roman"/>
              </a:rPr>
              <a:t>2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52587" y="2805609"/>
            <a:ext cx="15494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65" i="1">
                <a:latin typeface="Times New Roman"/>
                <a:cs typeface="Times New Roman"/>
              </a:rPr>
              <a:t>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3730" y="2998141"/>
            <a:ext cx="40195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45" i="1">
                <a:latin typeface="Times New Roman"/>
                <a:cs typeface="Times New Roman"/>
              </a:rPr>
              <a:t>t</a:t>
            </a:r>
            <a:r>
              <a:rPr dirty="0" sz="2450" spc="95" i="1">
                <a:latin typeface="Times New Roman"/>
                <a:cs typeface="Times New Roman"/>
              </a:rPr>
              <a:t> </a:t>
            </a:r>
            <a:r>
              <a:rPr dirty="0" sz="2450" spc="9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772" y="4002023"/>
            <a:ext cx="4423410" cy="787400"/>
            <a:chOff x="842772" y="4002023"/>
            <a:chExt cx="442341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772" y="4002023"/>
              <a:ext cx="2652522" cy="7871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8188" y="4002023"/>
              <a:ext cx="585977" cy="7871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7060" y="4002023"/>
              <a:ext cx="1564386" cy="787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4339" y="4002023"/>
              <a:ext cx="585977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3212" y="4002023"/>
              <a:ext cx="902969" cy="78714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50442" y="681354"/>
            <a:ext cx="5477510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x=[1</a:t>
            </a:r>
            <a:r>
              <a:rPr dirty="0" sz="2800" spc="-1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1</a:t>
            </a:r>
            <a:r>
              <a:rPr dirty="0" sz="2800" spc="5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3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5];y=[2</a:t>
            </a:r>
            <a:r>
              <a:rPr dirty="0" sz="2800" spc="-2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8</a:t>
            </a:r>
            <a:r>
              <a:rPr dirty="0" sz="2800" spc="-1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6</a:t>
            </a:r>
            <a:r>
              <a:rPr dirty="0" sz="2800" spc="5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4];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&gt;&gt;</a:t>
            </a:r>
            <a:r>
              <a:rPr dirty="0" sz="2800" spc="-35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n=4;</a:t>
            </a:r>
            <a:endParaRPr sz="2800">
              <a:latin typeface="Arial MT"/>
              <a:cs typeface="Arial MT"/>
            </a:endParaRPr>
          </a:p>
          <a:p>
            <a:pPr marL="12700" marR="131445">
              <a:lnSpc>
                <a:spcPct val="100000"/>
              </a:lnSpc>
            </a:pP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&gt;&gt; 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r=(n*sum(x.*y)- </a:t>
            </a:r>
            <a:r>
              <a:rPr dirty="0" sz="2800" spc="5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u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m(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x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)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*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u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m(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y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)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)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/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s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q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r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t(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(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n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*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u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m(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x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.*</a:t>
            </a:r>
            <a:r>
              <a:rPr dirty="0" sz="2800" spc="5">
                <a:solidFill>
                  <a:srgbClr val="B1B1B1"/>
                </a:solidFill>
                <a:latin typeface="Arial MT"/>
                <a:cs typeface="Arial MT"/>
              </a:rPr>
              <a:t>x</a:t>
            </a:r>
            <a:r>
              <a:rPr dirty="0" sz="2800" spc="40">
                <a:solidFill>
                  <a:srgbClr val="B1B1B1"/>
                </a:solidFill>
                <a:latin typeface="Arial MT"/>
                <a:cs typeface="Arial MT"/>
              </a:rPr>
              <a:t>)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-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B1B1B1"/>
                </a:solidFill>
                <a:latin typeface="Arial MT"/>
                <a:cs typeface="Arial MT"/>
              </a:rPr>
              <a:t>sum(x)^2)*(n*sum(y.*y)-sum(y)^2))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733425" algn="l"/>
              </a:tabLst>
            </a:pP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r =	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-0.1348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&gt;&gt;</a:t>
            </a:r>
            <a:r>
              <a:rPr dirty="0" sz="2800" spc="-4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CC"/>
                </a:solidFill>
                <a:latin typeface="Arial"/>
                <a:cs typeface="Arial"/>
              </a:rPr>
              <a:t>t=r/sqrt((1-r^2)/(n-2))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2772" y="4428744"/>
            <a:ext cx="2959100" cy="2067560"/>
            <a:chOff x="842772" y="4428744"/>
            <a:chExt cx="2959100" cy="20675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72" y="4428744"/>
              <a:ext cx="1187958" cy="7871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3623" y="4428744"/>
              <a:ext cx="585977" cy="787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2496" y="4428744"/>
              <a:ext cx="1556766" cy="78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772" y="5282183"/>
              <a:ext cx="980693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6359" y="5282183"/>
              <a:ext cx="2009393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8648" y="5282183"/>
              <a:ext cx="585977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7520" y="5282183"/>
              <a:ext cx="665226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5639" y="5282183"/>
              <a:ext cx="585977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2772" y="5708904"/>
              <a:ext cx="2870454" cy="78714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50442" y="4522723"/>
            <a:ext cx="251714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3425" algn="l"/>
              </a:tabLst>
            </a:pP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t =	</a:t>
            </a:r>
            <a:r>
              <a:rPr dirty="0" sz="2800" b="1">
                <a:solidFill>
                  <a:srgbClr val="FFFFCC"/>
                </a:solidFill>
                <a:latin typeface="Arial"/>
                <a:cs typeface="Arial"/>
              </a:rPr>
              <a:t>-0.1925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1325880" algn="l"/>
              </a:tabLst>
            </a:pP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&gt;&gt;</a:t>
            </a:r>
            <a:r>
              <a:rPr dirty="0" sz="2800" spc="-10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CC"/>
                </a:solidFill>
                <a:latin typeface="Arial"/>
                <a:cs typeface="Arial"/>
              </a:rPr>
              <a:t>2*tcdf(t,n-2) </a:t>
            </a:r>
            <a:r>
              <a:rPr dirty="0" sz="2800" spc="-76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ans</a:t>
            </a:r>
            <a:r>
              <a:rPr dirty="0" sz="2800" spc="15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=	</a:t>
            </a:r>
            <a:r>
              <a:rPr dirty="0" sz="2800" b="1">
                <a:solidFill>
                  <a:srgbClr val="FFFFCC"/>
                </a:solidFill>
                <a:latin typeface="Arial"/>
                <a:cs typeface="Arial"/>
              </a:rPr>
              <a:t>0.8652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29811" y="4837176"/>
            <a:ext cx="5274310" cy="1640839"/>
            <a:chOff x="3829811" y="4837176"/>
            <a:chExt cx="5274310" cy="1640839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29811" y="4837176"/>
              <a:ext cx="2503169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65876" y="4837176"/>
              <a:ext cx="665226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63055" y="4837176"/>
              <a:ext cx="1040129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9811" y="5263896"/>
              <a:ext cx="5273801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29811" y="5690616"/>
              <a:ext cx="2109978" cy="78714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038727" y="4930521"/>
            <a:ext cx="473138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FF99"/>
                </a:solidFill>
                <a:latin typeface="Arial"/>
                <a:cs typeface="Arial"/>
              </a:rPr>
              <a:t>Conclusion</a:t>
            </a:r>
            <a:r>
              <a:rPr dirty="0" sz="2800" spc="765" b="1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FFFF99"/>
                </a:solidFill>
                <a:latin typeface="Arial"/>
                <a:cs typeface="Arial"/>
              </a:rPr>
              <a:t>– No </a:t>
            </a:r>
            <a:r>
              <a:rPr dirty="0" sz="2800" b="1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FFFF99"/>
                </a:solidFill>
                <a:latin typeface="Arial"/>
                <a:cs typeface="Arial"/>
              </a:rPr>
              <a:t>correlation</a:t>
            </a:r>
            <a:r>
              <a:rPr dirty="0" sz="2800" spc="5" b="1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FFFF99"/>
                </a:solidFill>
                <a:latin typeface="Arial"/>
                <a:cs typeface="Arial"/>
              </a:rPr>
              <a:t>between</a:t>
            </a:r>
            <a:r>
              <a:rPr dirty="0" sz="2800" spc="15" b="1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FFFF99"/>
                </a:solidFill>
                <a:latin typeface="Arial"/>
                <a:cs typeface="Arial"/>
              </a:rPr>
              <a:t>the</a:t>
            </a:r>
            <a:r>
              <a:rPr dirty="0" sz="2800" spc="15" b="1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FFFF99"/>
                </a:solidFill>
                <a:latin typeface="Arial"/>
                <a:cs typeface="Arial"/>
              </a:rPr>
              <a:t>two </a:t>
            </a:r>
            <a:r>
              <a:rPr dirty="0" sz="2800" spc="-765" b="1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b="1" i="1">
                <a:solidFill>
                  <a:srgbClr val="FFFF99"/>
                </a:solidFill>
                <a:latin typeface="Arial"/>
                <a:cs typeface="Arial"/>
              </a:rPr>
              <a:t>variables.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9292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Example</a:t>
            </a:r>
            <a:r>
              <a:rPr dirty="0" sz="4000" spc="-7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2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1697863"/>
            <a:ext cx="6887209" cy="2562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Find</a:t>
            </a:r>
            <a:r>
              <a:rPr dirty="0" sz="32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linear</a:t>
            </a:r>
            <a:r>
              <a:rPr dirty="0" sz="32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correlation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coefficient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following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data.</a:t>
            </a:r>
            <a:endParaRPr sz="3200">
              <a:latin typeface="Arial MT"/>
              <a:cs typeface="Arial MT"/>
            </a:endParaRPr>
          </a:p>
          <a:p>
            <a:pPr marL="355600" marR="698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Determine</a:t>
            </a:r>
            <a:r>
              <a:rPr dirty="0" sz="32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whether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correlation</a:t>
            </a:r>
            <a:r>
              <a:rPr dirty="0" sz="32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is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significant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or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not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by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computing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dirty="0" sz="32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critical</a:t>
            </a:r>
            <a:r>
              <a:rPr dirty="0" sz="32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r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value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and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p-value.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1962" y="4754626"/>
          <a:ext cx="8408035" cy="175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/>
                <a:gridCol w="932180"/>
                <a:gridCol w="932180"/>
                <a:gridCol w="932180"/>
                <a:gridCol w="932179"/>
                <a:gridCol w="932179"/>
                <a:gridCol w="932179"/>
                <a:gridCol w="932179"/>
                <a:gridCol w="932179"/>
              </a:tblGrid>
              <a:tr h="457326">
                <a:tc gridSpan="9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Lengths</a:t>
                      </a:r>
                      <a:r>
                        <a:rPr dirty="0" sz="2400" spc="-1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Weights</a:t>
                      </a:r>
                      <a:r>
                        <a:rPr dirty="0" sz="2400" spc="-1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 Male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Bears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04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Length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67.5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73.5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68.5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6404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Weight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2523" y="696468"/>
            <a:ext cx="1557020" cy="787400"/>
            <a:chOff x="4192523" y="696468"/>
            <a:chExt cx="155702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2523" y="696468"/>
              <a:ext cx="1556765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5883" y="1219136"/>
              <a:ext cx="1130046" cy="5111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321552" y="4024884"/>
            <a:ext cx="1557020" cy="787400"/>
            <a:chOff x="6321552" y="4024884"/>
            <a:chExt cx="1557020" cy="7874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552" y="4024884"/>
              <a:ext cx="1556766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4912" y="4547552"/>
              <a:ext cx="1130046" cy="5111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32941" y="702525"/>
            <a:ext cx="6944995" cy="56603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81000" algn="l"/>
                <a:tab pos="381635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computed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r =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u="sng" sz="2800" b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0.8974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marL="3810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81000" algn="l"/>
                <a:tab pos="381635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computed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t-statistic</a:t>
            </a:r>
            <a:r>
              <a:rPr dirty="0" sz="28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4.9807.</a:t>
            </a:r>
            <a:endParaRPr sz="2800">
              <a:latin typeface="Arial MT"/>
              <a:cs typeface="Arial MT"/>
            </a:endParaRPr>
          </a:p>
          <a:p>
            <a:pPr marL="3810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81000" algn="l"/>
                <a:tab pos="381635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DF=8-2=6</a:t>
            </a:r>
            <a:endParaRPr sz="2800">
              <a:latin typeface="Arial MT"/>
              <a:cs typeface="Arial MT"/>
            </a:endParaRPr>
          </a:p>
          <a:p>
            <a:pPr marL="381000" marR="3048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81000" algn="l"/>
                <a:tab pos="381635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critical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r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cutting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off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0.025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right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tail </a:t>
            </a:r>
            <a:r>
              <a:rPr dirty="0" sz="2800" spc="-7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dirty="0" sz="2800" spc="5" i="1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dirty="0" baseline="-21021" sz="2775" spc="7" i="1">
                <a:solidFill>
                  <a:srgbClr val="FFFFCC"/>
                </a:solidFill>
                <a:latin typeface="Arial"/>
                <a:cs typeface="Arial"/>
              </a:rPr>
              <a:t>DF=6</a:t>
            </a:r>
            <a:r>
              <a:rPr dirty="0" baseline="-21021" sz="2775" spc="15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is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“tinv(0.975, 6)=2.4469”.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This 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is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smaller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than 4.9807. 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So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our t-statistic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is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more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extreme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than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expected.</a:t>
            </a:r>
            <a:endParaRPr sz="2800">
              <a:latin typeface="Arial MT"/>
              <a:cs typeface="Arial MT"/>
            </a:endParaRPr>
          </a:p>
          <a:p>
            <a:pPr marL="381000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81000" algn="l"/>
                <a:tab pos="381635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P-value</a:t>
            </a:r>
            <a:r>
              <a:rPr dirty="0" sz="28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“2*(1-tcdf(4.9807,6))=</a:t>
            </a:r>
            <a:r>
              <a:rPr dirty="0" u="sng" sz="2800" b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0.0025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”.</a:t>
            </a:r>
            <a:endParaRPr sz="2800">
              <a:latin typeface="Arial MT"/>
              <a:cs typeface="Arial MT"/>
            </a:endParaRPr>
          </a:p>
          <a:p>
            <a:pPr marL="381000" marR="12446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81000" algn="l"/>
                <a:tab pos="381635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thus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reject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null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hypothesis, 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suggesting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significant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linear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correlation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exists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between</a:t>
            </a:r>
            <a:r>
              <a:rPr dirty="0" sz="2800" spc="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length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weight</a:t>
            </a:r>
            <a:r>
              <a:rPr dirty="0" sz="2800" spc="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for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male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bears.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169" y="387172"/>
            <a:ext cx="7646670" cy="8794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latin typeface="Arial MT"/>
                <a:cs typeface="Arial MT"/>
              </a:rPr>
              <a:t>&gt;&gt; </a:t>
            </a:r>
            <a:r>
              <a:rPr dirty="0" sz="2800" b="0">
                <a:latin typeface="Arial MT"/>
                <a:cs typeface="Arial MT"/>
              </a:rPr>
              <a:t>x=[53</a:t>
            </a:r>
            <a:r>
              <a:rPr dirty="0" sz="2800" spc="-5" b="0">
                <a:latin typeface="Arial MT"/>
                <a:cs typeface="Arial MT"/>
              </a:rPr>
              <a:t> </a:t>
            </a:r>
            <a:r>
              <a:rPr dirty="0" sz="2800" b="0">
                <a:latin typeface="Arial MT"/>
                <a:cs typeface="Arial MT"/>
              </a:rPr>
              <a:t>67.5 </a:t>
            </a:r>
            <a:r>
              <a:rPr dirty="0" sz="2800" spc="-5" b="0">
                <a:latin typeface="Arial MT"/>
                <a:cs typeface="Arial MT"/>
              </a:rPr>
              <a:t>72</a:t>
            </a:r>
            <a:r>
              <a:rPr dirty="0" sz="2800" spc="5" b="0">
                <a:latin typeface="Arial MT"/>
                <a:cs typeface="Arial MT"/>
              </a:rPr>
              <a:t> </a:t>
            </a:r>
            <a:r>
              <a:rPr dirty="0" sz="2800" spc="-5" b="0">
                <a:latin typeface="Arial MT"/>
                <a:cs typeface="Arial MT"/>
              </a:rPr>
              <a:t>72</a:t>
            </a:r>
            <a:r>
              <a:rPr dirty="0" sz="2800" b="0">
                <a:latin typeface="Arial MT"/>
                <a:cs typeface="Arial MT"/>
              </a:rPr>
              <a:t> 73.5</a:t>
            </a:r>
            <a:r>
              <a:rPr dirty="0" sz="2800" spc="-5" b="0">
                <a:latin typeface="Arial MT"/>
                <a:cs typeface="Arial MT"/>
              </a:rPr>
              <a:t> </a:t>
            </a:r>
            <a:r>
              <a:rPr dirty="0" sz="2800" b="0">
                <a:latin typeface="Arial MT"/>
                <a:cs typeface="Arial MT"/>
              </a:rPr>
              <a:t>68.5</a:t>
            </a:r>
            <a:r>
              <a:rPr dirty="0" sz="2800" spc="5" b="0">
                <a:latin typeface="Arial MT"/>
                <a:cs typeface="Arial MT"/>
              </a:rPr>
              <a:t> </a:t>
            </a:r>
            <a:r>
              <a:rPr dirty="0" sz="2800" spc="-5" b="0">
                <a:latin typeface="Arial MT"/>
                <a:cs typeface="Arial MT"/>
              </a:rPr>
              <a:t>73</a:t>
            </a:r>
            <a:r>
              <a:rPr dirty="0" sz="2800" b="0">
                <a:latin typeface="Arial MT"/>
                <a:cs typeface="Arial MT"/>
              </a:rPr>
              <a:t> 37];</a:t>
            </a:r>
            <a:r>
              <a:rPr dirty="0" sz="2800" spc="15" b="0">
                <a:latin typeface="Arial MT"/>
                <a:cs typeface="Arial MT"/>
              </a:rPr>
              <a:t> </a:t>
            </a:r>
            <a:r>
              <a:rPr dirty="0" sz="2800" spc="-5" b="0">
                <a:latin typeface="Arial MT"/>
                <a:cs typeface="Arial MT"/>
              </a:rPr>
              <a:t>y=[80 344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 b="0">
                <a:latin typeface="Arial MT"/>
                <a:cs typeface="Arial MT"/>
              </a:rPr>
              <a:t>416</a:t>
            </a:r>
            <a:r>
              <a:rPr dirty="0" sz="2800" spc="-20" b="0">
                <a:latin typeface="Arial MT"/>
                <a:cs typeface="Arial MT"/>
              </a:rPr>
              <a:t> </a:t>
            </a:r>
            <a:r>
              <a:rPr dirty="0" sz="2800" b="0">
                <a:latin typeface="Arial MT"/>
                <a:cs typeface="Arial MT"/>
              </a:rPr>
              <a:t>348</a:t>
            </a:r>
            <a:r>
              <a:rPr dirty="0" sz="2800" spc="-5" b="0">
                <a:latin typeface="Arial MT"/>
                <a:cs typeface="Arial MT"/>
              </a:rPr>
              <a:t> </a:t>
            </a:r>
            <a:r>
              <a:rPr dirty="0" sz="2800" b="0">
                <a:latin typeface="Arial MT"/>
                <a:cs typeface="Arial MT"/>
              </a:rPr>
              <a:t>262</a:t>
            </a:r>
            <a:r>
              <a:rPr dirty="0" sz="2800" spc="5" b="0">
                <a:latin typeface="Arial MT"/>
                <a:cs typeface="Arial MT"/>
              </a:rPr>
              <a:t> </a:t>
            </a:r>
            <a:r>
              <a:rPr dirty="0" sz="2800" spc="-5" b="0">
                <a:latin typeface="Arial MT"/>
                <a:cs typeface="Arial MT"/>
              </a:rPr>
              <a:t>360</a:t>
            </a:r>
            <a:r>
              <a:rPr dirty="0" sz="2800" spc="-15" b="0">
                <a:latin typeface="Arial MT"/>
                <a:cs typeface="Arial MT"/>
              </a:rPr>
              <a:t> </a:t>
            </a:r>
            <a:r>
              <a:rPr dirty="0" sz="2800" b="0">
                <a:latin typeface="Arial MT"/>
                <a:cs typeface="Arial MT"/>
              </a:rPr>
              <a:t>332</a:t>
            </a:r>
            <a:r>
              <a:rPr dirty="0" sz="2800" spc="-10" b="0">
                <a:latin typeface="Arial MT"/>
                <a:cs typeface="Arial MT"/>
              </a:rPr>
              <a:t> </a:t>
            </a:r>
            <a:r>
              <a:rPr dirty="0" sz="2800" b="0">
                <a:latin typeface="Arial MT"/>
                <a:cs typeface="Arial MT"/>
              </a:rPr>
              <a:t>34];n=8;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" y="2429255"/>
            <a:ext cx="2394966" cy="7871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5169" y="1241298"/>
            <a:ext cx="547751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r=(n*sum(x.*y)- 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u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m(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x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*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u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m(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y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/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q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t(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n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*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u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m(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x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.*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x</a:t>
            </a:r>
            <a:r>
              <a:rPr dirty="0" sz="2800" spc="35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-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sum(x)^2)*(n*sum(y.*y)-sum(y)^2))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850265" algn="l"/>
              </a:tabLst>
            </a:pP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r =	0.8974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" y="3709415"/>
            <a:ext cx="2375154" cy="78714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16280" y="4989576"/>
            <a:ext cx="2870835" cy="787400"/>
            <a:chOff x="716280" y="4989576"/>
            <a:chExt cx="2870835" cy="787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280" y="4989576"/>
              <a:ext cx="1079753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512" y="4989576"/>
              <a:ext cx="2157222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25169" y="3374847"/>
            <a:ext cx="3785870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t=r/sqrt((1-r^2)/(n-2))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31215" algn="l"/>
              </a:tabLst>
            </a:pP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t =	4.9807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2*(1-tcdf(t,6))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325880" algn="l"/>
              </a:tabLst>
            </a:pP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ans</a:t>
            </a:r>
            <a:r>
              <a:rPr dirty="0" sz="2800" spc="2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=	</a:t>
            </a:r>
            <a:r>
              <a:rPr dirty="0" sz="2800" b="1">
                <a:solidFill>
                  <a:srgbClr val="FFFFCC"/>
                </a:solidFill>
                <a:latin typeface="Arial"/>
                <a:cs typeface="Arial"/>
              </a:rPr>
              <a:t>0.0025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19700" y="3500628"/>
            <a:ext cx="1388745" cy="935990"/>
            <a:chOff x="5219700" y="3500628"/>
            <a:chExt cx="1388745" cy="935990"/>
          </a:xfrm>
        </p:grpSpPr>
        <p:sp>
          <p:nvSpPr>
            <p:cNvPr id="11" name="object 11"/>
            <p:cNvSpPr/>
            <p:nvPr/>
          </p:nvSpPr>
          <p:spPr>
            <a:xfrm>
              <a:off x="5219700" y="3500628"/>
              <a:ext cx="1388745" cy="935990"/>
            </a:xfrm>
            <a:custGeom>
              <a:avLst/>
              <a:gdLst/>
              <a:ahLst/>
              <a:cxnLst/>
              <a:rect l="l" t="t" r="r" b="b"/>
              <a:pathLst>
                <a:path w="1388745" h="935989">
                  <a:moveTo>
                    <a:pt x="1388363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1388363" y="935736"/>
                  </a:lnTo>
                  <a:lnTo>
                    <a:pt x="13883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68520" y="4136233"/>
              <a:ext cx="633095" cy="0"/>
            </a:xfrm>
            <a:custGeom>
              <a:avLst/>
              <a:gdLst/>
              <a:ahLst/>
              <a:cxnLst/>
              <a:rect l="l" t="t" r="r" b="b"/>
              <a:pathLst>
                <a:path w="633095" h="0">
                  <a:moveTo>
                    <a:pt x="0" y="0"/>
                  </a:moveTo>
                  <a:lnTo>
                    <a:pt x="633049" y="0"/>
                  </a:lnTo>
                </a:path>
              </a:pathLst>
            </a:custGeom>
            <a:ln w="4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82653" y="4161873"/>
              <a:ext cx="36195" cy="16510"/>
            </a:xfrm>
            <a:custGeom>
              <a:avLst/>
              <a:gdLst/>
              <a:ahLst/>
              <a:cxnLst/>
              <a:rect l="l" t="t" r="r" b="b"/>
              <a:pathLst>
                <a:path w="36195" h="16510">
                  <a:moveTo>
                    <a:pt x="0" y="15908"/>
                  </a:moveTo>
                  <a:lnTo>
                    <a:pt x="36064" y="0"/>
                  </a:lnTo>
                </a:path>
              </a:pathLst>
            </a:custGeom>
            <a:ln w="9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18717" y="4166301"/>
              <a:ext cx="52705" cy="205104"/>
            </a:xfrm>
            <a:custGeom>
              <a:avLst/>
              <a:gdLst/>
              <a:ahLst/>
              <a:cxnLst/>
              <a:rect l="l" t="t" r="r" b="b"/>
              <a:pathLst>
                <a:path w="52704" h="205104">
                  <a:moveTo>
                    <a:pt x="0" y="0"/>
                  </a:moveTo>
                  <a:lnTo>
                    <a:pt x="52369" y="204646"/>
                  </a:lnTo>
                </a:path>
              </a:pathLst>
            </a:custGeom>
            <a:ln w="23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77280" y="3819319"/>
              <a:ext cx="747395" cy="551815"/>
            </a:xfrm>
            <a:custGeom>
              <a:avLst/>
              <a:gdLst/>
              <a:ahLst/>
              <a:cxnLst/>
              <a:rect l="l" t="t" r="r" b="b"/>
              <a:pathLst>
                <a:path w="747395" h="551814">
                  <a:moveTo>
                    <a:pt x="0" y="551627"/>
                  </a:moveTo>
                  <a:lnTo>
                    <a:pt x="69276" y="0"/>
                  </a:lnTo>
                </a:path>
                <a:path w="747395" h="551814">
                  <a:moveTo>
                    <a:pt x="69276" y="0"/>
                  </a:moveTo>
                  <a:lnTo>
                    <a:pt x="747390" y="0"/>
                  </a:lnTo>
                </a:path>
              </a:pathLst>
            </a:custGeom>
            <a:ln w="10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219700" y="3500628"/>
            <a:ext cx="1388745" cy="93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  <a:tabLst>
                <a:tab pos="824865" algn="l"/>
                <a:tab pos="1328420" algn="l"/>
              </a:tabLst>
            </a:pPr>
            <a:r>
              <a:rPr dirty="0" baseline="-34313" sz="2550" spc="202" i="1">
                <a:latin typeface="Times New Roman"/>
                <a:cs typeface="Times New Roman"/>
              </a:rPr>
              <a:t>t</a:t>
            </a:r>
            <a:r>
              <a:rPr dirty="0" baseline="-34313" sz="2550" spc="359" i="1">
                <a:latin typeface="Times New Roman"/>
                <a:cs typeface="Times New Roman"/>
              </a:rPr>
              <a:t> </a:t>
            </a:r>
            <a:r>
              <a:rPr dirty="0" baseline="-34313" sz="2550" spc="405">
                <a:latin typeface="Symbol"/>
                <a:cs typeface="Symbol"/>
              </a:rPr>
              <a:t></a:t>
            </a:r>
            <a:r>
              <a:rPr dirty="0" u="sng" sz="1700" spc="2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700" spc="19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	</a:t>
            </a:r>
            <a:endParaRPr sz="1700">
              <a:latin typeface="Times New Roman"/>
              <a:cs typeface="Times New Roman"/>
            </a:endParaRPr>
          </a:p>
          <a:p>
            <a:pPr marL="640080">
              <a:lnSpc>
                <a:spcPct val="100000"/>
              </a:lnSpc>
              <a:spcBef>
                <a:spcPts val="665"/>
              </a:spcBef>
            </a:pPr>
            <a:r>
              <a:rPr dirty="0" sz="1700" spc="245">
                <a:latin typeface="Times New Roman"/>
                <a:cs typeface="Times New Roman"/>
              </a:rPr>
              <a:t>1</a:t>
            </a:r>
            <a:r>
              <a:rPr dirty="0" sz="1700" spc="-180">
                <a:latin typeface="Times New Roman"/>
                <a:cs typeface="Times New Roman"/>
              </a:rPr>
              <a:t> </a:t>
            </a:r>
            <a:r>
              <a:rPr dirty="0" sz="1700" spc="270">
                <a:latin typeface="Symbol"/>
                <a:cs typeface="Symbol"/>
              </a:rPr>
              <a:t>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 spc="355" i="1">
                <a:latin typeface="Times New Roman"/>
                <a:cs typeface="Times New Roman"/>
              </a:rPr>
              <a:t>r</a:t>
            </a:r>
            <a:r>
              <a:rPr dirty="0" baseline="41666" sz="1500" spc="209">
                <a:latin typeface="Times New Roman"/>
                <a:cs typeface="Times New Roman"/>
              </a:rPr>
              <a:t>2</a:t>
            </a:r>
            <a:endParaRPr baseline="41666" sz="1500">
              <a:latin typeface="Times New Roman"/>
              <a:cs typeface="Times New Roman"/>
            </a:endParaRPr>
          </a:p>
          <a:p>
            <a:pPr marL="688975">
              <a:lnSpc>
                <a:spcPct val="100000"/>
              </a:lnSpc>
              <a:spcBef>
                <a:spcPts val="355"/>
              </a:spcBef>
            </a:pPr>
            <a:r>
              <a:rPr dirty="0" sz="1700" spc="245" i="1">
                <a:latin typeface="Times New Roman"/>
                <a:cs typeface="Times New Roman"/>
              </a:rPr>
              <a:t>n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spc="270">
                <a:latin typeface="Symbol"/>
                <a:cs typeface="Symbol"/>
              </a:rPr>
              <a:t>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24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19700" y="2636520"/>
            <a:ext cx="3781044" cy="8016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39725" marR="508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Using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MATLAB’s </a:t>
            </a:r>
            <a:r>
              <a:rPr dirty="0" sz="400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“corrcoef”</a:t>
            </a:r>
            <a:r>
              <a:rPr dirty="0" sz="4000" spc="-4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function</a:t>
            </a:r>
            <a:endParaRPr sz="40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9448" y="2631948"/>
            <a:ext cx="3954145" cy="787400"/>
            <a:chOff x="1679448" y="2631948"/>
            <a:chExt cx="3954145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48" y="2631948"/>
              <a:ext cx="1802129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4472" y="2631948"/>
              <a:ext cx="189052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7888" y="2631948"/>
              <a:ext cx="585977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6760" y="2631948"/>
              <a:ext cx="957834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7488" y="2631948"/>
              <a:ext cx="585977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74394" y="1614957"/>
            <a:ext cx="6270625" cy="2073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x=[53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67.5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72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72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73.5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68.5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73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37];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y=[80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344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416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348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262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360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332 34];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[R,</a:t>
            </a:r>
            <a:r>
              <a:rPr dirty="0" sz="2800" spc="5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P]</a:t>
            </a:r>
            <a:r>
              <a:rPr dirty="0" sz="2800" spc="-25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=</a:t>
            </a:r>
            <a:r>
              <a:rPr dirty="0" sz="2800" spc="1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corrcoef(x,y)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dirty="0" sz="2800" spc="-5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3427" y="3656076"/>
            <a:ext cx="1557020" cy="787400"/>
            <a:chOff x="3043427" y="3656076"/>
            <a:chExt cx="1557020" cy="78740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3427" y="3656076"/>
              <a:ext cx="1556765" cy="787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6787" y="4178744"/>
              <a:ext cx="1130046" cy="5111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043427" y="5192267"/>
            <a:ext cx="1557020" cy="787400"/>
            <a:chOff x="3043427" y="5192267"/>
            <a:chExt cx="1557020" cy="78740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3427" y="5192267"/>
              <a:ext cx="1556765" cy="7871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6787" y="5714999"/>
              <a:ext cx="1130046" cy="5111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4394" y="3663845"/>
            <a:ext cx="2992120" cy="25863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ctr" marL="393065">
              <a:lnSpc>
                <a:spcPct val="100000"/>
              </a:lnSpc>
              <a:spcBef>
                <a:spcPts val="770"/>
              </a:spcBef>
              <a:tabLst>
                <a:tab pos="1877695" algn="l"/>
              </a:tabLst>
            </a:pP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1.0000	</a:t>
            </a:r>
            <a:r>
              <a:rPr dirty="0" u="sng" sz="2800" b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0.8974</a:t>
            </a:r>
            <a:endParaRPr sz="2800">
              <a:latin typeface="Arial"/>
              <a:cs typeface="Arial"/>
            </a:endParaRPr>
          </a:p>
          <a:p>
            <a:pPr algn="ctr" marL="391795">
              <a:lnSpc>
                <a:spcPct val="100000"/>
              </a:lnSpc>
              <a:spcBef>
                <a:spcPts val="670"/>
              </a:spcBef>
              <a:tabLst>
                <a:tab pos="1875789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0.8974	1.0000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P</a:t>
            </a:r>
            <a:r>
              <a:rPr dirty="0" sz="2800" spc="-5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endParaRPr sz="2800">
              <a:latin typeface="Arial MT"/>
              <a:cs typeface="Arial MT"/>
            </a:endParaRPr>
          </a:p>
          <a:p>
            <a:pPr algn="ctr" marL="393065">
              <a:lnSpc>
                <a:spcPct val="100000"/>
              </a:lnSpc>
              <a:spcBef>
                <a:spcPts val="670"/>
              </a:spcBef>
              <a:tabLst>
                <a:tab pos="1877695" algn="l"/>
              </a:tabLst>
            </a:pP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1.0000	</a:t>
            </a:r>
            <a:r>
              <a:rPr dirty="0" u="sng" sz="2800" b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0.0025</a:t>
            </a:r>
            <a:endParaRPr sz="2800">
              <a:latin typeface="Arial"/>
              <a:cs typeface="Arial"/>
            </a:endParaRPr>
          </a:p>
          <a:p>
            <a:pPr algn="ctr" marL="391160">
              <a:lnSpc>
                <a:spcPct val="100000"/>
              </a:lnSpc>
              <a:spcBef>
                <a:spcPts val="675"/>
              </a:spcBef>
              <a:tabLst>
                <a:tab pos="1875155" algn="l"/>
              </a:tabLst>
            </a:pP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0.0025	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1.0000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5102" y="3910965"/>
            <a:ext cx="30460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Pearson</a:t>
            </a:r>
            <a:r>
              <a:rPr dirty="0" sz="2800" spc="-5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coefficient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9729" y="4736719"/>
            <a:ext cx="336867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P-value</a:t>
            </a:r>
            <a:r>
              <a:rPr dirty="0" sz="28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dirty="0" sz="28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supporting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 linear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correlation 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at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Symbol"/>
                <a:cs typeface="Symbol"/>
              </a:rPr>
              <a:t>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=0.05.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00371" y="4013580"/>
            <a:ext cx="828040" cy="140970"/>
          </a:xfrm>
          <a:custGeom>
            <a:avLst/>
            <a:gdLst/>
            <a:ahLst/>
            <a:cxnLst/>
            <a:rect l="l" t="t" r="r" b="b"/>
            <a:pathLst>
              <a:path w="828039" h="140970">
                <a:moveTo>
                  <a:pt x="76371" y="31468"/>
                </a:moveTo>
                <a:lnTo>
                  <a:pt x="74766" y="44030"/>
                </a:lnTo>
                <a:lnTo>
                  <a:pt x="826262" y="140716"/>
                </a:lnTo>
                <a:lnTo>
                  <a:pt x="827913" y="128143"/>
                </a:lnTo>
                <a:lnTo>
                  <a:pt x="76371" y="31468"/>
                </a:lnTo>
                <a:close/>
              </a:path>
              <a:path w="828039" h="140970">
                <a:moveTo>
                  <a:pt x="80390" y="0"/>
                </a:moveTo>
                <a:lnTo>
                  <a:pt x="0" y="28067"/>
                </a:lnTo>
                <a:lnTo>
                  <a:pt x="70738" y="75565"/>
                </a:lnTo>
                <a:lnTo>
                  <a:pt x="74766" y="44030"/>
                </a:lnTo>
                <a:lnTo>
                  <a:pt x="62229" y="42418"/>
                </a:lnTo>
                <a:lnTo>
                  <a:pt x="63753" y="29845"/>
                </a:lnTo>
                <a:lnTo>
                  <a:pt x="76578" y="29845"/>
                </a:lnTo>
                <a:lnTo>
                  <a:pt x="80390" y="0"/>
                </a:lnTo>
                <a:close/>
              </a:path>
              <a:path w="828039" h="140970">
                <a:moveTo>
                  <a:pt x="63753" y="29845"/>
                </a:moveTo>
                <a:lnTo>
                  <a:pt x="62229" y="42418"/>
                </a:lnTo>
                <a:lnTo>
                  <a:pt x="74766" y="44030"/>
                </a:lnTo>
                <a:lnTo>
                  <a:pt x="76371" y="31468"/>
                </a:lnTo>
                <a:lnTo>
                  <a:pt x="63753" y="29845"/>
                </a:lnTo>
                <a:close/>
              </a:path>
              <a:path w="828039" h="140970">
                <a:moveTo>
                  <a:pt x="76578" y="29845"/>
                </a:moveTo>
                <a:lnTo>
                  <a:pt x="63753" y="29845"/>
                </a:lnTo>
                <a:lnTo>
                  <a:pt x="76371" y="31468"/>
                </a:lnTo>
                <a:lnTo>
                  <a:pt x="76578" y="2984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35423" y="5397753"/>
            <a:ext cx="683895" cy="126364"/>
          </a:xfrm>
          <a:custGeom>
            <a:avLst/>
            <a:gdLst/>
            <a:ahLst/>
            <a:cxnLst/>
            <a:rect l="l" t="t" r="r" b="b"/>
            <a:pathLst>
              <a:path w="683895" h="126364">
                <a:moveTo>
                  <a:pt x="70485" y="50419"/>
                </a:moveTo>
                <a:lnTo>
                  <a:pt x="0" y="98425"/>
                </a:lnTo>
                <a:lnTo>
                  <a:pt x="80645" y="125984"/>
                </a:lnTo>
                <a:lnTo>
                  <a:pt x="76649" y="96266"/>
                </a:lnTo>
                <a:lnTo>
                  <a:pt x="63753" y="96266"/>
                </a:lnTo>
                <a:lnTo>
                  <a:pt x="62102" y="83693"/>
                </a:lnTo>
                <a:lnTo>
                  <a:pt x="74729" y="81987"/>
                </a:lnTo>
                <a:lnTo>
                  <a:pt x="70485" y="50419"/>
                </a:lnTo>
                <a:close/>
              </a:path>
              <a:path w="683895" h="126364">
                <a:moveTo>
                  <a:pt x="74729" y="81987"/>
                </a:moveTo>
                <a:lnTo>
                  <a:pt x="62102" y="83693"/>
                </a:lnTo>
                <a:lnTo>
                  <a:pt x="63753" y="96266"/>
                </a:lnTo>
                <a:lnTo>
                  <a:pt x="76419" y="94558"/>
                </a:lnTo>
                <a:lnTo>
                  <a:pt x="74729" y="81987"/>
                </a:lnTo>
                <a:close/>
              </a:path>
              <a:path w="683895" h="126364">
                <a:moveTo>
                  <a:pt x="76419" y="94558"/>
                </a:moveTo>
                <a:lnTo>
                  <a:pt x="63753" y="96266"/>
                </a:lnTo>
                <a:lnTo>
                  <a:pt x="76649" y="96266"/>
                </a:lnTo>
                <a:lnTo>
                  <a:pt x="76419" y="94558"/>
                </a:lnTo>
                <a:close/>
              </a:path>
              <a:path w="683895" h="126364">
                <a:moveTo>
                  <a:pt x="681736" y="0"/>
                </a:moveTo>
                <a:lnTo>
                  <a:pt x="74729" y="81987"/>
                </a:lnTo>
                <a:lnTo>
                  <a:pt x="76419" y="94558"/>
                </a:lnTo>
                <a:lnTo>
                  <a:pt x="683513" y="12700"/>
                </a:lnTo>
                <a:lnTo>
                  <a:pt x="68173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98449"/>
            <a:ext cx="676846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Chapter 17 – Correlation </a:t>
            </a:r>
            <a:r>
              <a:rPr dirty="0" sz="4000" spc="-132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&amp; Regression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1910588"/>
            <a:ext cx="6415405" cy="2172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Correlation (Pearson’s correlation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coefficient)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Linear</a:t>
            </a:r>
            <a:r>
              <a:rPr dirty="0" sz="3200" spc="-4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Regression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Multiple</a:t>
            </a:r>
            <a:r>
              <a:rPr dirty="0" sz="32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Regression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50431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Linear</a:t>
            </a:r>
            <a:r>
              <a:rPr dirty="0" sz="4000" spc="-8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Regression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1697863"/>
            <a:ext cx="6980555" cy="3636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36957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find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graph and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an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equation 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straight</a:t>
            </a:r>
            <a:r>
              <a:rPr dirty="0" sz="32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line</a:t>
            </a:r>
            <a:r>
              <a:rPr dirty="0" sz="32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represents</a:t>
            </a:r>
            <a:r>
              <a:rPr dirty="0" sz="32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dirty="0" sz="3200" spc="-88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association.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straight line is called “regression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line”.</a:t>
            </a:r>
            <a:endParaRPr sz="3200">
              <a:latin typeface="Arial MT"/>
              <a:cs typeface="Arial MT"/>
            </a:endParaRPr>
          </a:p>
          <a:p>
            <a:pPr marL="355600" marR="522605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4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equation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is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called</a:t>
            </a:r>
            <a:r>
              <a:rPr dirty="0" sz="32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“regression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equation”.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512063"/>
            <a:ext cx="5812536" cy="40157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3445" y="5146294"/>
            <a:ext cx="669226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It’s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all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about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finding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slope</a:t>
            </a:r>
            <a:r>
              <a:rPr dirty="0" sz="2800" spc="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 i="1">
                <a:solidFill>
                  <a:srgbClr val="FFFFCC"/>
                </a:solidFill>
                <a:latin typeface="Arial"/>
                <a:cs typeface="Arial"/>
              </a:rPr>
              <a:t>m</a:t>
            </a:r>
            <a:r>
              <a:rPr dirty="0" sz="2800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dirty="0" sz="2800" spc="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y-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intercept </a:t>
            </a:r>
            <a:r>
              <a:rPr dirty="0" sz="2800" spc="-5" i="1">
                <a:solidFill>
                  <a:srgbClr val="FFFFCC"/>
                </a:solidFill>
                <a:latin typeface="Arial"/>
                <a:cs typeface="Arial"/>
              </a:rPr>
              <a:t>c</a:t>
            </a:r>
            <a:r>
              <a:rPr dirty="0" sz="2800" spc="5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of the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straight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line.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9292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Example</a:t>
            </a:r>
            <a:r>
              <a:rPr dirty="0" sz="4000" spc="-7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3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1697863"/>
            <a:ext cx="6809740" cy="2074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064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Find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regression</a:t>
            </a:r>
            <a:r>
              <a:rPr dirty="0" sz="3200" spc="-4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equation for</a:t>
            </a:r>
            <a:r>
              <a:rPr dirty="0" sz="32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dirty="0" sz="3200" spc="-869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following data.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Predict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weight of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bear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with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x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71.0.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1187" y="4034663"/>
          <a:ext cx="8407400" cy="175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/>
                <a:gridCol w="932180"/>
                <a:gridCol w="932180"/>
                <a:gridCol w="932180"/>
                <a:gridCol w="932179"/>
                <a:gridCol w="932179"/>
                <a:gridCol w="932179"/>
                <a:gridCol w="932179"/>
                <a:gridCol w="932179"/>
              </a:tblGrid>
              <a:tr h="457454">
                <a:tc gridSpan="9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Lengths</a:t>
                      </a:r>
                      <a:r>
                        <a:rPr dirty="0" sz="2400" spc="-1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24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Weights</a:t>
                      </a:r>
                      <a:r>
                        <a:rPr dirty="0" sz="2400" spc="-2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400" spc="-1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Male</a:t>
                      </a:r>
                      <a:r>
                        <a:rPr dirty="0" sz="24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Bears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04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Length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67.5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73.5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68.5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6404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5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Weight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0020" marR="508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MATLAB’s </a:t>
            </a:r>
            <a:r>
              <a:rPr dirty="0"/>
              <a:t>“polyfit” </a:t>
            </a:r>
            <a:r>
              <a:rPr dirty="0" spc="-5"/>
              <a:t>(based </a:t>
            </a:r>
            <a:r>
              <a:rPr dirty="0"/>
              <a:t>on </a:t>
            </a:r>
            <a:r>
              <a:rPr dirty="0" spc="5"/>
              <a:t> </a:t>
            </a:r>
            <a:r>
              <a:rPr dirty="0"/>
              <a:t>minimizing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5"/>
              <a:t>least-squares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the </a:t>
            </a:r>
            <a:r>
              <a:rPr dirty="0" spc="-875"/>
              <a:t> </a:t>
            </a:r>
            <a:r>
              <a:rPr dirty="0" spc="-5"/>
              <a:t>errors)</a:t>
            </a:r>
            <a:r>
              <a:rPr dirty="0" spc="-15"/>
              <a:t> </a:t>
            </a:r>
            <a:r>
              <a:rPr dirty="0"/>
              <a:t>will</a:t>
            </a:r>
            <a:r>
              <a:rPr dirty="0" spc="-25"/>
              <a:t> </a:t>
            </a:r>
            <a:r>
              <a:rPr dirty="0" spc="-5"/>
              <a:t>serve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5"/>
              <a:t>purpose.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9219" y="4131564"/>
            <a:ext cx="3262629" cy="787400"/>
            <a:chOff x="1379219" y="4131564"/>
            <a:chExt cx="3262629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2579" y="4654232"/>
              <a:ext cx="2835401" cy="511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9219" y="4131564"/>
              <a:ext cx="1657350" cy="787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9463" y="4131564"/>
              <a:ext cx="585977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8336" y="4131564"/>
              <a:ext cx="1953006" cy="78714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633727" y="5241035"/>
            <a:ext cx="6950709" cy="787400"/>
            <a:chOff x="1633727" y="5241035"/>
            <a:chExt cx="6950709" cy="7874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3727" y="5241035"/>
              <a:ext cx="5167122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3743" y="5241035"/>
              <a:ext cx="665226" cy="7871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0924" y="5241035"/>
              <a:ext cx="1953005" cy="78714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94917" y="2516886"/>
            <a:ext cx="7155815" cy="3270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x=[53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67.5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72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72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73.5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68.5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73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37];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y=[80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344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416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348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262 360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332 34];</a:t>
            </a:r>
            <a:endParaRPr sz="2800">
              <a:latin typeface="Arial MT"/>
              <a:cs typeface="Arial MT"/>
            </a:endParaRPr>
          </a:p>
          <a:p>
            <a:pPr marL="12700" marR="4726940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8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polyfit(x,y,1)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ans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endParaRPr sz="2800">
              <a:latin typeface="Arial MT"/>
              <a:cs typeface="Arial MT"/>
            </a:endParaRPr>
          </a:p>
          <a:p>
            <a:pPr marL="405765">
              <a:lnSpc>
                <a:spcPct val="100000"/>
              </a:lnSpc>
            </a:pPr>
            <a:r>
              <a:rPr dirty="0" u="sng" sz="2800" spc="-5" b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9.6598 </a:t>
            </a:r>
            <a:r>
              <a:rPr dirty="0" u="sng" sz="2800" b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-351.6599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endParaRPr sz="2800">
              <a:latin typeface="Arial MT"/>
              <a:cs typeface="Arial MT"/>
            </a:endParaRPr>
          </a:p>
          <a:p>
            <a:pPr marL="660400">
              <a:lnSpc>
                <a:spcPct val="100000"/>
              </a:lnSpc>
              <a:spcBef>
                <a:spcPts val="2025"/>
              </a:spcBef>
            </a:pP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The</a:t>
            </a:r>
            <a:r>
              <a:rPr dirty="0" sz="2800" spc="1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equation</a:t>
            </a:r>
            <a:r>
              <a:rPr dirty="0" sz="2800" spc="25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is</a:t>
            </a:r>
            <a:r>
              <a:rPr dirty="0" sz="2800" spc="5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y = </a:t>
            </a:r>
            <a:r>
              <a:rPr dirty="0" sz="2800" b="1">
                <a:solidFill>
                  <a:srgbClr val="FFFF58"/>
                </a:solidFill>
                <a:latin typeface="Arial"/>
                <a:cs typeface="Arial"/>
              </a:rPr>
              <a:t>9.6598x</a:t>
            </a:r>
            <a:r>
              <a:rPr dirty="0" sz="2800" spc="-25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–</a:t>
            </a:r>
            <a:r>
              <a:rPr dirty="0" sz="2800" b="1">
                <a:solidFill>
                  <a:srgbClr val="FFFF58"/>
                </a:solidFill>
                <a:latin typeface="Arial"/>
                <a:cs typeface="Arial"/>
              </a:rPr>
              <a:t> 351.6599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0020" marR="508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MATLAB’s</a:t>
            </a:r>
            <a:r>
              <a:rPr dirty="0" spc="-40"/>
              <a:t> </a:t>
            </a:r>
            <a:r>
              <a:rPr dirty="0" spc="-5"/>
              <a:t>“polyval”</a:t>
            </a:r>
            <a:r>
              <a:rPr dirty="0" spc="-50"/>
              <a:t> </a:t>
            </a:r>
            <a:r>
              <a:rPr dirty="0" spc="-5"/>
              <a:t>can </a:t>
            </a:r>
            <a:r>
              <a:rPr dirty="0"/>
              <a:t>be</a:t>
            </a:r>
            <a:r>
              <a:rPr dirty="0" spc="-35"/>
              <a:t> </a:t>
            </a:r>
            <a:r>
              <a:rPr dirty="0" spc="-5"/>
              <a:t>used</a:t>
            </a:r>
            <a:r>
              <a:rPr dirty="0" spc="-20"/>
              <a:t> </a:t>
            </a:r>
            <a:r>
              <a:rPr dirty="0" spc="-5"/>
              <a:t>to </a:t>
            </a:r>
            <a:r>
              <a:rPr dirty="0" spc="-875"/>
              <a:t> </a:t>
            </a:r>
            <a:r>
              <a:rPr dirty="0" spc="-5"/>
              <a:t>evaluate </a:t>
            </a:r>
            <a:r>
              <a:rPr dirty="0"/>
              <a:t>a value of a </a:t>
            </a:r>
            <a:r>
              <a:rPr dirty="0" spc="-5"/>
              <a:t>polynomial </a:t>
            </a:r>
            <a:r>
              <a:rPr dirty="0"/>
              <a:t> function.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388" y="4796028"/>
            <a:ext cx="1953006" cy="7871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0345" y="2327605"/>
            <a:ext cx="6270625" cy="301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x=[53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67.5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72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72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73.5 68.5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73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37];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y=[80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344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416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348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262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360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332 34];</a:t>
            </a:r>
            <a:endParaRPr sz="2800">
              <a:latin typeface="Arial MT"/>
              <a:cs typeface="Arial MT"/>
            </a:endParaRPr>
          </a:p>
          <a:p>
            <a:pPr marL="12700" marR="3842385">
              <a:lnSpc>
                <a:spcPct val="100000"/>
              </a:lnSpc>
            </a:pP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&gt;&gt;</a:t>
            </a:r>
            <a:r>
              <a:rPr dirty="0" sz="2800" spc="-85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 spc="-15">
                <a:solidFill>
                  <a:srgbClr val="B1B1B1"/>
                </a:solidFill>
                <a:latin typeface="Arial MT"/>
                <a:cs typeface="Arial MT"/>
              </a:rPr>
              <a:t>polyfit(x,y,1) </a:t>
            </a:r>
            <a:r>
              <a:rPr dirty="0" sz="2800" spc="-765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ans</a:t>
            </a:r>
            <a:r>
              <a:rPr dirty="0" sz="2800" spc="-5">
                <a:solidFill>
                  <a:srgbClr val="B1B1B1"/>
                </a:solidFill>
                <a:latin typeface="Arial MT"/>
                <a:cs typeface="Arial MT"/>
              </a:rPr>
              <a:t> =</a:t>
            </a:r>
            <a:endParaRPr sz="2800">
              <a:latin typeface="Arial MT"/>
              <a:cs typeface="Arial MT"/>
            </a:endParaRPr>
          </a:p>
          <a:p>
            <a:pPr marL="405765">
              <a:lnSpc>
                <a:spcPct val="100000"/>
              </a:lnSpc>
            </a:pP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9.6598</a:t>
            </a:r>
            <a:r>
              <a:rPr dirty="0" sz="2800" spc="-25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B1B1B1"/>
                </a:solidFill>
                <a:latin typeface="Arial MT"/>
                <a:cs typeface="Arial MT"/>
              </a:rPr>
              <a:t>-351.6599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polyval(polyfit(x,y,1),</a:t>
            </a:r>
            <a:r>
              <a:rPr dirty="0" sz="28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71.0)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ans</a:t>
            </a:r>
            <a:r>
              <a:rPr dirty="0" sz="28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u="sng" sz="2800" b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334.1849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74748" y="5318696"/>
            <a:ext cx="6127750" cy="1416685"/>
            <a:chOff x="2174748" y="5318696"/>
            <a:chExt cx="6127750" cy="14166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4748" y="5318696"/>
              <a:ext cx="1526286" cy="511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4412" y="5521452"/>
              <a:ext cx="5378958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4412" y="5948175"/>
              <a:ext cx="5767578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90345" y="5742533"/>
            <a:ext cx="4400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2945" y="5614822"/>
            <a:ext cx="52209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FF99"/>
                </a:solidFill>
                <a:latin typeface="Arial"/>
                <a:cs typeface="Arial"/>
              </a:rPr>
              <a:t>A male bear of length 71.0 in </a:t>
            </a:r>
            <a:r>
              <a:rPr dirty="0" sz="2800" b="1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FFFF99"/>
                </a:solidFill>
                <a:latin typeface="Arial"/>
                <a:cs typeface="Arial"/>
              </a:rPr>
              <a:t>would</a:t>
            </a:r>
            <a:r>
              <a:rPr dirty="0" sz="2800" spc="-15" b="1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FFFF99"/>
                </a:solidFill>
                <a:latin typeface="Arial"/>
                <a:cs typeface="Arial"/>
              </a:rPr>
              <a:t>weigh</a:t>
            </a:r>
            <a:r>
              <a:rPr dirty="0" sz="2800" spc="-25" b="1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b="1" i="1">
                <a:solidFill>
                  <a:srgbClr val="FFFF99"/>
                </a:solidFill>
                <a:latin typeface="Arial"/>
                <a:cs typeface="Arial"/>
              </a:rPr>
              <a:t>334.1849</a:t>
            </a:r>
            <a:r>
              <a:rPr dirty="0" sz="2800" spc="-15" b="1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FFFF99"/>
                </a:solidFill>
                <a:latin typeface="Arial"/>
                <a:cs typeface="Arial"/>
              </a:rPr>
              <a:t>pounds.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5358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Multiple</a:t>
            </a:r>
            <a:r>
              <a:rPr dirty="0" sz="4000" spc="-3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regression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1697863"/>
            <a:ext cx="6842759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dirty="0" sz="32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or</a:t>
            </a:r>
            <a:r>
              <a:rPr dirty="0" sz="32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more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independent</a:t>
            </a:r>
            <a:r>
              <a:rPr dirty="0" sz="32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variables.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600" y="2306573"/>
          <a:ext cx="8983980" cy="36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075"/>
                <a:gridCol w="936625"/>
                <a:gridCol w="792479"/>
                <a:gridCol w="827404"/>
                <a:gridCol w="865504"/>
                <a:gridCol w="863600"/>
                <a:gridCol w="863600"/>
                <a:gridCol w="828675"/>
                <a:gridCol w="863600"/>
              </a:tblGrid>
              <a:tr h="457200">
                <a:tc gridSpan="9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24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2400" spc="-2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Male</a:t>
                      </a:r>
                      <a:r>
                        <a:rPr dirty="0" sz="2400" spc="-2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Bears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4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Weight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348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8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1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Age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x3</a:t>
                      </a:r>
                      <a:r>
                        <a:rPr dirty="0" sz="1800" spc="-2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Head</a:t>
                      </a:r>
                      <a:r>
                        <a:rPr dirty="0" sz="1800" spc="-2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3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11.0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15.5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15.0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13.5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x4</a:t>
                      </a:r>
                      <a:r>
                        <a:rPr dirty="0" sz="1800" spc="-25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Head</a:t>
                      </a:r>
                      <a:r>
                        <a:rPr dirty="0" sz="1800" spc="-2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x5</a:t>
                      </a:r>
                      <a:r>
                        <a:rPr dirty="0" sz="1800" spc="-35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Neck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28.0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31.0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31.5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26.6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x6</a:t>
                      </a:r>
                      <a:r>
                        <a:rPr dirty="0" sz="1800" spc="-3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Length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67.5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73.5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68.5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45713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x7</a:t>
                      </a:r>
                      <a:r>
                        <a:rPr dirty="0" sz="1800" spc="-35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Chest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26363" y="5993895"/>
            <a:ext cx="7668259" cy="787400"/>
            <a:chOff x="626363" y="5993895"/>
            <a:chExt cx="7668259" cy="787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363" y="5993895"/>
              <a:ext cx="660654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543" y="5993895"/>
              <a:ext cx="773430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68" y="5993895"/>
              <a:ext cx="881633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3455" y="5993895"/>
              <a:ext cx="4246626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2975" y="5993895"/>
              <a:ext cx="1416557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1487" y="5993895"/>
              <a:ext cx="1722881" cy="78714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34644" y="6087567"/>
            <a:ext cx="7226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dirty="0" sz="2800" spc="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= </a:t>
            </a:r>
            <a:r>
              <a:rPr dirty="0" sz="2800" spc="-10" b="1">
                <a:solidFill>
                  <a:srgbClr val="FFC000"/>
                </a:solidFill>
                <a:latin typeface="Arial"/>
                <a:cs typeface="Arial"/>
              </a:rPr>
              <a:t>b1</a:t>
            </a:r>
            <a:r>
              <a:rPr dirty="0" sz="2800" spc="1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+</a:t>
            </a:r>
            <a:r>
              <a:rPr dirty="0" sz="280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b2*x2</a:t>
            </a:r>
            <a:r>
              <a:rPr dirty="0" sz="2800" spc="15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+</a:t>
            </a:r>
            <a:r>
              <a:rPr dirty="0" sz="280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b3*x3</a:t>
            </a:r>
            <a:r>
              <a:rPr dirty="0" sz="2800" spc="2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+</a:t>
            </a:r>
            <a:r>
              <a:rPr dirty="0" sz="280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…</a:t>
            </a:r>
            <a:r>
              <a:rPr dirty="0" sz="2800" spc="-15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+</a:t>
            </a:r>
            <a:r>
              <a:rPr dirty="0" sz="2800" spc="25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C000"/>
                </a:solidFill>
                <a:latin typeface="Arial"/>
                <a:cs typeface="Arial"/>
              </a:rPr>
              <a:t>b6*x6</a:t>
            </a:r>
            <a:r>
              <a:rPr dirty="0" sz="2800" spc="1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+</a:t>
            </a:r>
            <a:r>
              <a:rPr dirty="0" sz="280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b7*x7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9292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Example</a:t>
            </a:r>
            <a:r>
              <a:rPr dirty="0" sz="4000" spc="-7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4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1697863"/>
            <a:ext cx="38646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Find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b1,</a:t>
            </a:r>
            <a:r>
              <a:rPr dirty="0" sz="32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b3</a:t>
            </a:r>
            <a:r>
              <a:rPr dirty="0" sz="32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b6.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600" y="2306573"/>
          <a:ext cx="8983980" cy="36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075"/>
                <a:gridCol w="935989"/>
                <a:gridCol w="791845"/>
                <a:gridCol w="828039"/>
                <a:gridCol w="864235"/>
                <a:gridCol w="864235"/>
                <a:gridCol w="864234"/>
                <a:gridCol w="828040"/>
                <a:gridCol w="864234"/>
              </a:tblGrid>
              <a:tr h="457200">
                <a:tc gridSpan="9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24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24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Male</a:t>
                      </a:r>
                      <a:r>
                        <a:rPr dirty="0" sz="2400" spc="-2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Bears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4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Weight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80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10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Age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x3</a:t>
                      </a:r>
                      <a:r>
                        <a:rPr dirty="0" sz="1800" spc="-2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Head</a:t>
                      </a:r>
                      <a:r>
                        <a:rPr dirty="0" sz="1800" spc="-2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3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11.0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15.5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15.0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13.5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x4</a:t>
                      </a:r>
                      <a:r>
                        <a:rPr dirty="0" sz="1800" spc="-2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Head</a:t>
                      </a:r>
                      <a:r>
                        <a:rPr dirty="0" sz="1800" spc="-2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5.5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8.0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7.5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8.0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x5</a:t>
                      </a:r>
                      <a:r>
                        <a:rPr dirty="0" sz="1800" spc="-2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Neck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16.0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28.0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31.0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31.5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26.6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x6</a:t>
                      </a:r>
                      <a:r>
                        <a:rPr dirty="0" sz="1800" spc="-3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Length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67.5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73.5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68.5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45713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x7</a:t>
                      </a:r>
                      <a:r>
                        <a:rPr dirty="0" sz="1800" spc="-3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Chest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5993895"/>
            <a:ext cx="4196334" cy="7871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9969" y="6087567"/>
            <a:ext cx="37528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y = b1 + b3*x3</a:t>
            </a:r>
            <a:r>
              <a:rPr dirty="0" sz="2800" spc="5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+ b6*x6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027" y="156971"/>
            <a:ext cx="4193286" cy="7871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7018" y="31816"/>
            <a:ext cx="4015740" cy="3782695"/>
          </a:xfrm>
          <a:prstGeom prst="rect">
            <a:avLst/>
          </a:prstGeom>
        </p:spPr>
        <p:txBody>
          <a:bodyPr wrap="square" lIns="0" tIns="229870" rIns="0" bIns="0" rtlCol="0" vert="horz">
            <a:spAutoFit/>
          </a:bodyPr>
          <a:lstStyle/>
          <a:p>
            <a:pPr algn="just" marL="12700" indent="107314">
              <a:lnSpc>
                <a:spcPct val="100000"/>
              </a:lnSpc>
              <a:spcBef>
                <a:spcPts val="1810"/>
              </a:spcBef>
            </a:pP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b1</a:t>
            </a:r>
            <a:r>
              <a:rPr dirty="0" sz="2800" spc="-15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+</a:t>
            </a:r>
            <a:r>
              <a:rPr dirty="0" sz="2800" spc="5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b3*x3</a:t>
            </a:r>
            <a:r>
              <a:rPr dirty="0" sz="2800" spc="-1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+ b6*x6</a:t>
            </a:r>
            <a:r>
              <a:rPr dirty="0" sz="2800" spc="1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=</a:t>
            </a:r>
            <a:r>
              <a:rPr dirty="0" sz="2800" spc="-1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470"/>
              </a:spcBef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b1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30">
                <a:solidFill>
                  <a:srgbClr val="FFFFCC"/>
                </a:solidFill>
                <a:latin typeface="Arial MT"/>
                <a:cs typeface="Arial MT"/>
              </a:rPr>
              <a:t>11.0*b3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53.0*b6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4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80 </a:t>
            </a:r>
            <a:r>
              <a:rPr dirty="0" sz="2400" spc="-65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b1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16.5*b3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67.5*b6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344 </a:t>
            </a:r>
            <a:r>
              <a:rPr dirty="0" sz="2400" spc="-6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b1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15.5*b3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72.0*b6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416 </a:t>
            </a:r>
            <a:r>
              <a:rPr dirty="0" sz="2400" spc="-6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b1</a:t>
            </a:r>
            <a:r>
              <a:rPr dirty="0" sz="24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 17.0*b3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+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 72.0*b6</a:t>
            </a:r>
            <a:r>
              <a:rPr dirty="0" sz="24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4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348 </a:t>
            </a:r>
            <a:r>
              <a:rPr dirty="0" sz="2400" spc="-65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b1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15.0*b3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73.5*b6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262 </a:t>
            </a:r>
            <a:r>
              <a:rPr dirty="0" sz="2400" spc="-6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b1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13.5*b3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68.5*b6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360 </a:t>
            </a:r>
            <a:r>
              <a:rPr dirty="0" sz="2400" spc="-6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b1</a:t>
            </a:r>
            <a:r>
              <a:rPr dirty="0" sz="24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 16.0*b3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+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 73.0*b6</a:t>
            </a:r>
            <a:r>
              <a:rPr dirty="0" sz="24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4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332 </a:t>
            </a:r>
            <a:r>
              <a:rPr dirty="0" sz="2400" spc="-65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b1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</a:t>
            </a:r>
            <a:r>
              <a:rPr dirty="0" sz="2400" spc="64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9.0*b3</a:t>
            </a:r>
            <a:r>
              <a:rPr dirty="0" sz="24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37.0*b6</a:t>
            </a:r>
            <a:r>
              <a:rPr dirty="0" sz="24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400" spc="6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34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7968" y="3860462"/>
          <a:ext cx="3373754" cy="1072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/>
                <a:gridCol w="750569"/>
                <a:gridCol w="919480"/>
                <a:gridCol w="504189"/>
                <a:gridCol w="251460"/>
                <a:gridCol w="662304"/>
              </a:tblGrid>
              <a:tr h="353139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2655"/>
                        </a:lnSpc>
                      </a:pPr>
                      <a:r>
                        <a:rPr dirty="0" sz="2400" spc="-5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11.0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6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53.0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26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68560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16.5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67.5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750"/>
                        </a:lnSpc>
                      </a:pPr>
                      <a:r>
                        <a:rPr dirty="0" u="heavy" sz="2400">
                          <a:solidFill>
                            <a:srgbClr val="FFFFCC"/>
                          </a:solidFill>
                          <a:uFill>
                            <a:solidFill>
                              <a:srgbClr val="FFFFCC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heavy" sz="2400" spc="155">
                          <a:solidFill>
                            <a:srgbClr val="FFFFCC"/>
                          </a:solidFill>
                          <a:uFill>
                            <a:solidFill>
                              <a:srgbClr val="FFFFCC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9525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750"/>
                        </a:lnSpc>
                      </a:pPr>
                      <a:r>
                        <a:rPr dirty="0" sz="2400" spc="-1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344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50403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266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15.5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66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72.0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66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b1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9525">
                      <a:solidFill>
                        <a:srgbClr val="FFFF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66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416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07363" y="3968496"/>
            <a:ext cx="47625" cy="2664460"/>
          </a:xfrm>
          <a:custGeom>
            <a:avLst/>
            <a:gdLst/>
            <a:ahLst/>
            <a:cxnLst/>
            <a:rect l="l" t="t" r="r" b="b"/>
            <a:pathLst>
              <a:path w="47625" h="2664459">
                <a:moveTo>
                  <a:pt x="47244" y="2663952"/>
                </a:moveTo>
                <a:lnTo>
                  <a:pt x="28851" y="2663642"/>
                </a:lnTo>
                <a:lnTo>
                  <a:pt x="13835" y="2662797"/>
                </a:lnTo>
                <a:lnTo>
                  <a:pt x="3711" y="2661546"/>
                </a:lnTo>
                <a:lnTo>
                  <a:pt x="0" y="2660015"/>
                </a:lnTo>
                <a:lnTo>
                  <a:pt x="0" y="3936"/>
                </a:lnTo>
                <a:lnTo>
                  <a:pt x="3711" y="2411"/>
                </a:lnTo>
                <a:lnTo>
                  <a:pt x="13835" y="1158"/>
                </a:lnTo>
                <a:lnTo>
                  <a:pt x="28851" y="311"/>
                </a:lnTo>
                <a:lnTo>
                  <a:pt x="47244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9520" y="3968496"/>
            <a:ext cx="45720" cy="2664460"/>
          </a:xfrm>
          <a:custGeom>
            <a:avLst/>
            <a:gdLst/>
            <a:ahLst/>
            <a:cxnLst/>
            <a:rect l="l" t="t" r="r" b="b"/>
            <a:pathLst>
              <a:path w="45720" h="2664459">
                <a:moveTo>
                  <a:pt x="45719" y="2663952"/>
                </a:moveTo>
                <a:lnTo>
                  <a:pt x="27914" y="2663653"/>
                </a:lnTo>
                <a:lnTo>
                  <a:pt x="13382" y="2662837"/>
                </a:lnTo>
                <a:lnTo>
                  <a:pt x="3589" y="2661626"/>
                </a:lnTo>
                <a:lnTo>
                  <a:pt x="0" y="2660141"/>
                </a:lnTo>
                <a:lnTo>
                  <a:pt x="0" y="3809"/>
                </a:lnTo>
                <a:lnTo>
                  <a:pt x="3589" y="2303"/>
                </a:lnTo>
                <a:lnTo>
                  <a:pt x="13382" y="1095"/>
                </a:lnTo>
                <a:lnTo>
                  <a:pt x="27914" y="291"/>
                </a:lnTo>
                <a:lnTo>
                  <a:pt x="45719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8732" y="3968496"/>
            <a:ext cx="108585" cy="2664460"/>
          </a:xfrm>
          <a:custGeom>
            <a:avLst/>
            <a:gdLst/>
            <a:ahLst/>
            <a:cxnLst/>
            <a:rect l="l" t="t" r="r" b="b"/>
            <a:pathLst>
              <a:path w="108585" h="2664459">
                <a:moveTo>
                  <a:pt x="0" y="0"/>
                </a:moveTo>
                <a:lnTo>
                  <a:pt x="42142" y="712"/>
                </a:lnTo>
                <a:lnTo>
                  <a:pt x="76533" y="2651"/>
                </a:lnTo>
                <a:lnTo>
                  <a:pt x="99708" y="5518"/>
                </a:lnTo>
                <a:lnTo>
                  <a:pt x="108204" y="9016"/>
                </a:lnTo>
                <a:lnTo>
                  <a:pt x="108204" y="2654935"/>
                </a:lnTo>
                <a:lnTo>
                  <a:pt x="99708" y="2658444"/>
                </a:lnTo>
                <a:lnTo>
                  <a:pt x="76533" y="2661310"/>
                </a:lnTo>
                <a:lnTo>
                  <a:pt x="42142" y="2663243"/>
                </a:lnTo>
                <a:lnTo>
                  <a:pt x="0" y="2663952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55591" y="3968496"/>
            <a:ext cx="108585" cy="2664460"/>
          </a:xfrm>
          <a:custGeom>
            <a:avLst/>
            <a:gdLst/>
            <a:ahLst/>
            <a:cxnLst/>
            <a:rect l="l" t="t" r="r" b="b"/>
            <a:pathLst>
              <a:path w="108585" h="2664459">
                <a:moveTo>
                  <a:pt x="0" y="0"/>
                </a:moveTo>
                <a:lnTo>
                  <a:pt x="42142" y="712"/>
                </a:lnTo>
                <a:lnTo>
                  <a:pt x="76533" y="2651"/>
                </a:lnTo>
                <a:lnTo>
                  <a:pt x="99708" y="5518"/>
                </a:lnTo>
                <a:lnTo>
                  <a:pt x="108204" y="9016"/>
                </a:lnTo>
                <a:lnTo>
                  <a:pt x="108204" y="2654935"/>
                </a:lnTo>
                <a:lnTo>
                  <a:pt x="99708" y="2658444"/>
                </a:lnTo>
                <a:lnTo>
                  <a:pt x="76533" y="2661310"/>
                </a:lnTo>
                <a:lnTo>
                  <a:pt x="42142" y="2663243"/>
                </a:lnTo>
                <a:lnTo>
                  <a:pt x="0" y="2663952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7018" y="4866258"/>
            <a:ext cx="3276600" cy="190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  <a:tabLst>
                <a:tab pos="351155" algn="l"/>
                <a:tab pos="1113155" algn="l"/>
                <a:tab pos="2010410" algn="l"/>
              </a:tabLst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	17.0	72.0	b3</a:t>
            </a:r>
            <a:r>
              <a:rPr dirty="0" sz="2400" spc="1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1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CC"/>
                </a:solidFill>
                <a:latin typeface="Arial MT"/>
                <a:cs typeface="Arial MT"/>
              </a:rPr>
              <a:t>348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  <a:tabLst>
                <a:tab pos="351155" algn="l"/>
                <a:tab pos="1113155" algn="l"/>
                <a:tab pos="1945639" algn="l"/>
                <a:tab pos="2755900" algn="l"/>
              </a:tabLst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dirty="0" sz="2400" spc="-15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5.0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73.5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dirty="0" u="heavy" sz="2400" spc="-155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400" spc="-1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b</a:t>
            </a:r>
            <a:r>
              <a:rPr dirty="0" sz="2400" spc="-140">
                <a:solidFill>
                  <a:srgbClr val="FFFFCC"/>
                </a:solidFill>
                <a:latin typeface="Arial MT"/>
                <a:cs typeface="Arial MT"/>
              </a:rPr>
              <a:t>6</a:t>
            </a:r>
            <a:r>
              <a:rPr dirty="0" u="sng" sz="240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400" spc="9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dirty="0" sz="2400" spc="-10">
                <a:solidFill>
                  <a:srgbClr val="FFFFCC"/>
                </a:solidFill>
                <a:latin typeface="Arial MT"/>
                <a:cs typeface="Arial MT"/>
              </a:rPr>
              <a:t>262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1155" algn="l"/>
                <a:tab pos="1113155" algn="l"/>
                <a:tab pos="2755900" algn="l"/>
              </a:tabLst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dirty="0" sz="2400" spc="-15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3.5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68.5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dirty="0" sz="2400" spc="-10">
                <a:solidFill>
                  <a:srgbClr val="FFFFCC"/>
                </a:solidFill>
                <a:latin typeface="Arial MT"/>
                <a:cs typeface="Arial MT"/>
              </a:rPr>
              <a:t>360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0520" algn="l"/>
                <a:tab pos="1113155" algn="l"/>
                <a:tab pos="2755900" algn="l"/>
              </a:tabLst>
            </a:pP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400" spc="-10">
                <a:solidFill>
                  <a:srgbClr val="FFFFCC"/>
                </a:solidFill>
                <a:latin typeface="Arial MT"/>
                <a:cs typeface="Arial MT"/>
              </a:rPr>
              <a:t>6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.0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7</a:t>
            </a:r>
            <a:r>
              <a:rPr dirty="0" sz="2400" spc="-10">
                <a:solidFill>
                  <a:srgbClr val="FFFFCC"/>
                </a:solidFill>
                <a:latin typeface="Arial MT"/>
                <a:cs typeface="Arial MT"/>
              </a:rPr>
              <a:t>3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.0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332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518159" algn="l"/>
                <a:tab pos="1111250" algn="l"/>
                <a:tab pos="2839720" algn="l"/>
              </a:tabLst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	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9.0	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37.0	34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7402" y="5132628"/>
            <a:ext cx="25571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or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5400" spc="-5" b="1">
                <a:solidFill>
                  <a:srgbClr val="FFFFCC"/>
                </a:solidFill>
                <a:latin typeface="Arial"/>
                <a:cs typeface="Arial"/>
              </a:rPr>
              <a:t>AX</a:t>
            </a:r>
            <a:r>
              <a:rPr dirty="0" sz="5400" spc="-35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5400" b="1">
                <a:solidFill>
                  <a:srgbClr val="FFFFCC"/>
                </a:solidFill>
                <a:latin typeface="Arial"/>
                <a:cs typeface="Arial"/>
              </a:rPr>
              <a:t>=</a:t>
            </a:r>
            <a:r>
              <a:rPr dirty="0" sz="5400" spc="-3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5400" spc="-5" b="1">
                <a:solidFill>
                  <a:srgbClr val="FFFFCC"/>
                </a:solidFill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99303" y="280415"/>
            <a:ext cx="4044950" cy="3591560"/>
            <a:chOff x="5099303" y="280415"/>
            <a:chExt cx="4044950" cy="35915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787" y="280415"/>
              <a:ext cx="3120390" cy="78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9303" y="676656"/>
              <a:ext cx="1564386" cy="10096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5519" y="676656"/>
              <a:ext cx="750570" cy="10096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7919" y="676656"/>
              <a:ext cx="2926079" cy="10096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9303" y="1225296"/>
              <a:ext cx="2175509" cy="10096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7603" y="1353312"/>
              <a:ext cx="671322" cy="7962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2675" y="1353312"/>
              <a:ext cx="2211323" cy="79628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3311" y="1804415"/>
              <a:ext cx="3912870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3311" y="2231136"/>
              <a:ext cx="3082290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8495" y="2231136"/>
              <a:ext cx="762761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3311" y="2657855"/>
              <a:ext cx="3980688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3311" y="3084576"/>
              <a:ext cx="1081277" cy="78714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371591" y="372872"/>
            <a:ext cx="3608704" cy="3256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FF99"/>
                </a:solidFill>
                <a:latin typeface="Arial"/>
                <a:cs typeface="Arial"/>
              </a:rPr>
              <a:t>This</a:t>
            </a:r>
            <a:r>
              <a:rPr dirty="0" sz="2800" spc="-15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FFFF99"/>
                </a:solidFill>
                <a:latin typeface="Arial"/>
                <a:cs typeface="Arial"/>
              </a:rPr>
              <a:t>is </a:t>
            </a:r>
            <a:r>
              <a:rPr dirty="0" sz="2800" i="1">
                <a:solidFill>
                  <a:srgbClr val="FFFF99"/>
                </a:solidFill>
                <a:latin typeface="Arial"/>
                <a:cs typeface="Arial"/>
              </a:rPr>
              <a:t>called</a:t>
            </a:r>
            <a:r>
              <a:rPr dirty="0" sz="2800" spc="-10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FFFF99"/>
                </a:solidFill>
                <a:latin typeface="Arial"/>
                <a:cs typeface="Arial"/>
              </a:rPr>
              <a:t>an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4310"/>
              </a:lnSpc>
            </a:pPr>
            <a:r>
              <a:rPr dirty="0" sz="3600" spc="-5" b="1" i="1">
                <a:solidFill>
                  <a:srgbClr val="FFFF99"/>
                </a:solidFill>
                <a:latin typeface="Arial"/>
                <a:cs typeface="Arial"/>
              </a:rPr>
              <a:t>ove</a:t>
            </a:r>
            <a:r>
              <a:rPr dirty="0" sz="3600" b="1" i="1">
                <a:solidFill>
                  <a:srgbClr val="FFFF99"/>
                </a:solidFill>
                <a:latin typeface="Arial"/>
                <a:cs typeface="Arial"/>
              </a:rPr>
              <a:t>r</a:t>
            </a:r>
            <a:r>
              <a:rPr dirty="0" sz="3600" b="1" i="1">
                <a:solidFill>
                  <a:srgbClr val="FFFF99"/>
                </a:solidFill>
                <a:latin typeface="Arial"/>
                <a:cs typeface="Arial"/>
              </a:rPr>
              <a:t>-determined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600" b="1" i="1">
                <a:solidFill>
                  <a:srgbClr val="FFFF99"/>
                </a:solidFill>
                <a:latin typeface="Arial"/>
                <a:cs typeface="Arial"/>
              </a:rPr>
              <a:t>system</a:t>
            </a:r>
            <a:r>
              <a:rPr dirty="0" sz="2800" i="1">
                <a:solidFill>
                  <a:srgbClr val="FFFF99"/>
                </a:solidFill>
                <a:latin typeface="Arial"/>
                <a:cs typeface="Arial"/>
              </a:rPr>
              <a:t>.</a:t>
            </a:r>
            <a:r>
              <a:rPr dirty="0" sz="2800" spc="-40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30" i="1">
                <a:solidFill>
                  <a:srgbClr val="FFFF99"/>
                </a:solidFill>
                <a:latin typeface="Arial"/>
                <a:cs typeface="Arial"/>
              </a:rPr>
              <a:t>We</a:t>
            </a:r>
            <a:r>
              <a:rPr dirty="0" sz="2800" spc="-25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99"/>
                </a:solidFill>
                <a:latin typeface="Arial"/>
                <a:cs typeface="Arial"/>
              </a:rPr>
              <a:t>have</a:t>
            </a:r>
            <a:r>
              <a:rPr dirty="0" sz="2800" spc="-20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FFFF99"/>
                </a:solidFill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  <a:p>
            <a:pPr marL="12700" marR="82550">
              <a:lnSpc>
                <a:spcPct val="100000"/>
              </a:lnSpc>
              <a:spcBef>
                <a:spcPts val="20"/>
              </a:spcBef>
            </a:pPr>
            <a:r>
              <a:rPr dirty="0" sz="2800" i="1">
                <a:solidFill>
                  <a:srgbClr val="FFFF99"/>
                </a:solidFill>
                <a:latin typeface="Arial"/>
                <a:cs typeface="Arial"/>
              </a:rPr>
              <a:t>equations, more than </a:t>
            </a:r>
            <a:r>
              <a:rPr dirty="0" sz="2800" spc="5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99"/>
                </a:solidFill>
                <a:latin typeface="Arial"/>
                <a:cs typeface="Arial"/>
              </a:rPr>
              <a:t>needed</a:t>
            </a:r>
            <a:r>
              <a:rPr dirty="0" sz="2800" spc="10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FFFF99"/>
                </a:solidFill>
                <a:latin typeface="Arial"/>
                <a:cs typeface="Arial"/>
              </a:rPr>
              <a:t>to</a:t>
            </a:r>
            <a:r>
              <a:rPr dirty="0" sz="2800" spc="-15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99"/>
                </a:solidFill>
                <a:latin typeface="Arial"/>
                <a:cs typeface="Arial"/>
              </a:rPr>
              <a:t>solve </a:t>
            </a:r>
            <a:r>
              <a:rPr dirty="0" sz="2800" spc="-5" i="1">
                <a:solidFill>
                  <a:srgbClr val="FFFF99"/>
                </a:solidFill>
                <a:latin typeface="Arial"/>
                <a:cs typeface="Arial"/>
              </a:rPr>
              <a:t>3 </a:t>
            </a:r>
            <a:r>
              <a:rPr dirty="0" sz="2800" i="1">
                <a:solidFill>
                  <a:srgbClr val="FFFF99"/>
                </a:solidFill>
                <a:latin typeface="Arial"/>
                <a:cs typeface="Arial"/>
              </a:rPr>
              <a:t> unknowns</a:t>
            </a:r>
            <a:r>
              <a:rPr dirty="0" sz="2800" spc="-10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99"/>
                </a:solidFill>
                <a:latin typeface="Arial"/>
                <a:cs typeface="Arial"/>
              </a:rPr>
              <a:t>(b1,</a:t>
            </a:r>
            <a:r>
              <a:rPr dirty="0" sz="2800" spc="-30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FFFF99"/>
                </a:solidFill>
                <a:latin typeface="Arial"/>
                <a:cs typeface="Arial"/>
              </a:rPr>
              <a:t>b3</a:t>
            </a:r>
            <a:r>
              <a:rPr dirty="0" sz="2800" spc="-15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FFFF99"/>
                </a:solidFill>
                <a:latin typeface="Arial"/>
                <a:cs typeface="Arial"/>
              </a:rPr>
              <a:t>and </a:t>
            </a:r>
            <a:r>
              <a:rPr dirty="0" sz="2800" spc="-760" i="1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99"/>
                </a:solidFill>
                <a:latin typeface="Arial"/>
                <a:cs typeface="Arial"/>
              </a:rPr>
              <a:t>b6).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547" y="1015695"/>
            <a:ext cx="378777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/>
              <a:t>AX</a:t>
            </a:r>
            <a:r>
              <a:rPr dirty="0" sz="9600" spc="-50"/>
              <a:t> </a:t>
            </a:r>
            <a:r>
              <a:rPr dirty="0" sz="9600"/>
              <a:t>=</a:t>
            </a:r>
            <a:r>
              <a:rPr dirty="0" sz="9600" spc="-45"/>
              <a:t> </a:t>
            </a:r>
            <a:r>
              <a:rPr dirty="0" sz="9600"/>
              <a:t>y</a:t>
            </a:r>
            <a:endParaRPr sz="9600"/>
          </a:p>
        </p:txBody>
      </p:sp>
      <p:sp>
        <p:nvSpPr>
          <p:cNvPr id="3" name="object 3"/>
          <p:cNvSpPr txBox="1"/>
          <p:nvPr/>
        </p:nvSpPr>
        <p:spPr>
          <a:xfrm>
            <a:off x="1083970" y="2914014"/>
            <a:ext cx="7623809" cy="2312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72136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[8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by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3][3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by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1]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[8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by 1]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algn="just" marL="393065" marR="43180" indent="-342900">
              <a:lnSpc>
                <a:spcPct val="100000"/>
              </a:lnSpc>
              <a:buChar char="•"/>
              <a:tabLst>
                <a:tab pos="393700" algn="l"/>
              </a:tabLst>
            </a:pP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problem is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–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matrix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 is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not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square. </a:t>
            </a:r>
            <a:r>
              <a:rPr dirty="0" sz="3200" spc="-88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cannot find its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inverse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and solve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dirty="0" sz="3200" spc="-88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equation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as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5">
                <a:solidFill>
                  <a:srgbClr val="FFFFCC"/>
                </a:solidFill>
                <a:latin typeface="Arial MT"/>
                <a:cs typeface="Arial MT"/>
              </a:rPr>
              <a:t>X=A</a:t>
            </a:r>
            <a:r>
              <a:rPr dirty="0" baseline="25132" sz="3150" spc="7">
                <a:solidFill>
                  <a:srgbClr val="FFFFCC"/>
                </a:solidFill>
                <a:latin typeface="Arial MT"/>
                <a:cs typeface="Arial MT"/>
              </a:rPr>
              <a:t>-1</a:t>
            </a:r>
            <a:r>
              <a:rPr dirty="0" sz="3200" spc="5">
                <a:solidFill>
                  <a:srgbClr val="FFFFCC"/>
                </a:solidFill>
                <a:latin typeface="Arial MT"/>
                <a:cs typeface="Arial MT"/>
              </a:rPr>
              <a:t>y.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0600" y="3470147"/>
            <a:ext cx="852805" cy="1009650"/>
            <a:chOff x="4800600" y="3470147"/>
            <a:chExt cx="852805" cy="100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0600" y="3470147"/>
              <a:ext cx="852677" cy="1009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20" y="4142286"/>
              <a:ext cx="304038" cy="63191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619244" y="5180076"/>
            <a:ext cx="3402329" cy="787400"/>
            <a:chOff x="4619244" y="5180076"/>
            <a:chExt cx="3402329" cy="7874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9244" y="5180076"/>
              <a:ext cx="1197102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9240" y="5180076"/>
              <a:ext cx="1486662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8795" y="5180076"/>
              <a:ext cx="723138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4932" y="5224272"/>
              <a:ext cx="404622" cy="53872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4076" y="5180076"/>
              <a:ext cx="723137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60108" y="5180076"/>
              <a:ext cx="585977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49083" y="5224272"/>
              <a:ext cx="404622" cy="5387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8332" y="5224272"/>
              <a:ext cx="457974" cy="53872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0816" y="5180076"/>
              <a:ext cx="723137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6951" y="5224272"/>
              <a:ext cx="404622" cy="53872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17143" y="1625295"/>
            <a:ext cx="7649845" cy="461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1495">
              <a:lnSpc>
                <a:spcPct val="100000"/>
              </a:lnSpc>
              <a:spcBef>
                <a:spcPts val="100"/>
              </a:spcBef>
            </a:pPr>
            <a:r>
              <a:rPr dirty="0" sz="9600" b="1">
                <a:solidFill>
                  <a:srgbClr val="FFFFCC"/>
                </a:solidFill>
                <a:latin typeface="Arial"/>
                <a:cs typeface="Arial"/>
              </a:rPr>
              <a:t>X</a:t>
            </a:r>
            <a:r>
              <a:rPr dirty="0" sz="9600" spc="-3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9600" b="1">
                <a:solidFill>
                  <a:srgbClr val="FFFFCC"/>
                </a:solidFill>
                <a:latin typeface="Arial"/>
                <a:cs typeface="Arial"/>
              </a:rPr>
              <a:t>=</a:t>
            </a:r>
            <a:r>
              <a:rPr dirty="0" sz="9600" spc="-35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9600" spc="-5" b="1">
                <a:solidFill>
                  <a:srgbClr val="00FF00"/>
                </a:solidFill>
                <a:latin typeface="Arial"/>
                <a:cs typeface="Arial"/>
              </a:rPr>
              <a:t>pinv(A)</a:t>
            </a:r>
            <a:r>
              <a:rPr dirty="0" sz="9600" spc="-5" b="1">
                <a:solidFill>
                  <a:srgbClr val="FFFFCC"/>
                </a:solidFill>
                <a:latin typeface="Arial"/>
                <a:cs typeface="Arial"/>
              </a:rPr>
              <a:t>y</a:t>
            </a:r>
            <a:endParaRPr sz="9600">
              <a:latin typeface="Arial"/>
              <a:cs typeface="Arial"/>
            </a:endParaRPr>
          </a:p>
          <a:p>
            <a:pPr algn="ctr" marR="321945">
              <a:lnSpc>
                <a:spcPct val="100000"/>
              </a:lnSpc>
              <a:spcBef>
                <a:spcPts val="396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[3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by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1]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3600">
                <a:solidFill>
                  <a:srgbClr val="00FF00"/>
                </a:solidFill>
                <a:latin typeface="Arial MT"/>
                <a:cs typeface="Arial MT"/>
              </a:rPr>
              <a:t>[3 </a:t>
            </a:r>
            <a:r>
              <a:rPr dirty="0" sz="3600" spc="-5">
                <a:solidFill>
                  <a:srgbClr val="00FF00"/>
                </a:solidFill>
                <a:latin typeface="Arial MT"/>
                <a:cs typeface="Arial MT"/>
              </a:rPr>
              <a:t>by</a:t>
            </a:r>
            <a:r>
              <a:rPr dirty="0" sz="3600" spc="-10">
                <a:solidFill>
                  <a:srgbClr val="00FF00"/>
                </a:solidFill>
                <a:latin typeface="Arial MT"/>
                <a:cs typeface="Arial MT"/>
              </a:rPr>
              <a:t> </a:t>
            </a:r>
            <a:r>
              <a:rPr dirty="0" u="heavy" sz="3600" b="1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Arial"/>
                <a:cs typeface="Arial"/>
              </a:rPr>
              <a:t>8</a:t>
            </a:r>
            <a:r>
              <a:rPr dirty="0" sz="3600">
                <a:solidFill>
                  <a:srgbClr val="00FF00"/>
                </a:solidFill>
                <a:latin typeface="Arial MT"/>
                <a:cs typeface="Arial MT"/>
              </a:rPr>
              <a:t>]</a:t>
            </a:r>
            <a:r>
              <a:rPr dirty="0" sz="3600" spc="-20">
                <a:solidFill>
                  <a:srgbClr val="00FF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[8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by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1]</a:t>
            </a:r>
            <a:endParaRPr sz="2800">
              <a:latin typeface="Arial MT"/>
              <a:cs typeface="Arial MT"/>
            </a:endParaRPr>
          </a:p>
          <a:p>
            <a:pPr marL="381000" marR="179070" indent="-343535">
              <a:lnSpc>
                <a:spcPct val="100000"/>
              </a:lnSpc>
              <a:spcBef>
                <a:spcPts val="2200"/>
              </a:spcBef>
              <a:buChar char="•"/>
              <a:tabLst>
                <a:tab pos="380365" algn="l"/>
                <a:tab pos="381635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 need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have a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“3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by 8”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matrix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which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serves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like an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inverse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of A. </a:t>
            </a:r>
            <a:r>
              <a:rPr dirty="0" sz="2800" spc="-3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call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it a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pseudo- 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inverse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matrix</a:t>
            </a:r>
            <a:r>
              <a:rPr dirty="0" sz="2800" spc="-15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A,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or</a:t>
            </a:r>
            <a:r>
              <a:rPr dirty="0" sz="2800" spc="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pinv(A)</a:t>
            </a:r>
            <a:r>
              <a:rPr dirty="0" sz="2800" spc="15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CC"/>
                </a:solidFill>
                <a:latin typeface="Arial"/>
                <a:cs typeface="Arial"/>
              </a:rPr>
              <a:t>=</a:t>
            </a:r>
            <a:r>
              <a:rPr dirty="0" sz="2800" spc="-1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CC"/>
                </a:solidFill>
                <a:latin typeface="Arial"/>
                <a:cs typeface="Arial"/>
              </a:rPr>
              <a:t>(A</a:t>
            </a:r>
            <a:r>
              <a:rPr dirty="0" baseline="25525" sz="2775" b="1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dirty="0" sz="2800" b="1">
                <a:solidFill>
                  <a:srgbClr val="FFFFCC"/>
                </a:solidFill>
                <a:latin typeface="Arial"/>
                <a:cs typeface="Arial"/>
              </a:rPr>
              <a:t>A)</a:t>
            </a:r>
            <a:r>
              <a:rPr dirty="0" baseline="25525" sz="2775" b="1">
                <a:solidFill>
                  <a:srgbClr val="FFFFCC"/>
                </a:solidFill>
                <a:latin typeface="Arial"/>
                <a:cs typeface="Arial"/>
              </a:rPr>
              <a:t>-1</a:t>
            </a:r>
            <a:r>
              <a:rPr dirty="0" sz="2800" b="1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dirty="0" baseline="25525" sz="2775" b="1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dirty="0" baseline="25525" sz="2775" spc="434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marL="3810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  <a:tab pos="381635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See</a:t>
            </a:r>
            <a:r>
              <a:rPr dirty="0" sz="2800" spc="-1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Appendix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definition of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pinv(A)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94917" y="493852"/>
            <a:ext cx="72478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Pseudo-inverse</a:t>
            </a:r>
            <a:r>
              <a:rPr dirty="0" sz="4400" spc="-20"/>
              <a:t> </a:t>
            </a:r>
            <a:r>
              <a:rPr dirty="0" sz="4400"/>
              <a:t>of</a:t>
            </a:r>
            <a:r>
              <a:rPr dirty="0" sz="4400" spc="-15"/>
              <a:t> </a:t>
            </a:r>
            <a:r>
              <a:rPr dirty="0" sz="4400"/>
              <a:t>matrix</a:t>
            </a:r>
            <a:r>
              <a:rPr dirty="0" sz="4400" spc="-175"/>
              <a:t> </a:t>
            </a:r>
            <a:r>
              <a:rPr dirty="0" sz="4400"/>
              <a:t>A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34366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Introduction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047" y="1461008"/>
            <a:ext cx="7472680" cy="3049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determine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whether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there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is an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association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between two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variables (one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independent and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one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dependent)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If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so, </a:t>
            </a:r>
            <a:r>
              <a:rPr dirty="0" sz="3600" b="1" i="1">
                <a:solidFill>
                  <a:srgbClr val="FFFFCC"/>
                </a:solidFill>
                <a:latin typeface="Arial"/>
                <a:cs typeface="Arial"/>
              </a:rPr>
              <a:t>what</a:t>
            </a:r>
            <a:r>
              <a:rPr dirty="0" sz="3600" spc="-10" b="1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3600" b="1" i="1">
                <a:solidFill>
                  <a:srgbClr val="FFFFCC"/>
                </a:solidFill>
                <a:latin typeface="Arial"/>
                <a:cs typeface="Arial"/>
              </a:rPr>
              <a:t>is the</a:t>
            </a:r>
            <a:r>
              <a:rPr dirty="0" sz="3600" spc="-10" b="1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3600" spc="-5" b="1" i="1">
                <a:solidFill>
                  <a:srgbClr val="FFFFCC"/>
                </a:solidFill>
                <a:latin typeface="Arial"/>
                <a:cs typeface="Arial"/>
              </a:rPr>
              <a:t>association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?</a:t>
            </a:r>
            <a:endParaRPr sz="2800">
              <a:latin typeface="Arial MT"/>
              <a:cs typeface="Arial MT"/>
            </a:endParaRPr>
          </a:p>
          <a:p>
            <a:pPr marL="355600" marR="520700" indent="-342900">
              <a:lnSpc>
                <a:spcPct val="100499"/>
              </a:lnSpc>
              <a:spcBef>
                <a:spcPts val="8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Can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use it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600" b="1" i="1">
                <a:solidFill>
                  <a:srgbClr val="FFFFCC"/>
                </a:solidFill>
                <a:latin typeface="Arial"/>
                <a:cs typeface="Arial"/>
              </a:rPr>
              <a:t>predict</a:t>
            </a:r>
            <a:r>
              <a:rPr dirty="0" sz="3600" spc="-240" b="1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weight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of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a </a:t>
            </a:r>
            <a:r>
              <a:rPr dirty="0" sz="2800" spc="-7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male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bear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given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his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body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length?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1962" y="4754626"/>
          <a:ext cx="8408035" cy="175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/>
                <a:gridCol w="932180"/>
                <a:gridCol w="932180"/>
                <a:gridCol w="932180"/>
                <a:gridCol w="932179"/>
                <a:gridCol w="932179"/>
                <a:gridCol w="932179"/>
                <a:gridCol w="932179"/>
                <a:gridCol w="932179"/>
              </a:tblGrid>
              <a:tr h="457326">
                <a:tc gridSpan="9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Lengths</a:t>
                      </a:r>
                      <a:r>
                        <a:rPr dirty="0" sz="2400" spc="-1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Weights</a:t>
                      </a:r>
                      <a:r>
                        <a:rPr dirty="0" sz="2400" spc="-1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 Male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Bears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04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Length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67.5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73.5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68.5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6404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Weight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543" y="609422"/>
            <a:ext cx="544258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4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y=[80</a:t>
            </a:r>
            <a:r>
              <a:rPr dirty="0" sz="24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344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416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348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262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360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332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34]’;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FFFFCC"/>
                </a:solidFill>
                <a:latin typeface="Arial MT"/>
                <a:cs typeface="Arial MT"/>
              </a:rPr>
              <a:t>x3=[11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16.5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15.5</a:t>
            </a:r>
            <a:r>
              <a:rPr dirty="0" sz="24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17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15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13.5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16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9]’;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 x6=[53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67.5</a:t>
            </a:r>
            <a:r>
              <a:rPr dirty="0" sz="24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72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72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73.5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68.5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73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37]’;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087370" algn="l"/>
                <a:tab pos="3661410" algn="l"/>
              </a:tabLst>
            </a:pP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400" spc="-1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A=[ones(size(x3))	</a:t>
            </a:r>
            <a:r>
              <a:rPr dirty="0" sz="2400" spc="-10">
                <a:solidFill>
                  <a:srgbClr val="FFFFCC"/>
                </a:solidFill>
                <a:latin typeface="Arial MT"/>
                <a:cs typeface="Arial MT"/>
              </a:rPr>
              <a:t>x3	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x6]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2400" spc="-1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1872" y="3211978"/>
          <a:ext cx="2350770" cy="290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295"/>
                <a:gridCol w="1259840"/>
              </a:tblGrid>
              <a:tr h="353574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ts val="2655"/>
                        </a:lnSpc>
                      </a:pPr>
                      <a:r>
                        <a:rPr dirty="0" sz="2400" spc="-3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11.0000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65854">
                <a:tc>
                  <a:txBody>
                    <a:bodyPr/>
                    <a:lstStyle/>
                    <a:p>
                      <a:pPr marL="31750">
                        <a:lnSpc>
                          <a:spcPts val="27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ts val="27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16.5000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15.5000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65622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17.0000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66057">
                <a:tc>
                  <a:txBody>
                    <a:bodyPr/>
                    <a:lstStyle/>
                    <a:p>
                      <a:pPr marL="31750">
                        <a:lnSpc>
                          <a:spcPts val="27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4615">
                        <a:lnSpc>
                          <a:spcPts val="27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15.0000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65880">
                <a:tc>
                  <a:txBody>
                    <a:bodyPr/>
                    <a:lstStyle/>
                    <a:p>
                      <a:pPr marL="31750">
                        <a:lnSpc>
                          <a:spcPts val="27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ts val="27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13.5000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65785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16.0000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53139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0805">
                        <a:lnSpc>
                          <a:spcPts val="268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9.0000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36085" y="2869819"/>
            <a:ext cx="3950335" cy="3253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ts val="5505"/>
              </a:lnSpc>
              <a:spcBef>
                <a:spcPts val="100"/>
              </a:spcBef>
              <a:tabLst>
                <a:tab pos="1936114" algn="l"/>
              </a:tabLst>
            </a:pPr>
            <a:r>
              <a:rPr dirty="0" baseline="1157" sz="3600" spc="-7">
                <a:solidFill>
                  <a:srgbClr val="FFFFCC"/>
                </a:solidFill>
                <a:latin typeface="Arial MT"/>
                <a:cs typeface="Arial MT"/>
              </a:rPr>
              <a:t>53.0000	</a:t>
            </a:r>
            <a:r>
              <a:rPr dirty="0" sz="4800">
                <a:solidFill>
                  <a:srgbClr val="FFFFCC"/>
                </a:solidFill>
                <a:latin typeface="Arial MT"/>
                <a:cs typeface="Arial MT"/>
              </a:rPr>
              <a:t>[8</a:t>
            </a:r>
            <a:r>
              <a:rPr dirty="0" sz="48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4800" spc="-5">
                <a:solidFill>
                  <a:srgbClr val="FFFFCC"/>
                </a:solidFill>
                <a:latin typeface="Arial MT"/>
                <a:cs typeface="Arial MT"/>
              </a:rPr>
              <a:t>by</a:t>
            </a:r>
            <a:r>
              <a:rPr dirty="0" sz="4800" spc="-4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CC"/>
                </a:solidFill>
                <a:latin typeface="Arial MT"/>
                <a:cs typeface="Arial MT"/>
              </a:rPr>
              <a:t>3]</a:t>
            </a:r>
            <a:endParaRPr sz="4800">
              <a:latin typeface="Arial MT"/>
              <a:cs typeface="Arial MT"/>
            </a:endParaRPr>
          </a:p>
          <a:p>
            <a:pPr marL="97790">
              <a:lnSpc>
                <a:spcPts val="2625"/>
              </a:lnSpc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67.5000</a:t>
            </a:r>
            <a:endParaRPr sz="24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72.0000</a:t>
            </a:r>
            <a:endParaRPr sz="24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72.0000</a:t>
            </a:r>
            <a:endParaRPr sz="24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73.5000</a:t>
            </a:r>
            <a:endParaRPr sz="24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68.5000</a:t>
            </a:r>
            <a:endParaRPr sz="24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73.0000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37.0000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6590" y="322326"/>
            <a:ext cx="1560830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FFC000"/>
                </a:solidFill>
                <a:latin typeface="Arial MT"/>
                <a:cs typeface="Arial MT"/>
              </a:rPr>
              <a:t>Note</a:t>
            </a:r>
            <a:r>
              <a:rPr dirty="0" sz="2400" spc="-40" b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dirty="0" sz="2400" b="0">
                <a:solidFill>
                  <a:srgbClr val="FFC000"/>
                </a:solidFill>
                <a:latin typeface="Arial MT"/>
                <a:cs typeface="Arial MT"/>
              </a:rPr>
              <a:t>that</a:t>
            </a:r>
            <a:r>
              <a:rPr dirty="0" sz="2400" spc="-40" b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dirty="0" sz="2400" spc="-95" b="0">
                <a:solidFill>
                  <a:srgbClr val="FFC000"/>
                </a:solidFill>
                <a:latin typeface="Arial MT"/>
                <a:cs typeface="Arial MT"/>
              </a:rPr>
              <a:t>y, </a:t>
            </a:r>
            <a:r>
              <a:rPr dirty="0" sz="2400" spc="-655" b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dirty="0" sz="2400" spc="-10" b="0">
                <a:solidFill>
                  <a:srgbClr val="FFC000"/>
                </a:solidFill>
                <a:latin typeface="Arial MT"/>
                <a:cs typeface="Arial MT"/>
              </a:rPr>
              <a:t>x3 </a:t>
            </a:r>
            <a:r>
              <a:rPr dirty="0" sz="2400" spc="-5" b="0">
                <a:solidFill>
                  <a:srgbClr val="FFC000"/>
                </a:solidFill>
                <a:latin typeface="Arial MT"/>
                <a:cs typeface="Arial MT"/>
              </a:rPr>
              <a:t>and </a:t>
            </a:r>
            <a:r>
              <a:rPr dirty="0" sz="2400" spc="-10" b="0">
                <a:solidFill>
                  <a:srgbClr val="FFC000"/>
                </a:solidFill>
                <a:latin typeface="Arial MT"/>
                <a:cs typeface="Arial MT"/>
              </a:rPr>
              <a:t>x6 </a:t>
            </a:r>
            <a:r>
              <a:rPr dirty="0" sz="2400" spc="-5" b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dirty="0" sz="2400" b="0">
                <a:solidFill>
                  <a:srgbClr val="FFC000"/>
                </a:solidFill>
                <a:latin typeface="Arial MT"/>
                <a:cs typeface="Arial MT"/>
              </a:rPr>
              <a:t>must </a:t>
            </a:r>
            <a:r>
              <a:rPr dirty="0" sz="2400" spc="-5" b="0">
                <a:solidFill>
                  <a:srgbClr val="FFC000"/>
                </a:solidFill>
                <a:latin typeface="Arial MT"/>
                <a:cs typeface="Arial MT"/>
              </a:rPr>
              <a:t>be </a:t>
            </a:r>
            <a:r>
              <a:rPr dirty="0" sz="2400" b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dirty="0" sz="2400" spc="-5" b="0">
                <a:solidFill>
                  <a:srgbClr val="FFC000"/>
                </a:solidFill>
                <a:latin typeface="Arial MT"/>
                <a:cs typeface="Arial MT"/>
              </a:rPr>
              <a:t>column </a:t>
            </a:r>
            <a:r>
              <a:rPr dirty="0" sz="2400" b="0">
                <a:solidFill>
                  <a:srgbClr val="FFC000"/>
                </a:solidFill>
                <a:latin typeface="Arial MT"/>
                <a:cs typeface="Arial MT"/>
              </a:rPr>
              <a:t> vectors.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1146" y="584454"/>
            <a:ext cx="323215" cy="289560"/>
          </a:xfrm>
          <a:custGeom>
            <a:avLst/>
            <a:gdLst/>
            <a:ahLst/>
            <a:cxnLst/>
            <a:rect l="l" t="t" r="r" b="b"/>
            <a:pathLst>
              <a:path w="323214" h="289559">
                <a:moveTo>
                  <a:pt x="0" y="144780"/>
                </a:moveTo>
                <a:lnTo>
                  <a:pt x="8229" y="98999"/>
                </a:lnTo>
                <a:lnTo>
                  <a:pt x="31150" y="59253"/>
                </a:lnTo>
                <a:lnTo>
                  <a:pt x="66111" y="27919"/>
                </a:lnTo>
                <a:lnTo>
                  <a:pt x="110459" y="7376"/>
                </a:lnTo>
                <a:lnTo>
                  <a:pt x="161543" y="0"/>
                </a:lnTo>
                <a:lnTo>
                  <a:pt x="212628" y="7376"/>
                </a:lnTo>
                <a:lnTo>
                  <a:pt x="256976" y="27919"/>
                </a:lnTo>
                <a:lnTo>
                  <a:pt x="291937" y="59253"/>
                </a:lnTo>
                <a:lnTo>
                  <a:pt x="314858" y="98999"/>
                </a:lnTo>
                <a:lnTo>
                  <a:pt x="323088" y="144780"/>
                </a:lnTo>
                <a:lnTo>
                  <a:pt x="314858" y="190560"/>
                </a:lnTo>
                <a:lnTo>
                  <a:pt x="291937" y="230306"/>
                </a:lnTo>
                <a:lnTo>
                  <a:pt x="256976" y="261640"/>
                </a:lnTo>
                <a:lnTo>
                  <a:pt x="212628" y="282183"/>
                </a:lnTo>
                <a:lnTo>
                  <a:pt x="161543" y="289560"/>
                </a:lnTo>
                <a:lnTo>
                  <a:pt x="110459" y="282183"/>
                </a:lnTo>
                <a:lnTo>
                  <a:pt x="66111" y="261640"/>
                </a:lnTo>
                <a:lnTo>
                  <a:pt x="31150" y="230306"/>
                </a:lnTo>
                <a:lnTo>
                  <a:pt x="8229" y="190560"/>
                </a:lnTo>
                <a:lnTo>
                  <a:pt x="0" y="144780"/>
                </a:lnTo>
                <a:close/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96534" y="945641"/>
            <a:ext cx="325120" cy="288290"/>
          </a:xfrm>
          <a:custGeom>
            <a:avLst/>
            <a:gdLst/>
            <a:ahLst/>
            <a:cxnLst/>
            <a:rect l="l" t="t" r="r" b="b"/>
            <a:pathLst>
              <a:path w="325120" h="288290">
                <a:moveTo>
                  <a:pt x="0" y="144018"/>
                </a:moveTo>
                <a:lnTo>
                  <a:pt x="8272" y="98511"/>
                </a:lnTo>
                <a:lnTo>
                  <a:pt x="31309" y="58978"/>
                </a:lnTo>
                <a:lnTo>
                  <a:pt x="66440" y="27797"/>
                </a:lnTo>
                <a:lnTo>
                  <a:pt x="110995" y="7345"/>
                </a:lnTo>
                <a:lnTo>
                  <a:pt x="162305" y="0"/>
                </a:lnTo>
                <a:lnTo>
                  <a:pt x="213616" y="7345"/>
                </a:lnTo>
                <a:lnTo>
                  <a:pt x="258171" y="27797"/>
                </a:lnTo>
                <a:lnTo>
                  <a:pt x="293302" y="58978"/>
                </a:lnTo>
                <a:lnTo>
                  <a:pt x="316339" y="98511"/>
                </a:lnTo>
                <a:lnTo>
                  <a:pt x="324612" y="144018"/>
                </a:lnTo>
                <a:lnTo>
                  <a:pt x="316339" y="189524"/>
                </a:lnTo>
                <a:lnTo>
                  <a:pt x="293302" y="229057"/>
                </a:lnTo>
                <a:lnTo>
                  <a:pt x="258171" y="260238"/>
                </a:lnTo>
                <a:lnTo>
                  <a:pt x="213616" y="280690"/>
                </a:lnTo>
                <a:lnTo>
                  <a:pt x="162305" y="288036"/>
                </a:lnTo>
                <a:lnTo>
                  <a:pt x="110995" y="280690"/>
                </a:lnTo>
                <a:lnTo>
                  <a:pt x="66440" y="260238"/>
                </a:lnTo>
                <a:lnTo>
                  <a:pt x="31309" y="229057"/>
                </a:lnTo>
                <a:lnTo>
                  <a:pt x="8272" y="189524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76365" y="1305305"/>
            <a:ext cx="325120" cy="288290"/>
          </a:xfrm>
          <a:custGeom>
            <a:avLst/>
            <a:gdLst/>
            <a:ahLst/>
            <a:cxnLst/>
            <a:rect l="l" t="t" r="r" b="b"/>
            <a:pathLst>
              <a:path w="325120" h="288290">
                <a:moveTo>
                  <a:pt x="0" y="144018"/>
                </a:moveTo>
                <a:lnTo>
                  <a:pt x="8272" y="98511"/>
                </a:lnTo>
                <a:lnTo>
                  <a:pt x="31309" y="58978"/>
                </a:lnTo>
                <a:lnTo>
                  <a:pt x="66440" y="27797"/>
                </a:lnTo>
                <a:lnTo>
                  <a:pt x="110995" y="7345"/>
                </a:lnTo>
                <a:lnTo>
                  <a:pt x="162306" y="0"/>
                </a:lnTo>
                <a:lnTo>
                  <a:pt x="213616" y="7345"/>
                </a:lnTo>
                <a:lnTo>
                  <a:pt x="258171" y="27797"/>
                </a:lnTo>
                <a:lnTo>
                  <a:pt x="293302" y="58978"/>
                </a:lnTo>
                <a:lnTo>
                  <a:pt x="316339" y="98511"/>
                </a:lnTo>
                <a:lnTo>
                  <a:pt x="324612" y="144018"/>
                </a:lnTo>
                <a:lnTo>
                  <a:pt x="316339" y="189524"/>
                </a:lnTo>
                <a:lnTo>
                  <a:pt x="293302" y="229057"/>
                </a:lnTo>
                <a:lnTo>
                  <a:pt x="258171" y="260238"/>
                </a:lnTo>
                <a:lnTo>
                  <a:pt x="213616" y="280690"/>
                </a:lnTo>
                <a:lnTo>
                  <a:pt x="162306" y="288036"/>
                </a:lnTo>
                <a:lnTo>
                  <a:pt x="110995" y="280690"/>
                </a:lnTo>
                <a:lnTo>
                  <a:pt x="66440" y="260238"/>
                </a:lnTo>
                <a:lnTo>
                  <a:pt x="31309" y="229057"/>
                </a:lnTo>
                <a:lnTo>
                  <a:pt x="8272" y="189524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915" y="141478"/>
            <a:ext cx="16783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400" spc="-14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A'*A</a:t>
            </a:r>
            <a:endParaRPr sz="24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ans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24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1.0e+004</a:t>
            </a:r>
            <a:r>
              <a:rPr dirty="0" sz="2400" spc="-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*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0497" y="1280054"/>
          <a:ext cx="3534410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/>
                <a:gridCol w="1269365"/>
                <a:gridCol w="1144905"/>
              </a:tblGrid>
              <a:tr h="353638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0.0008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ts val="2655"/>
                        </a:lnSpc>
                      </a:pPr>
                      <a:r>
                        <a:rPr dirty="0" sz="2400" spc="-3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0.0114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26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0.0517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65918">
                <a:tc>
                  <a:txBody>
                    <a:bodyPr/>
                    <a:lstStyle/>
                    <a:p>
                      <a:pPr marL="31750">
                        <a:lnSpc>
                          <a:spcPts val="2755"/>
                        </a:lnSpc>
                      </a:pPr>
                      <a:r>
                        <a:rPr dirty="0" sz="2400" spc="-3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0.0114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ts val="27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0.1667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2755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0.7565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53139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0.0517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860">
                        <a:lnSpc>
                          <a:spcPts val="268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0.7565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68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3.4526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70915" y="2336419"/>
            <a:ext cx="2868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400" spc="-5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pinvA=inv(ans)*A'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915" y="3068192"/>
            <a:ext cx="1034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pinvA</a:t>
            </a:r>
            <a:r>
              <a:rPr dirty="0" sz="2400" spc="-1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17947" y="2459735"/>
            <a:ext cx="665480" cy="787400"/>
            <a:chOff x="4917947" y="2459735"/>
            <a:chExt cx="665480" cy="787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7947" y="2459735"/>
              <a:ext cx="665226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1307" y="2982404"/>
              <a:ext cx="238518" cy="511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56023" y="2553461"/>
            <a:ext cx="402780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00"/>
                </a:solidFill>
                <a:latin typeface="Arial MT"/>
                <a:cs typeface="Arial MT"/>
              </a:rPr>
              <a:t>[3</a:t>
            </a:r>
            <a:r>
              <a:rPr dirty="0" sz="280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Arial MT"/>
                <a:cs typeface="Arial MT"/>
              </a:rPr>
              <a:t>by </a:t>
            </a:r>
            <a:r>
              <a:rPr dirty="0" u="sng" sz="280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8</a:t>
            </a:r>
            <a:r>
              <a:rPr dirty="0" sz="2800">
                <a:solidFill>
                  <a:srgbClr val="FFFF00"/>
                </a:solidFill>
                <a:latin typeface="Arial MT"/>
                <a:cs typeface="Arial MT"/>
              </a:rPr>
              <a:t>]</a:t>
            </a:r>
            <a:r>
              <a:rPr dirty="0" sz="2800" spc="-1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Arial MT"/>
                <a:cs typeface="Arial MT"/>
              </a:rPr>
              <a:t>=</a:t>
            </a:r>
            <a:r>
              <a:rPr dirty="0" sz="2800" spc="-1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Arial MT"/>
                <a:cs typeface="Arial MT"/>
              </a:rPr>
              <a:t>[3</a:t>
            </a:r>
            <a:r>
              <a:rPr dirty="0" sz="2800" spc="-15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00"/>
                </a:solidFill>
                <a:latin typeface="Arial MT"/>
                <a:cs typeface="Arial MT"/>
              </a:rPr>
              <a:t>by</a:t>
            </a:r>
            <a:r>
              <a:rPr dirty="0" sz="2800" spc="-1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Arial MT"/>
                <a:cs typeface="Arial MT"/>
              </a:rPr>
              <a:t>3]</a:t>
            </a:r>
            <a:r>
              <a:rPr dirty="0" sz="2800" spc="-1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Arial MT"/>
                <a:cs typeface="Arial MT"/>
              </a:rPr>
              <a:t>[3</a:t>
            </a:r>
            <a:r>
              <a:rPr dirty="0" sz="2800" spc="-1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00"/>
                </a:solidFill>
                <a:latin typeface="Arial MT"/>
                <a:cs typeface="Arial MT"/>
              </a:rPr>
              <a:t>by</a:t>
            </a:r>
            <a:r>
              <a:rPr dirty="0" sz="2800" spc="-1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Arial MT"/>
                <a:cs typeface="Arial MT"/>
              </a:rPr>
              <a:t>8]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51865" y="3470761"/>
          <a:ext cx="8208645" cy="338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944"/>
                <a:gridCol w="1062355"/>
                <a:gridCol w="1064260"/>
                <a:gridCol w="1069339"/>
                <a:gridCol w="1080135"/>
                <a:gridCol w="1035050"/>
                <a:gridCol w="1014730"/>
                <a:gridCol w="926465"/>
              </a:tblGrid>
              <a:tr h="294566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0.8763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21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-0.2719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1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-0.2571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21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-0.4628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2080">
                        <a:lnSpc>
                          <a:spcPts val="221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-0.2293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215"/>
                        </a:lnSpc>
                      </a:pPr>
                      <a:r>
                        <a:rPr dirty="0" sz="2000" spc="-2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0.1123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1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-0.3528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21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1.5853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04662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-0.0983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29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0.1962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29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-0.0209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29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0.1501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ts val="2295"/>
                        </a:lnSpc>
                      </a:pPr>
                      <a:r>
                        <a:rPr dirty="0" sz="2000" spc="-2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-0.1123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29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-0.1686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229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0.0132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2295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0.0405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94769">
                <a:tc>
                  <a:txBody>
                    <a:bodyPr/>
                    <a:lstStyle/>
                    <a:p>
                      <a:pPr marL="31750">
                        <a:lnSpc>
                          <a:spcPts val="2220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0.0100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220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-0.0370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220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0.0105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220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-0.0239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2220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0.0302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220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0.0373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220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0.0045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220"/>
                        </a:lnSpc>
                      </a:pPr>
                      <a:r>
                        <a:rPr dirty="0" sz="20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-0.0315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781020">
                <a:tc gridSpan="2">
                  <a:txBody>
                    <a:bodyPr/>
                    <a:lstStyle/>
                    <a:p>
                      <a:pPr marL="31750" marR="156845">
                        <a:lnSpc>
                          <a:spcPct val="100000"/>
                        </a:lnSpc>
                        <a:spcBef>
                          <a:spcPts val="2370"/>
                        </a:spcBef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&gt;&gt;</a:t>
                      </a:r>
                      <a:r>
                        <a:rPr dirty="0" sz="2400" spc="-5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b=pinvA*y </a:t>
                      </a:r>
                      <a:r>
                        <a:rPr dirty="0" sz="2400" spc="-65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b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-374.3035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84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18.8204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0099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16230">
                        <a:lnSpc>
                          <a:spcPct val="100000"/>
                        </a:lnSpc>
                        <a:spcBef>
                          <a:spcPts val="2125"/>
                        </a:spcBef>
                      </a:pPr>
                      <a:r>
                        <a:rPr dirty="0" sz="2800" spc="-5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[3</a:t>
                      </a:r>
                      <a:r>
                        <a:rPr dirty="0" sz="2800" spc="-10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2800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1]</a:t>
                      </a:r>
                      <a:r>
                        <a:rPr dirty="0" sz="2800" spc="-10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800" spc="-10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[3</a:t>
                      </a:r>
                      <a:r>
                        <a:rPr dirty="0" sz="2800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2800" spc="5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2800" b="1">
                          <a:solidFill>
                            <a:srgbClr val="FFFF00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Arial"/>
                          <a:cs typeface="Arial"/>
                        </a:rPr>
                        <a:t>8</a:t>
                      </a:r>
                      <a:r>
                        <a:rPr dirty="0" sz="2800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]</a:t>
                      </a:r>
                      <a:r>
                        <a:rPr dirty="0" sz="2800" spc="-10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[8</a:t>
                      </a:r>
                      <a:r>
                        <a:rPr dirty="0" sz="2800" spc="-10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800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2800" spc="-10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00"/>
                          </a:solidFill>
                          <a:latin typeface="Arial MT"/>
                          <a:cs typeface="Arial MT"/>
                        </a:rPr>
                        <a:t>1]</a:t>
                      </a:r>
                      <a:endParaRPr sz="2800">
                        <a:latin typeface="Arial MT"/>
                        <a:cs typeface="Arial MT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800" spc="-5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2800" spc="-10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800" spc="-15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-374.3035</a:t>
                      </a:r>
                      <a:r>
                        <a:rPr dirty="0" sz="2800" spc="5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2800" spc="-15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18.8204*x3</a:t>
                      </a:r>
                      <a:r>
                        <a:rPr dirty="0" sz="2800" spc="-10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2219">
                <a:tc gridSpan="2">
                  <a:txBody>
                    <a:bodyPr/>
                    <a:lstStyle/>
                    <a:p>
                      <a:pPr marL="370205">
                        <a:lnSpc>
                          <a:spcPts val="2750"/>
                        </a:lnSpc>
                      </a:pP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5.8748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2755"/>
                        </a:lnSpc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&gt;&gt;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280035">
                        <a:lnSpc>
                          <a:spcPts val="3200"/>
                        </a:lnSpc>
                      </a:pPr>
                      <a:r>
                        <a:rPr dirty="0" sz="2800" spc="-5" b="1">
                          <a:solidFill>
                            <a:srgbClr val="FFFF58"/>
                          </a:solidFill>
                          <a:latin typeface="Arial"/>
                          <a:cs typeface="Arial"/>
                        </a:rPr>
                        <a:t>5.8748*x6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2929127" y="4981955"/>
            <a:ext cx="5310505" cy="1824989"/>
            <a:chOff x="2929127" y="4981955"/>
            <a:chExt cx="5310505" cy="1824989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7151" y="4981955"/>
              <a:ext cx="665226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0511" y="5504624"/>
              <a:ext cx="238518" cy="511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9127" y="5593079"/>
              <a:ext cx="1070610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2631" y="5593079"/>
              <a:ext cx="585977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1504" y="5593079"/>
              <a:ext cx="4588002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9127" y="6019803"/>
              <a:ext cx="2091689" cy="78714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012179" y="1205483"/>
            <a:ext cx="3034665" cy="523240"/>
          </a:xfrm>
          <a:prstGeom prst="rect">
            <a:avLst/>
          </a:prstGeom>
          <a:ln w="9525">
            <a:solidFill>
              <a:srgbClr val="FFFF9E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pinv(A)</a:t>
            </a:r>
            <a:r>
              <a:rPr dirty="0" sz="28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(A</a:t>
            </a:r>
            <a:r>
              <a:rPr dirty="0" baseline="25525" sz="2775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A)</a:t>
            </a:r>
            <a:r>
              <a:rPr dirty="0" baseline="25525" sz="2775">
                <a:solidFill>
                  <a:srgbClr val="FFFFCC"/>
                </a:solidFill>
                <a:latin typeface="Arial MT"/>
                <a:cs typeface="Arial MT"/>
              </a:rPr>
              <a:t>-1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baseline="25525" sz="2775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endParaRPr baseline="25525" sz="2775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787902" y="119253"/>
            <a:ext cx="4026535" cy="761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80695">
              <a:lnSpc>
                <a:spcPts val="2900"/>
              </a:lnSpc>
              <a:spcBef>
                <a:spcPts val="95"/>
              </a:spcBef>
              <a:tabLst>
                <a:tab pos="1191895" algn="l"/>
                <a:tab pos="1903095" algn="l"/>
              </a:tabLst>
            </a:pPr>
            <a:r>
              <a:rPr dirty="0" sz="2800" spc="-5" b="0">
                <a:latin typeface="Arial MT"/>
                <a:cs typeface="Arial MT"/>
              </a:rPr>
              <a:t>A‘	*	A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2900"/>
              </a:lnSpc>
            </a:pPr>
            <a:r>
              <a:rPr dirty="0" sz="2800" spc="-5" b="0">
                <a:solidFill>
                  <a:srgbClr val="FFFF00"/>
                </a:solidFill>
                <a:latin typeface="Arial MT"/>
                <a:cs typeface="Arial MT"/>
              </a:rPr>
              <a:t>[3</a:t>
            </a:r>
            <a:r>
              <a:rPr dirty="0" sz="2800" spc="-10" b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 b="0">
                <a:solidFill>
                  <a:srgbClr val="FFFF00"/>
                </a:solidFill>
                <a:latin typeface="Arial MT"/>
                <a:cs typeface="Arial MT"/>
              </a:rPr>
              <a:t>by</a:t>
            </a:r>
            <a:r>
              <a:rPr dirty="0" sz="2800" b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 b="0">
                <a:solidFill>
                  <a:srgbClr val="FFFF00"/>
                </a:solidFill>
                <a:latin typeface="Arial MT"/>
                <a:cs typeface="Arial MT"/>
              </a:rPr>
              <a:t>8]</a:t>
            </a:r>
            <a:r>
              <a:rPr dirty="0" sz="2800" spc="-10" b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 b="0">
                <a:solidFill>
                  <a:srgbClr val="FFFF00"/>
                </a:solidFill>
                <a:latin typeface="Arial MT"/>
                <a:cs typeface="Arial MT"/>
              </a:rPr>
              <a:t>[8</a:t>
            </a:r>
            <a:r>
              <a:rPr dirty="0" sz="2800" b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 b="0">
                <a:solidFill>
                  <a:srgbClr val="FFFF00"/>
                </a:solidFill>
                <a:latin typeface="Arial MT"/>
                <a:cs typeface="Arial MT"/>
              </a:rPr>
              <a:t>by</a:t>
            </a:r>
            <a:r>
              <a:rPr dirty="0" sz="2800" spc="-10" b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 b="0">
                <a:solidFill>
                  <a:srgbClr val="FFFF00"/>
                </a:solidFill>
                <a:latin typeface="Arial MT"/>
                <a:cs typeface="Arial MT"/>
              </a:rPr>
              <a:t>3]</a:t>
            </a:r>
            <a:r>
              <a:rPr dirty="0" sz="2800" spc="-10" b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 b="0">
                <a:solidFill>
                  <a:srgbClr val="FFFF00"/>
                </a:solidFill>
                <a:latin typeface="Arial MT"/>
                <a:cs typeface="Arial MT"/>
              </a:rPr>
              <a:t>=</a:t>
            </a:r>
            <a:r>
              <a:rPr dirty="0" sz="2800" spc="-10" b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 b="0">
                <a:solidFill>
                  <a:srgbClr val="FFFF00"/>
                </a:solidFill>
                <a:latin typeface="Arial MT"/>
                <a:cs typeface="Arial MT"/>
              </a:rPr>
              <a:t>[3</a:t>
            </a:r>
            <a:r>
              <a:rPr dirty="0" sz="2800" b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dirty="0" sz="2800" spc="-5" b="0">
                <a:solidFill>
                  <a:srgbClr val="FFFF00"/>
                </a:solidFill>
                <a:latin typeface="Arial MT"/>
                <a:cs typeface="Arial MT"/>
              </a:rPr>
              <a:t>by 3]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6035" y="2174239"/>
            <a:ext cx="14103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233170" algn="l"/>
              </a:tabLst>
            </a:pP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(A</a:t>
            </a:r>
            <a:r>
              <a:rPr dirty="0" baseline="25525" sz="2775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A)</a:t>
            </a:r>
            <a:r>
              <a:rPr dirty="0" baseline="25525" sz="2775">
                <a:solidFill>
                  <a:srgbClr val="FFFFCC"/>
                </a:solidFill>
                <a:latin typeface="Arial MT"/>
                <a:cs typeface="Arial MT"/>
              </a:rPr>
              <a:t>-1	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*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70902" y="2067560"/>
            <a:ext cx="3790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7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1850" spc="-5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3627120"/>
            <a:ext cx="3030474" cy="7871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4917" y="2013585"/>
            <a:ext cx="6355715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y=[80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344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416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348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262 360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332 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34]’;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35">
                <a:solidFill>
                  <a:srgbClr val="FFFFCC"/>
                </a:solidFill>
                <a:latin typeface="Arial MT"/>
                <a:cs typeface="Arial MT"/>
              </a:rPr>
              <a:t>x3=[11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16.5 15.5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17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15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13.5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16 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9]’;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x6=[53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67.5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72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72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73.5 68.5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73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37]’;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A=[ones(size(x3))</a:t>
            </a:r>
            <a:r>
              <a:rPr dirty="0" sz="28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x3</a:t>
            </a:r>
            <a:r>
              <a:rPr dirty="0" sz="28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x6];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u="sng" sz="2800" spc="-20" b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b=regress(y,</a:t>
            </a:r>
            <a:r>
              <a:rPr dirty="0" u="sng" sz="2800" spc="-75" b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 b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A)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2976" y="4149788"/>
            <a:ext cx="2603754" cy="511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4917" y="4147261"/>
            <a:ext cx="1727835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</a:t>
            </a:r>
            <a:r>
              <a:rPr dirty="0" sz="2800" spc="-4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endParaRPr sz="28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-374.3035</a:t>
            </a:r>
            <a:endParaRPr sz="28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18.8204</a:t>
            </a:r>
            <a:endParaRPr sz="2800">
              <a:latin typeface="Arial MT"/>
              <a:cs typeface="Arial MT"/>
            </a:endParaRPr>
          </a:p>
          <a:p>
            <a:pPr marL="405765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5.8748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4394" y="458469"/>
            <a:ext cx="5610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MATLAB’s</a:t>
            </a:r>
            <a:r>
              <a:rPr dirty="0" sz="4000" spc="-4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“regress”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2905" y="4215765"/>
            <a:ext cx="39592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Note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FFFFCC"/>
                </a:solidFill>
                <a:latin typeface="Arial MT"/>
                <a:cs typeface="Arial MT"/>
              </a:rPr>
              <a:t>y,</a:t>
            </a:r>
            <a:r>
              <a:rPr dirty="0" sz="24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CC"/>
                </a:solidFill>
                <a:latin typeface="Arial MT"/>
                <a:cs typeface="Arial MT"/>
              </a:rPr>
              <a:t>x3</a:t>
            </a:r>
            <a:r>
              <a:rPr dirty="0" sz="24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CC"/>
                </a:solidFill>
                <a:latin typeface="Arial MT"/>
                <a:cs typeface="Arial MT"/>
              </a:rPr>
              <a:t>x6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u="sng" sz="240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must </a:t>
            </a:r>
            <a:r>
              <a:rPr dirty="0" sz="24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u="sng" sz="240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be</a:t>
            </a:r>
            <a:r>
              <a:rPr dirty="0" u="sng" sz="2400" spc="-25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400" spc="-5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column</a:t>
            </a:r>
            <a:r>
              <a:rPr dirty="0" u="sng" sz="240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 vectors</a:t>
            </a:r>
            <a:r>
              <a:rPr dirty="0" sz="24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order</a:t>
            </a:r>
            <a:r>
              <a:rPr dirty="0" sz="24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dirty="0" sz="2400" spc="-65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build</a:t>
            </a:r>
            <a:r>
              <a:rPr dirty="0" sz="24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CC"/>
                </a:solidFill>
                <a:latin typeface="Arial MT"/>
                <a:cs typeface="Arial MT"/>
              </a:rPr>
              <a:t>8x3</a:t>
            </a:r>
            <a:r>
              <a:rPr dirty="0" sz="24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Arial MT"/>
                <a:cs typeface="Arial MT"/>
              </a:rPr>
              <a:t>matrix</a:t>
            </a:r>
            <a:r>
              <a:rPr dirty="0" sz="2400" spc="-1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CC"/>
                </a:solidFill>
                <a:latin typeface="Arial MT"/>
                <a:cs typeface="Arial MT"/>
              </a:rPr>
              <a:t>A.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1661" y="1989582"/>
            <a:ext cx="323215" cy="288290"/>
          </a:xfrm>
          <a:custGeom>
            <a:avLst/>
            <a:gdLst/>
            <a:ahLst/>
            <a:cxnLst/>
            <a:rect l="l" t="t" r="r" b="b"/>
            <a:pathLst>
              <a:path w="323215" h="288289">
                <a:moveTo>
                  <a:pt x="0" y="144017"/>
                </a:moveTo>
                <a:lnTo>
                  <a:pt x="8229" y="98511"/>
                </a:lnTo>
                <a:lnTo>
                  <a:pt x="31150" y="58978"/>
                </a:lnTo>
                <a:lnTo>
                  <a:pt x="66111" y="27797"/>
                </a:lnTo>
                <a:lnTo>
                  <a:pt x="110459" y="7345"/>
                </a:lnTo>
                <a:lnTo>
                  <a:pt x="161544" y="0"/>
                </a:lnTo>
                <a:lnTo>
                  <a:pt x="212579" y="7345"/>
                </a:lnTo>
                <a:lnTo>
                  <a:pt x="256922" y="27797"/>
                </a:lnTo>
                <a:lnTo>
                  <a:pt x="291900" y="58978"/>
                </a:lnTo>
                <a:lnTo>
                  <a:pt x="314846" y="98511"/>
                </a:lnTo>
                <a:lnTo>
                  <a:pt x="323088" y="144017"/>
                </a:lnTo>
                <a:lnTo>
                  <a:pt x="314846" y="189524"/>
                </a:lnTo>
                <a:lnTo>
                  <a:pt x="291900" y="229057"/>
                </a:lnTo>
                <a:lnTo>
                  <a:pt x="256922" y="260238"/>
                </a:lnTo>
                <a:lnTo>
                  <a:pt x="212579" y="280690"/>
                </a:lnTo>
                <a:lnTo>
                  <a:pt x="161544" y="288035"/>
                </a:lnTo>
                <a:lnTo>
                  <a:pt x="110459" y="280690"/>
                </a:lnTo>
                <a:lnTo>
                  <a:pt x="66111" y="260238"/>
                </a:lnTo>
                <a:lnTo>
                  <a:pt x="31150" y="229057"/>
                </a:lnTo>
                <a:lnTo>
                  <a:pt x="8229" y="189524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13626" y="2457450"/>
            <a:ext cx="323215" cy="288290"/>
          </a:xfrm>
          <a:custGeom>
            <a:avLst/>
            <a:gdLst/>
            <a:ahLst/>
            <a:cxnLst/>
            <a:rect l="l" t="t" r="r" b="b"/>
            <a:pathLst>
              <a:path w="323215" h="288289">
                <a:moveTo>
                  <a:pt x="0" y="144017"/>
                </a:moveTo>
                <a:lnTo>
                  <a:pt x="8229" y="98511"/>
                </a:lnTo>
                <a:lnTo>
                  <a:pt x="31150" y="58978"/>
                </a:lnTo>
                <a:lnTo>
                  <a:pt x="66111" y="27797"/>
                </a:lnTo>
                <a:lnTo>
                  <a:pt x="110459" y="7345"/>
                </a:lnTo>
                <a:lnTo>
                  <a:pt x="161544" y="0"/>
                </a:lnTo>
                <a:lnTo>
                  <a:pt x="212628" y="7345"/>
                </a:lnTo>
                <a:lnTo>
                  <a:pt x="256976" y="27797"/>
                </a:lnTo>
                <a:lnTo>
                  <a:pt x="291937" y="58978"/>
                </a:lnTo>
                <a:lnTo>
                  <a:pt x="314858" y="98511"/>
                </a:lnTo>
                <a:lnTo>
                  <a:pt x="323088" y="144017"/>
                </a:lnTo>
                <a:lnTo>
                  <a:pt x="314858" y="189524"/>
                </a:lnTo>
                <a:lnTo>
                  <a:pt x="291937" y="229057"/>
                </a:lnTo>
                <a:lnTo>
                  <a:pt x="256976" y="260238"/>
                </a:lnTo>
                <a:lnTo>
                  <a:pt x="212628" y="280690"/>
                </a:lnTo>
                <a:lnTo>
                  <a:pt x="161544" y="288036"/>
                </a:lnTo>
                <a:lnTo>
                  <a:pt x="110459" y="280690"/>
                </a:lnTo>
                <a:lnTo>
                  <a:pt x="66111" y="260238"/>
                </a:lnTo>
                <a:lnTo>
                  <a:pt x="31150" y="229057"/>
                </a:lnTo>
                <a:lnTo>
                  <a:pt x="8229" y="189524"/>
                </a:lnTo>
                <a:lnTo>
                  <a:pt x="0" y="144017"/>
                </a:lnTo>
                <a:close/>
              </a:path>
            </a:pathLst>
          </a:custGeom>
          <a:ln w="2539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28509" y="2853689"/>
            <a:ext cx="325120" cy="288290"/>
          </a:xfrm>
          <a:custGeom>
            <a:avLst/>
            <a:gdLst/>
            <a:ahLst/>
            <a:cxnLst/>
            <a:rect l="l" t="t" r="r" b="b"/>
            <a:pathLst>
              <a:path w="325120" h="288289">
                <a:moveTo>
                  <a:pt x="0" y="144018"/>
                </a:moveTo>
                <a:lnTo>
                  <a:pt x="8272" y="98511"/>
                </a:lnTo>
                <a:lnTo>
                  <a:pt x="31309" y="58978"/>
                </a:lnTo>
                <a:lnTo>
                  <a:pt x="66440" y="27797"/>
                </a:lnTo>
                <a:lnTo>
                  <a:pt x="110995" y="7345"/>
                </a:lnTo>
                <a:lnTo>
                  <a:pt x="162306" y="0"/>
                </a:lnTo>
                <a:lnTo>
                  <a:pt x="213616" y="7345"/>
                </a:lnTo>
                <a:lnTo>
                  <a:pt x="258171" y="27797"/>
                </a:lnTo>
                <a:lnTo>
                  <a:pt x="293302" y="58978"/>
                </a:lnTo>
                <a:lnTo>
                  <a:pt x="316339" y="98511"/>
                </a:lnTo>
                <a:lnTo>
                  <a:pt x="324612" y="144018"/>
                </a:lnTo>
                <a:lnTo>
                  <a:pt x="316339" y="189524"/>
                </a:lnTo>
                <a:lnTo>
                  <a:pt x="293302" y="229057"/>
                </a:lnTo>
                <a:lnTo>
                  <a:pt x="258171" y="260238"/>
                </a:lnTo>
                <a:lnTo>
                  <a:pt x="213616" y="280690"/>
                </a:lnTo>
                <a:lnTo>
                  <a:pt x="162306" y="288036"/>
                </a:lnTo>
                <a:lnTo>
                  <a:pt x="110995" y="280690"/>
                </a:lnTo>
                <a:lnTo>
                  <a:pt x="66440" y="260238"/>
                </a:lnTo>
                <a:lnTo>
                  <a:pt x="31309" y="229057"/>
                </a:lnTo>
                <a:lnTo>
                  <a:pt x="8272" y="189524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603249"/>
            <a:ext cx="6955790" cy="1608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DFD292"/>
                </a:solidFill>
                <a:latin typeface="Arial Black"/>
                <a:cs typeface="Arial Black"/>
              </a:rPr>
              <a:t>In</a:t>
            </a:r>
            <a:r>
              <a:rPr dirty="0" sz="4000" spc="-1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>
                <a:solidFill>
                  <a:srgbClr val="DFD292"/>
                </a:solidFill>
                <a:latin typeface="Arial Black"/>
                <a:cs typeface="Arial Black"/>
              </a:rPr>
              <a:t>class</a:t>
            </a:r>
            <a:r>
              <a:rPr dirty="0" sz="4000" spc="-3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>
                <a:solidFill>
                  <a:srgbClr val="DFD292"/>
                </a:solidFill>
                <a:latin typeface="Arial Black"/>
                <a:cs typeface="Arial Black"/>
              </a:rPr>
              <a:t>practice</a:t>
            </a:r>
            <a:r>
              <a:rPr dirty="0" sz="4000" spc="5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>
                <a:solidFill>
                  <a:srgbClr val="DFD292"/>
                </a:solidFill>
                <a:latin typeface="Arial Black"/>
                <a:cs typeface="Arial Black"/>
              </a:rPr>
              <a:t>– 1</a:t>
            </a:r>
            <a:endParaRPr sz="40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38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What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if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treat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first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data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point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294" y="2185543"/>
            <a:ext cx="449199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Example</a:t>
            </a:r>
            <a:r>
              <a:rPr dirty="0" sz="32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as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an</a:t>
            </a:r>
            <a:r>
              <a:rPr dirty="0" sz="32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outlier?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5975" y="3998848"/>
          <a:ext cx="2792730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5625"/>
                <a:gridCol w="553719"/>
                <a:gridCol w="555625"/>
                <a:gridCol w="554355"/>
              </a:tblGrid>
              <a:tr h="4572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6367" y="2756914"/>
            <a:ext cx="5324855" cy="40355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86378" y="2450972"/>
            <a:ext cx="306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48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7555" y="5939421"/>
            <a:ext cx="318770" cy="417195"/>
          </a:xfrm>
          <a:custGeom>
            <a:avLst/>
            <a:gdLst/>
            <a:ahLst/>
            <a:cxnLst/>
            <a:rect l="l" t="t" r="r" b="b"/>
            <a:pathLst>
              <a:path w="318770" h="417195">
                <a:moveTo>
                  <a:pt x="42418" y="165138"/>
                </a:moveTo>
                <a:lnTo>
                  <a:pt x="0" y="417182"/>
                </a:lnTo>
                <a:lnTo>
                  <a:pt x="227076" y="299897"/>
                </a:lnTo>
                <a:lnTo>
                  <a:pt x="207689" y="285750"/>
                </a:lnTo>
                <a:lnTo>
                  <a:pt x="143129" y="285750"/>
                </a:lnTo>
                <a:lnTo>
                  <a:pt x="81534" y="240842"/>
                </a:lnTo>
                <a:lnTo>
                  <a:pt x="103990" y="210072"/>
                </a:lnTo>
                <a:lnTo>
                  <a:pt x="42418" y="165138"/>
                </a:lnTo>
                <a:close/>
              </a:path>
              <a:path w="318770" h="417195">
                <a:moveTo>
                  <a:pt x="103990" y="210072"/>
                </a:moveTo>
                <a:lnTo>
                  <a:pt x="81534" y="240842"/>
                </a:lnTo>
                <a:lnTo>
                  <a:pt x="143129" y="285750"/>
                </a:lnTo>
                <a:lnTo>
                  <a:pt x="165554" y="255000"/>
                </a:lnTo>
                <a:lnTo>
                  <a:pt x="103990" y="210072"/>
                </a:lnTo>
                <a:close/>
              </a:path>
              <a:path w="318770" h="417195">
                <a:moveTo>
                  <a:pt x="165554" y="255000"/>
                </a:moveTo>
                <a:lnTo>
                  <a:pt x="143129" y="285750"/>
                </a:lnTo>
                <a:lnTo>
                  <a:pt x="207689" y="285750"/>
                </a:lnTo>
                <a:lnTo>
                  <a:pt x="165554" y="255000"/>
                </a:lnTo>
                <a:close/>
              </a:path>
              <a:path w="318770" h="417195">
                <a:moveTo>
                  <a:pt x="257302" y="0"/>
                </a:moveTo>
                <a:lnTo>
                  <a:pt x="103990" y="210072"/>
                </a:lnTo>
                <a:lnTo>
                  <a:pt x="165554" y="255000"/>
                </a:lnTo>
                <a:lnTo>
                  <a:pt x="318770" y="44919"/>
                </a:lnTo>
                <a:lnTo>
                  <a:pt x="2573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00347" y="3635502"/>
            <a:ext cx="5261610" cy="319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35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4800">
              <a:latin typeface="Symbol"/>
              <a:cs typeface="Symbol"/>
            </a:endParaRPr>
          </a:p>
          <a:p>
            <a:pPr algn="r" marR="5080">
              <a:lnSpc>
                <a:spcPts val="5015"/>
              </a:lnSpc>
              <a:spcBef>
                <a:spcPts val="3879"/>
              </a:spcBef>
            </a:pPr>
            <a:r>
              <a:rPr dirty="0" sz="480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4800">
              <a:latin typeface="Symbol"/>
              <a:cs typeface="Symbol"/>
            </a:endParaRPr>
          </a:p>
          <a:p>
            <a:pPr marL="647700">
              <a:lnSpc>
                <a:spcPts val="4780"/>
              </a:lnSpc>
            </a:pPr>
            <a:r>
              <a:rPr dirty="0" sz="480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4800">
              <a:latin typeface="Arial MT"/>
              <a:cs typeface="Arial MT"/>
            </a:endParaRPr>
          </a:p>
          <a:p>
            <a:pPr marL="12700">
              <a:lnSpc>
                <a:spcPts val="5525"/>
              </a:lnSpc>
            </a:pPr>
            <a:r>
              <a:rPr dirty="0" sz="480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4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180276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Cont’d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1600936"/>
            <a:ext cx="7000240" cy="38303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r>
              <a:rPr dirty="0" sz="32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correlation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coefficient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r.</a:t>
            </a:r>
            <a:endParaRPr sz="3200">
              <a:latin typeface="Arial MT"/>
              <a:cs typeface="Arial MT"/>
            </a:endParaRPr>
          </a:p>
          <a:p>
            <a:pPr marL="355600" marR="12693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r>
              <a:rPr dirty="0" sz="3200" spc="-5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corresponding</a:t>
            </a:r>
            <a:r>
              <a:rPr dirty="0" sz="3200" spc="-7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t-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statistic</a:t>
            </a:r>
            <a:r>
              <a:rPr dirty="0" sz="32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t.</a:t>
            </a:r>
            <a:endParaRPr sz="3200">
              <a:latin typeface="Arial MT"/>
              <a:cs typeface="Arial MT"/>
            </a:endParaRPr>
          </a:p>
          <a:p>
            <a:pPr marL="355600" marR="4889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Compute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the p-value for the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null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hypothesis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dirty="0" sz="32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variables</a:t>
            </a:r>
            <a:r>
              <a:rPr dirty="0" sz="32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are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not correlated.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Your</a:t>
            </a:r>
            <a:r>
              <a:rPr dirty="0" sz="3200" spc="-5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conclusion?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5612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In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class</a:t>
            </a:r>
            <a:r>
              <a:rPr dirty="0" sz="4000" spc="-3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practice</a:t>
            </a:r>
            <a:r>
              <a:rPr dirty="0" sz="4000" spc="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–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2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1697863"/>
            <a:ext cx="38646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Find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b1,</a:t>
            </a:r>
            <a:r>
              <a:rPr dirty="0" sz="32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b2</a:t>
            </a:r>
            <a:r>
              <a:rPr dirty="0" sz="32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b6.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600" y="2306573"/>
          <a:ext cx="8983980" cy="36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075"/>
                <a:gridCol w="936625"/>
                <a:gridCol w="792479"/>
                <a:gridCol w="827404"/>
                <a:gridCol w="865504"/>
                <a:gridCol w="863600"/>
                <a:gridCol w="863600"/>
                <a:gridCol w="828675"/>
                <a:gridCol w="863600"/>
              </a:tblGrid>
              <a:tr h="457200">
                <a:tc gridSpan="9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24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2400" spc="-2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Male</a:t>
                      </a:r>
                      <a:r>
                        <a:rPr dirty="0" sz="2400" spc="-2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Bears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4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Weight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8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1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Age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x3</a:t>
                      </a:r>
                      <a:r>
                        <a:rPr dirty="0" sz="1800" spc="-2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Head</a:t>
                      </a:r>
                      <a:r>
                        <a:rPr dirty="0" sz="1800" spc="-2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3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11.0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16.5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15.5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15.0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13.5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16.0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x4</a:t>
                      </a:r>
                      <a:r>
                        <a:rPr dirty="0" sz="1800" spc="-2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Head</a:t>
                      </a:r>
                      <a:r>
                        <a:rPr dirty="0" sz="1800" spc="-2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5.5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8.0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7.5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8.0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x5</a:t>
                      </a:r>
                      <a:r>
                        <a:rPr dirty="0" sz="1800" spc="-3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Neck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16.0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28.0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31.0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31.5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26.6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29.0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x6</a:t>
                      </a:r>
                      <a:r>
                        <a:rPr dirty="0" sz="1800" spc="-3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Length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53.0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67.5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73.5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68.5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73.0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 b="1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45713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x7</a:t>
                      </a:r>
                      <a:r>
                        <a:rPr dirty="0" sz="1800" spc="-3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B1B1B1"/>
                          </a:solidFill>
                          <a:latin typeface="Arial MT"/>
                          <a:cs typeface="Arial MT"/>
                        </a:rPr>
                        <a:t>Chest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10" b="1">
                          <a:solidFill>
                            <a:srgbClr val="B1B1B1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5989323"/>
            <a:ext cx="4196334" cy="7871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9969" y="6083300"/>
            <a:ext cx="3752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y =</a:t>
            </a:r>
            <a:r>
              <a:rPr dirty="0" sz="2800" spc="-1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b1</a:t>
            </a:r>
            <a:r>
              <a:rPr dirty="0" sz="2800" spc="-1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+</a:t>
            </a:r>
            <a:r>
              <a:rPr dirty="0" sz="2800" spc="-1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b2*x2</a:t>
            </a:r>
            <a:r>
              <a:rPr dirty="0" sz="2800" spc="5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+</a:t>
            </a:r>
            <a:r>
              <a:rPr dirty="0" sz="2800" spc="-10" b="1">
                <a:solidFill>
                  <a:srgbClr val="FFFF58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58"/>
                </a:solidFill>
                <a:latin typeface="Arial"/>
                <a:cs typeface="Arial"/>
              </a:rPr>
              <a:t>b6*x6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291" y="1954148"/>
            <a:ext cx="5359400" cy="2463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APPENDIX – 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LEAST </a:t>
            </a:r>
            <a:r>
              <a:rPr dirty="0" sz="4000" spc="-132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SQUARE</a:t>
            </a:r>
            <a:r>
              <a:rPr dirty="0" sz="4000" spc="2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METHOD </a:t>
            </a:r>
            <a:r>
              <a:rPr dirty="0" sz="400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FROM</a:t>
            </a:r>
            <a:r>
              <a:rPr dirty="0" sz="4000" spc="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LINEAR </a:t>
            </a:r>
            <a:r>
              <a:rPr dirty="0" sz="400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ALGEBRA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276847"/>
            <a:ext cx="2241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37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2070" y="508761"/>
            <a:ext cx="60877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Least-Squares</a:t>
            </a:r>
            <a:r>
              <a:rPr dirty="0" sz="4000" spc="-1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Curves</a:t>
            </a:r>
            <a:endParaRPr sz="4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1711" y="3168395"/>
            <a:ext cx="1245870" cy="734060"/>
            <a:chOff x="7601711" y="3168395"/>
            <a:chExt cx="1245870" cy="734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1711" y="3168395"/>
              <a:ext cx="1136142" cy="7338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1227" y="3168395"/>
              <a:ext cx="546353" cy="73380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7488" y="3525011"/>
            <a:ext cx="2221230" cy="7338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9267" y="4396740"/>
            <a:ext cx="2774441" cy="7338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2342" y="1391157"/>
            <a:ext cx="7832090" cy="501967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431165" marR="285115" indent="-342900">
              <a:lnSpc>
                <a:spcPts val="2810"/>
              </a:lnSpc>
              <a:spcBef>
                <a:spcPts val="455"/>
              </a:spcBef>
              <a:buChar char="•"/>
              <a:tabLst>
                <a:tab pos="431165" algn="l"/>
                <a:tab pos="431800" algn="l"/>
              </a:tabLst>
            </a:pP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A system 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dirty="0" sz="2600" b="1">
                <a:solidFill>
                  <a:srgbClr val="FFFFCC"/>
                </a:solidFill>
                <a:latin typeface="Arial"/>
                <a:cs typeface="Arial"/>
              </a:rPr>
              <a:t>x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2600" b="1">
                <a:solidFill>
                  <a:srgbClr val="FFFFCC"/>
                </a:solidFill>
                <a:latin typeface="Arial"/>
                <a:cs typeface="Arial"/>
              </a:rPr>
              <a:t>y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n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equations in 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n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variables, 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where 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A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is invertible, has the unique solution </a:t>
            </a:r>
            <a:r>
              <a:rPr dirty="0" sz="2600" b="1">
                <a:solidFill>
                  <a:srgbClr val="FFFFCC"/>
                </a:solidFill>
                <a:latin typeface="Arial"/>
                <a:cs typeface="Arial"/>
              </a:rPr>
              <a:t>x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2600" spc="-7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dirty="0" baseline="26143" sz="255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dirty="0" baseline="26143" sz="255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600" b="1">
                <a:solidFill>
                  <a:srgbClr val="FFFFCC"/>
                </a:solidFill>
                <a:latin typeface="Arial"/>
                <a:cs typeface="Arial"/>
              </a:rPr>
              <a:t>y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431165" marR="217170" indent="-342900">
              <a:lnSpc>
                <a:spcPct val="90000"/>
              </a:lnSpc>
              <a:spcBef>
                <a:spcPts val="580"/>
              </a:spcBef>
              <a:buChar char="•"/>
              <a:tabLst>
                <a:tab pos="431165" algn="l"/>
                <a:tab pos="431800" algn="l"/>
              </a:tabLst>
            </a:pP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However, if the system has 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n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equations and 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m </a:t>
            </a:r>
            <a:r>
              <a:rPr dirty="0" sz="2600" spc="5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variables, with 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n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&gt; </a:t>
            </a:r>
            <a:r>
              <a:rPr dirty="0" sz="2600" spc="-15" i="1">
                <a:solidFill>
                  <a:srgbClr val="FFFFCC"/>
                </a:solidFill>
                <a:latin typeface="Arial"/>
                <a:cs typeface="Arial"/>
              </a:rPr>
              <a:t>m</a:t>
            </a:r>
            <a:r>
              <a:rPr dirty="0" sz="2600" spc="-15">
                <a:solidFill>
                  <a:srgbClr val="FFFFCC"/>
                </a:solidFill>
                <a:latin typeface="Arial MT"/>
                <a:cs typeface="Arial MT"/>
              </a:rPr>
              <a:t>,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the system does not, in 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general, have a solution and it is said to 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be </a:t>
            </a:r>
            <a:r>
              <a:rPr dirty="0" sz="2600" b="1">
                <a:solidFill>
                  <a:srgbClr val="FFFFCC"/>
                </a:solidFill>
                <a:latin typeface="Arial"/>
                <a:cs typeface="Arial"/>
              </a:rPr>
              <a:t>over- </a:t>
            </a:r>
            <a:r>
              <a:rPr dirty="0" sz="2600" spc="-71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FFFFCC"/>
                </a:solidFill>
                <a:latin typeface="Arial"/>
                <a:cs typeface="Arial"/>
              </a:rPr>
              <a:t>determined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431165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A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not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26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square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matrix,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thus</a:t>
            </a:r>
            <a:r>
              <a:rPr dirty="0" sz="26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 spc="5" i="1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dirty="0" baseline="26143" sz="2550" spc="7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dirty="0" baseline="26143" sz="2550" spc="7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baseline="26143" sz="2550" spc="367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does</a:t>
            </a:r>
            <a:r>
              <a:rPr dirty="0" sz="26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not exist.</a:t>
            </a:r>
            <a:endParaRPr sz="2600">
              <a:latin typeface="Arial MT"/>
              <a:cs typeface="Arial MT"/>
            </a:endParaRPr>
          </a:p>
          <a:p>
            <a:pPr marL="431165" marR="182880" indent="-342900">
              <a:lnSpc>
                <a:spcPct val="90000"/>
              </a:lnSpc>
              <a:spcBef>
                <a:spcPts val="620"/>
              </a:spcBef>
              <a:buChar char="•"/>
              <a:tabLst>
                <a:tab pos="431165" algn="l"/>
                <a:tab pos="431800" algn="l"/>
              </a:tabLst>
            </a:pP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A matrix called the </a:t>
            </a:r>
            <a:r>
              <a:rPr dirty="0" sz="2600" b="1">
                <a:solidFill>
                  <a:srgbClr val="FFFFCC"/>
                </a:solidFill>
                <a:latin typeface="Arial"/>
                <a:cs typeface="Arial"/>
              </a:rPr>
              <a:t>pseudoinverse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, denoted </a:t>
            </a:r>
            <a:r>
              <a:rPr dirty="0" sz="2600" spc="-7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pinv(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), leads to a least-squares solution </a:t>
            </a:r>
            <a:r>
              <a:rPr dirty="0" sz="2600" b="1">
                <a:solidFill>
                  <a:srgbClr val="FFFFCC"/>
                </a:solidFill>
                <a:latin typeface="Arial"/>
                <a:cs typeface="Arial"/>
              </a:rPr>
              <a:t>x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pinv(</a:t>
            </a:r>
            <a:r>
              <a:rPr dirty="0" sz="2600" i="1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dirty="0" sz="2600" b="1">
                <a:solidFill>
                  <a:srgbClr val="FFFFCC"/>
                </a:solidFill>
                <a:latin typeface="Arial"/>
                <a:cs typeface="Arial"/>
              </a:rPr>
              <a:t>y</a:t>
            </a:r>
            <a:r>
              <a:rPr dirty="0" sz="2600" spc="-2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for an over-determined</a:t>
            </a:r>
            <a:r>
              <a:rPr dirty="0" sz="26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system.</a:t>
            </a:r>
            <a:endParaRPr sz="2600">
              <a:latin typeface="Arial MT"/>
              <a:cs typeface="Arial MT"/>
            </a:endParaRPr>
          </a:p>
          <a:p>
            <a:pPr marL="431165" marR="17780" indent="-342900">
              <a:lnSpc>
                <a:spcPts val="2810"/>
              </a:lnSpc>
              <a:spcBef>
                <a:spcPts val="665"/>
              </a:spcBef>
              <a:buChar char="•"/>
              <a:tabLst>
                <a:tab pos="431165" algn="l"/>
                <a:tab pos="431800" algn="l"/>
              </a:tabLst>
            </a:pP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This is not a </a:t>
            </a:r>
            <a:r>
              <a:rPr dirty="0" sz="2600" spc="-5">
                <a:solidFill>
                  <a:srgbClr val="FFFFCC"/>
                </a:solidFill>
                <a:latin typeface="Arial MT"/>
                <a:cs typeface="Arial MT"/>
              </a:rPr>
              <a:t>true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solution, but in some sense the 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u="sng" sz="260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closest</a:t>
            </a:r>
            <a:r>
              <a:rPr dirty="0" sz="26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we can</a:t>
            </a:r>
            <a:r>
              <a:rPr dirty="0" sz="26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get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order</a:t>
            </a:r>
            <a:r>
              <a:rPr dirty="0" sz="26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have a true</a:t>
            </a:r>
            <a:r>
              <a:rPr dirty="0" sz="26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CC"/>
                </a:solidFill>
                <a:latin typeface="Arial MT"/>
                <a:cs typeface="Arial MT"/>
              </a:rPr>
              <a:t>solution.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276847"/>
            <a:ext cx="2241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38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397" y="990409"/>
            <a:ext cx="8178165" cy="1341755"/>
            <a:chOff x="513397" y="990409"/>
            <a:chExt cx="8178165" cy="1341755"/>
          </a:xfrm>
        </p:grpSpPr>
        <p:sp>
          <p:nvSpPr>
            <p:cNvPr id="4" name="object 4"/>
            <p:cNvSpPr/>
            <p:nvPr/>
          </p:nvSpPr>
          <p:spPr>
            <a:xfrm>
              <a:off x="518159" y="995172"/>
              <a:ext cx="8168640" cy="1332230"/>
            </a:xfrm>
            <a:custGeom>
              <a:avLst/>
              <a:gdLst/>
              <a:ahLst/>
              <a:cxnLst/>
              <a:rect l="l" t="t" r="r" b="b"/>
              <a:pathLst>
                <a:path w="8168640" h="1332230">
                  <a:moveTo>
                    <a:pt x="8168640" y="0"/>
                  </a:moveTo>
                  <a:lnTo>
                    <a:pt x="0" y="0"/>
                  </a:lnTo>
                  <a:lnTo>
                    <a:pt x="0" y="1331976"/>
                  </a:lnTo>
                  <a:lnTo>
                    <a:pt x="8168640" y="1331976"/>
                  </a:lnTo>
                  <a:lnTo>
                    <a:pt x="816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8159" y="995172"/>
              <a:ext cx="8168640" cy="1332230"/>
            </a:xfrm>
            <a:custGeom>
              <a:avLst/>
              <a:gdLst/>
              <a:ahLst/>
              <a:cxnLst/>
              <a:rect l="l" t="t" r="r" b="b"/>
              <a:pathLst>
                <a:path w="8168640" h="1332230">
                  <a:moveTo>
                    <a:pt x="0" y="1331976"/>
                  </a:moveTo>
                  <a:lnTo>
                    <a:pt x="8168640" y="1331976"/>
                  </a:lnTo>
                  <a:lnTo>
                    <a:pt x="8168640" y="0"/>
                  </a:lnTo>
                  <a:lnTo>
                    <a:pt x="0" y="0"/>
                  </a:lnTo>
                  <a:lnTo>
                    <a:pt x="0" y="1331976"/>
                  </a:lnTo>
                  <a:close/>
                </a:path>
              </a:pathLst>
            </a:custGeom>
            <a:ln w="9525">
              <a:solidFill>
                <a:srgbClr val="DFD29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290" y="1015111"/>
            <a:ext cx="2529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2800" spc="-2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INITION</a:t>
            </a:r>
            <a:r>
              <a:rPr dirty="0" sz="2800" spc="-5">
                <a:solidFill>
                  <a:srgbClr val="000000"/>
                </a:solidFill>
                <a:latin typeface="Microsoft YaHei UI"/>
                <a:cs typeface="Microsoft YaHei UI"/>
              </a:rPr>
              <a:t>：</a:t>
            </a:r>
            <a:endParaRPr sz="2800">
              <a:latin typeface="Microsoft YaHei UI"/>
              <a:cs typeface="Microsoft YaHei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1807464"/>
            <a:ext cx="2250186" cy="6774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3590" y="1518030"/>
            <a:ext cx="66135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Let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a </a:t>
            </a:r>
            <a:r>
              <a:rPr dirty="0" sz="2400" spc="-5">
                <a:latin typeface="Times New Roman"/>
                <a:cs typeface="Times New Roman"/>
              </a:rPr>
              <a:t>matrix,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matrix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24305" sz="2400" spc="-7" i="1">
                <a:latin typeface="Times New Roman"/>
                <a:cs typeface="Times New Roman"/>
              </a:rPr>
              <a:t>t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baseline="24305" sz="2400" spc="-7">
                <a:latin typeface="Symbol"/>
                <a:cs typeface="Symbol"/>
              </a:rPr>
              <a:t></a:t>
            </a:r>
            <a:r>
              <a:rPr dirty="0" baseline="24305" sz="2400" spc="-7">
                <a:latin typeface="Times New Roman"/>
                <a:cs typeface="Times New Roman"/>
              </a:rPr>
              <a:t>1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24305" sz="2400" spc="-7" i="1">
                <a:latin typeface="Times New Roman"/>
                <a:cs typeface="Times New Roman"/>
              </a:rPr>
              <a:t>t</a:t>
            </a:r>
            <a:r>
              <a:rPr dirty="0" baseline="24305" sz="2400" spc="277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called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pseudoinverse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denoted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pinv(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59" y="2667000"/>
            <a:ext cx="1691639" cy="457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0090" y="2693034"/>
            <a:ext cx="5461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1175" algn="l"/>
              </a:tabLst>
            </a:pPr>
            <a:r>
              <a:rPr dirty="0" sz="2400" spc="-5" b="1" i="1">
                <a:latin typeface="Arial"/>
                <a:cs typeface="Arial"/>
              </a:rPr>
              <a:t>Example</a:t>
            </a:r>
            <a:r>
              <a:rPr dirty="0" sz="2400" spc="5" b="1" i="1">
                <a:latin typeface="Arial"/>
                <a:cs typeface="Arial"/>
              </a:rPr>
              <a:t> </a:t>
            </a:r>
            <a:r>
              <a:rPr dirty="0" sz="2400" spc="-5" b="1" i="1">
                <a:latin typeface="Arial"/>
                <a:cs typeface="Arial"/>
              </a:rPr>
              <a:t>1	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pseudoinverse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48755" y="2276855"/>
            <a:ext cx="992505" cy="1295400"/>
          </a:xfrm>
          <a:custGeom>
            <a:avLst/>
            <a:gdLst/>
            <a:ahLst/>
            <a:cxnLst/>
            <a:rect l="l" t="t" r="r" b="b"/>
            <a:pathLst>
              <a:path w="992504" h="1295400">
                <a:moveTo>
                  <a:pt x="992124" y="0"/>
                </a:moveTo>
                <a:lnTo>
                  <a:pt x="0" y="0"/>
                </a:lnTo>
                <a:lnTo>
                  <a:pt x="0" y="1295400"/>
                </a:lnTo>
                <a:lnTo>
                  <a:pt x="992124" y="1295400"/>
                </a:lnTo>
                <a:lnTo>
                  <a:pt x="992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71244" y="2908770"/>
            <a:ext cx="187325" cy="480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950" spc="140">
                <a:latin typeface="Symbol"/>
                <a:cs typeface="Symbol"/>
              </a:rPr>
              <a:t>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3144" y="3047314"/>
            <a:ext cx="1026160" cy="480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675005" algn="l"/>
              </a:tabLst>
            </a:pPr>
            <a:r>
              <a:rPr dirty="0" baseline="-6591" sz="4425" spc="209">
                <a:latin typeface="Symbol"/>
                <a:cs typeface="Symbol"/>
              </a:rPr>
              <a:t></a:t>
            </a:r>
            <a:r>
              <a:rPr dirty="0" baseline="-6591" sz="4425" spc="179">
                <a:latin typeface="Times New Roman"/>
                <a:cs typeface="Times New Roman"/>
              </a:rPr>
              <a:t> </a:t>
            </a:r>
            <a:r>
              <a:rPr dirty="0" sz="1750" spc="90">
                <a:latin typeface="Times New Roman"/>
                <a:cs typeface="Times New Roman"/>
              </a:rPr>
              <a:t>2	</a:t>
            </a:r>
            <a:r>
              <a:rPr dirty="0" sz="1750" spc="175">
                <a:latin typeface="Times New Roman"/>
                <a:cs typeface="Times New Roman"/>
              </a:rPr>
              <a:t>4</a:t>
            </a:r>
            <a:r>
              <a:rPr dirty="0" baseline="-6591" sz="4425" spc="262">
                <a:latin typeface="Symbol"/>
                <a:cs typeface="Symbol"/>
              </a:rPr>
              <a:t></a:t>
            </a:r>
            <a:endParaRPr baseline="-6591" sz="442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7744" y="2281038"/>
            <a:ext cx="1076960" cy="864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6200">
              <a:lnSpc>
                <a:spcPts val="3279"/>
              </a:lnSpc>
              <a:spcBef>
                <a:spcPts val="135"/>
              </a:spcBef>
              <a:tabLst>
                <a:tab pos="700405" algn="l"/>
              </a:tabLst>
            </a:pPr>
            <a:r>
              <a:rPr dirty="0" baseline="-19774" sz="4425" spc="209">
                <a:latin typeface="Symbol"/>
                <a:cs typeface="Symbol"/>
              </a:rPr>
              <a:t></a:t>
            </a:r>
            <a:r>
              <a:rPr dirty="0" baseline="-19774" sz="4425" spc="412">
                <a:latin typeface="Times New Roman"/>
                <a:cs typeface="Times New Roman"/>
              </a:rPr>
              <a:t> </a:t>
            </a:r>
            <a:r>
              <a:rPr dirty="0" sz="1750" spc="90">
                <a:latin typeface="Times New Roman"/>
                <a:cs typeface="Times New Roman"/>
              </a:rPr>
              <a:t>1	</a:t>
            </a:r>
            <a:r>
              <a:rPr dirty="0" sz="1750" spc="175">
                <a:latin typeface="Times New Roman"/>
                <a:cs typeface="Times New Roman"/>
              </a:rPr>
              <a:t>2</a:t>
            </a:r>
            <a:r>
              <a:rPr dirty="0" baseline="-19774" sz="4425" spc="262">
                <a:latin typeface="Symbol"/>
                <a:cs typeface="Symbol"/>
              </a:rPr>
              <a:t></a:t>
            </a:r>
            <a:endParaRPr baseline="-19774" sz="4425">
              <a:latin typeface="Symbol"/>
              <a:cs typeface="Symbol"/>
            </a:endParaRPr>
          </a:p>
          <a:p>
            <a:pPr marL="250190">
              <a:lnSpc>
                <a:spcPts val="3279"/>
              </a:lnSpc>
              <a:tabLst>
                <a:tab pos="708025" algn="l"/>
              </a:tabLst>
            </a:pPr>
            <a:r>
              <a:rPr dirty="0" sz="1750" spc="20">
                <a:latin typeface="Symbol"/>
                <a:cs typeface="Symbol"/>
              </a:rPr>
              <a:t></a:t>
            </a:r>
            <a:r>
              <a:rPr dirty="0" sz="1750" spc="20">
                <a:latin typeface="Times New Roman"/>
                <a:cs typeface="Times New Roman"/>
              </a:rPr>
              <a:t>1	</a:t>
            </a:r>
            <a:r>
              <a:rPr dirty="0" sz="1750" spc="145">
                <a:latin typeface="Times New Roman"/>
                <a:cs typeface="Times New Roman"/>
              </a:rPr>
              <a:t>3</a:t>
            </a:r>
            <a:r>
              <a:rPr dirty="0" baseline="-35781" sz="4425" spc="217">
                <a:latin typeface="Symbol"/>
                <a:cs typeface="Symbol"/>
              </a:rPr>
              <a:t></a:t>
            </a:r>
            <a:endParaRPr baseline="-35781" sz="4425">
              <a:latin typeface="Symbol"/>
              <a:cs typeface="Symbo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244" y="3352800"/>
            <a:ext cx="1400556" cy="4572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28244" y="3352800"/>
            <a:ext cx="1400810" cy="45720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dirty="0" sz="2400" b="1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34895" y="3069335"/>
            <a:ext cx="4177665" cy="1290955"/>
          </a:xfrm>
          <a:custGeom>
            <a:avLst/>
            <a:gdLst/>
            <a:ahLst/>
            <a:cxnLst/>
            <a:rect l="l" t="t" r="r" b="b"/>
            <a:pathLst>
              <a:path w="4177665" h="1290954">
                <a:moveTo>
                  <a:pt x="4177283" y="0"/>
                </a:moveTo>
                <a:lnTo>
                  <a:pt x="0" y="0"/>
                </a:lnTo>
                <a:lnTo>
                  <a:pt x="0" y="1290827"/>
                </a:lnTo>
                <a:lnTo>
                  <a:pt x="4177283" y="1290827"/>
                </a:lnTo>
                <a:lnTo>
                  <a:pt x="4177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84500" y="3476243"/>
            <a:ext cx="8890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50"/>
              </a:lnSpc>
              <a:spcBef>
                <a:spcPts val="125"/>
              </a:spcBef>
            </a:pPr>
            <a:r>
              <a:rPr dirty="0" sz="1250" spc="15">
                <a:latin typeface="Symbol"/>
                <a:cs typeface="Symbol"/>
              </a:rPr>
              <a:t>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ts val="1350"/>
              </a:lnSpc>
            </a:pPr>
            <a:r>
              <a:rPr dirty="0" sz="1250" spc="15">
                <a:latin typeface="Symbol"/>
                <a:cs typeface="Symbol"/>
              </a:rPr>
              <a:t>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84500" y="3902137"/>
            <a:ext cx="8890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5">
                <a:latin typeface="Symbol"/>
                <a:cs typeface="Symbol"/>
              </a:rPr>
              <a:t>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4069" y="3476243"/>
            <a:ext cx="8890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50"/>
              </a:lnSpc>
              <a:spcBef>
                <a:spcPts val="125"/>
              </a:spcBef>
            </a:pPr>
            <a:r>
              <a:rPr dirty="0" sz="1250" spc="15">
                <a:latin typeface="Symbol"/>
                <a:cs typeface="Symbol"/>
              </a:rPr>
              <a:t>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ts val="1350"/>
              </a:lnSpc>
            </a:pPr>
            <a:r>
              <a:rPr dirty="0" sz="1250" spc="15">
                <a:latin typeface="Symbol"/>
                <a:cs typeface="Symbol"/>
              </a:rPr>
              <a:t>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4069" y="3902137"/>
            <a:ext cx="8890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5">
                <a:latin typeface="Symbol"/>
                <a:cs typeface="Symbol"/>
              </a:rPr>
              <a:t>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09216" y="3496445"/>
            <a:ext cx="1809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00" spc="1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3333" y="3644822"/>
            <a:ext cx="13398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00" spc="5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3333" y="3374985"/>
            <a:ext cx="13398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00" spc="5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3333" y="3988829"/>
            <a:ext cx="13398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00" spc="5">
                <a:latin typeface="Symbol"/>
                <a:cs typeface="Symbol"/>
              </a:rPr>
              <a:t>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84283" y="3776705"/>
            <a:ext cx="13398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00" spc="5">
                <a:latin typeface="Symbol"/>
                <a:cs typeface="Symbol"/>
              </a:rPr>
              <a:t>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74239" y="3708555"/>
            <a:ext cx="42481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200" spc="15">
                <a:latin typeface="Times New Roman"/>
                <a:cs typeface="Times New Roman"/>
              </a:rPr>
              <a:t>29</a:t>
            </a:r>
            <a:r>
              <a:rPr dirty="0" baseline="15555" sz="1875" spc="22">
                <a:latin typeface="Symbol"/>
                <a:cs typeface="Symbol"/>
              </a:rPr>
              <a:t></a:t>
            </a:r>
            <a:endParaRPr baseline="15555" sz="1875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8669" y="3664601"/>
            <a:ext cx="28511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250" spc="30">
                <a:latin typeface="Symbol"/>
                <a:cs typeface="Symbol"/>
              </a:rPr>
              <a:t></a:t>
            </a:r>
            <a:r>
              <a:rPr dirty="0" baseline="-8838" sz="3300" spc="44">
                <a:latin typeface="Times New Roman"/>
                <a:cs typeface="Times New Roman"/>
              </a:rPr>
              <a:t>7</a:t>
            </a:r>
            <a:endParaRPr baseline="-8838" sz="3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5969" y="3208483"/>
            <a:ext cx="915669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84200" algn="l"/>
              </a:tabLst>
            </a:pPr>
            <a:r>
              <a:rPr dirty="0" sz="1250" spc="40">
                <a:latin typeface="Symbol"/>
                <a:cs typeface="Symbol"/>
              </a:rPr>
              <a:t></a:t>
            </a:r>
            <a:r>
              <a:rPr dirty="0" baseline="-16414" sz="3300" spc="60">
                <a:latin typeface="Times New Roman"/>
                <a:cs typeface="Times New Roman"/>
              </a:rPr>
              <a:t>6	</a:t>
            </a:r>
            <a:r>
              <a:rPr dirty="0" baseline="-16414" sz="3300" spc="15">
                <a:latin typeface="Times New Roman"/>
                <a:cs typeface="Times New Roman"/>
              </a:rPr>
              <a:t>7</a:t>
            </a:r>
            <a:r>
              <a:rPr dirty="0" baseline="-16414" sz="3300" spc="-30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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1550" y="3915189"/>
            <a:ext cx="1121410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33070" algn="l"/>
                <a:tab pos="831215" algn="l"/>
              </a:tabLst>
            </a:pPr>
            <a:r>
              <a:rPr dirty="0" baseline="27777" sz="3300" spc="82">
                <a:latin typeface="Symbol"/>
                <a:cs typeface="Symbol"/>
              </a:rPr>
              <a:t></a:t>
            </a:r>
            <a:r>
              <a:rPr dirty="0" sz="2200" spc="55">
                <a:latin typeface="Symbol"/>
                <a:cs typeface="Symbol"/>
              </a:rPr>
              <a:t></a:t>
            </a:r>
            <a:r>
              <a:rPr dirty="0" sz="2200" spc="55">
                <a:latin typeface="Times New Roman"/>
                <a:cs typeface="Times New Roman"/>
              </a:rPr>
              <a:t>	</a:t>
            </a:r>
            <a:r>
              <a:rPr dirty="0" sz="2200" spc="10">
                <a:latin typeface="Times New Roman"/>
                <a:cs typeface="Times New Roman"/>
              </a:rPr>
              <a:t>2	</a:t>
            </a:r>
            <a:r>
              <a:rPr dirty="0" sz="2200" spc="15">
                <a:latin typeface="Times New Roman"/>
                <a:cs typeface="Times New Roman"/>
              </a:rPr>
              <a:t>4</a:t>
            </a:r>
            <a:r>
              <a:rPr dirty="0" sz="2200" spc="15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71550" y="3496445"/>
            <a:ext cx="101282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45819" algn="l"/>
              </a:tabLst>
            </a:pPr>
            <a:r>
              <a:rPr dirty="0" baseline="-17676" sz="3300" spc="135">
                <a:latin typeface="Symbol"/>
                <a:cs typeface="Symbol"/>
              </a:rPr>
              <a:t></a:t>
            </a:r>
            <a:r>
              <a:rPr dirty="0" baseline="23989" sz="3300" spc="135">
                <a:latin typeface="Symbol"/>
                <a:cs typeface="Symbol"/>
              </a:rPr>
              <a:t></a:t>
            </a:r>
            <a:r>
              <a:rPr dirty="0" sz="2200" spc="90">
                <a:latin typeface="Symbol"/>
                <a:cs typeface="Symbol"/>
              </a:rPr>
              <a:t></a:t>
            </a:r>
            <a:r>
              <a:rPr dirty="0" sz="2200" spc="90">
                <a:latin typeface="Times New Roman"/>
                <a:cs typeface="Times New Roman"/>
              </a:rPr>
              <a:t>1	</a:t>
            </a:r>
            <a:r>
              <a:rPr dirty="0" sz="2200" spc="-95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12814" y="3079342"/>
            <a:ext cx="65468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9890" algn="l"/>
              </a:tabLst>
            </a:pPr>
            <a:r>
              <a:rPr dirty="0" sz="2200" spc="10">
                <a:latin typeface="Times New Roman"/>
                <a:cs typeface="Times New Roman"/>
              </a:rPr>
              <a:t>1</a:t>
            </a:r>
            <a:r>
              <a:rPr dirty="0" sz="2200" spc="10">
                <a:latin typeface="Times New Roman"/>
                <a:cs typeface="Times New Roman"/>
              </a:rPr>
              <a:t>	</a:t>
            </a:r>
            <a:r>
              <a:rPr dirty="0" sz="2200" spc="20">
                <a:latin typeface="Times New Roman"/>
                <a:cs typeface="Times New Roman"/>
              </a:rPr>
              <a:t>2</a:t>
            </a:r>
            <a:r>
              <a:rPr dirty="0" baseline="-5050" sz="3300" spc="7">
                <a:latin typeface="Symbol"/>
                <a:cs typeface="Symbol"/>
              </a:rPr>
              <a:t></a:t>
            </a:r>
            <a:endParaRPr baseline="-5050" sz="33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28614" y="3644822"/>
            <a:ext cx="449580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2626" sz="3300" spc="15">
                <a:latin typeface="Times New Roman"/>
                <a:cs typeface="Times New Roman"/>
              </a:rPr>
              <a:t>4</a:t>
            </a:r>
            <a:r>
              <a:rPr dirty="0" baseline="-12626" sz="3300" spc="517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Symbol"/>
                <a:cs typeface="Symbol"/>
              </a:rPr>
              <a:t>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28614" y="3104604"/>
            <a:ext cx="449580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6616" sz="3300" spc="67">
                <a:latin typeface="Times New Roman"/>
                <a:cs typeface="Times New Roman"/>
              </a:rPr>
              <a:t>2</a:t>
            </a:r>
            <a:r>
              <a:rPr dirty="0" baseline="-41666" sz="3300" spc="67">
                <a:latin typeface="Symbol"/>
                <a:cs typeface="Symbol"/>
              </a:rPr>
              <a:t></a:t>
            </a:r>
            <a:r>
              <a:rPr dirty="0" sz="2200" spc="45">
                <a:latin typeface="Symbol"/>
                <a:cs typeface="Symbol"/>
              </a:rPr>
              <a:t>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84283" y="3208429"/>
            <a:ext cx="859155" cy="85979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25145" algn="l"/>
              </a:tabLst>
            </a:pPr>
            <a:r>
              <a:rPr dirty="0" baseline="-5050" sz="3300" spc="284">
                <a:latin typeface="Symbol"/>
                <a:cs typeface="Symbol"/>
              </a:rPr>
              <a:t></a:t>
            </a:r>
            <a:r>
              <a:rPr dirty="0" sz="2200" spc="10">
                <a:latin typeface="Times New Roman"/>
                <a:cs typeface="Times New Roman"/>
              </a:rPr>
              <a:t>1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200">
                <a:latin typeface="Symbol"/>
                <a:cs typeface="Symbol"/>
              </a:rPr>
              <a:t></a:t>
            </a:r>
            <a:r>
              <a:rPr dirty="0" sz="2200" spc="1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645"/>
              </a:spcBef>
              <a:tabLst>
                <a:tab pos="698500" algn="l"/>
              </a:tabLst>
            </a:pPr>
            <a:r>
              <a:rPr dirty="0" sz="2200" spc="10">
                <a:latin typeface="Times New Roman"/>
                <a:cs typeface="Times New Roman"/>
              </a:rPr>
              <a:t>2	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60444" y="3496445"/>
            <a:ext cx="88328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200" spc="-55" i="1">
                <a:latin typeface="Times New Roman"/>
                <a:cs typeface="Times New Roman"/>
              </a:rPr>
              <a:t>A</a:t>
            </a:r>
            <a:r>
              <a:rPr dirty="0" baseline="44444" sz="1875" spc="15" i="1">
                <a:latin typeface="Times New Roman"/>
                <a:cs typeface="Times New Roman"/>
              </a:rPr>
              <a:t>t</a:t>
            </a:r>
            <a:r>
              <a:rPr dirty="0" baseline="44444" sz="1875" spc="-7" i="1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A</a:t>
            </a:r>
            <a:r>
              <a:rPr dirty="0" sz="2200" spc="-150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Symbol"/>
                <a:cs typeface="Symbol"/>
              </a:rPr>
              <a:t>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baseline="-17676" sz="3300" spc="7">
                <a:latin typeface="Symbol"/>
                <a:cs typeface="Symbol"/>
              </a:rPr>
              <a:t></a:t>
            </a:r>
            <a:endParaRPr baseline="-17676" sz="3300">
              <a:latin typeface="Symbol"/>
              <a:cs typeface="Symbo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600200" y="4343400"/>
            <a:ext cx="5017135" cy="902335"/>
            <a:chOff x="1600200" y="4343400"/>
            <a:chExt cx="5017135" cy="902335"/>
          </a:xfrm>
        </p:grpSpPr>
        <p:sp>
          <p:nvSpPr>
            <p:cNvPr id="38" name="object 38"/>
            <p:cNvSpPr/>
            <p:nvPr/>
          </p:nvSpPr>
          <p:spPr>
            <a:xfrm>
              <a:off x="1600200" y="4343400"/>
              <a:ext cx="5017135" cy="902335"/>
            </a:xfrm>
            <a:custGeom>
              <a:avLst/>
              <a:gdLst/>
              <a:ahLst/>
              <a:cxnLst/>
              <a:rect l="l" t="t" r="r" b="b"/>
              <a:pathLst>
                <a:path w="5017134" h="902335">
                  <a:moveTo>
                    <a:pt x="5017008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5017008" y="902208"/>
                  </a:lnTo>
                  <a:lnTo>
                    <a:pt x="5017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842907" y="4759896"/>
              <a:ext cx="566420" cy="260350"/>
            </a:xfrm>
            <a:custGeom>
              <a:avLst/>
              <a:gdLst/>
              <a:ahLst/>
              <a:cxnLst/>
              <a:rect l="l" t="t" r="r" b="b"/>
              <a:pathLst>
                <a:path w="566420" h="260350">
                  <a:moveTo>
                    <a:pt x="18923" y="36753"/>
                  </a:moveTo>
                  <a:lnTo>
                    <a:pt x="12458" y="36753"/>
                  </a:lnTo>
                  <a:lnTo>
                    <a:pt x="12458" y="260007"/>
                  </a:lnTo>
                  <a:lnTo>
                    <a:pt x="18923" y="258838"/>
                  </a:lnTo>
                  <a:lnTo>
                    <a:pt x="18923" y="36753"/>
                  </a:lnTo>
                  <a:close/>
                </a:path>
                <a:path w="566420" h="260350">
                  <a:moveTo>
                    <a:pt x="550291" y="36753"/>
                  </a:moveTo>
                  <a:lnTo>
                    <a:pt x="543826" y="36753"/>
                  </a:lnTo>
                  <a:lnTo>
                    <a:pt x="543826" y="164452"/>
                  </a:lnTo>
                  <a:lnTo>
                    <a:pt x="550291" y="163283"/>
                  </a:lnTo>
                  <a:lnTo>
                    <a:pt x="550291" y="36753"/>
                  </a:lnTo>
                  <a:close/>
                </a:path>
                <a:path w="566420" h="260350">
                  <a:moveTo>
                    <a:pt x="566077" y="0"/>
                  </a:moveTo>
                  <a:lnTo>
                    <a:pt x="0" y="0"/>
                  </a:lnTo>
                  <a:lnTo>
                    <a:pt x="0" y="6413"/>
                  </a:lnTo>
                  <a:lnTo>
                    <a:pt x="566077" y="6413"/>
                  </a:lnTo>
                  <a:lnTo>
                    <a:pt x="566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930088" y="4296807"/>
            <a:ext cx="91757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83540" algn="l"/>
              </a:tabLst>
            </a:pPr>
            <a:r>
              <a:rPr dirty="0" baseline="-6944" sz="3600" spc="15">
                <a:latin typeface="Times New Roman"/>
                <a:cs typeface="Times New Roman"/>
              </a:rPr>
              <a:t>1	</a:t>
            </a:r>
            <a:r>
              <a:rPr dirty="0" baseline="-6944" sz="3600" spc="15">
                <a:latin typeface="Symbol"/>
                <a:cs typeface="Symbol"/>
              </a:rPr>
              <a:t></a:t>
            </a:r>
            <a:r>
              <a:rPr dirty="0" baseline="-6944" sz="3600" spc="-1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29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7044" y="4333399"/>
            <a:ext cx="17970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1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18683" y="3808420"/>
            <a:ext cx="1139190" cy="110490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dirty="0" sz="2200" spc="5">
                <a:latin typeface="Symbol"/>
                <a:cs typeface="Symbol"/>
              </a:rPr>
              <a:t></a:t>
            </a:r>
            <a:endParaRPr sz="220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565"/>
              </a:spcBef>
            </a:pP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 spc="-110">
                <a:latin typeface="Times New Roman"/>
                <a:cs typeface="Times New Roman"/>
              </a:rPr>
              <a:t>j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67" i="1">
                <a:latin typeface="Times New Roman"/>
                <a:cs typeface="Times New Roman"/>
              </a:rPr>
              <a:t> </a:t>
            </a:r>
            <a:r>
              <a:rPr dirty="0" sz="2400" spc="-40" i="1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70429" y="4627115"/>
            <a:ext cx="31305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5462" sz="3600" i="1">
                <a:latin typeface="Times New Roman"/>
                <a:cs typeface="Times New Roman"/>
              </a:rPr>
              <a:t>A</a:t>
            </a:r>
            <a:r>
              <a:rPr dirty="0" sz="1400" i="1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107" y="4520986"/>
            <a:ext cx="122936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67" i="1">
                <a:latin typeface="Times New Roman"/>
                <a:cs typeface="Times New Roman"/>
              </a:rPr>
              <a:t> </a:t>
            </a:r>
            <a:r>
              <a:rPr dirty="0" sz="2400" spc="-40" i="1">
                <a:latin typeface="Times New Roman"/>
                <a:cs typeface="Times New Roman"/>
              </a:rPr>
              <a:t>A</a:t>
            </a:r>
            <a:r>
              <a:rPr dirty="0" sz="2400" spc="110">
                <a:latin typeface="Times New Roman"/>
                <a:cs typeface="Times New Roman"/>
              </a:rPr>
              <a:t>)</a:t>
            </a:r>
            <a:r>
              <a:rPr dirty="0" baseline="43650" sz="2100" spc="-112">
                <a:latin typeface="Symbol"/>
                <a:cs typeface="Symbol"/>
              </a:rPr>
              <a:t></a:t>
            </a:r>
            <a:r>
              <a:rPr dirty="0" baseline="43650" sz="2100" spc="7">
                <a:latin typeface="Times New Roman"/>
                <a:cs typeface="Times New Roman"/>
              </a:rPr>
              <a:t>1</a:t>
            </a:r>
            <a:r>
              <a:rPr dirty="0" baseline="43650" sz="2100">
                <a:latin typeface="Times New Roman"/>
                <a:cs typeface="Times New Roman"/>
              </a:rPr>
              <a:t> </a:t>
            </a:r>
            <a:r>
              <a:rPr dirty="0" baseline="43650" sz="2100" spc="-3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93191" y="5257800"/>
            <a:ext cx="8357870" cy="838200"/>
          </a:xfrm>
          <a:custGeom>
            <a:avLst/>
            <a:gdLst/>
            <a:ahLst/>
            <a:cxnLst/>
            <a:rect l="l" t="t" r="r" b="b"/>
            <a:pathLst>
              <a:path w="8357870" h="838200">
                <a:moveTo>
                  <a:pt x="8357616" y="0"/>
                </a:moveTo>
                <a:lnTo>
                  <a:pt x="0" y="0"/>
                </a:lnTo>
                <a:lnTo>
                  <a:pt x="0" y="838200"/>
                </a:lnTo>
                <a:lnTo>
                  <a:pt x="8357616" y="838200"/>
                </a:lnTo>
                <a:lnTo>
                  <a:pt x="8357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624574" y="5120011"/>
            <a:ext cx="1141730" cy="94234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  <a:tabLst>
                <a:tab pos="814069" algn="l"/>
              </a:tabLst>
            </a:pPr>
            <a:r>
              <a:rPr dirty="0" sz="2400" spc="50">
                <a:latin typeface="Symbol"/>
                <a:cs typeface="Symbol"/>
              </a:rPr>
              <a:t></a:t>
            </a:r>
            <a:r>
              <a:rPr dirty="0" sz="2400" spc="50">
                <a:latin typeface="Times New Roman"/>
                <a:cs typeface="Times New Roman"/>
              </a:rPr>
              <a:t>10	</a:t>
            </a:r>
            <a:r>
              <a:rPr dirty="0" sz="2400" spc="25">
                <a:latin typeface="Times New Roman"/>
                <a:cs typeface="Times New Roman"/>
              </a:rPr>
              <a:t>6</a:t>
            </a:r>
            <a:r>
              <a:rPr dirty="0" baseline="-6944" sz="3600" spc="37">
                <a:latin typeface="Symbol"/>
                <a:cs typeface="Symbol"/>
              </a:rPr>
              <a:t></a:t>
            </a:r>
            <a:endParaRPr baseline="-6944" sz="3600">
              <a:latin typeface="Symbol"/>
              <a:cs typeface="Symbol"/>
            </a:endParaRPr>
          </a:p>
          <a:p>
            <a:pPr marL="380365">
              <a:lnSpc>
                <a:spcPct val="100000"/>
              </a:lnSpc>
              <a:spcBef>
                <a:spcPts val="730"/>
              </a:spcBef>
              <a:tabLst>
                <a:tab pos="814069" algn="l"/>
              </a:tabLst>
            </a:pPr>
            <a:r>
              <a:rPr dirty="0" sz="2400" spc="15">
                <a:latin typeface="Times New Roman"/>
                <a:cs typeface="Times New Roman"/>
              </a:rPr>
              <a:t>5	</a:t>
            </a:r>
            <a:r>
              <a:rPr dirty="0" sz="2400" spc="-295">
                <a:latin typeface="Times New Roman"/>
                <a:cs typeface="Times New Roman"/>
              </a:rPr>
              <a:t>2</a:t>
            </a:r>
            <a:r>
              <a:rPr dirty="0" baseline="23148" sz="3600" spc="-442">
                <a:latin typeface="Symbol"/>
                <a:cs typeface="Symbol"/>
              </a:rPr>
              <a:t></a:t>
            </a:r>
            <a:r>
              <a:rPr dirty="0" baseline="-10416" sz="3600" spc="-442">
                <a:latin typeface="Symbol"/>
                <a:cs typeface="Symbol"/>
              </a:rPr>
              <a:t></a:t>
            </a:r>
            <a:endParaRPr baseline="-10416" sz="36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25773" y="5669453"/>
            <a:ext cx="71564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00" spc="-10">
                <a:latin typeface="Times New Roman"/>
                <a:cs typeface="Times New Roman"/>
              </a:rPr>
              <a:t>2</a:t>
            </a:r>
            <a:r>
              <a:rPr dirty="0" sz="2400" spc="15">
                <a:latin typeface="Times New Roman"/>
                <a:cs typeface="Times New Roman"/>
              </a:rPr>
              <a:t>5</a:t>
            </a:r>
            <a:r>
              <a:rPr dirty="0" sz="2400" spc="-220">
                <a:latin typeface="Times New Roman"/>
                <a:cs typeface="Times New Roman"/>
              </a:rPr>
              <a:t> </a:t>
            </a:r>
            <a:r>
              <a:rPr dirty="0" baseline="23148" sz="3600" spc="-1395">
                <a:latin typeface="Symbol"/>
                <a:cs typeface="Symbol"/>
              </a:rPr>
              <a:t></a:t>
            </a:r>
            <a:r>
              <a:rPr dirty="0" baseline="-10416" sz="3600" spc="135">
                <a:latin typeface="Symbol"/>
                <a:cs typeface="Symbol"/>
              </a:rPr>
              <a:t></a:t>
            </a:r>
            <a:r>
              <a:rPr dirty="0" sz="2400" spc="1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22215" y="5545315"/>
            <a:ext cx="35306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3148" sz="3600" spc="-442">
                <a:latin typeface="Times New Roman"/>
                <a:cs typeface="Times New Roman"/>
              </a:rPr>
              <a:t>4</a:t>
            </a:r>
            <a:r>
              <a:rPr dirty="0" sz="2400" spc="-295">
                <a:latin typeface="Symbol"/>
                <a:cs typeface="Symbol"/>
              </a:rPr>
              <a:t></a:t>
            </a:r>
            <a:r>
              <a:rPr dirty="0" baseline="-33564" sz="3600" spc="-442">
                <a:latin typeface="Symbol"/>
                <a:cs typeface="Symbol"/>
              </a:rPr>
              <a:t></a:t>
            </a:r>
            <a:endParaRPr baseline="-33564" sz="36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22215" y="5247748"/>
            <a:ext cx="130492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96950" algn="l"/>
              </a:tabLst>
            </a:pPr>
            <a:r>
              <a:rPr dirty="0" baseline="6944" sz="3600" spc="37">
                <a:latin typeface="Times New Roman"/>
                <a:cs typeface="Times New Roman"/>
              </a:rPr>
              <a:t>2</a:t>
            </a:r>
            <a:r>
              <a:rPr dirty="0" sz="2400" spc="25">
                <a:latin typeface="Symbol"/>
                <a:cs typeface="Symbol"/>
              </a:rPr>
              <a:t>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baseline="-34722" sz="3600" spc="30">
                <a:latin typeface="Symbol"/>
                <a:cs typeface="Symbol"/>
              </a:rPr>
              <a:t></a:t>
            </a:r>
            <a:r>
              <a:rPr dirty="0" u="sng" sz="2400" spc="5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400" spc="1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</a:t>
            </a:r>
            <a:r>
              <a:rPr dirty="0" baseline="6944" sz="3600" spc="-7">
                <a:latin typeface="Times New Roman"/>
                <a:cs typeface="Times New Roman"/>
              </a:rPr>
              <a:t>3</a:t>
            </a:r>
            <a:endParaRPr baseline="6944" sz="3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32118" y="5120011"/>
            <a:ext cx="1506855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9875" marR="30480" indent="-219710">
              <a:lnSpc>
                <a:spcPct val="125299"/>
              </a:lnSpc>
              <a:spcBef>
                <a:spcPts val="95"/>
              </a:spcBef>
              <a:tabLst>
                <a:tab pos="1127760" algn="l"/>
                <a:tab pos="1299210" algn="l"/>
              </a:tabLst>
            </a:pPr>
            <a:r>
              <a:rPr dirty="0" sz="2400" spc="20">
                <a:latin typeface="Symbol"/>
                <a:cs typeface="Symbol"/>
              </a:rPr>
              <a:t>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7</a:t>
            </a:r>
            <a:r>
              <a:rPr dirty="0" baseline="-6944" sz="3600" spc="247">
                <a:latin typeface="Symbol"/>
                <a:cs typeface="Symbol"/>
              </a:rPr>
              <a:t></a:t>
            </a:r>
            <a:r>
              <a:rPr dirty="0" baseline="-6944" sz="3600" spc="15">
                <a:latin typeface="Symbol"/>
                <a:cs typeface="Symbol"/>
              </a:rPr>
              <a:t></a:t>
            </a:r>
            <a:r>
              <a:rPr dirty="0" baseline="-6944" sz="3600" spc="-55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45">
                <a:latin typeface="Symbol"/>
                <a:cs typeface="Symbol"/>
              </a:rPr>
              <a:t></a:t>
            </a:r>
            <a:r>
              <a:rPr dirty="0" sz="2400" spc="10">
                <a:latin typeface="Times New Roman"/>
                <a:cs typeface="Times New Roman"/>
              </a:rPr>
              <a:t>1  </a:t>
            </a:r>
            <a:r>
              <a:rPr dirty="0" sz="2400" spc="35">
                <a:latin typeface="Times New Roman"/>
                <a:cs typeface="Times New Roman"/>
              </a:rPr>
              <a:t>6</a:t>
            </a:r>
            <a:r>
              <a:rPr dirty="0" baseline="23148" sz="3600" spc="-1395">
                <a:latin typeface="Symbol"/>
                <a:cs typeface="Symbol"/>
              </a:rPr>
              <a:t></a:t>
            </a:r>
            <a:r>
              <a:rPr dirty="0" baseline="-10416" sz="3600" spc="247">
                <a:latin typeface="Symbol"/>
                <a:cs typeface="Symbol"/>
              </a:rPr>
              <a:t></a:t>
            </a:r>
            <a:r>
              <a:rPr dirty="0" baseline="23148" sz="3600" spc="-1395">
                <a:latin typeface="Symbol"/>
                <a:cs typeface="Symbol"/>
              </a:rPr>
              <a:t></a:t>
            </a:r>
            <a:r>
              <a:rPr dirty="0" baseline="-10416" sz="3600" spc="75">
                <a:latin typeface="Symbol"/>
                <a:cs typeface="Symbol"/>
              </a:rPr>
              <a:t></a:t>
            </a:r>
            <a:r>
              <a:rPr dirty="0" sz="2400" spc="15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		</a:t>
            </a:r>
            <a:r>
              <a:rPr dirty="0" sz="2400" spc="15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55704" y="5669453"/>
            <a:ext cx="107759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00" spc="-10">
                <a:latin typeface="Times New Roman"/>
                <a:cs typeface="Times New Roman"/>
              </a:rPr>
              <a:t>12</a:t>
            </a:r>
            <a:r>
              <a:rPr dirty="0" sz="2400" spc="15">
                <a:latin typeface="Times New Roman"/>
                <a:cs typeface="Times New Roman"/>
              </a:rPr>
              <a:t>5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baseline="23148" sz="3600" spc="-1395">
                <a:latin typeface="Symbol"/>
                <a:cs typeface="Symbol"/>
              </a:rPr>
              <a:t></a:t>
            </a:r>
            <a:r>
              <a:rPr dirty="0" baseline="-10416" sz="3600" spc="75">
                <a:latin typeface="Symbol"/>
                <a:cs typeface="Symbol"/>
              </a:rPr>
              <a:t></a:t>
            </a:r>
            <a:r>
              <a:rPr dirty="0" sz="2400" spc="20">
                <a:latin typeface="Symbol"/>
                <a:cs typeface="Symbol"/>
              </a:rPr>
              <a:t>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5743" y="5435480"/>
            <a:ext cx="385889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268345" algn="l"/>
              </a:tabLst>
            </a:pPr>
            <a:r>
              <a:rPr dirty="0" sz="2400" spc="5">
                <a:latin typeface="Times New Roman"/>
                <a:cs typeface="Times New Roman"/>
              </a:rPr>
              <a:t>pinv(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2400" spc="-20" i="1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)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Symbol"/>
                <a:cs typeface="Symbol"/>
              </a:rPr>
              <a:t>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(</a:t>
            </a:r>
            <a:r>
              <a:rPr dirty="0" sz="2400" spc="-35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7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baseline="43650" sz="2100">
                <a:latin typeface="Symbol"/>
                <a:cs typeface="Symbol"/>
              </a:rPr>
              <a:t></a:t>
            </a:r>
            <a:r>
              <a:rPr dirty="0" baseline="43650" sz="2100">
                <a:latin typeface="Times New Roman"/>
                <a:cs typeface="Times New Roman"/>
              </a:rPr>
              <a:t>1</a:t>
            </a:r>
            <a:r>
              <a:rPr dirty="0" baseline="43650" sz="2100" spc="44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810" i="1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Symbol"/>
                <a:cs typeface="Symbol"/>
              </a:rPr>
              <a:t></a:t>
            </a:r>
            <a:r>
              <a:rPr dirty="0" u="sng" baseline="34722" sz="36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3600" spc="66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3600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34722" sz="3600" spc="15">
                <a:latin typeface="Symbol"/>
                <a:cs typeface="Symbol"/>
              </a:rPr>
              <a:t></a:t>
            </a:r>
            <a:r>
              <a:rPr dirty="0" baseline="34722" sz="3600" spc="-142">
                <a:latin typeface="Times New Roman"/>
                <a:cs typeface="Times New Roman"/>
              </a:rPr>
              <a:t> </a:t>
            </a:r>
            <a:r>
              <a:rPr dirty="0" baseline="40509" sz="3600" spc="-15">
                <a:latin typeface="Times New Roman"/>
                <a:cs typeface="Times New Roman"/>
              </a:rPr>
              <a:t>29</a:t>
            </a:r>
            <a:endParaRPr baseline="40509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276847"/>
            <a:ext cx="2241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39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7196" y="1341119"/>
            <a:ext cx="7499984" cy="4312920"/>
          </a:xfrm>
          <a:custGeom>
            <a:avLst/>
            <a:gdLst/>
            <a:ahLst/>
            <a:cxnLst/>
            <a:rect l="l" t="t" r="r" b="b"/>
            <a:pathLst>
              <a:path w="7499984" h="4312920">
                <a:moveTo>
                  <a:pt x="0" y="4312920"/>
                </a:moveTo>
                <a:lnTo>
                  <a:pt x="7499604" y="4312920"/>
                </a:lnTo>
                <a:lnTo>
                  <a:pt x="7499604" y="0"/>
                </a:lnTo>
                <a:lnTo>
                  <a:pt x="0" y="0"/>
                </a:lnTo>
                <a:lnTo>
                  <a:pt x="0" y="4312920"/>
                </a:lnTo>
                <a:close/>
              </a:path>
            </a:pathLst>
          </a:custGeom>
          <a:ln w="9525">
            <a:solidFill>
              <a:srgbClr val="DFD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34664" y="1090020"/>
            <a:ext cx="1111885" cy="1211580"/>
          </a:xfrm>
          <a:prstGeom prst="rect">
            <a:avLst/>
          </a:prstGeom>
        </p:spPr>
        <p:txBody>
          <a:bodyPr wrap="square" lIns="0" tIns="283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dirty="0" sz="32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32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2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8665" y="1090020"/>
            <a:ext cx="2280920" cy="1211580"/>
          </a:xfrm>
          <a:prstGeom prst="rect">
            <a:avLst/>
          </a:prstGeom>
        </p:spPr>
        <p:txBody>
          <a:bodyPr wrap="square" lIns="0" tIns="283845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2235"/>
              </a:spcBef>
            </a:pP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32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pinv(</a:t>
            </a:r>
            <a:r>
              <a:rPr dirty="0" sz="32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least-squares</a:t>
            </a:r>
            <a:r>
              <a:rPr dirty="0" sz="1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71" y="2364104"/>
            <a:ext cx="7176134" cy="32448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Let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be a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400" spc="-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equations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variables </a:t>
            </a:r>
            <a:r>
              <a:rPr dirty="0" sz="2400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400" spc="-5">
                <a:solidFill>
                  <a:srgbClr val="FFFFFF"/>
                </a:solidFill>
                <a:latin typeface="SimSun"/>
                <a:cs typeface="SimSun"/>
              </a:rPr>
              <a:t>＞</a:t>
            </a:r>
            <a:r>
              <a:rPr dirty="0" sz="2400" spc="-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heavy" sz="2400" spc="-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where</a:t>
            </a:r>
            <a:r>
              <a:rPr dirty="0" u="heavy" sz="2400" spc="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 </a:t>
            </a:r>
            <a:r>
              <a:rPr dirty="0" u="heavy"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is </a:t>
            </a:r>
            <a:r>
              <a:rPr dirty="0" u="heavy" sz="24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rank</a:t>
            </a:r>
            <a:r>
              <a:rPr dirty="0" u="heavy" sz="24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38784" indent="-426720">
              <a:lnSpc>
                <a:spcPct val="100000"/>
              </a:lnSpc>
              <a:spcBef>
                <a:spcPts val="495"/>
              </a:spcBef>
              <a:buAutoNum type="arabicParenBoth"/>
              <a:tabLst>
                <a:tab pos="439420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least-squares</a:t>
            </a:r>
            <a:r>
              <a:rPr dirty="0" sz="2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 marL="12700" marR="192405">
              <a:lnSpc>
                <a:spcPct val="100000"/>
              </a:lnSpc>
              <a:spcBef>
                <a:spcPts val="575"/>
              </a:spcBef>
              <a:buAutoNum type="arabicParenBoth"/>
              <a:tabLst>
                <a:tab pos="44386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unique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solution,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least –squares </a:t>
            </a:r>
            <a:r>
              <a:rPr dirty="0" sz="2400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 that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unique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 marL="12700" marR="611505">
              <a:lnSpc>
                <a:spcPct val="100000"/>
              </a:lnSpc>
              <a:spcBef>
                <a:spcPts val="575"/>
              </a:spcBef>
              <a:buAutoNum type="arabicParenBoth"/>
              <a:tabLst>
                <a:tab pos="44386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is over-determined,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least-squares </a:t>
            </a:r>
            <a:r>
              <a:rPr dirty="0" sz="2400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closest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get to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true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 marL="438784" indent="-426720">
              <a:lnSpc>
                <a:spcPct val="100000"/>
              </a:lnSpc>
              <a:spcBef>
                <a:spcPts val="580"/>
              </a:spcBef>
              <a:buAutoNum type="arabicParenBoth"/>
              <a:tabLst>
                <a:tab pos="439420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cannot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44740"/>
            <a:ext cx="7609840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System</a:t>
            </a:r>
            <a:r>
              <a:rPr dirty="0" sz="4000" spc="-1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of</a:t>
            </a:r>
            <a:r>
              <a:rPr dirty="0" sz="4000" spc="1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Equations</a:t>
            </a:r>
            <a:r>
              <a:rPr dirty="0" sz="4000" spc="1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200" spc="-85" b="0">
                <a:solidFill>
                  <a:srgbClr val="DFD292"/>
                </a:solidFill>
                <a:latin typeface="Arial Black"/>
                <a:cs typeface="Arial Black"/>
              </a:rPr>
              <a:t>A</a:t>
            </a:r>
            <a:r>
              <a:rPr dirty="0" sz="4000" spc="-85" b="0">
                <a:solidFill>
                  <a:srgbClr val="DFD292"/>
                </a:solidFill>
                <a:latin typeface="Arial Black"/>
                <a:cs typeface="Arial Black"/>
              </a:rPr>
              <a:t>x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=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y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31286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Correlation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1700911"/>
            <a:ext cx="6932930" cy="4036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 “correlation”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can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help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determining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whether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there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is a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“statistically</a:t>
            </a:r>
            <a:r>
              <a:rPr dirty="0" sz="28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significant”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association between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two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variables.</a:t>
            </a:r>
            <a:endParaRPr sz="2800">
              <a:latin typeface="Arial MT"/>
              <a:cs typeface="Arial MT"/>
            </a:endParaRPr>
          </a:p>
          <a:p>
            <a:pPr marL="355600" marR="10350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 scatter plot can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help visually assessing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whether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paired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data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(x,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y) might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be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correlated.</a:t>
            </a:r>
            <a:endParaRPr sz="2800">
              <a:latin typeface="Arial MT"/>
              <a:cs typeface="Arial MT"/>
            </a:endParaRPr>
          </a:p>
          <a:p>
            <a:pPr marL="355600" marR="55308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Such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correlation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could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“linear”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or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in </a:t>
            </a:r>
            <a:r>
              <a:rPr dirty="0" sz="2800" spc="-76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other nonlinear forms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(such as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exponential,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etc.)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8385" y="6306438"/>
            <a:ext cx="19875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latin typeface="Arial MT"/>
                <a:cs typeface="Arial MT"/>
              </a:rPr>
              <a:t>40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30250"/>
            <a:ext cx="2931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Example</a:t>
            </a:r>
            <a:r>
              <a:rPr dirty="0" sz="4000" spc="-6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2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890" y="860805"/>
            <a:ext cx="7845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Find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least-squares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over-determined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890" y="1225041"/>
            <a:ext cx="5008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equations.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Sketch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1676400"/>
            <a:ext cx="1400556" cy="457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5759" y="1702434"/>
            <a:ext cx="1386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9543" y="1341119"/>
            <a:ext cx="1297305" cy="14401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7780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140"/>
              </a:spcBef>
            </a:pPr>
            <a:r>
              <a:rPr dirty="0" sz="2050" spc="80" i="1">
                <a:latin typeface="Times New Roman"/>
                <a:cs typeface="Times New Roman"/>
              </a:rPr>
              <a:t>x</a:t>
            </a:r>
            <a:r>
              <a:rPr dirty="0" sz="2050" spc="-130" i="1">
                <a:latin typeface="Times New Roman"/>
                <a:cs typeface="Times New Roman"/>
              </a:rPr>
              <a:t> </a:t>
            </a:r>
            <a:r>
              <a:rPr dirty="0" sz="2050" spc="100">
                <a:latin typeface="Symbol"/>
                <a:cs typeface="Symbol"/>
              </a:rPr>
              <a:t></a:t>
            </a:r>
            <a:r>
              <a:rPr dirty="0" sz="2050" spc="85">
                <a:latin typeface="Times New Roman"/>
                <a:cs typeface="Times New Roman"/>
              </a:rPr>
              <a:t> </a:t>
            </a:r>
            <a:r>
              <a:rPr dirty="0" sz="2050" spc="80" i="1">
                <a:latin typeface="Times New Roman"/>
                <a:cs typeface="Times New Roman"/>
              </a:rPr>
              <a:t>y</a:t>
            </a:r>
            <a:r>
              <a:rPr dirty="0" sz="2050" spc="45" i="1">
                <a:latin typeface="Times New Roman"/>
                <a:cs typeface="Times New Roman"/>
              </a:rPr>
              <a:t> </a:t>
            </a:r>
            <a:r>
              <a:rPr dirty="0" sz="2050" spc="100">
                <a:latin typeface="Symbol"/>
                <a:cs typeface="Symbol"/>
              </a:rPr>
              <a:t></a:t>
            </a:r>
            <a:r>
              <a:rPr dirty="0" sz="2050" spc="-50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Times New Roman"/>
                <a:cs typeface="Times New Roman"/>
              </a:rPr>
              <a:t>6</a:t>
            </a:r>
            <a:endParaRPr sz="2050">
              <a:latin typeface="Times New Roman"/>
              <a:cs typeface="Times New Roman"/>
            </a:endParaRPr>
          </a:p>
          <a:p>
            <a:pPr marL="19050" marR="12065" indent="71755">
              <a:lnSpc>
                <a:spcPts val="4150"/>
              </a:lnSpc>
              <a:spcBef>
                <a:spcPts val="409"/>
              </a:spcBef>
            </a:pPr>
            <a:r>
              <a:rPr dirty="0" sz="2050" spc="100">
                <a:latin typeface="Symbol"/>
                <a:cs typeface="Symbol"/>
              </a:rPr>
              <a:t></a:t>
            </a:r>
            <a:r>
              <a:rPr dirty="0" sz="2050" spc="-45">
                <a:latin typeface="Times New Roman"/>
                <a:cs typeface="Times New Roman"/>
              </a:rPr>
              <a:t> </a:t>
            </a:r>
            <a:r>
              <a:rPr dirty="0" sz="2050" spc="80" i="1">
                <a:latin typeface="Times New Roman"/>
                <a:cs typeface="Times New Roman"/>
              </a:rPr>
              <a:t>x</a:t>
            </a:r>
            <a:r>
              <a:rPr dirty="0" sz="2050" spc="-125" i="1">
                <a:latin typeface="Times New Roman"/>
                <a:cs typeface="Times New Roman"/>
              </a:rPr>
              <a:t> </a:t>
            </a:r>
            <a:r>
              <a:rPr dirty="0" sz="2050" spc="100">
                <a:latin typeface="Symbol"/>
                <a:cs typeface="Symbol"/>
              </a:rPr>
              <a:t></a:t>
            </a:r>
            <a:r>
              <a:rPr dirty="0" sz="2050" spc="90">
                <a:latin typeface="Times New Roman"/>
                <a:cs typeface="Times New Roman"/>
              </a:rPr>
              <a:t> </a:t>
            </a:r>
            <a:r>
              <a:rPr dirty="0" sz="2050" spc="80" i="1">
                <a:latin typeface="Times New Roman"/>
                <a:cs typeface="Times New Roman"/>
              </a:rPr>
              <a:t>y</a:t>
            </a:r>
            <a:r>
              <a:rPr dirty="0" sz="2050" spc="50" i="1">
                <a:latin typeface="Times New Roman"/>
                <a:cs typeface="Times New Roman"/>
              </a:rPr>
              <a:t> </a:t>
            </a:r>
            <a:r>
              <a:rPr dirty="0" sz="2050" spc="100">
                <a:latin typeface="Symbol"/>
                <a:cs typeface="Symbol"/>
              </a:rPr>
              <a:t>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Times New Roman"/>
                <a:cs typeface="Times New Roman"/>
              </a:rPr>
              <a:t>3 </a:t>
            </a:r>
            <a:r>
              <a:rPr dirty="0" sz="2050" spc="-495">
                <a:latin typeface="Times New Roman"/>
                <a:cs typeface="Times New Roman"/>
              </a:rPr>
              <a:t> </a:t>
            </a:r>
            <a:r>
              <a:rPr dirty="0" sz="2050" spc="235">
                <a:latin typeface="Times New Roman"/>
                <a:cs typeface="Times New Roman"/>
              </a:rPr>
              <a:t>2</a:t>
            </a:r>
            <a:r>
              <a:rPr dirty="0" sz="2050" spc="80" i="1">
                <a:latin typeface="Times New Roman"/>
                <a:cs typeface="Times New Roman"/>
              </a:rPr>
              <a:t>x</a:t>
            </a:r>
            <a:r>
              <a:rPr dirty="0" sz="2050" spc="-110" i="1">
                <a:latin typeface="Times New Roman"/>
                <a:cs typeface="Times New Roman"/>
              </a:rPr>
              <a:t> </a:t>
            </a:r>
            <a:r>
              <a:rPr dirty="0" sz="2050" spc="100">
                <a:latin typeface="Symbol"/>
                <a:cs typeface="Symbol"/>
              </a:rPr>
              <a:t></a:t>
            </a:r>
            <a:r>
              <a:rPr dirty="0" sz="2050" spc="-170">
                <a:latin typeface="Times New Roman"/>
                <a:cs typeface="Times New Roman"/>
              </a:rPr>
              <a:t> </a:t>
            </a:r>
            <a:r>
              <a:rPr dirty="0" sz="2050" spc="270">
                <a:latin typeface="Times New Roman"/>
                <a:cs typeface="Times New Roman"/>
              </a:rPr>
              <a:t>3</a:t>
            </a:r>
            <a:r>
              <a:rPr dirty="0" sz="2050" spc="80" i="1">
                <a:latin typeface="Times New Roman"/>
                <a:cs typeface="Times New Roman"/>
              </a:rPr>
              <a:t>y</a:t>
            </a:r>
            <a:r>
              <a:rPr dirty="0" sz="2050" spc="65" i="1">
                <a:latin typeface="Times New Roman"/>
                <a:cs typeface="Times New Roman"/>
              </a:rPr>
              <a:t> </a:t>
            </a:r>
            <a:r>
              <a:rPr dirty="0" sz="2050" spc="100">
                <a:latin typeface="Symbol"/>
                <a:cs typeface="Symbol"/>
              </a:rPr>
              <a:t></a:t>
            </a:r>
            <a:r>
              <a:rPr dirty="0" sz="2050" spc="-65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Times New Roman"/>
                <a:cs typeface="Times New Roman"/>
              </a:rPr>
              <a:t>9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759" y="2174748"/>
            <a:ext cx="1257300" cy="457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55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67811" y="2514600"/>
            <a:ext cx="3009900" cy="1169035"/>
          </a:xfrm>
          <a:custGeom>
            <a:avLst/>
            <a:gdLst/>
            <a:ahLst/>
            <a:cxnLst/>
            <a:rect l="l" t="t" r="r" b="b"/>
            <a:pathLst>
              <a:path w="3009900" h="1169035">
                <a:moveTo>
                  <a:pt x="3009900" y="0"/>
                </a:moveTo>
                <a:lnTo>
                  <a:pt x="0" y="0"/>
                </a:lnTo>
                <a:lnTo>
                  <a:pt x="0" y="1168908"/>
                </a:lnTo>
                <a:lnTo>
                  <a:pt x="3009900" y="1168908"/>
                </a:lnTo>
                <a:lnTo>
                  <a:pt x="3009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90945" y="3111965"/>
            <a:ext cx="14351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5"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0945" y="2513480"/>
            <a:ext cx="14351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5"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1537" y="2476230"/>
            <a:ext cx="1755775" cy="774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33119">
              <a:lnSpc>
                <a:spcPct val="100000"/>
              </a:lnSpc>
              <a:spcBef>
                <a:spcPts val="105"/>
              </a:spcBef>
              <a:tabLst>
                <a:tab pos="1183005" algn="l"/>
              </a:tabLst>
            </a:pPr>
            <a:r>
              <a:rPr dirty="0" sz="2000" spc="5">
                <a:latin typeface="Times New Roman"/>
                <a:cs typeface="Times New Roman"/>
              </a:rPr>
              <a:t>1	</a:t>
            </a:r>
            <a:r>
              <a:rPr dirty="0" sz="2000" spc="-45">
                <a:latin typeface="Times New Roman"/>
                <a:cs typeface="Times New Roman"/>
              </a:rPr>
              <a:t>1</a:t>
            </a:r>
            <a:r>
              <a:rPr dirty="0" baseline="-6944" sz="3600" spc="-67">
                <a:latin typeface="Symbol"/>
                <a:cs typeface="Symbol"/>
              </a:rPr>
              <a:t></a:t>
            </a:r>
            <a:endParaRPr baseline="-6944" sz="36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3005" algn="l"/>
                <a:tab pos="1555115" algn="l"/>
              </a:tabLst>
            </a:pPr>
            <a:r>
              <a:rPr dirty="0" sz="2400" spc="10" i="1">
                <a:latin typeface="Times New Roman"/>
                <a:cs typeface="Times New Roman"/>
              </a:rPr>
              <a:t>A</a:t>
            </a:r>
            <a:r>
              <a:rPr dirty="0" sz="2400" spc="-125" i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Symbol"/>
                <a:cs typeface="Symbol"/>
              </a:rPr>
              <a:t>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baseline="8101" sz="3600" spc="52">
                <a:latin typeface="Symbol"/>
                <a:cs typeface="Symbol"/>
              </a:rPr>
              <a:t></a:t>
            </a:r>
            <a:r>
              <a:rPr dirty="0" sz="2000" spc="35">
                <a:latin typeface="Symbol"/>
                <a:cs typeface="Symbol"/>
              </a:rPr>
              <a:t></a:t>
            </a:r>
            <a:r>
              <a:rPr dirty="0" sz="2000" spc="-3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	</a:t>
            </a:r>
            <a:r>
              <a:rPr dirty="0" sz="2000" spc="-45">
                <a:latin typeface="Times New Roman"/>
                <a:cs typeface="Times New Roman"/>
              </a:rPr>
              <a:t>1</a:t>
            </a:r>
            <a:r>
              <a:rPr dirty="0" baseline="8101" sz="3600" spc="-67">
                <a:latin typeface="Symbol"/>
                <a:cs typeface="Symbol"/>
              </a:rPr>
              <a:t></a:t>
            </a:r>
            <a:r>
              <a:rPr dirty="0" baseline="8101" sz="3600" spc="-67">
                <a:latin typeface="Times New Roman"/>
                <a:cs typeface="Times New Roman"/>
              </a:rPr>
              <a:t>	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70404" y="3707891"/>
            <a:ext cx="4203700" cy="1169035"/>
          </a:xfrm>
          <a:custGeom>
            <a:avLst/>
            <a:gdLst/>
            <a:ahLst/>
            <a:cxnLst/>
            <a:rect l="l" t="t" r="r" b="b"/>
            <a:pathLst>
              <a:path w="4203700" h="1169035">
                <a:moveTo>
                  <a:pt x="4203192" y="0"/>
                </a:moveTo>
                <a:lnTo>
                  <a:pt x="0" y="0"/>
                </a:lnTo>
                <a:lnTo>
                  <a:pt x="0" y="1168908"/>
                </a:lnTo>
                <a:lnTo>
                  <a:pt x="4203192" y="1168908"/>
                </a:lnTo>
                <a:lnTo>
                  <a:pt x="4203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81134" y="4006021"/>
            <a:ext cx="34290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00" spc="35">
                <a:latin typeface="Symbol"/>
                <a:cs typeface="Symbol"/>
              </a:rPr>
              <a:t></a:t>
            </a:r>
            <a:r>
              <a:rPr dirty="0" baseline="-9722" sz="3000" spc="52">
                <a:latin typeface="Symbol"/>
                <a:cs typeface="Symbol"/>
              </a:rPr>
              <a:t></a:t>
            </a:r>
            <a:endParaRPr baseline="-9722" sz="3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2212" y="3669522"/>
            <a:ext cx="67119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86715" algn="l"/>
              </a:tabLst>
            </a:pPr>
            <a:r>
              <a:rPr dirty="0" sz="2000" spc="10">
                <a:latin typeface="Times New Roman"/>
                <a:cs typeface="Times New Roman"/>
              </a:rPr>
              <a:t>1	</a:t>
            </a:r>
            <a:r>
              <a:rPr dirty="0" sz="2000" spc="-50">
                <a:latin typeface="Times New Roman"/>
                <a:cs typeface="Times New Roman"/>
              </a:rPr>
              <a:t>1</a:t>
            </a:r>
            <a:r>
              <a:rPr dirty="0" baseline="-6944" sz="3600" spc="-75">
                <a:latin typeface="Symbol"/>
                <a:cs typeface="Symbol"/>
              </a:rPr>
              <a:t></a:t>
            </a:r>
            <a:endParaRPr baseline="-6944" sz="3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4560" y="4246933"/>
            <a:ext cx="30226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0416" sz="3600" spc="-112">
                <a:latin typeface="Symbol"/>
                <a:cs typeface="Symbol"/>
              </a:rPr>
              <a:t></a:t>
            </a:r>
            <a:r>
              <a:rPr dirty="0" sz="2000" spc="-75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8176" y="3706772"/>
            <a:ext cx="467359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4722" sz="3000" spc="112">
                <a:latin typeface="Times New Roman"/>
                <a:cs typeface="Times New Roman"/>
              </a:rPr>
              <a:t>2</a:t>
            </a:r>
            <a:r>
              <a:rPr dirty="0" baseline="-35879" sz="3600" spc="112">
                <a:latin typeface="Symbol"/>
                <a:cs typeface="Symbol"/>
              </a:rPr>
              <a:t></a:t>
            </a:r>
            <a:r>
              <a:rPr dirty="0" sz="2400" spc="75"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4560" y="3865253"/>
            <a:ext cx="8134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80059" algn="l"/>
              </a:tabLst>
            </a:pPr>
            <a:r>
              <a:rPr dirty="0" baseline="-6944" sz="3600" spc="-240">
                <a:latin typeface="Symbol"/>
                <a:cs typeface="Symbol"/>
              </a:rPr>
              <a:t></a:t>
            </a:r>
            <a:r>
              <a:rPr dirty="0" sz="2000" spc="1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Symbol"/>
                <a:cs typeface="Symbol"/>
              </a:rPr>
              <a:t>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6617" y="4051517"/>
            <a:ext cx="972819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67" i="1">
                <a:latin typeface="Times New Roman"/>
                <a:cs typeface="Times New Roman"/>
              </a:rPr>
              <a:t> </a:t>
            </a:r>
            <a:r>
              <a:rPr dirty="0" sz="2400" spc="10" i="1">
                <a:latin typeface="Times New Roman"/>
                <a:cs typeface="Times New Roman"/>
              </a:rPr>
              <a:t>A</a:t>
            </a:r>
            <a:r>
              <a:rPr dirty="0" sz="2400" spc="-130" i="1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Symbol"/>
                <a:cs typeface="Symbol"/>
              </a:rPr>
              <a:t>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baseline="-27777" sz="3600" spc="7">
                <a:latin typeface="Symbol"/>
                <a:cs typeface="Symbol"/>
              </a:rPr>
              <a:t></a:t>
            </a:r>
            <a:endParaRPr baseline="-27777" sz="3600">
              <a:latin typeface="Symbol"/>
              <a:cs typeface="Symbo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19172" y="4834128"/>
            <a:ext cx="4343400" cy="864235"/>
            <a:chOff x="2519172" y="4834128"/>
            <a:chExt cx="4343400" cy="864235"/>
          </a:xfrm>
        </p:grpSpPr>
        <p:sp>
          <p:nvSpPr>
            <p:cNvPr id="22" name="object 22"/>
            <p:cNvSpPr/>
            <p:nvPr/>
          </p:nvSpPr>
          <p:spPr>
            <a:xfrm>
              <a:off x="2519172" y="4834128"/>
              <a:ext cx="4343400" cy="864235"/>
            </a:xfrm>
            <a:custGeom>
              <a:avLst/>
              <a:gdLst/>
              <a:ahLst/>
              <a:cxnLst/>
              <a:rect l="l" t="t" r="r" b="b"/>
              <a:pathLst>
                <a:path w="4343400" h="864235">
                  <a:moveTo>
                    <a:pt x="4343400" y="0"/>
                  </a:moveTo>
                  <a:lnTo>
                    <a:pt x="0" y="0"/>
                  </a:lnTo>
                  <a:lnTo>
                    <a:pt x="0" y="864108"/>
                  </a:lnTo>
                  <a:lnTo>
                    <a:pt x="4343400" y="864108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14813" y="5224411"/>
              <a:ext cx="512445" cy="251460"/>
            </a:xfrm>
            <a:custGeom>
              <a:avLst/>
              <a:gdLst/>
              <a:ahLst/>
              <a:cxnLst/>
              <a:rect l="l" t="t" r="r" b="b"/>
              <a:pathLst>
                <a:path w="512445" h="251460">
                  <a:moveTo>
                    <a:pt x="33553" y="33261"/>
                  </a:moveTo>
                  <a:lnTo>
                    <a:pt x="22275" y="33261"/>
                  </a:lnTo>
                  <a:lnTo>
                    <a:pt x="22275" y="251421"/>
                  </a:lnTo>
                  <a:lnTo>
                    <a:pt x="33553" y="249186"/>
                  </a:lnTo>
                  <a:lnTo>
                    <a:pt x="33553" y="33261"/>
                  </a:lnTo>
                  <a:close/>
                </a:path>
                <a:path w="512445" h="251460">
                  <a:moveTo>
                    <a:pt x="487172" y="33261"/>
                  </a:moveTo>
                  <a:lnTo>
                    <a:pt x="475894" y="33261"/>
                  </a:lnTo>
                  <a:lnTo>
                    <a:pt x="475894" y="161175"/>
                  </a:lnTo>
                  <a:lnTo>
                    <a:pt x="487172" y="158940"/>
                  </a:lnTo>
                  <a:lnTo>
                    <a:pt x="487172" y="33261"/>
                  </a:lnTo>
                  <a:close/>
                </a:path>
                <a:path w="512445" h="251460">
                  <a:moveTo>
                    <a:pt x="512127" y="0"/>
                  </a:moveTo>
                  <a:lnTo>
                    <a:pt x="0" y="0"/>
                  </a:lnTo>
                  <a:lnTo>
                    <a:pt x="0" y="11188"/>
                  </a:lnTo>
                  <a:lnTo>
                    <a:pt x="512127" y="11188"/>
                  </a:lnTo>
                  <a:lnTo>
                    <a:pt x="5121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401950" y="4854126"/>
            <a:ext cx="66167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50" spc="20">
                <a:latin typeface="Times New Roman"/>
                <a:cs typeface="Times New Roman"/>
              </a:rPr>
              <a:t>1</a:t>
            </a:r>
            <a:r>
              <a:rPr dirty="0" sz="2050" spc="425">
                <a:latin typeface="Times New Roman"/>
                <a:cs typeface="Times New Roman"/>
              </a:rPr>
              <a:t> </a:t>
            </a:r>
            <a:r>
              <a:rPr dirty="0" baseline="1355" sz="3075" spc="22">
                <a:latin typeface="Symbol"/>
                <a:cs typeface="Symbol"/>
              </a:rPr>
              <a:t></a:t>
            </a:r>
            <a:r>
              <a:rPr dirty="0" baseline="1355" sz="3075" spc="172">
                <a:latin typeface="Times New Roman"/>
                <a:cs typeface="Times New Roman"/>
              </a:rPr>
              <a:t> </a:t>
            </a:r>
            <a:r>
              <a:rPr dirty="0" baseline="6775" sz="3075" spc="112">
                <a:latin typeface="Times New Roman"/>
                <a:cs typeface="Times New Roman"/>
              </a:rPr>
              <a:t>1</a:t>
            </a:r>
            <a:endParaRPr baseline="6775" sz="30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1632" y="4854126"/>
            <a:ext cx="15875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27512" y="5019066"/>
            <a:ext cx="912494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50" spc="-50">
                <a:latin typeface="Times New Roman"/>
                <a:cs typeface="Times New Roman"/>
              </a:rPr>
              <a:t>ad</a:t>
            </a:r>
            <a:r>
              <a:rPr dirty="0" sz="2050" spc="50">
                <a:latin typeface="Times New Roman"/>
                <a:cs typeface="Times New Roman"/>
              </a:rPr>
              <a:t>j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-265">
                <a:latin typeface="Times New Roman"/>
                <a:cs typeface="Times New Roman"/>
              </a:rPr>
              <a:t> </a:t>
            </a:r>
            <a:r>
              <a:rPr dirty="0" sz="2050" spc="-15" i="1">
                <a:latin typeface="Times New Roman"/>
                <a:cs typeface="Times New Roman"/>
              </a:rPr>
              <a:t>A</a:t>
            </a:r>
            <a:r>
              <a:rPr dirty="0" baseline="43981" sz="1800" spc="7" i="1">
                <a:latin typeface="Times New Roman"/>
                <a:cs typeface="Times New Roman"/>
              </a:rPr>
              <a:t>t</a:t>
            </a:r>
            <a:r>
              <a:rPr dirty="0" baseline="43981" sz="1800" i="1">
                <a:latin typeface="Times New Roman"/>
                <a:cs typeface="Times New Roman"/>
              </a:rPr>
              <a:t> </a:t>
            </a:r>
            <a:r>
              <a:rPr dirty="0" sz="2050" spc="25" i="1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50263" y="5119622"/>
            <a:ext cx="27749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5745" sz="3075" spc="-7" i="1">
                <a:latin typeface="Times New Roman"/>
                <a:cs typeface="Times New Roman"/>
              </a:rPr>
              <a:t>A</a:t>
            </a:r>
            <a:r>
              <a:rPr dirty="0" sz="1200" spc="-5" i="1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5429" y="5019066"/>
            <a:ext cx="106807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-260">
                <a:latin typeface="Times New Roman"/>
                <a:cs typeface="Times New Roman"/>
              </a:rPr>
              <a:t> </a:t>
            </a:r>
            <a:r>
              <a:rPr dirty="0" sz="2050" spc="-20" i="1">
                <a:latin typeface="Times New Roman"/>
                <a:cs typeface="Times New Roman"/>
              </a:rPr>
              <a:t>A</a:t>
            </a:r>
            <a:r>
              <a:rPr dirty="0" baseline="43981" sz="1800" spc="7" i="1">
                <a:latin typeface="Times New Roman"/>
                <a:cs typeface="Times New Roman"/>
              </a:rPr>
              <a:t>t</a:t>
            </a:r>
            <a:r>
              <a:rPr dirty="0" baseline="43981" sz="1800" spc="7" i="1">
                <a:latin typeface="Times New Roman"/>
                <a:cs typeface="Times New Roman"/>
              </a:rPr>
              <a:t> </a:t>
            </a:r>
            <a:r>
              <a:rPr dirty="0" sz="2050" spc="-30" i="1">
                <a:latin typeface="Times New Roman"/>
                <a:cs typeface="Times New Roman"/>
              </a:rPr>
              <a:t>A</a:t>
            </a:r>
            <a:r>
              <a:rPr dirty="0" sz="2050" spc="90">
                <a:latin typeface="Times New Roman"/>
                <a:cs typeface="Times New Roman"/>
              </a:rPr>
              <a:t>)</a:t>
            </a:r>
            <a:r>
              <a:rPr dirty="0" baseline="43981" sz="1800" spc="-82">
                <a:latin typeface="Symbol"/>
                <a:cs typeface="Symbol"/>
              </a:rPr>
              <a:t></a:t>
            </a:r>
            <a:r>
              <a:rPr dirty="0" baseline="43981" sz="1800" spc="15">
                <a:latin typeface="Times New Roman"/>
                <a:cs typeface="Times New Roman"/>
              </a:rPr>
              <a:t>1</a:t>
            </a:r>
            <a:r>
              <a:rPr dirty="0" baseline="43981" sz="1800">
                <a:latin typeface="Times New Roman"/>
                <a:cs typeface="Times New Roman"/>
              </a:rPr>
              <a:t> </a:t>
            </a:r>
            <a:r>
              <a:rPr dirty="0" baseline="43981" sz="1800" spc="-15">
                <a:latin typeface="Times New Roman"/>
                <a:cs typeface="Times New Roman"/>
              </a:rPr>
              <a:t> </a:t>
            </a:r>
            <a:r>
              <a:rPr dirty="0" sz="2050" spc="25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3108" y="5791200"/>
            <a:ext cx="8178165" cy="838200"/>
          </a:xfrm>
          <a:custGeom>
            <a:avLst/>
            <a:gdLst/>
            <a:ahLst/>
            <a:cxnLst/>
            <a:rect l="l" t="t" r="r" b="b"/>
            <a:pathLst>
              <a:path w="8178165" h="838200">
                <a:moveTo>
                  <a:pt x="8177783" y="0"/>
                </a:moveTo>
                <a:lnTo>
                  <a:pt x="0" y="0"/>
                </a:lnTo>
                <a:lnTo>
                  <a:pt x="0" y="838200"/>
                </a:lnTo>
                <a:lnTo>
                  <a:pt x="8177783" y="838200"/>
                </a:lnTo>
                <a:lnTo>
                  <a:pt x="8177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613291" y="5653411"/>
            <a:ext cx="2076450" cy="94234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955040">
              <a:lnSpc>
                <a:spcPct val="100000"/>
              </a:lnSpc>
              <a:spcBef>
                <a:spcPts val="825"/>
              </a:spcBef>
              <a:tabLst>
                <a:tab pos="1736089" algn="l"/>
              </a:tabLst>
            </a:pPr>
            <a:r>
              <a:rPr dirty="0" sz="2400" spc="50">
                <a:latin typeface="Symbol"/>
                <a:cs typeface="Symbol"/>
              </a:rPr>
              <a:t></a:t>
            </a:r>
            <a:r>
              <a:rPr dirty="0" sz="2400" spc="50">
                <a:latin typeface="Times New Roman"/>
                <a:cs typeface="Times New Roman"/>
              </a:rPr>
              <a:t>17	</a:t>
            </a:r>
            <a:r>
              <a:rPr dirty="0" sz="2400" spc="25">
                <a:latin typeface="Times New Roman"/>
                <a:cs typeface="Times New Roman"/>
              </a:rPr>
              <a:t>4</a:t>
            </a:r>
            <a:r>
              <a:rPr dirty="0" baseline="-6944" sz="3600" spc="37">
                <a:latin typeface="Symbol"/>
                <a:cs typeface="Symbol"/>
              </a:rPr>
              <a:t></a:t>
            </a:r>
            <a:endParaRPr baseline="-6944" sz="36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730"/>
              </a:spcBef>
              <a:tabLst>
                <a:tab pos="1145540" algn="l"/>
                <a:tab pos="1736089" algn="l"/>
              </a:tabLst>
            </a:pPr>
            <a:r>
              <a:rPr dirty="0" sz="2400" spc="5">
                <a:latin typeface="Times New Roman"/>
                <a:cs typeface="Times New Roman"/>
              </a:rPr>
              <a:t>30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baseline="23148" sz="3600" spc="-450">
                <a:latin typeface="Symbol"/>
                <a:cs typeface="Symbol"/>
              </a:rPr>
              <a:t></a:t>
            </a:r>
            <a:r>
              <a:rPr dirty="0" baseline="-10416" sz="3600" spc="-450">
                <a:latin typeface="Symbol"/>
                <a:cs typeface="Symbol"/>
              </a:rPr>
              <a:t></a:t>
            </a:r>
            <a:r>
              <a:rPr dirty="0" sz="2400" spc="-300">
                <a:latin typeface="Times New Roman"/>
                <a:cs typeface="Times New Roman"/>
              </a:rPr>
              <a:t>0	</a:t>
            </a:r>
            <a:r>
              <a:rPr dirty="0" sz="2400" spc="5">
                <a:latin typeface="Times New Roman"/>
                <a:cs typeface="Times New Roman"/>
              </a:rPr>
              <a:t>12	</a:t>
            </a:r>
            <a:r>
              <a:rPr dirty="0" sz="2400" spc="-295">
                <a:latin typeface="Times New Roman"/>
                <a:cs typeface="Times New Roman"/>
              </a:rPr>
              <a:t>6</a:t>
            </a:r>
            <a:r>
              <a:rPr dirty="0" baseline="23148" sz="3600" spc="-442">
                <a:latin typeface="Symbol"/>
                <a:cs typeface="Symbol"/>
              </a:rPr>
              <a:t></a:t>
            </a:r>
            <a:r>
              <a:rPr dirty="0" baseline="-10416" sz="3600" spc="-442">
                <a:latin typeface="Symbol"/>
                <a:cs typeface="Symbol"/>
              </a:rPr>
              <a:t></a:t>
            </a:r>
            <a:endParaRPr baseline="-10416" sz="36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41678" y="6078715"/>
            <a:ext cx="33020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23148" sz="3600" spc="-480">
                <a:latin typeface="Times New Roman"/>
                <a:cs typeface="Times New Roman"/>
              </a:rPr>
              <a:t>3</a:t>
            </a:r>
            <a:r>
              <a:rPr dirty="0" sz="2400" spc="-320">
                <a:latin typeface="Symbol"/>
                <a:cs typeface="Symbol"/>
              </a:rPr>
              <a:t></a:t>
            </a:r>
            <a:r>
              <a:rPr dirty="0" baseline="-33564" sz="3600" spc="-480">
                <a:latin typeface="Symbol"/>
                <a:cs typeface="Symbol"/>
              </a:rPr>
              <a:t></a:t>
            </a:r>
            <a:endParaRPr baseline="-33564" sz="36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32032" y="5781147"/>
            <a:ext cx="129667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979169" algn="l"/>
              </a:tabLst>
            </a:pPr>
            <a:r>
              <a:rPr dirty="0" baseline="6944" sz="3600" spc="37">
                <a:latin typeface="Times New Roman"/>
                <a:cs typeface="Times New Roman"/>
              </a:rPr>
              <a:t>2</a:t>
            </a:r>
            <a:r>
              <a:rPr dirty="0" sz="2400" spc="25">
                <a:latin typeface="Symbol"/>
                <a:cs typeface="Symbol"/>
              </a:rPr>
              <a:t>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baseline="-34722" sz="3600" spc="30">
                <a:latin typeface="Symbol"/>
                <a:cs typeface="Symbol"/>
              </a:rPr>
              <a:t></a:t>
            </a:r>
            <a:r>
              <a:rPr dirty="0" u="sng" sz="2400" spc="5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400" spc="15">
                <a:latin typeface="Times New Roman"/>
                <a:cs typeface="Times New Roman"/>
              </a:rPr>
              <a:t>	</a:t>
            </a:r>
            <a:r>
              <a:rPr dirty="0" sz="2400" spc="35">
                <a:latin typeface="Symbol"/>
                <a:cs typeface="Symbol"/>
              </a:rPr>
              <a:t></a:t>
            </a:r>
            <a:r>
              <a:rPr dirty="0" baseline="6944" sz="3600" spc="52">
                <a:latin typeface="Times New Roman"/>
                <a:cs typeface="Times New Roman"/>
              </a:rPr>
              <a:t>5</a:t>
            </a:r>
            <a:endParaRPr baseline="6944" sz="3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04730" y="5653411"/>
            <a:ext cx="1431925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2095" marR="30480" indent="-214629">
              <a:lnSpc>
                <a:spcPct val="125299"/>
              </a:lnSpc>
              <a:spcBef>
                <a:spcPts val="95"/>
              </a:spcBef>
              <a:tabLst>
                <a:tab pos="1052830" algn="l"/>
                <a:tab pos="1238250" algn="l"/>
              </a:tabLst>
            </a:pPr>
            <a:r>
              <a:rPr dirty="0" sz="2400" spc="20">
                <a:latin typeface="Symbol"/>
                <a:cs typeface="Symbol"/>
              </a:rPr>
              <a:t>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6</a:t>
            </a:r>
            <a:r>
              <a:rPr dirty="0" baseline="-6944" sz="3600" spc="240">
                <a:latin typeface="Symbol"/>
                <a:cs typeface="Symbol"/>
              </a:rPr>
              <a:t></a:t>
            </a:r>
            <a:r>
              <a:rPr dirty="0" baseline="-6944" sz="3600" spc="-315">
                <a:latin typeface="Symbol"/>
                <a:cs typeface="Symbol"/>
              </a:rPr>
              <a:t></a:t>
            </a:r>
            <a:r>
              <a:rPr dirty="0" sz="2400" spc="1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40">
                <a:latin typeface="Symbol"/>
                <a:cs typeface="Symbol"/>
              </a:rPr>
              <a:t></a:t>
            </a:r>
            <a:r>
              <a:rPr dirty="0" sz="2400" spc="10">
                <a:latin typeface="Times New Roman"/>
                <a:cs typeface="Times New Roman"/>
              </a:rPr>
              <a:t>1  </a:t>
            </a:r>
            <a:r>
              <a:rPr dirty="0" sz="2400" spc="35">
                <a:latin typeface="Times New Roman"/>
                <a:cs typeface="Times New Roman"/>
              </a:rPr>
              <a:t>6</a:t>
            </a:r>
            <a:r>
              <a:rPr dirty="0" baseline="23148" sz="3600" spc="-1395">
                <a:latin typeface="Symbol"/>
                <a:cs typeface="Symbol"/>
              </a:rPr>
              <a:t></a:t>
            </a:r>
            <a:r>
              <a:rPr dirty="0" baseline="-10416" sz="3600" spc="240">
                <a:latin typeface="Symbol"/>
                <a:cs typeface="Symbol"/>
              </a:rPr>
              <a:t></a:t>
            </a:r>
            <a:r>
              <a:rPr dirty="0" baseline="23148" sz="3600" spc="-1395">
                <a:latin typeface="Symbol"/>
                <a:cs typeface="Symbol"/>
              </a:rPr>
              <a:t></a:t>
            </a:r>
            <a:r>
              <a:rPr dirty="0" baseline="-10416" sz="3600" spc="-315">
                <a:latin typeface="Symbol"/>
                <a:cs typeface="Symbol"/>
              </a:rPr>
              <a:t></a:t>
            </a:r>
            <a:r>
              <a:rPr dirty="0" sz="2400" spc="1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		</a:t>
            </a:r>
            <a:r>
              <a:rPr dirty="0" sz="2400" spc="1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81041" y="6202853"/>
            <a:ext cx="91694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400" spc="-10">
                <a:latin typeface="Times New Roman"/>
                <a:cs typeface="Times New Roman"/>
              </a:rPr>
              <a:t>3</a:t>
            </a:r>
            <a:r>
              <a:rPr dirty="0" sz="2400" spc="15">
                <a:latin typeface="Times New Roman"/>
                <a:cs typeface="Times New Roman"/>
              </a:rPr>
              <a:t>0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baseline="23148" sz="3600" spc="-1395">
                <a:latin typeface="Symbol"/>
                <a:cs typeface="Symbol"/>
              </a:rPr>
              <a:t></a:t>
            </a:r>
            <a:r>
              <a:rPr dirty="0" baseline="-10416" sz="3600" spc="75">
                <a:latin typeface="Symbol"/>
                <a:cs typeface="Symbol"/>
              </a:rPr>
              <a:t></a:t>
            </a:r>
            <a:r>
              <a:rPr dirty="0" sz="2400" spc="20">
                <a:latin typeface="Symbol"/>
                <a:cs typeface="Symbol"/>
              </a:rPr>
              <a:t>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356" y="5968880"/>
            <a:ext cx="374015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187700" algn="l"/>
              </a:tabLst>
            </a:pPr>
            <a:r>
              <a:rPr dirty="0" sz="2400" spc="5">
                <a:latin typeface="Times New Roman"/>
                <a:cs typeface="Times New Roman"/>
              </a:rPr>
              <a:t>pinv(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2400" spc="-20" i="1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)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Symbol"/>
                <a:cs typeface="Symbol"/>
              </a:rPr>
              <a:t>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(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67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baseline="43650" sz="2100">
                <a:latin typeface="Symbol"/>
                <a:cs typeface="Symbol"/>
              </a:rPr>
              <a:t></a:t>
            </a:r>
            <a:r>
              <a:rPr dirty="0" baseline="43650" sz="2100">
                <a:latin typeface="Times New Roman"/>
                <a:cs typeface="Times New Roman"/>
              </a:rPr>
              <a:t>1</a:t>
            </a:r>
            <a:r>
              <a:rPr dirty="0" baseline="43650" sz="2100" spc="44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810" i="1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Symbol"/>
                <a:cs typeface="Symbol"/>
              </a:rPr>
              <a:t></a:t>
            </a:r>
            <a:r>
              <a:rPr dirty="0" u="sng" baseline="34722" sz="3600" spc="86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3600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722" sz="3600" spc="22">
                <a:latin typeface="Times New Roman"/>
                <a:cs typeface="Times New Roman"/>
              </a:rPr>
              <a:t>	</a:t>
            </a:r>
            <a:r>
              <a:rPr dirty="0" baseline="34722" sz="3600" spc="15">
                <a:latin typeface="Symbol"/>
                <a:cs typeface="Symbol"/>
              </a:rPr>
              <a:t></a:t>
            </a:r>
            <a:r>
              <a:rPr dirty="0" baseline="34722" sz="3600" spc="75">
                <a:latin typeface="Times New Roman"/>
                <a:cs typeface="Times New Roman"/>
              </a:rPr>
              <a:t> </a:t>
            </a:r>
            <a:r>
              <a:rPr dirty="0" baseline="40509" sz="3600" spc="-15">
                <a:latin typeface="Times New Roman"/>
                <a:cs typeface="Times New Roman"/>
              </a:rPr>
              <a:t>11</a:t>
            </a:r>
            <a:endParaRPr baseline="40509" sz="3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88732" y="2782062"/>
            <a:ext cx="11741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=3,</a:t>
            </a:r>
            <a:r>
              <a:rPr dirty="0" sz="20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=2)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276847"/>
            <a:ext cx="2241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41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2871213"/>
            <a:ext cx="4536948" cy="39212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090" y="643254"/>
            <a:ext cx="40843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dirty="0" sz="2400" spc="-3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least-squares</a:t>
            </a:r>
            <a:r>
              <a:rPr dirty="0" sz="2400" spc="-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dirty="0" sz="2400" spc="-4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090" y="2472690"/>
            <a:ext cx="4561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shown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below as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point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4120" y="1126236"/>
            <a:ext cx="4537075" cy="1295400"/>
          </a:xfrm>
          <a:custGeom>
            <a:avLst/>
            <a:gdLst/>
            <a:ahLst/>
            <a:cxnLst/>
            <a:rect l="l" t="t" r="r" b="b"/>
            <a:pathLst>
              <a:path w="4537075" h="1295400">
                <a:moveTo>
                  <a:pt x="4536948" y="0"/>
                </a:moveTo>
                <a:lnTo>
                  <a:pt x="0" y="0"/>
                </a:lnTo>
                <a:lnTo>
                  <a:pt x="0" y="1295400"/>
                </a:lnTo>
                <a:lnTo>
                  <a:pt x="4536948" y="1295400"/>
                </a:lnTo>
                <a:lnTo>
                  <a:pt x="4536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67547" y="1645895"/>
            <a:ext cx="121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1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5715" y="1645895"/>
            <a:ext cx="121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10">
                <a:latin typeface="Symbol"/>
                <a:cs typeface="Symbol"/>
              </a:rPr>
              <a:t>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3445" y="1836155"/>
            <a:ext cx="6813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69240" algn="l"/>
              </a:tabLst>
            </a:pPr>
            <a:r>
              <a:rPr dirty="0" sz="2200" spc="10">
                <a:latin typeface="Symbol"/>
                <a:cs typeface="Symbol"/>
              </a:rPr>
              <a:t></a:t>
            </a:r>
            <a:r>
              <a:rPr dirty="0" sz="2200" spc="10">
                <a:latin typeface="Times New Roman"/>
                <a:cs typeface="Times New Roman"/>
              </a:rPr>
              <a:t>	</a:t>
            </a:r>
            <a:r>
              <a:rPr dirty="0" baseline="13888" sz="3300" spc="22">
                <a:latin typeface="Times New Roman"/>
                <a:cs typeface="Times New Roman"/>
              </a:rPr>
              <a:t>3</a:t>
            </a:r>
            <a:r>
              <a:rPr dirty="0" baseline="13888" sz="3300" spc="509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Symbol"/>
                <a:cs typeface="Symbol"/>
              </a:rPr>
              <a:t>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8845" y="1349183"/>
            <a:ext cx="6305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-5050" sz="3300" spc="-240">
                <a:latin typeface="Symbol"/>
                <a:cs typeface="Symbol"/>
              </a:rPr>
              <a:t></a:t>
            </a:r>
            <a:r>
              <a:rPr dirty="0" sz="2200" spc="140">
                <a:latin typeface="Times New Roman"/>
                <a:cs typeface="Times New Roman"/>
              </a:rPr>
              <a:t>1</a:t>
            </a:r>
            <a:r>
              <a:rPr dirty="0" sz="2200" spc="5">
                <a:latin typeface="Times New Roman"/>
                <a:cs typeface="Times New Roman"/>
              </a:rPr>
              <a:t>/</a:t>
            </a:r>
            <a:r>
              <a:rPr dirty="0" sz="2200" spc="-229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2</a:t>
            </a:r>
            <a:r>
              <a:rPr dirty="0" baseline="-5050" sz="3300" spc="15">
                <a:latin typeface="Symbol"/>
                <a:cs typeface="Symbol"/>
              </a:rPr>
              <a:t></a:t>
            </a:r>
            <a:endParaRPr baseline="-5050" sz="3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0191" y="1975130"/>
            <a:ext cx="4241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200" spc="-330">
                <a:latin typeface="Symbol"/>
                <a:cs typeface="Symbol"/>
              </a:rPr>
              <a:t></a:t>
            </a:r>
            <a:r>
              <a:rPr dirty="0" baseline="-15151" sz="3300" spc="-494">
                <a:latin typeface="Symbol"/>
                <a:cs typeface="Symbol"/>
              </a:rPr>
              <a:t></a:t>
            </a:r>
            <a:r>
              <a:rPr dirty="0" sz="2200" spc="-330">
                <a:latin typeface="Times New Roman"/>
                <a:cs typeface="Times New Roman"/>
              </a:rPr>
              <a:t>9</a:t>
            </a:r>
            <a:r>
              <a:rPr dirty="0" sz="2200" spc="-330">
                <a:latin typeface="Symbol"/>
                <a:cs typeface="Symbol"/>
              </a:rPr>
              <a:t></a:t>
            </a:r>
            <a:r>
              <a:rPr dirty="0" baseline="-15151" sz="3300" spc="-494">
                <a:latin typeface="Symbol"/>
                <a:cs typeface="Symbol"/>
              </a:rPr>
              <a:t></a:t>
            </a:r>
            <a:endParaRPr baseline="-15151" sz="3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8038" y="1433013"/>
            <a:ext cx="9480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42929" sz="3300" spc="52">
                <a:latin typeface="Symbol"/>
                <a:cs typeface="Symbol"/>
              </a:rPr>
              <a:t></a:t>
            </a:r>
            <a:r>
              <a:rPr dirty="0" sz="2200" spc="35">
                <a:latin typeface="Symbol"/>
                <a:cs typeface="Symbol"/>
              </a:rPr>
              <a:t></a:t>
            </a:r>
            <a:r>
              <a:rPr dirty="0" baseline="-23989" sz="3300" spc="52">
                <a:latin typeface="Times New Roman"/>
                <a:cs typeface="Times New Roman"/>
              </a:rPr>
              <a:t>3</a:t>
            </a:r>
            <a:r>
              <a:rPr dirty="0" sz="2200" spc="35">
                <a:latin typeface="Symbol"/>
                <a:cs typeface="Symbol"/>
              </a:rPr>
              <a:t>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baseline="-23989" sz="3300" spc="22">
                <a:latin typeface="Symbol"/>
                <a:cs typeface="Symbol"/>
              </a:rPr>
              <a:t></a:t>
            </a:r>
            <a:r>
              <a:rPr dirty="0" baseline="-23989" sz="3300" spc="-52">
                <a:latin typeface="Times New Roman"/>
                <a:cs typeface="Times New Roman"/>
              </a:rPr>
              <a:t> </a:t>
            </a:r>
            <a:r>
              <a:rPr dirty="0" baseline="-42929" sz="3300" spc="15">
                <a:latin typeface="Symbol"/>
                <a:cs typeface="Symbol"/>
              </a:rPr>
              <a:t></a:t>
            </a:r>
            <a:endParaRPr baseline="-42929" sz="3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8335" y="1703805"/>
            <a:ext cx="6858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37845" algn="l"/>
              </a:tabLst>
            </a:pPr>
            <a:r>
              <a:rPr dirty="0" baseline="-12626" sz="3300" spc="60">
                <a:latin typeface="Times New Roman"/>
                <a:cs typeface="Times New Roman"/>
              </a:rPr>
              <a:t>6</a:t>
            </a:r>
            <a:r>
              <a:rPr dirty="0" baseline="-26515" sz="3300" spc="60">
                <a:latin typeface="Symbol"/>
                <a:cs typeface="Symbol"/>
              </a:rPr>
              <a:t></a:t>
            </a:r>
            <a:r>
              <a:rPr dirty="0" sz="2200" spc="40">
                <a:latin typeface="Symbol"/>
                <a:cs typeface="Symbol"/>
              </a:rPr>
              <a:t></a:t>
            </a:r>
            <a:r>
              <a:rPr dirty="0" sz="2200" spc="40">
                <a:latin typeface="Times New Roman"/>
                <a:cs typeface="Times New Roman"/>
              </a:rPr>
              <a:t>	</a:t>
            </a:r>
            <a:r>
              <a:rPr dirty="0" sz="2200" spc="1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4872" y="1161674"/>
            <a:ext cx="6889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37878" sz="3300" spc="52">
                <a:latin typeface="Times New Roman"/>
                <a:cs typeface="Times New Roman"/>
              </a:rPr>
              <a:t>4</a:t>
            </a:r>
            <a:r>
              <a:rPr dirty="0" baseline="-42929" sz="3300" spc="52">
                <a:latin typeface="Symbol"/>
                <a:cs typeface="Symbol"/>
              </a:rPr>
              <a:t></a:t>
            </a:r>
            <a:r>
              <a:rPr dirty="0" sz="2200" spc="35">
                <a:latin typeface="Symbol"/>
                <a:cs typeface="Symbol"/>
              </a:rPr>
              <a:t></a:t>
            </a:r>
            <a:r>
              <a:rPr dirty="0" baseline="5050" sz="3300" spc="52">
                <a:latin typeface="Times New Roman"/>
                <a:cs typeface="Times New Roman"/>
              </a:rPr>
              <a:t>6</a:t>
            </a:r>
            <a:r>
              <a:rPr dirty="0" sz="2200" spc="35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7135" y="1262001"/>
            <a:ext cx="1407795" cy="87058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  <a:tabLst>
                <a:tab pos="895350" algn="l"/>
              </a:tabLst>
            </a:pPr>
            <a:r>
              <a:rPr dirty="0" u="sng" baseline="-6313" sz="3300" spc="11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6313" sz="3300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-6313" sz="3300" spc="682">
                <a:latin typeface="Times New Roman"/>
                <a:cs typeface="Times New Roman"/>
              </a:rPr>
              <a:t> </a:t>
            </a:r>
            <a:r>
              <a:rPr dirty="0" baseline="-5050" sz="3300" spc="60">
                <a:latin typeface="Symbol"/>
                <a:cs typeface="Symbol"/>
              </a:rPr>
              <a:t></a:t>
            </a:r>
            <a:r>
              <a:rPr dirty="0" sz="2200" spc="40">
                <a:latin typeface="Times New Roman"/>
                <a:cs typeface="Times New Roman"/>
              </a:rPr>
              <a:t>5	</a:t>
            </a:r>
            <a:r>
              <a:rPr dirty="0" sz="2200" spc="100">
                <a:latin typeface="Symbol"/>
                <a:cs typeface="Symbol"/>
              </a:rPr>
              <a:t></a:t>
            </a:r>
            <a:r>
              <a:rPr dirty="0" sz="2200" spc="100">
                <a:latin typeface="Times New Roman"/>
                <a:cs typeface="Times New Roman"/>
              </a:rPr>
              <a:t>17</a:t>
            </a:r>
            <a:endParaRPr sz="2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85"/>
              </a:spcBef>
              <a:tabLst>
                <a:tab pos="1075055" algn="l"/>
              </a:tabLst>
            </a:pPr>
            <a:r>
              <a:rPr dirty="0" sz="2200" spc="30">
                <a:latin typeface="Times New Roman"/>
                <a:cs typeface="Times New Roman"/>
              </a:rPr>
              <a:t>30</a:t>
            </a:r>
            <a:r>
              <a:rPr dirty="0" sz="2200" spc="-170">
                <a:latin typeface="Times New Roman"/>
                <a:cs typeface="Times New Roman"/>
              </a:rPr>
              <a:t> </a:t>
            </a:r>
            <a:r>
              <a:rPr dirty="0" baseline="-12626" sz="3300" spc="15">
                <a:latin typeface="Symbol"/>
                <a:cs typeface="Symbol"/>
              </a:rPr>
              <a:t></a:t>
            </a:r>
            <a:r>
              <a:rPr dirty="0" baseline="1262" sz="3300" spc="15">
                <a:latin typeface="Times New Roman"/>
                <a:cs typeface="Times New Roman"/>
              </a:rPr>
              <a:t>0	</a:t>
            </a:r>
            <a:r>
              <a:rPr dirty="0" baseline="1262" sz="3300" spc="75">
                <a:latin typeface="Times New Roman"/>
                <a:cs typeface="Times New Roman"/>
              </a:rPr>
              <a:t>12</a:t>
            </a:r>
            <a:endParaRPr baseline="1262" sz="3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737" y="1554903"/>
            <a:ext cx="12820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80">
                <a:latin typeface="Times New Roman"/>
                <a:cs typeface="Times New Roman"/>
              </a:rPr>
              <a:t>p</a:t>
            </a:r>
            <a:r>
              <a:rPr dirty="0" sz="2200" spc="25">
                <a:latin typeface="Times New Roman"/>
                <a:cs typeface="Times New Roman"/>
              </a:rPr>
              <a:t>i</a:t>
            </a:r>
            <a:r>
              <a:rPr dirty="0" sz="2200" spc="-75">
                <a:latin typeface="Times New Roman"/>
                <a:cs typeface="Times New Roman"/>
              </a:rPr>
              <a:t>n</a:t>
            </a:r>
            <a:r>
              <a:rPr dirty="0" sz="2200" spc="175">
                <a:latin typeface="Times New Roman"/>
                <a:cs typeface="Times New Roman"/>
              </a:rPr>
              <a:t>v</a:t>
            </a:r>
            <a:r>
              <a:rPr dirty="0" sz="2200" spc="10">
                <a:latin typeface="Times New Roman"/>
                <a:cs typeface="Times New Roman"/>
              </a:rPr>
              <a:t>(</a:t>
            </a:r>
            <a:r>
              <a:rPr dirty="0" sz="2200" spc="-305">
                <a:latin typeface="Times New Roman"/>
                <a:cs typeface="Times New Roman"/>
              </a:rPr>
              <a:t> </a:t>
            </a:r>
            <a:r>
              <a:rPr dirty="0" sz="2200" spc="-60" i="1">
                <a:latin typeface="Times New Roman"/>
                <a:cs typeface="Times New Roman"/>
              </a:rPr>
              <a:t>A</a:t>
            </a:r>
            <a:r>
              <a:rPr dirty="0" sz="2200" spc="90">
                <a:latin typeface="Times New Roman"/>
                <a:cs typeface="Times New Roman"/>
              </a:rPr>
              <a:t>)</a:t>
            </a:r>
            <a:r>
              <a:rPr dirty="0" sz="2200" spc="15" b="1">
                <a:latin typeface="Times New Roman"/>
                <a:cs typeface="Times New Roman"/>
              </a:rPr>
              <a:t>y</a:t>
            </a:r>
            <a:r>
              <a:rPr dirty="0" sz="2200" spc="20" b="1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81600" y="2450592"/>
            <a:ext cx="904240" cy="434340"/>
            <a:chOff x="5181600" y="2450592"/>
            <a:chExt cx="904240" cy="434340"/>
          </a:xfrm>
        </p:grpSpPr>
        <p:sp>
          <p:nvSpPr>
            <p:cNvPr id="18" name="object 18"/>
            <p:cNvSpPr/>
            <p:nvPr/>
          </p:nvSpPr>
          <p:spPr>
            <a:xfrm>
              <a:off x="5181600" y="2450592"/>
              <a:ext cx="904240" cy="434340"/>
            </a:xfrm>
            <a:custGeom>
              <a:avLst/>
              <a:gdLst/>
              <a:ahLst/>
              <a:cxnLst/>
              <a:rect l="l" t="t" r="r" b="b"/>
              <a:pathLst>
                <a:path w="904239" h="434339">
                  <a:moveTo>
                    <a:pt x="903731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903731" y="434339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14897" y="2706386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 h="0">
                  <a:moveTo>
                    <a:pt x="0" y="0"/>
                  </a:moveTo>
                  <a:lnTo>
                    <a:pt x="1009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524393" y="2667047"/>
            <a:ext cx="10160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350" spc="2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5581" y="2437546"/>
            <a:ext cx="938530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2350" spc="70" i="1">
                <a:latin typeface="Times New Roman"/>
                <a:cs typeface="Times New Roman"/>
              </a:rPr>
              <a:t>P</a:t>
            </a:r>
            <a:r>
              <a:rPr dirty="0" sz="2350" spc="150">
                <a:latin typeface="Times New Roman"/>
                <a:cs typeface="Times New Roman"/>
              </a:rPr>
              <a:t>(</a:t>
            </a:r>
            <a:r>
              <a:rPr dirty="0" baseline="45267" sz="2025" spc="30">
                <a:latin typeface="Times New Roman"/>
                <a:cs typeface="Times New Roman"/>
              </a:rPr>
              <a:t>1</a:t>
            </a:r>
            <a:r>
              <a:rPr dirty="0" baseline="45267" sz="2025" spc="52">
                <a:latin typeface="Times New Roman"/>
                <a:cs typeface="Times New Roman"/>
              </a:rPr>
              <a:t> </a:t>
            </a:r>
            <a:r>
              <a:rPr dirty="0" sz="2350" spc="5">
                <a:latin typeface="Times New Roman"/>
                <a:cs typeface="Times New Roman"/>
              </a:rPr>
              <a:t>,</a:t>
            </a:r>
            <a:r>
              <a:rPr dirty="0" sz="2350" spc="-229">
                <a:latin typeface="Times New Roman"/>
                <a:cs typeface="Times New Roman"/>
              </a:rPr>
              <a:t> </a:t>
            </a:r>
            <a:r>
              <a:rPr dirty="0" sz="2350" spc="-75">
                <a:latin typeface="Times New Roman"/>
                <a:cs typeface="Times New Roman"/>
              </a:rPr>
              <a:t>3</a:t>
            </a:r>
            <a:r>
              <a:rPr dirty="0" sz="2350" spc="-35">
                <a:latin typeface="Times New Roman"/>
                <a:cs typeface="Times New Roman"/>
              </a:rPr>
              <a:t>).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455765"/>
            <a:ext cx="22415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42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61949"/>
            <a:ext cx="60877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Least</a:t>
            </a:r>
            <a:r>
              <a:rPr dirty="0" sz="4000" spc="-3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Squares</a:t>
            </a:r>
            <a:r>
              <a:rPr dirty="0" sz="4000" spc="-2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Curves</a:t>
            </a:r>
            <a:endParaRPr sz="4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6408" y="981455"/>
            <a:ext cx="8747760" cy="5486400"/>
            <a:chOff x="216408" y="981455"/>
            <a:chExt cx="8747760" cy="5486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981455"/>
              <a:ext cx="8747760" cy="5465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7868" y="4956047"/>
              <a:ext cx="8425180" cy="1511935"/>
            </a:xfrm>
            <a:custGeom>
              <a:avLst/>
              <a:gdLst/>
              <a:ahLst/>
              <a:cxnLst/>
              <a:rect l="l" t="t" r="r" b="b"/>
              <a:pathLst>
                <a:path w="8425180" h="1511935">
                  <a:moveTo>
                    <a:pt x="8424672" y="0"/>
                  </a:moveTo>
                  <a:lnTo>
                    <a:pt x="0" y="0"/>
                  </a:lnTo>
                  <a:lnTo>
                    <a:pt x="0" y="1511808"/>
                  </a:lnTo>
                  <a:lnTo>
                    <a:pt x="8424672" y="1511808"/>
                  </a:lnTo>
                  <a:lnTo>
                    <a:pt x="8424672" y="0"/>
                  </a:lnTo>
                  <a:close/>
                </a:path>
              </a:pathLst>
            </a:custGeom>
            <a:solidFill>
              <a:srgbClr val="7D2A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96417" y="5141214"/>
            <a:ext cx="8011795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least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squares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line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or curve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found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 by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solving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over-determined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r>
              <a:rPr dirty="0" sz="2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found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minimizing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 sum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ts val="2655"/>
              </a:lnSpc>
            </a:pP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baseline="-20833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24305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baseline="-20833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5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+…+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baseline="-20833" sz="24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24305" sz="2400">
              <a:latin typeface="Times New Roman"/>
              <a:cs typeface="Times New Roman"/>
            </a:endParaRPr>
          </a:p>
          <a:p>
            <a:pPr marL="3788410">
              <a:lnSpc>
                <a:spcPts val="1695"/>
              </a:lnSpc>
            </a:pP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That’s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dirty="0" sz="16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“least</a:t>
            </a:r>
            <a:r>
              <a:rPr dirty="0" sz="16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squares”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from.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7868" y="5891784"/>
            <a:ext cx="5838825" cy="438150"/>
            <a:chOff x="467868" y="5891784"/>
            <a:chExt cx="5838825" cy="438150"/>
          </a:xfrm>
        </p:grpSpPr>
        <p:sp>
          <p:nvSpPr>
            <p:cNvPr id="9" name="object 9"/>
            <p:cNvSpPr/>
            <p:nvPr/>
          </p:nvSpPr>
          <p:spPr>
            <a:xfrm>
              <a:off x="6208902" y="5891784"/>
              <a:ext cx="97790" cy="290195"/>
            </a:xfrm>
            <a:custGeom>
              <a:avLst/>
              <a:gdLst/>
              <a:ahLst/>
              <a:cxnLst/>
              <a:rect l="l" t="t" r="r" b="b"/>
              <a:pathLst>
                <a:path w="97789" h="290195">
                  <a:moveTo>
                    <a:pt x="43120" y="72273"/>
                  </a:moveTo>
                  <a:lnTo>
                    <a:pt x="30809" y="75403"/>
                  </a:lnTo>
                  <a:lnTo>
                    <a:pt x="85217" y="289598"/>
                  </a:lnTo>
                  <a:lnTo>
                    <a:pt x="97409" y="286473"/>
                  </a:lnTo>
                  <a:lnTo>
                    <a:pt x="43120" y="72273"/>
                  </a:lnTo>
                  <a:close/>
                </a:path>
                <a:path w="97789" h="290195">
                  <a:moveTo>
                    <a:pt x="18161" y="0"/>
                  </a:moveTo>
                  <a:lnTo>
                    <a:pt x="0" y="83235"/>
                  </a:lnTo>
                  <a:lnTo>
                    <a:pt x="30809" y="75403"/>
                  </a:lnTo>
                  <a:lnTo>
                    <a:pt x="27686" y="63106"/>
                  </a:lnTo>
                  <a:lnTo>
                    <a:pt x="40005" y="59982"/>
                  </a:lnTo>
                  <a:lnTo>
                    <a:pt x="69908" y="59982"/>
                  </a:lnTo>
                  <a:lnTo>
                    <a:pt x="18161" y="0"/>
                  </a:lnTo>
                  <a:close/>
                </a:path>
                <a:path w="97789" h="290195">
                  <a:moveTo>
                    <a:pt x="40005" y="59982"/>
                  </a:moveTo>
                  <a:lnTo>
                    <a:pt x="27686" y="63106"/>
                  </a:lnTo>
                  <a:lnTo>
                    <a:pt x="30809" y="75403"/>
                  </a:lnTo>
                  <a:lnTo>
                    <a:pt x="43120" y="72273"/>
                  </a:lnTo>
                  <a:lnTo>
                    <a:pt x="40005" y="59982"/>
                  </a:lnTo>
                  <a:close/>
                </a:path>
                <a:path w="97789" h="290195">
                  <a:moveTo>
                    <a:pt x="69908" y="59982"/>
                  </a:moveTo>
                  <a:lnTo>
                    <a:pt x="40005" y="59982"/>
                  </a:lnTo>
                  <a:lnTo>
                    <a:pt x="43120" y="72273"/>
                  </a:lnTo>
                  <a:lnTo>
                    <a:pt x="73787" y="64477"/>
                  </a:lnTo>
                  <a:lnTo>
                    <a:pt x="69908" y="5998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7868" y="6323076"/>
              <a:ext cx="2232660" cy="0"/>
            </a:xfrm>
            <a:custGeom>
              <a:avLst/>
              <a:gdLst/>
              <a:ahLst/>
              <a:cxnLst/>
              <a:rect l="l" t="t" r="r" b="b"/>
              <a:pathLst>
                <a:path w="2232660" h="0">
                  <a:moveTo>
                    <a:pt x="0" y="0"/>
                  </a:moveTo>
                  <a:lnTo>
                    <a:pt x="2232660" y="0"/>
                  </a:lnTo>
                </a:path>
              </a:pathLst>
            </a:custGeom>
            <a:ln w="9525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43784" y="6150318"/>
              <a:ext cx="1297940" cy="179070"/>
            </a:xfrm>
            <a:custGeom>
              <a:avLst/>
              <a:gdLst/>
              <a:ahLst/>
              <a:cxnLst/>
              <a:rect l="l" t="t" r="r" b="b"/>
              <a:pathLst>
                <a:path w="1297939" h="179070">
                  <a:moveTo>
                    <a:pt x="76390" y="31558"/>
                  </a:moveTo>
                  <a:lnTo>
                    <a:pt x="74993" y="44181"/>
                  </a:lnTo>
                  <a:lnTo>
                    <a:pt x="1296289" y="179070"/>
                  </a:lnTo>
                  <a:lnTo>
                    <a:pt x="1297558" y="166446"/>
                  </a:lnTo>
                  <a:lnTo>
                    <a:pt x="76390" y="31558"/>
                  </a:lnTo>
                  <a:close/>
                </a:path>
                <a:path w="1297939" h="179070">
                  <a:moveTo>
                    <a:pt x="79883" y="0"/>
                  </a:moveTo>
                  <a:lnTo>
                    <a:pt x="0" y="29502"/>
                  </a:lnTo>
                  <a:lnTo>
                    <a:pt x="71501" y="75742"/>
                  </a:lnTo>
                  <a:lnTo>
                    <a:pt x="74993" y="44181"/>
                  </a:lnTo>
                  <a:lnTo>
                    <a:pt x="62357" y="42786"/>
                  </a:lnTo>
                  <a:lnTo>
                    <a:pt x="63754" y="30162"/>
                  </a:lnTo>
                  <a:lnTo>
                    <a:pt x="76545" y="30162"/>
                  </a:lnTo>
                  <a:lnTo>
                    <a:pt x="79883" y="0"/>
                  </a:lnTo>
                  <a:close/>
                </a:path>
                <a:path w="1297939" h="179070">
                  <a:moveTo>
                    <a:pt x="63754" y="30162"/>
                  </a:moveTo>
                  <a:lnTo>
                    <a:pt x="62357" y="42786"/>
                  </a:lnTo>
                  <a:lnTo>
                    <a:pt x="74993" y="44181"/>
                  </a:lnTo>
                  <a:lnTo>
                    <a:pt x="76390" y="31558"/>
                  </a:lnTo>
                  <a:lnTo>
                    <a:pt x="63754" y="30162"/>
                  </a:lnTo>
                  <a:close/>
                </a:path>
                <a:path w="1297939" h="179070">
                  <a:moveTo>
                    <a:pt x="76545" y="30162"/>
                  </a:moveTo>
                  <a:lnTo>
                    <a:pt x="63754" y="30162"/>
                  </a:lnTo>
                  <a:lnTo>
                    <a:pt x="76390" y="31558"/>
                  </a:lnTo>
                  <a:lnTo>
                    <a:pt x="76545" y="3016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45819" y="3904869"/>
            <a:ext cx="2360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Least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Squares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1704" y="3895090"/>
            <a:ext cx="2546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Least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Squares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Curve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276847"/>
            <a:ext cx="2241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43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98525"/>
            <a:ext cx="2931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FFFFFF"/>
                </a:solidFill>
                <a:latin typeface="Arial Black"/>
                <a:cs typeface="Arial Black"/>
              </a:rPr>
              <a:t>Example</a:t>
            </a:r>
            <a:r>
              <a:rPr dirty="0" sz="4000" spc="-60" b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890" y="1081532"/>
            <a:ext cx="68332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least-squares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line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points.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2917" y="1446987"/>
            <a:ext cx="35890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(1,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1),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(2,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2.4), (3,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3.6),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(4,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1676400"/>
            <a:ext cx="1400556" cy="457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2043" y="1676400"/>
            <a:ext cx="1400810" cy="45720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9520" y="2924555"/>
            <a:ext cx="1351915" cy="1376680"/>
          </a:xfrm>
          <a:custGeom>
            <a:avLst/>
            <a:gdLst/>
            <a:ahLst/>
            <a:cxnLst/>
            <a:rect l="l" t="t" r="r" b="b"/>
            <a:pathLst>
              <a:path w="1351914" h="1376679">
                <a:moveTo>
                  <a:pt x="1351788" y="0"/>
                </a:moveTo>
                <a:lnTo>
                  <a:pt x="0" y="0"/>
                </a:lnTo>
                <a:lnTo>
                  <a:pt x="0" y="1376172"/>
                </a:lnTo>
                <a:lnTo>
                  <a:pt x="1351788" y="1376172"/>
                </a:lnTo>
                <a:lnTo>
                  <a:pt x="1351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85979" y="3968377"/>
            <a:ext cx="1143635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5" i="1">
                <a:latin typeface="Times New Roman"/>
                <a:cs typeface="Times New Roman"/>
              </a:rPr>
              <a:t>a</a:t>
            </a:r>
            <a:r>
              <a:rPr dirty="0" sz="2250" spc="-145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</a:t>
            </a:r>
            <a:r>
              <a:rPr dirty="0" sz="2250" spc="-150">
                <a:latin typeface="Times New Roman"/>
                <a:cs typeface="Times New Roman"/>
              </a:rPr>
              <a:t> </a:t>
            </a:r>
            <a:r>
              <a:rPr dirty="0" sz="2250" spc="-40">
                <a:latin typeface="Times New Roman"/>
                <a:cs typeface="Times New Roman"/>
              </a:rPr>
              <a:t>4</a:t>
            </a:r>
            <a:r>
              <a:rPr dirty="0" sz="2250" spc="-5" i="1">
                <a:latin typeface="Times New Roman"/>
                <a:cs typeface="Times New Roman"/>
              </a:rPr>
              <a:t>b</a:t>
            </a:r>
            <a:r>
              <a:rPr dirty="0" sz="2250" spc="-40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4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890" y="2121534"/>
            <a:ext cx="7753350" cy="184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Let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equation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line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400" spc="-1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bx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Substituting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dirty="0" sz="2400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points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 equation,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over-determined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system:</a:t>
            </a:r>
            <a:endParaRPr sz="2400">
              <a:latin typeface="Times New Roman"/>
              <a:cs typeface="Times New Roman"/>
            </a:endParaRPr>
          </a:p>
          <a:p>
            <a:pPr algn="ctr" marL="189865">
              <a:lnSpc>
                <a:spcPct val="100000"/>
              </a:lnSpc>
              <a:spcBef>
                <a:spcPts val="30"/>
              </a:spcBef>
            </a:pPr>
            <a:r>
              <a:rPr dirty="0" sz="2250" spc="-5" i="1">
                <a:latin typeface="Times New Roman"/>
                <a:cs typeface="Times New Roman"/>
              </a:rPr>
              <a:t>a</a:t>
            </a:r>
            <a:r>
              <a:rPr dirty="0" sz="2250" spc="-145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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 spc="-5" i="1">
                <a:latin typeface="Times New Roman"/>
                <a:cs typeface="Times New Roman"/>
              </a:rPr>
              <a:t>b</a:t>
            </a:r>
            <a:r>
              <a:rPr dirty="0" sz="2250" spc="-40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290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  <a:p>
            <a:pPr algn="ctr" marL="270510">
              <a:lnSpc>
                <a:spcPct val="100000"/>
              </a:lnSpc>
              <a:spcBef>
                <a:spcPts val="215"/>
              </a:spcBef>
            </a:pPr>
            <a:r>
              <a:rPr dirty="0" sz="2250" spc="-5" i="1">
                <a:latin typeface="Times New Roman"/>
                <a:cs typeface="Times New Roman"/>
              </a:rPr>
              <a:t>a</a:t>
            </a:r>
            <a:r>
              <a:rPr dirty="0" sz="2250" spc="-145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</a:t>
            </a:r>
            <a:r>
              <a:rPr dirty="0" sz="2250" spc="-150">
                <a:latin typeface="Times New Roman"/>
                <a:cs typeface="Times New Roman"/>
              </a:rPr>
              <a:t> </a:t>
            </a:r>
            <a:r>
              <a:rPr dirty="0" sz="2250" spc="-40">
                <a:latin typeface="Times New Roman"/>
                <a:cs typeface="Times New Roman"/>
              </a:rPr>
              <a:t>2</a:t>
            </a:r>
            <a:r>
              <a:rPr dirty="0" sz="2250" spc="-5" i="1">
                <a:latin typeface="Times New Roman"/>
                <a:cs typeface="Times New Roman"/>
              </a:rPr>
              <a:t>b</a:t>
            </a:r>
            <a:r>
              <a:rPr dirty="0" sz="2250" spc="-40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45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Times New Roman"/>
                <a:cs typeface="Times New Roman"/>
              </a:rPr>
              <a:t>2</a:t>
            </a:r>
            <a:r>
              <a:rPr dirty="0" sz="2250" spc="-145" i="1">
                <a:latin typeface="Times New Roman"/>
                <a:cs typeface="Times New Roman"/>
              </a:rPr>
              <a:t>.</a:t>
            </a:r>
            <a:r>
              <a:rPr dirty="0" sz="2250" spc="-5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  <a:p>
            <a:pPr algn="ctr" marL="266065">
              <a:lnSpc>
                <a:spcPct val="100000"/>
              </a:lnSpc>
              <a:spcBef>
                <a:spcPts val="215"/>
              </a:spcBef>
            </a:pPr>
            <a:r>
              <a:rPr dirty="0" sz="2250" spc="-5" i="1">
                <a:latin typeface="Times New Roman"/>
                <a:cs typeface="Times New Roman"/>
              </a:rPr>
              <a:t>a</a:t>
            </a:r>
            <a:r>
              <a:rPr dirty="0" sz="2250" spc="-145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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 spc="-110">
                <a:latin typeface="Times New Roman"/>
                <a:cs typeface="Times New Roman"/>
              </a:rPr>
              <a:t>3</a:t>
            </a:r>
            <a:r>
              <a:rPr dirty="0" sz="2250" spc="-5" i="1">
                <a:latin typeface="Times New Roman"/>
                <a:cs typeface="Times New Roman"/>
              </a:rPr>
              <a:t>b</a:t>
            </a:r>
            <a:r>
              <a:rPr dirty="0" sz="2250" spc="-40" i="1">
                <a:latin typeface="Times New Roman"/>
                <a:cs typeface="Times New Roman"/>
              </a:rPr>
              <a:t> </a:t>
            </a:r>
            <a:r>
              <a:rPr dirty="0" sz="2250" spc="-5">
                <a:latin typeface="Symbol"/>
                <a:cs typeface="Symbol"/>
              </a:rPr>
              <a:t></a:t>
            </a:r>
            <a:r>
              <a:rPr dirty="0" sz="2250" spc="-114">
                <a:latin typeface="Times New Roman"/>
                <a:cs typeface="Times New Roman"/>
              </a:rPr>
              <a:t> </a:t>
            </a:r>
            <a:r>
              <a:rPr dirty="0" sz="2250" spc="-75">
                <a:latin typeface="Times New Roman"/>
                <a:cs typeface="Times New Roman"/>
              </a:rPr>
              <a:t>3</a:t>
            </a:r>
            <a:r>
              <a:rPr dirty="0" sz="2250" spc="-180" i="1">
                <a:latin typeface="Times New Roman"/>
                <a:cs typeface="Times New Roman"/>
              </a:rPr>
              <a:t>.</a:t>
            </a:r>
            <a:r>
              <a:rPr dirty="0" sz="2250" spc="-5">
                <a:latin typeface="Times New Roman"/>
                <a:cs typeface="Times New Roman"/>
              </a:rPr>
              <a:t>6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890" y="4363592"/>
            <a:ext cx="4726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solve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least-squares</a:t>
            </a:r>
            <a:r>
              <a:rPr dirty="0" sz="2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890" y="4729048"/>
            <a:ext cx="10337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4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64479" y="3860291"/>
            <a:ext cx="3240405" cy="1809114"/>
          </a:xfrm>
          <a:custGeom>
            <a:avLst/>
            <a:gdLst/>
            <a:ahLst/>
            <a:cxnLst/>
            <a:rect l="l" t="t" r="r" b="b"/>
            <a:pathLst>
              <a:path w="3240404" h="1809114">
                <a:moveTo>
                  <a:pt x="3240024" y="0"/>
                </a:moveTo>
                <a:lnTo>
                  <a:pt x="0" y="0"/>
                </a:lnTo>
                <a:lnTo>
                  <a:pt x="0" y="1808987"/>
                </a:lnTo>
                <a:lnTo>
                  <a:pt x="3240024" y="1808987"/>
                </a:lnTo>
                <a:lnTo>
                  <a:pt x="3240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437995" y="4462565"/>
            <a:ext cx="12890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350" spc="5">
                <a:latin typeface="Symbol"/>
                <a:cs typeface="Symbol"/>
              </a:rPr>
              <a:t>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5911" y="5276506"/>
            <a:ext cx="63055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501650" algn="l"/>
              </a:tabLst>
            </a:pPr>
            <a:r>
              <a:rPr dirty="0" sz="2350" spc="5">
                <a:latin typeface="Symbol"/>
                <a:cs typeface="Symbol"/>
              </a:rPr>
              <a:t></a:t>
            </a:r>
            <a:r>
              <a:rPr dirty="0" sz="2350" spc="5">
                <a:latin typeface="Times New Roman"/>
                <a:cs typeface="Times New Roman"/>
              </a:rPr>
              <a:t>	</a:t>
            </a:r>
            <a:r>
              <a:rPr dirty="0" sz="2350" spc="5">
                <a:latin typeface="Symbol"/>
                <a:cs typeface="Symbol"/>
              </a:rPr>
              <a:t>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5911" y="3878766"/>
            <a:ext cx="12890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350" spc="5">
                <a:latin typeface="Symbol"/>
                <a:cs typeface="Symbol"/>
              </a:rPr>
              <a:t>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1898" y="5276506"/>
            <a:ext cx="78930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660400" algn="l"/>
              </a:tabLst>
            </a:pPr>
            <a:r>
              <a:rPr dirty="0" sz="2350" spc="5">
                <a:latin typeface="Symbol"/>
                <a:cs typeface="Symbol"/>
              </a:rPr>
              <a:t></a:t>
            </a:r>
            <a:r>
              <a:rPr dirty="0" sz="2350" spc="5">
                <a:latin typeface="Times New Roman"/>
                <a:cs typeface="Times New Roman"/>
              </a:rPr>
              <a:t>	</a:t>
            </a:r>
            <a:r>
              <a:rPr dirty="0" sz="2350" spc="5">
                <a:latin typeface="Symbol"/>
                <a:cs typeface="Symbol"/>
              </a:rPr>
              <a:t>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0511" y="5045765"/>
            <a:ext cx="68135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372110" algn="l"/>
              </a:tabLst>
            </a:pPr>
            <a:r>
              <a:rPr dirty="0" sz="2350" spc="5">
                <a:latin typeface="Symbol"/>
                <a:cs typeface="Symbol"/>
              </a:rPr>
              <a:t></a:t>
            </a:r>
            <a:r>
              <a:rPr dirty="0" sz="2350" spc="5">
                <a:latin typeface="Times New Roman"/>
                <a:cs typeface="Times New Roman"/>
              </a:rPr>
              <a:t>	</a:t>
            </a:r>
            <a:r>
              <a:rPr dirty="0" baseline="-29550" sz="3525" spc="37">
                <a:latin typeface="Times New Roman"/>
                <a:cs typeface="Times New Roman"/>
              </a:rPr>
              <a:t>4</a:t>
            </a:r>
            <a:r>
              <a:rPr dirty="0" sz="2350" spc="25">
                <a:latin typeface="Symbol"/>
                <a:cs typeface="Symbol"/>
              </a:rPr>
              <a:t>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35911" y="4753866"/>
            <a:ext cx="63055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350" spc="75">
                <a:latin typeface="Symbol"/>
                <a:cs typeface="Symbol"/>
              </a:rPr>
              <a:t></a:t>
            </a:r>
            <a:r>
              <a:rPr dirty="0" sz="2350" spc="10">
                <a:latin typeface="Times New Roman"/>
                <a:cs typeface="Times New Roman"/>
              </a:rPr>
              <a:t>3</a:t>
            </a:r>
            <a:r>
              <a:rPr dirty="0" sz="2350">
                <a:latin typeface="Times New Roman"/>
                <a:cs typeface="Times New Roman"/>
              </a:rPr>
              <a:t>.</a:t>
            </a:r>
            <a:r>
              <a:rPr dirty="0" sz="2350" spc="10">
                <a:latin typeface="Times New Roman"/>
                <a:cs typeface="Times New Roman"/>
              </a:rPr>
              <a:t>6</a:t>
            </a:r>
            <a:r>
              <a:rPr dirty="0" sz="2350" spc="5">
                <a:latin typeface="Symbol"/>
                <a:cs typeface="Symbol"/>
              </a:rPr>
              <a:t>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10511" y="4302072"/>
            <a:ext cx="68135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24822" sz="3525" spc="30">
                <a:latin typeface="Symbol"/>
                <a:cs typeface="Symbol"/>
              </a:rPr>
              <a:t></a:t>
            </a:r>
            <a:r>
              <a:rPr dirty="0" sz="2350" spc="20">
                <a:latin typeface="Times New Roman"/>
                <a:cs typeface="Times New Roman"/>
              </a:rPr>
              <a:t>2.4</a:t>
            </a:r>
            <a:r>
              <a:rPr dirty="0" baseline="24822" sz="3525" spc="30">
                <a:latin typeface="Symbol"/>
                <a:cs typeface="Symbol"/>
              </a:rPr>
              <a:t></a:t>
            </a:r>
            <a:endParaRPr baseline="24822" sz="352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05723" y="3851501"/>
            <a:ext cx="26098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350" spc="-135">
                <a:latin typeface="Times New Roman"/>
                <a:cs typeface="Times New Roman"/>
              </a:rPr>
              <a:t>1</a:t>
            </a:r>
            <a:r>
              <a:rPr dirty="0" baseline="-4728" sz="3525" spc="7">
                <a:latin typeface="Symbol"/>
                <a:cs typeface="Symbol"/>
              </a:rPr>
              <a:t></a:t>
            </a:r>
            <a:endParaRPr baseline="-4728" sz="3525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3798" y="5045765"/>
            <a:ext cx="86550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42925" algn="l"/>
              </a:tabLst>
            </a:pPr>
            <a:r>
              <a:rPr dirty="0" sz="2350" spc="-75">
                <a:latin typeface="Symbol"/>
                <a:cs typeface="Symbol"/>
              </a:rPr>
              <a:t></a:t>
            </a:r>
            <a:r>
              <a:rPr dirty="0" baseline="-29550" sz="3525" spc="-112">
                <a:latin typeface="Times New Roman"/>
                <a:cs typeface="Times New Roman"/>
              </a:rPr>
              <a:t>1	</a:t>
            </a:r>
            <a:r>
              <a:rPr dirty="0" baseline="-29550" sz="3525" spc="37">
                <a:latin typeface="Times New Roman"/>
                <a:cs typeface="Times New Roman"/>
              </a:rPr>
              <a:t>4</a:t>
            </a:r>
            <a:r>
              <a:rPr dirty="0" sz="2350" spc="25">
                <a:latin typeface="Symbol"/>
                <a:cs typeface="Symbol"/>
              </a:rPr>
              <a:t>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21898" y="4753866"/>
            <a:ext cx="78930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520700" algn="l"/>
              </a:tabLst>
            </a:pPr>
            <a:r>
              <a:rPr dirty="0" sz="2350" spc="-155">
                <a:latin typeface="Symbol"/>
                <a:cs typeface="Symbol"/>
              </a:rPr>
              <a:t></a:t>
            </a:r>
            <a:r>
              <a:rPr dirty="0" sz="2350" spc="10">
                <a:latin typeface="Times New Roman"/>
                <a:cs typeface="Times New Roman"/>
              </a:rPr>
              <a:t>1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-80">
                <a:latin typeface="Times New Roman"/>
                <a:cs typeface="Times New Roman"/>
              </a:rPr>
              <a:t>3</a:t>
            </a:r>
            <a:r>
              <a:rPr dirty="0" sz="2350" spc="5">
                <a:latin typeface="Symbol"/>
                <a:cs typeface="Symbol"/>
              </a:rPr>
              <a:t>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1098" y="3851501"/>
            <a:ext cx="878205" cy="7054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ts val="2665"/>
              </a:lnSpc>
              <a:spcBef>
                <a:spcPts val="114"/>
              </a:spcBef>
              <a:tabLst>
                <a:tab pos="578485" algn="l"/>
              </a:tabLst>
            </a:pPr>
            <a:r>
              <a:rPr dirty="0" baseline="-4728" sz="3525" spc="-112">
                <a:latin typeface="Symbol"/>
                <a:cs typeface="Symbol"/>
              </a:rPr>
              <a:t></a:t>
            </a:r>
            <a:r>
              <a:rPr dirty="0" sz="2350" spc="-75">
                <a:latin typeface="Times New Roman"/>
                <a:cs typeface="Times New Roman"/>
              </a:rPr>
              <a:t>1	</a:t>
            </a:r>
            <a:r>
              <a:rPr dirty="0" sz="2350" spc="-65">
                <a:latin typeface="Times New Roman"/>
                <a:cs typeface="Times New Roman"/>
              </a:rPr>
              <a:t>1</a:t>
            </a:r>
            <a:r>
              <a:rPr dirty="0" baseline="-4728" sz="3525" spc="-97">
                <a:latin typeface="Symbol"/>
                <a:cs typeface="Symbol"/>
              </a:rPr>
              <a:t></a:t>
            </a:r>
            <a:endParaRPr baseline="-4728" sz="3525">
              <a:latin typeface="Symbol"/>
              <a:cs typeface="Symbol"/>
            </a:endParaRPr>
          </a:p>
          <a:p>
            <a:pPr marL="50800">
              <a:lnSpc>
                <a:spcPts val="2665"/>
              </a:lnSpc>
              <a:tabLst>
                <a:tab pos="555625" algn="l"/>
              </a:tabLst>
            </a:pPr>
            <a:r>
              <a:rPr dirty="0" sz="2350" spc="-75">
                <a:latin typeface="Symbol"/>
                <a:cs typeface="Symbol"/>
              </a:rPr>
              <a:t></a:t>
            </a:r>
            <a:r>
              <a:rPr dirty="0" baseline="-24822" sz="3525" spc="-112">
                <a:latin typeface="Times New Roman"/>
                <a:cs typeface="Times New Roman"/>
              </a:rPr>
              <a:t>1	</a:t>
            </a:r>
            <a:r>
              <a:rPr dirty="0" baseline="-24822" sz="3525" spc="37">
                <a:latin typeface="Times New Roman"/>
                <a:cs typeface="Times New Roman"/>
              </a:rPr>
              <a:t>2</a:t>
            </a:r>
            <a:r>
              <a:rPr dirty="0" sz="2350" spc="25">
                <a:latin typeface="Symbol"/>
                <a:cs typeface="Symbol"/>
              </a:rPr>
              <a:t>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95601" y="4523137"/>
            <a:ext cx="2707005" cy="386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186815" algn="l"/>
                <a:tab pos="1478915" algn="l"/>
                <a:tab pos="2062480" algn="l"/>
              </a:tabLst>
            </a:pPr>
            <a:r>
              <a:rPr dirty="0" sz="2350" spc="10" i="1">
                <a:latin typeface="Times New Roman"/>
                <a:cs typeface="Times New Roman"/>
              </a:rPr>
              <a:t>A</a:t>
            </a:r>
            <a:r>
              <a:rPr dirty="0" sz="2350" spc="-120" i="1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Symbol"/>
                <a:cs typeface="Symbol"/>
              </a:rPr>
              <a:t></a:t>
            </a:r>
            <a:r>
              <a:rPr dirty="0" sz="2350" spc="35">
                <a:latin typeface="Times New Roman"/>
                <a:cs typeface="Times New Roman"/>
              </a:rPr>
              <a:t> </a:t>
            </a:r>
            <a:r>
              <a:rPr dirty="0" baseline="11820" sz="3525" spc="7">
                <a:latin typeface="Symbol"/>
                <a:cs typeface="Symbol"/>
              </a:rPr>
              <a:t></a:t>
            </a:r>
            <a:r>
              <a:rPr dirty="0" baseline="11820" sz="3525" spc="7">
                <a:latin typeface="Times New Roman"/>
                <a:cs typeface="Times New Roman"/>
              </a:rPr>
              <a:t>	</a:t>
            </a:r>
            <a:r>
              <a:rPr dirty="0" baseline="11820" sz="3525" spc="7">
                <a:latin typeface="Symbol"/>
                <a:cs typeface="Symbol"/>
              </a:rPr>
              <a:t></a:t>
            </a:r>
            <a:r>
              <a:rPr dirty="0" baseline="11820" sz="3525" spc="7">
                <a:latin typeface="Times New Roman"/>
                <a:cs typeface="Times New Roman"/>
              </a:rPr>
              <a:t>	</a:t>
            </a:r>
            <a:r>
              <a:rPr dirty="0" sz="2350" spc="-45">
                <a:latin typeface="Times New Roman"/>
                <a:cs typeface="Times New Roman"/>
              </a:rPr>
              <a:t>and	</a:t>
            </a:r>
            <a:r>
              <a:rPr dirty="0" sz="2350" spc="10" b="1">
                <a:latin typeface="Times New Roman"/>
                <a:cs typeface="Times New Roman"/>
              </a:rPr>
              <a:t>y</a:t>
            </a:r>
            <a:r>
              <a:rPr dirty="0" sz="2350" spc="20" b="1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Symbol"/>
                <a:cs typeface="Symbol"/>
              </a:rPr>
              <a:t>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baseline="11820" sz="3525" spc="7">
                <a:latin typeface="Symbol"/>
                <a:cs typeface="Symbol"/>
              </a:rPr>
              <a:t></a:t>
            </a:r>
            <a:endParaRPr baseline="11820" sz="3525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40" y="5505399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Thus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720595" y="5698235"/>
            <a:ext cx="5702935" cy="838200"/>
            <a:chOff x="1720595" y="5698235"/>
            <a:chExt cx="5702935" cy="838200"/>
          </a:xfrm>
        </p:grpSpPr>
        <p:sp>
          <p:nvSpPr>
            <p:cNvPr id="28" name="object 28"/>
            <p:cNvSpPr/>
            <p:nvPr/>
          </p:nvSpPr>
          <p:spPr>
            <a:xfrm>
              <a:off x="1720595" y="5698235"/>
              <a:ext cx="5702935" cy="838200"/>
            </a:xfrm>
            <a:custGeom>
              <a:avLst/>
              <a:gdLst/>
              <a:ahLst/>
              <a:cxnLst/>
              <a:rect l="l" t="t" r="r" b="b"/>
              <a:pathLst>
                <a:path w="5702934" h="838200">
                  <a:moveTo>
                    <a:pt x="570280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5702808" y="838200"/>
                  </a:lnTo>
                  <a:lnTo>
                    <a:pt x="5702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49457" y="6118082"/>
              <a:ext cx="311785" cy="0"/>
            </a:xfrm>
            <a:custGeom>
              <a:avLst/>
              <a:gdLst/>
              <a:ahLst/>
              <a:cxnLst/>
              <a:rect l="l" t="t" r="r" b="b"/>
              <a:pathLst>
                <a:path w="311785" h="0">
                  <a:moveTo>
                    <a:pt x="0" y="0"/>
                  </a:moveTo>
                  <a:lnTo>
                    <a:pt x="311374" y="0"/>
                  </a:lnTo>
                </a:path>
              </a:pathLst>
            </a:custGeom>
            <a:ln w="6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104781" y="5985751"/>
            <a:ext cx="34036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23148" sz="3600" spc="-442">
                <a:latin typeface="Times New Roman"/>
                <a:cs typeface="Times New Roman"/>
              </a:rPr>
              <a:t>6</a:t>
            </a:r>
            <a:r>
              <a:rPr dirty="0" sz="2400" spc="-295">
                <a:latin typeface="Symbol"/>
                <a:cs typeface="Symbol"/>
              </a:rPr>
              <a:t></a:t>
            </a:r>
            <a:r>
              <a:rPr dirty="0" baseline="-33564" sz="3600" spc="-442">
                <a:latin typeface="Symbol"/>
                <a:cs typeface="Symbol"/>
              </a:rPr>
              <a:t></a:t>
            </a:r>
            <a:endParaRPr baseline="-33564" sz="36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19341" y="5560447"/>
            <a:ext cx="2963545" cy="94234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42695">
              <a:lnSpc>
                <a:spcPct val="100000"/>
              </a:lnSpc>
              <a:spcBef>
                <a:spcPts val="825"/>
              </a:spcBef>
              <a:tabLst>
                <a:tab pos="1833245" algn="l"/>
                <a:tab pos="2272030" algn="l"/>
              </a:tabLst>
            </a:pPr>
            <a:r>
              <a:rPr dirty="0" sz="2400" spc="5">
                <a:latin typeface="Times New Roman"/>
                <a:cs typeface="Times New Roman"/>
              </a:rPr>
              <a:t>10	</a:t>
            </a:r>
            <a:r>
              <a:rPr dirty="0" sz="2400" spc="15">
                <a:latin typeface="Times New Roman"/>
                <a:cs typeface="Times New Roman"/>
              </a:rPr>
              <a:t>0	</a:t>
            </a:r>
            <a:r>
              <a:rPr dirty="0" sz="2400" spc="45">
                <a:latin typeface="Symbol"/>
                <a:cs typeface="Symbol"/>
              </a:rPr>
              <a:t></a:t>
            </a:r>
            <a:r>
              <a:rPr dirty="0" sz="2400" spc="45">
                <a:latin typeface="Times New Roman"/>
                <a:cs typeface="Times New Roman"/>
              </a:rPr>
              <a:t>10</a:t>
            </a:r>
            <a:r>
              <a:rPr dirty="0" baseline="-6944" sz="3600" spc="67">
                <a:latin typeface="Symbol"/>
                <a:cs typeface="Symbol"/>
              </a:rPr>
              <a:t></a:t>
            </a:r>
            <a:endParaRPr baseline="-6944" sz="36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730"/>
              </a:spcBef>
              <a:tabLst>
                <a:tab pos="1176020" algn="l"/>
                <a:tab pos="1833245" algn="l"/>
              </a:tabLst>
            </a:pPr>
            <a:r>
              <a:rPr dirty="0" sz="2400" spc="5">
                <a:latin typeface="Times New Roman"/>
                <a:cs typeface="Times New Roman"/>
              </a:rPr>
              <a:t>20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baseline="23148" sz="3600" spc="-427">
                <a:latin typeface="Symbol"/>
                <a:cs typeface="Symbol"/>
              </a:rPr>
              <a:t></a:t>
            </a:r>
            <a:r>
              <a:rPr dirty="0" baseline="-10416" sz="3600" spc="-427">
                <a:latin typeface="Symbol"/>
                <a:cs typeface="Symbol"/>
              </a:rPr>
              <a:t></a:t>
            </a:r>
            <a:r>
              <a:rPr dirty="0" sz="2400" spc="-285">
                <a:latin typeface="Symbol"/>
                <a:cs typeface="Symbol"/>
              </a:rPr>
              <a:t>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6	</a:t>
            </a:r>
            <a:r>
              <a:rPr dirty="0" sz="2400" spc="15">
                <a:latin typeface="Symbol"/>
                <a:cs typeface="Symbol"/>
              </a:rPr>
              <a:t></a:t>
            </a:r>
            <a:r>
              <a:rPr dirty="0" sz="2400" spc="-21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2	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15814" y="5875916"/>
            <a:ext cx="373062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2912745" algn="l"/>
                <a:tab pos="3201670" algn="l"/>
              </a:tabLst>
            </a:pPr>
            <a:r>
              <a:rPr dirty="0" sz="2400" spc="10">
                <a:latin typeface="Times New Roman"/>
                <a:cs typeface="Times New Roman"/>
              </a:rPr>
              <a:t>pinv(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2400" spc="-15" i="1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)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Symbol"/>
                <a:cs typeface="Symbol"/>
              </a:rPr>
              <a:t>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(</a:t>
            </a:r>
            <a:r>
              <a:rPr dirty="0" sz="2400" spc="-355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A</a:t>
            </a:r>
            <a:r>
              <a:rPr dirty="0" baseline="43650" sz="2100" spc="7" i="1">
                <a:latin typeface="Times New Roman"/>
                <a:cs typeface="Times New Roman"/>
              </a:rPr>
              <a:t>t</a:t>
            </a:r>
            <a:r>
              <a:rPr dirty="0" baseline="43650" sz="2100" spc="67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baseline="43650" sz="2100">
                <a:latin typeface="Symbol"/>
                <a:cs typeface="Symbol"/>
              </a:rPr>
              <a:t></a:t>
            </a:r>
            <a:r>
              <a:rPr dirty="0" baseline="43650" sz="2100">
                <a:latin typeface="Times New Roman"/>
                <a:cs typeface="Times New Roman"/>
              </a:rPr>
              <a:t>1</a:t>
            </a:r>
            <a:r>
              <a:rPr dirty="0" baseline="43650" sz="2100" spc="52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A</a:t>
            </a:r>
            <a:r>
              <a:rPr dirty="0" baseline="43650" sz="2100" spc="7" i="1">
                <a:latin typeface="Times New Roman"/>
                <a:cs typeface="Times New Roman"/>
              </a:rPr>
              <a:t>t </a:t>
            </a:r>
            <a:r>
              <a:rPr dirty="0" baseline="43650" sz="2100" spc="270" i="1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Symbol"/>
                <a:cs typeface="Symbol"/>
              </a:rPr>
              <a:t></a:t>
            </a:r>
            <a:r>
              <a:rPr dirty="0" sz="2400" spc="15">
                <a:latin typeface="Times New Roman"/>
                <a:cs typeface="Times New Roman"/>
              </a:rPr>
              <a:t>	</a:t>
            </a:r>
            <a:r>
              <a:rPr dirty="0" baseline="34722" sz="3600" spc="22">
                <a:latin typeface="Times New Roman"/>
                <a:cs typeface="Times New Roman"/>
              </a:rPr>
              <a:t>1	</a:t>
            </a:r>
            <a:r>
              <a:rPr dirty="0" baseline="34722" sz="3600" spc="15">
                <a:latin typeface="Symbol"/>
                <a:cs typeface="Symbol"/>
              </a:rPr>
              <a:t></a:t>
            </a:r>
            <a:r>
              <a:rPr dirty="0" baseline="34722" sz="3600" spc="-195">
                <a:latin typeface="Times New Roman"/>
                <a:cs typeface="Times New Roman"/>
              </a:rPr>
              <a:t> </a:t>
            </a:r>
            <a:r>
              <a:rPr dirty="0" baseline="40509" sz="3600" spc="-7">
                <a:latin typeface="Times New Roman"/>
                <a:cs typeface="Times New Roman"/>
              </a:rPr>
              <a:t>20</a:t>
            </a:r>
            <a:endParaRPr baseline="40509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276847"/>
            <a:ext cx="2241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44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890" y="643254"/>
            <a:ext cx="398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least-squares</a:t>
            </a: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890" y="2106244"/>
            <a:ext cx="504952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Thus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0.2,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4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1.02.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equation</a:t>
            </a:r>
            <a:r>
              <a:rPr dirty="0" sz="2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202940">
              <a:lnSpc>
                <a:spcPct val="100000"/>
              </a:lnSpc>
            </a:pP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40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0.2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1.02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3603" y="1117091"/>
            <a:ext cx="6337300" cy="1016635"/>
            <a:chOff x="1403603" y="1117091"/>
            <a:chExt cx="6337300" cy="1016635"/>
          </a:xfrm>
        </p:grpSpPr>
        <p:sp>
          <p:nvSpPr>
            <p:cNvPr id="6" name="object 6"/>
            <p:cNvSpPr/>
            <p:nvPr/>
          </p:nvSpPr>
          <p:spPr>
            <a:xfrm>
              <a:off x="1403603" y="1117091"/>
              <a:ext cx="6337300" cy="1016635"/>
            </a:xfrm>
            <a:custGeom>
              <a:avLst/>
              <a:gdLst/>
              <a:ahLst/>
              <a:cxnLst/>
              <a:rect l="l" t="t" r="r" b="b"/>
              <a:pathLst>
                <a:path w="6337300" h="1016635">
                  <a:moveTo>
                    <a:pt x="6336792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6336792" y="1016508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97290" y="1626703"/>
              <a:ext cx="311785" cy="0"/>
            </a:xfrm>
            <a:custGeom>
              <a:avLst/>
              <a:gdLst/>
              <a:ahLst/>
              <a:cxnLst/>
              <a:rect l="l" t="t" r="r" b="b"/>
              <a:pathLst>
                <a:path w="311785" h="0">
                  <a:moveTo>
                    <a:pt x="0" y="0"/>
                  </a:moveTo>
                  <a:lnTo>
                    <a:pt x="311389" y="0"/>
                  </a:lnTo>
                </a:path>
              </a:pathLst>
            </a:custGeom>
            <a:ln w="6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3974" y="1384124"/>
            <a:ext cx="18224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400" spc="1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8547" y="1413379"/>
            <a:ext cx="13144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400" spc="1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8744" y="1413379"/>
            <a:ext cx="13144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400" spc="10"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8744" y="1759646"/>
            <a:ext cx="49149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59410" algn="l"/>
              </a:tabLst>
            </a:pPr>
            <a:r>
              <a:rPr dirty="0" sz="2400" spc="10">
                <a:latin typeface="Symbol"/>
                <a:cs typeface="Symbol"/>
              </a:rPr>
              <a:t></a:t>
            </a:r>
            <a:r>
              <a:rPr dirty="0" sz="2400" spc="10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0222" y="1648084"/>
            <a:ext cx="13144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400" spc="1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022" y="1524643"/>
            <a:ext cx="238252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400" spc="-925"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795" y="1374523"/>
            <a:ext cx="990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14">
                <a:latin typeface="Symbol"/>
                <a:cs typeface="Symbol"/>
              </a:rPr>
              <a:t>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1653" y="1587740"/>
            <a:ext cx="81216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11574" sz="3600" spc="-44">
                <a:latin typeface="Symbol"/>
                <a:cs typeface="Symbol"/>
              </a:rPr>
              <a:t></a:t>
            </a:r>
            <a:r>
              <a:rPr dirty="0" sz="2400" spc="-30">
                <a:latin typeface="Times New Roman"/>
                <a:cs typeface="Times New Roman"/>
              </a:rPr>
              <a:t>1.02</a:t>
            </a:r>
            <a:r>
              <a:rPr dirty="0" baseline="-11574" sz="3600" spc="-44">
                <a:latin typeface="Symbol"/>
                <a:cs typeface="Symbol"/>
              </a:rPr>
              <a:t></a:t>
            </a:r>
            <a:endParaRPr baseline="-11574" sz="3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1653" y="1190260"/>
            <a:ext cx="812165" cy="7277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ts val="2755"/>
              </a:lnSpc>
              <a:spcBef>
                <a:spcPts val="110"/>
              </a:spcBef>
            </a:pPr>
            <a:r>
              <a:rPr dirty="0" baseline="-6944" sz="3600" spc="15">
                <a:latin typeface="Symbol"/>
                <a:cs typeface="Symbol"/>
              </a:rPr>
              <a:t></a:t>
            </a:r>
            <a:r>
              <a:rPr dirty="0" baseline="-6944" sz="3600" spc="-21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0.2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baseline="-6944" sz="3600" spc="15">
                <a:latin typeface="Symbol"/>
                <a:cs typeface="Symbol"/>
              </a:rPr>
              <a:t></a:t>
            </a:r>
            <a:endParaRPr baseline="-6944" sz="3600">
              <a:latin typeface="Symbol"/>
              <a:cs typeface="Symbol"/>
            </a:endParaRPr>
          </a:p>
          <a:p>
            <a:pPr marL="25400">
              <a:lnSpc>
                <a:spcPts val="2755"/>
              </a:lnSpc>
            </a:pPr>
            <a:r>
              <a:rPr dirty="0" sz="2400" spc="-925"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0399" y="1190260"/>
            <a:ext cx="125539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463550" algn="l"/>
              </a:tabLst>
            </a:pPr>
            <a:r>
              <a:rPr dirty="0" sz="2400" spc="15">
                <a:latin typeface="Times New Roman"/>
                <a:cs typeface="Times New Roman"/>
              </a:rPr>
              <a:t>0	</a:t>
            </a:r>
            <a:r>
              <a:rPr dirty="0" sz="2400" spc="70">
                <a:latin typeface="Symbol"/>
                <a:cs typeface="Symbol"/>
              </a:rPr>
              <a:t></a:t>
            </a:r>
            <a:r>
              <a:rPr dirty="0" sz="2400" spc="70">
                <a:latin typeface="Times New Roman"/>
                <a:cs typeface="Times New Roman"/>
              </a:rPr>
              <a:t>10</a:t>
            </a:r>
            <a:r>
              <a:rPr dirty="0" baseline="-6944" sz="3600" spc="104">
                <a:latin typeface="Symbol"/>
                <a:cs typeface="Symbol"/>
              </a:rPr>
              <a:t></a:t>
            </a:r>
            <a:r>
              <a:rPr dirty="0" baseline="13888" sz="3600" spc="104">
                <a:latin typeface="Symbol"/>
                <a:cs typeface="Symbol"/>
              </a:rPr>
              <a:t></a:t>
            </a:r>
            <a:endParaRPr baseline="13888" sz="3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7174" y="1587739"/>
            <a:ext cx="279844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170305" algn="l"/>
                <a:tab pos="1828164" algn="l"/>
                <a:tab pos="2605405" algn="l"/>
              </a:tabLst>
            </a:pPr>
            <a:r>
              <a:rPr dirty="0" baseline="-5787" sz="3600" spc="7">
                <a:latin typeface="Times New Roman"/>
                <a:cs typeface="Times New Roman"/>
              </a:rPr>
              <a:t>20</a:t>
            </a:r>
            <a:r>
              <a:rPr dirty="0" baseline="-5787" sz="3600" spc="-322">
                <a:latin typeface="Times New Roman"/>
                <a:cs typeface="Times New Roman"/>
              </a:rPr>
              <a:t> </a:t>
            </a:r>
            <a:r>
              <a:rPr dirty="0" baseline="-11574" sz="3600" spc="52">
                <a:latin typeface="Symbol"/>
                <a:cs typeface="Symbol"/>
              </a:rPr>
              <a:t></a:t>
            </a:r>
            <a:r>
              <a:rPr dirty="0" sz="2400" spc="35">
                <a:latin typeface="Symbol"/>
                <a:cs typeface="Symbol"/>
              </a:rPr>
              <a:t>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6	</a:t>
            </a:r>
            <a:r>
              <a:rPr dirty="0" sz="2400" spc="15">
                <a:latin typeface="Symbol"/>
                <a:cs typeface="Symbol"/>
              </a:rPr>
              <a:t></a:t>
            </a:r>
            <a:r>
              <a:rPr dirty="0" sz="2400" spc="-21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2	2	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76627" y="1196355"/>
            <a:ext cx="144526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83845" algn="l"/>
                <a:tab pos="1127760" algn="l"/>
              </a:tabLst>
            </a:pPr>
            <a:r>
              <a:rPr dirty="0" sz="2400" spc="15">
                <a:latin typeface="Times New Roman"/>
                <a:cs typeface="Times New Roman"/>
              </a:rPr>
              <a:t>1</a:t>
            </a:r>
            <a:r>
              <a:rPr dirty="0" sz="2400" spc="15">
                <a:latin typeface="Times New Roman"/>
                <a:cs typeface="Times New Roman"/>
              </a:rPr>
              <a:t>	</a:t>
            </a:r>
            <a:r>
              <a:rPr dirty="0" baseline="-5787" sz="3600" spc="15">
                <a:latin typeface="Symbol"/>
                <a:cs typeface="Symbol"/>
              </a:rPr>
              <a:t></a:t>
            </a:r>
            <a:r>
              <a:rPr dirty="0" baseline="-5787" sz="3600" spc="-104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Times New Roman"/>
                <a:cs typeface="Times New Roman"/>
              </a:rPr>
              <a:t>2</a:t>
            </a:r>
            <a:r>
              <a:rPr dirty="0" baseline="1157" sz="3600" spc="22">
                <a:latin typeface="Times New Roman"/>
                <a:cs typeface="Times New Roman"/>
              </a:rPr>
              <a:t>0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-7">
                <a:latin typeface="Times New Roman"/>
                <a:cs typeface="Times New Roman"/>
              </a:rPr>
              <a:t>10</a:t>
            </a:r>
            <a:endParaRPr baseline="1157"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8426" y="1862215"/>
            <a:ext cx="1028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5226" y="1630566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3.</a:t>
            </a:r>
            <a:r>
              <a:rPr dirty="0" sz="1400" spc="5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5226" y="1398600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2.</a:t>
            </a:r>
            <a:r>
              <a:rPr dirty="0" sz="1400" spc="5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6967" y="1039386"/>
            <a:ext cx="26860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00" spc="-10">
                <a:latin typeface="Times New Roman"/>
                <a:cs typeface="Times New Roman"/>
              </a:rPr>
              <a:t>1</a:t>
            </a:r>
            <a:r>
              <a:rPr dirty="0" baseline="-13888" sz="3600" spc="-15">
                <a:latin typeface="Symbol"/>
                <a:cs typeface="Symbol"/>
              </a:rPr>
              <a:t></a:t>
            </a:r>
            <a:endParaRPr baseline="-13888" sz="3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5126" y="1384124"/>
            <a:ext cx="188722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2400" spc="-25">
                <a:latin typeface="Times New Roman"/>
                <a:cs typeface="Times New Roman"/>
              </a:rPr>
              <a:t>[</a:t>
            </a:r>
            <a:r>
              <a:rPr dirty="0" sz="2400" spc="10">
                <a:latin typeface="Times New Roman"/>
                <a:cs typeface="Times New Roman"/>
              </a:rPr>
              <a:t>(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67" i="1">
                <a:latin typeface="Times New Roman"/>
                <a:cs typeface="Times New Roman"/>
              </a:rPr>
              <a:t> </a:t>
            </a:r>
            <a:r>
              <a:rPr dirty="0" sz="2400" spc="-45" i="1">
                <a:latin typeface="Times New Roman"/>
                <a:cs typeface="Times New Roman"/>
              </a:rPr>
              <a:t>A</a:t>
            </a:r>
            <a:r>
              <a:rPr dirty="0" sz="2400" spc="10">
                <a:latin typeface="Times New Roman"/>
                <a:cs typeface="Times New Roman"/>
              </a:rPr>
              <a:t>)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baseline="43650" sz="2100" spc="7">
                <a:latin typeface="Times New Roman"/>
                <a:cs typeface="Times New Roman"/>
              </a:rPr>
              <a:t>1</a:t>
            </a:r>
            <a:r>
              <a:rPr dirty="0" baseline="43650" sz="2100" spc="44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15" i="1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]</a:t>
            </a:r>
            <a:r>
              <a:rPr dirty="0" sz="2400" spc="15" b="1">
                <a:latin typeface="Times New Roman"/>
                <a:cs typeface="Times New Roman"/>
              </a:rPr>
              <a:t>y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97152" y="3212592"/>
            <a:ext cx="4451985" cy="3403600"/>
            <a:chOff x="1597152" y="3212592"/>
            <a:chExt cx="4451985" cy="3403600"/>
          </a:xfrm>
        </p:grpSpPr>
        <p:sp>
          <p:nvSpPr>
            <p:cNvPr id="26" name="object 26"/>
            <p:cNvSpPr/>
            <p:nvPr/>
          </p:nvSpPr>
          <p:spPr>
            <a:xfrm>
              <a:off x="1597152" y="3212592"/>
              <a:ext cx="4451985" cy="3403600"/>
            </a:xfrm>
            <a:custGeom>
              <a:avLst/>
              <a:gdLst/>
              <a:ahLst/>
              <a:cxnLst/>
              <a:rect l="l" t="t" r="r" b="b"/>
              <a:pathLst>
                <a:path w="4451985" h="3403600">
                  <a:moveTo>
                    <a:pt x="4451604" y="0"/>
                  </a:moveTo>
                  <a:lnTo>
                    <a:pt x="0" y="0"/>
                  </a:lnTo>
                  <a:lnTo>
                    <a:pt x="0" y="3403091"/>
                  </a:lnTo>
                  <a:lnTo>
                    <a:pt x="4451604" y="3403091"/>
                  </a:lnTo>
                  <a:lnTo>
                    <a:pt x="4451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74697" y="3522735"/>
              <a:ext cx="0" cy="2881630"/>
            </a:xfrm>
            <a:custGeom>
              <a:avLst/>
              <a:gdLst/>
              <a:ahLst/>
              <a:cxnLst/>
              <a:rect l="l" t="t" r="r" b="b"/>
              <a:pathLst>
                <a:path w="0" h="2881629">
                  <a:moveTo>
                    <a:pt x="0" y="2881274"/>
                  </a:moveTo>
                  <a:lnTo>
                    <a:pt x="0" y="0"/>
                  </a:lnTo>
                </a:path>
              </a:pathLst>
            </a:custGeom>
            <a:ln w="9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30188" y="3447886"/>
              <a:ext cx="89535" cy="85725"/>
            </a:xfrm>
            <a:custGeom>
              <a:avLst/>
              <a:gdLst/>
              <a:ahLst/>
              <a:cxnLst/>
              <a:rect l="l" t="t" r="r" b="b"/>
              <a:pathLst>
                <a:path w="89535" h="85725">
                  <a:moveTo>
                    <a:pt x="44508" y="0"/>
                  </a:moveTo>
                  <a:lnTo>
                    <a:pt x="0" y="85541"/>
                  </a:lnTo>
                  <a:lnTo>
                    <a:pt x="88989" y="85541"/>
                  </a:lnTo>
                  <a:lnTo>
                    <a:pt x="44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07174" y="5842710"/>
              <a:ext cx="3853179" cy="0"/>
            </a:xfrm>
            <a:custGeom>
              <a:avLst/>
              <a:gdLst/>
              <a:ahLst/>
              <a:cxnLst/>
              <a:rect l="l" t="t" r="r" b="b"/>
              <a:pathLst>
                <a:path w="3853179" h="0">
                  <a:moveTo>
                    <a:pt x="0" y="0"/>
                  </a:moveTo>
                  <a:lnTo>
                    <a:pt x="3852734" y="0"/>
                  </a:lnTo>
                </a:path>
              </a:pathLst>
            </a:custGeom>
            <a:ln w="9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648788" y="5799940"/>
              <a:ext cx="89535" cy="85725"/>
            </a:xfrm>
            <a:custGeom>
              <a:avLst/>
              <a:gdLst/>
              <a:ahLst/>
              <a:cxnLst/>
              <a:rect l="l" t="t" r="r" b="b"/>
              <a:pathLst>
                <a:path w="89535" h="85725">
                  <a:moveTo>
                    <a:pt x="0" y="0"/>
                  </a:moveTo>
                  <a:lnTo>
                    <a:pt x="0" y="85541"/>
                  </a:lnTo>
                  <a:lnTo>
                    <a:pt x="88962" y="42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18502" y="3784639"/>
              <a:ext cx="2996565" cy="2058670"/>
            </a:xfrm>
            <a:custGeom>
              <a:avLst/>
              <a:gdLst/>
              <a:ahLst/>
              <a:cxnLst/>
              <a:rect l="l" t="t" r="r" b="b"/>
              <a:pathLst>
                <a:path w="2996565" h="2058670">
                  <a:moveTo>
                    <a:pt x="856195" y="2058071"/>
                  </a:moveTo>
                  <a:lnTo>
                    <a:pt x="856195" y="0"/>
                  </a:lnTo>
                  <a:lnTo>
                    <a:pt x="661575" y="0"/>
                  </a:lnTo>
                </a:path>
                <a:path w="2996565" h="2058670">
                  <a:moveTo>
                    <a:pt x="710230" y="1646457"/>
                  </a:moveTo>
                  <a:lnTo>
                    <a:pt x="856195" y="1646457"/>
                  </a:lnTo>
                </a:path>
                <a:path w="2996565" h="2058670">
                  <a:moveTo>
                    <a:pt x="710230" y="1234803"/>
                  </a:moveTo>
                  <a:lnTo>
                    <a:pt x="856195" y="1234803"/>
                  </a:lnTo>
                </a:path>
                <a:path w="2996565" h="2058670">
                  <a:moveTo>
                    <a:pt x="710230" y="823202"/>
                  </a:moveTo>
                  <a:lnTo>
                    <a:pt x="856195" y="823202"/>
                  </a:lnTo>
                </a:path>
                <a:path w="2996565" h="2058670">
                  <a:moveTo>
                    <a:pt x="710230" y="411601"/>
                  </a:moveTo>
                  <a:lnTo>
                    <a:pt x="856195" y="411601"/>
                  </a:lnTo>
                </a:path>
                <a:path w="2996565" h="2058670">
                  <a:moveTo>
                    <a:pt x="856195" y="2058071"/>
                  </a:moveTo>
                  <a:lnTo>
                    <a:pt x="2996511" y="2058071"/>
                  </a:lnTo>
                  <a:lnTo>
                    <a:pt x="2996511" y="1870976"/>
                  </a:lnTo>
                </a:path>
                <a:path w="2996565" h="2058670">
                  <a:moveTo>
                    <a:pt x="1284258" y="1917747"/>
                  </a:moveTo>
                  <a:lnTo>
                    <a:pt x="1284258" y="2058071"/>
                  </a:lnTo>
                </a:path>
                <a:path w="2996565" h="2058670">
                  <a:moveTo>
                    <a:pt x="1712321" y="1917747"/>
                  </a:moveTo>
                  <a:lnTo>
                    <a:pt x="1712321" y="2058071"/>
                  </a:lnTo>
                </a:path>
                <a:path w="2996565" h="2058670">
                  <a:moveTo>
                    <a:pt x="2140384" y="1917747"/>
                  </a:moveTo>
                  <a:lnTo>
                    <a:pt x="2140384" y="2058071"/>
                  </a:lnTo>
                </a:path>
                <a:path w="2996565" h="2058670">
                  <a:moveTo>
                    <a:pt x="2568448" y="1917747"/>
                  </a:moveTo>
                  <a:lnTo>
                    <a:pt x="2568448" y="2058071"/>
                  </a:lnTo>
                </a:path>
                <a:path w="2996565" h="2058670">
                  <a:moveTo>
                    <a:pt x="856195" y="2058071"/>
                  </a:moveTo>
                  <a:lnTo>
                    <a:pt x="0" y="2058071"/>
                  </a:lnTo>
                  <a:lnTo>
                    <a:pt x="0" y="1870976"/>
                  </a:lnTo>
                </a:path>
                <a:path w="2996565" h="2058670">
                  <a:moveTo>
                    <a:pt x="428076" y="1917747"/>
                  </a:moveTo>
                  <a:lnTo>
                    <a:pt x="428076" y="2058071"/>
                  </a:lnTo>
                </a:path>
              </a:pathLst>
            </a:custGeom>
            <a:ln w="9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85016" y="3691045"/>
              <a:ext cx="3502660" cy="2526030"/>
            </a:xfrm>
            <a:custGeom>
              <a:avLst/>
              <a:gdLst/>
              <a:ahLst/>
              <a:cxnLst/>
              <a:rect l="l" t="t" r="r" b="b"/>
              <a:pathLst>
                <a:path w="3502660" h="2526029">
                  <a:moveTo>
                    <a:pt x="3502512" y="0"/>
                  </a:moveTo>
                  <a:lnTo>
                    <a:pt x="0" y="2525855"/>
                  </a:lnTo>
                </a:path>
              </a:pathLst>
            </a:custGeom>
            <a:ln w="28903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4413" y="5393672"/>
              <a:ext cx="116694" cy="1122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2981" y="4794896"/>
              <a:ext cx="116694" cy="1123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0539" y="4345937"/>
              <a:ext cx="116694" cy="11220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8097" y="4084033"/>
              <a:ext cx="116694" cy="112206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597152" y="3212592"/>
            <a:ext cx="4451985" cy="3403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197610">
              <a:lnSpc>
                <a:spcPct val="100000"/>
              </a:lnSpc>
              <a:spcBef>
                <a:spcPts val="130"/>
              </a:spcBef>
            </a:pPr>
            <a:r>
              <a:rPr dirty="0" sz="1850" spc="40" i="1">
                <a:latin typeface="Times New Roman"/>
                <a:cs typeface="Times New Roman"/>
              </a:rPr>
              <a:t>y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L="1416050">
              <a:lnSpc>
                <a:spcPct val="100000"/>
              </a:lnSpc>
            </a:pPr>
            <a:r>
              <a:rPr dirty="0" sz="1850" spc="30">
                <a:latin typeface="Times New Roman"/>
                <a:cs typeface="Times New Roman"/>
              </a:rPr>
              <a:t>(4,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4)</a:t>
            </a:r>
            <a:endParaRPr sz="1850">
              <a:latin typeface="Times New Roman"/>
              <a:cs typeface="Times New Roman"/>
            </a:endParaRPr>
          </a:p>
          <a:p>
            <a:pPr algn="ctr" marL="401955">
              <a:lnSpc>
                <a:spcPct val="100000"/>
              </a:lnSpc>
              <a:spcBef>
                <a:spcPts val="120"/>
              </a:spcBef>
            </a:pPr>
            <a:r>
              <a:rPr dirty="0" sz="1850" spc="30">
                <a:latin typeface="Times New Roman"/>
                <a:cs typeface="Times New Roman"/>
              </a:rPr>
              <a:t>(3,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3.6)</a:t>
            </a:r>
            <a:endParaRPr sz="1850">
              <a:latin typeface="Times New Roman"/>
              <a:cs typeface="Times New Roman"/>
            </a:endParaRPr>
          </a:p>
          <a:p>
            <a:pPr algn="ctr" marR="674370">
              <a:lnSpc>
                <a:spcPct val="100000"/>
              </a:lnSpc>
              <a:spcBef>
                <a:spcPts val="1335"/>
              </a:spcBef>
            </a:pPr>
            <a:r>
              <a:rPr dirty="0" sz="1850" spc="30">
                <a:latin typeface="Times New Roman"/>
                <a:cs typeface="Times New Roman"/>
              </a:rPr>
              <a:t>(2,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2.4)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R="132080">
              <a:lnSpc>
                <a:spcPct val="100000"/>
              </a:lnSpc>
            </a:pPr>
            <a:r>
              <a:rPr dirty="0" sz="1850" spc="30">
                <a:latin typeface="Times New Roman"/>
                <a:cs typeface="Times New Roman"/>
              </a:rPr>
              <a:t>(1,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Times New Roman"/>
                <a:cs typeface="Times New Roman"/>
              </a:rPr>
              <a:t>1)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algn="r" marR="244475">
              <a:lnSpc>
                <a:spcPct val="100000"/>
              </a:lnSpc>
              <a:spcBef>
                <a:spcPts val="5"/>
              </a:spcBef>
            </a:pPr>
            <a:r>
              <a:rPr dirty="0" sz="1850" spc="40" i="1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685" y="6276847"/>
            <a:ext cx="2241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45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30250"/>
            <a:ext cx="2931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DFD292"/>
                </a:solidFill>
                <a:latin typeface="Arial Black"/>
                <a:cs typeface="Arial Black"/>
              </a:rPr>
              <a:t>Example</a:t>
            </a:r>
            <a:r>
              <a:rPr dirty="0" sz="4000" spc="-6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4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890" y="860805"/>
            <a:ext cx="7546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least-squares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heavy"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parabola</a:t>
            </a:r>
            <a:r>
              <a:rPr dirty="0" sz="2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for the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points.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1772" y="1226565"/>
            <a:ext cx="312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(1,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7),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(2,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2),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(3,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1),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(4,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3)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1484375"/>
            <a:ext cx="1400556" cy="457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2043" y="1484375"/>
            <a:ext cx="1400810" cy="4572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2400" b="1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4740" y="2310383"/>
            <a:ext cx="1874520" cy="1346200"/>
          </a:xfrm>
          <a:custGeom>
            <a:avLst/>
            <a:gdLst/>
            <a:ahLst/>
            <a:cxnLst/>
            <a:rect l="l" t="t" r="r" b="b"/>
            <a:pathLst>
              <a:path w="1874520" h="1346200">
                <a:moveTo>
                  <a:pt x="1874519" y="0"/>
                </a:moveTo>
                <a:lnTo>
                  <a:pt x="0" y="0"/>
                </a:lnTo>
                <a:lnTo>
                  <a:pt x="0" y="1345691"/>
                </a:lnTo>
                <a:lnTo>
                  <a:pt x="1874519" y="1345691"/>
                </a:lnTo>
                <a:lnTo>
                  <a:pt x="1874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02399" y="5099128"/>
            <a:ext cx="137160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15">
                <a:latin typeface="Symbol"/>
                <a:cs typeface="Symbol"/>
              </a:rPr>
              <a:t>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7963" y="5099128"/>
            <a:ext cx="137160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15">
                <a:latin typeface="Symbol"/>
                <a:cs typeface="Symbol"/>
              </a:rPr>
              <a:t>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63500">
              <a:lnSpc>
                <a:spcPts val="2675"/>
              </a:lnSpc>
              <a:spcBef>
                <a:spcPts val="100"/>
              </a:spcBef>
            </a:pPr>
            <a:r>
              <a:rPr dirty="0"/>
              <a:t>Let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parabola</a:t>
            </a:r>
            <a:r>
              <a:rPr dirty="0" spc="-25"/>
              <a:t> </a:t>
            </a:r>
            <a:r>
              <a:rPr dirty="0"/>
              <a:t>be</a:t>
            </a:r>
            <a:r>
              <a:rPr dirty="0" spc="-5"/>
              <a:t> </a:t>
            </a:r>
            <a:r>
              <a:rPr dirty="0" b="1" i="1">
                <a:latin typeface="Times New Roman"/>
                <a:cs typeface="Times New Roman"/>
              </a:rPr>
              <a:t>y</a:t>
            </a:r>
            <a:r>
              <a:rPr dirty="0" spc="-5" b="1" i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= </a:t>
            </a:r>
            <a:r>
              <a:rPr dirty="0" b="1" i="1">
                <a:latin typeface="Times New Roman"/>
                <a:cs typeface="Times New Roman"/>
              </a:rPr>
              <a:t>a</a:t>
            </a:r>
            <a:r>
              <a:rPr dirty="0" spc="-5" b="1" i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+</a:t>
            </a:r>
            <a:r>
              <a:rPr dirty="0" spc="-15" b="1">
                <a:latin typeface="Times New Roman"/>
                <a:cs typeface="Times New Roman"/>
              </a:rPr>
              <a:t> </a:t>
            </a:r>
            <a:r>
              <a:rPr dirty="0" b="1" i="1">
                <a:latin typeface="Times New Roman"/>
                <a:cs typeface="Times New Roman"/>
              </a:rPr>
              <a:t>bx</a:t>
            </a:r>
            <a:r>
              <a:rPr dirty="0" spc="-5" b="1" i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+ </a:t>
            </a:r>
            <a:r>
              <a:rPr dirty="0" b="1" i="1">
                <a:latin typeface="Times New Roman"/>
                <a:cs typeface="Times New Roman"/>
              </a:rPr>
              <a:t>cx</a:t>
            </a:r>
            <a:r>
              <a:rPr dirty="0" baseline="24305" sz="2400" b="1">
                <a:latin typeface="Times New Roman"/>
                <a:cs typeface="Times New Roman"/>
              </a:rPr>
              <a:t>2</a:t>
            </a:r>
            <a:r>
              <a:rPr dirty="0" sz="2400"/>
              <a:t>.</a:t>
            </a:r>
            <a:r>
              <a:rPr dirty="0" sz="2400" spc="-20"/>
              <a:t> </a:t>
            </a:r>
            <a:r>
              <a:rPr dirty="0" sz="2400" spc="-5"/>
              <a:t>Substituting</a:t>
            </a:r>
            <a:r>
              <a:rPr dirty="0" sz="2400" spc="-40"/>
              <a:t> </a:t>
            </a:r>
            <a:r>
              <a:rPr dirty="0" sz="2400"/>
              <a:t>data</a:t>
            </a:r>
            <a:r>
              <a:rPr dirty="0" sz="2400" spc="-10"/>
              <a:t> </a:t>
            </a:r>
            <a:r>
              <a:rPr dirty="0" sz="2400"/>
              <a:t>points:</a:t>
            </a:r>
            <a:endParaRPr sz="2400">
              <a:latin typeface="Times New Roman"/>
              <a:cs typeface="Times New Roman"/>
            </a:endParaRPr>
          </a:p>
          <a:p>
            <a:pPr algn="just" marL="3683635">
              <a:lnSpc>
                <a:spcPts val="2555"/>
              </a:lnSpc>
            </a:pP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300" spc="-1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2300" spc="-210">
                <a:solidFill>
                  <a:srgbClr val="000000"/>
                </a:solidFill>
              </a:rPr>
              <a:t> </a:t>
            </a: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2300" spc="-17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2300" spc="-175">
                <a:solidFill>
                  <a:srgbClr val="000000"/>
                </a:solidFill>
              </a:rPr>
              <a:t> </a:t>
            </a: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300" spc="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2300" spc="-35">
                <a:solidFill>
                  <a:srgbClr val="000000"/>
                </a:solidFill>
              </a:rPr>
              <a:t> </a:t>
            </a:r>
            <a:r>
              <a:rPr dirty="0" sz="2300" spc="5">
                <a:solidFill>
                  <a:srgbClr val="000000"/>
                </a:solidFill>
              </a:rPr>
              <a:t>7</a:t>
            </a:r>
            <a:endParaRPr sz="2300">
              <a:latin typeface="Symbol"/>
              <a:cs typeface="Symbol"/>
            </a:endParaRPr>
          </a:p>
          <a:p>
            <a:pPr algn="just" marL="3265804" marR="2509520" indent="114300">
              <a:lnSpc>
                <a:spcPct val="100299"/>
              </a:lnSpc>
            </a:pP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300" spc="-1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2300" spc="-140">
                <a:solidFill>
                  <a:srgbClr val="000000"/>
                </a:solidFill>
              </a:rPr>
              <a:t> </a:t>
            </a:r>
            <a:r>
              <a:rPr dirty="0" sz="2300" spc="-35">
                <a:solidFill>
                  <a:srgbClr val="000000"/>
                </a:solidFill>
              </a:rPr>
              <a:t>2</a:t>
            </a: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2300" spc="-17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2300" spc="-140">
                <a:solidFill>
                  <a:srgbClr val="000000"/>
                </a:solidFill>
              </a:rPr>
              <a:t> </a:t>
            </a:r>
            <a:r>
              <a:rPr dirty="0" sz="2300">
                <a:solidFill>
                  <a:srgbClr val="000000"/>
                </a:solidFill>
              </a:rPr>
              <a:t>4</a:t>
            </a: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300" spc="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2300">
                <a:solidFill>
                  <a:srgbClr val="000000"/>
                </a:solidFill>
              </a:rPr>
              <a:t> </a:t>
            </a:r>
            <a:r>
              <a:rPr dirty="0" sz="2300" spc="5">
                <a:solidFill>
                  <a:srgbClr val="000000"/>
                </a:solidFill>
              </a:rPr>
              <a:t>2  </a:t>
            </a: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300" spc="-1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2300" spc="-210">
                <a:solidFill>
                  <a:srgbClr val="000000"/>
                </a:solidFill>
              </a:rPr>
              <a:t> </a:t>
            </a:r>
            <a:r>
              <a:rPr dirty="0" sz="2300" spc="-110">
                <a:solidFill>
                  <a:srgbClr val="000000"/>
                </a:solidFill>
              </a:rPr>
              <a:t>3</a:t>
            </a: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2300" spc="-17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2300" spc="-210">
                <a:solidFill>
                  <a:srgbClr val="000000"/>
                </a:solidFill>
              </a:rPr>
              <a:t> </a:t>
            </a:r>
            <a:r>
              <a:rPr dirty="0" sz="2300">
                <a:solidFill>
                  <a:srgbClr val="000000"/>
                </a:solidFill>
              </a:rPr>
              <a:t>9</a:t>
            </a: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300" spc="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2300" spc="-254">
                <a:solidFill>
                  <a:srgbClr val="000000"/>
                </a:solidFill>
              </a:rPr>
              <a:t> </a:t>
            </a:r>
            <a:r>
              <a:rPr dirty="0" sz="2300" spc="5">
                <a:solidFill>
                  <a:srgbClr val="000000"/>
                </a:solidFill>
              </a:rPr>
              <a:t>1  </a:t>
            </a: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300" spc="-1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2300" spc="-140">
                <a:solidFill>
                  <a:srgbClr val="000000"/>
                </a:solidFill>
              </a:rPr>
              <a:t> </a:t>
            </a:r>
            <a:r>
              <a:rPr dirty="0" sz="2300" spc="-35">
                <a:solidFill>
                  <a:srgbClr val="000000"/>
                </a:solidFill>
              </a:rPr>
              <a:t>4</a:t>
            </a: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2300" spc="-17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9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2300" spc="-20">
                <a:solidFill>
                  <a:srgbClr val="000000"/>
                </a:solidFill>
              </a:rPr>
              <a:t>1</a:t>
            </a:r>
            <a:r>
              <a:rPr dirty="0" sz="2300" spc="20">
                <a:solidFill>
                  <a:srgbClr val="000000"/>
                </a:solidFill>
              </a:rPr>
              <a:t>6</a:t>
            </a:r>
            <a:r>
              <a:rPr dirty="0" sz="2300" spc="5" i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2300" spc="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1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2300" spc="-75">
                <a:solidFill>
                  <a:srgbClr val="000000"/>
                </a:solidFill>
              </a:rPr>
              <a:t> </a:t>
            </a:r>
            <a:r>
              <a:rPr dirty="0" sz="2300" spc="5">
                <a:solidFill>
                  <a:srgbClr val="000000"/>
                </a:solidFill>
              </a:rPr>
              <a:t>3</a:t>
            </a:r>
            <a:endParaRPr sz="23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2800"/>
          </a:p>
          <a:p>
            <a:pPr algn="just" marL="3621404">
              <a:lnSpc>
                <a:spcPct val="100000"/>
              </a:lnSpc>
              <a:spcBef>
                <a:spcPts val="2435"/>
              </a:spcBef>
            </a:pPr>
            <a:r>
              <a:rPr dirty="0" baseline="11111" sz="3375" spc="22">
                <a:solidFill>
                  <a:srgbClr val="000000"/>
                </a:solidFill>
                <a:latin typeface="Symbol"/>
                <a:cs typeface="Symbol"/>
              </a:rPr>
              <a:t></a:t>
            </a:r>
            <a:r>
              <a:rPr dirty="0" baseline="11111" sz="3375" spc="600">
                <a:solidFill>
                  <a:srgbClr val="000000"/>
                </a:solidFill>
              </a:rPr>
              <a:t> </a:t>
            </a:r>
            <a:r>
              <a:rPr dirty="0" sz="2250" spc="-35">
                <a:solidFill>
                  <a:srgbClr val="000000"/>
                </a:solidFill>
              </a:rPr>
              <a:t>and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5213096"/>
            <a:ext cx="1075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45207" y="3732276"/>
          <a:ext cx="5053965" cy="2588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04"/>
                <a:gridCol w="1390650"/>
                <a:gridCol w="975994"/>
                <a:gridCol w="982979"/>
                <a:gridCol w="1447800"/>
              </a:tblGrid>
              <a:tr h="42729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510540" algn="l"/>
                        </a:tabLst>
                      </a:pPr>
                      <a:r>
                        <a:rPr dirty="0" baseline="-4938" sz="3375" spc="-89">
                          <a:latin typeface="Symbol"/>
                          <a:cs typeface="Symbol"/>
                        </a:rPr>
                        <a:t></a:t>
                      </a:r>
                      <a:r>
                        <a:rPr dirty="0" sz="2250" spc="-6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250" spc="20">
                          <a:latin typeface="Times New Roman"/>
                          <a:cs typeface="Times New Roman"/>
                        </a:rPr>
                        <a:t>1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250" spc="-5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-4938" sz="3375" spc="-82">
                          <a:latin typeface="Symbol"/>
                          <a:cs typeface="Symbol"/>
                        </a:rPr>
                        <a:t></a:t>
                      </a:r>
                      <a:endParaRPr baseline="-4938" sz="3375">
                        <a:latin typeface="Symbol"/>
                        <a:cs typeface="Symbol"/>
                      </a:endParaRPr>
                    </a:p>
                  </a:txBody>
                  <a:tcPr marL="0" marR="0" marB="0" marT="825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250" spc="40">
                          <a:latin typeface="Symbol"/>
                          <a:cs typeface="Symbol"/>
                        </a:rPr>
                        <a:t></a:t>
                      </a:r>
                      <a:r>
                        <a:rPr dirty="0" baseline="4938" sz="3375" spc="6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250" spc="40">
                          <a:latin typeface="Symbol"/>
                          <a:cs typeface="Symbol"/>
                        </a:rPr>
                        <a:t></a:t>
                      </a:r>
                      <a:endParaRPr sz="2250">
                        <a:latin typeface="Symbol"/>
                        <a:cs typeface="Symbol"/>
                      </a:endParaRPr>
                    </a:p>
                  </a:txBody>
                  <a:tcPr marL="0" marR="0" marB="0" marT="342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135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ts val="2190"/>
                        </a:lnSpc>
                        <a:spcBef>
                          <a:spcPts val="125"/>
                        </a:spcBef>
                        <a:tabLst>
                          <a:tab pos="1027430" algn="l"/>
                        </a:tabLst>
                      </a:pPr>
                      <a:r>
                        <a:rPr dirty="0" baseline="24691" sz="3375" spc="-89">
                          <a:latin typeface="Symbol"/>
                          <a:cs typeface="Symbol"/>
                        </a:rPr>
                        <a:t></a:t>
                      </a:r>
                      <a:r>
                        <a:rPr dirty="0" sz="2250" spc="-6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250" spc="20">
                          <a:latin typeface="Times New Roman"/>
                          <a:cs typeface="Times New Roman"/>
                        </a:rPr>
                        <a:t>2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900"/>
                        </a:lnSpc>
                      </a:pPr>
                      <a:r>
                        <a:rPr dirty="0" sz="2250" spc="2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50" spc="-1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2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2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1111" sz="3375" spc="22">
                          <a:latin typeface="Symbol"/>
                          <a:cs typeface="Symbol"/>
                        </a:rPr>
                        <a:t></a:t>
                      </a:r>
                      <a:endParaRPr baseline="11111" sz="3375">
                        <a:latin typeface="Symbol"/>
                        <a:cs typeface="Symbol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0">
                        <a:lnSpc>
                          <a:spcPts val="1830"/>
                        </a:lnSpc>
                      </a:pPr>
                      <a:r>
                        <a:rPr dirty="0" baseline="-24691" sz="3375" spc="52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250" spc="35">
                          <a:latin typeface="Symbol"/>
                          <a:cs typeface="Symbol"/>
                        </a:rPr>
                        <a:t></a:t>
                      </a:r>
                      <a:endParaRPr sz="22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585"/>
                        </a:lnSpc>
                      </a:pPr>
                      <a:r>
                        <a:rPr dirty="0" sz="2250" spc="40">
                          <a:latin typeface="Symbol"/>
                          <a:cs typeface="Symbol"/>
                        </a:rPr>
                        <a:t></a:t>
                      </a:r>
                      <a:r>
                        <a:rPr dirty="0" baseline="-24691" sz="3375" spc="6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250" spc="40">
                          <a:latin typeface="Symbol"/>
                          <a:cs typeface="Symbol"/>
                        </a:rPr>
                        <a:t></a:t>
                      </a:r>
                      <a:endParaRPr sz="2250">
                        <a:latin typeface="Symbol"/>
                        <a:cs typeface="Symbol"/>
                      </a:endParaRPr>
                    </a:p>
                    <a:p>
                      <a:pPr algn="r" marR="54610">
                        <a:lnSpc>
                          <a:spcPts val="1630"/>
                        </a:lnSpc>
                        <a:tabLst>
                          <a:tab pos="728980" algn="l"/>
                        </a:tabLst>
                      </a:pPr>
                      <a:r>
                        <a:rPr dirty="0" baseline="-11111" sz="3375" spc="30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11111" sz="3375" spc="97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1111" sz="3375" spc="3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11111" sz="3375" spc="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15">
                          <a:latin typeface="Symbol"/>
                          <a:cs typeface="Symbol"/>
                        </a:rPr>
                        <a:t></a:t>
                      </a:r>
                      <a:r>
                        <a:rPr dirty="0" sz="2250" spc="1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 spc="15">
                          <a:latin typeface="Symbol"/>
                          <a:cs typeface="Symbol"/>
                        </a:rPr>
                        <a:t></a:t>
                      </a:r>
                      <a:endParaRPr sz="22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502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431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503555" algn="l"/>
                        </a:tabLst>
                      </a:pPr>
                      <a:r>
                        <a:rPr dirty="0" sz="2250" spc="-60">
                          <a:latin typeface="Symbol"/>
                          <a:cs typeface="Symbol"/>
                        </a:rPr>
                        <a:t></a:t>
                      </a:r>
                      <a:r>
                        <a:rPr dirty="0" sz="2250" spc="-6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250" spc="20">
                          <a:latin typeface="Times New Roman"/>
                          <a:cs typeface="Times New Roman"/>
                        </a:rPr>
                        <a:t>3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250" spc="35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2250" spc="35">
                          <a:latin typeface="Symbol"/>
                          <a:cs typeface="Symbol"/>
                        </a:rPr>
                        <a:t></a:t>
                      </a:r>
                      <a:endParaRPr sz="2250">
                        <a:latin typeface="Symbol"/>
                        <a:cs typeface="Symbol"/>
                      </a:endParaRPr>
                    </a:p>
                  </a:txBody>
                  <a:tcPr marL="0" marR="0" marB="0" marT="304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250">
                          <a:latin typeface="Symbol"/>
                          <a:cs typeface="Symbol"/>
                        </a:rPr>
                        <a:t></a:t>
                      </a:r>
                      <a:r>
                        <a:rPr dirty="0" sz="2250" spc="-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3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50">
                          <a:latin typeface="Symbol"/>
                          <a:cs typeface="Symbol"/>
                        </a:rPr>
                        <a:t></a:t>
                      </a:r>
                      <a:endParaRPr sz="2250">
                        <a:latin typeface="Symbol"/>
                        <a:cs typeface="Symbol"/>
                      </a:endParaRPr>
                    </a:p>
                  </a:txBody>
                  <a:tcPr marL="0" marR="0" marB="0" marT="304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658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9550">
                        <a:lnSpc>
                          <a:spcPct val="100000"/>
                        </a:lnSpc>
                        <a:spcBef>
                          <a:spcPts val="234"/>
                        </a:spcBef>
                        <a:tabLst>
                          <a:tab pos="488315" algn="l"/>
                        </a:tabLst>
                      </a:pPr>
                      <a:r>
                        <a:rPr dirty="0" baseline="29629" sz="3375" spc="-89">
                          <a:latin typeface="Symbol"/>
                          <a:cs typeface="Symbol"/>
                        </a:rPr>
                        <a:t></a:t>
                      </a:r>
                      <a:r>
                        <a:rPr dirty="0" sz="2250" spc="-6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250" spc="20">
                          <a:latin typeface="Times New Roman"/>
                          <a:cs typeface="Times New Roman"/>
                        </a:rPr>
                        <a:t>4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250" spc="2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dirty="0" baseline="29629" sz="3375" spc="30">
                          <a:latin typeface="Symbol"/>
                          <a:cs typeface="Symbol"/>
                        </a:rPr>
                        <a:t></a:t>
                      </a:r>
                      <a:endParaRPr baseline="29629" sz="3375">
                        <a:latin typeface="Symbol"/>
                        <a:cs typeface="Symbol"/>
                      </a:endParaRPr>
                    </a:p>
                  </a:txBody>
                  <a:tcPr marL="0" marR="0" marB="0" marT="298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ts val="1265"/>
                        </a:lnSpc>
                      </a:pPr>
                      <a:r>
                        <a:rPr dirty="0" sz="2250" spc="40">
                          <a:latin typeface="Symbol"/>
                          <a:cs typeface="Symbol"/>
                        </a:rPr>
                        <a:t></a:t>
                      </a:r>
                      <a:r>
                        <a:rPr dirty="0" baseline="-29629" sz="3375" spc="6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250" spc="40">
                          <a:latin typeface="Symbol"/>
                          <a:cs typeface="Symbol"/>
                        </a:rPr>
                        <a:t></a:t>
                      </a:r>
                      <a:endParaRPr sz="2250">
                        <a:latin typeface="Symbol"/>
                        <a:cs typeface="Symbol"/>
                      </a:endParaRPr>
                    </a:p>
                    <a:p>
                      <a:pPr marL="541020">
                        <a:lnSpc>
                          <a:spcPts val="2225"/>
                        </a:lnSpc>
                        <a:tabLst>
                          <a:tab pos="808355" algn="l"/>
                        </a:tabLst>
                      </a:pPr>
                      <a:r>
                        <a:rPr dirty="0" sz="2250" spc="15">
                          <a:latin typeface="Symbol"/>
                          <a:cs typeface="Symbol"/>
                        </a:rPr>
                        <a:t></a:t>
                      </a:r>
                      <a:r>
                        <a:rPr dirty="0" sz="2250" spc="1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250" spc="15">
                          <a:latin typeface="Symbol"/>
                          <a:cs typeface="Symbol"/>
                        </a:rPr>
                        <a:t></a:t>
                      </a:r>
                      <a:endParaRPr sz="22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838200">
                <a:tc gridSpan="4">
                  <a:txBody>
                    <a:bodyPr/>
                    <a:lstStyle/>
                    <a:p>
                      <a:pPr algn="r" marR="17780">
                        <a:lnSpc>
                          <a:spcPts val="1440"/>
                        </a:lnSpc>
                        <a:spcBef>
                          <a:spcPts val="1505"/>
                        </a:spcBef>
                        <a:tabLst>
                          <a:tab pos="2883535" algn="l"/>
                          <a:tab pos="3172460" algn="l"/>
                          <a:tab pos="3731260" algn="l"/>
                          <a:tab pos="4161790" algn="l"/>
                          <a:tab pos="4702175" algn="l"/>
                        </a:tabLst>
                      </a:pPr>
                      <a:r>
                        <a:rPr dirty="0" sz="2400" spc="5">
                          <a:latin typeface="Times New Roman"/>
                          <a:cs typeface="Times New Roman"/>
                        </a:rPr>
                        <a:t>pinv(</a:t>
                      </a:r>
                      <a:r>
                        <a:rPr dirty="0" sz="2400" spc="-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400" spc="-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43650" sz="21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43650" sz="2100" spc="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43650" sz="210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3650" sz="21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43650" sz="2100" spc="4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43650" sz="210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43650" sz="2100" spc="8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4722" sz="3600" spc="22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baseline="33564" sz="3600" spc="15">
                          <a:latin typeface="Symbol"/>
                          <a:cs typeface="Symbol"/>
                        </a:rPr>
                        <a:t></a:t>
                      </a:r>
                      <a:r>
                        <a:rPr dirty="0" baseline="33564" sz="36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83333" sz="2100" spc="7">
                          <a:latin typeface="Times New Roman"/>
                          <a:cs typeface="Times New Roman"/>
                        </a:rPr>
                        <a:t>45 </a:t>
                      </a:r>
                      <a:r>
                        <a:rPr dirty="0" baseline="83333" sz="2100">
                          <a:latin typeface="Times New Roman"/>
                          <a:cs typeface="Times New Roman"/>
                        </a:rPr>
                        <a:t>	 </a:t>
                      </a:r>
                      <a:r>
                        <a:rPr dirty="0" baseline="83333" sz="2100" spc="-3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83333" sz="2100" spc="-37">
                          <a:latin typeface="Times New Roman"/>
                          <a:cs typeface="Times New Roman"/>
                        </a:rPr>
                        <a:t>15	</a:t>
                      </a:r>
                      <a:r>
                        <a:rPr dirty="0" baseline="83333" sz="2100" spc="3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83333" sz="2100" spc="37">
                          <a:latin typeface="Times New Roman"/>
                          <a:cs typeface="Times New Roman"/>
                        </a:rPr>
                        <a:t>25	</a:t>
                      </a:r>
                      <a:r>
                        <a:rPr dirty="0" baseline="83333" sz="2100" spc="3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dirty="0" baseline="33564" sz="3600" spc="30">
                          <a:latin typeface="Symbol"/>
                          <a:cs typeface="Symbol"/>
                        </a:rPr>
                        <a:t></a:t>
                      </a:r>
                      <a:endParaRPr baseline="33564" sz="3600">
                        <a:latin typeface="Symbol"/>
                        <a:cs typeface="Symbol"/>
                      </a:endParaRPr>
                    </a:p>
                    <a:p>
                      <a:pPr algn="r" marR="17780">
                        <a:lnSpc>
                          <a:spcPts val="1440"/>
                        </a:lnSpc>
                        <a:tabLst>
                          <a:tab pos="1010285" algn="l"/>
                          <a:tab pos="1450975" algn="l"/>
                          <a:tab pos="1798320" algn="l"/>
                        </a:tabLst>
                      </a:pPr>
                      <a:r>
                        <a:rPr dirty="0" baseline="-42824" sz="3600" spc="7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baseline="-42824" sz="3600" spc="-26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0833" sz="3600" spc="-247">
                          <a:latin typeface="Symbol"/>
                          <a:cs typeface="Symbol"/>
                        </a:rPr>
                        <a:t></a:t>
                      </a:r>
                      <a:r>
                        <a:rPr dirty="0" baseline="-53240" sz="3600" spc="-247">
                          <a:latin typeface="Symbol"/>
                          <a:cs typeface="Symbol"/>
                        </a:rPr>
                        <a:t></a:t>
                      </a:r>
                      <a:r>
                        <a:rPr dirty="0" sz="1400" spc="-16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400" spc="-165">
                          <a:latin typeface="Times New Roman"/>
                          <a:cs typeface="Times New Roman"/>
                        </a:rPr>
                        <a:t>31	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23	27	</a:t>
                      </a:r>
                      <a:r>
                        <a:rPr dirty="0" sz="1400" spc="-18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400" spc="-185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baseline="-20833" sz="3600" spc="-277">
                          <a:latin typeface="Symbol"/>
                          <a:cs typeface="Symbol"/>
                        </a:rPr>
                        <a:t></a:t>
                      </a:r>
                      <a:r>
                        <a:rPr dirty="0" baseline="-53240" sz="3600" spc="-277">
                          <a:latin typeface="Symbol"/>
                          <a:cs typeface="Symbol"/>
                        </a:rPr>
                        <a:t></a:t>
                      </a:r>
                      <a:endParaRPr baseline="-53240" sz="3600">
                        <a:latin typeface="Symbol"/>
                        <a:cs typeface="Symbol"/>
                      </a:endParaRPr>
                    </a:p>
                    <a:p>
                      <a:pPr algn="r" marR="14351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327025" algn="l"/>
                          <a:tab pos="776605" algn="l"/>
                          <a:tab pos="1311910" algn="l"/>
                        </a:tabLst>
                      </a:pPr>
                      <a:r>
                        <a:rPr dirty="0" sz="1400" spc="10">
                          <a:latin typeface="Times New Roman"/>
                          <a:cs typeface="Times New Roman"/>
                        </a:rPr>
                        <a:t>5	</a:t>
                      </a:r>
                      <a:r>
                        <a:rPr dirty="0" sz="1400" spc="2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5	</a:t>
                      </a:r>
                      <a:r>
                        <a:rPr dirty="0" sz="1400" spc="2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5	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113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870556" y="5901675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 h="0">
                <a:moveTo>
                  <a:pt x="0" y="0"/>
                </a:moveTo>
                <a:lnTo>
                  <a:pt x="310997" y="0"/>
                </a:lnTo>
              </a:path>
            </a:pathLst>
          </a:custGeom>
          <a:ln w="63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8385" y="6306438"/>
            <a:ext cx="19875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46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866" y="606374"/>
            <a:ext cx="34791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Finally</a:t>
            </a:r>
            <a:r>
              <a:rPr dirty="0" sz="2400" spc="-4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400" spc="-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2400" spc="-3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3866" y="2437638"/>
            <a:ext cx="3432175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Thus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15.25,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10.05,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400" spc="-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1.75.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766" y="3533647"/>
            <a:ext cx="34664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4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15.25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10.05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4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1.75</a:t>
            </a:r>
            <a:r>
              <a:rPr dirty="0" sz="2400" spc="-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24305" sz="2400" spc="-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24305"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6400" y="1066800"/>
            <a:ext cx="5791200" cy="1169035"/>
            <a:chOff x="1676400" y="1066800"/>
            <a:chExt cx="5791200" cy="1169035"/>
          </a:xfrm>
        </p:grpSpPr>
        <p:sp>
          <p:nvSpPr>
            <p:cNvPr id="7" name="object 7"/>
            <p:cNvSpPr/>
            <p:nvPr/>
          </p:nvSpPr>
          <p:spPr>
            <a:xfrm>
              <a:off x="1676400" y="1066800"/>
              <a:ext cx="5791200" cy="1169035"/>
            </a:xfrm>
            <a:custGeom>
              <a:avLst/>
              <a:gdLst/>
              <a:ahLst/>
              <a:cxnLst/>
              <a:rect l="l" t="t" r="r" b="b"/>
              <a:pathLst>
                <a:path w="5791200" h="1169035">
                  <a:moveTo>
                    <a:pt x="5791200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5791200" y="1168908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72645" y="1648981"/>
              <a:ext cx="311150" cy="6985"/>
            </a:xfrm>
            <a:custGeom>
              <a:avLst/>
              <a:gdLst/>
              <a:ahLst/>
              <a:cxnLst/>
              <a:rect l="l" t="t" r="r" b="b"/>
              <a:pathLst>
                <a:path w="311150" h="6985">
                  <a:moveTo>
                    <a:pt x="310668" y="0"/>
                  </a:moveTo>
                  <a:lnTo>
                    <a:pt x="0" y="0"/>
                  </a:lnTo>
                  <a:lnTo>
                    <a:pt x="0" y="6419"/>
                  </a:lnTo>
                  <a:lnTo>
                    <a:pt x="310668" y="6419"/>
                  </a:lnTo>
                  <a:lnTo>
                    <a:pt x="3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458130" y="1065681"/>
            <a:ext cx="13144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400" spc="10"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4378" y="1086452"/>
            <a:ext cx="73279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7857" sz="2100" spc="89">
                <a:latin typeface="Times New Roman"/>
                <a:cs typeface="Times New Roman"/>
              </a:rPr>
              <a:t>15</a:t>
            </a:r>
            <a:r>
              <a:rPr dirty="0" baseline="-24305" sz="3600" spc="89">
                <a:latin typeface="Symbol"/>
                <a:cs typeface="Symbol"/>
              </a:rPr>
              <a:t></a:t>
            </a:r>
            <a:r>
              <a:rPr dirty="0" sz="2400" spc="60">
                <a:latin typeface="Symbol"/>
                <a:cs typeface="Symbol"/>
              </a:rPr>
              <a:t></a:t>
            </a:r>
            <a:r>
              <a:rPr dirty="0" baseline="23809" sz="2100" spc="89">
                <a:latin typeface="Times New Roman"/>
                <a:cs typeface="Times New Roman"/>
              </a:rPr>
              <a:t>7</a:t>
            </a:r>
            <a:r>
              <a:rPr dirty="0" sz="2400" spc="60"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218" y="1410425"/>
            <a:ext cx="363220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1440"/>
              </a:lnSpc>
              <a:spcBef>
                <a:spcPts val="105"/>
              </a:spcBef>
              <a:tabLst>
                <a:tab pos="2016125" algn="l"/>
                <a:tab pos="2305050" algn="l"/>
                <a:tab pos="2863850" algn="l"/>
                <a:tab pos="3293745" algn="l"/>
              </a:tabLst>
            </a:pPr>
            <a:r>
              <a:rPr dirty="0" sz="2400" spc="-10">
                <a:latin typeface="Times New Roman"/>
                <a:cs typeface="Times New Roman"/>
              </a:rPr>
              <a:t>[(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67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baseline="43650" sz="2100">
                <a:latin typeface="Symbol"/>
                <a:cs typeface="Symbol"/>
              </a:rPr>
              <a:t></a:t>
            </a:r>
            <a:r>
              <a:rPr dirty="0" baseline="43650" sz="2100">
                <a:latin typeface="Times New Roman"/>
                <a:cs typeface="Times New Roman"/>
              </a:rPr>
              <a:t>1</a:t>
            </a:r>
            <a:r>
              <a:rPr dirty="0" baseline="43650" sz="2100" spc="52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43650" sz="2100" i="1">
                <a:latin typeface="Times New Roman"/>
                <a:cs typeface="Times New Roman"/>
              </a:rPr>
              <a:t>t</a:t>
            </a:r>
            <a:r>
              <a:rPr dirty="0" baseline="43650" sz="2100" spc="22" i="1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]</a:t>
            </a:r>
            <a:r>
              <a:rPr dirty="0" sz="2400" spc="-20" b="1">
                <a:latin typeface="Times New Roman"/>
                <a:cs typeface="Times New Roman"/>
              </a:rPr>
              <a:t>y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Symbol"/>
                <a:cs typeface="Symbol"/>
              </a:rPr>
              <a:t></a:t>
            </a:r>
            <a:r>
              <a:rPr dirty="0" sz="2400" spc="10">
                <a:latin typeface="Times New Roman"/>
                <a:cs typeface="Times New Roman"/>
              </a:rPr>
              <a:t>	</a:t>
            </a:r>
            <a:r>
              <a:rPr dirty="0" baseline="34722" sz="3600" spc="15">
                <a:latin typeface="Times New Roman"/>
                <a:cs typeface="Times New Roman"/>
              </a:rPr>
              <a:t>1	</a:t>
            </a:r>
            <a:r>
              <a:rPr dirty="0" baseline="34722" sz="3600" spc="15">
                <a:latin typeface="Symbol"/>
                <a:cs typeface="Symbol"/>
              </a:rPr>
              <a:t></a:t>
            </a:r>
            <a:r>
              <a:rPr dirty="0" baseline="34722" sz="3600" spc="262">
                <a:latin typeface="Times New Roman"/>
                <a:cs typeface="Times New Roman"/>
              </a:rPr>
              <a:t> </a:t>
            </a:r>
            <a:r>
              <a:rPr dirty="0" baseline="83333" sz="2100" spc="7">
                <a:latin typeface="Times New Roman"/>
                <a:cs typeface="Times New Roman"/>
              </a:rPr>
              <a:t>45	</a:t>
            </a:r>
            <a:r>
              <a:rPr dirty="0" baseline="83333" sz="2100" spc="-37">
                <a:latin typeface="Symbol"/>
                <a:cs typeface="Symbol"/>
              </a:rPr>
              <a:t></a:t>
            </a:r>
            <a:r>
              <a:rPr dirty="0" baseline="83333" sz="2100" spc="-37">
                <a:latin typeface="Times New Roman"/>
                <a:cs typeface="Times New Roman"/>
              </a:rPr>
              <a:t>15	</a:t>
            </a:r>
            <a:r>
              <a:rPr dirty="0" baseline="83333" sz="2100" spc="37">
                <a:latin typeface="Symbol"/>
                <a:cs typeface="Symbol"/>
              </a:rPr>
              <a:t></a:t>
            </a:r>
            <a:r>
              <a:rPr dirty="0" baseline="83333" sz="2100" spc="37">
                <a:latin typeface="Times New Roman"/>
                <a:cs typeface="Times New Roman"/>
              </a:rPr>
              <a:t>25</a:t>
            </a:r>
            <a:endParaRPr baseline="83333" sz="2100">
              <a:latin typeface="Times New Roman"/>
              <a:cs typeface="Times New Roman"/>
            </a:endParaRPr>
          </a:p>
          <a:p>
            <a:pPr marL="2305050">
              <a:lnSpc>
                <a:spcPts val="1440"/>
              </a:lnSpc>
            </a:pPr>
            <a:r>
              <a:rPr dirty="0" baseline="-20833" sz="3600" spc="37">
                <a:latin typeface="Symbol"/>
                <a:cs typeface="Symbol"/>
              </a:rPr>
              <a:t></a:t>
            </a:r>
            <a:r>
              <a:rPr dirty="0" sz="1400" spc="25">
                <a:latin typeface="Symbol"/>
                <a:cs typeface="Symbol"/>
              </a:rPr>
              <a:t></a:t>
            </a:r>
            <a:r>
              <a:rPr dirty="0" sz="1400" spc="25"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19700" y="2350007"/>
            <a:ext cx="3525520" cy="4508500"/>
            <a:chOff x="5219700" y="2350007"/>
            <a:chExt cx="3525520" cy="45085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9700" y="2350007"/>
              <a:ext cx="3525011" cy="450799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00216" y="6382511"/>
              <a:ext cx="1367155" cy="475615"/>
            </a:xfrm>
            <a:custGeom>
              <a:avLst/>
              <a:gdLst/>
              <a:ahLst/>
              <a:cxnLst/>
              <a:rect l="l" t="t" r="r" b="b"/>
              <a:pathLst>
                <a:path w="1367154" h="475615">
                  <a:moveTo>
                    <a:pt x="1367028" y="0"/>
                  </a:moveTo>
                  <a:lnTo>
                    <a:pt x="0" y="0"/>
                  </a:lnTo>
                  <a:lnTo>
                    <a:pt x="0" y="475487"/>
                  </a:lnTo>
                  <a:lnTo>
                    <a:pt x="1367028" y="475487"/>
                  </a:lnTo>
                  <a:lnTo>
                    <a:pt x="13670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867400" y="2350007"/>
            <a:ext cx="3016250" cy="399415"/>
          </a:xfrm>
          <a:prstGeom prst="rect">
            <a:avLst/>
          </a:prstGeom>
          <a:solidFill>
            <a:srgbClr val="7D2A00"/>
          </a:solidFill>
        </p:spPr>
        <p:txBody>
          <a:bodyPr wrap="square" lIns="0" tIns="3683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dirty="0" sz="200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0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15.25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10.05</a:t>
            </a:r>
            <a:r>
              <a:rPr dirty="0" sz="2000" spc="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000" spc="-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1.75</a:t>
            </a:r>
            <a:r>
              <a:rPr dirty="0" sz="2000" spc="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25641" sz="1950" spc="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25641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49879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Linear</a:t>
            </a:r>
            <a:r>
              <a:rPr dirty="0" sz="4000" spc="-5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correlation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4244" y="1797253"/>
            <a:ext cx="6767195" cy="3183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u="sng" sz="2800" spc="-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linear</a:t>
            </a:r>
            <a:r>
              <a:rPr dirty="0" u="sng" sz="2800" spc="-10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correlation</a:t>
            </a:r>
            <a:r>
              <a:rPr dirty="0" u="sng" sz="2800" spc="-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coefficient </a:t>
            </a:r>
            <a:r>
              <a:rPr dirty="0" u="sng" sz="2800" spc="-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r </a:t>
            </a:r>
            <a:r>
              <a:rPr dirty="0" sz="2800" b="1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measures</a:t>
            </a:r>
            <a:r>
              <a:rPr dirty="0" sz="2800" spc="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strength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of the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linear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association between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paired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20">
                <a:solidFill>
                  <a:srgbClr val="FFFFCC"/>
                </a:solidFill>
                <a:latin typeface="Arial MT"/>
                <a:cs typeface="Arial MT"/>
              </a:rPr>
              <a:t>x-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and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y- </a:t>
            </a:r>
            <a:r>
              <a:rPr dirty="0" sz="2800" spc="-76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quantitative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values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in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sample.</a:t>
            </a:r>
            <a:endParaRPr sz="2800">
              <a:latin typeface="Arial MT"/>
              <a:cs typeface="Arial MT"/>
            </a:endParaRPr>
          </a:p>
          <a:p>
            <a:pPr marL="355600" marR="7747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It is sometimes</a:t>
            </a:r>
            <a:r>
              <a:rPr dirty="0" sz="2800" spc="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called</a:t>
            </a:r>
            <a:r>
              <a:rPr dirty="0" sz="2800" spc="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u="sng" sz="2800" spc="-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Pearson</a:t>
            </a:r>
            <a:r>
              <a:rPr dirty="0" u="sng" sz="2800" spc="10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product </a:t>
            </a:r>
            <a:r>
              <a:rPr dirty="0" sz="2800" spc="-765" b="1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u="sng" sz="2800" spc="-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moment</a:t>
            </a:r>
            <a:r>
              <a:rPr dirty="0" u="sng" sz="2800" spc="1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correlation</a:t>
            </a:r>
            <a:r>
              <a:rPr dirty="0" u="sng" sz="2800" spc="10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coefficient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u="sng" sz="2800" spc="-5" b="1" i="1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r</a:t>
            </a:r>
            <a:r>
              <a:rPr dirty="0" sz="2800" spc="-15" b="1" i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ranges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between</a:t>
            </a:r>
            <a:r>
              <a:rPr dirty="0" sz="2800" spc="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-1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0619" y="1016508"/>
            <a:ext cx="6933565" cy="5485130"/>
            <a:chOff x="1150619" y="1016508"/>
            <a:chExt cx="6933565" cy="5485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75" y="1016508"/>
              <a:ext cx="6751689" cy="261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19" y="3656075"/>
              <a:ext cx="5582411" cy="2845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39725" marR="508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Basic</a:t>
            </a:r>
            <a:r>
              <a:rPr dirty="0" sz="4000" spc="-6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requirements </a:t>
            </a:r>
            <a:r>
              <a:rPr dirty="0" sz="4000" spc="-132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before</a:t>
            </a:r>
            <a:r>
              <a:rPr dirty="0" sz="4000" spc="-30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computing</a:t>
            </a:r>
            <a:r>
              <a:rPr dirty="0" sz="4000" spc="-25" b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 b="0">
                <a:solidFill>
                  <a:srgbClr val="DFD292"/>
                </a:solidFill>
                <a:latin typeface="Arial Black"/>
                <a:cs typeface="Arial Black"/>
              </a:rPr>
              <a:t>r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441" y="1973961"/>
            <a:ext cx="6889750" cy="266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685" marR="821690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paired</a:t>
            </a:r>
            <a:r>
              <a:rPr dirty="0" sz="32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data</a:t>
            </a:r>
            <a:r>
              <a:rPr dirty="0" sz="32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(x,</a:t>
            </a:r>
            <a:r>
              <a:rPr dirty="0" sz="32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y)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are</a:t>
            </a:r>
            <a:r>
              <a:rPr dirty="0" sz="32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randomly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sampled.</a:t>
            </a:r>
            <a:endParaRPr sz="3200">
              <a:latin typeface="Arial MT"/>
              <a:cs typeface="Arial MT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visual</a:t>
            </a:r>
            <a:r>
              <a:rPr dirty="0" sz="32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scatter</a:t>
            </a:r>
            <a:r>
              <a:rPr dirty="0" sz="3200" spc="-4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plot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dirty="0" sz="32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approximately </a:t>
            </a:r>
            <a:r>
              <a:rPr dirty="0" sz="3200" spc="-87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dirty="0" sz="3200" spc="-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straight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line.</a:t>
            </a:r>
            <a:endParaRPr sz="32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outliners</a:t>
            </a:r>
            <a:r>
              <a:rPr dirty="0" sz="32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dirty="0" sz="3200" spc="-3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firstly</a:t>
            </a:r>
            <a:r>
              <a:rPr dirty="0" sz="32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CC"/>
                </a:solidFill>
                <a:latin typeface="Arial MT"/>
                <a:cs typeface="Arial MT"/>
              </a:rPr>
              <a:t>removed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824" y="4834128"/>
            <a:ext cx="7469124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603249"/>
            <a:ext cx="677100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DFD292"/>
                </a:solidFill>
                <a:latin typeface="Arial Black"/>
                <a:cs typeface="Arial Black"/>
              </a:rPr>
              <a:t>Example</a:t>
            </a:r>
            <a:r>
              <a:rPr dirty="0" sz="4000" spc="-45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dirty="0" sz="4000" spc="-5">
                <a:solidFill>
                  <a:srgbClr val="DFD292"/>
                </a:solidFill>
                <a:latin typeface="Arial Black"/>
                <a:cs typeface="Arial Black"/>
              </a:rPr>
              <a:t>1</a:t>
            </a:r>
            <a:endParaRPr sz="4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844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Given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 spc="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following</a:t>
            </a:r>
            <a:r>
              <a:rPr dirty="0" sz="2800" spc="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4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paired</a:t>
            </a:r>
            <a:r>
              <a:rPr dirty="0" sz="2800" spc="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data,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127630"/>
            <a:ext cx="42995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dirty="0" sz="2800" spc="-1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correlation</a:t>
            </a:r>
            <a:r>
              <a:rPr dirty="0" sz="28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coefficient</a:t>
            </a:r>
            <a:r>
              <a:rPr dirty="0" sz="28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r.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6587" y="3819525"/>
          <a:ext cx="2792730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  <a:gridCol w="554990"/>
                <a:gridCol w="554990"/>
                <a:gridCol w="554989"/>
                <a:gridCol w="554989"/>
              </a:tblGrid>
              <a:tr h="45720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8059" y="2673095"/>
            <a:ext cx="5323332" cy="40355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21151" y="5991555"/>
            <a:ext cx="306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4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6800" y="2368041"/>
            <a:ext cx="2778125" cy="194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4800">
              <a:latin typeface="Symbol"/>
              <a:cs typeface="Symbol"/>
            </a:endParaRPr>
          </a:p>
          <a:p>
            <a:pPr algn="r">
              <a:lnSpc>
                <a:spcPct val="100000"/>
              </a:lnSpc>
              <a:spcBef>
                <a:spcPts val="3565"/>
              </a:spcBef>
            </a:pPr>
            <a:r>
              <a:rPr dirty="0" sz="480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4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6564" y="4776292"/>
            <a:ext cx="3060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4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2178" y="4858892"/>
            <a:ext cx="367601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It looks like a low 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negative</a:t>
            </a:r>
            <a:r>
              <a:rPr dirty="0" sz="28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correlation.</a:t>
            </a:r>
            <a:endParaRPr sz="28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dirty="0" sz="2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2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-0.1348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606679"/>
            <a:ext cx="547751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x=[1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3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5];y=[2</a:t>
            </a:r>
            <a:r>
              <a:rPr dirty="0" sz="2800" spc="-2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8</a:t>
            </a: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6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4];n=4;</a:t>
            </a:r>
            <a:endParaRPr sz="2800">
              <a:latin typeface="Arial MT"/>
              <a:cs typeface="Arial MT"/>
            </a:endParaRPr>
          </a:p>
          <a:p>
            <a:pPr marL="12700" marR="131445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&gt;&gt;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r=(n*sum(x.*y)- 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u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m(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x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*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u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m(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y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/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q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t(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n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*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u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m(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x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.*</a:t>
            </a:r>
            <a:r>
              <a:rPr dirty="0" sz="2800" spc="5">
                <a:solidFill>
                  <a:srgbClr val="FFFFCC"/>
                </a:solidFill>
                <a:latin typeface="Arial MT"/>
                <a:cs typeface="Arial MT"/>
              </a:rPr>
              <a:t>x</a:t>
            </a:r>
            <a:r>
              <a:rPr dirty="0" sz="2800" spc="4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-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sum(x)^2)*(n*sum(y.*y)-sum(y)^2))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dirty="0" sz="2800" spc="-3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dirty="0" sz="2800" spc="-2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CC"/>
                </a:solidFill>
                <a:latin typeface="Arial MT"/>
                <a:cs typeface="Arial MT"/>
              </a:rPr>
              <a:t>-0.1348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975" y="4652771"/>
            <a:ext cx="7467600" cy="1584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gwchen</dc:creator>
  <dc:title>投影片 1</dc:title>
  <dcterms:created xsi:type="dcterms:W3CDTF">2022-06-20T19:55:47Z</dcterms:created>
  <dcterms:modified xsi:type="dcterms:W3CDTF">2022-06-20T19:55:47Z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2022-05-28T00:00:00Z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2022-06-20T00:00:00Z</vt:filetime>
  </property>
</Properties>
</file>