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7" r:id="rId5"/>
    <p:sldId id="267" r:id="rId6"/>
    <p:sldId id="258" r:id="rId7"/>
    <p:sldId id="259" r:id="rId8"/>
    <p:sldId id="268" r:id="rId9"/>
    <p:sldId id="269" r:id="rId10"/>
    <p:sldId id="260" r:id="rId11"/>
    <p:sldId id="261" r:id="rId12"/>
    <p:sldId id="262" r:id="rId13"/>
    <p:sldId id="265" r:id="rId14"/>
    <p:sldId id="266"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至祥 黃" initials="至祥" lastIdx="1" clrIdx="0">
    <p:extLst>
      <p:ext uri="{19B8F6BF-5375-455C-9EA6-DF929625EA0E}">
        <p15:presenceInfo xmlns:p15="http://schemas.microsoft.com/office/powerpoint/2012/main" userId="7aca68769df9e24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7" d="100"/>
          <a:sy n="77" d="100"/>
        </p:scale>
        <p:origin x="82"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C34C3E-C05F-40C0-99E8-45C6E72C03FE}" type="doc">
      <dgm:prSet loTypeId="urn:microsoft.com/office/officeart/2005/8/layout/process1" loCatId="process" qsTypeId="urn:microsoft.com/office/officeart/2005/8/quickstyle/simple1" qsCatId="simple" csTypeId="urn:microsoft.com/office/officeart/2005/8/colors/accent1_2" csCatId="accent1" phldr="1"/>
      <dgm:spPr/>
    </dgm:pt>
    <dgm:pt modelId="{2CB94E01-41F4-435B-BCF4-D1F3989009AF}">
      <dgm:prSet phldrT="[文字]"/>
      <dgm:spPr/>
      <dgm:t>
        <a:bodyPr/>
        <a:lstStyle/>
        <a:p>
          <a:r>
            <a:rPr lang="zh-TW" altLang="en-US" dirty="0"/>
            <a:t>傳統交易所</a:t>
          </a:r>
          <a:r>
            <a:rPr lang="en-US" altLang="zh-TW" dirty="0"/>
            <a:t>CEX</a:t>
          </a:r>
          <a:endParaRPr lang="zh-TW" altLang="en-US" dirty="0"/>
        </a:p>
      </dgm:t>
    </dgm:pt>
    <dgm:pt modelId="{B80C3268-C997-45C0-9B9A-20621B397212}" type="parTrans" cxnId="{1386CDFE-B68E-4637-85CC-FFFD7B805CC4}">
      <dgm:prSet/>
      <dgm:spPr/>
      <dgm:t>
        <a:bodyPr/>
        <a:lstStyle/>
        <a:p>
          <a:endParaRPr lang="zh-TW" altLang="en-US"/>
        </a:p>
      </dgm:t>
    </dgm:pt>
    <dgm:pt modelId="{4341CF52-968A-4B6F-ADDA-9B8CF35B34B7}" type="sibTrans" cxnId="{1386CDFE-B68E-4637-85CC-FFFD7B805CC4}">
      <dgm:prSet/>
      <dgm:spPr/>
      <dgm:t>
        <a:bodyPr/>
        <a:lstStyle/>
        <a:p>
          <a:endParaRPr lang="zh-TW" altLang="en-US"/>
        </a:p>
      </dgm:t>
    </dgm:pt>
    <dgm:pt modelId="{A1639842-20DC-4152-9A31-99D296C4466E}">
      <dgm:prSet phldrT="[文字]"/>
      <dgm:spPr/>
      <dgm:t>
        <a:bodyPr/>
        <a:lstStyle/>
        <a:p>
          <a:r>
            <a:rPr lang="zh-TW" altLang="en-US" dirty="0"/>
            <a:t>去中心化交易所</a:t>
          </a:r>
          <a:r>
            <a:rPr lang="en-US" altLang="zh-TW" dirty="0"/>
            <a:t>DEX</a:t>
          </a:r>
          <a:endParaRPr lang="zh-TW" altLang="en-US" dirty="0"/>
        </a:p>
      </dgm:t>
    </dgm:pt>
    <dgm:pt modelId="{7517A152-A39C-4BA6-9FEA-E0A85FB14057}" type="parTrans" cxnId="{D1A231B1-C5F6-4799-9F93-1E74B2B435E9}">
      <dgm:prSet/>
      <dgm:spPr/>
      <dgm:t>
        <a:bodyPr/>
        <a:lstStyle/>
        <a:p>
          <a:endParaRPr lang="zh-TW" altLang="en-US"/>
        </a:p>
      </dgm:t>
    </dgm:pt>
    <dgm:pt modelId="{53275AE3-E716-40DE-9288-DC0C2DEFC946}" type="sibTrans" cxnId="{D1A231B1-C5F6-4799-9F93-1E74B2B435E9}">
      <dgm:prSet/>
      <dgm:spPr/>
      <dgm:t>
        <a:bodyPr/>
        <a:lstStyle/>
        <a:p>
          <a:endParaRPr lang="zh-TW" altLang="en-US"/>
        </a:p>
      </dgm:t>
    </dgm:pt>
    <dgm:pt modelId="{DB8907F7-224D-44C0-B091-E591F7BE85A2}">
      <dgm:prSet phldrT="[文字]"/>
      <dgm:spPr/>
      <dgm:t>
        <a:bodyPr/>
        <a:lstStyle/>
        <a:p>
          <a:r>
            <a:rPr lang="zh-TW" altLang="en-US" dirty="0"/>
            <a:t>去中心化金融服務</a:t>
          </a:r>
          <a:r>
            <a:rPr lang="en-US" altLang="zh-TW" dirty="0"/>
            <a:t>defi</a:t>
          </a:r>
          <a:endParaRPr lang="zh-TW" altLang="en-US" dirty="0"/>
        </a:p>
      </dgm:t>
    </dgm:pt>
    <dgm:pt modelId="{6D55A3D7-90D3-4390-B25E-D74596EBAAEC}" type="parTrans" cxnId="{E3E789C1-6F6B-4099-951B-BA7A328AAB12}">
      <dgm:prSet/>
      <dgm:spPr/>
      <dgm:t>
        <a:bodyPr/>
        <a:lstStyle/>
        <a:p>
          <a:endParaRPr lang="zh-TW" altLang="en-US"/>
        </a:p>
      </dgm:t>
    </dgm:pt>
    <dgm:pt modelId="{B9B76CAE-5A18-42BD-9AE3-C3B54833ED82}" type="sibTrans" cxnId="{E3E789C1-6F6B-4099-951B-BA7A328AAB12}">
      <dgm:prSet/>
      <dgm:spPr/>
      <dgm:t>
        <a:bodyPr/>
        <a:lstStyle/>
        <a:p>
          <a:endParaRPr lang="zh-TW" altLang="en-US"/>
        </a:p>
      </dgm:t>
    </dgm:pt>
    <dgm:pt modelId="{4CEB7CDD-5B09-4464-9602-3D7E3D03723D}">
      <dgm:prSet phldrT="[文字]"/>
      <dgm:spPr/>
      <dgm:t>
        <a:bodyPr/>
        <a:lstStyle/>
        <a:p>
          <a:r>
            <a:rPr lang="zh-TW" altLang="en-US" dirty="0"/>
            <a:t>遊戲金融</a:t>
          </a:r>
          <a:r>
            <a:rPr lang="en-US" altLang="zh-TW" dirty="0" err="1"/>
            <a:t>gamefi</a:t>
          </a:r>
          <a:endParaRPr lang="zh-TW" altLang="en-US" dirty="0"/>
        </a:p>
      </dgm:t>
    </dgm:pt>
    <dgm:pt modelId="{3A5CABB0-EDA6-4F1C-9DD7-424CD64508A1}" type="parTrans" cxnId="{C0AABC0B-E783-4918-BFED-D6D386DFA4C7}">
      <dgm:prSet/>
      <dgm:spPr/>
      <dgm:t>
        <a:bodyPr/>
        <a:lstStyle/>
        <a:p>
          <a:endParaRPr lang="zh-TW" altLang="en-US"/>
        </a:p>
      </dgm:t>
    </dgm:pt>
    <dgm:pt modelId="{9AC6A08E-EE04-403A-88A4-1D04E70CE7F5}" type="sibTrans" cxnId="{C0AABC0B-E783-4918-BFED-D6D386DFA4C7}">
      <dgm:prSet/>
      <dgm:spPr/>
      <dgm:t>
        <a:bodyPr/>
        <a:lstStyle/>
        <a:p>
          <a:endParaRPr lang="zh-TW" altLang="en-US"/>
        </a:p>
      </dgm:t>
    </dgm:pt>
    <dgm:pt modelId="{D016E1BF-3244-416E-AECF-84F01A5F5EC6}">
      <dgm:prSet phldrT="[文字]"/>
      <dgm:spPr/>
      <dgm:t>
        <a:bodyPr/>
        <a:lstStyle/>
        <a:p>
          <a:r>
            <a:rPr lang="zh-TW" altLang="en-US" dirty="0"/>
            <a:t>非同質性代幣</a:t>
          </a:r>
          <a:r>
            <a:rPr lang="en-US" altLang="zh-TW" dirty="0"/>
            <a:t>NFT</a:t>
          </a:r>
          <a:endParaRPr lang="zh-TW" altLang="en-US" dirty="0"/>
        </a:p>
      </dgm:t>
    </dgm:pt>
    <dgm:pt modelId="{6F35F963-EB98-4E92-9200-89F686F7905B}" type="parTrans" cxnId="{6FC7B69D-CE94-484D-9E5B-C950DC3AF9AC}">
      <dgm:prSet/>
      <dgm:spPr/>
      <dgm:t>
        <a:bodyPr/>
        <a:lstStyle/>
        <a:p>
          <a:endParaRPr lang="zh-TW" altLang="en-US"/>
        </a:p>
      </dgm:t>
    </dgm:pt>
    <dgm:pt modelId="{3C04EFF6-4666-452D-81F8-0360B255B331}" type="sibTrans" cxnId="{6FC7B69D-CE94-484D-9E5B-C950DC3AF9AC}">
      <dgm:prSet/>
      <dgm:spPr/>
      <dgm:t>
        <a:bodyPr/>
        <a:lstStyle/>
        <a:p>
          <a:endParaRPr lang="zh-TW" altLang="en-US"/>
        </a:p>
      </dgm:t>
    </dgm:pt>
    <dgm:pt modelId="{C1AD6865-1C93-4027-8E25-D5D2D0F09AC4}">
      <dgm:prSet/>
      <dgm:spPr/>
      <dgm:t>
        <a:bodyPr/>
        <a:lstStyle/>
        <a:p>
          <a:r>
            <a:rPr lang="en-US" altLang="zh-TW" dirty="0"/>
            <a:t>Metaverse</a:t>
          </a:r>
          <a:r>
            <a:rPr lang="zh-TW" altLang="en-US" dirty="0"/>
            <a:t>元宇宙</a:t>
          </a:r>
        </a:p>
      </dgm:t>
    </dgm:pt>
    <dgm:pt modelId="{CDF87E77-E782-4202-98CD-A56AD3CAFA28}" type="parTrans" cxnId="{62B09848-9337-4829-9A39-91427D522919}">
      <dgm:prSet/>
      <dgm:spPr/>
    </dgm:pt>
    <dgm:pt modelId="{3D70CF06-A071-4B8A-82DB-46D00E4F8B56}" type="sibTrans" cxnId="{62B09848-9337-4829-9A39-91427D522919}">
      <dgm:prSet/>
      <dgm:spPr/>
    </dgm:pt>
    <dgm:pt modelId="{24FFE434-1C4B-4AE8-9C08-6E226DB31346}" type="pres">
      <dgm:prSet presAssocID="{1AC34C3E-C05F-40C0-99E8-45C6E72C03FE}" presName="Name0" presStyleCnt="0">
        <dgm:presLayoutVars>
          <dgm:dir/>
          <dgm:resizeHandles val="exact"/>
        </dgm:presLayoutVars>
      </dgm:prSet>
      <dgm:spPr/>
    </dgm:pt>
    <dgm:pt modelId="{86284F12-B191-4840-93F7-34A46FB4288A}" type="pres">
      <dgm:prSet presAssocID="{2CB94E01-41F4-435B-BCF4-D1F3989009AF}" presName="node" presStyleLbl="node1" presStyleIdx="0" presStyleCnt="6">
        <dgm:presLayoutVars>
          <dgm:bulletEnabled val="1"/>
        </dgm:presLayoutVars>
      </dgm:prSet>
      <dgm:spPr/>
    </dgm:pt>
    <dgm:pt modelId="{2E85AF96-97C6-459A-B5D2-0BC50EAD5CD7}" type="pres">
      <dgm:prSet presAssocID="{4341CF52-968A-4B6F-ADDA-9B8CF35B34B7}" presName="sibTrans" presStyleLbl="sibTrans2D1" presStyleIdx="0" presStyleCnt="5"/>
      <dgm:spPr/>
    </dgm:pt>
    <dgm:pt modelId="{34AFD06C-4EF9-4F52-A64C-ECF1069F0450}" type="pres">
      <dgm:prSet presAssocID="{4341CF52-968A-4B6F-ADDA-9B8CF35B34B7}" presName="connectorText" presStyleLbl="sibTrans2D1" presStyleIdx="0" presStyleCnt="5"/>
      <dgm:spPr/>
    </dgm:pt>
    <dgm:pt modelId="{6F7F823D-6BE8-44AC-9662-0AA0A37E9927}" type="pres">
      <dgm:prSet presAssocID="{A1639842-20DC-4152-9A31-99D296C4466E}" presName="node" presStyleLbl="node1" presStyleIdx="1" presStyleCnt="6">
        <dgm:presLayoutVars>
          <dgm:bulletEnabled val="1"/>
        </dgm:presLayoutVars>
      </dgm:prSet>
      <dgm:spPr/>
    </dgm:pt>
    <dgm:pt modelId="{8E1F6CA2-CDB1-4339-B9E2-1D7971B88273}" type="pres">
      <dgm:prSet presAssocID="{53275AE3-E716-40DE-9288-DC0C2DEFC946}" presName="sibTrans" presStyleLbl="sibTrans2D1" presStyleIdx="1" presStyleCnt="5"/>
      <dgm:spPr/>
    </dgm:pt>
    <dgm:pt modelId="{1CC02636-9C7D-4D0E-8C4E-DF8892B3BCEB}" type="pres">
      <dgm:prSet presAssocID="{53275AE3-E716-40DE-9288-DC0C2DEFC946}" presName="connectorText" presStyleLbl="sibTrans2D1" presStyleIdx="1" presStyleCnt="5"/>
      <dgm:spPr/>
    </dgm:pt>
    <dgm:pt modelId="{64CF9C36-47A6-494B-9D25-17809892A7A7}" type="pres">
      <dgm:prSet presAssocID="{DB8907F7-224D-44C0-B091-E591F7BE85A2}" presName="node" presStyleLbl="node1" presStyleIdx="2" presStyleCnt="6">
        <dgm:presLayoutVars>
          <dgm:bulletEnabled val="1"/>
        </dgm:presLayoutVars>
      </dgm:prSet>
      <dgm:spPr/>
    </dgm:pt>
    <dgm:pt modelId="{F0F71BA5-8DF7-4ACA-9BCF-045372ACE385}" type="pres">
      <dgm:prSet presAssocID="{B9B76CAE-5A18-42BD-9AE3-C3B54833ED82}" presName="sibTrans" presStyleLbl="sibTrans2D1" presStyleIdx="2" presStyleCnt="5"/>
      <dgm:spPr/>
    </dgm:pt>
    <dgm:pt modelId="{AFA9DB73-46C8-4515-AE7D-FF5AAAB52040}" type="pres">
      <dgm:prSet presAssocID="{B9B76CAE-5A18-42BD-9AE3-C3B54833ED82}" presName="connectorText" presStyleLbl="sibTrans2D1" presStyleIdx="2" presStyleCnt="5"/>
      <dgm:spPr/>
    </dgm:pt>
    <dgm:pt modelId="{0D46B44F-4CAB-4B87-A29E-B3D0FAE14921}" type="pres">
      <dgm:prSet presAssocID="{D016E1BF-3244-416E-AECF-84F01A5F5EC6}" presName="node" presStyleLbl="node1" presStyleIdx="3" presStyleCnt="6">
        <dgm:presLayoutVars>
          <dgm:bulletEnabled val="1"/>
        </dgm:presLayoutVars>
      </dgm:prSet>
      <dgm:spPr/>
    </dgm:pt>
    <dgm:pt modelId="{EA4C1BCE-9E8D-4F6D-8D44-0F1233A00CDD}" type="pres">
      <dgm:prSet presAssocID="{3C04EFF6-4666-452D-81F8-0360B255B331}" presName="sibTrans" presStyleLbl="sibTrans2D1" presStyleIdx="3" presStyleCnt="5"/>
      <dgm:spPr/>
    </dgm:pt>
    <dgm:pt modelId="{2071B9DB-80E4-4770-AEC6-587CDE7F987F}" type="pres">
      <dgm:prSet presAssocID="{3C04EFF6-4666-452D-81F8-0360B255B331}" presName="connectorText" presStyleLbl="sibTrans2D1" presStyleIdx="3" presStyleCnt="5"/>
      <dgm:spPr/>
    </dgm:pt>
    <dgm:pt modelId="{4CDF8A17-A7D5-4CE7-B6F1-5C2F72A629A7}" type="pres">
      <dgm:prSet presAssocID="{4CEB7CDD-5B09-4464-9602-3D7E3D03723D}" presName="node" presStyleLbl="node1" presStyleIdx="4" presStyleCnt="6">
        <dgm:presLayoutVars>
          <dgm:bulletEnabled val="1"/>
        </dgm:presLayoutVars>
      </dgm:prSet>
      <dgm:spPr/>
    </dgm:pt>
    <dgm:pt modelId="{DBA14E8D-EDE8-4092-A796-1D44F61830D2}" type="pres">
      <dgm:prSet presAssocID="{9AC6A08E-EE04-403A-88A4-1D04E70CE7F5}" presName="sibTrans" presStyleLbl="sibTrans2D1" presStyleIdx="4" presStyleCnt="5"/>
      <dgm:spPr/>
    </dgm:pt>
    <dgm:pt modelId="{B863C7AD-CE3F-45A7-AE78-2E3D92C0B665}" type="pres">
      <dgm:prSet presAssocID="{9AC6A08E-EE04-403A-88A4-1D04E70CE7F5}" presName="connectorText" presStyleLbl="sibTrans2D1" presStyleIdx="4" presStyleCnt="5"/>
      <dgm:spPr/>
    </dgm:pt>
    <dgm:pt modelId="{6A128C05-847F-421E-AF33-B88EC60494AC}" type="pres">
      <dgm:prSet presAssocID="{C1AD6865-1C93-4027-8E25-D5D2D0F09AC4}" presName="node" presStyleLbl="node1" presStyleIdx="5" presStyleCnt="6">
        <dgm:presLayoutVars>
          <dgm:bulletEnabled val="1"/>
        </dgm:presLayoutVars>
      </dgm:prSet>
      <dgm:spPr/>
    </dgm:pt>
  </dgm:ptLst>
  <dgm:cxnLst>
    <dgm:cxn modelId="{C0AABC0B-E783-4918-BFED-D6D386DFA4C7}" srcId="{1AC34C3E-C05F-40C0-99E8-45C6E72C03FE}" destId="{4CEB7CDD-5B09-4464-9602-3D7E3D03723D}" srcOrd="4" destOrd="0" parTransId="{3A5CABB0-EDA6-4F1C-9DD7-424CD64508A1}" sibTransId="{9AC6A08E-EE04-403A-88A4-1D04E70CE7F5}"/>
    <dgm:cxn modelId="{C13C0817-CDE9-4C8C-AE42-C64B74C6C7B7}" type="presOf" srcId="{4CEB7CDD-5B09-4464-9602-3D7E3D03723D}" destId="{4CDF8A17-A7D5-4CE7-B6F1-5C2F72A629A7}" srcOrd="0" destOrd="0" presId="urn:microsoft.com/office/officeart/2005/8/layout/process1"/>
    <dgm:cxn modelId="{0CE5C018-AE4D-438C-B77C-E01A9E237698}" type="presOf" srcId="{4341CF52-968A-4B6F-ADDA-9B8CF35B34B7}" destId="{34AFD06C-4EF9-4F52-A64C-ECF1069F0450}" srcOrd="1" destOrd="0" presId="urn:microsoft.com/office/officeart/2005/8/layout/process1"/>
    <dgm:cxn modelId="{18D16936-96A8-4812-B484-88C95A1798C1}" type="presOf" srcId="{D016E1BF-3244-416E-AECF-84F01A5F5EC6}" destId="{0D46B44F-4CAB-4B87-A29E-B3D0FAE14921}" srcOrd="0" destOrd="0" presId="urn:microsoft.com/office/officeart/2005/8/layout/process1"/>
    <dgm:cxn modelId="{1259BC3B-FFB3-496A-AF84-E6C712EB15E7}" type="presOf" srcId="{3C04EFF6-4666-452D-81F8-0360B255B331}" destId="{2071B9DB-80E4-4770-AEC6-587CDE7F987F}" srcOrd="1" destOrd="0" presId="urn:microsoft.com/office/officeart/2005/8/layout/process1"/>
    <dgm:cxn modelId="{FFEA6241-5A5B-4D96-A635-EBA6E9A6194A}" type="presOf" srcId="{4341CF52-968A-4B6F-ADDA-9B8CF35B34B7}" destId="{2E85AF96-97C6-459A-B5D2-0BC50EAD5CD7}" srcOrd="0" destOrd="0" presId="urn:microsoft.com/office/officeart/2005/8/layout/process1"/>
    <dgm:cxn modelId="{3BD01264-6A1C-46C1-B569-40405B425379}" type="presOf" srcId="{53275AE3-E716-40DE-9288-DC0C2DEFC946}" destId="{8E1F6CA2-CDB1-4339-B9E2-1D7971B88273}" srcOrd="0" destOrd="0" presId="urn:microsoft.com/office/officeart/2005/8/layout/process1"/>
    <dgm:cxn modelId="{6C88D967-C302-4D80-B6B7-44477A8BFD7B}" type="presOf" srcId="{3C04EFF6-4666-452D-81F8-0360B255B331}" destId="{EA4C1BCE-9E8D-4F6D-8D44-0F1233A00CDD}" srcOrd="0" destOrd="0" presId="urn:microsoft.com/office/officeart/2005/8/layout/process1"/>
    <dgm:cxn modelId="{62B09848-9337-4829-9A39-91427D522919}" srcId="{1AC34C3E-C05F-40C0-99E8-45C6E72C03FE}" destId="{C1AD6865-1C93-4027-8E25-D5D2D0F09AC4}" srcOrd="5" destOrd="0" parTransId="{CDF87E77-E782-4202-98CD-A56AD3CAFA28}" sibTransId="{3D70CF06-A071-4B8A-82DB-46D00E4F8B56}"/>
    <dgm:cxn modelId="{DCAD1A71-8E91-4840-B592-6A344B971770}" type="presOf" srcId="{9AC6A08E-EE04-403A-88A4-1D04E70CE7F5}" destId="{B863C7AD-CE3F-45A7-AE78-2E3D92C0B665}" srcOrd="1" destOrd="0" presId="urn:microsoft.com/office/officeart/2005/8/layout/process1"/>
    <dgm:cxn modelId="{374CF07A-3235-4911-84DD-44366297D8FD}" type="presOf" srcId="{B9B76CAE-5A18-42BD-9AE3-C3B54833ED82}" destId="{AFA9DB73-46C8-4515-AE7D-FF5AAAB52040}" srcOrd="1" destOrd="0" presId="urn:microsoft.com/office/officeart/2005/8/layout/process1"/>
    <dgm:cxn modelId="{6FC7B69D-CE94-484D-9E5B-C950DC3AF9AC}" srcId="{1AC34C3E-C05F-40C0-99E8-45C6E72C03FE}" destId="{D016E1BF-3244-416E-AECF-84F01A5F5EC6}" srcOrd="3" destOrd="0" parTransId="{6F35F963-EB98-4E92-9200-89F686F7905B}" sibTransId="{3C04EFF6-4666-452D-81F8-0360B255B331}"/>
    <dgm:cxn modelId="{2071C59D-24D5-402C-B2B0-5A8DD9E41E6C}" type="presOf" srcId="{DB8907F7-224D-44C0-B091-E591F7BE85A2}" destId="{64CF9C36-47A6-494B-9D25-17809892A7A7}" srcOrd="0" destOrd="0" presId="urn:microsoft.com/office/officeart/2005/8/layout/process1"/>
    <dgm:cxn modelId="{D1A231B1-C5F6-4799-9F93-1E74B2B435E9}" srcId="{1AC34C3E-C05F-40C0-99E8-45C6E72C03FE}" destId="{A1639842-20DC-4152-9A31-99D296C4466E}" srcOrd="1" destOrd="0" parTransId="{7517A152-A39C-4BA6-9FEA-E0A85FB14057}" sibTransId="{53275AE3-E716-40DE-9288-DC0C2DEFC946}"/>
    <dgm:cxn modelId="{95DB5AB4-D3FB-478D-9A71-D0CFEA72100E}" type="presOf" srcId="{B9B76CAE-5A18-42BD-9AE3-C3B54833ED82}" destId="{F0F71BA5-8DF7-4ACA-9BCF-045372ACE385}" srcOrd="0" destOrd="0" presId="urn:microsoft.com/office/officeart/2005/8/layout/process1"/>
    <dgm:cxn modelId="{1F8CD3BF-4BDE-4F31-92EE-4241D216FDAD}" type="presOf" srcId="{2CB94E01-41F4-435B-BCF4-D1F3989009AF}" destId="{86284F12-B191-4840-93F7-34A46FB4288A}" srcOrd="0" destOrd="0" presId="urn:microsoft.com/office/officeart/2005/8/layout/process1"/>
    <dgm:cxn modelId="{96B1CEC0-E8F0-42B9-84A8-442692B47935}" type="presOf" srcId="{9AC6A08E-EE04-403A-88A4-1D04E70CE7F5}" destId="{DBA14E8D-EDE8-4092-A796-1D44F61830D2}" srcOrd="0" destOrd="0" presId="urn:microsoft.com/office/officeart/2005/8/layout/process1"/>
    <dgm:cxn modelId="{E3E789C1-6F6B-4099-951B-BA7A328AAB12}" srcId="{1AC34C3E-C05F-40C0-99E8-45C6E72C03FE}" destId="{DB8907F7-224D-44C0-B091-E591F7BE85A2}" srcOrd="2" destOrd="0" parTransId="{6D55A3D7-90D3-4390-B25E-D74596EBAAEC}" sibTransId="{B9B76CAE-5A18-42BD-9AE3-C3B54833ED82}"/>
    <dgm:cxn modelId="{92B248C2-6C74-4776-87A5-F7739CDAD3AD}" type="presOf" srcId="{A1639842-20DC-4152-9A31-99D296C4466E}" destId="{6F7F823D-6BE8-44AC-9662-0AA0A37E9927}" srcOrd="0" destOrd="0" presId="urn:microsoft.com/office/officeart/2005/8/layout/process1"/>
    <dgm:cxn modelId="{17C356C3-9CFD-4CD5-963B-D439CD572D49}" type="presOf" srcId="{C1AD6865-1C93-4027-8E25-D5D2D0F09AC4}" destId="{6A128C05-847F-421E-AF33-B88EC60494AC}" srcOrd="0" destOrd="0" presId="urn:microsoft.com/office/officeart/2005/8/layout/process1"/>
    <dgm:cxn modelId="{459DACCD-77CB-44AE-98F9-A583549A4F96}" type="presOf" srcId="{1AC34C3E-C05F-40C0-99E8-45C6E72C03FE}" destId="{24FFE434-1C4B-4AE8-9C08-6E226DB31346}" srcOrd="0" destOrd="0" presId="urn:microsoft.com/office/officeart/2005/8/layout/process1"/>
    <dgm:cxn modelId="{4B161ED5-FC7D-453C-B9DF-71413C7FB1AB}" type="presOf" srcId="{53275AE3-E716-40DE-9288-DC0C2DEFC946}" destId="{1CC02636-9C7D-4D0E-8C4E-DF8892B3BCEB}" srcOrd="1" destOrd="0" presId="urn:microsoft.com/office/officeart/2005/8/layout/process1"/>
    <dgm:cxn modelId="{1386CDFE-B68E-4637-85CC-FFFD7B805CC4}" srcId="{1AC34C3E-C05F-40C0-99E8-45C6E72C03FE}" destId="{2CB94E01-41F4-435B-BCF4-D1F3989009AF}" srcOrd="0" destOrd="0" parTransId="{B80C3268-C997-45C0-9B9A-20621B397212}" sibTransId="{4341CF52-968A-4B6F-ADDA-9B8CF35B34B7}"/>
    <dgm:cxn modelId="{53A5ED59-4662-4050-A21B-1FC1C8596526}" type="presParOf" srcId="{24FFE434-1C4B-4AE8-9C08-6E226DB31346}" destId="{86284F12-B191-4840-93F7-34A46FB4288A}" srcOrd="0" destOrd="0" presId="urn:microsoft.com/office/officeart/2005/8/layout/process1"/>
    <dgm:cxn modelId="{C1585173-0831-4545-8E0D-07C029273B57}" type="presParOf" srcId="{24FFE434-1C4B-4AE8-9C08-6E226DB31346}" destId="{2E85AF96-97C6-459A-B5D2-0BC50EAD5CD7}" srcOrd="1" destOrd="0" presId="urn:microsoft.com/office/officeart/2005/8/layout/process1"/>
    <dgm:cxn modelId="{CFC705D4-5A4C-4C11-8AD2-845BC97093D1}" type="presParOf" srcId="{2E85AF96-97C6-459A-B5D2-0BC50EAD5CD7}" destId="{34AFD06C-4EF9-4F52-A64C-ECF1069F0450}" srcOrd="0" destOrd="0" presId="urn:microsoft.com/office/officeart/2005/8/layout/process1"/>
    <dgm:cxn modelId="{C58C99BC-EEE9-4BE2-A065-613A5BF55E26}" type="presParOf" srcId="{24FFE434-1C4B-4AE8-9C08-6E226DB31346}" destId="{6F7F823D-6BE8-44AC-9662-0AA0A37E9927}" srcOrd="2" destOrd="0" presId="urn:microsoft.com/office/officeart/2005/8/layout/process1"/>
    <dgm:cxn modelId="{0AE7AFA5-1681-4FA3-961E-5464B5E4C1F0}" type="presParOf" srcId="{24FFE434-1C4B-4AE8-9C08-6E226DB31346}" destId="{8E1F6CA2-CDB1-4339-B9E2-1D7971B88273}" srcOrd="3" destOrd="0" presId="urn:microsoft.com/office/officeart/2005/8/layout/process1"/>
    <dgm:cxn modelId="{593A1E36-EB29-47D8-B0A0-02E97F8364FF}" type="presParOf" srcId="{8E1F6CA2-CDB1-4339-B9E2-1D7971B88273}" destId="{1CC02636-9C7D-4D0E-8C4E-DF8892B3BCEB}" srcOrd="0" destOrd="0" presId="urn:microsoft.com/office/officeart/2005/8/layout/process1"/>
    <dgm:cxn modelId="{E31CBF4A-67D8-4AE3-A2B7-C24834FF198A}" type="presParOf" srcId="{24FFE434-1C4B-4AE8-9C08-6E226DB31346}" destId="{64CF9C36-47A6-494B-9D25-17809892A7A7}" srcOrd="4" destOrd="0" presId="urn:microsoft.com/office/officeart/2005/8/layout/process1"/>
    <dgm:cxn modelId="{57764609-7775-43D1-9415-DD44998777B3}" type="presParOf" srcId="{24FFE434-1C4B-4AE8-9C08-6E226DB31346}" destId="{F0F71BA5-8DF7-4ACA-9BCF-045372ACE385}" srcOrd="5" destOrd="0" presId="urn:microsoft.com/office/officeart/2005/8/layout/process1"/>
    <dgm:cxn modelId="{A81A06C0-B080-48C0-B073-49DAC2DEF518}" type="presParOf" srcId="{F0F71BA5-8DF7-4ACA-9BCF-045372ACE385}" destId="{AFA9DB73-46C8-4515-AE7D-FF5AAAB52040}" srcOrd="0" destOrd="0" presId="urn:microsoft.com/office/officeart/2005/8/layout/process1"/>
    <dgm:cxn modelId="{4C8399D2-74D5-47A8-B858-95B25468C5BD}" type="presParOf" srcId="{24FFE434-1C4B-4AE8-9C08-6E226DB31346}" destId="{0D46B44F-4CAB-4B87-A29E-B3D0FAE14921}" srcOrd="6" destOrd="0" presId="urn:microsoft.com/office/officeart/2005/8/layout/process1"/>
    <dgm:cxn modelId="{6F6F5BC1-0725-48D6-A111-2A089AE8E197}" type="presParOf" srcId="{24FFE434-1C4B-4AE8-9C08-6E226DB31346}" destId="{EA4C1BCE-9E8D-4F6D-8D44-0F1233A00CDD}" srcOrd="7" destOrd="0" presId="urn:microsoft.com/office/officeart/2005/8/layout/process1"/>
    <dgm:cxn modelId="{7276C51E-A5DD-45A5-9FED-A50CF4B498C8}" type="presParOf" srcId="{EA4C1BCE-9E8D-4F6D-8D44-0F1233A00CDD}" destId="{2071B9DB-80E4-4770-AEC6-587CDE7F987F}" srcOrd="0" destOrd="0" presId="urn:microsoft.com/office/officeart/2005/8/layout/process1"/>
    <dgm:cxn modelId="{E146E5D4-686B-47FE-967B-DA59BF06C99E}" type="presParOf" srcId="{24FFE434-1C4B-4AE8-9C08-6E226DB31346}" destId="{4CDF8A17-A7D5-4CE7-B6F1-5C2F72A629A7}" srcOrd="8" destOrd="0" presId="urn:microsoft.com/office/officeart/2005/8/layout/process1"/>
    <dgm:cxn modelId="{2E12CC04-F5C6-4D49-8E83-BCCA136219BB}" type="presParOf" srcId="{24FFE434-1C4B-4AE8-9C08-6E226DB31346}" destId="{DBA14E8D-EDE8-4092-A796-1D44F61830D2}" srcOrd="9" destOrd="0" presId="urn:microsoft.com/office/officeart/2005/8/layout/process1"/>
    <dgm:cxn modelId="{9E9206AD-B2C4-4075-8E62-483ED2E39877}" type="presParOf" srcId="{DBA14E8D-EDE8-4092-A796-1D44F61830D2}" destId="{B863C7AD-CE3F-45A7-AE78-2E3D92C0B665}" srcOrd="0" destOrd="0" presId="urn:microsoft.com/office/officeart/2005/8/layout/process1"/>
    <dgm:cxn modelId="{6DE57CB5-0084-4138-AFBD-93FBB6D963B5}" type="presParOf" srcId="{24FFE434-1C4B-4AE8-9C08-6E226DB31346}" destId="{6A128C05-847F-421E-AF33-B88EC60494AC}"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284F12-B191-4840-93F7-34A46FB4288A}">
      <dsp:nvSpPr>
        <dsp:cNvPr id="0" name=""/>
        <dsp:cNvSpPr/>
      </dsp:nvSpPr>
      <dsp:spPr>
        <a:xfrm>
          <a:off x="0" y="1670427"/>
          <a:ext cx="1314449" cy="10104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傳統交易所</a:t>
          </a:r>
          <a:r>
            <a:rPr lang="en-US" altLang="zh-TW" sz="1800" kern="1200" dirty="0"/>
            <a:t>CEX</a:t>
          </a:r>
          <a:endParaRPr lang="zh-TW" altLang="en-US" sz="1800" kern="1200" dirty="0"/>
        </a:p>
      </dsp:txBody>
      <dsp:txXfrm>
        <a:off x="29596" y="1700023"/>
        <a:ext cx="1255257" cy="951291"/>
      </dsp:txXfrm>
    </dsp:sp>
    <dsp:sp modelId="{2E85AF96-97C6-459A-B5D2-0BC50EAD5CD7}">
      <dsp:nvSpPr>
        <dsp:cNvPr id="0" name=""/>
        <dsp:cNvSpPr/>
      </dsp:nvSpPr>
      <dsp:spPr>
        <a:xfrm>
          <a:off x="1445895" y="2012677"/>
          <a:ext cx="278663" cy="3259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TW" altLang="en-US" sz="1400" kern="1200"/>
        </a:p>
      </dsp:txBody>
      <dsp:txXfrm>
        <a:off x="1445895" y="2077874"/>
        <a:ext cx="195064" cy="195589"/>
      </dsp:txXfrm>
    </dsp:sp>
    <dsp:sp modelId="{6F7F823D-6BE8-44AC-9662-0AA0A37E9927}">
      <dsp:nvSpPr>
        <dsp:cNvPr id="0" name=""/>
        <dsp:cNvSpPr/>
      </dsp:nvSpPr>
      <dsp:spPr>
        <a:xfrm>
          <a:off x="1840230" y="1670427"/>
          <a:ext cx="1314449" cy="10104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去中心化交易所</a:t>
          </a:r>
          <a:r>
            <a:rPr lang="en-US" altLang="zh-TW" sz="1800" kern="1200" dirty="0"/>
            <a:t>DEX</a:t>
          </a:r>
          <a:endParaRPr lang="zh-TW" altLang="en-US" sz="1800" kern="1200" dirty="0"/>
        </a:p>
      </dsp:txBody>
      <dsp:txXfrm>
        <a:off x="1869826" y="1700023"/>
        <a:ext cx="1255257" cy="951291"/>
      </dsp:txXfrm>
    </dsp:sp>
    <dsp:sp modelId="{8E1F6CA2-CDB1-4339-B9E2-1D7971B88273}">
      <dsp:nvSpPr>
        <dsp:cNvPr id="0" name=""/>
        <dsp:cNvSpPr/>
      </dsp:nvSpPr>
      <dsp:spPr>
        <a:xfrm>
          <a:off x="3286125" y="2012677"/>
          <a:ext cx="278663" cy="3259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TW" altLang="en-US" sz="1400" kern="1200"/>
        </a:p>
      </dsp:txBody>
      <dsp:txXfrm>
        <a:off x="3286125" y="2077874"/>
        <a:ext cx="195064" cy="195589"/>
      </dsp:txXfrm>
    </dsp:sp>
    <dsp:sp modelId="{64CF9C36-47A6-494B-9D25-17809892A7A7}">
      <dsp:nvSpPr>
        <dsp:cNvPr id="0" name=""/>
        <dsp:cNvSpPr/>
      </dsp:nvSpPr>
      <dsp:spPr>
        <a:xfrm>
          <a:off x="3680460" y="1670427"/>
          <a:ext cx="1314449" cy="10104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去中心化金融服務</a:t>
          </a:r>
          <a:r>
            <a:rPr lang="en-US" altLang="zh-TW" sz="1800" kern="1200" dirty="0"/>
            <a:t>defi</a:t>
          </a:r>
          <a:endParaRPr lang="zh-TW" altLang="en-US" sz="1800" kern="1200" dirty="0"/>
        </a:p>
      </dsp:txBody>
      <dsp:txXfrm>
        <a:off x="3710056" y="1700023"/>
        <a:ext cx="1255257" cy="951291"/>
      </dsp:txXfrm>
    </dsp:sp>
    <dsp:sp modelId="{F0F71BA5-8DF7-4ACA-9BCF-045372ACE385}">
      <dsp:nvSpPr>
        <dsp:cNvPr id="0" name=""/>
        <dsp:cNvSpPr/>
      </dsp:nvSpPr>
      <dsp:spPr>
        <a:xfrm>
          <a:off x="5126355" y="2012677"/>
          <a:ext cx="278663" cy="3259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TW" altLang="en-US" sz="1400" kern="1200"/>
        </a:p>
      </dsp:txBody>
      <dsp:txXfrm>
        <a:off x="5126355" y="2077874"/>
        <a:ext cx="195064" cy="195589"/>
      </dsp:txXfrm>
    </dsp:sp>
    <dsp:sp modelId="{0D46B44F-4CAB-4B87-A29E-B3D0FAE14921}">
      <dsp:nvSpPr>
        <dsp:cNvPr id="0" name=""/>
        <dsp:cNvSpPr/>
      </dsp:nvSpPr>
      <dsp:spPr>
        <a:xfrm>
          <a:off x="5520690" y="1670427"/>
          <a:ext cx="1314449" cy="10104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非同質性代幣</a:t>
          </a:r>
          <a:r>
            <a:rPr lang="en-US" altLang="zh-TW" sz="1800" kern="1200" dirty="0"/>
            <a:t>NFT</a:t>
          </a:r>
          <a:endParaRPr lang="zh-TW" altLang="en-US" sz="1800" kern="1200" dirty="0"/>
        </a:p>
      </dsp:txBody>
      <dsp:txXfrm>
        <a:off x="5550286" y="1700023"/>
        <a:ext cx="1255257" cy="951291"/>
      </dsp:txXfrm>
    </dsp:sp>
    <dsp:sp modelId="{EA4C1BCE-9E8D-4F6D-8D44-0F1233A00CDD}">
      <dsp:nvSpPr>
        <dsp:cNvPr id="0" name=""/>
        <dsp:cNvSpPr/>
      </dsp:nvSpPr>
      <dsp:spPr>
        <a:xfrm>
          <a:off x="6966585" y="2012677"/>
          <a:ext cx="278663" cy="3259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TW" altLang="en-US" sz="1400" kern="1200"/>
        </a:p>
      </dsp:txBody>
      <dsp:txXfrm>
        <a:off x="6966585" y="2077874"/>
        <a:ext cx="195064" cy="195589"/>
      </dsp:txXfrm>
    </dsp:sp>
    <dsp:sp modelId="{4CDF8A17-A7D5-4CE7-B6F1-5C2F72A629A7}">
      <dsp:nvSpPr>
        <dsp:cNvPr id="0" name=""/>
        <dsp:cNvSpPr/>
      </dsp:nvSpPr>
      <dsp:spPr>
        <a:xfrm>
          <a:off x="7360920" y="1670427"/>
          <a:ext cx="1314449" cy="10104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遊戲金融</a:t>
          </a:r>
          <a:r>
            <a:rPr lang="en-US" altLang="zh-TW" sz="1800" kern="1200" dirty="0" err="1"/>
            <a:t>gamefi</a:t>
          </a:r>
          <a:endParaRPr lang="zh-TW" altLang="en-US" sz="1800" kern="1200" dirty="0"/>
        </a:p>
      </dsp:txBody>
      <dsp:txXfrm>
        <a:off x="7390516" y="1700023"/>
        <a:ext cx="1255257" cy="951291"/>
      </dsp:txXfrm>
    </dsp:sp>
    <dsp:sp modelId="{DBA14E8D-EDE8-4092-A796-1D44F61830D2}">
      <dsp:nvSpPr>
        <dsp:cNvPr id="0" name=""/>
        <dsp:cNvSpPr/>
      </dsp:nvSpPr>
      <dsp:spPr>
        <a:xfrm>
          <a:off x="8806814" y="2012677"/>
          <a:ext cx="278663" cy="3259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TW" altLang="en-US" sz="1400" kern="1200"/>
        </a:p>
      </dsp:txBody>
      <dsp:txXfrm>
        <a:off x="8806814" y="2077874"/>
        <a:ext cx="195064" cy="195589"/>
      </dsp:txXfrm>
    </dsp:sp>
    <dsp:sp modelId="{6A128C05-847F-421E-AF33-B88EC60494AC}">
      <dsp:nvSpPr>
        <dsp:cNvPr id="0" name=""/>
        <dsp:cNvSpPr/>
      </dsp:nvSpPr>
      <dsp:spPr>
        <a:xfrm>
          <a:off x="9201149" y="1670427"/>
          <a:ext cx="1314449" cy="10104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TW" sz="1800" kern="1200" dirty="0"/>
            <a:t>Metaverse</a:t>
          </a:r>
          <a:r>
            <a:rPr lang="zh-TW" altLang="en-US" sz="1800" kern="1200" dirty="0"/>
            <a:t>元宇宙</a:t>
          </a:r>
        </a:p>
      </dsp:txBody>
      <dsp:txXfrm>
        <a:off x="9230745" y="1700023"/>
        <a:ext cx="1255257" cy="95129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EF90B-6BB5-485B-A686-8FF21F2626A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8B8779CC-A529-4A35-97E1-2EA5021837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5CAE6FD6-4CD0-4A44-A44E-BC1DA478D307}"/>
              </a:ext>
            </a:extLst>
          </p:cNvPr>
          <p:cNvSpPr>
            <a:spLocks noGrp="1"/>
          </p:cNvSpPr>
          <p:nvPr>
            <p:ph type="dt" sz="half" idx="10"/>
          </p:nvPr>
        </p:nvSpPr>
        <p:spPr/>
        <p:txBody>
          <a:bodyPr/>
          <a:lstStyle/>
          <a:p>
            <a:fld id="{6A7A415B-390C-4CB5-9EB8-515B24B708F3}" type="datetimeFigureOut">
              <a:rPr lang="zh-TW" altLang="en-US" smtClean="0"/>
              <a:t>2021/9/6</a:t>
            </a:fld>
            <a:endParaRPr lang="zh-TW" altLang="en-US"/>
          </a:p>
        </p:txBody>
      </p:sp>
      <p:sp>
        <p:nvSpPr>
          <p:cNvPr id="5" name="頁尾版面配置區 4">
            <a:extLst>
              <a:ext uri="{FF2B5EF4-FFF2-40B4-BE49-F238E27FC236}">
                <a16:creationId xmlns:a16="http://schemas.microsoft.com/office/drawing/2014/main" id="{A2352E5D-E54A-4068-8E35-C202C6F98A3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5AAFA05-C6F6-49BA-BAAC-FF4C944FEFC6}"/>
              </a:ext>
            </a:extLst>
          </p:cNvPr>
          <p:cNvSpPr>
            <a:spLocks noGrp="1"/>
          </p:cNvSpPr>
          <p:nvPr>
            <p:ph type="sldNum" sz="quarter" idx="12"/>
          </p:nvPr>
        </p:nvSpPr>
        <p:spPr/>
        <p:txBody>
          <a:bodyPr/>
          <a:lstStyle/>
          <a:p>
            <a:fld id="{ED9AD2AF-4CA7-40E3-99CE-CDBC7A7FBC71}" type="slidenum">
              <a:rPr lang="zh-TW" altLang="en-US" smtClean="0"/>
              <a:t>‹#›</a:t>
            </a:fld>
            <a:endParaRPr lang="zh-TW" altLang="en-US"/>
          </a:p>
        </p:txBody>
      </p:sp>
    </p:spTree>
    <p:extLst>
      <p:ext uri="{BB962C8B-B14F-4D97-AF65-F5344CB8AC3E}">
        <p14:creationId xmlns:p14="http://schemas.microsoft.com/office/powerpoint/2010/main" val="3394858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E3F069-F7C6-45C5-9FBB-2D19ED18E1B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4E5E1D69-A489-4583-A863-C10F64FE3DFB}"/>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DED2160-2468-437E-9FD5-1314974B89C1}"/>
              </a:ext>
            </a:extLst>
          </p:cNvPr>
          <p:cNvSpPr>
            <a:spLocks noGrp="1"/>
          </p:cNvSpPr>
          <p:nvPr>
            <p:ph type="dt" sz="half" idx="10"/>
          </p:nvPr>
        </p:nvSpPr>
        <p:spPr/>
        <p:txBody>
          <a:bodyPr/>
          <a:lstStyle/>
          <a:p>
            <a:fld id="{6A7A415B-390C-4CB5-9EB8-515B24B708F3}" type="datetimeFigureOut">
              <a:rPr lang="zh-TW" altLang="en-US" smtClean="0"/>
              <a:t>2021/9/6</a:t>
            </a:fld>
            <a:endParaRPr lang="zh-TW" altLang="en-US"/>
          </a:p>
        </p:txBody>
      </p:sp>
      <p:sp>
        <p:nvSpPr>
          <p:cNvPr id="5" name="頁尾版面配置區 4">
            <a:extLst>
              <a:ext uri="{FF2B5EF4-FFF2-40B4-BE49-F238E27FC236}">
                <a16:creationId xmlns:a16="http://schemas.microsoft.com/office/drawing/2014/main" id="{BA971D71-93C8-48E5-9B76-7A30DF9E261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95F175E-25D1-4B39-AEDE-A700752DC6AC}"/>
              </a:ext>
            </a:extLst>
          </p:cNvPr>
          <p:cNvSpPr>
            <a:spLocks noGrp="1"/>
          </p:cNvSpPr>
          <p:nvPr>
            <p:ph type="sldNum" sz="quarter" idx="12"/>
          </p:nvPr>
        </p:nvSpPr>
        <p:spPr/>
        <p:txBody>
          <a:bodyPr/>
          <a:lstStyle/>
          <a:p>
            <a:fld id="{ED9AD2AF-4CA7-40E3-99CE-CDBC7A7FBC71}" type="slidenum">
              <a:rPr lang="zh-TW" altLang="en-US" smtClean="0"/>
              <a:t>‹#›</a:t>
            </a:fld>
            <a:endParaRPr lang="zh-TW" altLang="en-US"/>
          </a:p>
        </p:txBody>
      </p:sp>
    </p:spTree>
    <p:extLst>
      <p:ext uri="{BB962C8B-B14F-4D97-AF65-F5344CB8AC3E}">
        <p14:creationId xmlns:p14="http://schemas.microsoft.com/office/powerpoint/2010/main" val="3398217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9CBB21FA-8C44-432D-992A-2AC84381155A}"/>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E58BC5B-725E-41A3-9408-28D5729FB7E9}"/>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ABC6AE2-3C38-4061-93BF-BEB058FF841F}"/>
              </a:ext>
            </a:extLst>
          </p:cNvPr>
          <p:cNvSpPr>
            <a:spLocks noGrp="1"/>
          </p:cNvSpPr>
          <p:nvPr>
            <p:ph type="dt" sz="half" idx="10"/>
          </p:nvPr>
        </p:nvSpPr>
        <p:spPr/>
        <p:txBody>
          <a:bodyPr/>
          <a:lstStyle/>
          <a:p>
            <a:fld id="{6A7A415B-390C-4CB5-9EB8-515B24B708F3}" type="datetimeFigureOut">
              <a:rPr lang="zh-TW" altLang="en-US" smtClean="0"/>
              <a:t>2021/9/6</a:t>
            </a:fld>
            <a:endParaRPr lang="zh-TW" altLang="en-US"/>
          </a:p>
        </p:txBody>
      </p:sp>
      <p:sp>
        <p:nvSpPr>
          <p:cNvPr id="5" name="頁尾版面配置區 4">
            <a:extLst>
              <a:ext uri="{FF2B5EF4-FFF2-40B4-BE49-F238E27FC236}">
                <a16:creationId xmlns:a16="http://schemas.microsoft.com/office/drawing/2014/main" id="{F258FB59-AB1B-4FA5-8C70-D81FF7A8098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4239740-BFBD-42F6-88AF-F9F70BC6F5D7}"/>
              </a:ext>
            </a:extLst>
          </p:cNvPr>
          <p:cNvSpPr>
            <a:spLocks noGrp="1"/>
          </p:cNvSpPr>
          <p:nvPr>
            <p:ph type="sldNum" sz="quarter" idx="12"/>
          </p:nvPr>
        </p:nvSpPr>
        <p:spPr/>
        <p:txBody>
          <a:bodyPr/>
          <a:lstStyle/>
          <a:p>
            <a:fld id="{ED9AD2AF-4CA7-40E3-99CE-CDBC7A7FBC71}" type="slidenum">
              <a:rPr lang="zh-TW" altLang="en-US" smtClean="0"/>
              <a:t>‹#›</a:t>
            </a:fld>
            <a:endParaRPr lang="zh-TW" altLang="en-US"/>
          </a:p>
        </p:txBody>
      </p:sp>
    </p:spTree>
    <p:extLst>
      <p:ext uri="{BB962C8B-B14F-4D97-AF65-F5344CB8AC3E}">
        <p14:creationId xmlns:p14="http://schemas.microsoft.com/office/powerpoint/2010/main" val="188380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9AF544-0F5F-45E0-93CE-2272BDB094F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EDAAA42-F61B-4F3D-B09E-8701D1DCAB9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03E2211-F8FB-4EE8-8C11-57B839EAE7A0}"/>
              </a:ext>
            </a:extLst>
          </p:cNvPr>
          <p:cNvSpPr>
            <a:spLocks noGrp="1"/>
          </p:cNvSpPr>
          <p:nvPr>
            <p:ph type="dt" sz="half" idx="10"/>
          </p:nvPr>
        </p:nvSpPr>
        <p:spPr/>
        <p:txBody>
          <a:bodyPr/>
          <a:lstStyle/>
          <a:p>
            <a:fld id="{6A7A415B-390C-4CB5-9EB8-515B24B708F3}" type="datetimeFigureOut">
              <a:rPr lang="zh-TW" altLang="en-US" smtClean="0"/>
              <a:t>2021/9/6</a:t>
            </a:fld>
            <a:endParaRPr lang="zh-TW" altLang="en-US"/>
          </a:p>
        </p:txBody>
      </p:sp>
      <p:sp>
        <p:nvSpPr>
          <p:cNvPr id="5" name="頁尾版面配置區 4">
            <a:extLst>
              <a:ext uri="{FF2B5EF4-FFF2-40B4-BE49-F238E27FC236}">
                <a16:creationId xmlns:a16="http://schemas.microsoft.com/office/drawing/2014/main" id="{0F369414-1A8C-486B-8B9B-5E700BA6777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7C83728-0E4D-47F5-A8A5-5ECB254295C1}"/>
              </a:ext>
            </a:extLst>
          </p:cNvPr>
          <p:cNvSpPr>
            <a:spLocks noGrp="1"/>
          </p:cNvSpPr>
          <p:nvPr>
            <p:ph type="sldNum" sz="quarter" idx="12"/>
          </p:nvPr>
        </p:nvSpPr>
        <p:spPr/>
        <p:txBody>
          <a:bodyPr/>
          <a:lstStyle/>
          <a:p>
            <a:fld id="{ED9AD2AF-4CA7-40E3-99CE-CDBC7A7FBC71}" type="slidenum">
              <a:rPr lang="zh-TW" altLang="en-US" smtClean="0"/>
              <a:t>‹#›</a:t>
            </a:fld>
            <a:endParaRPr lang="zh-TW" altLang="en-US"/>
          </a:p>
        </p:txBody>
      </p:sp>
    </p:spTree>
    <p:extLst>
      <p:ext uri="{BB962C8B-B14F-4D97-AF65-F5344CB8AC3E}">
        <p14:creationId xmlns:p14="http://schemas.microsoft.com/office/powerpoint/2010/main" val="2814534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25DB06-8362-486A-A980-EDE8CC6B13A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213D6021-20E8-4C5D-A8AD-BD468C4FDA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BB6F5E26-6618-4AD6-B634-BE43D42C77A5}"/>
              </a:ext>
            </a:extLst>
          </p:cNvPr>
          <p:cNvSpPr>
            <a:spLocks noGrp="1"/>
          </p:cNvSpPr>
          <p:nvPr>
            <p:ph type="dt" sz="half" idx="10"/>
          </p:nvPr>
        </p:nvSpPr>
        <p:spPr/>
        <p:txBody>
          <a:bodyPr/>
          <a:lstStyle/>
          <a:p>
            <a:fld id="{6A7A415B-390C-4CB5-9EB8-515B24B708F3}" type="datetimeFigureOut">
              <a:rPr lang="zh-TW" altLang="en-US" smtClean="0"/>
              <a:t>2021/9/6</a:t>
            </a:fld>
            <a:endParaRPr lang="zh-TW" altLang="en-US"/>
          </a:p>
        </p:txBody>
      </p:sp>
      <p:sp>
        <p:nvSpPr>
          <p:cNvPr id="5" name="頁尾版面配置區 4">
            <a:extLst>
              <a:ext uri="{FF2B5EF4-FFF2-40B4-BE49-F238E27FC236}">
                <a16:creationId xmlns:a16="http://schemas.microsoft.com/office/drawing/2014/main" id="{EC667B90-44E0-4440-A036-5941AC0B3F9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9C53CF8-2102-4617-88EE-289A1F308C2C}"/>
              </a:ext>
            </a:extLst>
          </p:cNvPr>
          <p:cNvSpPr>
            <a:spLocks noGrp="1"/>
          </p:cNvSpPr>
          <p:nvPr>
            <p:ph type="sldNum" sz="quarter" idx="12"/>
          </p:nvPr>
        </p:nvSpPr>
        <p:spPr/>
        <p:txBody>
          <a:bodyPr/>
          <a:lstStyle/>
          <a:p>
            <a:fld id="{ED9AD2AF-4CA7-40E3-99CE-CDBC7A7FBC71}" type="slidenum">
              <a:rPr lang="zh-TW" altLang="en-US" smtClean="0"/>
              <a:t>‹#›</a:t>
            </a:fld>
            <a:endParaRPr lang="zh-TW" altLang="en-US"/>
          </a:p>
        </p:txBody>
      </p:sp>
    </p:spTree>
    <p:extLst>
      <p:ext uri="{BB962C8B-B14F-4D97-AF65-F5344CB8AC3E}">
        <p14:creationId xmlns:p14="http://schemas.microsoft.com/office/powerpoint/2010/main" val="2558863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DEEC8A-42C7-472F-B61E-3D228EE7ADC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C1C468C-945A-4C00-9009-151ACBF8123B}"/>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F27C5900-91BD-46EF-AA4D-CD4E4FBCDDCF}"/>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487C6D7E-0DC9-421F-9D5F-556C141C2351}"/>
              </a:ext>
            </a:extLst>
          </p:cNvPr>
          <p:cNvSpPr>
            <a:spLocks noGrp="1"/>
          </p:cNvSpPr>
          <p:nvPr>
            <p:ph type="dt" sz="half" idx="10"/>
          </p:nvPr>
        </p:nvSpPr>
        <p:spPr/>
        <p:txBody>
          <a:bodyPr/>
          <a:lstStyle/>
          <a:p>
            <a:fld id="{6A7A415B-390C-4CB5-9EB8-515B24B708F3}" type="datetimeFigureOut">
              <a:rPr lang="zh-TW" altLang="en-US" smtClean="0"/>
              <a:t>2021/9/6</a:t>
            </a:fld>
            <a:endParaRPr lang="zh-TW" altLang="en-US"/>
          </a:p>
        </p:txBody>
      </p:sp>
      <p:sp>
        <p:nvSpPr>
          <p:cNvPr id="6" name="頁尾版面配置區 5">
            <a:extLst>
              <a:ext uri="{FF2B5EF4-FFF2-40B4-BE49-F238E27FC236}">
                <a16:creationId xmlns:a16="http://schemas.microsoft.com/office/drawing/2014/main" id="{1B80095C-7825-43E1-97B1-61D67F525BE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4AE8782-DBCB-428C-9321-A45ABD21FA23}"/>
              </a:ext>
            </a:extLst>
          </p:cNvPr>
          <p:cNvSpPr>
            <a:spLocks noGrp="1"/>
          </p:cNvSpPr>
          <p:nvPr>
            <p:ph type="sldNum" sz="quarter" idx="12"/>
          </p:nvPr>
        </p:nvSpPr>
        <p:spPr/>
        <p:txBody>
          <a:bodyPr/>
          <a:lstStyle/>
          <a:p>
            <a:fld id="{ED9AD2AF-4CA7-40E3-99CE-CDBC7A7FBC71}" type="slidenum">
              <a:rPr lang="zh-TW" altLang="en-US" smtClean="0"/>
              <a:t>‹#›</a:t>
            </a:fld>
            <a:endParaRPr lang="zh-TW" altLang="en-US"/>
          </a:p>
        </p:txBody>
      </p:sp>
    </p:spTree>
    <p:extLst>
      <p:ext uri="{BB962C8B-B14F-4D97-AF65-F5344CB8AC3E}">
        <p14:creationId xmlns:p14="http://schemas.microsoft.com/office/powerpoint/2010/main" val="3063952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3B5CCC-813F-4176-853A-915804DED36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A011D9B-79B9-4A52-A72A-738A8467C3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4E0E43B1-F964-49EC-990D-380F2CEE696B}"/>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46B0037C-F578-4A38-80EF-F98D972EAE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52365F9D-C909-4F08-A291-6C1B905B6ADA}"/>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A0740C6-C2F2-4CE6-B2ED-8ECBEB34FEBB}"/>
              </a:ext>
            </a:extLst>
          </p:cNvPr>
          <p:cNvSpPr>
            <a:spLocks noGrp="1"/>
          </p:cNvSpPr>
          <p:nvPr>
            <p:ph type="dt" sz="half" idx="10"/>
          </p:nvPr>
        </p:nvSpPr>
        <p:spPr/>
        <p:txBody>
          <a:bodyPr/>
          <a:lstStyle/>
          <a:p>
            <a:fld id="{6A7A415B-390C-4CB5-9EB8-515B24B708F3}" type="datetimeFigureOut">
              <a:rPr lang="zh-TW" altLang="en-US" smtClean="0"/>
              <a:t>2021/9/6</a:t>
            </a:fld>
            <a:endParaRPr lang="zh-TW" altLang="en-US"/>
          </a:p>
        </p:txBody>
      </p:sp>
      <p:sp>
        <p:nvSpPr>
          <p:cNvPr id="8" name="頁尾版面配置區 7">
            <a:extLst>
              <a:ext uri="{FF2B5EF4-FFF2-40B4-BE49-F238E27FC236}">
                <a16:creationId xmlns:a16="http://schemas.microsoft.com/office/drawing/2014/main" id="{2C8D7124-F8D2-4DC3-A411-37FB84DF876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A98E70D-3049-4B2C-A0A6-AFA82AB16B3F}"/>
              </a:ext>
            </a:extLst>
          </p:cNvPr>
          <p:cNvSpPr>
            <a:spLocks noGrp="1"/>
          </p:cNvSpPr>
          <p:nvPr>
            <p:ph type="sldNum" sz="quarter" idx="12"/>
          </p:nvPr>
        </p:nvSpPr>
        <p:spPr/>
        <p:txBody>
          <a:bodyPr/>
          <a:lstStyle/>
          <a:p>
            <a:fld id="{ED9AD2AF-4CA7-40E3-99CE-CDBC7A7FBC71}" type="slidenum">
              <a:rPr lang="zh-TW" altLang="en-US" smtClean="0"/>
              <a:t>‹#›</a:t>
            </a:fld>
            <a:endParaRPr lang="zh-TW" altLang="en-US"/>
          </a:p>
        </p:txBody>
      </p:sp>
    </p:spTree>
    <p:extLst>
      <p:ext uri="{BB962C8B-B14F-4D97-AF65-F5344CB8AC3E}">
        <p14:creationId xmlns:p14="http://schemas.microsoft.com/office/powerpoint/2010/main" val="2199927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89DE40-C3A6-4200-899A-3AF53C6AFD1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AD18064-3F7E-4675-B831-EC801CCABB71}"/>
              </a:ext>
            </a:extLst>
          </p:cNvPr>
          <p:cNvSpPr>
            <a:spLocks noGrp="1"/>
          </p:cNvSpPr>
          <p:nvPr>
            <p:ph type="dt" sz="half" idx="10"/>
          </p:nvPr>
        </p:nvSpPr>
        <p:spPr/>
        <p:txBody>
          <a:bodyPr/>
          <a:lstStyle/>
          <a:p>
            <a:fld id="{6A7A415B-390C-4CB5-9EB8-515B24B708F3}" type="datetimeFigureOut">
              <a:rPr lang="zh-TW" altLang="en-US" smtClean="0"/>
              <a:t>2021/9/6</a:t>
            </a:fld>
            <a:endParaRPr lang="zh-TW" altLang="en-US"/>
          </a:p>
        </p:txBody>
      </p:sp>
      <p:sp>
        <p:nvSpPr>
          <p:cNvPr id="4" name="頁尾版面配置區 3">
            <a:extLst>
              <a:ext uri="{FF2B5EF4-FFF2-40B4-BE49-F238E27FC236}">
                <a16:creationId xmlns:a16="http://schemas.microsoft.com/office/drawing/2014/main" id="{5940ED2E-95CF-4C9B-AB7F-FA657A656AE5}"/>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CC745721-DC5F-4B65-8678-06E08B704A8D}"/>
              </a:ext>
            </a:extLst>
          </p:cNvPr>
          <p:cNvSpPr>
            <a:spLocks noGrp="1"/>
          </p:cNvSpPr>
          <p:nvPr>
            <p:ph type="sldNum" sz="quarter" idx="12"/>
          </p:nvPr>
        </p:nvSpPr>
        <p:spPr/>
        <p:txBody>
          <a:bodyPr/>
          <a:lstStyle/>
          <a:p>
            <a:fld id="{ED9AD2AF-4CA7-40E3-99CE-CDBC7A7FBC71}" type="slidenum">
              <a:rPr lang="zh-TW" altLang="en-US" smtClean="0"/>
              <a:t>‹#›</a:t>
            </a:fld>
            <a:endParaRPr lang="zh-TW" altLang="en-US"/>
          </a:p>
        </p:txBody>
      </p:sp>
    </p:spTree>
    <p:extLst>
      <p:ext uri="{BB962C8B-B14F-4D97-AF65-F5344CB8AC3E}">
        <p14:creationId xmlns:p14="http://schemas.microsoft.com/office/powerpoint/2010/main" val="3503743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AF07C08-4464-4584-AACD-5377EFB676B0}"/>
              </a:ext>
            </a:extLst>
          </p:cNvPr>
          <p:cNvSpPr>
            <a:spLocks noGrp="1"/>
          </p:cNvSpPr>
          <p:nvPr>
            <p:ph type="dt" sz="half" idx="10"/>
          </p:nvPr>
        </p:nvSpPr>
        <p:spPr/>
        <p:txBody>
          <a:bodyPr/>
          <a:lstStyle/>
          <a:p>
            <a:fld id="{6A7A415B-390C-4CB5-9EB8-515B24B708F3}" type="datetimeFigureOut">
              <a:rPr lang="zh-TW" altLang="en-US" smtClean="0"/>
              <a:t>2021/9/6</a:t>
            </a:fld>
            <a:endParaRPr lang="zh-TW" altLang="en-US"/>
          </a:p>
        </p:txBody>
      </p:sp>
      <p:sp>
        <p:nvSpPr>
          <p:cNvPr id="3" name="頁尾版面配置區 2">
            <a:extLst>
              <a:ext uri="{FF2B5EF4-FFF2-40B4-BE49-F238E27FC236}">
                <a16:creationId xmlns:a16="http://schemas.microsoft.com/office/drawing/2014/main" id="{94D84D8C-114C-4AC4-8A27-2C7570BA8E89}"/>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1D3CBE57-64BD-4D97-92CE-FC35B6900FD8}"/>
              </a:ext>
            </a:extLst>
          </p:cNvPr>
          <p:cNvSpPr>
            <a:spLocks noGrp="1"/>
          </p:cNvSpPr>
          <p:nvPr>
            <p:ph type="sldNum" sz="quarter" idx="12"/>
          </p:nvPr>
        </p:nvSpPr>
        <p:spPr/>
        <p:txBody>
          <a:bodyPr/>
          <a:lstStyle/>
          <a:p>
            <a:fld id="{ED9AD2AF-4CA7-40E3-99CE-CDBC7A7FBC71}" type="slidenum">
              <a:rPr lang="zh-TW" altLang="en-US" smtClean="0"/>
              <a:t>‹#›</a:t>
            </a:fld>
            <a:endParaRPr lang="zh-TW" altLang="en-US"/>
          </a:p>
        </p:txBody>
      </p:sp>
    </p:spTree>
    <p:extLst>
      <p:ext uri="{BB962C8B-B14F-4D97-AF65-F5344CB8AC3E}">
        <p14:creationId xmlns:p14="http://schemas.microsoft.com/office/powerpoint/2010/main" val="4165204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23C9A6-492A-4323-A60B-7C8E2BF6BBD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8FB68E75-E5D6-49EC-A008-51DD7001C2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BB895A64-4BE9-4DD7-9382-8D9EF3F9AE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38AFBDE-6E8A-4F7D-BAD1-85AB74050B05}"/>
              </a:ext>
            </a:extLst>
          </p:cNvPr>
          <p:cNvSpPr>
            <a:spLocks noGrp="1"/>
          </p:cNvSpPr>
          <p:nvPr>
            <p:ph type="dt" sz="half" idx="10"/>
          </p:nvPr>
        </p:nvSpPr>
        <p:spPr/>
        <p:txBody>
          <a:bodyPr/>
          <a:lstStyle/>
          <a:p>
            <a:fld id="{6A7A415B-390C-4CB5-9EB8-515B24B708F3}" type="datetimeFigureOut">
              <a:rPr lang="zh-TW" altLang="en-US" smtClean="0"/>
              <a:t>2021/9/6</a:t>
            </a:fld>
            <a:endParaRPr lang="zh-TW" altLang="en-US"/>
          </a:p>
        </p:txBody>
      </p:sp>
      <p:sp>
        <p:nvSpPr>
          <p:cNvPr id="6" name="頁尾版面配置區 5">
            <a:extLst>
              <a:ext uri="{FF2B5EF4-FFF2-40B4-BE49-F238E27FC236}">
                <a16:creationId xmlns:a16="http://schemas.microsoft.com/office/drawing/2014/main" id="{4966E3B1-3F76-4B22-A93B-B5EEA976792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BF6768C-50A7-4C95-9E4D-C701768798B3}"/>
              </a:ext>
            </a:extLst>
          </p:cNvPr>
          <p:cNvSpPr>
            <a:spLocks noGrp="1"/>
          </p:cNvSpPr>
          <p:nvPr>
            <p:ph type="sldNum" sz="quarter" idx="12"/>
          </p:nvPr>
        </p:nvSpPr>
        <p:spPr/>
        <p:txBody>
          <a:bodyPr/>
          <a:lstStyle/>
          <a:p>
            <a:fld id="{ED9AD2AF-4CA7-40E3-99CE-CDBC7A7FBC71}" type="slidenum">
              <a:rPr lang="zh-TW" altLang="en-US" smtClean="0"/>
              <a:t>‹#›</a:t>
            </a:fld>
            <a:endParaRPr lang="zh-TW" altLang="en-US"/>
          </a:p>
        </p:txBody>
      </p:sp>
    </p:spTree>
    <p:extLst>
      <p:ext uri="{BB962C8B-B14F-4D97-AF65-F5344CB8AC3E}">
        <p14:creationId xmlns:p14="http://schemas.microsoft.com/office/powerpoint/2010/main" val="60498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517F5D-2B1F-4448-A26F-C5A560663A7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A11A82F-CF2B-4084-BEA9-C40BA92403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B140236-D608-4713-941C-1CB1B10C03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5C338157-BA29-45F3-94A9-83FCC8DAF9A6}"/>
              </a:ext>
            </a:extLst>
          </p:cNvPr>
          <p:cNvSpPr>
            <a:spLocks noGrp="1"/>
          </p:cNvSpPr>
          <p:nvPr>
            <p:ph type="dt" sz="half" idx="10"/>
          </p:nvPr>
        </p:nvSpPr>
        <p:spPr/>
        <p:txBody>
          <a:bodyPr/>
          <a:lstStyle/>
          <a:p>
            <a:fld id="{6A7A415B-390C-4CB5-9EB8-515B24B708F3}" type="datetimeFigureOut">
              <a:rPr lang="zh-TW" altLang="en-US" smtClean="0"/>
              <a:t>2021/9/6</a:t>
            </a:fld>
            <a:endParaRPr lang="zh-TW" altLang="en-US"/>
          </a:p>
        </p:txBody>
      </p:sp>
      <p:sp>
        <p:nvSpPr>
          <p:cNvPr id="6" name="頁尾版面配置區 5">
            <a:extLst>
              <a:ext uri="{FF2B5EF4-FFF2-40B4-BE49-F238E27FC236}">
                <a16:creationId xmlns:a16="http://schemas.microsoft.com/office/drawing/2014/main" id="{4D8E8273-06F7-4943-A5DE-0F7CBF7C11B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957DEC0-A317-45A2-A862-94B79D933B7D}"/>
              </a:ext>
            </a:extLst>
          </p:cNvPr>
          <p:cNvSpPr>
            <a:spLocks noGrp="1"/>
          </p:cNvSpPr>
          <p:nvPr>
            <p:ph type="sldNum" sz="quarter" idx="12"/>
          </p:nvPr>
        </p:nvSpPr>
        <p:spPr/>
        <p:txBody>
          <a:bodyPr/>
          <a:lstStyle/>
          <a:p>
            <a:fld id="{ED9AD2AF-4CA7-40E3-99CE-CDBC7A7FBC71}" type="slidenum">
              <a:rPr lang="zh-TW" altLang="en-US" smtClean="0"/>
              <a:t>‹#›</a:t>
            </a:fld>
            <a:endParaRPr lang="zh-TW" altLang="en-US"/>
          </a:p>
        </p:txBody>
      </p:sp>
    </p:spTree>
    <p:extLst>
      <p:ext uri="{BB962C8B-B14F-4D97-AF65-F5344CB8AC3E}">
        <p14:creationId xmlns:p14="http://schemas.microsoft.com/office/powerpoint/2010/main" val="1712629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EB8B780-9185-4E57-9454-B010E5C118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B6F7786-AC55-467E-9999-6B335B429B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E333E16-FFF7-418F-BB01-EEC14F473A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A415B-390C-4CB5-9EB8-515B24B708F3}" type="datetimeFigureOut">
              <a:rPr lang="zh-TW" altLang="en-US" smtClean="0"/>
              <a:t>2021/9/6</a:t>
            </a:fld>
            <a:endParaRPr lang="zh-TW" altLang="en-US"/>
          </a:p>
        </p:txBody>
      </p:sp>
      <p:sp>
        <p:nvSpPr>
          <p:cNvPr id="5" name="頁尾版面配置區 4">
            <a:extLst>
              <a:ext uri="{FF2B5EF4-FFF2-40B4-BE49-F238E27FC236}">
                <a16:creationId xmlns:a16="http://schemas.microsoft.com/office/drawing/2014/main" id="{AC9B631B-8209-42DC-A5E5-A68C60CBD2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10C0BA55-8722-4123-8003-13F3591B82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AD2AF-4CA7-40E3-99CE-CDBC7A7FBC71}" type="slidenum">
              <a:rPr lang="zh-TW" altLang="en-US" smtClean="0"/>
              <a:t>‹#›</a:t>
            </a:fld>
            <a:endParaRPr lang="zh-TW" altLang="en-US"/>
          </a:p>
        </p:txBody>
      </p:sp>
    </p:spTree>
    <p:extLst>
      <p:ext uri="{BB962C8B-B14F-4D97-AF65-F5344CB8AC3E}">
        <p14:creationId xmlns:p14="http://schemas.microsoft.com/office/powerpoint/2010/main" val="1727709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bnext.com.tw/article/64208/nft-defi" TargetMode="External"/><Relationship Id="rId2" Type="http://schemas.openxmlformats.org/officeDocument/2006/relationships/hyperlink" Target="https://blockcast.it/2021/07/07/aax-he-evolution-of-exchanges-from-traditional-to-cex-and-dex/" TargetMode="External"/><Relationship Id="rId1" Type="http://schemas.openxmlformats.org/officeDocument/2006/relationships/slideLayout" Target="../slideLayouts/slideLayout2.xml"/><Relationship Id="rId4" Type="http://schemas.openxmlformats.org/officeDocument/2006/relationships/hyperlink" Target="https://www.bnext.com.tw/article/64174/cryptocurrency-2021"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cademy.aaxpro.com/en/4-and-a-half-types-of-crypto-exchang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blockcast.it/2021/06/02/aax-is-solana-summer-coming-or-is-it-just-another-crypto-mem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D33B52-BD32-4295-BF59-C145362FEAE4}"/>
              </a:ext>
            </a:extLst>
          </p:cNvPr>
          <p:cNvSpPr>
            <a:spLocks noGrp="1"/>
          </p:cNvSpPr>
          <p:nvPr>
            <p:ph type="ctrTitle"/>
          </p:nvPr>
        </p:nvSpPr>
        <p:spPr/>
        <p:txBody>
          <a:bodyPr/>
          <a:lstStyle/>
          <a:p>
            <a:r>
              <a:rPr lang="zh-TW" altLang="en-US" dirty="0"/>
              <a:t>區塊鏈上流行的演變</a:t>
            </a:r>
          </a:p>
        </p:txBody>
      </p:sp>
      <p:sp>
        <p:nvSpPr>
          <p:cNvPr id="3" name="副標題 2">
            <a:extLst>
              <a:ext uri="{FF2B5EF4-FFF2-40B4-BE49-F238E27FC236}">
                <a16:creationId xmlns:a16="http://schemas.microsoft.com/office/drawing/2014/main" id="{13CE54B7-C214-4267-BBC0-02A349F56E95}"/>
              </a:ext>
            </a:extLst>
          </p:cNvPr>
          <p:cNvSpPr>
            <a:spLocks noGrp="1"/>
          </p:cNvSpPr>
          <p:nvPr>
            <p:ph type="subTitle" idx="1"/>
          </p:nvPr>
        </p:nvSpPr>
        <p:spPr/>
        <p:txBody>
          <a:bodyPr/>
          <a:lstStyle/>
          <a:p>
            <a:r>
              <a:rPr lang="en-US" altLang="zh-TW" dirty="0"/>
              <a:t>2021/9/5</a:t>
            </a:r>
            <a:endParaRPr lang="zh-TW" altLang="en-US" dirty="0"/>
          </a:p>
        </p:txBody>
      </p:sp>
    </p:spTree>
    <p:extLst>
      <p:ext uri="{BB962C8B-B14F-4D97-AF65-F5344CB8AC3E}">
        <p14:creationId xmlns:p14="http://schemas.microsoft.com/office/powerpoint/2010/main" val="3958404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C52B7E-46C3-4CE9-981C-24E68FCBD2A1}"/>
              </a:ext>
            </a:extLst>
          </p:cNvPr>
          <p:cNvSpPr>
            <a:spLocks noGrp="1"/>
          </p:cNvSpPr>
          <p:nvPr>
            <p:ph type="title"/>
          </p:nvPr>
        </p:nvSpPr>
        <p:spPr/>
        <p:txBody>
          <a:bodyPr/>
          <a:lstStyle/>
          <a:p>
            <a:r>
              <a:rPr lang="en-US" altLang="zh-TW" dirty="0" err="1"/>
              <a:t>gamefi</a:t>
            </a:r>
            <a:endParaRPr lang="zh-TW" altLang="en-US" dirty="0"/>
          </a:p>
        </p:txBody>
      </p:sp>
      <p:sp>
        <p:nvSpPr>
          <p:cNvPr id="3" name="內容版面配置區 2">
            <a:extLst>
              <a:ext uri="{FF2B5EF4-FFF2-40B4-BE49-F238E27FC236}">
                <a16:creationId xmlns:a16="http://schemas.microsoft.com/office/drawing/2014/main" id="{76F0D5AD-5672-400E-A1CF-7730FECC84E7}"/>
              </a:ext>
            </a:extLst>
          </p:cNvPr>
          <p:cNvSpPr>
            <a:spLocks noGrp="1"/>
          </p:cNvSpPr>
          <p:nvPr>
            <p:ph idx="1"/>
          </p:nvPr>
        </p:nvSpPr>
        <p:spPr/>
        <p:txBody>
          <a:bodyPr>
            <a:normAutofit fontScale="92500" lnSpcReduction="10000"/>
          </a:bodyPr>
          <a:lstStyle/>
          <a:p>
            <a:pPr algn="l"/>
            <a:r>
              <a:rPr lang="en-US" altLang="zh-TW" sz="2600" b="1" i="0" dirty="0" err="1">
                <a:solidFill>
                  <a:srgbClr val="232A31"/>
                </a:solidFill>
                <a:effectLst/>
                <a:latin typeface="微軟正黑體" panose="020B0604030504040204" pitchFamily="34" charset="-120"/>
                <a:ea typeface="微軟正黑體" panose="020B0604030504040204" pitchFamily="34" charset="-120"/>
              </a:rPr>
              <a:t>GameFi</a:t>
            </a:r>
            <a:r>
              <a:rPr lang="zh-TW" altLang="en-US" sz="2600" b="1" i="0" dirty="0">
                <a:solidFill>
                  <a:srgbClr val="232A31"/>
                </a:solidFill>
                <a:effectLst/>
                <a:latin typeface="微軟正黑體" panose="020B0604030504040204" pitchFamily="34" charset="-120"/>
                <a:ea typeface="微軟正黑體" panose="020B0604030504040204" pitchFamily="34" charset="-120"/>
              </a:rPr>
              <a:t>與</a:t>
            </a:r>
            <a:r>
              <a:rPr lang="en-US" altLang="zh-TW" sz="2600" b="1" i="0" dirty="0" err="1">
                <a:solidFill>
                  <a:srgbClr val="232A31"/>
                </a:solidFill>
                <a:effectLst/>
                <a:latin typeface="微軟正黑體" panose="020B0604030504040204" pitchFamily="34" charset="-120"/>
                <a:ea typeface="微軟正黑體" panose="020B0604030504040204" pitchFamily="34" charset="-120"/>
              </a:rPr>
              <a:t>DeFi</a:t>
            </a:r>
            <a:r>
              <a:rPr lang="zh-TW" altLang="en-US" sz="2600" b="1" i="0" dirty="0">
                <a:solidFill>
                  <a:srgbClr val="232A31"/>
                </a:solidFill>
                <a:effectLst/>
                <a:latin typeface="微軟正黑體" panose="020B0604030504040204" pitchFamily="34" charset="-120"/>
                <a:ea typeface="微軟正黑體" panose="020B0604030504040204" pitchFamily="34" charset="-120"/>
              </a:rPr>
              <a:t>有什麼關係？</a:t>
            </a:r>
            <a:endParaRPr lang="zh-TW" altLang="en-US" sz="2600" b="0" i="0" dirty="0">
              <a:solidFill>
                <a:srgbClr val="232A31"/>
              </a:solidFill>
              <a:effectLst/>
              <a:latin typeface="微軟正黑體" panose="020B0604030504040204" pitchFamily="34" charset="-120"/>
              <a:ea typeface="微軟正黑體" panose="020B0604030504040204" pitchFamily="34" charset="-120"/>
            </a:endParaRPr>
          </a:p>
          <a:p>
            <a:pPr algn="l"/>
            <a:r>
              <a:rPr lang="en-US" altLang="zh-TW" sz="2600" b="0" i="0" dirty="0" err="1">
                <a:solidFill>
                  <a:srgbClr val="232A31"/>
                </a:solidFill>
                <a:effectLst/>
                <a:latin typeface="微軟正黑體" panose="020B0604030504040204" pitchFamily="34" charset="-120"/>
                <a:ea typeface="微軟正黑體" panose="020B0604030504040204" pitchFamily="34" charset="-120"/>
              </a:rPr>
              <a:t>GameFi</a:t>
            </a:r>
            <a:r>
              <a:rPr lang="zh-TW" altLang="en-US" sz="2600" b="0" i="0" dirty="0">
                <a:solidFill>
                  <a:srgbClr val="232A31"/>
                </a:solidFill>
                <a:effectLst/>
                <a:latin typeface="微軟正黑體" panose="020B0604030504040204" pitchFamily="34" charset="-120"/>
                <a:ea typeface="微軟正黑體" panose="020B0604030504040204" pitchFamily="34" charset="-120"/>
              </a:rPr>
              <a:t>可以算作</a:t>
            </a:r>
            <a:r>
              <a:rPr lang="en-US" altLang="zh-TW" sz="2600" b="0" i="0" dirty="0" err="1">
                <a:solidFill>
                  <a:srgbClr val="232A31"/>
                </a:solidFill>
                <a:effectLst/>
                <a:latin typeface="微軟正黑體" panose="020B0604030504040204" pitchFamily="34" charset="-120"/>
                <a:ea typeface="微軟正黑體" panose="020B0604030504040204" pitchFamily="34" charset="-120"/>
              </a:rPr>
              <a:t>DeFi</a:t>
            </a:r>
            <a:r>
              <a:rPr lang="zh-TW" altLang="en-US" sz="2600" b="0" i="0" dirty="0">
                <a:solidFill>
                  <a:srgbClr val="232A31"/>
                </a:solidFill>
                <a:effectLst/>
                <a:latin typeface="微軟正黑體" panose="020B0604030504040204" pitchFamily="34" charset="-120"/>
                <a:ea typeface="微軟正黑體" panose="020B0604030504040204" pitchFamily="34" charset="-120"/>
              </a:rPr>
              <a:t>的一個子集，因為都算金融領域。</a:t>
            </a:r>
          </a:p>
          <a:p>
            <a:pPr algn="l"/>
            <a:r>
              <a:rPr lang="zh-TW" altLang="en-US" sz="2600" b="0" i="0" dirty="0">
                <a:solidFill>
                  <a:srgbClr val="232A31"/>
                </a:solidFill>
                <a:effectLst/>
                <a:latin typeface="微軟正黑體" panose="020B0604030504040204" pitchFamily="34" charset="-120"/>
                <a:ea typeface="微軟正黑體" panose="020B0604030504040204" pitchFamily="34" charset="-120"/>
              </a:rPr>
              <a:t>當下最紅的遊戲是</a:t>
            </a:r>
            <a:r>
              <a:rPr lang="en-US" altLang="zh-TW" sz="2600" b="0" i="0" dirty="0">
                <a:solidFill>
                  <a:srgbClr val="232A31"/>
                </a:solidFill>
                <a:effectLst/>
                <a:latin typeface="微軟正黑體" panose="020B0604030504040204" pitchFamily="34" charset="-120"/>
                <a:ea typeface="微軟正黑體" panose="020B0604030504040204" pitchFamily="34" charset="-120"/>
              </a:rPr>
              <a:t>AXIE</a:t>
            </a:r>
            <a:r>
              <a:rPr lang="zh-TW" altLang="en-US" sz="2600" b="0" i="0" dirty="0">
                <a:solidFill>
                  <a:srgbClr val="232A31"/>
                </a:solidFill>
                <a:effectLst/>
                <a:latin typeface="微軟正黑體" panose="020B0604030504040204" pitchFamily="34" charset="-120"/>
                <a:ea typeface="微軟正黑體" panose="020B0604030504040204" pitchFamily="34" charset="-120"/>
              </a:rPr>
              <a:t>，其中能紅的很大一部分原因是，玩遊戲可以賺錢，即</a:t>
            </a:r>
            <a:r>
              <a:rPr lang="en-US" altLang="zh-TW" sz="2600" b="0" i="0" dirty="0">
                <a:solidFill>
                  <a:srgbClr val="232A31"/>
                </a:solidFill>
                <a:effectLst/>
                <a:latin typeface="微軟正黑體" panose="020B0604030504040204" pitchFamily="34" charset="-120"/>
                <a:ea typeface="微軟正黑體" panose="020B0604030504040204" pitchFamily="34" charset="-120"/>
              </a:rPr>
              <a:t>play to earn(</a:t>
            </a:r>
            <a:r>
              <a:rPr lang="zh-TW" altLang="en-US" sz="2600" b="0" i="0" dirty="0">
                <a:solidFill>
                  <a:srgbClr val="232A31"/>
                </a:solidFill>
                <a:effectLst/>
                <a:latin typeface="微軟正黑體" panose="020B0604030504040204" pitchFamily="34" charset="-120"/>
                <a:ea typeface="微軟正黑體" panose="020B0604030504040204" pitchFamily="34" charset="-120"/>
              </a:rPr>
              <a:t>邊玩邊賺</a:t>
            </a:r>
            <a:r>
              <a:rPr lang="en-US" altLang="zh-TW" sz="2600" b="0" i="0" dirty="0">
                <a:solidFill>
                  <a:srgbClr val="232A31"/>
                </a:solidFill>
                <a:effectLst/>
                <a:latin typeface="微軟正黑體" panose="020B0604030504040204" pitchFamily="34" charset="-120"/>
                <a:ea typeface="微軟正黑體" panose="020B0604030504040204" pitchFamily="34" charset="-120"/>
              </a:rPr>
              <a:t>)</a:t>
            </a:r>
            <a:r>
              <a:rPr lang="zh-TW" altLang="en-US" sz="2600" b="0" i="0" dirty="0">
                <a:solidFill>
                  <a:srgbClr val="232A31"/>
                </a:solidFill>
                <a:effectLst/>
                <a:latin typeface="微軟正黑體" panose="020B0604030504040204" pitchFamily="34" charset="-120"/>
                <a:ea typeface="微軟正黑體" panose="020B0604030504040204" pitchFamily="34" charset="-120"/>
              </a:rPr>
              <a:t>，通過早期的投入，然後每天來玩遊戲獲取一定利潤。</a:t>
            </a:r>
          </a:p>
          <a:p>
            <a:pPr algn="l"/>
            <a:r>
              <a:rPr lang="zh-TW" altLang="en-US" sz="2600" b="0" i="0" dirty="0">
                <a:solidFill>
                  <a:srgbClr val="232A31"/>
                </a:solidFill>
                <a:effectLst/>
                <a:latin typeface="微軟正黑體" panose="020B0604030504040204" pitchFamily="34" charset="-120"/>
                <a:ea typeface="微軟正黑體" panose="020B0604030504040204" pitchFamily="34" charset="-120"/>
              </a:rPr>
              <a:t>這和</a:t>
            </a:r>
            <a:r>
              <a:rPr lang="en-US" altLang="zh-TW" sz="2600" b="0" i="0" dirty="0" err="1">
                <a:solidFill>
                  <a:srgbClr val="232A31"/>
                </a:solidFill>
                <a:effectLst/>
                <a:latin typeface="微軟正黑體" panose="020B0604030504040204" pitchFamily="34" charset="-120"/>
                <a:ea typeface="微軟正黑體" panose="020B0604030504040204" pitchFamily="34" charset="-120"/>
              </a:rPr>
              <a:t>DeFi</a:t>
            </a:r>
            <a:r>
              <a:rPr lang="zh-TW" altLang="en-US" sz="2600" b="0" i="0" dirty="0">
                <a:solidFill>
                  <a:srgbClr val="232A31"/>
                </a:solidFill>
                <a:effectLst/>
                <a:latin typeface="微軟正黑體" panose="020B0604030504040204" pitchFamily="34" charset="-120"/>
                <a:ea typeface="微軟正黑體" panose="020B0604030504040204" pitchFamily="34" charset="-120"/>
              </a:rPr>
              <a:t>的流動性挖礦本質上來說沒啥區別。流動性挖礦是提供</a:t>
            </a:r>
            <a:r>
              <a:rPr lang="en-US" altLang="zh-TW" sz="2600" b="0" i="0" dirty="0">
                <a:solidFill>
                  <a:srgbClr val="232A31"/>
                </a:solidFill>
                <a:effectLst/>
                <a:latin typeface="微軟正黑體" panose="020B0604030504040204" pitchFamily="34" charset="-120"/>
                <a:ea typeface="微軟正黑體" panose="020B0604030504040204" pitchFamily="34" charset="-120"/>
              </a:rPr>
              <a:t>Token</a:t>
            </a:r>
            <a:r>
              <a:rPr lang="zh-TW" altLang="en-US" sz="2600" b="0" i="0" dirty="0">
                <a:solidFill>
                  <a:srgbClr val="232A31"/>
                </a:solidFill>
                <a:effectLst/>
                <a:latin typeface="微軟正黑體" panose="020B0604030504040204" pitchFamily="34" charset="-120"/>
                <a:ea typeface="微軟正黑體" panose="020B0604030504040204" pitchFamily="34" charset="-120"/>
              </a:rPr>
              <a:t>質押來獲得獎勵。而</a:t>
            </a:r>
            <a:r>
              <a:rPr lang="en-US" altLang="zh-TW" sz="2600" b="0" i="0" dirty="0">
                <a:solidFill>
                  <a:srgbClr val="232A31"/>
                </a:solidFill>
                <a:effectLst/>
                <a:latin typeface="微軟正黑體" panose="020B0604030504040204" pitchFamily="34" charset="-120"/>
                <a:ea typeface="微軟正黑體" panose="020B0604030504040204" pitchFamily="34" charset="-120"/>
              </a:rPr>
              <a:t>play to earn</a:t>
            </a:r>
            <a:r>
              <a:rPr lang="zh-TW" altLang="en-US" sz="2600" b="0" i="0" dirty="0">
                <a:solidFill>
                  <a:srgbClr val="232A31"/>
                </a:solidFill>
                <a:effectLst/>
                <a:latin typeface="微軟正黑體" panose="020B0604030504040204" pitchFamily="34" charset="-120"/>
                <a:ea typeface="微軟正黑體" panose="020B0604030504040204" pitchFamily="34" charset="-120"/>
              </a:rPr>
              <a:t>類型的遊戲中，則是通過前期購買各種道具，然後每天通過花費一定時間玩遊戲來獲得收益，與流動性挖礦中的</a:t>
            </a:r>
            <a:r>
              <a:rPr lang="en-US" altLang="zh-TW" sz="2600" b="0" i="0" dirty="0">
                <a:solidFill>
                  <a:srgbClr val="232A31"/>
                </a:solidFill>
                <a:effectLst/>
                <a:latin typeface="微軟正黑體" panose="020B0604030504040204" pitchFamily="34" charset="-120"/>
                <a:ea typeface="微軟正黑體" panose="020B0604030504040204" pitchFamily="34" charset="-120"/>
              </a:rPr>
              <a:t>APY (Annual percentage yields </a:t>
            </a:r>
            <a:r>
              <a:rPr lang="zh-TW" altLang="en-US" sz="2600" b="0" i="0" dirty="0">
                <a:solidFill>
                  <a:srgbClr val="232A31"/>
                </a:solidFill>
                <a:effectLst/>
                <a:latin typeface="微軟正黑體" panose="020B0604030504040204" pitchFamily="34" charset="-120"/>
                <a:ea typeface="微軟正黑體" panose="020B0604030504040204" pitchFamily="34" charset="-120"/>
              </a:rPr>
              <a:t>存款年利率</a:t>
            </a:r>
            <a:r>
              <a:rPr lang="en-US" altLang="zh-TW" sz="2600" b="0" i="0" dirty="0">
                <a:solidFill>
                  <a:srgbClr val="232A31"/>
                </a:solidFill>
                <a:effectLst/>
                <a:latin typeface="微軟正黑體" panose="020B0604030504040204" pitchFamily="34" charset="-120"/>
                <a:ea typeface="微軟正黑體" panose="020B0604030504040204" pitchFamily="34" charset="-120"/>
              </a:rPr>
              <a:t>) </a:t>
            </a:r>
            <a:r>
              <a:rPr lang="zh-TW" altLang="en-US" sz="2600" b="0" i="0" dirty="0">
                <a:solidFill>
                  <a:srgbClr val="232A31"/>
                </a:solidFill>
                <a:effectLst/>
                <a:latin typeface="微軟正黑體" panose="020B0604030504040204" pitchFamily="34" charset="-120"/>
                <a:ea typeface="微軟正黑體" panose="020B0604030504040204" pitchFamily="34" charset="-120"/>
              </a:rPr>
              <a:t>類似。</a:t>
            </a:r>
          </a:p>
          <a:p>
            <a:pPr algn="l"/>
            <a:r>
              <a:rPr lang="en-US" altLang="zh-TW" sz="2600" b="0" i="0" dirty="0" err="1">
                <a:solidFill>
                  <a:srgbClr val="232A31"/>
                </a:solidFill>
                <a:effectLst/>
                <a:latin typeface="微軟正黑體" panose="020B0604030504040204" pitchFamily="34" charset="-120"/>
                <a:ea typeface="微軟正黑體" panose="020B0604030504040204" pitchFamily="34" charset="-120"/>
              </a:rPr>
              <a:t>DeFi</a:t>
            </a:r>
            <a:r>
              <a:rPr lang="zh-TW" altLang="en-US" sz="2600" b="0" i="0" dirty="0">
                <a:solidFill>
                  <a:srgbClr val="232A31"/>
                </a:solidFill>
                <a:effectLst/>
                <a:latin typeface="微軟正黑體" panose="020B0604030504040204" pitchFamily="34" charset="-120"/>
                <a:ea typeface="微軟正黑體" panose="020B0604030504040204" pitchFamily="34" charset="-120"/>
              </a:rPr>
              <a:t>的流動性挖礦是為</a:t>
            </a:r>
            <a:r>
              <a:rPr lang="en-US" altLang="zh-TW" sz="2600" b="0" i="0" dirty="0">
                <a:solidFill>
                  <a:srgbClr val="232A31"/>
                </a:solidFill>
                <a:effectLst/>
                <a:latin typeface="微軟正黑體" panose="020B0604030504040204" pitchFamily="34" charset="-120"/>
                <a:ea typeface="微軟正黑體" panose="020B0604030504040204" pitchFamily="34" charset="-120"/>
              </a:rPr>
              <a:t>Token</a:t>
            </a:r>
            <a:r>
              <a:rPr lang="zh-TW" altLang="en-US" sz="2600" b="0" i="0" dirty="0">
                <a:solidFill>
                  <a:srgbClr val="232A31"/>
                </a:solidFill>
                <a:effectLst/>
                <a:latin typeface="微軟正黑體" panose="020B0604030504040204" pitchFamily="34" charset="-120"/>
                <a:ea typeface="微軟正黑體" panose="020B0604030504040204" pitchFamily="34" charset="-120"/>
              </a:rPr>
              <a:t>提供深度，讓人更好的進行兌換，而鏈遊是為了讓用戶在玩的過程中獲取利潤的時候，本質上都是通過質押一定的資金，來穩定（短期）的產生收益。</a:t>
            </a:r>
          </a:p>
          <a:p>
            <a:endParaRPr lang="zh-TW" altLang="en-US" dirty="0"/>
          </a:p>
        </p:txBody>
      </p:sp>
    </p:spTree>
    <p:extLst>
      <p:ext uri="{BB962C8B-B14F-4D97-AF65-F5344CB8AC3E}">
        <p14:creationId xmlns:p14="http://schemas.microsoft.com/office/powerpoint/2010/main" val="2861213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圖片 4">
            <a:extLst>
              <a:ext uri="{FF2B5EF4-FFF2-40B4-BE49-F238E27FC236}">
                <a16:creationId xmlns:a16="http://schemas.microsoft.com/office/drawing/2014/main" id="{EF29C60E-69FC-4F0E-9BFB-E546C7E78474}"/>
              </a:ext>
            </a:extLst>
          </p:cNvPr>
          <p:cNvPicPr>
            <a:picLocks noChangeAspect="1"/>
          </p:cNvPicPr>
          <p:nvPr/>
        </p:nvPicPr>
        <p:blipFill rotWithShape="1">
          <a:blip r:embed="rId2">
            <a:extLst>
              <a:ext uri="{28A0092B-C50C-407E-A947-70E740481C1C}">
                <a14:useLocalDpi xmlns:a14="http://schemas.microsoft.com/office/drawing/2010/main" val="0"/>
              </a:ext>
            </a:extLst>
          </a:blip>
          <a:srcRect l="17070" r="17014" b="1"/>
          <a:stretch/>
        </p:blipFill>
        <p:spPr>
          <a:xfrm>
            <a:off x="1"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標題 1">
            <a:extLst>
              <a:ext uri="{FF2B5EF4-FFF2-40B4-BE49-F238E27FC236}">
                <a16:creationId xmlns:a16="http://schemas.microsoft.com/office/drawing/2014/main" id="{6DA1D0D4-5855-4C5E-BDC0-81486D2AA8B3}"/>
              </a:ext>
            </a:extLst>
          </p:cNvPr>
          <p:cNvSpPr>
            <a:spLocks noGrp="1"/>
          </p:cNvSpPr>
          <p:nvPr>
            <p:ph type="title"/>
          </p:nvPr>
        </p:nvSpPr>
        <p:spPr>
          <a:xfrm>
            <a:off x="7531610" y="365125"/>
            <a:ext cx="3822189" cy="1899912"/>
          </a:xfrm>
        </p:spPr>
        <p:txBody>
          <a:bodyPr>
            <a:normAutofit/>
          </a:bodyPr>
          <a:lstStyle/>
          <a:p>
            <a:r>
              <a:rPr lang="en-US" altLang="zh-TW" sz="4000"/>
              <a:t>metaverse</a:t>
            </a:r>
            <a:endParaRPr lang="zh-TW" altLang="en-US" sz="4000"/>
          </a:p>
        </p:txBody>
      </p:sp>
      <p:sp>
        <p:nvSpPr>
          <p:cNvPr id="3" name="內容版面配置區 2">
            <a:extLst>
              <a:ext uri="{FF2B5EF4-FFF2-40B4-BE49-F238E27FC236}">
                <a16:creationId xmlns:a16="http://schemas.microsoft.com/office/drawing/2014/main" id="{C1ECDFB7-2F93-4654-8D64-ED9FD1C007C9}"/>
              </a:ext>
            </a:extLst>
          </p:cNvPr>
          <p:cNvSpPr>
            <a:spLocks noGrp="1"/>
          </p:cNvSpPr>
          <p:nvPr>
            <p:ph idx="1"/>
          </p:nvPr>
        </p:nvSpPr>
        <p:spPr>
          <a:xfrm>
            <a:off x="7531610" y="2434201"/>
            <a:ext cx="3822189" cy="3742762"/>
          </a:xfrm>
        </p:spPr>
        <p:txBody>
          <a:bodyPr>
            <a:normAutofit/>
          </a:bodyPr>
          <a:lstStyle/>
          <a:p>
            <a:r>
              <a:rPr lang="zh-TW" altLang="en-US" sz="2000" b="0" i="0">
                <a:effectLst/>
                <a:latin typeface="微軟正黑體" panose="020B0604030504040204" pitchFamily="34" charset="-120"/>
                <a:ea typeface="微軟正黑體" panose="020B0604030504040204" pitchFamily="34" charset="-120"/>
              </a:rPr>
              <a:t>一個現實以外的虛擬世界，稱為「元宇宙」（</a:t>
            </a:r>
            <a:r>
              <a:rPr lang="en-US" altLang="zh-TW" sz="2000" b="0" i="0">
                <a:effectLst/>
                <a:latin typeface="微軟正黑體" panose="020B0604030504040204" pitchFamily="34" charset="-120"/>
                <a:ea typeface="微軟正黑體" panose="020B0604030504040204" pitchFamily="34" charset="-120"/>
              </a:rPr>
              <a:t>Metaverse</a:t>
            </a:r>
            <a:r>
              <a:rPr lang="zh-TW" altLang="en-US" sz="2000" b="0" i="0">
                <a:effectLst/>
                <a:latin typeface="微軟正黑體" panose="020B0604030504040204" pitchFamily="34" charset="-120"/>
                <a:ea typeface="微軟正黑體" panose="020B0604030504040204" pitchFamily="34" charset="-120"/>
              </a:rPr>
              <a:t>），每個人在元宇宙裡都會有個分身與現實生活連結，我們的生活將會虛實整合。「元宇宙的經濟規模，有一天會超越實體世界，」而加密貨幣、</a:t>
            </a:r>
            <a:r>
              <a:rPr lang="en-US" altLang="zh-TW" sz="2000" b="0" i="0">
                <a:effectLst/>
                <a:latin typeface="微軟正黑體" panose="020B0604030504040204" pitchFamily="34" charset="-120"/>
                <a:ea typeface="微軟正黑體" panose="020B0604030504040204" pitchFamily="34" charset="-120"/>
              </a:rPr>
              <a:t>NFT</a:t>
            </a:r>
            <a:r>
              <a:rPr lang="zh-TW" altLang="en-US" sz="2000" b="0" i="0">
                <a:effectLst/>
                <a:latin typeface="微軟正黑體" panose="020B0604030504040204" pitchFamily="34" charset="-120"/>
                <a:ea typeface="微軟正黑體" panose="020B0604030504040204" pitchFamily="34" charset="-120"/>
              </a:rPr>
              <a:t>這些虛擬資產，就會在元宇宙中使用。</a:t>
            </a:r>
            <a:endParaRPr lang="zh-TW" altLang="en-US" sz="2000">
              <a:latin typeface="微軟正黑體" panose="020B0604030504040204" pitchFamily="34" charset="-120"/>
              <a:ea typeface="微軟正黑體" panose="020B0604030504040204" pitchFamily="34" charset="-120"/>
            </a:endParaRPr>
          </a:p>
          <a:p>
            <a:endParaRPr lang="zh-TW" altLang="en-US" sz="2000"/>
          </a:p>
        </p:txBody>
      </p:sp>
    </p:spTree>
    <p:extLst>
      <p:ext uri="{BB962C8B-B14F-4D97-AF65-F5344CB8AC3E}">
        <p14:creationId xmlns:p14="http://schemas.microsoft.com/office/powerpoint/2010/main" val="4119197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7B5B7E-C4FA-4A8D-90B0-CAEA836A01A2}"/>
              </a:ext>
            </a:extLst>
          </p:cNvPr>
          <p:cNvSpPr>
            <a:spLocks noGrp="1"/>
          </p:cNvSpPr>
          <p:nvPr>
            <p:ph type="title"/>
          </p:nvPr>
        </p:nvSpPr>
        <p:spPr/>
        <p:txBody>
          <a:bodyPr/>
          <a:lstStyle/>
          <a:p>
            <a:r>
              <a:rPr lang="en-US" altLang="zh-TW" dirty="0"/>
              <a:t>9/5</a:t>
            </a:r>
            <a:r>
              <a:rPr lang="zh-TW" altLang="en-US" dirty="0"/>
              <a:t>晚上的</a:t>
            </a:r>
            <a:r>
              <a:rPr lang="en-US" altLang="zh-TW" dirty="0" err="1"/>
              <a:t>secondlive</a:t>
            </a:r>
            <a:r>
              <a:rPr lang="zh-TW" altLang="en-US"/>
              <a:t>投票</a:t>
            </a:r>
            <a:endParaRPr lang="zh-TW" altLang="en-US" dirty="0"/>
          </a:p>
        </p:txBody>
      </p:sp>
      <p:pic>
        <p:nvPicPr>
          <p:cNvPr id="5" name="內容版面配置區 4">
            <a:extLst>
              <a:ext uri="{FF2B5EF4-FFF2-40B4-BE49-F238E27FC236}">
                <a16:creationId xmlns:a16="http://schemas.microsoft.com/office/drawing/2014/main" id="{28DBE5AB-402B-4C93-AE4D-A2C27FB3F1AA}"/>
              </a:ext>
            </a:extLst>
          </p:cNvPr>
          <p:cNvPicPr>
            <a:picLocks noGrp="1" noChangeAspect="1"/>
          </p:cNvPicPr>
          <p:nvPr>
            <p:ph idx="1"/>
          </p:nvPr>
        </p:nvPicPr>
        <p:blipFill>
          <a:blip r:embed="rId2"/>
          <a:stretch>
            <a:fillRect/>
          </a:stretch>
        </p:blipFill>
        <p:spPr>
          <a:xfrm>
            <a:off x="1501282" y="1825625"/>
            <a:ext cx="9189435" cy="4351338"/>
          </a:xfrm>
        </p:spPr>
      </p:pic>
    </p:spTree>
    <p:extLst>
      <p:ext uri="{BB962C8B-B14F-4D97-AF65-F5344CB8AC3E}">
        <p14:creationId xmlns:p14="http://schemas.microsoft.com/office/powerpoint/2010/main" val="3413028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FB695B-E673-43CD-AB3F-AAF82173A98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C2416BB-96C0-474C-A5AC-94106A8F5DAD}"/>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4008605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622D35-FAB8-4179-AC76-2C2E0D131649}"/>
              </a:ext>
            </a:extLst>
          </p:cNvPr>
          <p:cNvSpPr>
            <a:spLocks noGrp="1"/>
          </p:cNvSpPr>
          <p:nvPr>
            <p:ph type="title"/>
          </p:nvPr>
        </p:nvSpPr>
        <p:spPr/>
        <p:txBody>
          <a:bodyPr/>
          <a:lstStyle/>
          <a:p>
            <a:r>
              <a:rPr lang="zh-TW" altLang="en-US" dirty="0"/>
              <a:t>參考來源</a:t>
            </a:r>
          </a:p>
        </p:txBody>
      </p:sp>
      <p:sp>
        <p:nvSpPr>
          <p:cNvPr id="3" name="內容版面配置區 2">
            <a:extLst>
              <a:ext uri="{FF2B5EF4-FFF2-40B4-BE49-F238E27FC236}">
                <a16:creationId xmlns:a16="http://schemas.microsoft.com/office/drawing/2014/main" id="{F74DAE92-E748-4406-859E-35062AC2B859}"/>
              </a:ext>
            </a:extLst>
          </p:cNvPr>
          <p:cNvSpPr>
            <a:spLocks noGrp="1"/>
          </p:cNvSpPr>
          <p:nvPr>
            <p:ph idx="1"/>
          </p:nvPr>
        </p:nvSpPr>
        <p:spPr/>
        <p:txBody>
          <a:bodyPr>
            <a:normAutofit fontScale="77500" lnSpcReduction="20000"/>
          </a:bodyPr>
          <a:lstStyle/>
          <a:p>
            <a:r>
              <a:rPr lang="zh-TW" altLang="en-US" dirty="0"/>
              <a:t>區塊客</a:t>
            </a:r>
            <a:r>
              <a:rPr lang="en-US" altLang="zh-TW" dirty="0"/>
              <a:t>-</a:t>
            </a:r>
            <a:r>
              <a:rPr lang="zh-TW" altLang="en-US" dirty="0"/>
              <a:t>交易所演變史：從傳統交易所、中心化交易所到去中心化交易所</a:t>
            </a:r>
            <a:r>
              <a:rPr lang="en-US" altLang="zh-TW" dirty="0">
                <a:hlinkClick r:id="rId2"/>
              </a:rPr>
              <a:t>https://blockcast.it/2021/07/07/aax-he-evolution-of-exchanges-from-traditional-to-cex-and-dex/</a:t>
            </a:r>
            <a:endParaRPr lang="en-US" altLang="zh-TW" dirty="0"/>
          </a:p>
          <a:p>
            <a:r>
              <a:rPr lang="en-US" altLang="zh-TW" dirty="0" err="1"/>
              <a:t>Gamefi</a:t>
            </a:r>
            <a:r>
              <a:rPr lang="en-US" altLang="zh-TW" dirty="0"/>
              <a:t> https://tw.news.yahoo.com/gamefi%E5%88%B0%E5%BA%95%E6%98%AF%E4%BB%80%E9%BA%BC-%E8%88%87defi%E6%9C%89%E4%BB%80%E9%BA%BC%E9%97%9C%E4%BF%82%E5%91%A2-064000321.html?guce_referrer=aHR0cHM6Ly93d3cuZ29vZ2xlLmNvbS8&amp;guce_referrer_sig=AQAAAFTDC369OYnL-_0boGO0I3QZDVwzKOPwljriGdXhOYgR9VlPF8JPsBPhcjl-h4fr-n2cv5DqWf2EXLAKIOHTRKpiGxr15CQrq7_Tgf2UZi921hdX4l4adZ6bqVHfsUHcwdfm0x79g3qE-oPzXJuScHcsi0iY6dx28loiN6SCWIck</a:t>
            </a:r>
          </a:p>
          <a:p>
            <a:r>
              <a:rPr lang="en-US" altLang="zh-TW" dirty="0"/>
              <a:t>Defi </a:t>
            </a:r>
            <a:r>
              <a:rPr lang="en-US" altLang="zh-TW" dirty="0">
                <a:hlinkClick r:id="rId3"/>
              </a:rPr>
              <a:t>https://www.bnext.com.tw/article/64208/nft-defi</a:t>
            </a:r>
            <a:endParaRPr lang="en-US" altLang="zh-TW" dirty="0"/>
          </a:p>
          <a:p>
            <a:r>
              <a:rPr lang="en-US" altLang="zh-TW" dirty="0">
                <a:hlinkClick r:id="rId4"/>
              </a:rPr>
              <a:t>https://www.bnext.com.tw/article/64174/cryptocurrency-2021</a:t>
            </a:r>
            <a:endParaRPr lang="en-US" altLang="zh-TW" dirty="0"/>
          </a:p>
          <a:p>
            <a:pPr algn="l"/>
            <a:r>
              <a:rPr lang="en-US" altLang="zh-TW" dirty="0"/>
              <a:t>NFT https://www.ithome.com.tw/news/105374</a:t>
            </a:r>
          </a:p>
          <a:p>
            <a:endParaRPr lang="en-US" altLang="zh-TW" dirty="0"/>
          </a:p>
          <a:p>
            <a:endParaRPr lang="en-US" altLang="zh-TW" dirty="0"/>
          </a:p>
          <a:p>
            <a:endParaRPr lang="en-US" altLang="zh-TW" dirty="0"/>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3579678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E28FB9-1ACE-4238-935B-E1B904F3C933}"/>
              </a:ext>
            </a:extLst>
          </p:cNvPr>
          <p:cNvSpPr>
            <a:spLocks noGrp="1"/>
          </p:cNvSpPr>
          <p:nvPr>
            <p:ph type="title"/>
          </p:nvPr>
        </p:nvSpPr>
        <p:spPr/>
        <p:txBody>
          <a:bodyPr/>
          <a:lstStyle/>
          <a:p>
            <a:endParaRPr lang="zh-TW" altLang="en-US"/>
          </a:p>
        </p:txBody>
      </p:sp>
      <p:pic>
        <p:nvPicPr>
          <p:cNvPr id="5" name="內容版面配置區 4">
            <a:extLst>
              <a:ext uri="{FF2B5EF4-FFF2-40B4-BE49-F238E27FC236}">
                <a16:creationId xmlns:a16="http://schemas.microsoft.com/office/drawing/2014/main" id="{2DEE78E8-6BA9-445F-8A5C-B113D467AFD1}"/>
              </a:ext>
            </a:extLst>
          </p:cNvPr>
          <p:cNvPicPr>
            <a:picLocks noGrp="1" noChangeAspect="1"/>
          </p:cNvPicPr>
          <p:nvPr>
            <p:ph idx="1"/>
          </p:nvPr>
        </p:nvPicPr>
        <p:blipFill rotWithShape="1">
          <a:blip r:embed="rId2"/>
          <a:srcRect r="1019" b="26935"/>
          <a:stretch/>
        </p:blipFill>
        <p:spPr>
          <a:xfrm>
            <a:off x="2741449" y="1818481"/>
            <a:ext cx="6640676" cy="2353469"/>
          </a:xfrm>
        </p:spPr>
      </p:pic>
    </p:spTree>
    <p:extLst>
      <p:ext uri="{BB962C8B-B14F-4D97-AF65-F5344CB8AC3E}">
        <p14:creationId xmlns:p14="http://schemas.microsoft.com/office/powerpoint/2010/main" val="2483764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16B652-95DB-4B4E-90B4-BE204F099641}"/>
              </a:ext>
            </a:extLst>
          </p:cNvPr>
          <p:cNvSpPr>
            <a:spLocks noGrp="1"/>
          </p:cNvSpPr>
          <p:nvPr>
            <p:ph type="title"/>
          </p:nvPr>
        </p:nvSpPr>
        <p:spPr/>
        <p:txBody>
          <a:bodyPr/>
          <a:lstStyle/>
          <a:p>
            <a:endParaRPr lang="zh-TW" altLang="en-US"/>
          </a:p>
        </p:txBody>
      </p:sp>
      <p:graphicFrame>
        <p:nvGraphicFramePr>
          <p:cNvPr id="4" name="內容版面配置區 3">
            <a:extLst>
              <a:ext uri="{FF2B5EF4-FFF2-40B4-BE49-F238E27FC236}">
                <a16:creationId xmlns:a16="http://schemas.microsoft.com/office/drawing/2014/main" id="{5D1E7AA6-AE3D-4E44-80AC-2EE83C90563A}"/>
              </a:ext>
            </a:extLst>
          </p:cNvPr>
          <p:cNvGraphicFramePr>
            <a:graphicFrameLocks noGrp="1"/>
          </p:cNvGraphicFramePr>
          <p:nvPr>
            <p:ph idx="1"/>
            <p:extLst>
              <p:ext uri="{D42A27DB-BD31-4B8C-83A1-F6EECF244321}">
                <p14:modId xmlns:p14="http://schemas.microsoft.com/office/powerpoint/2010/main" val="2279348635"/>
              </p:ext>
            </p:extLst>
          </p:nvPr>
        </p:nvGraphicFramePr>
        <p:xfrm>
          <a:off x="838200" y="125333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23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5DEF2F-CC08-4020-BA0A-7E0D3BD56677}"/>
              </a:ext>
            </a:extLst>
          </p:cNvPr>
          <p:cNvSpPr>
            <a:spLocks noGrp="1"/>
          </p:cNvSpPr>
          <p:nvPr>
            <p:ph type="title"/>
          </p:nvPr>
        </p:nvSpPr>
        <p:spPr/>
        <p:txBody>
          <a:bodyPr/>
          <a:lstStyle/>
          <a:p>
            <a:r>
              <a:rPr lang="zh-TW" altLang="en-US" dirty="0"/>
              <a:t>傳統交易所</a:t>
            </a:r>
          </a:p>
        </p:txBody>
      </p:sp>
      <p:sp>
        <p:nvSpPr>
          <p:cNvPr id="3" name="內容版面配置區 2">
            <a:extLst>
              <a:ext uri="{FF2B5EF4-FFF2-40B4-BE49-F238E27FC236}">
                <a16:creationId xmlns:a16="http://schemas.microsoft.com/office/drawing/2014/main" id="{64B30330-CFCD-4FFB-8A88-127A2BEB4669}"/>
              </a:ext>
            </a:extLst>
          </p:cNvPr>
          <p:cNvSpPr>
            <a:spLocks noGrp="1"/>
          </p:cNvSpPr>
          <p:nvPr>
            <p:ph idx="1"/>
          </p:nvPr>
        </p:nvSpPr>
        <p:spPr/>
        <p:txBody>
          <a:bodyPr>
            <a:normAutofit/>
          </a:bodyPr>
          <a:lstStyle/>
          <a:p>
            <a:pPr algn="just" fontAlgn="base"/>
            <a:r>
              <a:rPr lang="zh-TW" altLang="en-US" sz="2400" b="0" i="0" dirty="0">
                <a:solidFill>
                  <a:srgbClr val="666666"/>
                </a:solidFill>
                <a:effectLst/>
                <a:latin typeface="微軟正黑體" panose="020B0604030504040204" pitchFamily="34" charset="-120"/>
                <a:ea typeface="微軟正黑體" panose="020B0604030504040204" pitchFamily="34" charset="-120"/>
              </a:rPr>
              <a:t>當兩個人在其中一個交易所進行交易時，他們實際上並不是直接與對方交易。相反，中心化交易所才是交易方。 例如，託管美元和蘋果股票的是紐約證券交易所。中心化交易所扮演中間人，為美元和蘋果股票的買家和賣家之間的請求進行撮合。這個概念被稱為「訂單撮合」。</a:t>
            </a:r>
          </a:p>
          <a:p>
            <a:pPr algn="just" fontAlgn="base"/>
            <a:r>
              <a:rPr lang="zh-TW" altLang="en-US" sz="2400" b="0" i="0" dirty="0">
                <a:solidFill>
                  <a:srgbClr val="666666"/>
                </a:solidFill>
                <a:effectLst/>
                <a:latin typeface="微軟正黑體" panose="020B0604030504040204" pitchFamily="34" charset="-120"/>
                <a:ea typeface="微軟正黑體" panose="020B0604030504040204" pitchFamily="34" charset="-120"/>
              </a:rPr>
              <a:t>但這並不意味著任何人都可以訪問那斯達克網站並註冊交易，也沒有那斯達克銀行帳戶可以匯款。 取而代之的是，個人交易者需要通過直接連接到交易所的經紀商（例如像 </a:t>
            </a:r>
            <a:r>
              <a:rPr lang="en-US" altLang="zh-TW" sz="2400" b="0" i="0" dirty="0" err="1">
                <a:solidFill>
                  <a:srgbClr val="666666"/>
                </a:solidFill>
                <a:effectLst/>
                <a:latin typeface="微軟正黑體" panose="020B0604030504040204" pitchFamily="34" charset="-120"/>
                <a:ea typeface="微軟正黑體" panose="020B0604030504040204" pitchFamily="34" charset="-120"/>
              </a:rPr>
              <a:t>eToro</a:t>
            </a:r>
            <a:r>
              <a:rPr lang="en-US" altLang="zh-TW" sz="2400" b="0" i="0" dirty="0">
                <a:solidFill>
                  <a:srgbClr val="666666"/>
                </a:solidFill>
                <a:effectLst/>
                <a:latin typeface="微軟正黑體" panose="020B0604030504040204" pitchFamily="34" charset="-120"/>
                <a:ea typeface="微軟正黑體" panose="020B0604030504040204" pitchFamily="34" charset="-120"/>
              </a:rPr>
              <a:t> </a:t>
            </a:r>
            <a:r>
              <a:rPr lang="zh-TW" altLang="en-US" sz="2400" b="0" i="0" dirty="0">
                <a:solidFill>
                  <a:srgbClr val="666666"/>
                </a:solidFill>
                <a:effectLst/>
                <a:latin typeface="微軟正黑體" panose="020B0604030504040204" pitchFamily="34" charset="-120"/>
                <a:ea typeface="微軟正黑體" panose="020B0604030504040204" pitchFamily="34" charset="-120"/>
              </a:rPr>
              <a:t>這樣的交易應用程式）。在交易的兩端，只是一個簡單的交易就有幾層的中間機構。</a:t>
            </a:r>
          </a:p>
          <a:p>
            <a:endParaRPr lang="zh-TW" altLang="en-US" dirty="0"/>
          </a:p>
        </p:txBody>
      </p:sp>
    </p:spTree>
    <p:extLst>
      <p:ext uri="{BB962C8B-B14F-4D97-AF65-F5344CB8AC3E}">
        <p14:creationId xmlns:p14="http://schemas.microsoft.com/office/powerpoint/2010/main" val="1274920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AA4463-B518-46CE-B650-2EB610E967F7}"/>
              </a:ext>
            </a:extLst>
          </p:cNvPr>
          <p:cNvSpPr>
            <a:spLocks noGrp="1"/>
          </p:cNvSpPr>
          <p:nvPr>
            <p:ph type="title"/>
          </p:nvPr>
        </p:nvSpPr>
        <p:spPr/>
        <p:txBody>
          <a:bodyPr/>
          <a:lstStyle/>
          <a:p>
            <a:r>
              <a:rPr lang="zh-TW" altLang="en-US" dirty="0"/>
              <a:t>傳統交易所</a:t>
            </a:r>
          </a:p>
        </p:txBody>
      </p:sp>
      <p:sp>
        <p:nvSpPr>
          <p:cNvPr id="3" name="內容版面配置區 2">
            <a:extLst>
              <a:ext uri="{FF2B5EF4-FFF2-40B4-BE49-F238E27FC236}">
                <a16:creationId xmlns:a16="http://schemas.microsoft.com/office/drawing/2014/main" id="{435E0B82-8EC8-46FC-9DC0-D3FFC41AE68D}"/>
              </a:ext>
            </a:extLst>
          </p:cNvPr>
          <p:cNvSpPr>
            <a:spLocks noGrp="1"/>
          </p:cNvSpPr>
          <p:nvPr>
            <p:ph idx="1"/>
          </p:nvPr>
        </p:nvSpPr>
        <p:spPr/>
        <p:txBody>
          <a:bodyPr>
            <a:normAutofit/>
          </a:bodyPr>
          <a:lstStyle/>
          <a:p>
            <a:pPr algn="just" fontAlgn="base"/>
            <a:r>
              <a:rPr lang="zh-TW" altLang="en-US" sz="2400" b="0" i="0" dirty="0">
                <a:solidFill>
                  <a:srgbClr val="666666"/>
                </a:solidFill>
                <a:effectLst/>
                <a:latin typeface="微軟正黑體" panose="020B0604030504040204" pitchFamily="34" charset="-120"/>
                <a:ea typeface="微軟正黑體" panose="020B0604030504040204" pitchFamily="34" charset="-120"/>
              </a:rPr>
              <a:t>經紀商使用不同銀行的不同帳戶在彼此和中心化交易所之間進行結算。作為另一個中介層，銀行倍增了這種低效率。他們沒有動力讓交易變得更快，因為對銀行本身來說，持有更多的錢才是有利可圖的方式。</a:t>
            </a:r>
          </a:p>
          <a:p>
            <a:pPr algn="just" fontAlgn="base"/>
            <a:r>
              <a:rPr lang="zh-TW" altLang="en-US" sz="2400" b="0" i="0" dirty="0">
                <a:solidFill>
                  <a:srgbClr val="666666"/>
                </a:solidFill>
                <a:effectLst/>
                <a:latin typeface="微軟正黑體" panose="020B0604030504040204" pitchFamily="34" charset="-120"/>
                <a:ea typeface="微軟正黑體" panose="020B0604030504040204" pitchFamily="34" charset="-120"/>
              </a:rPr>
              <a:t>事實上，世界上大多數傳統交易所都採用「</a:t>
            </a:r>
            <a:r>
              <a:rPr lang="en-US" altLang="zh-TW" sz="2400" b="0" i="0" dirty="0">
                <a:solidFill>
                  <a:srgbClr val="666666"/>
                </a:solidFill>
                <a:effectLst/>
                <a:latin typeface="微軟正黑體" panose="020B0604030504040204" pitchFamily="34" charset="-120"/>
                <a:ea typeface="微軟正黑體" panose="020B0604030504040204" pitchFamily="34" charset="-120"/>
              </a:rPr>
              <a:t>T+2 </a:t>
            </a:r>
            <a:r>
              <a:rPr lang="zh-TW" altLang="en-US" sz="2400" b="0" i="0" dirty="0">
                <a:solidFill>
                  <a:srgbClr val="666666"/>
                </a:solidFill>
                <a:effectLst/>
                <a:latin typeface="微軟正黑體" panose="020B0604030504040204" pitchFamily="34" charset="-120"/>
                <a:ea typeface="微軟正黑體" panose="020B0604030504040204" pitchFamily="34" charset="-120"/>
              </a:rPr>
              <a:t>模式」，這意味著實際上需要兩天的時間進行結算。即使交易應用程式顯示「訂單已完成」，背後的實際情況是，交易只會在兩天後結算。考慮到該行業的規模，這意味著銀行每天都有數十億美元的資金等待結算。</a:t>
            </a:r>
          </a:p>
          <a:p>
            <a:pPr algn="just" fontAlgn="base"/>
            <a:r>
              <a:rPr lang="zh-TW" altLang="en-US" sz="2400" b="0" i="0" dirty="0">
                <a:solidFill>
                  <a:srgbClr val="666666"/>
                </a:solidFill>
                <a:effectLst/>
                <a:latin typeface="微軟正黑體" panose="020B0604030504040204" pitchFamily="34" charset="-120"/>
                <a:ea typeface="微軟正黑體" panose="020B0604030504040204" pitchFamily="34" charset="-120"/>
              </a:rPr>
              <a:t>「不得不與多個中間人打交道」的情況越來越不被大眾接受，雖然傳統體系似乎仍致力於維持這種模式，但</a:t>
            </a:r>
            <a:r>
              <a:rPr lang="zh-TW" altLang="en-US" sz="2400" b="0" i="0" u="none" strike="noStrike" dirty="0">
                <a:solidFill>
                  <a:srgbClr val="343E47"/>
                </a:solidFill>
                <a:effectLst/>
                <a:latin typeface="微軟正黑體" panose="020B0604030504040204" pitchFamily="34" charset="-120"/>
                <a:ea typeface="微軟正黑體" panose="020B0604030504040204" pitchFamily="34" charset="-120"/>
                <a:hlinkClick r:id="rId2"/>
              </a:rPr>
              <a:t>加密貨幣交易所</a:t>
            </a:r>
            <a:r>
              <a:rPr lang="zh-TW" altLang="en-US" sz="2400" b="0" i="0" dirty="0">
                <a:solidFill>
                  <a:srgbClr val="666666"/>
                </a:solidFill>
                <a:effectLst/>
                <a:latin typeface="微軟正黑體" panose="020B0604030504040204" pitchFamily="34" charset="-120"/>
                <a:ea typeface="微軟正黑體" panose="020B0604030504040204" pitchFamily="34" charset="-120"/>
              </a:rPr>
              <a:t>已經對我們交易資產的方式做出了巨大的改進。 </a:t>
            </a:r>
          </a:p>
          <a:p>
            <a:endParaRPr lang="zh-TW" altLang="en-US" dirty="0"/>
          </a:p>
        </p:txBody>
      </p:sp>
    </p:spTree>
    <p:extLst>
      <p:ext uri="{BB962C8B-B14F-4D97-AF65-F5344CB8AC3E}">
        <p14:creationId xmlns:p14="http://schemas.microsoft.com/office/powerpoint/2010/main" val="3472475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784B79-CCE1-4D09-B405-0F2AB6A3B407}"/>
              </a:ext>
            </a:extLst>
          </p:cNvPr>
          <p:cNvSpPr>
            <a:spLocks noGrp="1"/>
          </p:cNvSpPr>
          <p:nvPr>
            <p:ph type="title"/>
          </p:nvPr>
        </p:nvSpPr>
        <p:spPr/>
        <p:txBody>
          <a:bodyPr/>
          <a:lstStyle/>
          <a:p>
            <a:r>
              <a:rPr lang="zh-TW" altLang="en-US" dirty="0"/>
              <a:t>去中心化交易所</a:t>
            </a:r>
          </a:p>
        </p:txBody>
      </p:sp>
      <p:sp>
        <p:nvSpPr>
          <p:cNvPr id="3" name="內容版面配置區 2">
            <a:extLst>
              <a:ext uri="{FF2B5EF4-FFF2-40B4-BE49-F238E27FC236}">
                <a16:creationId xmlns:a16="http://schemas.microsoft.com/office/drawing/2014/main" id="{C1667F1A-B56A-4E29-988B-FC7BD4F1322D}"/>
              </a:ext>
            </a:extLst>
          </p:cNvPr>
          <p:cNvSpPr>
            <a:spLocks noGrp="1"/>
          </p:cNvSpPr>
          <p:nvPr>
            <p:ph idx="1"/>
          </p:nvPr>
        </p:nvSpPr>
        <p:spPr/>
        <p:txBody>
          <a:bodyPr>
            <a:normAutofit/>
          </a:bodyPr>
          <a:lstStyle/>
          <a:p>
            <a:pPr algn="just" fontAlgn="base"/>
            <a:r>
              <a:rPr lang="zh-TW" altLang="en-US" sz="2400" b="0" i="0" dirty="0">
                <a:solidFill>
                  <a:srgbClr val="666666"/>
                </a:solidFill>
                <a:effectLst/>
                <a:latin typeface="微軟正黑體" panose="020B0604030504040204" pitchFamily="34" charset="-120"/>
                <a:ea typeface="微軟正黑體" panose="020B0604030504040204" pitchFamily="34" charset="-120"/>
              </a:rPr>
              <a:t>一般來說，加密貨幣交易所有三個基本功能：「資金管理」、「訂單簿」和「加密貨幣交易」。為了使交易所真正去中心化，這些功能中的每一個都必須以去中心化的方式運作。</a:t>
            </a:r>
          </a:p>
          <a:p>
            <a:pPr algn="just" fontAlgn="base">
              <a:buFont typeface="Arial" panose="020B0604020202020204" pitchFamily="34" charset="0"/>
              <a:buChar char="•"/>
            </a:pPr>
            <a:r>
              <a:rPr lang="zh-TW" altLang="en-US" sz="2400" b="0" i="0" dirty="0">
                <a:solidFill>
                  <a:srgbClr val="666666"/>
                </a:solidFill>
                <a:effectLst/>
                <a:latin typeface="微軟正黑體" panose="020B0604030504040204" pitchFamily="34" charset="-120"/>
                <a:ea typeface="微軟正黑體" panose="020B0604030504040204" pitchFamily="34" charset="-120"/>
              </a:rPr>
              <a:t>訂單必須從一個交易用戶直接傳給另一個交易用戶，由他們的應用程式編制訂單簿，而不依賴某種中央訂單簿服務。</a:t>
            </a:r>
          </a:p>
          <a:p>
            <a:pPr algn="just" fontAlgn="base">
              <a:buFont typeface="Arial" panose="020B0604020202020204" pitchFamily="34" charset="0"/>
              <a:buChar char="•"/>
            </a:pPr>
            <a:r>
              <a:rPr lang="zh-TW" altLang="en-US" sz="2400" b="0" i="0" dirty="0">
                <a:solidFill>
                  <a:srgbClr val="666666"/>
                </a:solidFill>
                <a:effectLst/>
                <a:latin typeface="微軟正黑體" panose="020B0604030504040204" pitchFamily="34" charset="-120"/>
                <a:ea typeface="微軟正黑體" panose="020B0604030504040204" pitchFamily="34" charset="-120"/>
              </a:rPr>
              <a:t>隨著用戶的應用程式進行通訊以建立交易過程，訂單在交易者之間直接匹配，然後通過鏈間網絡傳輸，直接進行點對點結算。</a:t>
            </a:r>
          </a:p>
          <a:p>
            <a:pPr algn="just" fontAlgn="base">
              <a:buFont typeface="Arial" panose="020B0604020202020204" pitchFamily="34" charset="0"/>
              <a:buChar char="•"/>
            </a:pPr>
            <a:r>
              <a:rPr lang="en-US" altLang="zh-TW" sz="2400" b="0" i="0" dirty="0">
                <a:solidFill>
                  <a:srgbClr val="666666"/>
                </a:solidFill>
                <a:effectLst/>
                <a:latin typeface="微軟正黑體" panose="020B0604030504040204" pitchFamily="34" charset="-120"/>
                <a:ea typeface="微軟正黑體" panose="020B0604030504040204" pitchFamily="34" charset="-120"/>
              </a:rPr>
              <a:t>DEX </a:t>
            </a:r>
            <a:r>
              <a:rPr lang="zh-TW" altLang="en-US" sz="2400" b="0" i="0" dirty="0">
                <a:solidFill>
                  <a:srgbClr val="666666"/>
                </a:solidFill>
                <a:effectLst/>
                <a:latin typeface="微軟正黑體" panose="020B0604030504040204" pitchFamily="34" charset="-120"/>
                <a:ea typeface="微軟正黑體" panose="020B0604030504040204" pitchFamily="34" charset="-120"/>
              </a:rPr>
              <a:t>以去中心化的方式運作，加密貨幣交易在點對點的基礎上直接發生在交易方之間，在區塊鏈上結算。這意味著，用戶不需要仰賴單一的中心化機構，而是依靠連接到交易所的多個獨立節點來促進交易。</a:t>
            </a:r>
          </a:p>
          <a:p>
            <a:endParaRPr lang="zh-TW" altLang="en-US" dirty="0"/>
          </a:p>
        </p:txBody>
      </p:sp>
    </p:spTree>
    <p:extLst>
      <p:ext uri="{BB962C8B-B14F-4D97-AF65-F5344CB8AC3E}">
        <p14:creationId xmlns:p14="http://schemas.microsoft.com/office/powerpoint/2010/main" val="2429602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FBADCA-5F95-4ACB-9889-B45B548E65E2}"/>
              </a:ext>
            </a:extLst>
          </p:cNvPr>
          <p:cNvSpPr>
            <a:spLocks noGrp="1"/>
          </p:cNvSpPr>
          <p:nvPr>
            <p:ph type="title"/>
          </p:nvPr>
        </p:nvSpPr>
        <p:spPr/>
        <p:txBody>
          <a:bodyPr/>
          <a:lstStyle/>
          <a:p>
            <a:r>
              <a:rPr lang="zh-TW" altLang="en-US" dirty="0"/>
              <a:t>去中心化交易所</a:t>
            </a:r>
          </a:p>
        </p:txBody>
      </p:sp>
      <p:sp>
        <p:nvSpPr>
          <p:cNvPr id="3" name="內容版面配置區 2">
            <a:extLst>
              <a:ext uri="{FF2B5EF4-FFF2-40B4-BE49-F238E27FC236}">
                <a16:creationId xmlns:a16="http://schemas.microsoft.com/office/drawing/2014/main" id="{7A782943-E11E-4A46-84F3-8FC3A526F8C1}"/>
              </a:ext>
            </a:extLst>
          </p:cNvPr>
          <p:cNvSpPr>
            <a:spLocks noGrp="1"/>
          </p:cNvSpPr>
          <p:nvPr>
            <p:ph idx="1"/>
          </p:nvPr>
        </p:nvSpPr>
        <p:spPr/>
        <p:txBody>
          <a:bodyPr>
            <a:normAutofit fontScale="92500" lnSpcReduction="10000"/>
          </a:bodyPr>
          <a:lstStyle/>
          <a:p>
            <a:r>
              <a:rPr lang="zh-TW" altLang="en-US" sz="2600" dirty="0">
                <a:latin typeface="微軟正黑體" panose="020B0604030504040204" pitchFamily="34" charset="-120"/>
                <a:ea typeface="微軟正黑體" panose="020B0604030504040204" pitchFamily="34" charset="-120"/>
              </a:rPr>
              <a:t>由於 </a:t>
            </a:r>
            <a:r>
              <a:rPr lang="en-US" altLang="zh-TW" sz="2600" dirty="0">
                <a:latin typeface="微軟正黑體" panose="020B0604030504040204" pitchFamily="34" charset="-120"/>
                <a:ea typeface="微軟正黑體" panose="020B0604030504040204" pitchFamily="34" charset="-120"/>
              </a:rPr>
              <a:t>DEX </a:t>
            </a:r>
            <a:r>
              <a:rPr lang="zh-TW" altLang="en-US" sz="2600" dirty="0">
                <a:latin typeface="微軟正黑體" panose="020B0604030504040204" pitchFamily="34" charset="-120"/>
                <a:ea typeface="微軟正黑體" panose="020B0604030504040204" pitchFamily="34" charset="-120"/>
              </a:rPr>
              <a:t>是交易方之間直接進行交易的平台，</a:t>
            </a:r>
            <a:r>
              <a:rPr lang="en-US" altLang="zh-TW" sz="2600" dirty="0">
                <a:latin typeface="微軟正黑體" panose="020B0604030504040204" pitchFamily="34" charset="-120"/>
                <a:ea typeface="微軟正黑體" panose="020B0604030504040204" pitchFamily="34" charset="-120"/>
              </a:rPr>
              <a:t>DEX </a:t>
            </a:r>
            <a:r>
              <a:rPr lang="zh-TW" altLang="en-US" sz="2600" dirty="0">
                <a:latin typeface="微軟正黑體" panose="020B0604030504040204" pitchFamily="34" charset="-120"/>
                <a:ea typeface="微軟正黑體" panose="020B0604030504040204" pitchFamily="34" charset="-120"/>
              </a:rPr>
              <a:t>並不會在交易所錢包中持有每個投資者的資金。</a:t>
            </a:r>
            <a:r>
              <a:rPr lang="en-US" altLang="zh-TW" sz="2600" dirty="0">
                <a:latin typeface="微軟正黑體" panose="020B0604030504040204" pitchFamily="34" charset="-120"/>
                <a:ea typeface="微軟正黑體" panose="020B0604030504040204" pitchFamily="34" charset="-120"/>
              </a:rPr>
              <a:t>DEX </a:t>
            </a:r>
            <a:r>
              <a:rPr lang="zh-TW" altLang="en-US" sz="2600" dirty="0">
                <a:latin typeface="微軟正黑體" panose="020B0604030504040204" pitchFamily="34" charset="-120"/>
                <a:ea typeface="微軟正黑體" panose="020B0604030504040204" pitchFamily="34" charset="-120"/>
              </a:rPr>
              <a:t>上的用戶對他們自己的資金、錢包和私鑰有保管權。沒有一個集中的機構可以阻止用戶交易或凍結用戶帳戶。但是，如果用戶失去了對帳戶的訪問權或丟失了鑰匙，也沒有一個中央機構可以恢復訪問。就像在現實世界中，如果有人把錢包遺漏在公園的長椅上，他便會丟失錢包。</a:t>
            </a:r>
            <a:endParaRPr lang="en-US" altLang="zh-TW" sz="2600" dirty="0">
              <a:latin typeface="微軟正黑體" panose="020B0604030504040204" pitchFamily="34" charset="-120"/>
              <a:ea typeface="微軟正黑體" panose="020B0604030504040204" pitchFamily="34" charset="-120"/>
            </a:endParaRPr>
          </a:p>
          <a:p>
            <a:pPr algn="just" fontAlgn="base"/>
            <a:r>
              <a:rPr lang="zh-TW" altLang="en-US" sz="2600" b="0" i="0" dirty="0">
                <a:solidFill>
                  <a:srgbClr val="666666"/>
                </a:solidFill>
                <a:effectLst/>
                <a:latin typeface="微軟正黑體" panose="020B0604030504040204" pitchFamily="34" charset="-120"/>
                <a:ea typeface="微軟正黑體" panose="020B0604030504040204" pitchFamily="34" charset="-120"/>
              </a:rPr>
              <a:t>隨著 </a:t>
            </a:r>
            <a:r>
              <a:rPr lang="en-US" altLang="zh-TW" sz="2600" b="0" i="0" dirty="0" err="1">
                <a:solidFill>
                  <a:srgbClr val="666666"/>
                </a:solidFill>
                <a:effectLst/>
                <a:latin typeface="微軟正黑體" panose="020B0604030504040204" pitchFamily="34" charset="-120"/>
                <a:ea typeface="微軟正黑體" panose="020B0604030504040204" pitchFamily="34" charset="-120"/>
              </a:rPr>
              <a:t>DeFi</a:t>
            </a:r>
            <a:r>
              <a:rPr lang="en-US" altLang="zh-TW" sz="2600" b="0" i="0" dirty="0">
                <a:solidFill>
                  <a:srgbClr val="666666"/>
                </a:solidFill>
                <a:effectLst/>
                <a:latin typeface="微軟正黑體" panose="020B0604030504040204" pitchFamily="34" charset="-120"/>
                <a:ea typeface="微軟正黑體" panose="020B0604030504040204" pitchFamily="34" charset="-120"/>
              </a:rPr>
              <a:t> </a:t>
            </a:r>
            <a:r>
              <a:rPr lang="zh-TW" altLang="en-US" sz="2600" b="0" i="0" dirty="0">
                <a:solidFill>
                  <a:srgbClr val="666666"/>
                </a:solidFill>
                <a:effectLst/>
                <a:latin typeface="微軟正黑體" panose="020B0604030504040204" pitchFamily="34" charset="-120"/>
                <a:ea typeface="微軟正黑體" panose="020B0604030504040204" pitchFamily="34" charset="-120"/>
              </a:rPr>
              <a:t>的興起，</a:t>
            </a:r>
            <a:r>
              <a:rPr lang="en-US" altLang="zh-TW" sz="2600" b="0" i="0" dirty="0" err="1">
                <a:solidFill>
                  <a:srgbClr val="666666"/>
                </a:solidFill>
                <a:effectLst/>
                <a:latin typeface="微軟正黑體" panose="020B0604030504040204" pitchFamily="34" charset="-120"/>
                <a:ea typeface="微軟正黑體" panose="020B0604030504040204" pitchFamily="34" charset="-120"/>
              </a:rPr>
              <a:t>Uniswap</a:t>
            </a:r>
            <a:r>
              <a:rPr lang="zh-TW" altLang="en-US" sz="2600" b="0" i="0" dirty="0">
                <a:solidFill>
                  <a:srgbClr val="666666"/>
                </a:solidFill>
                <a:effectLst/>
                <a:latin typeface="微軟正黑體" panose="020B0604030504040204" pitchFamily="34" charset="-120"/>
                <a:ea typeface="微軟正黑體" panose="020B0604030504040204" pitchFamily="34" charset="-120"/>
              </a:rPr>
              <a:t>、</a:t>
            </a:r>
            <a:r>
              <a:rPr lang="en-US" altLang="zh-TW" sz="2600" b="0" i="0" dirty="0">
                <a:solidFill>
                  <a:srgbClr val="666666"/>
                </a:solidFill>
                <a:effectLst/>
                <a:latin typeface="微軟正黑體" panose="020B0604030504040204" pitchFamily="34" charset="-120"/>
                <a:ea typeface="微軟正黑體" panose="020B0604030504040204" pitchFamily="34" charset="-120"/>
              </a:rPr>
              <a:t>MDEX</a:t>
            </a:r>
            <a:r>
              <a:rPr lang="zh-TW" altLang="en-US" sz="2600" b="0" i="0" dirty="0">
                <a:solidFill>
                  <a:srgbClr val="666666"/>
                </a:solidFill>
                <a:effectLst/>
                <a:latin typeface="微軟正黑體" panose="020B0604030504040204" pitchFamily="34" charset="-120"/>
                <a:ea typeface="微軟正黑體" panose="020B0604030504040204" pitchFamily="34" charset="-120"/>
              </a:rPr>
              <a:t>、</a:t>
            </a:r>
            <a:r>
              <a:rPr lang="en-US" altLang="zh-TW" sz="2600" b="0" i="0" dirty="0" err="1">
                <a:solidFill>
                  <a:srgbClr val="666666"/>
                </a:solidFill>
                <a:effectLst/>
                <a:latin typeface="微軟正黑體" panose="020B0604030504040204" pitchFamily="34" charset="-120"/>
                <a:ea typeface="微軟正黑體" panose="020B0604030504040204" pitchFamily="34" charset="-120"/>
              </a:rPr>
              <a:t>PancakeSwap</a:t>
            </a:r>
            <a:r>
              <a:rPr lang="zh-TW" altLang="en-US" sz="2600" b="0" i="0" dirty="0">
                <a:solidFill>
                  <a:srgbClr val="666666"/>
                </a:solidFill>
                <a:effectLst/>
                <a:latin typeface="微軟正黑體" panose="020B0604030504040204" pitchFamily="34" charset="-120"/>
                <a:ea typeface="微軟正黑體" panose="020B0604030504040204" pitchFamily="34" charset="-120"/>
              </a:rPr>
              <a:t>、</a:t>
            </a:r>
            <a:r>
              <a:rPr lang="en-US" altLang="zh-TW" sz="2600" b="0" i="0" dirty="0" err="1">
                <a:solidFill>
                  <a:srgbClr val="666666"/>
                </a:solidFill>
                <a:effectLst/>
                <a:latin typeface="微軟正黑體" panose="020B0604030504040204" pitchFamily="34" charset="-120"/>
                <a:ea typeface="微軟正黑體" panose="020B0604030504040204" pitchFamily="34" charset="-120"/>
              </a:rPr>
              <a:t>SushiSwap</a:t>
            </a:r>
            <a:r>
              <a:rPr lang="en-US" altLang="zh-TW" sz="2600" b="0" i="0" dirty="0">
                <a:solidFill>
                  <a:srgbClr val="666666"/>
                </a:solidFill>
                <a:effectLst/>
                <a:latin typeface="微軟正黑體" panose="020B0604030504040204" pitchFamily="34" charset="-120"/>
                <a:ea typeface="微軟正黑體" panose="020B0604030504040204" pitchFamily="34" charset="-120"/>
              </a:rPr>
              <a:t> </a:t>
            </a:r>
            <a:r>
              <a:rPr lang="zh-TW" altLang="en-US" sz="2600" b="0" i="0" dirty="0">
                <a:solidFill>
                  <a:srgbClr val="666666"/>
                </a:solidFill>
                <a:effectLst/>
                <a:latin typeface="微軟正黑體" panose="020B0604030504040204" pitchFamily="34" charset="-120"/>
                <a:ea typeface="微軟正黑體" panose="020B0604030504040204" pitchFamily="34" charset="-120"/>
              </a:rPr>
              <a:t>和 </a:t>
            </a:r>
            <a:r>
              <a:rPr lang="en-US" altLang="zh-TW" sz="2600" b="0" i="0" dirty="0">
                <a:solidFill>
                  <a:srgbClr val="666666"/>
                </a:solidFill>
                <a:effectLst/>
                <a:latin typeface="微軟正黑體" panose="020B0604030504040204" pitchFamily="34" charset="-120"/>
                <a:ea typeface="微軟正黑體" panose="020B0604030504040204" pitchFamily="34" charset="-120"/>
              </a:rPr>
              <a:t>1inch Exchange </a:t>
            </a:r>
            <a:r>
              <a:rPr lang="zh-TW" altLang="en-US" sz="2600" b="0" i="0" dirty="0">
                <a:solidFill>
                  <a:srgbClr val="666666"/>
                </a:solidFill>
                <a:effectLst/>
                <a:latin typeface="微軟正黑體" panose="020B0604030504040204" pitchFamily="34" charset="-120"/>
                <a:ea typeface="微軟正黑體" panose="020B0604030504040204" pitchFamily="34" charset="-120"/>
              </a:rPr>
              <a:t>等頂級 </a:t>
            </a:r>
            <a:r>
              <a:rPr lang="en-US" altLang="zh-TW" sz="2600" b="0" i="0" dirty="0">
                <a:solidFill>
                  <a:srgbClr val="666666"/>
                </a:solidFill>
                <a:effectLst/>
                <a:latin typeface="微軟正黑體" panose="020B0604030504040204" pitchFamily="34" charset="-120"/>
                <a:ea typeface="微軟正黑體" panose="020B0604030504040204" pitchFamily="34" charset="-120"/>
              </a:rPr>
              <a:t>DEX </a:t>
            </a:r>
            <a:r>
              <a:rPr lang="zh-TW" altLang="en-US" sz="2600" b="0" i="0" dirty="0">
                <a:solidFill>
                  <a:srgbClr val="666666"/>
                </a:solidFill>
                <a:effectLst/>
                <a:latin typeface="微軟正黑體" panose="020B0604030504040204" pitchFamily="34" charset="-120"/>
                <a:ea typeface="微軟正黑體" panose="020B0604030504040204" pitchFamily="34" charset="-120"/>
              </a:rPr>
              <a:t>的流動性得到了很大的改善。隨著許多項目在 </a:t>
            </a:r>
            <a:r>
              <a:rPr lang="en-US" altLang="zh-TW" sz="2600" b="0" i="0" u="none" strike="noStrike" dirty="0">
                <a:solidFill>
                  <a:srgbClr val="343E47"/>
                </a:solidFill>
                <a:effectLst/>
                <a:latin typeface="微軟正黑體" panose="020B0604030504040204" pitchFamily="34" charset="-120"/>
                <a:ea typeface="微軟正黑體" panose="020B0604030504040204" pitchFamily="34" charset="-120"/>
                <a:hlinkClick r:id="rId2"/>
              </a:rPr>
              <a:t>Solana </a:t>
            </a:r>
            <a:r>
              <a:rPr lang="zh-TW" altLang="en-US" sz="2600" b="0" i="0" dirty="0">
                <a:solidFill>
                  <a:srgbClr val="666666"/>
                </a:solidFill>
                <a:effectLst/>
                <a:latin typeface="微軟正黑體" panose="020B0604030504040204" pitchFamily="34" charset="-120"/>
                <a:ea typeface="微軟正黑體" panose="020B0604030504040204" pitchFamily="34" charset="-120"/>
              </a:rPr>
              <a:t>等卓越的下一代區塊鏈生態為基礎發展，能為用戶提供更強大的功能，鏈上交易資產的速度亦會大大提升。 </a:t>
            </a:r>
          </a:p>
          <a:p>
            <a:pPr algn="just" fontAlgn="base"/>
            <a:r>
              <a:rPr lang="zh-TW" altLang="en-US" sz="2600" b="0" i="0" dirty="0">
                <a:solidFill>
                  <a:srgbClr val="666666"/>
                </a:solidFill>
                <a:effectLst/>
                <a:latin typeface="微軟正黑體" panose="020B0604030504040204" pitchFamily="34" charset="-120"/>
                <a:ea typeface="微軟正黑體" panose="020B0604030504040204" pitchFamily="34" charset="-120"/>
              </a:rPr>
              <a:t>但大家切記，</a:t>
            </a:r>
            <a:r>
              <a:rPr lang="en-US" altLang="zh-TW" sz="2600" b="0" i="0" dirty="0">
                <a:solidFill>
                  <a:srgbClr val="666666"/>
                </a:solidFill>
                <a:effectLst/>
                <a:latin typeface="微軟正黑體" panose="020B0604030504040204" pitchFamily="34" charset="-120"/>
                <a:ea typeface="微軟正黑體" panose="020B0604030504040204" pitchFamily="34" charset="-120"/>
              </a:rPr>
              <a:t>DEX  </a:t>
            </a:r>
            <a:r>
              <a:rPr lang="zh-TW" altLang="en-US" sz="2600" b="0" i="0" dirty="0">
                <a:solidFill>
                  <a:srgbClr val="666666"/>
                </a:solidFill>
                <a:effectLst/>
                <a:latin typeface="微軟正黑體" panose="020B0604030504040204" pitchFamily="34" charset="-120"/>
                <a:ea typeface="微軟正黑體" panose="020B0604030504040204" pitchFamily="34" charset="-120"/>
              </a:rPr>
              <a:t>仍然需要個人投資者承擔起管理自己的私鑰和錢包的責任。在 </a:t>
            </a:r>
            <a:r>
              <a:rPr lang="en-US" altLang="zh-TW" sz="2600" b="0" i="0" dirty="0">
                <a:solidFill>
                  <a:srgbClr val="666666"/>
                </a:solidFill>
                <a:effectLst/>
                <a:latin typeface="微軟正黑體" panose="020B0604030504040204" pitchFamily="34" charset="-120"/>
                <a:ea typeface="微軟正黑體" panose="020B0604030504040204" pitchFamily="34" charset="-120"/>
              </a:rPr>
              <a:t>DEX </a:t>
            </a:r>
            <a:r>
              <a:rPr lang="zh-TW" altLang="en-US" sz="2600" b="0" i="0" dirty="0">
                <a:solidFill>
                  <a:srgbClr val="666666"/>
                </a:solidFill>
                <a:effectLst/>
                <a:latin typeface="微軟正黑體" panose="020B0604030504040204" pitchFamily="34" charset="-120"/>
                <a:ea typeface="微軟正黑體" panose="020B0604030504040204" pitchFamily="34" charset="-120"/>
              </a:rPr>
              <a:t>上，一切都要靠自己</a:t>
            </a:r>
            <a:r>
              <a:rPr lang="zh-TW" altLang="en-US" sz="2600" b="1" i="0" dirty="0">
                <a:solidFill>
                  <a:srgbClr val="666666"/>
                </a:solidFill>
                <a:effectLst/>
                <a:latin typeface="微軟正黑體" panose="020B0604030504040204" pitchFamily="34" charset="-120"/>
                <a:ea typeface="微軟正黑體" panose="020B0604030504040204" pitchFamily="34" charset="-120"/>
              </a:rPr>
              <a:t>。</a:t>
            </a:r>
            <a:endParaRPr lang="zh-TW" altLang="en-US" sz="2600" b="0" i="0" dirty="0">
              <a:solidFill>
                <a:srgbClr val="666666"/>
              </a:solidFill>
              <a:effectLst/>
              <a:latin typeface="微軟正黑體" panose="020B0604030504040204" pitchFamily="34" charset="-120"/>
              <a:ea typeface="微軟正黑體" panose="020B0604030504040204" pitchFamily="34" charset="-120"/>
            </a:endParaRPr>
          </a:p>
          <a:p>
            <a:r>
              <a:rPr lang="zh-TW" altLang="en-US" dirty="0"/>
              <a:t> </a:t>
            </a:r>
          </a:p>
        </p:txBody>
      </p:sp>
    </p:spTree>
    <p:extLst>
      <p:ext uri="{BB962C8B-B14F-4D97-AF65-F5344CB8AC3E}">
        <p14:creationId xmlns:p14="http://schemas.microsoft.com/office/powerpoint/2010/main" val="3407153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367491-E322-4255-9757-388A1B7F7DCB}"/>
              </a:ext>
            </a:extLst>
          </p:cNvPr>
          <p:cNvSpPr>
            <a:spLocks noGrp="1"/>
          </p:cNvSpPr>
          <p:nvPr>
            <p:ph type="title"/>
          </p:nvPr>
        </p:nvSpPr>
        <p:spPr/>
        <p:txBody>
          <a:bodyPr/>
          <a:lstStyle/>
          <a:p>
            <a:r>
              <a:rPr lang="en-US" altLang="zh-TW" dirty="0"/>
              <a:t>defi</a:t>
            </a:r>
            <a:endParaRPr lang="zh-TW" altLang="en-US" dirty="0"/>
          </a:p>
        </p:txBody>
      </p:sp>
      <p:sp>
        <p:nvSpPr>
          <p:cNvPr id="3" name="內容版面配置區 2">
            <a:extLst>
              <a:ext uri="{FF2B5EF4-FFF2-40B4-BE49-F238E27FC236}">
                <a16:creationId xmlns:a16="http://schemas.microsoft.com/office/drawing/2014/main" id="{3E25540F-B083-4D33-B56E-54D39040075E}"/>
              </a:ext>
            </a:extLst>
          </p:cNvPr>
          <p:cNvSpPr>
            <a:spLocks noGrp="1"/>
          </p:cNvSpPr>
          <p:nvPr>
            <p:ph idx="1"/>
          </p:nvPr>
        </p:nvSpPr>
        <p:spPr/>
        <p:txBody>
          <a:bodyPr/>
          <a:lstStyle/>
          <a:p>
            <a:pPr algn="l"/>
            <a:r>
              <a:rPr lang="en-US" altLang="zh-TW" b="0" i="0" dirty="0" err="1">
                <a:effectLst/>
                <a:latin typeface="Roboto Condensed" panose="02000000000000000000" pitchFamily="2" charset="0"/>
              </a:rPr>
              <a:t>DeFi</a:t>
            </a:r>
            <a:r>
              <a:rPr lang="zh-TW" altLang="en-US" b="0" i="0" dirty="0">
                <a:effectLst/>
                <a:latin typeface="Roboto Condensed" panose="02000000000000000000" pitchFamily="2" charset="0"/>
              </a:rPr>
              <a:t>指的是建立在公共區塊鏈（主要是以太坊）上的各種金融服務或應用，透過智慧合約（</a:t>
            </a:r>
            <a:r>
              <a:rPr lang="en-US" altLang="zh-TW" b="0" i="0" dirty="0">
                <a:effectLst/>
                <a:latin typeface="Roboto Condensed" panose="02000000000000000000" pitchFamily="2" charset="0"/>
              </a:rPr>
              <a:t>smart contract</a:t>
            </a:r>
            <a:r>
              <a:rPr lang="zh-TW" altLang="en-US" b="0" i="0" dirty="0">
                <a:effectLst/>
                <a:latin typeface="Roboto Condensed" panose="02000000000000000000" pitchFamily="2" charset="0"/>
              </a:rPr>
              <a:t>）寫好的約定， </a:t>
            </a:r>
            <a:r>
              <a:rPr lang="zh-TW" altLang="en-US" b="1" i="0" dirty="0">
                <a:effectLst/>
                <a:latin typeface="Roboto Condensed" panose="02000000000000000000" pitchFamily="2" charset="0"/>
              </a:rPr>
              <a:t>讓地球上任何角落的雙方，透過點對點的方式完成貸款、支付、交易、保險等。</a:t>
            </a:r>
            <a:endParaRPr lang="zh-TW" altLang="en-US" b="0" i="0" dirty="0">
              <a:effectLst/>
              <a:latin typeface="Roboto Condensed" panose="02000000000000000000" pitchFamily="2" charset="0"/>
            </a:endParaRPr>
          </a:p>
          <a:p>
            <a:pPr algn="l"/>
            <a:r>
              <a:rPr lang="zh-TW" altLang="en-US" b="0" i="0" dirty="0">
                <a:effectLst/>
                <a:latin typeface="Roboto Condensed" panose="02000000000000000000" pitchFamily="2" charset="0"/>
              </a:rPr>
              <a:t>星展銀行將</a:t>
            </a:r>
            <a:r>
              <a:rPr lang="en-US" altLang="zh-TW" b="0" i="0" dirty="0" err="1">
                <a:effectLst/>
                <a:latin typeface="Roboto Condensed" panose="02000000000000000000" pitchFamily="2" charset="0"/>
              </a:rPr>
              <a:t>DeFi</a:t>
            </a:r>
            <a:r>
              <a:rPr lang="zh-TW" altLang="en-US" b="0" i="0" dirty="0">
                <a:effectLst/>
                <a:latin typeface="Roboto Condensed" panose="02000000000000000000" pitchFamily="2" charset="0"/>
              </a:rPr>
              <a:t>形容為「虛擬、平等、去中心化的華爾街」。不過，</a:t>
            </a:r>
            <a:r>
              <a:rPr lang="en-US" altLang="zh-TW" b="0" i="0" dirty="0" err="1">
                <a:effectLst/>
                <a:latin typeface="Roboto Condensed" panose="02000000000000000000" pitchFamily="2" charset="0"/>
              </a:rPr>
              <a:t>DeFi</a:t>
            </a:r>
            <a:r>
              <a:rPr lang="zh-TW" altLang="en-US" b="0" i="0" dirty="0">
                <a:effectLst/>
                <a:latin typeface="Roboto Condensed" panose="02000000000000000000" pitchFamily="2" charset="0"/>
              </a:rPr>
              <a:t>與金融重鎮的地位還有很大一段距離，相關應用仍在初期階段，伴隨著高度的不確定性和波動性。</a:t>
            </a:r>
          </a:p>
          <a:p>
            <a:endParaRPr lang="zh-TW" altLang="en-US" dirty="0"/>
          </a:p>
        </p:txBody>
      </p:sp>
    </p:spTree>
    <p:extLst>
      <p:ext uri="{BB962C8B-B14F-4D97-AF65-F5344CB8AC3E}">
        <p14:creationId xmlns:p14="http://schemas.microsoft.com/office/powerpoint/2010/main" val="2867069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7410FC-8A1B-4E82-B98D-94C1F029E9A2}"/>
              </a:ext>
            </a:extLst>
          </p:cNvPr>
          <p:cNvSpPr>
            <a:spLocks noGrp="1"/>
          </p:cNvSpPr>
          <p:nvPr>
            <p:ph type="title"/>
          </p:nvPr>
        </p:nvSpPr>
        <p:spPr/>
        <p:txBody>
          <a:bodyPr/>
          <a:lstStyle/>
          <a:p>
            <a:r>
              <a:rPr lang="en-US" altLang="zh-TW" dirty="0"/>
              <a:t>NFT</a:t>
            </a:r>
            <a:endParaRPr lang="zh-TW" altLang="en-US" dirty="0"/>
          </a:p>
        </p:txBody>
      </p:sp>
      <p:sp>
        <p:nvSpPr>
          <p:cNvPr id="3" name="內容版面配置區 2">
            <a:extLst>
              <a:ext uri="{FF2B5EF4-FFF2-40B4-BE49-F238E27FC236}">
                <a16:creationId xmlns:a16="http://schemas.microsoft.com/office/drawing/2014/main" id="{D3A879D1-03B9-4058-909F-08C1A572F6DD}"/>
              </a:ext>
            </a:extLst>
          </p:cNvPr>
          <p:cNvSpPr>
            <a:spLocks noGrp="1"/>
          </p:cNvSpPr>
          <p:nvPr>
            <p:ph idx="1"/>
          </p:nvPr>
        </p:nvSpPr>
        <p:spPr/>
        <p:txBody>
          <a:bodyPr>
            <a:normAutofit/>
          </a:bodyPr>
          <a:lstStyle/>
          <a:p>
            <a:pPr algn="l"/>
            <a:r>
              <a:rPr lang="en-US" altLang="zh-TW" sz="2400" b="1" dirty="0">
                <a:solidFill>
                  <a:srgbClr val="555555"/>
                </a:solidFill>
                <a:effectLst/>
                <a:latin typeface="微軟正黑體" panose="020B0604030504040204" pitchFamily="34" charset="-120"/>
                <a:ea typeface="微軟正黑體" panose="020B0604030504040204" pitchFamily="34" charset="-120"/>
              </a:rPr>
              <a:t>NFT</a:t>
            </a:r>
            <a:r>
              <a:rPr lang="zh-TW" altLang="en-US" sz="2400" b="0" dirty="0">
                <a:solidFill>
                  <a:srgbClr val="555555"/>
                </a:solidFill>
                <a:effectLst/>
                <a:latin typeface="微軟正黑體" panose="020B0604030504040204" pitchFamily="34" charset="-120"/>
                <a:ea typeface="微軟正黑體" panose="020B0604030504040204" pitchFamily="34" charset="-120"/>
              </a:rPr>
              <a:t>（英文：</a:t>
            </a:r>
            <a:r>
              <a:rPr lang="en-US" altLang="zh-TW" sz="2400" b="0" dirty="0">
                <a:solidFill>
                  <a:srgbClr val="555555"/>
                </a:solidFill>
                <a:effectLst/>
                <a:latin typeface="微軟正黑體" panose="020B0604030504040204" pitchFamily="34" charset="-120"/>
                <a:ea typeface="微軟正黑體" panose="020B0604030504040204" pitchFamily="34" charset="-120"/>
              </a:rPr>
              <a:t>Non-fungible tokens</a:t>
            </a:r>
            <a:r>
              <a:rPr lang="zh-TW" altLang="en-US" sz="2400" b="0" dirty="0">
                <a:solidFill>
                  <a:srgbClr val="555555"/>
                </a:solidFill>
                <a:effectLst/>
                <a:latin typeface="微軟正黑體" panose="020B0604030504040204" pitchFamily="34" charset="-120"/>
                <a:ea typeface="微軟正黑體" panose="020B0604030504040204" pitchFamily="34" charset="-120"/>
              </a:rPr>
              <a:t>）意思就是「</a:t>
            </a:r>
            <a:r>
              <a:rPr lang="zh-TW" altLang="en-US" sz="2400" b="1" dirty="0">
                <a:solidFill>
                  <a:srgbClr val="555555"/>
                </a:solidFill>
                <a:effectLst/>
                <a:latin typeface="微軟正黑體" panose="020B0604030504040204" pitchFamily="34" charset="-120"/>
                <a:ea typeface="微軟正黑體" panose="020B0604030504040204" pitchFamily="34" charset="-120"/>
              </a:rPr>
              <a:t>非同質代幣</a:t>
            </a:r>
            <a:r>
              <a:rPr lang="zh-TW" altLang="en-US" sz="2400" b="0" dirty="0">
                <a:solidFill>
                  <a:srgbClr val="555555"/>
                </a:solidFill>
                <a:effectLst/>
                <a:latin typeface="微軟正黑體" panose="020B0604030504040204" pitchFamily="34" charset="-120"/>
                <a:ea typeface="微軟正黑體" panose="020B0604030504040204" pitchFamily="34" charset="-120"/>
              </a:rPr>
              <a:t>」，也是同質代幣的相反詞。</a:t>
            </a:r>
            <a:br>
              <a:rPr lang="zh-TW" altLang="en-US" sz="2400" b="0" dirty="0">
                <a:solidFill>
                  <a:srgbClr val="555555"/>
                </a:solidFill>
                <a:effectLst/>
                <a:latin typeface="微軟正黑體" panose="020B0604030504040204" pitchFamily="34" charset="-120"/>
                <a:ea typeface="微軟正黑體" panose="020B0604030504040204" pitchFamily="34" charset="-120"/>
              </a:rPr>
            </a:br>
            <a:r>
              <a:rPr lang="zh-TW" altLang="en-US" sz="2400" b="0" dirty="0">
                <a:solidFill>
                  <a:srgbClr val="555555"/>
                </a:solidFill>
                <a:effectLst/>
                <a:latin typeface="微軟正黑體" panose="020B0604030504040204" pitchFamily="34" charset="-120"/>
                <a:ea typeface="微軟正黑體" panose="020B0604030504040204" pitchFamily="34" charset="-120"/>
              </a:rPr>
              <a:t>非同質的意思是指獨一無二，代幣則是指在區塊鍊上的一串代碼。</a:t>
            </a:r>
          </a:p>
          <a:p>
            <a:pPr algn="l"/>
            <a:r>
              <a:rPr lang="en-US" altLang="zh-TW" sz="2400" b="1" dirty="0">
                <a:solidFill>
                  <a:srgbClr val="555555"/>
                </a:solidFill>
                <a:effectLst/>
                <a:latin typeface="微軟正黑體" panose="020B0604030504040204" pitchFamily="34" charset="-120"/>
                <a:ea typeface="微軟正黑體" panose="020B0604030504040204" pitchFamily="34" charset="-120"/>
              </a:rPr>
              <a:t>NFT </a:t>
            </a:r>
            <a:r>
              <a:rPr lang="zh-TW" altLang="en-US" sz="2400" b="0" dirty="0">
                <a:solidFill>
                  <a:srgbClr val="555555"/>
                </a:solidFill>
                <a:effectLst/>
                <a:latin typeface="微軟正黑體" panose="020B0604030504040204" pitchFamily="34" charset="-120"/>
                <a:ea typeface="微軟正黑體" panose="020B0604030504040204" pitchFamily="34" charset="-120"/>
              </a:rPr>
              <a:t>與 </a:t>
            </a:r>
            <a:r>
              <a:rPr lang="zh-TW" altLang="en-US" sz="2400" b="1" dirty="0">
                <a:solidFill>
                  <a:srgbClr val="555555"/>
                </a:solidFill>
                <a:effectLst/>
                <a:latin typeface="微軟正黑體" panose="020B0604030504040204" pitchFamily="34" charset="-120"/>
                <a:ea typeface="微軟正黑體" panose="020B0604030504040204" pitchFamily="34" charset="-120"/>
              </a:rPr>
              <a:t>加密貨幣 </a:t>
            </a:r>
            <a:r>
              <a:rPr lang="zh-TW" altLang="en-US" sz="2400" b="0" dirty="0">
                <a:solidFill>
                  <a:srgbClr val="555555"/>
                </a:solidFill>
                <a:effectLst/>
                <a:latin typeface="微軟正黑體" panose="020B0604030504040204" pitchFamily="34" charset="-120"/>
                <a:ea typeface="微軟正黑體" panose="020B0604030504040204" pitchFamily="34" charset="-120"/>
              </a:rPr>
              <a:t>這類同值代幣都是建立在區塊鏈上的加密資產，</a:t>
            </a:r>
            <a:br>
              <a:rPr lang="zh-TW" altLang="en-US" sz="2400" b="0" dirty="0">
                <a:solidFill>
                  <a:srgbClr val="555555"/>
                </a:solidFill>
                <a:effectLst/>
                <a:latin typeface="微軟正黑體" panose="020B0604030504040204" pitchFamily="34" charset="-120"/>
                <a:ea typeface="微軟正黑體" panose="020B0604030504040204" pitchFamily="34" charset="-120"/>
              </a:rPr>
            </a:br>
            <a:r>
              <a:rPr lang="zh-TW" altLang="en-US" sz="2400" b="0" dirty="0">
                <a:solidFill>
                  <a:srgbClr val="555555"/>
                </a:solidFill>
                <a:effectLst/>
                <a:latin typeface="微軟正黑體" panose="020B0604030504040204" pitchFamily="34" charset="-120"/>
                <a:ea typeface="微軟正黑體" panose="020B0604030504040204" pitchFamily="34" charset="-120"/>
              </a:rPr>
              <a:t>也都有著唯一且不可篡改的識別代碼；</a:t>
            </a:r>
          </a:p>
          <a:p>
            <a:pPr algn="l"/>
            <a:r>
              <a:rPr lang="zh-TW" altLang="en-US" sz="2400" b="0" dirty="0">
                <a:solidFill>
                  <a:srgbClr val="555555"/>
                </a:solidFill>
                <a:effectLst/>
                <a:latin typeface="微軟正黑體" panose="020B0604030504040204" pitchFamily="34" charset="-120"/>
                <a:ea typeface="微軟正黑體" panose="020B0604030504040204" pitchFamily="34" charset="-120"/>
              </a:rPr>
              <a:t>但</a:t>
            </a:r>
            <a:r>
              <a:rPr lang="en-US" altLang="zh-TW" sz="2400" b="0" dirty="0">
                <a:solidFill>
                  <a:srgbClr val="555555"/>
                </a:solidFill>
                <a:effectLst/>
                <a:latin typeface="微軟正黑體" panose="020B0604030504040204" pitchFamily="34" charset="-120"/>
                <a:ea typeface="微軟正黑體" panose="020B0604030504040204" pitchFamily="34" charset="-120"/>
              </a:rPr>
              <a:t>NFT</a:t>
            </a:r>
            <a:r>
              <a:rPr lang="zh-TW" altLang="en-US" sz="2400" b="0" dirty="0">
                <a:solidFill>
                  <a:srgbClr val="555555"/>
                </a:solidFill>
                <a:effectLst/>
                <a:latin typeface="微軟正黑體" panose="020B0604030504040204" pitchFamily="34" charset="-120"/>
                <a:ea typeface="微軟正黑體" panose="020B0604030504040204" pitchFamily="34" charset="-120"/>
              </a:rPr>
              <a:t>與加密貨幣的不同在於，</a:t>
            </a:r>
            <a:r>
              <a:rPr lang="en-US" altLang="zh-TW" sz="2400" b="0" dirty="0">
                <a:solidFill>
                  <a:srgbClr val="555555"/>
                </a:solidFill>
                <a:effectLst/>
                <a:latin typeface="微軟正黑體" panose="020B0604030504040204" pitchFamily="34" charset="-120"/>
                <a:ea typeface="微軟正黑體" panose="020B0604030504040204" pitchFamily="34" charset="-120"/>
              </a:rPr>
              <a:t>NFT</a:t>
            </a:r>
            <a:r>
              <a:rPr lang="zh-TW" altLang="en-US" sz="2400" b="0" dirty="0">
                <a:solidFill>
                  <a:srgbClr val="555555"/>
                </a:solidFill>
                <a:effectLst/>
                <a:latin typeface="微軟正黑體" panose="020B0604030504040204" pitchFamily="34" charset="-120"/>
                <a:ea typeface="微軟正黑體" panose="020B0604030504040204" pitchFamily="34" charset="-120"/>
              </a:rPr>
              <a:t>並不能等值交換。</a:t>
            </a:r>
            <a:br>
              <a:rPr lang="zh-TW" altLang="en-US" sz="2400" b="0" dirty="0">
                <a:solidFill>
                  <a:srgbClr val="555555"/>
                </a:solidFill>
                <a:effectLst/>
                <a:latin typeface="微軟正黑體" panose="020B0604030504040204" pitchFamily="34" charset="-120"/>
                <a:ea typeface="微軟正黑體" panose="020B0604030504040204" pitchFamily="34" charset="-120"/>
              </a:rPr>
            </a:br>
            <a:r>
              <a:rPr lang="zh-TW" altLang="en-US" sz="2400" b="0" dirty="0">
                <a:solidFill>
                  <a:srgbClr val="555555"/>
                </a:solidFill>
                <a:effectLst/>
                <a:latin typeface="微軟正黑體" panose="020B0604030504040204" pitchFamily="34" charset="-120"/>
                <a:ea typeface="微軟正黑體" panose="020B0604030504040204" pitchFamily="34" charset="-120"/>
              </a:rPr>
              <a:t>也就是說，每個</a:t>
            </a:r>
            <a:r>
              <a:rPr lang="en-US" altLang="zh-TW" sz="2400" b="0" dirty="0">
                <a:solidFill>
                  <a:srgbClr val="555555"/>
                </a:solidFill>
                <a:effectLst/>
                <a:latin typeface="微軟正黑體" panose="020B0604030504040204" pitchFamily="34" charset="-120"/>
                <a:ea typeface="微軟正黑體" panose="020B0604030504040204" pitchFamily="34" charset="-120"/>
              </a:rPr>
              <a:t>NFT</a:t>
            </a:r>
            <a:r>
              <a:rPr lang="zh-TW" altLang="en-US" sz="2400" b="0" dirty="0">
                <a:solidFill>
                  <a:srgbClr val="555555"/>
                </a:solidFill>
                <a:effectLst/>
                <a:latin typeface="微軟正黑體" panose="020B0604030504040204" pitchFamily="34" charset="-120"/>
                <a:ea typeface="微軟正黑體" panose="020B0604030504040204" pitchFamily="34" charset="-120"/>
              </a:rPr>
              <a:t>之間的市場價值都是不同等、非同質，且不可分割的。</a:t>
            </a:r>
          </a:p>
          <a:p>
            <a:endParaRPr lang="zh-TW" altLang="en-US" dirty="0"/>
          </a:p>
        </p:txBody>
      </p:sp>
    </p:spTree>
    <p:extLst>
      <p:ext uri="{BB962C8B-B14F-4D97-AF65-F5344CB8AC3E}">
        <p14:creationId xmlns:p14="http://schemas.microsoft.com/office/powerpoint/2010/main" val="174005845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TotalTime>
  <Words>1419</Words>
  <Application>Microsoft Office PowerPoint</Application>
  <PresentationFormat>寬螢幕</PresentationFormat>
  <Paragraphs>51</Paragraphs>
  <Slides>14</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14</vt:i4>
      </vt:variant>
    </vt:vector>
  </HeadingPairs>
  <TitlesOfParts>
    <vt:vector size="20" baseType="lpstr">
      <vt:lpstr>微軟正黑體</vt:lpstr>
      <vt:lpstr>Arial</vt:lpstr>
      <vt:lpstr>Calibri</vt:lpstr>
      <vt:lpstr>Calibri Light</vt:lpstr>
      <vt:lpstr>Roboto Condensed</vt:lpstr>
      <vt:lpstr>Office 佈景主題</vt:lpstr>
      <vt:lpstr>區塊鏈上流行的演變</vt:lpstr>
      <vt:lpstr>PowerPoint 簡報</vt:lpstr>
      <vt:lpstr>PowerPoint 簡報</vt:lpstr>
      <vt:lpstr>傳統交易所</vt:lpstr>
      <vt:lpstr>傳統交易所</vt:lpstr>
      <vt:lpstr>去中心化交易所</vt:lpstr>
      <vt:lpstr>去中心化交易所</vt:lpstr>
      <vt:lpstr>defi</vt:lpstr>
      <vt:lpstr>NFT</vt:lpstr>
      <vt:lpstr>gamefi</vt:lpstr>
      <vt:lpstr>metaverse</vt:lpstr>
      <vt:lpstr>9/5晚上的secondlive投票</vt:lpstr>
      <vt:lpstr>PowerPoint 簡報</vt:lpstr>
      <vt:lpstr>參考來源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區塊鏈上流行的演變</dc:title>
  <dc:creator>至祥 黃</dc:creator>
  <cp:lastModifiedBy>至祥 黃</cp:lastModifiedBy>
  <cp:revision>5</cp:revision>
  <dcterms:created xsi:type="dcterms:W3CDTF">2021-09-06T01:48:53Z</dcterms:created>
  <dcterms:modified xsi:type="dcterms:W3CDTF">2021-09-06T04:08:53Z</dcterms:modified>
</cp:coreProperties>
</file>