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7" r:id="rId6"/>
    <p:sldId id="261" r:id="rId7"/>
    <p:sldId id="264" r:id="rId8"/>
    <p:sldId id="263" r:id="rId9"/>
    <p:sldId id="268" r:id="rId10"/>
    <p:sldId id="262" r:id="rId11"/>
    <p:sldId id="269" r:id="rId12"/>
    <p:sldId id="265" r:id="rId13"/>
    <p:sldId id="270"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82E07CEA-2254-4418-93B8-B51129E697EA}"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38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85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390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5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409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13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56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2E07CEA-2254-4418-93B8-B51129E697EA}" type="slidenum">
              <a:rPr lang="zh-TW" altLang="en-US" smtClean="0"/>
              <a:t>‹#›</a:t>
            </a:fld>
            <a:endParaRPr lang="zh-TW" altLang="en-US"/>
          </a:p>
        </p:txBody>
      </p:sp>
    </p:spTree>
    <p:extLst>
      <p:ext uri="{BB962C8B-B14F-4D97-AF65-F5344CB8AC3E}">
        <p14:creationId xmlns:p14="http://schemas.microsoft.com/office/powerpoint/2010/main" val="111887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000796F-F50F-4045-9DCE-F8344664DBB1}" type="datetimeFigureOut">
              <a:rPr lang="zh-TW" altLang="en-US" smtClean="0"/>
              <a:t>2021/9/6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22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000796F-F50F-4045-9DCE-F8344664DBB1}" type="datetimeFigureOut">
              <a:rPr lang="zh-TW" altLang="en-US" smtClean="0"/>
              <a:t>2021/9/6</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82E07CEA-2254-4418-93B8-B51129E697EA}"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29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000796F-F50F-4045-9DCE-F8344664DBB1}" type="datetimeFigureOut">
              <a:rPr lang="zh-TW" altLang="en-US" smtClean="0"/>
              <a:t>2021/9/6</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E07CEA-2254-4418-93B8-B51129E697EA}"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487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td.lis.nsysu.edu.tw/ETD-db/ETD-search/getfile?URN=etd-0806118-140554&amp;filename=etd-0806118-140554.pdf" TargetMode="External"/><Relationship Id="rId7" Type="http://schemas.openxmlformats.org/officeDocument/2006/relationships/hyperlink" Target="https://zh.wikipedia.org/wiki/Raft" TargetMode="External"/><Relationship Id="rId2" Type="http://schemas.openxmlformats.org/officeDocument/2006/relationships/hyperlink" Target="https://iter01.com/581085.html" TargetMode="External"/><Relationship Id="rId1" Type="http://schemas.openxmlformats.org/officeDocument/2006/relationships/slideLayout" Target="../slideLayouts/slideLayout2.xml"/><Relationship Id="rId6" Type="http://schemas.openxmlformats.org/officeDocument/2006/relationships/hyperlink" Target="https://medium.com/taipei-ethereum-meetup/intro-to-pbft-31187f255e68" TargetMode="External"/><Relationship Id="rId5" Type="http://schemas.openxmlformats.org/officeDocument/2006/relationships/hyperlink" Target="https://know.zombit.info/dpos/" TargetMode="External"/><Relationship Id="rId4" Type="http://schemas.openxmlformats.org/officeDocument/2006/relationships/hyperlink" Target="https://academy.binance.com/zt/articles/what-is-a-blockchain-consensus-algorith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now.zombit.info/po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E93C98-57F0-4BEB-AAED-92E5BFB17399}"/>
              </a:ext>
            </a:extLst>
          </p:cNvPr>
          <p:cNvSpPr>
            <a:spLocks noGrp="1"/>
          </p:cNvSpPr>
          <p:nvPr>
            <p:ph type="ctrTitle"/>
          </p:nvPr>
        </p:nvSpPr>
        <p:spPr/>
        <p:txBody>
          <a:bodyPr/>
          <a:lstStyle/>
          <a:p>
            <a:r>
              <a:rPr lang="zh-TW" altLang="en-US" dirty="0"/>
              <a:t>區塊鏈演算法</a:t>
            </a:r>
          </a:p>
        </p:txBody>
      </p:sp>
      <p:sp>
        <p:nvSpPr>
          <p:cNvPr id="3" name="副標題 2">
            <a:extLst>
              <a:ext uri="{FF2B5EF4-FFF2-40B4-BE49-F238E27FC236}">
                <a16:creationId xmlns:a16="http://schemas.microsoft.com/office/drawing/2014/main" id="{E74A3E46-6E1C-4E7F-975E-AE77EAFB9DA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2750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C9471-0E1A-4FCD-9962-C75DFBC939A9}"/>
              </a:ext>
            </a:extLst>
          </p:cNvPr>
          <p:cNvSpPr>
            <a:spLocks noGrp="1"/>
          </p:cNvSpPr>
          <p:nvPr>
            <p:ph type="title"/>
          </p:nvPr>
        </p:nvSpPr>
        <p:spPr/>
        <p:txBody>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PBFT</a:t>
            </a:r>
            <a:r>
              <a:rPr lang="zh-TW" altLang="en-US" b="0" i="0" dirty="0">
                <a:solidFill>
                  <a:srgbClr val="333333"/>
                </a:solidFill>
                <a:effectLst/>
                <a:latin typeface="Microsoft JhengHei" panose="020B0604030504040204" pitchFamily="34" charset="-120"/>
                <a:ea typeface="Microsoft JhengHei" panose="020B0604030504040204" pitchFamily="34" charset="-120"/>
              </a:rPr>
              <a:t>：</a:t>
            </a:r>
            <a:r>
              <a:rPr lang="en-US" altLang="zh-TW" b="0" i="0" dirty="0">
                <a:solidFill>
                  <a:srgbClr val="333333"/>
                </a:solidFill>
                <a:effectLst/>
                <a:latin typeface="Microsoft JhengHei" panose="020B0604030504040204" pitchFamily="34" charset="-120"/>
                <a:ea typeface="Microsoft JhengHei" panose="020B0604030504040204" pitchFamily="34" charset="-120"/>
              </a:rPr>
              <a:t>Practical Byzantine </a:t>
            </a:r>
            <a:r>
              <a:rPr lang="en-US" altLang="zh-TW" b="0" i="0" dirty="0" err="1">
                <a:solidFill>
                  <a:srgbClr val="333333"/>
                </a:solidFill>
                <a:effectLst/>
                <a:latin typeface="Microsoft JhengHei" panose="020B0604030504040204" pitchFamily="34" charset="-120"/>
                <a:ea typeface="Microsoft JhengHei" panose="020B0604030504040204" pitchFamily="34" charset="-120"/>
              </a:rPr>
              <a:t>FaultTolerance</a:t>
            </a:r>
            <a:r>
              <a:rPr lang="zh-TW" altLang="en-US" b="0" i="0" dirty="0">
                <a:solidFill>
                  <a:srgbClr val="333333"/>
                </a:solidFill>
                <a:effectLst/>
                <a:latin typeface="Microsoft JhengHei" panose="020B0604030504040204" pitchFamily="34" charset="-120"/>
                <a:ea typeface="Microsoft JhengHei" panose="020B0604030504040204" pitchFamily="34" charset="-120"/>
              </a:rPr>
              <a:t>，實用拜占庭容錯</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p:txBody>
      </p:sp>
      <p:pic>
        <p:nvPicPr>
          <p:cNvPr id="5" name="內容版面配置區 4">
            <a:extLst>
              <a:ext uri="{FF2B5EF4-FFF2-40B4-BE49-F238E27FC236}">
                <a16:creationId xmlns:a16="http://schemas.microsoft.com/office/drawing/2014/main" id="{CA2843BD-00E9-4A9C-AE1D-D4F1F5E00E4C}"/>
              </a:ext>
            </a:extLst>
          </p:cNvPr>
          <p:cNvPicPr>
            <a:picLocks noGrp="1" noChangeAspect="1"/>
          </p:cNvPicPr>
          <p:nvPr>
            <p:ph idx="1"/>
          </p:nvPr>
        </p:nvPicPr>
        <p:blipFill rotWithShape="1">
          <a:blip r:embed="rId2"/>
          <a:srcRect r="8802"/>
          <a:stretch/>
        </p:blipFill>
        <p:spPr>
          <a:xfrm>
            <a:off x="15990" y="15428"/>
            <a:ext cx="6092101" cy="6259866"/>
          </a:xfrm>
        </p:spPr>
      </p:pic>
      <p:pic>
        <p:nvPicPr>
          <p:cNvPr id="7" name="圖片 6">
            <a:extLst>
              <a:ext uri="{FF2B5EF4-FFF2-40B4-BE49-F238E27FC236}">
                <a16:creationId xmlns:a16="http://schemas.microsoft.com/office/drawing/2014/main" id="{B8F16682-A3CB-4CE8-976E-4DC7D996F4F2}"/>
              </a:ext>
            </a:extLst>
          </p:cNvPr>
          <p:cNvPicPr>
            <a:picLocks noChangeAspect="1"/>
          </p:cNvPicPr>
          <p:nvPr/>
        </p:nvPicPr>
        <p:blipFill rotWithShape="1">
          <a:blip r:embed="rId3">
            <a:extLst>
              <a:ext uri="{28A0092B-C50C-407E-A947-70E740481C1C}">
                <a14:useLocalDpi xmlns:a14="http://schemas.microsoft.com/office/drawing/2010/main" val="0"/>
              </a:ext>
            </a:extLst>
          </a:blip>
          <a:srcRect r="3904" b="182"/>
          <a:stretch/>
        </p:blipFill>
        <p:spPr>
          <a:xfrm>
            <a:off x="6108091" y="331583"/>
            <a:ext cx="6105160" cy="5856368"/>
          </a:xfrm>
          <a:prstGeom prst="rect">
            <a:avLst/>
          </a:prstGeom>
        </p:spPr>
      </p:pic>
    </p:spTree>
    <p:extLst>
      <p:ext uri="{BB962C8B-B14F-4D97-AF65-F5344CB8AC3E}">
        <p14:creationId xmlns:p14="http://schemas.microsoft.com/office/powerpoint/2010/main" val="78638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03B2F7-5C2F-4745-9617-74D3656AAD0B}"/>
              </a:ext>
            </a:extLst>
          </p:cNvPr>
          <p:cNvSpPr>
            <a:spLocks noGrp="1"/>
          </p:cNvSpPr>
          <p:nvPr>
            <p:ph type="title"/>
          </p:nvPr>
        </p:nvSpPr>
        <p:spPr/>
        <p:txBody>
          <a:bodyPr/>
          <a:lstStyle/>
          <a:p>
            <a:endParaRPr lang="zh-TW" altLang="en-US" dirty="0"/>
          </a:p>
        </p:txBody>
      </p:sp>
      <p:pic>
        <p:nvPicPr>
          <p:cNvPr id="5" name="內容版面配置區 4">
            <a:extLst>
              <a:ext uri="{FF2B5EF4-FFF2-40B4-BE49-F238E27FC236}">
                <a16:creationId xmlns:a16="http://schemas.microsoft.com/office/drawing/2014/main" id="{E196F2D0-B42A-491B-B829-0010722A7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06" y="104448"/>
            <a:ext cx="6049724" cy="6649103"/>
          </a:xfrm>
        </p:spPr>
      </p:pic>
      <p:pic>
        <p:nvPicPr>
          <p:cNvPr id="7" name="圖片 6">
            <a:extLst>
              <a:ext uri="{FF2B5EF4-FFF2-40B4-BE49-F238E27FC236}">
                <a16:creationId xmlns:a16="http://schemas.microsoft.com/office/drawing/2014/main" id="{6CF2BE21-73FA-4666-82B6-ECC1921C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553825"/>
            <a:ext cx="5889875" cy="2689668"/>
          </a:xfrm>
          <a:prstGeom prst="rect">
            <a:avLst/>
          </a:prstGeom>
        </p:spPr>
      </p:pic>
    </p:spTree>
    <p:extLst>
      <p:ext uri="{BB962C8B-B14F-4D97-AF65-F5344CB8AC3E}">
        <p14:creationId xmlns:p14="http://schemas.microsoft.com/office/powerpoint/2010/main" val="282054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5B10E5-66CC-48F0-9871-B32172F0994D}"/>
              </a:ext>
            </a:extLst>
          </p:cNvPr>
          <p:cNvSpPr>
            <a:spLocks noGrp="1"/>
          </p:cNvSpPr>
          <p:nvPr>
            <p:ph type="title"/>
          </p:nvPr>
        </p:nvSpPr>
        <p:spPr/>
        <p:txBody>
          <a:bodyPr/>
          <a:lstStyle/>
          <a:p>
            <a:r>
              <a:rPr lang="zh-TW" altLang="en-US" b="0" i="0" dirty="0">
                <a:solidFill>
                  <a:srgbClr val="333333"/>
                </a:solidFill>
                <a:effectLst/>
                <a:latin typeface="Microsoft JhengHei" panose="020B0604030504040204" pitchFamily="34" charset="-120"/>
                <a:ea typeface="Microsoft JhengHei" panose="020B0604030504040204" pitchFamily="34" charset="-120"/>
              </a:rPr>
              <a:t>區塊鏈中常見的共識演算法</a:t>
            </a:r>
            <a:endParaRPr lang="zh-TW" altLang="en-US" dirty="0"/>
          </a:p>
        </p:txBody>
      </p:sp>
      <p:sp>
        <p:nvSpPr>
          <p:cNvPr id="3" name="內容版面配置區 2">
            <a:extLst>
              <a:ext uri="{FF2B5EF4-FFF2-40B4-BE49-F238E27FC236}">
                <a16:creationId xmlns:a16="http://schemas.microsoft.com/office/drawing/2014/main" id="{5246A00F-9D49-4A14-B3A7-01A274574D51}"/>
              </a:ext>
            </a:extLst>
          </p:cNvPr>
          <p:cNvSpPr>
            <a:spLocks noGrp="1"/>
          </p:cNvSpPr>
          <p:nvPr>
            <p:ph idx="1"/>
          </p:nvPr>
        </p:nvSpPr>
        <p:spPr/>
        <p:txBody>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RAFT</a:t>
            </a:r>
            <a:r>
              <a:rPr lang="zh-TW" altLang="en-US" b="0" i="0" dirty="0">
                <a:solidFill>
                  <a:srgbClr val="333333"/>
                </a:solidFill>
                <a:effectLst/>
                <a:latin typeface="Microsoft JhengHei" panose="020B0604030504040204" pitchFamily="34" charset="-120"/>
                <a:ea typeface="Microsoft JhengHei" panose="020B0604030504040204" pitchFamily="34" charset="-120"/>
              </a:rPr>
              <a:t>，一致性共識演算法</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algn="l"/>
            <a:r>
              <a:rPr lang="en-US" altLang="zh-TW" b="0" i="0" dirty="0">
                <a:solidFill>
                  <a:srgbClr val="333333"/>
                </a:solidFill>
                <a:effectLst/>
                <a:latin typeface="Microsoft JhengHei" panose="020B0604030504040204" pitchFamily="34" charset="-120"/>
                <a:ea typeface="Microsoft JhengHei" panose="020B0604030504040204" pitchFamily="34" charset="-120"/>
              </a:rPr>
              <a:t>RAFT</a:t>
            </a:r>
            <a:r>
              <a:rPr lang="zh-TW" altLang="en-US" b="0" i="0" dirty="0">
                <a:solidFill>
                  <a:srgbClr val="333333"/>
                </a:solidFill>
                <a:effectLst/>
                <a:latin typeface="Microsoft JhengHei" panose="020B0604030504040204" pitchFamily="34" charset="-120"/>
                <a:ea typeface="Microsoft JhengHei" panose="020B0604030504040204" pitchFamily="34" charset="-120"/>
              </a:rPr>
              <a:t>演算法包含三種角色，分別是：跟隨者（</a:t>
            </a:r>
            <a:r>
              <a:rPr lang="en-US" altLang="zh-TW" b="0" i="0" dirty="0">
                <a:solidFill>
                  <a:srgbClr val="333333"/>
                </a:solidFill>
                <a:effectLst/>
                <a:latin typeface="Microsoft JhengHei" panose="020B0604030504040204" pitchFamily="34" charset="-120"/>
                <a:ea typeface="Microsoft JhengHei" panose="020B0604030504040204" pitchFamily="34" charset="-120"/>
              </a:rPr>
              <a:t>follower</a:t>
            </a:r>
            <a:r>
              <a:rPr lang="zh-TW" altLang="en-US" b="0" i="0" dirty="0">
                <a:solidFill>
                  <a:srgbClr val="333333"/>
                </a:solidFill>
                <a:effectLst/>
                <a:latin typeface="Microsoft JhengHei" panose="020B0604030504040204" pitchFamily="34" charset="-120"/>
                <a:ea typeface="Microsoft JhengHei" panose="020B0604030504040204" pitchFamily="34" charset="-120"/>
              </a:rPr>
              <a:t>），候選人（</a:t>
            </a:r>
            <a:r>
              <a:rPr lang="en-US" altLang="zh-TW" b="0" i="0" dirty="0">
                <a:solidFill>
                  <a:srgbClr val="333333"/>
                </a:solidFill>
                <a:effectLst/>
                <a:latin typeface="Microsoft JhengHei" panose="020B0604030504040204" pitchFamily="34" charset="-120"/>
                <a:ea typeface="Microsoft JhengHei" panose="020B0604030504040204" pitchFamily="34" charset="-120"/>
              </a:rPr>
              <a:t>candidate</a:t>
            </a:r>
            <a:r>
              <a:rPr lang="zh-TW" altLang="en-US" b="0" i="0" dirty="0">
                <a:solidFill>
                  <a:srgbClr val="333333"/>
                </a:solidFill>
                <a:effectLst/>
                <a:latin typeface="Microsoft JhengHei" panose="020B0604030504040204" pitchFamily="34" charset="-120"/>
                <a:ea typeface="Microsoft JhengHei" panose="020B0604030504040204" pitchFamily="34" charset="-120"/>
              </a:rPr>
              <a:t>）和領導者（</a:t>
            </a:r>
            <a:r>
              <a:rPr lang="en-US" altLang="zh-TW" b="0" i="0" dirty="0">
                <a:solidFill>
                  <a:srgbClr val="333333"/>
                </a:solidFill>
                <a:effectLst/>
                <a:latin typeface="Microsoft JhengHei" panose="020B0604030504040204" pitchFamily="34" charset="-120"/>
                <a:ea typeface="Microsoft JhengHei" panose="020B0604030504040204" pitchFamily="34" charset="-120"/>
              </a:rPr>
              <a:t>leader</a:t>
            </a:r>
            <a:r>
              <a:rPr lang="zh-TW" altLang="en-US" b="0" i="0" dirty="0">
                <a:solidFill>
                  <a:srgbClr val="333333"/>
                </a:solidFill>
                <a:effectLst/>
                <a:latin typeface="Microsoft JhengHei" panose="020B0604030504040204" pitchFamily="34" charset="-120"/>
                <a:ea typeface="Microsoft JhengHei" panose="020B0604030504040204" pitchFamily="34" charset="-120"/>
              </a:rPr>
              <a:t>）。叢集中的一個節點在某一時刻只能是這三種狀態的其中一種，這三種角色可以隨著時間和條件的變化而互相轉換。</a:t>
            </a:r>
          </a:p>
          <a:p>
            <a:endParaRPr lang="zh-TW" altLang="en-US" dirty="0"/>
          </a:p>
        </p:txBody>
      </p:sp>
    </p:spTree>
    <p:extLst>
      <p:ext uri="{BB962C8B-B14F-4D97-AF65-F5344CB8AC3E}">
        <p14:creationId xmlns:p14="http://schemas.microsoft.com/office/powerpoint/2010/main" val="355113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9CEA6F1-53AD-4926-A7AB-58EFE9053E72}"/>
              </a:ext>
            </a:extLst>
          </p:cNvPr>
          <p:cNvSpPr>
            <a:spLocks noGrp="1"/>
          </p:cNvSpPr>
          <p:nvPr>
            <p:ph idx="1"/>
          </p:nvPr>
        </p:nvSpPr>
        <p:spPr>
          <a:xfrm>
            <a:off x="116541" y="134471"/>
            <a:ext cx="12075459" cy="6060141"/>
          </a:xfrm>
        </p:spPr>
        <p:txBody>
          <a:bodyPr>
            <a:normAutofit fontScale="92500" lnSpcReduction="10000"/>
          </a:bodyPr>
          <a:lstStyle/>
          <a:p>
            <a:pPr algn="l"/>
            <a:r>
              <a:rPr lang="en-US" altLang="zh-TW" b="1" i="0" dirty="0">
                <a:solidFill>
                  <a:srgbClr val="000000"/>
                </a:solidFill>
                <a:effectLst/>
                <a:latin typeface="微軟正黑體" panose="020B0604030504040204" pitchFamily="34" charset="-120"/>
                <a:ea typeface="微軟正黑體" panose="020B0604030504040204" pitchFamily="34" charset="-120"/>
              </a:rPr>
              <a:t>Raft</a:t>
            </a:r>
            <a:r>
              <a:rPr lang="zh-TW" altLang="en-US" b="1" i="0" dirty="0">
                <a:solidFill>
                  <a:srgbClr val="000000"/>
                </a:solidFill>
                <a:effectLst/>
                <a:latin typeface="微軟正黑體" panose="020B0604030504040204" pitchFamily="34" charset="-120"/>
                <a:ea typeface="微軟正黑體" panose="020B0604030504040204" pitchFamily="34" charset="-120"/>
              </a:rPr>
              <a:t>的安全性規則</a:t>
            </a:r>
            <a:r>
              <a:rPr lang="en-US" altLang="zh-TW" b="0" i="0" dirty="0">
                <a:solidFill>
                  <a:srgbClr val="202122"/>
                </a:solidFill>
                <a:effectLst/>
                <a:latin typeface="微軟正黑體" panose="020B0604030504040204" pitchFamily="34" charset="-120"/>
                <a:ea typeface="微軟正黑體" panose="020B0604030504040204" pitchFamily="34" charset="-120"/>
              </a:rPr>
              <a:t>Raft</a:t>
            </a:r>
            <a:r>
              <a:rPr lang="zh-TW" altLang="en-US" b="0" i="0" dirty="0">
                <a:solidFill>
                  <a:srgbClr val="202122"/>
                </a:solidFill>
                <a:effectLst/>
                <a:latin typeface="微軟正黑體" panose="020B0604030504040204" pitchFamily="34" charset="-120"/>
                <a:ea typeface="微軟正黑體" panose="020B0604030504040204" pitchFamily="34" charset="-120"/>
              </a:rPr>
              <a:t>保證以下的安全性：</a:t>
            </a:r>
          </a:p>
          <a:p>
            <a:pPr algn="l">
              <a:buFont typeface="Arial" panose="020B0604020202020204" pitchFamily="34" charset="0"/>
              <a:buChar char="•"/>
            </a:pPr>
            <a:r>
              <a:rPr lang="zh-TW" altLang="en-US" b="1" i="0" dirty="0">
                <a:solidFill>
                  <a:srgbClr val="202122"/>
                </a:solidFill>
                <a:effectLst/>
                <a:latin typeface="微軟正黑體" panose="020B0604030504040204" pitchFamily="34" charset="-120"/>
                <a:ea typeface="微軟正黑體" panose="020B0604030504040204" pitchFamily="34" charset="-120"/>
              </a:rPr>
              <a:t>選舉安全性</a:t>
            </a:r>
            <a:r>
              <a:rPr lang="zh-TW" altLang="en-US" b="0" i="0" dirty="0">
                <a:solidFill>
                  <a:srgbClr val="202122"/>
                </a:solidFill>
                <a:effectLst/>
                <a:latin typeface="微軟正黑體" panose="020B0604030504040204" pitchFamily="34" charset="-120"/>
                <a:ea typeface="微軟正黑體" panose="020B0604030504040204" pitchFamily="34" charset="-120"/>
              </a:rPr>
              <a:t>：每個任期最多只能選出一個領袖。</a:t>
            </a:r>
          </a:p>
          <a:p>
            <a:pPr algn="l">
              <a:buFont typeface="Arial" panose="020B0604020202020204" pitchFamily="34" charset="0"/>
              <a:buChar char="•"/>
            </a:pPr>
            <a:r>
              <a:rPr lang="zh-TW" altLang="en-US" b="1" i="0" dirty="0">
                <a:solidFill>
                  <a:srgbClr val="202122"/>
                </a:solidFill>
                <a:effectLst/>
                <a:latin typeface="微軟正黑體" panose="020B0604030504040204" pitchFamily="34" charset="-120"/>
                <a:ea typeface="微軟正黑體" panose="020B0604030504040204" pitchFamily="34" charset="-120"/>
              </a:rPr>
              <a:t>領袖附加性</a:t>
            </a:r>
            <a:r>
              <a:rPr lang="zh-TW" altLang="en-US" b="0" i="0" dirty="0">
                <a:solidFill>
                  <a:srgbClr val="202122"/>
                </a:solidFill>
                <a:effectLst/>
                <a:latin typeface="微軟正黑體" panose="020B0604030504040204" pitchFamily="34" charset="-120"/>
                <a:ea typeface="微軟正黑體" panose="020B0604030504040204" pitchFamily="34" charset="-120"/>
              </a:rPr>
              <a:t>：領袖只會把新指令附加（英語：</a:t>
            </a:r>
            <a:r>
              <a:rPr lang="en-US" altLang="zh-TW" b="0" i="0" dirty="0">
                <a:solidFill>
                  <a:srgbClr val="202122"/>
                </a:solidFill>
                <a:effectLst/>
                <a:latin typeface="微軟正黑體" panose="020B0604030504040204" pitchFamily="34" charset="-120"/>
                <a:ea typeface="微軟正黑體" panose="020B0604030504040204" pitchFamily="34" charset="-120"/>
              </a:rPr>
              <a:t>append</a:t>
            </a:r>
            <a:r>
              <a:rPr lang="zh-TW" altLang="en-US" b="0" i="0" dirty="0">
                <a:solidFill>
                  <a:srgbClr val="202122"/>
                </a:solidFill>
                <a:effectLst/>
                <a:latin typeface="微軟正黑體" panose="020B0604030504040204" pitchFamily="34" charset="-120"/>
                <a:ea typeface="微軟正黑體" panose="020B0604030504040204" pitchFamily="34" charset="-120"/>
              </a:rPr>
              <a:t>）在記錄尾端，不會覆寫或刪除已有指令。</a:t>
            </a:r>
          </a:p>
          <a:p>
            <a:pPr algn="l">
              <a:buFont typeface="Arial" panose="020B0604020202020204" pitchFamily="34" charset="0"/>
              <a:buChar char="•"/>
            </a:pPr>
            <a:r>
              <a:rPr lang="zh-TW" altLang="en-US" b="1" i="0" dirty="0">
                <a:solidFill>
                  <a:srgbClr val="202122"/>
                </a:solidFill>
                <a:effectLst/>
                <a:latin typeface="微軟正黑體" panose="020B0604030504040204" pitchFamily="34" charset="-120"/>
                <a:ea typeface="微軟正黑體" panose="020B0604030504040204" pitchFamily="34" charset="-120"/>
              </a:rPr>
              <a:t>記錄符合性</a:t>
            </a:r>
            <a:r>
              <a:rPr lang="zh-TW" altLang="en-US" b="0" i="0" dirty="0">
                <a:solidFill>
                  <a:srgbClr val="202122"/>
                </a:solidFill>
                <a:effectLst/>
                <a:latin typeface="微軟正黑體" panose="020B0604030504040204" pitchFamily="34" charset="-120"/>
                <a:ea typeface="微軟正黑體" panose="020B0604030504040204" pitchFamily="34" charset="-120"/>
              </a:rPr>
              <a:t>：如果某個指令在兩個記錄中的任期和指令序號一樣，則保證序號較小的指令也完全一樣。</a:t>
            </a:r>
          </a:p>
          <a:p>
            <a:pPr algn="l">
              <a:buFont typeface="Arial" panose="020B0604020202020204" pitchFamily="34" charset="0"/>
              <a:buChar char="•"/>
            </a:pPr>
            <a:r>
              <a:rPr lang="zh-TW" altLang="en-US" b="1" i="0" dirty="0">
                <a:solidFill>
                  <a:srgbClr val="202122"/>
                </a:solidFill>
                <a:effectLst/>
                <a:latin typeface="微軟正黑體" panose="020B0604030504040204" pitchFamily="34" charset="-120"/>
                <a:ea typeface="微軟正黑體" panose="020B0604030504040204" pitchFamily="34" charset="-120"/>
              </a:rPr>
              <a:t>領袖完整性</a:t>
            </a:r>
            <a:r>
              <a:rPr lang="zh-TW" altLang="en-US" b="0" i="0" dirty="0">
                <a:solidFill>
                  <a:srgbClr val="202122"/>
                </a:solidFill>
                <a:effectLst/>
                <a:latin typeface="微軟正黑體" panose="020B0604030504040204" pitchFamily="34" charset="-120"/>
                <a:ea typeface="微軟正黑體" panose="020B0604030504040204" pitchFamily="34" charset="-120"/>
              </a:rPr>
              <a:t>：如果某個指令在某個任期中儲存成功，則保證存在於領袖該任期之後的記錄中。</a:t>
            </a:r>
          </a:p>
          <a:p>
            <a:pPr algn="l">
              <a:buFont typeface="Arial" panose="020B0604020202020204" pitchFamily="34" charset="0"/>
              <a:buChar char="•"/>
            </a:pPr>
            <a:r>
              <a:rPr lang="zh-TW" altLang="en-US" b="1" i="0" dirty="0">
                <a:solidFill>
                  <a:srgbClr val="202122"/>
                </a:solidFill>
                <a:effectLst/>
                <a:latin typeface="微軟正黑體" panose="020B0604030504040204" pitchFamily="34" charset="-120"/>
                <a:ea typeface="微軟正黑體" panose="020B0604030504040204" pitchFamily="34" charset="-120"/>
              </a:rPr>
              <a:t>狀態機安全性</a:t>
            </a:r>
            <a:r>
              <a:rPr lang="zh-TW" altLang="en-US" b="0" i="0" dirty="0">
                <a:solidFill>
                  <a:srgbClr val="202122"/>
                </a:solidFill>
                <a:effectLst/>
                <a:latin typeface="微軟正黑體" panose="020B0604030504040204" pitchFamily="34" charset="-120"/>
                <a:ea typeface="微軟正黑體" panose="020B0604030504040204" pitchFamily="34" charset="-120"/>
              </a:rPr>
              <a:t>：如果某伺服器在其狀態機上執行了某個指令，其他伺服器保證不會在同個狀態上執行不同的指令。</a:t>
            </a:r>
          </a:p>
          <a:p>
            <a:pPr algn="l"/>
            <a:r>
              <a:rPr lang="zh-TW" altLang="en-US" b="0" i="0" dirty="0">
                <a:solidFill>
                  <a:srgbClr val="202122"/>
                </a:solidFill>
                <a:effectLst/>
                <a:latin typeface="微軟正黑體" panose="020B0604030504040204" pitchFamily="34" charset="-120"/>
                <a:ea typeface="微軟正黑體" panose="020B0604030504040204" pitchFamily="34" charset="-120"/>
              </a:rPr>
              <a:t>前四項保證的原因詳見上述演算法，狀態機安全性則藉由下述選舉流程的限制所達到。</a:t>
            </a:r>
          </a:p>
          <a:p>
            <a:pPr algn="l"/>
            <a:r>
              <a:rPr lang="zh-TW" altLang="en-US" b="1" i="0" dirty="0">
                <a:solidFill>
                  <a:srgbClr val="000000"/>
                </a:solidFill>
                <a:effectLst/>
                <a:latin typeface="微軟正黑體" panose="020B0604030504040204" pitchFamily="34" charset="-120"/>
                <a:ea typeface="微軟正黑體" panose="020B0604030504040204" pitchFamily="34" charset="-120"/>
              </a:rPr>
              <a:t>追隨者當機</a:t>
            </a:r>
            <a:r>
              <a:rPr lang="zh-TW" altLang="en-US" b="0" i="0" dirty="0">
                <a:solidFill>
                  <a:srgbClr val="202122"/>
                </a:solidFill>
                <a:effectLst/>
                <a:latin typeface="微軟正黑體" panose="020B0604030504040204" pitchFamily="34" charset="-120"/>
                <a:ea typeface="微軟正黑體" panose="020B0604030504040204" pitchFamily="34" charset="-120"/>
              </a:rPr>
              <a:t>當某台追隨者當機時，所有給它的轉發指令和拉票的訊息都會因沒有回應而失敗，此時發送端會持續重送。當這台追隨者啟動重新加入叢集，就會收到這些訊息，追隨者會重新回應，如果轉發的指令已經寫入，不會重覆寫入。</a:t>
            </a:r>
          </a:p>
          <a:p>
            <a:pPr algn="l"/>
            <a:r>
              <a:rPr lang="zh-TW" altLang="en-US" b="1" i="0" dirty="0">
                <a:solidFill>
                  <a:srgbClr val="000000"/>
                </a:solidFill>
                <a:effectLst/>
                <a:latin typeface="微軟正黑體" panose="020B0604030504040204" pitchFamily="34" charset="-120"/>
                <a:ea typeface="微軟正黑體" panose="020B0604030504040204" pitchFamily="34" charset="-120"/>
              </a:rPr>
              <a:t>領袖當機</a:t>
            </a:r>
            <a:r>
              <a:rPr lang="zh-TW" altLang="en-US" b="0" i="0" dirty="0">
                <a:solidFill>
                  <a:srgbClr val="202122"/>
                </a:solidFill>
                <a:effectLst/>
                <a:latin typeface="微軟正黑體" panose="020B0604030504040204" pitchFamily="34" charset="-120"/>
                <a:ea typeface="微軟正黑體" panose="020B0604030504040204" pitchFamily="34" charset="-120"/>
              </a:rPr>
              <a:t>領袖當機或斷線時，每個已儲存指令必定已經寫入到過半的伺服器中，此時選舉流程會讓記錄最完整的伺服器勝選。其中一個因素是</a:t>
            </a:r>
            <a:r>
              <a:rPr lang="en-US" altLang="zh-TW" b="0" i="0" dirty="0">
                <a:solidFill>
                  <a:srgbClr val="202122"/>
                </a:solidFill>
                <a:effectLst/>
                <a:latin typeface="微軟正黑體" panose="020B0604030504040204" pitchFamily="34" charset="-120"/>
                <a:ea typeface="微軟正黑體" panose="020B0604030504040204" pitchFamily="34" charset="-120"/>
              </a:rPr>
              <a:t>Raft</a:t>
            </a:r>
            <a:r>
              <a:rPr lang="zh-TW" altLang="en-US" b="0" i="0" dirty="0">
                <a:solidFill>
                  <a:srgbClr val="202122"/>
                </a:solidFill>
                <a:effectLst/>
                <a:latin typeface="微軟正黑體" panose="020B0604030504040204" pitchFamily="34" charset="-120"/>
                <a:ea typeface="微軟正黑體" panose="020B0604030504040204" pitchFamily="34" charset="-120"/>
              </a:rPr>
              <a:t>候選人拉票時會揭露自己記錄最新一筆的資訊，如果伺服器自己的記錄比較新，就不會投票給候選人。</a:t>
            </a:r>
          </a:p>
          <a:p>
            <a:pPr algn="l"/>
            <a:r>
              <a:rPr lang="zh-TW" altLang="en-US" b="1" i="0" dirty="0">
                <a:solidFill>
                  <a:srgbClr val="000000"/>
                </a:solidFill>
                <a:effectLst/>
                <a:latin typeface="微軟正黑體" panose="020B0604030504040204" pitchFamily="34" charset="-120"/>
                <a:ea typeface="微軟正黑體" panose="020B0604030504040204" pitchFamily="34" charset="-120"/>
              </a:rPr>
              <a:t>逾時期限和可用性</a:t>
            </a:r>
            <a:r>
              <a:rPr lang="zh-TW" altLang="en-US" b="0" i="0" dirty="0">
                <a:solidFill>
                  <a:srgbClr val="202122"/>
                </a:solidFill>
                <a:effectLst/>
                <a:latin typeface="微軟正黑體" panose="020B0604030504040204" pitchFamily="34" charset="-120"/>
                <a:ea typeface="微軟正黑體" panose="020B0604030504040204" pitchFamily="34" charset="-120"/>
              </a:rPr>
              <a:t>因為</a:t>
            </a:r>
            <a:r>
              <a:rPr lang="en-US" altLang="zh-TW" b="0" i="0" dirty="0">
                <a:solidFill>
                  <a:srgbClr val="202122"/>
                </a:solidFill>
                <a:effectLst/>
                <a:latin typeface="微軟正黑體" panose="020B0604030504040204" pitchFamily="34" charset="-120"/>
                <a:ea typeface="微軟正黑體" panose="020B0604030504040204" pitchFamily="34" charset="-120"/>
              </a:rPr>
              <a:t>Raft</a:t>
            </a:r>
            <a:r>
              <a:rPr lang="zh-TW" altLang="en-US" b="0" i="0" dirty="0">
                <a:solidFill>
                  <a:srgbClr val="202122"/>
                </a:solidFill>
                <a:effectLst/>
                <a:latin typeface="微軟正黑體" panose="020B0604030504040204" pitchFamily="34" charset="-120"/>
                <a:ea typeface="微軟正黑體" panose="020B0604030504040204" pitchFamily="34" charset="-120"/>
              </a:rPr>
              <a:t>啟動選舉是基於逾時，使得逾時期限的選擇至為關鍵。若遵守演算法的時限需求</a:t>
            </a:r>
          </a:p>
          <a:p>
            <a:endParaRPr lang="zh-TW" altLang="en-US" dirty="0"/>
          </a:p>
        </p:txBody>
      </p:sp>
    </p:spTree>
    <p:extLst>
      <p:ext uri="{BB962C8B-B14F-4D97-AF65-F5344CB8AC3E}">
        <p14:creationId xmlns:p14="http://schemas.microsoft.com/office/powerpoint/2010/main" val="317753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F3D935-A67D-4258-B0ED-A908DD315822}"/>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A41A0CC-66F4-4D42-90C7-CA3144219B2D}"/>
              </a:ext>
            </a:extLst>
          </p:cNvPr>
          <p:cNvSpPr>
            <a:spLocks noGrp="1"/>
          </p:cNvSpPr>
          <p:nvPr>
            <p:ph idx="1"/>
          </p:nvPr>
        </p:nvSpPr>
        <p:spPr/>
        <p:txBody>
          <a:bodyPr>
            <a:normAutofit lnSpcReduction="10000"/>
          </a:bodyPr>
          <a:lstStyle/>
          <a:p>
            <a:r>
              <a:rPr lang="zh-TW" altLang="en-US" dirty="0"/>
              <a:t>五種常見的共識演算法</a:t>
            </a:r>
            <a:r>
              <a:rPr lang="en-US" altLang="zh-TW" dirty="0">
                <a:hlinkClick r:id="rId2"/>
              </a:rPr>
              <a:t>https://iter01.com/581085.html</a:t>
            </a:r>
            <a:endParaRPr lang="en-US" altLang="zh-TW" dirty="0"/>
          </a:p>
          <a:p>
            <a:r>
              <a:rPr lang="zh-TW" altLang="en-US" dirty="0">
                <a:hlinkClick r:id="rId3"/>
              </a:rPr>
              <a:t>中山大學博碩論文</a:t>
            </a:r>
            <a:r>
              <a:rPr lang="en-US" altLang="zh-TW" dirty="0">
                <a:hlinkClick r:id="rId3"/>
              </a:rPr>
              <a:t>https://etd.lis.nsysu.edu.tw/ETD-db/ETD-search/getfile?URN=etd-0806118-140554&amp;filename=etd-0806118-140554.pdf</a:t>
            </a:r>
            <a:endParaRPr lang="en-US" altLang="zh-TW" dirty="0"/>
          </a:p>
          <a:p>
            <a:r>
              <a:rPr lang="zh-TW" altLang="en-US" dirty="0">
                <a:hlinkClick r:id="rId4">
                  <a:extLst>
                    <a:ext uri="{A12FA001-AC4F-418D-AE19-62706E023703}">
                      <ahyp:hlinkClr xmlns:ahyp="http://schemas.microsoft.com/office/drawing/2018/hyperlinkcolor" val="tx"/>
                    </a:ext>
                  </a:extLst>
                </a:hlinkClick>
              </a:rPr>
              <a:t>幣安學院</a:t>
            </a:r>
            <a:r>
              <a:rPr lang="en-US" altLang="zh-TW" dirty="0">
                <a:solidFill>
                  <a:srgbClr val="FA2B5C"/>
                </a:solidFill>
                <a:hlinkClick r:id="rId4">
                  <a:extLst>
                    <a:ext uri="{A12FA001-AC4F-418D-AE19-62706E023703}">
                      <ahyp:hlinkClr xmlns:ahyp="http://schemas.microsoft.com/office/drawing/2018/hyperlinkcolor" val="tx"/>
                    </a:ext>
                  </a:extLst>
                </a:hlinkClick>
              </a:rPr>
              <a:t>https://academy.binance.com/zt/articles/what-is-a-blockchain-consensus-algorithm</a:t>
            </a:r>
            <a:endParaRPr lang="en-US" altLang="zh-TW" dirty="0"/>
          </a:p>
          <a:p>
            <a:r>
              <a:rPr lang="zh-TW" altLang="en-US" dirty="0"/>
              <a:t>桑幣</a:t>
            </a:r>
            <a:r>
              <a:rPr lang="en-US" altLang="zh-TW" dirty="0">
                <a:hlinkClick r:id="rId5"/>
              </a:rPr>
              <a:t>https://know.zombit.info/dpos/</a:t>
            </a:r>
            <a:endParaRPr lang="en-US" altLang="zh-TW" dirty="0"/>
          </a:p>
          <a:p>
            <a:r>
              <a:rPr lang="zh-TW" altLang="en-US" dirty="0"/>
              <a:t>拜占庭容錯</a:t>
            </a:r>
            <a:r>
              <a:rPr lang="en-US" altLang="zh-TW" dirty="0">
                <a:hlinkClick r:id="rId6"/>
              </a:rPr>
              <a:t>https://medium.com/taipei-ethereum-meetup/intro-to-pbft-31187f255e68</a:t>
            </a:r>
            <a:endParaRPr lang="en-US" altLang="zh-TW" dirty="0"/>
          </a:p>
          <a:p>
            <a:r>
              <a:rPr lang="zh-TW" altLang="en-US" dirty="0"/>
              <a:t>維基百科</a:t>
            </a:r>
            <a:r>
              <a:rPr lang="en-US" altLang="zh-TW"/>
              <a:t>Raft </a:t>
            </a:r>
            <a:r>
              <a:rPr lang="en-US" altLang="zh-TW">
                <a:hlinkClick r:id="rId7"/>
              </a:rPr>
              <a:t>https://zh.wikipedia.org/wiki/Raft</a:t>
            </a:r>
            <a:endParaRPr lang="en-US" altLang="zh-TW"/>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1353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1C1B7-15CD-4D9C-866F-80F0BC5AAFB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99B3FF5-F024-4187-A8AF-72BCFF54F13F}"/>
              </a:ext>
            </a:extLst>
          </p:cNvPr>
          <p:cNvSpPr>
            <a:spLocks noGrp="1"/>
          </p:cNvSpPr>
          <p:nvPr>
            <p:ph idx="1"/>
          </p:nvPr>
        </p:nvSpPr>
        <p:spPr/>
        <p:txBody>
          <a:bodyPr/>
          <a:lstStyle/>
          <a:p>
            <a:r>
              <a:rPr lang="zh-TW" altLang="en-US" b="0" i="0" dirty="0">
                <a:solidFill>
                  <a:srgbClr val="333333"/>
                </a:solidFill>
                <a:effectLst/>
                <a:latin typeface="Microsoft JhengHei" panose="020B0604030504040204" pitchFamily="34" charset="-120"/>
                <a:ea typeface="Microsoft JhengHei" panose="020B0604030504040204" pitchFamily="34" charset="-120"/>
              </a:rPr>
              <a:t>區塊鏈是一種去中心化的分散式賬本系統，可以用於登記和發行數字化資產、產權憑證、積分等，並以點對點的方式進行轉賬、支付和交易。區塊鏈系統與傳統中心化系統相比，具有公開透明、不可篡改、防止多重支付等優點，並且不依賴於任何的可信第三方。</a:t>
            </a:r>
            <a:endParaRPr lang="zh-TW" altLang="en-US" dirty="0"/>
          </a:p>
        </p:txBody>
      </p:sp>
    </p:spTree>
    <p:extLst>
      <p:ext uri="{BB962C8B-B14F-4D97-AF65-F5344CB8AC3E}">
        <p14:creationId xmlns:p14="http://schemas.microsoft.com/office/powerpoint/2010/main" val="38236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3DFE32-9C97-4FDE-A0AE-36182B20B1BE}"/>
              </a:ext>
            </a:extLst>
          </p:cNvPr>
          <p:cNvSpPr>
            <a:spLocks noGrp="1"/>
          </p:cNvSpPr>
          <p:nvPr>
            <p:ph type="title"/>
          </p:nvPr>
        </p:nvSpPr>
        <p:spPr/>
        <p:txBody>
          <a:bodyPr/>
          <a:lstStyle/>
          <a:p>
            <a:r>
              <a:rPr lang="zh-TW" altLang="en-US" dirty="0"/>
              <a:t>點對點網路系統</a:t>
            </a:r>
          </a:p>
        </p:txBody>
      </p:sp>
      <p:sp>
        <p:nvSpPr>
          <p:cNvPr id="3" name="內容版面配置區 2">
            <a:extLst>
              <a:ext uri="{FF2B5EF4-FFF2-40B4-BE49-F238E27FC236}">
                <a16:creationId xmlns:a16="http://schemas.microsoft.com/office/drawing/2014/main" id="{D99B0EA6-EF03-4775-9DB0-2282A45DACB7}"/>
              </a:ext>
            </a:extLst>
          </p:cNvPr>
          <p:cNvSpPr>
            <a:spLocks noGrp="1"/>
          </p:cNvSpPr>
          <p:nvPr>
            <p:ph idx="1"/>
          </p:nvPr>
        </p:nvSpPr>
        <p:spPr/>
        <p:txBody>
          <a:bodyPr/>
          <a:lstStyle/>
          <a:p>
            <a:pPr marL="514350" indent="-514350">
              <a:buFont typeface="+mj-lt"/>
              <a:buAutoNum type="arabicPeriod"/>
            </a:pPr>
            <a:r>
              <a:rPr lang="zh-TW" altLang="en-US" dirty="0"/>
              <a:t>新的交易被廣播到所有節點</a:t>
            </a:r>
            <a:endParaRPr lang="en-US" altLang="zh-TW" dirty="0"/>
          </a:p>
          <a:p>
            <a:pPr marL="514350" indent="-514350">
              <a:buFont typeface="+mj-lt"/>
              <a:buAutoNum type="arabicPeriod"/>
            </a:pPr>
            <a:r>
              <a:rPr lang="zh-TW" altLang="en-US" dirty="0"/>
              <a:t>每個節點將新交易收集到區塊中</a:t>
            </a:r>
            <a:endParaRPr lang="en-US" altLang="zh-TW" dirty="0"/>
          </a:p>
          <a:p>
            <a:pPr marL="514350" indent="-514350">
              <a:buFont typeface="+mj-lt"/>
              <a:buAutoNum type="arabicPeriod"/>
            </a:pPr>
            <a:r>
              <a:rPr lang="zh-TW" altLang="en-US" dirty="0"/>
              <a:t>每個節點努力為區塊找到困難的工作證明</a:t>
            </a:r>
            <a:endParaRPr lang="en-US" altLang="zh-TW" dirty="0"/>
          </a:p>
          <a:p>
            <a:pPr marL="514350" indent="-514350">
              <a:buFont typeface="+mj-lt"/>
              <a:buAutoNum type="arabicPeriod"/>
            </a:pPr>
            <a:r>
              <a:rPr lang="zh-TW" altLang="en-US" dirty="0"/>
              <a:t>當節點發現工作證明時，它將區塊廣播到所有節點</a:t>
            </a:r>
            <a:endParaRPr lang="en-US" altLang="zh-TW" dirty="0"/>
          </a:p>
          <a:p>
            <a:pPr marL="514350" indent="-514350">
              <a:buFont typeface="+mj-lt"/>
              <a:buAutoNum type="arabicPeriod"/>
            </a:pPr>
            <a:r>
              <a:rPr lang="zh-TW" altLang="en-US" dirty="0"/>
              <a:t>節點只有在其中的所有交易都有效且未用完時才接受該區塊</a:t>
            </a:r>
            <a:endParaRPr lang="en-US" altLang="zh-TW" dirty="0"/>
          </a:p>
          <a:p>
            <a:pPr marL="514350" indent="-514350">
              <a:buFont typeface="+mj-lt"/>
              <a:buAutoNum type="arabicPeriod"/>
            </a:pPr>
            <a:r>
              <a:rPr lang="zh-TW" altLang="en-US" dirty="0"/>
              <a:t>節點通過創建下一個區塊，表示已接受上一個區塊，以接受的區塊</a:t>
            </a:r>
            <a:r>
              <a:rPr lang="en-US" altLang="zh-TW" dirty="0"/>
              <a:t>hash</a:t>
            </a:r>
            <a:r>
              <a:rPr lang="zh-TW" altLang="en-US" dirty="0"/>
              <a:t>作為</a:t>
            </a:r>
            <a:r>
              <a:rPr lang="en-US" altLang="zh-TW" dirty="0"/>
              <a:t>previous hash</a:t>
            </a:r>
            <a:endParaRPr lang="zh-TW" altLang="en-US" dirty="0"/>
          </a:p>
        </p:txBody>
      </p:sp>
      <p:pic>
        <p:nvPicPr>
          <p:cNvPr id="5" name="圖片 4">
            <a:extLst>
              <a:ext uri="{FF2B5EF4-FFF2-40B4-BE49-F238E27FC236}">
                <a16:creationId xmlns:a16="http://schemas.microsoft.com/office/drawing/2014/main" id="{8EDF1FD5-1B66-43A7-AE74-DCC236ADA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5" y="484840"/>
            <a:ext cx="3325810" cy="2492209"/>
          </a:xfrm>
          <a:prstGeom prst="rect">
            <a:avLst/>
          </a:prstGeom>
        </p:spPr>
      </p:pic>
    </p:spTree>
    <p:extLst>
      <p:ext uri="{BB962C8B-B14F-4D97-AF65-F5344CB8AC3E}">
        <p14:creationId xmlns:p14="http://schemas.microsoft.com/office/powerpoint/2010/main" val="137593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04B2C7-E5FE-4AFD-BBFD-24D8329FE929}"/>
              </a:ext>
            </a:extLst>
          </p:cNvPr>
          <p:cNvSpPr>
            <a:spLocks noGrp="1"/>
          </p:cNvSpPr>
          <p:nvPr>
            <p:ph type="title"/>
          </p:nvPr>
        </p:nvSpPr>
        <p:spPr/>
        <p:txBody>
          <a:bodyPr/>
          <a:lstStyle/>
          <a:p>
            <a:endParaRPr lang="zh-TW" altLang="en-US"/>
          </a:p>
        </p:txBody>
      </p:sp>
      <p:pic>
        <p:nvPicPr>
          <p:cNvPr id="7" name="內容版面配置區 6">
            <a:extLst>
              <a:ext uri="{FF2B5EF4-FFF2-40B4-BE49-F238E27FC236}">
                <a16:creationId xmlns:a16="http://schemas.microsoft.com/office/drawing/2014/main" id="{B1D20364-8E19-4EAB-A701-92697DF4F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831" y="2316383"/>
            <a:ext cx="6332769" cy="2225233"/>
          </a:xfrm>
        </p:spPr>
      </p:pic>
    </p:spTree>
    <p:extLst>
      <p:ext uri="{BB962C8B-B14F-4D97-AF65-F5344CB8AC3E}">
        <p14:creationId xmlns:p14="http://schemas.microsoft.com/office/powerpoint/2010/main" val="244135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80B8D-F698-4680-992A-4A044D9F990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1CC6107-3A39-4146-A824-E570C74C740F}"/>
              </a:ext>
            </a:extLst>
          </p:cNvPr>
          <p:cNvSpPr>
            <a:spLocks noGrp="1"/>
          </p:cNvSpPr>
          <p:nvPr>
            <p:ph idx="1"/>
          </p:nvPr>
        </p:nvSpPr>
        <p:spPr/>
        <p:txBody>
          <a:bodyPr/>
          <a:lstStyle/>
          <a:p>
            <a:r>
              <a:rPr lang="zh-TW" altLang="en-US" b="0" i="0" dirty="0">
                <a:solidFill>
                  <a:srgbClr val="333333"/>
                </a:solidFill>
                <a:effectLst/>
                <a:latin typeface="Microsoft JhengHei" panose="020B0604030504040204" pitchFamily="34" charset="-120"/>
                <a:ea typeface="Microsoft JhengHei" panose="020B0604030504040204" pitchFamily="34" charset="-120"/>
              </a:rPr>
              <a:t>區塊鏈中常見的共識演算法</a:t>
            </a:r>
            <a:endParaRPr lang="zh-TW" altLang="en-US" dirty="0"/>
          </a:p>
        </p:txBody>
      </p:sp>
    </p:spTree>
    <p:extLst>
      <p:ext uri="{BB962C8B-B14F-4D97-AF65-F5344CB8AC3E}">
        <p14:creationId xmlns:p14="http://schemas.microsoft.com/office/powerpoint/2010/main" val="258846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C9471-0E1A-4FCD-9962-C75DFBC939A9}"/>
              </a:ext>
            </a:extLst>
          </p:cNvPr>
          <p:cNvSpPr>
            <a:spLocks noGrp="1"/>
          </p:cNvSpPr>
          <p:nvPr>
            <p:ph type="title"/>
          </p:nvPr>
        </p:nvSpPr>
        <p:spPr/>
        <p:txBody>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POW</a:t>
            </a:r>
            <a:r>
              <a:rPr lang="zh-TW" altLang="en-US" b="0" i="0" dirty="0">
                <a:solidFill>
                  <a:srgbClr val="333333"/>
                </a:solidFill>
                <a:effectLst/>
                <a:latin typeface="Microsoft JhengHei" panose="020B0604030504040204" pitchFamily="34" charset="-120"/>
                <a:ea typeface="Microsoft JhengHei" panose="020B0604030504040204" pitchFamily="34" charset="-120"/>
              </a:rPr>
              <a:t>：</a:t>
            </a:r>
            <a:r>
              <a:rPr lang="en-US" altLang="zh-TW" b="0" i="0" dirty="0">
                <a:solidFill>
                  <a:srgbClr val="333333"/>
                </a:solidFill>
                <a:effectLst/>
                <a:latin typeface="Microsoft JhengHei" panose="020B0604030504040204" pitchFamily="34" charset="-120"/>
                <a:ea typeface="Microsoft JhengHei" panose="020B0604030504040204" pitchFamily="34" charset="-120"/>
              </a:rPr>
              <a:t>Proof of Work</a:t>
            </a:r>
            <a:r>
              <a:rPr lang="zh-TW" altLang="en-US" b="0" i="0" dirty="0">
                <a:solidFill>
                  <a:srgbClr val="333333"/>
                </a:solidFill>
                <a:effectLst/>
                <a:latin typeface="Microsoft JhengHei" panose="020B0604030504040204" pitchFamily="34" charset="-120"/>
                <a:ea typeface="Microsoft JhengHei" panose="020B0604030504040204" pitchFamily="34" charset="-120"/>
              </a:rPr>
              <a:t>，工作量證明</a:t>
            </a:r>
            <a:endParaRPr lang="zh-TW" altLang="en-US" dirty="0"/>
          </a:p>
        </p:txBody>
      </p:sp>
      <p:sp>
        <p:nvSpPr>
          <p:cNvPr id="3" name="內容版面配置區 2">
            <a:extLst>
              <a:ext uri="{FF2B5EF4-FFF2-40B4-BE49-F238E27FC236}">
                <a16:creationId xmlns:a16="http://schemas.microsoft.com/office/drawing/2014/main" id="{13343E57-FD19-443C-836F-ECBB1598717C}"/>
              </a:ext>
            </a:extLst>
          </p:cNvPr>
          <p:cNvSpPr>
            <a:spLocks noGrp="1"/>
          </p:cNvSpPr>
          <p:nvPr>
            <p:ph idx="1"/>
          </p:nvPr>
        </p:nvSpPr>
        <p:spPr/>
        <p:txBody>
          <a:bodyPr/>
          <a:lstStyle/>
          <a:p>
            <a:pPr algn="l"/>
            <a:r>
              <a:rPr lang="zh-TW" altLang="en-US" b="0" i="0" dirty="0">
                <a:solidFill>
                  <a:srgbClr val="333333"/>
                </a:solidFill>
                <a:effectLst/>
                <a:latin typeface="Microsoft JhengHei" panose="020B0604030504040204" pitchFamily="34" charset="-120"/>
                <a:ea typeface="Microsoft JhengHei" panose="020B0604030504040204" pitchFamily="34" charset="-120"/>
              </a:rPr>
              <a:t>工作量證明是第一個被建立的共識算法。它被比特幣和許多其他加密貨幣所採用。工作量證明算法是挖礦過程的重要組成部分。</a:t>
            </a:r>
          </a:p>
          <a:p>
            <a:pPr algn="l"/>
            <a:r>
              <a:rPr lang="zh-TW" altLang="en-US" b="0" i="0" dirty="0">
                <a:solidFill>
                  <a:srgbClr val="333333"/>
                </a:solidFill>
                <a:effectLst/>
                <a:latin typeface="Microsoft JhengHei" panose="020B0604030504040204" pitchFamily="34" charset="-120"/>
                <a:ea typeface="Microsoft JhengHei" panose="020B0604030504040204" pitchFamily="34" charset="-120"/>
              </a:rPr>
              <a:t>工作量證明挖礦涉及到大量哈希（算力）的（挖礦）嘗試，因此更多的算力意味著每秒更多的嘗試。換句話說，哈希率的礦工有更多機會找到下一個區塊（也叫做塊哈希）的解。如果網絡的分佈式節點達成共識並且確認礦工提供的塊哈希是有效的工作證明，則工作量證明共識算法確保該礦工僅能夠驗新區塊裡的交易並將其添加到區塊鏈。</a:t>
            </a:r>
          </a:p>
        </p:txBody>
      </p:sp>
    </p:spTree>
    <p:extLst>
      <p:ext uri="{BB962C8B-B14F-4D97-AF65-F5344CB8AC3E}">
        <p14:creationId xmlns:p14="http://schemas.microsoft.com/office/powerpoint/2010/main" val="158077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C9471-0E1A-4FCD-9962-C75DFBC939A9}"/>
              </a:ext>
            </a:extLst>
          </p:cNvPr>
          <p:cNvSpPr>
            <a:spLocks noGrp="1"/>
          </p:cNvSpPr>
          <p:nvPr>
            <p:ph type="title"/>
          </p:nvPr>
        </p:nvSpPr>
        <p:spPr/>
        <p:txBody>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POS</a:t>
            </a:r>
            <a:r>
              <a:rPr lang="zh-TW" altLang="en-US" b="0" i="0" dirty="0">
                <a:solidFill>
                  <a:srgbClr val="333333"/>
                </a:solidFill>
                <a:effectLst/>
                <a:latin typeface="Microsoft JhengHei" panose="020B0604030504040204" pitchFamily="34" charset="-120"/>
                <a:ea typeface="Microsoft JhengHei" panose="020B0604030504040204" pitchFamily="34" charset="-120"/>
              </a:rPr>
              <a:t>：</a:t>
            </a:r>
            <a:r>
              <a:rPr lang="en-US" altLang="zh-TW" b="0" i="0" dirty="0">
                <a:solidFill>
                  <a:srgbClr val="333333"/>
                </a:solidFill>
                <a:effectLst/>
                <a:latin typeface="Microsoft JhengHei" panose="020B0604030504040204" pitchFamily="34" charset="-120"/>
                <a:ea typeface="Microsoft JhengHei" panose="020B0604030504040204" pitchFamily="34" charset="-120"/>
              </a:rPr>
              <a:t>Proof of Stake</a:t>
            </a:r>
            <a:r>
              <a:rPr lang="zh-TW" altLang="en-US" b="0" i="0" dirty="0">
                <a:solidFill>
                  <a:srgbClr val="333333"/>
                </a:solidFill>
                <a:effectLst/>
                <a:latin typeface="Microsoft JhengHei" panose="020B0604030504040204" pitchFamily="34" charset="-120"/>
                <a:ea typeface="Microsoft JhengHei" panose="020B0604030504040204" pitchFamily="34" charset="-120"/>
              </a:rPr>
              <a:t>，權益證明</a:t>
            </a:r>
            <a:br>
              <a:rPr lang="zh-TW" altLang="en-US" b="0" i="0" dirty="0">
                <a:solidFill>
                  <a:srgbClr val="333333"/>
                </a:solidFill>
                <a:effectLst/>
                <a:latin typeface="Microsoft JhengHei" panose="020B0604030504040204" pitchFamily="34" charset="-120"/>
                <a:ea typeface="Microsoft JhengHei" panose="020B0604030504040204" pitchFamily="34" charset="-120"/>
              </a:rPr>
            </a:br>
            <a:endParaRPr lang="zh-TW" altLang="en-US" dirty="0"/>
          </a:p>
        </p:txBody>
      </p:sp>
      <p:sp>
        <p:nvSpPr>
          <p:cNvPr id="3" name="內容版面配置區 2">
            <a:extLst>
              <a:ext uri="{FF2B5EF4-FFF2-40B4-BE49-F238E27FC236}">
                <a16:creationId xmlns:a16="http://schemas.microsoft.com/office/drawing/2014/main" id="{13343E57-FD19-443C-836F-ECBB1598717C}"/>
              </a:ext>
            </a:extLst>
          </p:cNvPr>
          <p:cNvSpPr>
            <a:spLocks noGrp="1"/>
          </p:cNvSpPr>
          <p:nvPr>
            <p:ph idx="1"/>
          </p:nvPr>
        </p:nvSpPr>
        <p:spPr/>
        <p:txBody>
          <a:bodyPr>
            <a:normAutofit fontScale="92500"/>
          </a:bodyPr>
          <a:lstStyle/>
          <a:p>
            <a:pPr algn="l"/>
            <a:r>
              <a:rPr lang="zh-TW" altLang="en-US" b="0" i="0" dirty="0">
                <a:solidFill>
                  <a:srgbClr val="333333"/>
                </a:solidFill>
                <a:effectLst/>
                <a:latin typeface="Microsoft JhengHei" panose="020B0604030504040204" pitchFamily="34" charset="-120"/>
                <a:ea typeface="Microsoft JhengHei" panose="020B0604030504040204" pitchFamily="34" charset="-120"/>
              </a:rPr>
              <a:t>作為工作量證明的替代方案，權益證明共識算法在</a:t>
            </a:r>
            <a:r>
              <a:rPr lang="en-US" altLang="zh-TW" b="0" i="0" dirty="0">
                <a:solidFill>
                  <a:srgbClr val="333333"/>
                </a:solidFill>
                <a:effectLst/>
                <a:latin typeface="Microsoft JhengHei" panose="020B0604030504040204" pitchFamily="34" charset="-120"/>
                <a:ea typeface="Microsoft JhengHei" panose="020B0604030504040204" pitchFamily="34" charset="-120"/>
              </a:rPr>
              <a:t>2011</a:t>
            </a:r>
            <a:r>
              <a:rPr lang="zh-TW" altLang="en-US" b="0" i="0" dirty="0">
                <a:solidFill>
                  <a:srgbClr val="333333"/>
                </a:solidFill>
                <a:effectLst/>
                <a:latin typeface="Microsoft JhengHei" panose="020B0604030504040204" pitchFamily="34" charset="-120"/>
                <a:ea typeface="Microsoft JhengHei" panose="020B0604030504040204" pitchFamily="34" charset="-120"/>
              </a:rPr>
              <a:t>年被提出。儘管工作量證明和權益證明有著相同的目標，但它們存在根本的差異性特殊性。特別是驗證新塊的過程。</a:t>
            </a:r>
          </a:p>
          <a:p>
            <a:pPr algn="l"/>
            <a:r>
              <a:rPr lang="zh-TW" altLang="en-US" b="0" i="0" dirty="0">
                <a:solidFill>
                  <a:srgbClr val="333333"/>
                </a:solidFill>
                <a:effectLst/>
                <a:latin typeface="Microsoft JhengHei" panose="020B0604030504040204" pitchFamily="34" charset="-120"/>
                <a:ea typeface="Microsoft JhengHei" panose="020B0604030504040204" pitchFamily="34" charset="-120"/>
              </a:rPr>
              <a:t>簡單來說，權益證明共識算法用一種機制來取代工作量證明的挖礦，期中區塊根據參與者的質押的幣而驗證。每個區塊的驗證者（也稱為鑄造者或者鑄幣者）由本身的加密貨幣投資決定，而不是分配的算力數量。每個權益證明系統可以以不同的方式來實現該算法，但是通常來說，區塊鏈由隨機的選舉過程保護，該過程考慮了節點的財富、幣齡（幣被鎖定或者是質押的時間）以及隨機因素。</a:t>
            </a:r>
          </a:p>
          <a:p>
            <a:pPr algn="l"/>
            <a:r>
              <a:rPr lang="zh-TW" altLang="en-US" b="0" i="0" dirty="0">
                <a:solidFill>
                  <a:srgbClr val="333333"/>
                </a:solidFill>
                <a:effectLst/>
                <a:latin typeface="Microsoft JhengHei" panose="020B0604030504040204" pitchFamily="34" charset="-120"/>
                <a:ea typeface="Microsoft JhengHei" panose="020B0604030504040204" pitchFamily="34" charset="-120"/>
              </a:rPr>
              <a:t>以太坊區塊鏈目前基於工作量共識算法，但是最終</a:t>
            </a:r>
            <a:r>
              <a:rPr lang="en-US" altLang="zh-TW" b="0" i="0" dirty="0">
                <a:solidFill>
                  <a:srgbClr val="333333"/>
                </a:solidFill>
                <a:effectLst/>
                <a:latin typeface="Microsoft JhengHei" panose="020B0604030504040204" pitchFamily="34" charset="-120"/>
                <a:ea typeface="Microsoft JhengHei" panose="020B0604030504040204" pitchFamily="34" charset="-120"/>
              </a:rPr>
              <a:t>Casper</a:t>
            </a:r>
            <a:r>
              <a:rPr lang="zh-TW" altLang="en-US" b="0" i="0" dirty="0">
                <a:solidFill>
                  <a:srgbClr val="333333"/>
                </a:solidFill>
                <a:effectLst/>
                <a:latin typeface="Microsoft JhengHei" panose="020B0604030504040204" pitchFamily="34" charset="-120"/>
                <a:ea typeface="Microsoft JhengHei" panose="020B0604030504040204" pitchFamily="34" charset="-120"/>
              </a:rPr>
              <a:t>協議將被推出以將網絡從工作量共識切換到權益共識，以嘗試增加網絡的可擴展性。</a:t>
            </a:r>
          </a:p>
        </p:txBody>
      </p:sp>
    </p:spTree>
    <p:extLst>
      <p:ext uri="{BB962C8B-B14F-4D97-AF65-F5344CB8AC3E}">
        <p14:creationId xmlns:p14="http://schemas.microsoft.com/office/powerpoint/2010/main" val="15027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C9471-0E1A-4FCD-9962-C75DFBC939A9}"/>
              </a:ext>
            </a:extLst>
          </p:cNvPr>
          <p:cNvSpPr>
            <a:spLocks noGrp="1"/>
          </p:cNvSpPr>
          <p:nvPr>
            <p:ph type="title"/>
          </p:nvPr>
        </p:nvSpPr>
        <p:spPr/>
        <p:txBody>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DPOS</a:t>
            </a:r>
            <a:r>
              <a:rPr lang="zh-TW" altLang="en-US" b="0" i="0" dirty="0">
                <a:solidFill>
                  <a:srgbClr val="333333"/>
                </a:solidFill>
                <a:effectLst/>
                <a:latin typeface="Microsoft JhengHei" panose="020B0604030504040204" pitchFamily="34" charset="-120"/>
                <a:ea typeface="Microsoft JhengHei" panose="020B0604030504040204" pitchFamily="34" charset="-120"/>
              </a:rPr>
              <a:t>：</a:t>
            </a:r>
            <a:r>
              <a:rPr lang="en-US" altLang="zh-TW" b="0" i="0" dirty="0">
                <a:solidFill>
                  <a:srgbClr val="333333"/>
                </a:solidFill>
                <a:effectLst/>
                <a:latin typeface="Microsoft JhengHei" panose="020B0604030504040204" pitchFamily="34" charset="-120"/>
                <a:ea typeface="Microsoft JhengHei" panose="020B0604030504040204" pitchFamily="34" charset="-120"/>
              </a:rPr>
              <a:t>Delegated Proof of Stake</a:t>
            </a:r>
            <a:r>
              <a:rPr lang="zh-TW" altLang="en-US" b="0" i="0" dirty="0">
                <a:solidFill>
                  <a:srgbClr val="333333"/>
                </a:solidFill>
                <a:effectLst/>
                <a:latin typeface="Microsoft JhengHei" panose="020B0604030504040204" pitchFamily="34" charset="-120"/>
                <a:ea typeface="Microsoft JhengHei" panose="020B0604030504040204" pitchFamily="34" charset="-120"/>
              </a:rPr>
              <a:t>，授權權益證明</a:t>
            </a:r>
            <a:r>
              <a:rPr lang="en-US" altLang="zh-TW" b="0" i="0" dirty="0">
                <a:solidFill>
                  <a:srgbClr val="333333"/>
                </a:solidFill>
                <a:effectLst/>
                <a:latin typeface="Microsoft JhengHei" panose="020B0604030504040204" pitchFamily="34" charset="-120"/>
                <a:ea typeface="Microsoft JhengHei" panose="020B0604030504040204" pitchFamily="34" charset="-120"/>
              </a:rPr>
              <a:t>(</a:t>
            </a:r>
            <a:r>
              <a:rPr lang="zh-TW" altLang="en-US" b="0" i="0" dirty="0">
                <a:solidFill>
                  <a:srgbClr val="333333"/>
                </a:solidFill>
                <a:effectLst/>
                <a:latin typeface="Microsoft JhengHei" panose="020B0604030504040204" pitchFamily="34" charset="-120"/>
                <a:ea typeface="Microsoft JhengHei" panose="020B0604030504040204" pitchFamily="34" charset="-120"/>
              </a:rPr>
              <a:t>票選挖礦</a:t>
            </a:r>
            <a:r>
              <a:rPr lang="en-US" altLang="zh-TW" b="0" i="0" dirty="0">
                <a:solidFill>
                  <a:srgbClr val="333333"/>
                </a:solidFill>
                <a:effectLst/>
                <a:latin typeface="Microsoft JhengHei" panose="020B0604030504040204" pitchFamily="34" charset="-120"/>
                <a:ea typeface="Microsoft JhengHei" panose="020B0604030504040204" pitchFamily="34" charset="-120"/>
              </a:rPr>
              <a:t>)</a:t>
            </a:r>
          </a:p>
        </p:txBody>
      </p:sp>
      <p:sp>
        <p:nvSpPr>
          <p:cNvPr id="3" name="內容版面配置區 2">
            <a:extLst>
              <a:ext uri="{FF2B5EF4-FFF2-40B4-BE49-F238E27FC236}">
                <a16:creationId xmlns:a16="http://schemas.microsoft.com/office/drawing/2014/main" id="{13343E57-FD19-443C-836F-ECBB1598717C}"/>
              </a:ext>
            </a:extLst>
          </p:cNvPr>
          <p:cNvSpPr>
            <a:spLocks noGrp="1"/>
          </p:cNvSpPr>
          <p:nvPr>
            <p:ph idx="1"/>
          </p:nvPr>
        </p:nvSpPr>
        <p:spPr/>
        <p:txBody>
          <a:bodyPr>
            <a:normAutofit/>
          </a:bodyPr>
          <a:lstStyle/>
          <a:p>
            <a:r>
              <a:rPr lang="en-US" altLang="zh-TW" b="0" i="0" dirty="0" err="1">
                <a:solidFill>
                  <a:srgbClr val="3A3A3A"/>
                </a:solidFill>
                <a:effectLst/>
                <a:latin typeface="Microsoft Jhenghei" panose="020B0604030504040204" pitchFamily="34" charset="-120"/>
                <a:ea typeface="Microsoft Jhenghei" panose="020B0604030504040204" pitchFamily="34" charset="-120"/>
              </a:rPr>
              <a:t>DPoS</a:t>
            </a:r>
            <a:r>
              <a:rPr lang="en-US" altLang="zh-TW" b="0" i="0" dirty="0">
                <a:solidFill>
                  <a:srgbClr val="3A3A3A"/>
                </a:solidFill>
                <a:effectLst/>
                <a:latin typeface="Microsoft Jhenghei" panose="020B0604030504040204" pitchFamily="34" charset="-120"/>
                <a:ea typeface="Microsoft Jhenghei" panose="020B0604030504040204" pitchFamily="34" charset="-120"/>
              </a:rPr>
              <a:t> </a:t>
            </a:r>
            <a:r>
              <a:rPr lang="zh-TW" altLang="en-US" b="0" i="0" dirty="0">
                <a:solidFill>
                  <a:srgbClr val="3A3A3A"/>
                </a:solidFill>
                <a:effectLst/>
                <a:latin typeface="Microsoft Jhenghei" panose="020B0604030504040204" pitchFamily="34" charset="-120"/>
                <a:ea typeface="Microsoft Jhenghei" panose="020B0604030504040204" pitchFamily="34" charset="-120"/>
              </a:rPr>
              <a:t>是 </a:t>
            </a:r>
            <a:r>
              <a:rPr lang="en-US" altLang="zh-TW" b="0" i="0" dirty="0" err="1">
                <a:solidFill>
                  <a:srgbClr val="3A3A3A"/>
                </a:solidFill>
                <a:effectLst/>
                <a:latin typeface="Microsoft Jhenghei" panose="020B0604030504040204" pitchFamily="34" charset="-120"/>
                <a:ea typeface="Microsoft Jhenghei" panose="020B0604030504040204" pitchFamily="34" charset="-120"/>
              </a:rPr>
              <a:t>PoS</a:t>
            </a:r>
            <a:r>
              <a:rPr lang="en-US" altLang="zh-TW" b="0" i="0" dirty="0">
                <a:solidFill>
                  <a:srgbClr val="3A3A3A"/>
                </a:solidFill>
                <a:effectLst/>
                <a:latin typeface="Microsoft Jhenghei" panose="020B0604030504040204" pitchFamily="34" charset="-120"/>
                <a:ea typeface="Microsoft Jhenghei" panose="020B0604030504040204" pitchFamily="34" charset="-120"/>
              </a:rPr>
              <a:t> </a:t>
            </a:r>
            <a:r>
              <a:rPr lang="zh-TW" altLang="en-US" b="0" i="0" dirty="0">
                <a:solidFill>
                  <a:srgbClr val="3A3A3A"/>
                </a:solidFill>
                <a:effectLst/>
                <a:latin typeface="Microsoft Jhenghei" panose="020B0604030504040204" pitchFamily="34" charset="-120"/>
                <a:ea typeface="Microsoft Jhenghei" panose="020B0604030504040204" pitchFamily="34" charset="-120"/>
              </a:rPr>
              <a:t>的改良版，兩者最大的不同在於。</a:t>
            </a:r>
            <a:r>
              <a:rPr lang="en-US" altLang="zh-TW" b="1" i="0" u="none" strike="noStrike" dirty="0" err="1">
                <a:solidFill>
                  <a:srgbClr val="1E73BE"/>
                </a:solidFill>
                <a:effectLst/>
                <a:latin typeface="Microsoft Jhenghei" panose="020B0604030504040204" pitchFamily="34" charset="-120"/>
                <a:ea typeface="Microsoft Jhenghei" panose="020B0604030504040204" pitchFamily="34" charset="-120"/>
                <a:hlinkClick r:id="rId2"/>
              </a:rPr>
              <a:t>PoS</a:t>
            </a:r>
            <a:r>
              <a:rPr lang="zh-TW" altLang="en-US" b="1" i="0" dirty="0">
                <a:solidFill>
                  <a:srgbClr val="3A3A3A"/>
                </a:solidFill>
                <a:effectLst/>
                <a:latin typeface="Microsoft Jhenghei" panose="020B0604030504040204" pitchFamily="34" charset="-120"/>
                <a:ea typeface="Microsoft Jhenghei" panose="020B0604030504040204" pitchFamily="34" charset="-120"/>
              </a:rPr>
              <a:t> 是根據節點的持幣數量與持幣時兼爭取記帳權， 而 </a:t>
            </a:r>
            <a:r>
              <a:rPr lang="en-US" altLang="zh-TW" b="1" i="0" dirty="0" err="1">
                <a:solidFill>
                  <a:srgbClr val="3A3A3A"/>
                </a:solidFill>
                <a:effectLst/>
                <a:latin typeface="Microsoft Jhenghei" panose="020B0604030504040204" pitchFamily="34" charset="-120"/>
                <a:ea typeface="Microsoft Jhenghei" panose="020B0604030504040204" pitchFamily="34" charset="-120"/>
              </a:rPr>
              <a:t>DPoS</a:t>
            </a:r>
            <a:r>
              <a:rPr lang="en-US" altLang="zh-TW" b="1" i="0" dirty="0">
                <a:solidFill>
                  <a:srgbClr val="3A3A3A"/>
                </a:solidFill>
                <a:effectLst/>
                <a:latin typeface="Microsoft Jhenghei" panose="020B0604030504040204" pitchFamily="34" charset="-120"/>
                <a:ea typeface="Microsoft Jhenghei" panose="020B0604030504040204" pitchFamily="34" charset="-120"/>
              </a:rPr>
              <a:t> </a:t>
            </a:r>
            <a:r>
              <a:rPr lang="zh-TW" altLang="en-US" b="1" i="0" dirty="0">
                <a:solidFill>
                  <a:srgbClr val="3A3A3A"/>
                </a:solidFill>
                <a:effectLst/>
                <a:latin typeface="Microsoft Jhenghei" panose="020B0604030504040204" pitchFamily="34" charset="-120"/>
                <a:ea typeface="Microsoft Jhenghei" panose="020B0604030504040204" pitchFamily="34" charset="-120"/>
              </a:rPr>
              <a:t>則是以網路中利益相關人的選票選擇記帳節點，相當於菁英政治中的代議機制</a:t>
            </a:r>
            <a:r>
              <a:rPr lang="zh-TW" altLang="en-US" b="0" i="0" dirty="0">
                <a:solidFill>
                  <a:srgbClr val="3A3A3A"/>
                </a:solidFill>
                <a:effectLst/>
                <a:latin typeface="Microsoft Jhenghei" panose="020B0604030504040204" pitchFamily="34" charset="-120"/>
                <a:ea typeface="Microsoft Jhenghei" panose="020B0604030504040204" pitchFamily="34" charset="-120"/>
              </a:rPr>
              <a:t>。</a:t>
            </a:r>
            <a:endParaRPr lang="en-US" altLang="zh-TW" b="0" i="0" dirty="0">
              <a:solidFill>
                <a:srgbClr val="3A3A3A"/>
              </a:solidFill>
              <a:effectLst/>
              <a:latin typeface="Microsoft Jhenghei" panose="020B0604030504040204" pitchFamily="34" charset="-120"/>
              <a:ea typeface="Microsoft Jhenghei" panose="020B0604030504040204" pitchFamily="34" charset="-120"/>
            </a:endParaRPr>
          </a:p>
          <a:p>
            <a:r>
              <a:rPr lang="en-US" altLang="zh-TW" b="0" i="0" dirty="0">
                <a:solidFill>
                  <a:srgbClr val="333333"/>
                </a:solidFill>
                <a:effectLst/>
                <a:latin typeface="Microsoft JhengHei" panose="020B0604030504040204" pitchFamily="34" charset="-120"/>
                <a:ea typeface="Microsoft JhengHei" panose="020B0604030504040204" pitchFamily="34" charset="-120"/>
              </a:rPr>
              <a:t>DPOS</a:t>
            </a:r>
            <a:r>
              <a:rPr lang="zh-TW" altLang="en-US" b="0" i="0" dirty="0">
                <a:solidFill>
                  <a:srgbClr val="333333"/>
                </a:solidFill>
                <a:effectLst/>
                <a:latin typeface="Microsoft JhengHei" panose="020B0604030504040204" pitchFamily="34" charset="-120"/>
                <a:ea typeface="Microsoft JhengHei" panose="020B0604030504040204" pitchFamily="34" charset="-120"/>
              </a:rPr>
              <a:t>通過其選擇區塊生產者和驗證節點質量的演算法確保了安全性，同時消除了交易需要等待一定數量區塊被非信任節點驗證的時間消耗。通過減少確認的要求，</a:t>
            </a:r>
            <a:r>
              <a:rPr lang="en-US" altLang="zh-TW" b="0" i="0" dirty="0">
                <a:solidFill>
                  <a:srgbClr val="333333"/>
                </a:solidFill>
                <a:effectLst/>
                <a:latin typeface="Microsoft JhengHei" panose="020B0604030504040204" pitchFamily="34" charset="-120"/>
                <a:ea typeface="Microsoft JhengHei" panose="020B0604030504040204" pitchFamily="34" charset="-120"/>
              </a:rPr>
              <a:t>DPOS</a:t>
            </a:r>
            <a:r>
              <a:rPr lang="zh-TW" altLang="en-US" b="0" i="0" dirty="0">
                <a:solidFill>
                  <a:srgbClr val="333333"/>
                </a:solidFill>
                <a:effectLst/>
                <a:latin typeface="Microsoft JhengHei" panose="020B0604030504040204" pitchFamily="34" charset="-120"/>
                <a:ea typeface="Microsoft JhengHei" panose="020B0604030504040204" pitchFamily="34" charset="-120"/>
              </a:rPr>
              <a:t>演算法大大提高了交易的速度。通過信任少量的誠信節點，可以去除區塊簽名過程中不必要的步驟。</a:t>
            </a:r>
            <a:endParaRPr lang="zh-TW" altLang="en-US" dirty="0"/>
          </a:p>
        </p:txBody>
      </p:sp>
      <p:pic>
        <p:nvPicPr>
          <p:cNvPr id="5" name="圖片 4" descr="一張含有 文字 的圖片&#10;&#10;自動產生的描述">
            <a:extLst>
              <a:ext uri="{FF2B5EF4-FFF2-40B4-BE49-F238E27FC236}">
                <a16:creationId xmlns:a16="http://schemas.microsoft.com/office/drawing/2014/main" id="{AA8BE088-8A40-4758-AF40-58567A764305}"/>
              </a:ext>
            </a:extLst>
          </p:cNvPr>
          <p:cNvPicPr>
            <a:picLocks noChangeAspect="1"/>
          </p:cNvPicPr>
          <p:nvPr/>
        </p:nvPicPr>
        <p:blipFill rotWithShape="1">
          <a:blip r:embed="rId3">
            <a:extLst>
              <a:ext uri="{28A0092B-C50C-407E-A947-70E740481C1C}">
                <a14:useLocalDpi xmlns:a14="http://schemas.microsoft.com/office/drawing/2010/main" val="0"/>
              </a:ext>
            </a:extLst>
          </a:blip>
          <a:srcRect l="2146" r="7655"/>
          <a:stretch/>
        </p:blipFill>
        <p:spPr>
          <a:xfrm>
            <a:off x="4705350" y="4448805"/>
            <a:ext cx="7082702" cy="2035079"/>
          </a:xfrm>
          <a:prstGeom prst="rect">
            <a:avLst/>
          </a:prstGeom>
        </p:spPr>
      </p:pic>
    </p:spTree>
    <p:extLst>
      <p:ext uri="{BB962C8B-B14F-4D97-AF65-F5344CB8AC3E}">
        <p14:creationId xmlns:p14="http://schemas.microsoft.com/office/powerpoint/2010/main" val="405235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C9471-0E1A-4FCD-9962-C75DFBC939A9}"/>
              </a:ext>
            </a:extLst>
          </p:cNvPr>
          <p:cNvSpPr>
            <a:spLocks noGrp="1"/>
          </p:cNvSpPr>
          <p:nvPr>
            <p:ph type="title"/>
          </p:nvPr>
        </p:nvSpPr>
        <p:spPr/>
        <p:txBody>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PBFT</a:t>
            </a:r>
            <a:r>
              <a:rPr lang="zh-TW" altLang="en-US" b="0" i="0" dirty="0">
                <a:solidFill>
                  <a:srgbClr val="333333"/>
                </a:solidFill>
                <a:effectLst/>
                <a:latin typeface="Microsoft JhengHei" panose="020B0604030504040204" pitchFamily="34" charset="-120"/>
                <a:ea typeface="Microsoft JhengHei" panose="020B0604030504040204" pitchFamily="34" charset="-120"/>
              </a:rPr>
              <a:t>：</a:t>
            </a:r>
            <a:r>
              <a:rPr lang="en-US" altLang="zh-TW" b="0" i="0" dirty="0">
                <a:solidFill>
                  <a:srgbClr val="333333"/>
                </a:solidFill>
                <a:effectLst/>
                <a:latin typeface="Microsoft JhengHei" panose="020B0604030504040204" pitchFamily="34" charset="-120"/>
                <a:ea typeface="Microsoft JhengHei" panose="020B0604030504040204" pitchFamily="34" charset="-120"/>
              </a:rPr>
              <a:t>Practical Byzantine </a:t>
            </a:r>
            <a:r>
              <a:rPr lang="en-US" altLang="zh-TW" b="0" i="0" dirty="0" err="1">
                <a:solidFill>
                  <a:srgbClr val="333333"/>
                </a:solidFill>
                <a:effectLst/>
                <a:latin typeface="Microsoft JhengHei" panose="020B0604030504040204" pitchFamily="34" charset="-120"/>
                <a:ea typeface="Microsoft JhengHei" panose="020B0604030504040204" pitchFamily="34" charset="-120"/>
              </a:rPr>
              <a:t>FaultTolerance</a:t>
            </a:r>
            <a:r>
              <a:rPr lang="zh-TW" altLang="en-US" b="0" i="0" dirty="0">
                <a:solidFill>
                  <a:srgbClr val="333333"/>
                </a:solidFill>
                <a:effectLst/>
                <a:latin typeface="Microsoft JhengHei" panose="020B0604030504040204" pitchFamily="34" charset="-120"/>
                <a:ea typeface="Microsoft JhengHei" panose="020B0604030504040204" pitchFamily="34" charset="-120"/>
              </a:rPr>
              <a:t>，實用拜占庭容錯</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13343E57-FD19-443C-836F-ECBB1598717C}"/>
              </a:ext>
            </a:extLst>
          </p:cNvPr>
          <p:cNvSpPr>
            <a:spLocks noGrp="1"/>
          </p:cNvSpPr>
          <p:nvPr>
            <p:ph idx="1"/>
          </p:nvPr>
        </p:nvSpPr>
        <p:spPr/>
        <p:txBody>
          <a:bodyPr>
            <a:normAutofit/>
          </a:bodyPr>
          <a:lstStyle/>
          <a:p>
            <a:r>
              <a:rPr lang="en-US" altLang="zh-TW" b="0" i="0" dirty="0">
                <a:solidFill>
                  <a:srgbClr val="333333"/>
                </a:solidFill>
                <a:effectLst/>
                <a:latin typeface="Microsoft JhengHei" panose="020B0604030504040204" pitchFamily="34" charset="-120"/>
                <a:ea typeface="Microsoft JhengHei" panose="020B0604030504040204" pitchFamily="34" charset="-120"/>
              </a:rPr>
              <a:t>PBFT</a:t>
            </a:r>
            <a:r>
              <a:rPr lang="zh-TW" altLang="en-US" b="0" i="0" dirty="0">
                <a:solidFill>
                  <a:srgbClr val="333333"/>
                </a:solidFill>
                <a:effectLst/>
                <a:latin typeface="Microsoft JhengHei" panose="020B0604030504040204" pitchFamily="34" charset="-120"/>
                <a:ea typeface="Microsoft JhengHei" panose="020B0604030504040204" pitchFamily="34" charset="-120"/>
              </a:rPr>
              <a:t>意為實用拜占庭容錯演算法，該演算法由</a:t>
            </a:r>
            <a:r>
              <a:rPr lang="en-US" altLang="zh-TW" b="0" i="0" dirty="0">
                <a:solidFill>
                  <a:srgbClr val="333333"/>
                </a:solidFill>
                <a:effectLst/>
                <a:latin typeface="Microsoft JhengHei" panose="020B0604030504040204" pitchFamily="34" charset="-120"/>
                <a:ea typeface="Microsoft JhengHei" panose="020B0604030504040204" pitchFamily="34" charset="-120"/>
              </a:rPr>
              <a:t>Miguel Castro (</a:t>
            </a:r>
            <a:r>
              <a:rPr lang="zh-TW" altLang="en-US" b="0" i="0" dirty="0">
                <a:solidFill>
                  <a:srgbClr val="333333"/>
                </a:solidFill>
                <a:effectLst/>
                <a:latin typeface="Microsoft JhengHei" panose="020B0604030504040204" pitchFamily="34" charset="-120"/>
                <a:ea typeface="Microsoft JhengHei" panose="020B0604030504040204" pitchFamily="34" charset="-120"/>
              </a:rPr>
              <a:t>卡斯特羅</a:t>
            </a:r>
            <a:r>
              <a:rPr lang="en-US" altLang="zh-TW" b="0" i="0" dirty="0">
                <a:solidFill>
                  <a:srgbClr val="333333"/>
                </a:solidFill>
                <a:effectLst/>
                <a:latin typeface="Microsoft JhengHei" panose="020B0604030504040204" pitchFamily="34" charset="-120"/>
                <a:ea typeface="Microsoft JhengHei" panose="020B0604030504040204" pitchFamily="34" charset="-120"/>
              </a:rPr>
              <a:t>)</a:t>
            </a:r>
            <a:r>
              <a:rPr lang="zh-TW" altLang="en-US" b="0" i="0" dirty="0">
                <a:solidFill>
                  <a:srgbClr val="333333"/>
                </a:solidFill>
                <a:effectLst/>
                <a:latin typeface="Microsoft JhengHei" panose="020B0604030504040204" pitchFamily="34" charset="-120"/>
                <a:ea typeface="Microsoft JhengHei" panose="020B0604030504040204" pitchFamily="34" charset="-120"/>
              </a:rPr>
              <a:t>和</a:t>
            </a:r>
            <a:r>
              <a:rPr lang="en-US" altLang="zh-TW" b="0" i="0" dirty="0">
                <a:solidFill>
                  <a:srgbClr val="333333"/>
                </a:solidFill>
                <a:effectLst/>
                <a:latin typeface="Microsoft JhengHei" panose="020B0604030504040204" pitchFamily="34" charset="-120"/>
                <a:ea typeface="Microsoft JhengHei" panose="020B0604030504040204" pitchFamily="34" charset="-120"/>
              </a:rPr>
              <a:t>Barbara </a:t>
            </a:r>
            <a:r>
              <a:rPr lang="en-US" altLang="zh-TW" b="0" i="0" dirty="0" err="1">
                <a:solidFill>
                  <a:srgbClr val="333333"/>
                </a:solidFill>
                <a:effectLst/>
                <a:latin typeface="Microsoft JhengHei" panose="020B0604030504040204" pitchFamily="34" charset="-120"/>
                <a:ea typeface="Microsoft JhengHei" panose="020B0604030504040204" pitchFamily="34" charset="-120"/>
              </a:rPr>
              <a:t>Liskov</a:t>
            </a:r>
            <a:r>
              <a:rPr lang="zh-TW" altLang="en-US" b="0" i="0" dirty="0">
                <a:solidFill>
                  <a:srgbClr val="333333"/>
                </a:solidFill>
                <a:effectLst/>
                <a:latin typeface="Microsoft JhengHei" panose="020B0604030504040204" pitchFamily="34" charset="-120"/>
                <a:ea typeface="Microsoft JhengHei" panose="020B0604030504040204" pitchFamily="34" charset="-120"/>
              </a:rPr>
              <a:t>（利斯科夫）在</a:t>
            </a:r>
            <a:r>
              <a:rPr lang="en-US" altLang="zh-TW" b="0" i="0" dirty="0">
                <a:solidFill>
                  <a:srgbClr val="333333"/>
                </a:solidFill>
                <a:effectLst/>
                <a:latin typeface="Microsoft JhengHei" panose="020B0604030504040204" pitchFamily="34" charset="-120"/>
                <a:ea typeface="Microsoft JhengHei" panose="020B0604030504040204" pitchFamily="34" charset="-120"/>
              </a:rPr>
              <a:t>1999</a:t>
            </a:r>
            <a:r>
              <a:rPr lang="zh-TW" altLang="en-US" b="0" i="0" dirty="0">
                <a:solidFill>
                  <a:srgbClr val="333333"/>
                </a:solidFill>
                <a:effectLst/>
                <a:latin typeface="Microsoft JhengHei" panose="020B0604030504040204" pitchFamily="34" charset="-120"/>
                <a:ea typeface="Microsoft JhengHei" panose="020B0604030504040204" pitchFamily="34" charset="-120"/>
              </a:rPr>
              <a:t>年提出來，解決了原始拜占庭容錯演算法效率不高的問題，將演算法複雜度由指數級降低到多項式級，使得拜占庭容錯演算法在實際系統應用中變得可行。</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algn="l"/>
            <a:r>
              <a:rPr lang="en-US" altLang="zh-TW" b="0" i="0" dirty="0">
                <a:solidFill>
                  <a:srgbClr val="292929"/>
                </a:solidFill>
                <a:effectLst/>
                <a:latin typeface="charter"/>
              </a:rPr>
              <a:t>PBFT</a:t>
            </a:r>
            <a:r>
              <a:rPr lang="zh-TW" altLang="en-US" b="0" i="0" dirty="0">
                <a:solidFill>
                  <a:srgbClr val="292929"/>
                </a:solidFill>
                <a:effectLst/>
                <a:latin typeface="charter"/>
              </a:rPr>
              <a:t>是一個具有拜占庭容錯的狀態機複製。欲解決拜占庭將軍問題，一個直覺的想法就是</a:t>
            </a:r>
            <a:r>
              <a:rPr lang="zh-TW" altLang="en-US" b="1" i="0" dirty="0">
                <a:solidFill>
                  <a:srgbClr val="292929"/>
                </a:solidFill>
                <a:effectLst/>
                <a:latin typeface="charter"/>
              </a:rPr>
              <a:t>利用一輪或多輪的投票以獲得多數共識</a:t>
            </a:r>
            <a:r>
              <a:rPr lang="zh-TW" altLang="en-US" b="0" i="0" dirty="0">
                <a:solidFill>
                  <a:srgbClr val="292929"/>
                </a:solidFill>
                <a:effectLst/>
                <a:latin typeface="charter"/>
              </a:rPr>
              <a:t>。然而，要由誰來發起投票？要投幾次票才能確保共識具有安全性與活躍性？</a:t>
            </a:r>
            <a:r>
              <a:rPr lang="en-US" altLang="zh-TW" b="0" i="0" dirty="0">
                <a:solidFill>
                  <a:srgbClr val="292929"/>
                </a:solidFill>
                <a:effectLst/>
                <a:latin typeface="charter"/>
              </a:rPr>
              <a:t>PBFT</a:t>
            </a:r>
            <a:r>
              <a:rPr lang="zh-TW" altLang="en-US" b="0" i="0" dirty="0">
                <a:solidFill>
                  <a:srgbClr val="292929"/>
                </a:solidFill>
                <a:effectLst/>
                <a:latin typeface="charter"/>
              </a:rPr>
              <a:t>的創新在於三階段投票的設計，分為“就位”</a:t>
            </a:r>
            <a:r>
              <a:rPr lang="en-US" altLang="zh-TW" b="0" i="0" dirty="0">
                <a:solidFill>
                  <a:srgbClr val="292929"/>
                </a:solidFill>
                <a:effectLst/>
                <a:latin typeface="charter"/>
              </a:rPr>
              <a:t>(Pre-prepare)</a:t>
            </a:r>
            <a:r>
              <a:rPr lang="zh-TW" altLang="en-US" b="0" i="0" dirty="0">
                <a:solidFill>
                  <a:srgbClr val="292929"/>
                </a:solidFill>
                <a:effectLst/>
                <a:latin typeface="charter"/>
              </a:rPr>
              <a:t>、“預備”</a:t>
            </a:r>
            <a:r>
              <a:rPr lang="en-US" altLang="zh-TW" b="0" i="0" dirty="0">
                <a:solidFill>
                  <a:srgbClr val="292929"/>
                </a:solidFill>
                <a:effectLst/>
                <a:latin typeface="charter"/>
              </a:rPr>
              <a:t>(Prepare)</a:t>
            </a:r>
            <a:r>
              <a:rPr lang="zh-TW" altLang="en-US" b="0" i="0" dirty="0">
                <a:solidFill>
                  <a:srgbClr val="292929"/>
                </a:solidFill>
                <a:effectLst/>
                <a:latin typeface="charter"/>
              </a:rPr>
              <a:t>、“執行”</a:t>
            </a:r>
            <a:r>
              <a:rPr lang="en-US" altLang="zh-TW" b="0" i="0" dirty="0">
                <a:solidFill>
                  <a:srgbClr val="292929"/>
                </a:solidFill>
                <a:effectLst/>
                <a:latin typeface="charter"/>
              </a:rPr>
              <a:t>(Commit)</a:t>
            </a:r>
            <a:r>
              <a:rPr lang="zh-TW" altLang="en-US" b="0" i="0" dirty="0">
                <a:solidFill>
                  <a:srgbClr val="292929"/>
                </a:solidFill>
                <a:effectLst/>
                <a:latin typeface="charter"/>
              </a:rPr>
              <a:t>三個階段。</a:t>
            </a:r>
            <a:endParaRPr lang="zh-TW" altLang="en-US" dirty="0"/>
          </a:p>
        </p:txBody>
      </p:sp>
    </p:spTree>
    <p:extLst>
      <p:ext uri="{BB962C8B-B14F-4D97-AF65-F5344CB8AC3E}">
        <p14:creationId xmlns:p14="http://schemas.microsoft.com/office/powerpoint/2010/main" val="925233988"/>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TotalTime>
  <Words>1387</Words>
  <Application>Microsoft Office PowerPoint</Application>
  <PresentationFormat>寬螢幕</PresentationFormat>
  <Paragraphs>46</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charter</vt:lpstr>
      <vt:lpstr>Microsoft JhengHei</vt:lpstr>
      <vt:lpstr>Microsoft JhengHei</vt:lpstr>
      <vt:lpstr>Microsoft JhengHei</vt:lpstr>
      <vt:lpstr>Arial</vt:lpstr>
      <vt:lpstr>Gill Sans MT</vt:lpstr>
      <vt:lpstr>圖庫</vt:lpstr>
      <vt:lpstr>區塊鏈演算法</vt:lpstr>
      <vt:lpstr>PowerPoint 簡報</vt:lpstr>
      <vt:lpstr>點對點網路系統</vt:lpstr>
      <vt:lpstr>PowerPoint 簡報</vt:lpstr>
      <vt:lpstr>PowerPoint 簡報</vt:lpstr>
      <vt:lpstr>POW：Proof of Work，工作量證明</vt:lpstr>
      <vt:lpstr>POS：Proof of Stake，權益證明 </vt:lpstr>
      <vt:lpstr>DPOS：Delegated Proof of Stake，授權權益證明(票選挖礦)</vt:lpstr>
      <vt:lpstr>PBFT：Practical Byzantine FaultTolerance，實用拜占庭容錯</vt:lpstr>
      <vt:lpstr>PBFT：Practical Byzantine FaultTolerance，實用拜占庭容錯</vt:lpstr>
      <vt:lpstr>PowerPoint 簡報</vt:lpstr>
      <vt:lpstr>區塊鏈中常見的共識演算法</vt:lpstr>
      <vt:lpstr>PowerPoint 簡報</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dc:title>
  <dc:creator>至祥 黃</dc:creator>
  <cp:lastModifiedBy>至祥 黃</cp:lastModifiedBy>
  <cp:revision>8</cp:revision>
  <dcterms:created xsi:type="dcterms:W3CDTF">2021-09-06T02:19:18Z</dcterms:created>
  <dcterms:modified xsi:type="dcterms:W3CDTF">2021-09-06T05:02:49Z</dcterms:modified>
</cp:coreProperties>
</file>