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51"/>
  </p:notesMasterIdLst>
  <p:handoutMasterIdLst>
    <p:handoutMasterId r:id="rId52"/>
  </p:handoutMasterIdLst>
  <p:sldIdLst>
    <p:sldId id="256" r:id="rId5"/>
    <p:sldId id="265" r:id="rId6"/>
    <p:sldId id="262" r:id="rId7"/>
    <p:sldId id="263" r:id="rId8"/>
    <p:sldId id="264" r:id="rId9"/>
    <p:sldId id="266" r:id="rId10"/>
    <p:sldId id="267" r:id="rId11"/>
    <p:sldId id="268" r:id="rId12"/>
    <p:sldId id="276" r:id="rId13"/>
    <p:sldId id="269" r:id="rId14"/>
    <p:sldId id="270" r:id="rId15"/>
    <p:sldId id="261" r:id="rId16"/>
    <p:sldId id="271" r:id="rId17"/>
    <p:sldId id="288" r:id="rId18"/>
    <p:sldId id="290" r:id="rId19"/>
    <p:sldId id="289" r:id="rId20"/>
    <p:sldId id="291" r:id="rId21"/>
    <p:sldId id="292" r:id="rId22"/>
    <p:sldId id="293" r:id="rId23"/>
    <p:sldId id="273" r:id="rId24"/>
    <p:sldId id="286" r:id="rId25"/>
    <p:sldId id="287" r:id="rId26"/>
    <p:sldId id="272" r:id="rId27"/>
    <p:sldId id="274" r:id="rId28"/>
    <p:sldId id="275" r:id="rId29"/>
    <p:sldId id="296" r:id="rId30"/>
    <p:sldId id="310" r:id="rId31"/>
    <p:sldId id="297" r:id="rId32"/>
    <p:sldId id="298" r:id="rId33"/>
    <p:sldId id="299" r:id="rId34"/>
    <p:sldId id="302" r:id="rId35"/>
    <p:sldId id="303" r:id="rId36"/>
    <p:sldId id="301" r:id="rId37"/>
    <p:sldId id="304" r:id="rId38"/>
    <p:sldId id="306" r:id="rId39"/>
    <p:sldId id="307" r:id="rId40"/>
    <p:sldId id="309" r:id="rId41"/>
    <p:sldId id="277" r:id="rId42"/>
    <p:sldId id="278" r:id="rId43"/>
    <p:sldId id="280" r:id="rId44"/>
    <p:sldId id="279" r:id="rId45"/>
    <p:sldId id="281" r:id="rId46"/>
    <p:sldId id="282" r:id="rId47"/>
    <p:sldId id="283" r:id="rId48"/>
    <p:sldId id="284" r:id="rId49"/>
    <p:sldId id="260" r:id="rId50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38826-A4AA-49F3-BD33-CC7107AEA16F}" v="70" dt="2022-06-20T13:50:33.904"/>
    <p1510:client id="{2C7CA755-D16F-4FC2-87F5-4E567108E619}" v="34" dt="2022-06-20T13:53:46.195"/>
    <p1510:client id="{BA97C99D-57CF-4DF9-A571-6C65713AE071}" v="93" dt="2022-06-20T13:28:53.465"/>
    <p1510:client id="{F27E142B-5A26-42AE-862C-842AE5468601}" v="1400" dt="2022-06-20T14:13:1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EC77988-17A1-4120-9BD8-C8DEC53BFE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BF025DD-4559-4BA2-9F55-57060EDB2A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88DE7-FF98-448A-B63A-41A6E6182390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2022/6/20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D92B17-BBF0-4DD7-AEB5-75E7E5BE60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9E12DF-5E8B-4473-B863-881F199622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70DAC-94BB-44A5-A736-EB9D5AA26665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1604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2C2513D-FA62-4FF8-BB83-D07C45FB781B}" type="datetime1">
              <a:rPr lang="zh-TW" altLang="en-US" noProof="0" smtClean="0"/>
              <a:t>2022/6/20</a:t>
            </a:fld>
            <a:endParaRPr lang="zh-TW" altLang="en-US" noProof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D6D4930-F054-4D7B-A036-908D2CDCE6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24974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D4930-F054-4D7B-A036-908D2CDCE6EB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63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D4930-F054-4D7B-A036-908D2CDCE6EB}" type="slidenum">
              <a:rPr lang="en-US" altLang="zh-TW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3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D4930-F054-4D7B-A036-908D2CDCE6EB}" type="slidenum">
              <a:rPr lang="en-US" altLang="zh-TW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34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21E76F3-7ADF-4AB8-88DD-C6D0000807CC}" type="datetime1">
              <a:rPr lang="zh-TW" altLang="en-US" noProof="0" smtClean="0"/>
              <a:t>2022/6/20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 rtl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55EA6C-FA98-442B-8EA4-46E7CEC3CCC7}" type="datetime1">
              <a:rPr lang="zh-TW" altLang="en-US" noProof="0" smtClean="0"/>
              <a:t>2022/6/20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 rtl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83AAE8-CD4C-40D7-941B-3F9FC845B966}" type="datetime1">
              <a:rPr lang="zh-TW" altLang="en-US" noProof="0" smtClean="0"/>
              <a:t>2022/6/20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 rtl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4C5A14-6772-413D-B047-1021B3CB4265}" type="datetime1">
              <a:rPr lang="zh-TW" altLang="en-US" noProof="0" smtClean="0"/>
              <a:t>2022/6/20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 rtl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0193BAB-3AD5-4093-84A8-BD07B1DB6CDD}" type="datetime1">
              <a:rPr lang="zh-TW" altLang="en-US" noProof="0" smtClean="0"/>
              <a:t>2022/6/20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 rtl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AF4202-3513-4326-9BCC-D34FF71B152B}" type="datetime1">
              <a:rPr lang="zh-TW" altLang="en-US" noProof="0" smtClean="0"/>
              <a:t>2022/6/20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 rtl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5D52C6-AF17-4B69-8797-062D8D7A3469}" type="datetime1">
              <a:rPr lang="zh-TW" altLang="en-US" noProof="0" smtClean="0"/>
              <a:t>2022/6/20</a:t>
            </a:fld>
            <a:endParaRPr lang="zh-TW" altLang="en-US" noProof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 rtl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1A1B74-4430-499E-A5F0-00A65FE7C354}" type="datetime1">
              <a:rPr lang="zh-TW" altLang="en-US" noProof="0" smtClean="0"/>
              <a:t>2022/6/20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 rtl="0"/>
              <a:t>‹#›</a:t>
            </a:fld>
            <a:endParaRPr lang="zh-TW" altLang="en-US" noProof="0"/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B5C06-32E6-4A9C-85CF-F9D02662073F}" type="datetime1">
              <a:rPr lang="zh-TW" altLang="en-US" smtClean="0"/>
              <a:t>2022/6/20</a:t>
            </a:fld>
            <a:endParaRPr 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D392D3B-C4C6-4891-B937-9A5C5955E832}" type="datetime1">
              <a:rPr lang="zh-TW" altLang="en-US" noProof="0" smtClean="0"/>
              <a:t>2022/6/20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 rtl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9CE210-0C0C-401E-A651-1EF798EB4B9B}" type="datetime1">
              <a:rPr lang="zh-TW" altLang="en-US" noProof="0" smtClean="0"/>
              <a:t>2022/6/20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 rtl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fld id="{FD08433E-55C0-4752-8774-97316AF38C88}" type="datetime1">
              <a:rPr lang="zh-TW" altLang="en-US" noProof="0" smtClean="0"/>
              <a:t>2022/6/20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ea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j-ea"/>
          <a:ea typeface="+mj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j-ea"/>
          <a:ea typeface="+mj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j-ea"/>
          <a:ea typeface="+mj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j-ea"/>
          <a:ea typeface="+mj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j-ea"/>
          <a:ea typeface="+mj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6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30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4" name="Rectangle 34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 descr="數位連線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91" r="1676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75" name="Group 36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006956"/>
            <a:ext cx="7213600" cy="137217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altLang="zh-TW" sz="1800" i="0" u="none" strike="noStrike">
                <a:solidFill>
                  <a:schemeClr val="bg1"/>
                </a:solidFill>
                <a:effectLst/>
                <a:latin typeface="+mj-lt"/>
              </a:rPr>
            </a:br>
            <a:br>
              <a:rPr lang="en-US" altLang="zh-TW" sz="1800" i="0" u="none" strike="noStrike">
                <a:solidFill>
                  <a:schemeClr val="bg1"/>
                </a:solidFill>
                <a:effectLst/>
                <a:latin typeface="+mj-lt"/>
              </a:rPr>
            </a:br>
            <a:r>
              <a:rPr lang="zh-TW" altLang="en-US" sz="2700" i="0" u="none" strike="noStrike">
                <a:solidFill>
                  <a:schemeClr val="bg1"/>
                </a:solidFill>
                <a:effectLst/>
                <a:latin typeface="+mj-lt"/>
              </a:rPr>
              <a:t>基於</a:t>
            </a:r>
            <a:r>
              <a:rPr lang="zh-TW" altLang="en-US" sz="2700">
                <a:solidFill>
                  <a:schemeClr val="bg1"/>
                </a:solidFill>
                <a:latin typeface="+mj-lt"/>
              </a:rPr>
              <a:t>以</a:t>
            </a:r>
            <a:r>
              <a:rPr lang="zh-TW" altLang="en-US" sz="2700" i="0" u="none" strike="noStrike">
                <a:solidFill>
                  <a:schemeClr val="bg1"/>
                </a:solidFill>
                <a:effectLst/>
                <a:latin typeface="+mj-lt"/>
              </a:rPr>
              <a:t>太坊</a:t>
            </a:r>
            <a:r>
              <a:rPr lang="en-US" altLang="zh-TW" sz="2700" i="0" u="none" strike="noStrike">
                <a:solidFill>
                  <a:schemeClr val="bg1"/>
                </a:solidFill>
                <a:effectLst/>
                <a:latin typeface="+mj-lt"/>
              </a:rPr>
              <a:t>EVM solidity</a:t>
            </a:r>
            <a:r>
              <a:rPr lang="zh-TW" altLang="en-US" sz="2700" i="0" u="none" strike="noStrike">
                <a:solidFill>
                  <a:schemeClr val="bg1"/>
                </a:solidFill>
                <a:effectLst/>
                <a:latin typeface="+mj-lt"/>
              </a:rPr>
              <a:t>智能合約之深度學習生成音樂</a:t>
            </a:r>
            <a:r>
              <a:rPr lang="en-US" altLang="zh-TW" sz="2700" i="0" u="none" strike="noStrike">
                <a:solidFill>
                  <a:schemeClr val="bg1"/>
                </a:solidFill>
                <a:effectLst/>
                <a:latin typeface="+mj-lt"/>
              </a:rPr>
              <a:t>NFT</a:t>
            </a:r>
            <a:r>
              <a:rPr lang="zh-TW" altLang="en-US" sz="2700" i="0" u="none" strike="noStrike">
                <a:solidFill>
                  <a:schemeClr val="bg1"/>
                </a:solidFill>
                <a:effectLst/>
                <a:latin typeface="+mj-lt"/>
              </a:rPr>
              <a:t>交易平台</a:t>
            </a:r>
            <a:br>
              <a:rPr lang="en-US" altLang="zh-TW" sz="2700" i="0" u="none" strike="noStrike">
                <a:solidFill>
                  <a:schemeClr val="bg1"/>
                </a:solidFill>
                <a:effectLst/>
                <a:latin typeface="+mj-lt"/>
              </a:rPr>
            </a:br>
            <a:r>
              <a:rPr lang="en-US" altLang="zh-TW" sz="2700" i="0" u="none" strike="noStrike">
                <a:solidFill>
                  <a:schemeClr val="bg1"/>
                </a:solidFill>
                <a:effectLst/>
                <a:latin typeface="+mj-lt"/>
              </a:rPr>
              <a:t>(</a:t>
            </a:r>
            <a:r>
              <a:rPr lang="zh-TW" altLang="en-US" sz="2700" i="0" u="none" strike="noStrike">
                <a:solidFill>
                  <a:schemeClr val="bg1"/>
                </a:solidFill>
                <a:effectLst/>
                <a:latin typeface="+mj-lt"/>
              </a:rPr>
              <a:t>期末報告</a:t>
            </a:r>
            <a:r>
              <a:rPr lang="en-US" altLang="zh-TW" sz="2700" i="0" u="none" strike="noStrike">
                <a:solidFill>
                  <a:schemeClr val="bg1"/>
                </a:solidFill>
                <a:effectLst/>
                <a:latin typeface="+mj-lt"/>
              </a:rPr>
              <a:t>)</a:t>
            </a:r>
            <a:br>
              <a:rPr lang="en-US" altLang="zh-TW" sz="1800" i="0" u="none" strike="noStrike">
                <a:solidFill>
                  <a:schemeClr val="bg1"/>
                </a:solidFill>
                <a:effectLst/>
                <a:latin typeface="+mj-lt"/>
              </a:rPr>
            </a:br>
            <a:endParaRPr lang="en-US" altLang="zh-TW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2438399"/>
            <a:ext cx="7216607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zh-TW" altLang="en-US" b="1">
                <a:solidFill>
                  <a:schemeClr val="bg1"/>
                </a:solidFill>
                <a:effectLst/>
                <a:latin typeface="+mn-lt"/>
                <a:ea typeface="+mn-ea"/>
              </a:rPr>
              <a:t>資工三甲 嚴佳華</a:t>
            </a:r>
            <a:r>
              <a:rPr lang="en-US" altLang="zh-TW" b="1">
                <a:solidFill>
                  <a:schemeClr val="bg1"/>
                </a:solidFill>
                <a:effectLst/>
                <a:latin typeface="+mn-lt"/>
                <a:ea typeface="+mn-ea"/>
              </a:rPr>
              <a:t> B0829066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zh-TW" altLang="en-US" b="1">
                <a:solidFill>
                  <a:schemeClr val="bg1"/>
                </a:solidFill>
                <a:effectLst/>
                <a:latin typeface="+mn-lt"/>
                <a:ea typeface="+mn-ea"/>
              </a:rPr>
              <a:t>資工三甲 黃至祥</a:t>
            </a:r>
            <a:r>
              <a:rPr lang="en-US" altLang="zh-TW" b="1">
                <a:solidFill>
                  <a:schemeClr val="bg1"/>
                </a:solidFill>
                <a:effectLst/>
                <a:latin typeface="+mn-lt"/>
                <a:ea typeface="+mn-ea"/>
              </a:rPr>
              <a:t> B0829060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zh-TW" altLang="en-US" b="1">
                <a:solidFill>
                  <a:schemeClr val="bg1"/>
                </a:solidFill>
                <a:effectLst/>
                <a:latin typeface="+mn-lt"/>
                <a:ea typeface="+mn-ea"/>
              </a:rPr>
              <a:t>資管三乙 倪斌新</a:t>
            </a:r>
            <a:r>
              <a:rPr lang="en-US" altLang="zh-TW" b="1">
                <a:solidFill>
                  <a:schemeClr val="bg1"/>
                </a:solidFill>
                <a:effectLst/>
                <a:latin typeface="+mn-lt"/>
                <a:ea typeface="+mn-ea"/>
              </a:rPr>
              <a:t> B0844222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altLang="zh-TW" b="1">
                <a:solidFill>
                  <a:schemeClr val="bg1"/>
                </a:solidFill>
                <a:effectLst/>
                <a:latin typeface="+mn-lt"/>
                <a:ea typeface="+mn-ea"/>
              </a:rPr>
              <a:t>  </a:t>
            </a:r>
            <a:r>
              <a:rPr lang="zh-TW" altLang="en-US" b="1">
                <a:solidFill>
                  <a:schemeClr val="bg1"/>
                </a:solidFill>
                <a:effectLst/>
                <a:latin typeface="+mn-lt"/>
                <a:ea typeface="+mn-ea"/>
              </a:rPr>
              <a:t>指導老師</a:t>
            </a:r>
            <a:r>
              <a:rPr lang="en-US" altLang="zh-TW" b="1">
                <a:solidFill>
                  <a:schemeClr val="bg1"/>
                </a:solidFill>
                <a:effectLst/>
                <a:latin typeface="+mn-lt"/>
                <a:ea typeface="+mn-ea"/>
              </a:rPr>
              <a:t>: </a:t>
            </a:r>
            <a:r>
              <a:rPr lang="zh-TW" altLang="en-US" b="1">
                <a:solidFill>
                  <a:schemeClr val="bg1"/>
                </a:solidFill>
                <a:effectLst/>
                <a:latin typeface="+mn-lt"/>
                <a:ea typeface="+mn-ea"/>
              </a:rPr>
              <a:t>呂仁園</a:t>
            </a:r>
            <a:r>
              <a:rPr lang="zh-TW" altLang="en-US" b="1">
                <a:solidFill>
                  <a:schemeClr val="bg1"/>
                </a:solidFill>
                <a:latin typeface="+mn-lt"/>
                <a:ea typeface="+mn-ea"/>
              </a:rPr>
              <a:t>、粘儆夫 老師 </a:t>
            </a:r>
            <a:endParaRPr lang="en-US" altLang="zh-TW" b="1">
              <a:solidFill>
                <a:schemeClr val="bg1"/>
              </a:solidFill>
              <a:latin typeface="+mn-lt"/>
              <a:ea typeface="+mn-ea"/>
            </a:endParaRPr>
          </a:p>
          <a:p>
            <a:pPr>
              <a:buFont typeface="Wingdings 2" panose="05020102010507070707" pitchFamily="18" charset="2"/>
              <a:buChar char=""/>
            </a:pPr>
            <a:endParaRPr lang="en-US" altLang="zh-TW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1AEDF0B-0AE7-4679-B190-5D6CF291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42" y="1005839"/>
            <a:ext cx="6432313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600">
                <a:solidFill>
                  <a:schemeClr val="tx2"/>
                </a:solidFill>
                <a:latin typeface="+mj-lt"/>
              </a:rPr>
              <a:t>系統架構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56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9197B-F6C6-4AD6-BE11-5A55553A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12FBC7-57B3-466F-8A56-E6C71070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TW" sz="2400" err="1"/>
              <a:t>Dapp</a:t>
            </a:r>
            <a:r>
              <a:rPr lang="en-US" altLang="zh-TW" sz="2400"/>
              <a:t>: Decentralized Application</a:t>
            </a:r>
            <a:r>
              <a:rPr lang="zh-TW" altLang="en-US" sz="2400"/>
              <a:t>，又名爲去中心化應用程式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4A941B9-29BC-4E3C-B0FA-7C92D380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98" y="2640874"/>
            <a:ext cx="9508778" cy="275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6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D7C13F-A74A-458C-BD0A-E94D29F59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字典移除">
            <a:extLst>
              <a:ext uri="{FF2B5EF4-FFF2-40B4-BE49-F238E27FC236}">
                <a16:creationId xmlns:a16="http://schemas.microsoft.com/office/drawing/2014/main" id="{4974915E-FA1A-8B7C-B868-E0A8FD232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048" y="1208531"/>
            <a:ext cx="4735069" cy="473506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EA0D2BB-E66C-43E1-9553-F0782C70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>
                <a:solidFill>
                  <a:srgbClr val="FFFFFF"/>
                </a:solidFill>
                <a:latin typeface="+mj-lt"/>
              </a:rPr>
              <a:t>技術需求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8D28DB3E-156C-4185-9391-73877940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853" t="-14157" r="-11952" b="-12859"/>
          <a:stretch/>
        </p:blipFill>
        <p:spPr>
          <a:xfrm>
            <a:off x="457233" y="257174"/>
            <a:ext cx="11239467" cy="632223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73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D7C13F-A74A-458C-BD0A-E94D29F59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索引">
            <a:extLst>
              <a:ext uri="{FF2B5EF4-FFF2-40B4-BE49-F238E27FC236}">
                <a16:creationId xmlns:a16="http://schemas.microsoft.com/office/drawing/2014/main" id="{BB0C278A-D542-558F-9E6E-8D48FFF0D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048" y="1208531"/>
            <a:ext cx="4735069" cy="47350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EA0D2BB-E66C-43E1-9553-F0782C70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4C4EF89-7AD0-47B7-99FD-B04395EA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>
                <a:solidFill>
                  <a:srgbClr val="FFFFFF"/>
                </a:solidFill>
                <a:latin typeface="+mj-lt"/>
              </a:rPr>
              <a:t>關鍵技術介紹</a:t>
            </a:r>
          </a:p>
        </p:txBody>
      </p:sp>
    </p:spTree>
    <p:extLst>
      <p:ext uri="{BB962C8B-B14F-4D97-AF65-F5344CB8AC3E}">
        <p14:creationId xmlns:p14="http://schemas.microsoft.com/office/powerpoint/2010/main" val="2543388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D7C13F-A74A-458C-BD0A-E94D29F59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ntract">
            <a:extLst>
              <a:ext uri="{FF2B5EF4-FFF2-40B4-BE49-F238E27FC236}">
                <a16:creationId xmlns:a16="http://schemas.microsoft.com/office/drawing/2014/main" id="{E77F1C09-8CE2-4161-F83A-DD07FE27A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048" y="1208531"/>
            <a:ext cx="4735069" cy="47350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EA0D2BB-E66C-43E1-9553-F0782C70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52E6A00-FEEC-4A5D-A8BE-E0B89A7E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>
                <a:solidFill>
                  <a:srgbClr val="FFFFFF"/>
                </a:solidFill>
                <a:latin typeface="+mj-lt"/>
              </a:rPr>
              <a:t>智能合約是什麼？</a:t>
            </a:r>
            <a:endParaRPr lang="en-US" altLang="zh-TW" sz="360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329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60519-9017-4BA8-8D23-B0714CCA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智能合約</a:t>
            </a:r>
            <a:r>
              <a:rPr lang="en-US" altLang="zh-TW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(Smart Contract)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A19094-DB13-4F96-9BED-5DAA4964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智能合約是什麼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0" indent="0">
              <a:buNone/>
            </a:pP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在區塊鏈上運行的程式，通常稱為智能合約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(Smart Contract)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📒。所以通常會把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寫區塊鏈程式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改稱作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寫智能合約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35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645BF54-F7FD-44F0-95D4-85A6F32A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智能合約</a:t>
            </a: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(Smart Contract)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232986-5DA8-44E0-808C-671E27451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altLang="zh-TW" sz="200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DApp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和智能合約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(Smart Contract) 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的關聯性，就像開發大型網站時的前端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後端的關係一樣。現代的網站架構上前後端分離，使用者透過瀏覽器連上網站伺服器後，瀏覽器會從網站伺服器上下載並載入網頁內容。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CCC632-F52D-45D0-802A-914F89F36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530740"/>
            <a:ext cx="6489819" cy="181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68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F3FE974-21C0-4840-A36F-BB94E85C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智能合約</a:t>
            </a: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(Smart Contract)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2E054-16D3-4802-A6FC-33CF3F69E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而分散式網頁應用（</a:t>
            </a:r>
            <a:r>
              <a:rPr lang="en-US" altLang="zh-TW" sz="200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DApp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）也是使用相似的概念，只是將後端改為區塊鏈。瀏覽器需使用支援</a:t>
            </a:r>
            <a:r>
              <a:rPr lang="en-US" altLang="zh-TW" sz="200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DApp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的瀏覽器（如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Mist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），或透過</a:t>
            </a:r>
            <a:r>
              <a:rPr lang="en-US" altLang="zh-TW" sz="200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MetaMask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等擴充功能套件，讓常用的瀏覽器支援</a:t>
            </a:r>
            <a:r>
              <a:rPr lang="en-US" altLang="zh-TW" sz="200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DApp</a:t>
            </a:r>
            <a:endParaRPr lang="zh-TW" altLang="en-US" sz="200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229849-1F4F-49D3-8891-4AEBFBBB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108902"/>
            <a:ext cx="6489819" cy="26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59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8172C38-4810-4A75-9F9F-258C3C99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智能合約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(Smart Contract)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94113A-EA49-4805-9E6C-C7914389D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通常開發</a:t>
            </a:r>
            <a:r>
              <a:rPr lang="en-US" altLang="zh-TW" sz="200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DApp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時會使用諸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web3.js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00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Ethjs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等函式庫提供的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來簡化與智能合約的溝通。這麼一來開發</a:t>
            </a:r>
            <a:r>
              <a:rPr lang="en-US" altLang="zh-TW" sz="200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DApp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的體驗其實與開發一般網頁應用已經相當接近。</a:t>
            </a:r>
          </a:p>
          <a:p>
            <a:endParaRPr lang="zh-TW" altLang="en-US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3A389F-F06B-4AE9-A661-381E76170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773"/>
          <a:stretch/>
        </p:blipFill>
        <p:spPr>
          <a:xfrm>
            <a:off x="4791522" y="1534800"/>
            <a:ext cx="6489819" cy="38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5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E4F08B3-4EE2-471B-BAC2-61EA8ED8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>
                <a:solidFill>
                  <a:srgbClr val="FFFFFF"/>
                </a:solidFill>
                <a:latin typeface="+mj-lt"/>
              </a:rPr>
              <a:t>詞彙定義</a:t>
            </a:r>
          </a:p>
        </p:txBody>
      </p:sp>
      <p:pic>
        <p:nvPicPr>
          <p:cNvPr id="7" name="Graphic 6" descr="問題">
            <a:extLst>
              <a:ext uri="{FF2B5EF4-FFF2-40B4-BE49-F238E27FC236}">
                <a16:creationId xmlns:a16="http://schemas.microsoft.com/office/drawing/2014/main" id="{F0FB1597-F9EE-1363-233F-F9F8F5391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166" y="2217610"/>
            <a:ext cx="2716911" cy="27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39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文件">
            <a:extLst>
              <a:ext uri="{FF2B5EF4-FFF2-40B4-BE49-F238E27FC236}">
                <a16:creationId xmlns:a16="http://schemas.microsoft.com/office/drawing/2014/main" id="{0A386046-10B2-4883-E9E7-8B34CDA1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3031" y="1208531"/>
            <a:ext cx="4735069" cy="47350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2360E31-7613-40A6-960F-5C3A6E1E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>
                <a:solidFill>
                  <a:srgbClr val="FFFFFF"/>
                </a:solidFill>
                <a:effectLst/>
                <a:latin typeface="+mj-lt"/>
              </a:rPr>
              <a:t>物件圖</a:t>
            </a:r>
            <a:endParaRPr lang="en-US" altLang="zh-TW" sz="360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0948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C49F8E8-AD3E-4DB3-98F0-7399147C59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441159"/>
            <a:ext cx="6518800" cy="426981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8C1792-8879-4C3B-998E-8C6B6FA8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 dirty="0">
                <a:solidFill>
                  <a:srgbClr val="FFFFFF"/>
                </a:solidFill>
                <a:latin typeface="+mj-lt"/>
              </a:rPr>
              <a:t>使用者物件圖</a:t>
            </a:r>
          </a:p>
        </p:txBody>
      </p:sp>
    </p:spTree>
    <p:extLst>
      <p:ext uri="{BB962C8B-B14F-4D97-AF65-F5344CB8AC3E}">
        <p14:creationId xmlns:p14="http://schemas.microsoft.com/office/powerpoint/2010/main" val="1202452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3FC2FBD-B6F0-4338-8C99-B50EA186E2B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538941"/>
            <a:ext cx="6518800" cy="407424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F469BDB-E14F-4FA5-882B-5F85CD4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605" y="1956852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 dirty="0">
                <a:solidFill>
                  <a:srgbClr val="FFFFFF"/>
                </a:solidFill>
                <a:effectLst/>
                <a:latin typeface="+mj-lt"/>
              </a:rPr>
              <a:t>創作者物件圖</a:t>
            </a:r>
            <a:br>
              <a:rPr lang="zh-TW" altLang="en-US" sz="3600" dirty="0">
                <a:solidFill>
                  <a:srgbClr val="FFFFFF"/>
                </a:solidFill>
                <a:effectLst/>
                <a:latin typeface="+mj-lt"/>
              </a:rPr>
            </a:br>
            <a:endParaRPr lang="en-US" altLang="zh-TW" sz="36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8631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D5028C-83AF-475F-95A0-C1676C72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 i="0">
                <a:solidFill>
                  <a:srgbClr val="FFFFFF"/>
                </a:solidFill>
                <a:effectLst/>
                <a:latin typeface="+mj-lt"/>
              </a:rPr>
              <a:t>功能</a:t>
            </a:r>
            <a:endParaRPr lang="en-US" altLang="zh-TW" sz="36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7" name="Graphic 6" descr="核取記號">
            <a:extLst>
              <a:ext uri="{FF2B5EF4-FFF2-40B4-BE49-F238E27FC236}">
                <a16:creationId xmlns:a16="http://schemas.microsoft.com/office/drawing/2014/main" id="{CB1B4EB3-484C-E3AB-C3BF-A19553AC9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166" y="2217610"/>
            <a:ext cx="2716911" cy="27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97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83527-3A56-4555-9C50-6CD85E3D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i="0">
                <a:solidFill>
                  <a:srgbClr val="FFFFFF"/>
                </a:solidFill>
                <a:effectLst/>
                <a:latin typeface="+mj-lt"/>
              </a:rPr>
              <a:t>功能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7820D-ACF3-4BBE-B493-4950CF1C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平台商品篩選</a:t>
            </a:r>
            <a:endParaRPr lang="en-US" altLang="zh-CN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平台商品搜尋</a:t>
            </a:r>
            <a:endParaRPr lang="en-US" altLang="zh-CN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平台商品排序</a:t>
            </a:r>
            <a:endParaRPr lang="en-US" altLang="zh-CN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平台商品信息查看</a:t>
            </a:r>
            <a:endParaRPr lang="en-US" altLang="zh-CN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平台交易記錄查看</a:t>
            </a:r>
            <a:endParaRPr lang="en-US" altLang="zh-CN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平台商品交易</a:t>
            </a:r>
            <a:endPara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135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668E3-49EB-4358-A5E1-FE629388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E5BAF-8220-4C88-9E06-6817CF5B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zh-TW" altLang="en-US" sz="2400">
                <a:latin typeface="微軟正黑體"/>
                <a:ea typeface="微軟正黑體"/>
              </a:rPr>
              <a:t>NFT交易平台(新增</a:t>
            </a:r>
            <a:r>
              <a:rPr lang="zh-TW" sz="2400">
                <a:latin typeface="Microsoft JhengHei"/>
                <a:ea typeface="Microsoft JhengHei"/>
              </a:rPr>
              <a:t>暗黑模式、商品排序</a:t>
            </a:r>
            <a:r>
              <a:rPr lang="zh-TW" altLang="en-US" sz="2400">
                <a:latin typeface="微軟正黑體"/>
                <a:ea typeface="微軟正黑體"/>
              </a:rPr>
              <a:t>)</a:t>
            </a:r>
            <a:endParaRPr lang="en-US" altLang="zh-TW" sz="2400">
              <a:latin typeface="微軟正黑體"/>
              <a:ea typeface="微軟正黑體"/>
            </a:endParaRPr>
          </a:p>
          <a:p>
            <a:pPr marL="305435" indent="-305435"/>
            <a:r>
              <a:rPr lang="zh-TW" altLang="en-US" sz="2400"/>
              <a:t>利用深度學習生成藝術創作檔案</a:t>
            </a:r>
            <a:endParaRPr lang="en-US" altLang="zh-TW" sz="2400"/>
          </a:p>
          <a:p>
            <a:pPr marL="305435" indent="-305435"/>
            <a:r>
              <a:rPr lang="en-US" altLang="zh-TW" sz="2400" err="1">
                <a:latin typeface="+mn-ea"/>
                <a:ea typeface="+mn-ea"/>
              </a:rPr>
              <a:t>未來展望</a:t>
            </a:r>
            <a:r>
              <a:rPr lang="en-US" altLang="zh-TW" sz="2400">
                <a:latin typeface="+mn-ea"/>
                <a:ea typeface="+mn-ea"/>
              </a:rPr>
              <a:t>(</a:t>
            </a:r>
            <a:r>
              <a:rPr lang="en-US" sz="2400">
                <a:latin typeface="+mn-ea"/>
                <a:ea typeface="+mn-ea"/>
                <a:cs typeface="+mj-ea"/>
              </a:rPr>
              <a:t>Decentralized Exchange (DEX) </a:t>
            </a:r>
            <a:r>
              <a:rPr lang="zh-CN" altLang="en-US" sz="2400">
                <a:latin typeface="+mn-ea"/>
                <a:ea typeface="+mn-ea"/>
              </a:rPr>
              <a:t>去</a:t>
            </a:r>
            <a:r>
              <a:rPr lang="zh-CN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中心化交易所</a:t>
            </a:r>
            <a:r>
              <a:rPr lang="en-US" altLang="zh-TW" sz="2400">
                <a:latin typeface="+mn-ea"/>
                <a:ea typeface="+mn-ea"/>
              </a:rPr>
              <a:t>)</a:t>
            </a:r>
          </a:p>
          <a:p>
            <a:pPr marL="305435" indent="-305435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472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D5028C-83AF-475F-95A0-C1676C72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 i="0">
                <a:solidFill>
                  <a:srgbClr val="FFFFFF"/>
                </a:solidFill>
                <a:effectLst/>
                <a:latin typeface="+mj-lt"/>
              </a:rPr>
              <a:t>功能介紹</a:t>
            </a:r>
            <a:endParaRPr lang="en-US" altLang="zh-TW" sz="36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7" name="Graphic 6" descr="核取記號">
            <a:extLst>
              <a:ext uri="{FF2B5EF4-FFF2-40B4-BE49-F238E27FC236}">
                <a16:creationId xmlns:a16="http://schemas.microsoft.com/office/drawing/2014/main" id="{CB1B4EB3-484C-E3AB-C3BF-A19553AC9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166" y="2217610"/>
            <a:ext cx="2716911" cy="27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61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69EB550-5A00-409B-B666-005929E2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>
                <a:solidFill>
                  <a:srgbClr val="FFFFFF"/>
                </a:solidFill>
                <a:latin typeface="+mj-lt"/>
              </a:rPr>
              <a:t>展示</a:t>
            </a:r>
            <a:r>
              <a:rPr lang="en-US" altLang="zh-TW" sz="3600">
                <a:solidFill>
                  <a:srgbClr val="FFFFFF"/>
                </a:solidFill>
                <a:latin typeface="+mj-lt"/>
              </a:rPr>
              <a:t>-</a:t>
            </a:r>
            <a:r>
              <a:rPr lang="zh-TW" altLang="en-US" sz="3600">
                <a:solidFill>
                  <a:srgbClr val="FFFFFF"/>
                </a:solidFill>
                <a:latin typeface="+mj-lt"/>
              </a:rPr>
              <a:t>平台操作</a:t>
            </a: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433DFE8B-9D89-EA17-1606-15488D29C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166" y="2217610"/>
            <a:ext cx="2716911" cy="27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34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58200-5B24-4AE9-ABF5-E72A2246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/>
              <a:t>暗黑模式</a:t>
            </a:r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33174DD9-E05C-444E-B922-DBE275110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533" y="1892467"/>
            <a:ext cx="10046934" cy="4708674"/>
          </a:xfrm>
        </p:spPr>
      </p:pic>
    </p:spTree>
    <p:extLst>
      <p:ext uri="{BB962C8B-B14F-4D97-AF65-F5344CB8AC3E}">
        <p14:creationId xmlns:p14="http://schemas.microsoft.com/office/powerpoint/2010/main" val="206808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F05E0-8FCB-4DAF-A727-8088A750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/>
              <a:t>暗黑模式</a:t>
            </a:r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D7A016F4-4480-4354-BA8C-8165466F4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214" y="1884274"/>
            <a:ext cx="10053572" cy="4749136"/>
          </a:xfrm>
        </p:spPr>
      </p:pic>
    </p:spTree>
    <p:extLst>
      <p:ext uri="{BB962C8B-B14F-4D97-AF65-F5344CB8AC3E}">
        <p14:creationId xmlns:p14="http://schemas.microsoft.com/office/powerpoint/2010/main" val="346737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55378-2092-4F75-9F6C-69A62139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zh-TW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NFT?</a:t>
            </a:r>
            <a:endParaRPr lang="zh-TW" alt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526D1D41-B3FF-478C-B2BF-A13D5DBC6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3" t="10496" r="49788" b="-1"/>
          <a:stretch/>
        </p:blipFill>
        <p:spPr>
          <a:xfrm>
            <a:off x="898752" y="2361056"/>
            <a:ext cx="2822121" cy="3649219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348115-2687-4CC3-9592-0A6A678D1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en-US" altLang="zh-TW" sz="2400" b="0" i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400" b="0" i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的全名是「非同質化代幣」（</a:t>
            </a:r>
            <a:r>
              <a:rPr lang="en-US" altLang="zh-TW" sz="2400" b="0" i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Non-Fungible Token</a:t>
            </a:r>
            <a:r>
              <a:rPr lang="zh-TW" altLang="en-US" sz="2400" b="0" i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0" i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0" i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</a:t>
            </a:r>
            <a:r>
              <a:rPr lang="en-US" altLang="zh-TW" sz="2400" b="0" i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400" b="0" i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都是獨一無二、不可相互替代的，而且交易時不可以被分拆。</a:t>
            </a:r>
            <a:endPara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31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323D50-8385-42FE-8A6D-455F48E4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05435" indent="-305435"/>
            <a:r>
              <a:rPr lang="zh-TW" altLang="en-US" sz="3600"/>
              <a:t>利用深度學習生成藝術創作檔案</a:t>
            </a:r>
            <a:endParaRPr lang="en-US" altLang="zh-TW" sz="3600"/>
          </a:p>
        </p:txBody>
      </p:sp>
      <p:pic>
        <p:nvPicPr>
          <p:cNvPr id="7" name="Graphic 6" descr="Small paint brush">
            <a:extLst>
              <a:ext uri="{FF2B5EF4-FFF2-40B4-BE49-F238E27FC236}">
                <a16:creationId xmlns:a16="http://schemas.microsoft.com/office/drawing/2014/main" id="{3443749D-C293-568A-C2FE-E25E6A748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166" y="2217610"/>
            <a:ext cx="2716911" cy="27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35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69EB550-5A00-409B-B666-005929E2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>
                <a:solidFill>
                  <a:srgbClr val="FFFFFF"/>
                </a:solidFill>
                <a:latin typeface="+mj-lt"/>
              </a:rPr>
              <a:t>展示</a:t>
            </a: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433DFE8B-9D89-EA17-1606-15488D29C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166" y="2217610"/>
            <a:ext cx="2716911" cy="27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73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28D511D2-9CF1-40DE-BB88-A5A48A0E8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4" descr="Coin operated binoculars overlook city at night">
            <a:extLst>
              <a:ext uri="{FF2B5EF4-FFF2-40B4-BE49-F238E27FC236}">
                <a16:creationId xmlns:a16="http://schemas.microsoft.com/office/drawing/2014/main" id="{1E8AC643-2D84-3F3E-3BFE-E566ECE03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37" b="94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9" name="Group 18">
            <a:extLst>
              <a:ext uri="{FF2B5EF4-FFF2-40B4-BE49-F238E27FC236}">
                <a16:creationId xmlns:a16="http://schemas.microsoft.com/office/drawing/2014/main" id="{40ADCA80-A0B1-4379-94EC-0A1A73BE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B4D79C-3A0E-4CB5-9A3D-BB816FD52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39C3D0-536E-4C48-A1C1-D9B718A8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97CA388-CAE8-4FEA-BF21-F64FD172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42067"/>
            <a:ext cx="341206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>
                <a:latin typeface="+mj-lt"/>
              </a:rPr>
              <a:t>未來展望</a:t>
            </a:r>
          </a:p>
        </p:txBody>
      </p:sp>
    </p:spTree>
    <p:extLst>
      <p:ext uri="{BB962C8B-B14F-4D97-AF65-F5344CB8AC3E}">
        <p14:creationId xmlns:p14="http://schemas.microsoft.com/office/powerpoint/2010/main" val="2085678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477C4-97F2-47DE-B102-E46B71AB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5292"/>
            <a:ext cx="11029616" cy="974864"/>
          </a:xfrm>
        </p:spPr>
        <p:txBody>
          <a:bodyPr>
            <a:normAutofit/>
          </a:bodyPr>
          <a:lstStyle/>
          <a:p>
            <a:r>
              <a:rPr lang="zh-TW" sz="3600"/>
              <a:t>DECENTRALIZED EXCHANGE (DEX)去中心化交易所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E965D7-3F0D-4AB4-9DF8-15E8DD0F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/>
              <a:t>多一個功能</a:t>
            </a:r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A4252941-4D3D-45CA-99DB-85FC77C05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038" y="2180496"/>
            <a:ext cx="7438225" cy="3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40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43464-59D7-82BE-80F0-E77E26BC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6424"/>
            <a:ext cx="11029616" cy="919254"/>
          </a:xfrm>
        </p:spPr>
        <p:txBody>
          <a:bodyPr/>
          <a:lstStyle/>
          <a:p>
            <a:r>
              <a:rPr lang="en-US" altLang="zh-TW">
                <a:latin typeface="Trebuchet MS"/>
                <a:ea typeface="微軟正黑體"/>
              </a:rPr>
              <a:t> </a:t>
            </a:r>
            <a:r>
              <a:rPr lang="en-US" altLang="zh-TW" sz="3600"/>
              <a:t>Decentralized Finance</a:t>
            </a:r>
            <a:r>
              <a:rPr lang="zh-TW" sz="3600"/>
              <a:t>（去中心化金融）</a:t>
            </a:r>
            <a:endParaRPr lang="zh-TW"/>
          </a:p>
        </p:txBody>
      </p:sp>
      <p:pic>
        <p:nvPicPr>
          <p:cNvPr id="5" name="圖片 5" descr="一張含有 文字, 向量圖形, 名片, 螢幕擷取畫面 的圖片&#10;&#10;自動產生的描述">
            <a:extLst>
              <a:ext uri="{FF2B5EF4-FFF2-40B4-BE49-F238E27FC236}">
                <a16:creationId xmlns:a16="http://schemas.microsoft.com/office/drawing/2014/main" id="{853D516C-6DA5-879F-6E5F-359C488F6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853" y="2180496"/>
            <a:ext cx="7874293" cy="3678303"/>
          </a:xfrm>
        </p:spPr>
      </p:pic>
    </p:spTree>
    <p:extLst>
      <p:ext uri="{BB962C8B-B14F-4D97-AF65-F5344CB8AC3E}">
        <p14:creationId xmlns:p14="http://schemas.microsoft.com/office/powerpoint/2010/main" val="788138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E877C-D2F1-1EBB-50A7-C72704FA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208946"/>
          </a:xfrm>
        </p:spPr>
        <p:txBody>
          <a:bodyPr/>
          <a:lstStyle/>
          <a:p>
            <a:r>
              <a:rPr lang="zh-TW" sz="3600">
                <a:latin typeface="微軟正黑體"/>
                <a:ea typeface="微軟正黑體"/>
                <a:cs typeface="+mj-ea"/>
              </a:rPr>
              <a:t>幣安交易所</a:t>
            </a:r>
            <a:r>
              <a:rPr lang="en-US" altLang="zh-TW" sz="3600">
                <a:latin typeface="微軟正黑體"/>
                <a:ea typeface="微軟正黑體"/>
                <a:cs typeface="+mj-ea"/>
              </a:rPr>
              <a:t>(</a:t>
            </a:r>
            <a:r>
              <a:rPr lang="zh-TW" sz="3600">
                <a:latin typeface="微軟正黑體"/>
                <a:ea typeface="微軟正黑體"/>
                <a:cs typeface="+mj-ea"/>
              </a:rPr>
              <a:t>中心化交易所</a:t>
            </a:r>
            <a:r>
              <a:rPr lang="en-US" altLang="zh-TW" sz="3600">
                <a:latin typeface="微軟正黑體"/>
                <a:ea typeface="微軟正黑體"/>
                <a:cs typeface="+mj-ea"/>
              </a:rPr>
              <a:t>)</a:t>
            </a:r>
            <a:endParaRPr lang="zh-TW" sz="3600">
              <a:latin typeface="微軟正黑體"/>
              <a:ea typeface="微軟正黑體"/>
              <a:cs typeface="+mj-ea"/>
            </a:endParaRPr>
          </a:p>
          <a:p>
            <a:endParaRPr lang="zh-TW" altLang="en-US">
              <a:latin typeface="微軟正黑體"/>
              <a:ea typeface="微軟正黑體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2491CBAC-AE84-809B-B7D9-A0079BD14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468" y="2180496"/>
            <a:ext cx="8812819" cy="4077888"/>
          </a:xfrm>
        </p:spPr>
      </p:pic>
    </p:spTree>
    <p:extLst>
      <p:ext uri="{BB962C8B-B14F-4D97-AF65-F5344CB8AC3E}">
        <p14:creationId xmlns:p14="http://schemas.microsoft.com/office/powerpoint/2010/main" val="444731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E877C-D2F1-1EBB-50A7-C72704FA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90" y="1616325"/>
            <a:ext cx="11029616" cy="883703"/>
          </a:xfrm>
        </p:spPr>
        <p:txBody>
          <a:bodyPr/>
          <a:lstStyle/>
          <a:p>
            <a:r>
              <a:rPr lang="en-US" altLang="zh-TW" sz="3600" err="1">
                <a:latin typeface="微軟正黑體"/>
                <a:ea typeface="微軟正黑體"/>
                <a:cs typeface="+mj-ea"/>
              </a:rPr>
              <a:t>uniswap</a:t>
            </a:r>
            <a:r>
              <a:rPr lang="en-US" altLang="zh-TW" sz="3600">
                <a:latin typeface="微軟正黑體"/>
                <a:ea typeface="微軟正黑體"/>
                <a:cs typeface="+mj-ea"/>
              </a:rPr>
              <a:t> </a:t>
            </a:r>
            <a:r>
              <a:rPr lang="en-US" sz="3600">
                <a:cs typeface="+mj-ea"/>
              </a:rPr>
              <a:t>(</a:t>
            </a:r>
            <a:r>
              <a:rPr lang="zh-TW" altLang="en-US" sz="3600">
                <a:latin typeface="微軟正黑體"/>
                <a:ea typeface="微軟正黑體"/>
                <a:cs typeface="+mj-ea"/>
              </a:rPr>
              <a:t>去</a:t>
            </a:r>
            <a:r>
              <a:rPr lang="zh-TW" sz="3600">
                <a:latin typeface="微軟正黑體"/>
                <a:ea typeface="微軟正黑體"/>
                <a:cs typeface="+mj-ea"/>
              </a:rPr>
              <a:t>中心化交易所</a:t>
            </a:r>
            <a:r>
              <a:rPr lang="en-US" sz="3600">
                <a:cs typeface="+mj-ea"/>
              </a:rPr>
              <a:t>)</a:t>
            </a:r>
          </a:p>
          <a:p>
            <a:endParaRPr lang="en-US" altLang="zh-TW">
              <a:latin typeface="微軟正黑體"/>
              <a:ea typeface="微軟正黑體"/>
              <a:cs typeface="+mj-ea"/>
            </a:endParaRPr>
          </a:p>
          <a:p>
            <a:endParaRPr lang="zh-TW" altLang="en-US">
              <a:latin typeface="微軟正黑體"/>
              <a:ea typeface="微軟正黑體"/>
            </a:endParaRP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327BA2CB-17D6-D4CA-66AB-52EFE4B9F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119" y="2741969"/>
            <a:ext cx="4524375" cy="2676525"/>
          </a:xfr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DF674058-2BC9-DF7D-B93F-7CB51A7C1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71" y="2320920"/>
            <a:ext cx="5384710" cy="424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17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E877C-D2F1-1EBB-50A7-C72704FA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65" y="1904216"/>
            <a:ext cx="11029616" cy="1018094"/>
          </a:xfrm>
        </p:spPr>
        <p:txBody>
          <a:bodyPr/>
          <a:lstStyle/>
          <a:p>
            <a:r>
              <a:rPr lang="zh-TW" altLang="en-US">
                <a:latin typeface="微軟正黑體"/>
                <a:ea typeface="微軟正黑體"/>
                <a:cs typeface="+mj-ea"/>
              </a:rPr>
              <a:t>    </a:t>
            </a:r>
            <a:r>
              <a:rPr lang="zh-TW" altLang="en-US" sz="3600">
                <a:latin typeface="微軟正黑體"/>
                <a:ea typeface="微軟正黑體"/>
                <a:cs typeface="+mj-ea"/>
              </a:rPr>
              <a:t> 傳統交易所做市行為 </a:t>
            </a:r>
            <a:r>
              <a:rPr lang="en-US" sz="3600">
                <a:cs typeface="+mj-ea"/>
              </a:rPr>
              <a:t>VS</a:t>
            </a:r>
            <a:r>
              <a:rPr lang="zh-TW" altLang="en-US" sz="3600">
                <a:latin typeface="微軟正黑體"/>
                <a:ea typeface="微軟正黑體"/>
                <a:cs typeface="+mj-ea"/>
              </a:rPr>
              <a:t> </a:t>
            </a:r>
            <a:r>
              <a:rPr lang="zh-TW" sz="3600">
                <a:latin typeface="微軟正黑體"/>
                <a:ea typeface="微軟正黑體"/>
                <a:cs typeface="+mj-ea"/>
              </a:rPr>
              <a:t>去中心化交易所</a:t>
            </a:r>
            <a:r>
              <a:rPr lang="zh-TW" altLang="en-US" sz="3600">
                <a:latin typeface="微軟正黑體"/>
                <a:ea typeface="微軟正黑體"/>
                <a:cs typeface="+mj-ea"/>
              </a:rPr>
              <a:t>做市行為</a:t>
            </a:r>
            <a:endParaRPr lang="en-US" altLang="zh-TW" sz="3600">
              <a:latin typeface="微軟正黑體"/>
              <a:ea typeface="微軟正黑體"/>
              <a:cs typeface="+mj-ea"/>
            </a:endParaRPr>
          </a:p>
          <a:p>
            <a:endParaRPr lang="en-US">
              <a:cs typeface="+mj-ea"/>
            </a:endParaRPr>
          </a:p>
          <a:p>
            <a:endParaRPr lang="en-US" altLang="zh-TW">
              <a:latin typeface="微軟正黑體"/>
              <a:ea typeface="微軟正黑體"/>
              <a:cs typeface="+mj-ea"/>
            </a:endParaRPr>
          </a:p>
          <a:p>
            <a:endParaRPr lang="zh-TW" altLang="en-US">
              <a:latin typeface="微軟正黑體"/>
              <a:ea typeface="微軟正黑體"/>
            </a:endParaRPr>
          </a:p>
        </p:txBody>
      </p:sp>
      <p:pic>
        <p:nvPicPr>
          <p:cNvPr id="5" name="圖片 7">
            <a:extLst>
              <a:ext uri="{FF2B5EF4-FFF2-40B4-BE49-F238E27FC236}">
                <a16:creationId xmlns:a16="http://schemas.microsoft.com/office/drawing/2014/main" id="{4B322511-C76A-5366-37F2-CB3A0BC7C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07"/>
          <a:stretch/>
        </p:blipFill>
        <p:spPr>
          <a:xfrm>
            <a:off x="1310325" y="2050575"/>
            <a:ext cx="9304481" cy="4137456"/>
          </a:xfrm>
        </p:spPr>
      </p:pic>
    </p:spTree>
    <p:extLst>
      <p:ext uri="{BB962C8B-B14F-4D97-AF65-F5344CB8AC3E}">
        <p14:creationId xmlns:p14="http://schemas.microsoft.com/office/powerpoint/2010/main" val="1865083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8A051B0-3985-4963-B3DC-324DED0D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>
                <a:solidFill>
                  <a:srgbClr val="FFFFFF"/>
                </a:solidFill>
                <a:latin typeface="+mj-lt"/>
              </a:rPr>
              <a:t>系統架構流程</a:t>
            </a:r>
          </a:p>
        </p:txBody>
      </p:sp>
      <p:pic>
        <p:nvPicPr>
          <p:cNvPr id="7" name="Graphic 6" descr="同步處理">
            <a:extLst>
              <a:ext uri="{FF2B5EF4-FFF2-40B4-BE49-F238E27FC236}">
                <a16:creationId xmlns:a16="http://schemas.microsoft.com/office/drawing/2014/main" id="{4F5C897D-D66F-4423-D521-EB7F83155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166" y="2217610"/>
            <a:ext cx="2716911" cy="27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96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983615489">
            <a:extLst>
              <a:ext uri="{FF2B5EF4-FFF2-40B4-BE49-F238E27FC236}">
                <a16:creationId xmlns:a16="http://schemas.microsoft.com/office/drawing/2014/main" id="{FDE94085-1346-4102-859B-65E81F283E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6" y="1424862"/>
            <a:ext cx="6518800" cy="4302407"/>
          </a:xfrm>
          <a:prstGeom prst="rect">
            <a:avLst/>
          </a:prstGeom>
        </p:spPr>
      </p:pic>
      <p:sp>
        <p:nvSpPr>
          <p:cNvPr id="31" name="Rectangle 18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5662423-635F-4BBD-A521-3B4ECD18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>
                <a:solidFill>
                  <a:srgbClr val="FFFFFF"/>
                </a:solidFill>
                <a:latin typeface="+mj-lt"/>
              </a:rPr>
              <a:t>系統架構流程</a:t>
            </a:r>
            <a:endParaRPr lang="en-US" altLang="zh-TW" sz="360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103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DCB24-0458-4239-A243-812124EC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>
                <a:solidFill>
                  <a:srgbClr val="FFFFFF"/>
                </a:solidFill>
                <a:latin typeface="+mj-lt"/>
              </a:rPr>
              <a:t>詞彙定義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5AED8-3FC0-463D-AD31-7CB731CBF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kern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“</a:t>
            </a:r>
            <a:r>
              <a:rPr lang="zh-TW" altLang="zh-TW" sz="2400" ker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軟體</a:t>
            </a:r>
            <a:r>
              <a:rPr lang="en-US" altLang="zh-TW" sz="2400" ker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”</a:t>
            </a:r>
            <a:r>
              <a:rPr lang="zh-TW" altLang="zh-TW" sz="2400" ker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：在這邊是指</a:t>
            </a:r>
            <a:r>
              <a:rPr lang="en-US" altLang="zh-TW" sz="2400" ker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NFT trading platform</a:t>
            </a:r>
            <a:r>
              <a:rPr lang="zh-TW" altLang="zh-TW" sz="2400" ker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（即非同質化代幣交易平台），整套軟體系統。</a:t>
            </a:r>
            <a:endParaRPr lang="en-US" altLang="zh-TW" sz="2400" kern="0">
              <a:solidFill>
                <a:srgbClr val="000000"/>
              </a:solidFill>
              <a:effectLst/>
              <a:latin typeface="Calibri" panose="020F0502020204030204" pitchFamily="34" charset="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r>
              <a:rPr lang="en-US" altLang="zh-TW" sz="2400" kern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“</a:t>
            </a:r>
            <a:r>
              <a:rPr lang="zh-TW" altLang="zh-TW" sz="2400" ker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使用者</a:t>
            </a:r>
            <a:r>
              <a:rPr lang="en-US" altLang="zh-TW" sz="2400" ker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”</a:t>
            </a:r>
            <a:r>
              <a:rPr lang="zh-TW" altLang="zh-TW" sz="2400" ker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、</a:t>
            </a:r>
            <a:r>
              <a:rPr lang="en-US" altLang="zh-TW" sz="2400" ker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”</a:t>
            </a:r>
            <a:r>
              <a:rPr lang="zh-TW" altLang="zh-TW" sz="2400" ker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用户</a:t>
            </a:r>
            <a:r>
              <a:rPr lang="en-US" altLang="zh-TW" sz="2400" ker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”</a:t>
            </a:r>
            <a:r>
              <a:rPr lang="zh-TW" altLang="zh-TW" sz="2400" ker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：在這裡皆是指</a:t>
            </a:r>
            <a:r>
              <a:rPr lang="en-US" altLang="zh-TW" sz="2400" ker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user</a:t>
            </a:r>
            <a:r>
              <a:rPr lang="zh-TW" altLang="zh-TW" sz="2400" ker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，使用者可以是多人或企業，不同使用方向的使用者對於使用者性質定義不同。</a:t>
            </a:r>
            <a:endParaRPr lang="zh-TW" altLang="zh-TW" sz="2400" kern="10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r>
              <a:rPr lang="en-US" altLang="zh-TW" sz="2400" kern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“smart contract”</a:t>
            </a:r>
            <a:r>
              <a:rPr lang="zh-TW" altLang="zh-TW" sz="2400" ker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：智能合約，與以太坊互動之程式，能夠透過智能合約對多個錢包進行資產轉移及驗證。</a:t>
            </a:r>
            <a:endParaRPr lang="zh-TW" altLang="zh-TW" sz="2400" kern="10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endParaRPr lang="zh-TW" altLang="zh-TW" sz="1800" kern="10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627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7DD2EEF-727D-44BA-9400-38AE63AD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42" y="1005839"/>
            <a:ext cx="6432313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600">
                <a:solidFill>
                  <a:schemeClr val="tx2"/>
                </a:solidFill>
                <a:latin typeface="+mj-lt"/>
              </a:rPr>
              <a:t>使用案例圖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59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9D7C13F-A74A-458C-BD0A-E94D29F59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BCC2E4B-8FE8-4585-9899-E53D460884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2052439"/>
            <a:ext cx="5164834" cy="304725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EA0D2BB-E66C-43E1-9553-F0782C70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33AAEB-A8CF-45A2-8B42-5CC29B83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>
                <a:solidFill>
                  <a:srgbClr val="FFFFFF"/>
                </a:solidFill>
                <a:latin typeface="+mj-lt"/>
              </a:rPr>
              <a:t>使用案例圖</a:t>
            </a:r>
            <a:r>
              <a:rPr lang="en-US" altLang="zh-TW" sz="3600">
                <a:solidFill>
                  <a:srgbClr val="FFFFFF"/>
                </a:solidFill>
                <a:latin typeface="+mj-lt"/>
              </a:rPr>
              <a:t>-</a:t>
            </a:r>
            <a:r>
              <a:rPr lang="zh-TW" altLang="en-US" sz="3600">
                <a:solidFill>
                  <a:srgbClr val="FFFFFF"/>
                </a:solidFill>
                <a:latin typeface="+mj-lt"/>
              </a:rPr>
              <a:t>一般性</a:t>
            </a:r>
          </a:p>
        </p:txBody>
      </p:sp>
    </p:spTree>
    <p:extLst>
      <p:ext uri="{BB962C8B-B14F-4D97-AF65-F5344CB8AC3E}">
        <p14:creationId xmlns:p14="http://schemas.microsoft.com/office/powerpoint/2010/main" val="1342423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4F582B6-35CB-4A3A-BF70-AACB0B4E84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276" y="1208531"/>
            <a:ext cx="5290580" cy="473506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BD5AEA9-8179-4BE0-9A74-16BF6308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>
                <a:solidFill>
                  <a:srgbClr val="FFFFFF"/>
                </a:solidFill>
                <a:latin typeface="+mj-lt"/>
              </a:rPr>
              <a:t>使用者</a:t>
            </a:r>
            <a:r>
              <a:rPr lang="en-US" altLang="zh-TW" sz="3600">
                <a:solidFill>
                  <a:srgbClr val="FFFFFF"/>
                </a:solidFill>
                <a:latin typeface="+mj-lt"/>
              </a:rPr>
              <a:t>user</a:t>
            </a:r>
            <a:br>
              <a:rPr lang="en-US" altLang="zh-TW" sz="3600">
                <a:solidFill>
                  <a:srgbClr val="FFFFFF"/>
                </a:solidFill>
                <a:latin typeface="+mj-lt"/>
              </a:rPr>
            </a:br>
            <a:r>
              <a:rPr lang="en-US" altLang="zh-TW" sz="3600">
                <a:solidFill>
                  <a:srgbClr val="FFFFFF"/>
                </a:solidFill>
                <a:latin typeface="+mj-lt"/>
              </a:rPr>
              <a:t>(</a:t>
            </a:r>
            <a:r>
              <a:rPr lang="zh-TW" altLang="en-US" sz="3600">
                <a:solidFill>
                  <a:srgbClr val="FFFFFF"/>
                </a:solidFill>
                <a:latin typeface="+mj-lt"/>
              </a:rPr>
              <a:t>使用案例</a:t>
            </a:r>
            <a:r>
              <a:rPr lang="en-US" altLang="zh-TW" sz="3600">
                <a:solidFill>
                  <a:srgbClr val="FFFFFF"/>
                </a:solidFill>
                <a:latin typeface="+mj-lt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3675411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BC39592-159E-443A-A4D6-0DCFA32D39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758" y="1208531"/>
            <a:ext cx="6271616" cy="4735069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BC2826C-A00E-4C35-B870-7E0CBFE9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>
                <a:solidFill>
                  <a:srgbClr val="FFFFFF"/>
                </a:solidFill>
                <a:latin typeface="+mj-lt"/>
              </a:rPr>
              <a:t>購買者</a:t>
            </a:r>
            <a:r>
              <a:rPr lang="en-US" altLang="zh-TW" sz="3600">
                <a:solidFill>
                  <a:srgbClr val="FFFFFF"/>
                </a:solidFill>
                <a:latin typeface="+mj-lt"/>
              </a:rPr>
              <a:t>buyer</a:t>
            </a:r>
            <a:br>
              <a:rPr lang="en-US" altLang="zh-TW" sz="3600">
                <a:solidFill>
                  <a:srgbClr val="FFFFFF"/>
                </a:solidFill>
                <a:latin typeface="+mj-lt"/>
              </a:rPr>
            </a:br>
            <a:r>
              <a:rPr lang="en-US" altLang="zh-TW" sz="3600">
                <a:solidFill>
                  <a:srgbClr val="FFFFFF"/>
                </a:solidFill>
                <a:latin typeface="+mj-lt"/>
              </a:rPr>
              <a:t>(</a:t>
            </a:r>
            <a:r>
              <a:rPr lang="zh-TW" altLang="en-US" sz="3600">
                <a:solidFill>
                  <a:srgbClr val="FFFFFF"/>
                </a:solidFill>
                <a:latin typeface="+mj-lt"/>
              </a:rPr>
              <a:t>使用案例</a:t>
            </a:r>
            <a:r>
              <a:rPr lang="en-US" altLang="zh-TW" sz="3600">
                <a:solidFill>
                  <a:srgbClr val="FFFFFF"/>
                </a:solidFill>
                <a:latin typeface="+mj-lt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251059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3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BDCC6FF-894B-45F2-8533-D1AD0426CA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535" y="1208531"/>
            <a:ext cx="5956061" cy="4735069"/>
          </a:xfrm>
          <a:prstGeom prst="rect">
            <a:avLst/>
          </a:prstGeom>
        </p:spPr>
      </p:pic>
      <p:sp>
        <p:nvSpPr>
          <p:cNvPr id="41" name="Rectangle 33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6921559-214A-49E7-A22E-AD36376E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>
                <a:solidFill>
                  <a:srgbClr val="FFFFFF"/>
                </a:solidFill>
                <a:latin typeface="+mj-lt"/>
              </a:rPr>
              <a:t>販賣者</a:t>
            </a:r>
            <a:r>
              <a:rPr lang="en-US" altLang="zh-TW" sz="3600">
                <a:solidFill>
                  <a:srgbClr val="FFFFFF"/>
                </a:solidFill>
                <a:latin typeface="+mj-lt"/>
              </a:rPr>
              <a:t>seller</a:t>
            </a:r>
            <a:br>
              <a:rPr lang="en-US" altLang="zh-TW" sz="3600">
                <a:solidFill>
                  <a:srgbClr val="FFFFFF"/>
                </a:solidFill>
                <a:latin typeface="+mj-lt"/>
              </a:rPr>
            </a:br>
            <a:r>
              <a:rPr lang="en-US" altLang="zh-TW" sz="3600">
                <a:solidFill>
                  <a:srgbClr val="FFFFFF"/>
                </a:solidFill>
                <a:latin typeface="+mj-lt"/>
              </a:rPr>
              <a:t>(</a:t>
            </a:r>
            <a:r>
              <a:rPr lang="zh-TW" altLang="en-US" sz="3600">
                <a:solidFill>
                  <a:srgbClr val="FFFFFF"/>
                </a:solidFill>
                <a:latin typeface="+mj-lt"/>
              </a:rPr>
              <a:t>使用案例</a:t>
            </a:r>
            <a:r>
              <a:rPr lang="en-US" altLang="zh-TW" sz="3600">
                <a:solidFill>
                  <a:srgbClr val="FFFFFF"/>
                </a:solidFill>
                <a:latin typeface="+mj-lt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674959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6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04026E6-EFF2-48C5-B1D9-EE02AFBA9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808" y="1208531"/>
            <a:ext cx="5365515" cy="4735069"/>
          </a:xfrm>
          <a:prstGeom prst="rect">
            <a:avLst/>
          </a:prstGeom>
        </p:spPr>
      </p:pic>
      <p:sp>
        <p:nvSpPr>
          <p:cNvPr id="24" name="Rectangle 28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9B75420-D109-40B1-A564-670BB2F5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>
                <a:solidFill>
                  <a:srgbClr val="FFFFFF"/>
                </a:solidFill>
                <a:latin typeface="+mj-lt"/>
              </a:rPr>
              <a:t>創作者</a:t>
            </a:r>
            <a:r>
              <a:rPr lang="en-US" altLang="zh-TW" sz="3600">
                <a:solidFill>
                  <a:srgbClr val="FFFFFF"/>
                </a:solidFill>
                <a:latin typeface="+mj-lt"/>
              </a:rPr>
              <a:t>producer</a:t>
            </a:r>
            <a:br>
              <a:rPr lang="en-US" altLang="zh-TW" sz="3600">
                <a:solidFill>
                  <a:srgbClr val="FFFFFF"/>
                </a:solidFill>
                <a:latin typeface="+mj-lt"/>
              </a:rPr>
            </a:br>
            <a:r>
              <a:rPr lang="en-US" altLang="zh-TW" sz="3600">
                <a:solidFill>
                  <a:srgbClr val="FFFFFF"/>
                </a:solidFill>
                <a:latin typeface="+mj-lt"/>
              </a:rPr>
              <a:t>(</a:t>
            </a:r>
            <a:r>
              <a:rPr lang="zh-TW" altLang="en-US" sz="3600">
                <a:solidFill>
                  <a:srgbClr val="FFFFFF"/>
                </a:solidFill>
                <a:latin typeface="+mj-lt"/>
              </a:rPr>
              <a:t>使用案例</a:t>
            </a:r>
            <a:r>
              <a:rPr lang="en-US" altLang="zh-TW" sz="3600">
                <a:solidFill>
                  <a:srgbClr val="FFFFFF"/>
                </a:solidFill>
                <a:latin typeface="+mj-lt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7261649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+mj-ea"/>
              <a:ea typeface="+mj-ea"/>
            </a:endParaRPr>
          </a:p>
        </p:txBody>
      </p:sp>
      <p:pic>
        <p:nvPicPr>
          <p:cNvPr id="5" name="圖片 4" descr="數位數字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>
                <a:solidFill>
                  <a:srgbClr val="FFFFFF"/>
                </a:solidFill>
              </a:rPr>
              <a:t>感謝您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zh-TW" altLang="en-US">
              <a:solidFill>
                <a:schemeClr val="bg2"/>
              </a:solidFill>
            </a:endParaRPr>
          </a:p>
          <a:p>
            <a:pPr rtl="0"/>
            <a:endParaRPr lang="zh-TW" altLang="en-US">
              <a:solidFill>
                <a:schemeClr val="bg2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957F0-A5F8-4008-A80C-2BBA21AA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>
                <a:solidFill>
                  <a:srgbClr val="FFFFFF"/>
                </a:solidFill>
                <a:latin typeface="+mj-lt"/>
              </a:rPr>
              <a:t>詞彙定義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F8438D-9F6A-4C4E-BCF4-6EF8F88C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kern="0">
                <a:effectLst/>
                <a:latin typeface="+mn-ea"/>
                <a:ea typeface="+mn-ea"/>
                <a:cs typeface="新細明體" panose="02020500000000000000" pitchFamily="18" charset="-120"/>
              </a:rPr>
              <a:t>“Decentralized Finance”</a:t>
            </a:r>
            <a:r>
              <a:rPr lang="zh-TW" altLang="zh-TW" sz="2400" kern="0">
                <a:effectLst/>
                <a:latin typeface="+mn-ea"/>
                <a:ea typeface="+mn-ea"/>
                <a:cs typeface="新細明體" panose="02020500000000000000" pitchFamily="18" charset="-120"/>
              </a:rPr>
              <a:t>：簡稱</a:t>
            </a:r>
            <a:r>
              <a:rPr lang="en-US" altLang="zh-TW" sz="2400" kern="0">
                <a:effectLst/>
                <a:latin typeface="+mn-ea"/>
                <a:ea typeface="+mn-ea"/>
                <a:cs typeface="新細明體" panose="02020500000000000000" pitchFamily="18" charset="-120"/>
              </a:rPr>
              <a:t>defi</a:t>
            </a:r>
            <a:r>
              <a:rPr lang="zh-TW" altLang="zh-TW" sz="2400" kern="0">
                <a:effectLst/>
                <a:latin typeface="+mn-ea"/>
                <a:ea typeface="+mn-ea"/>
                <a:cs typeface="新細明體" panose="02020500000000000000" pitchFamily="18" charset="-120"/>
              </a:rPr>
              <a:t>，</a:t>
            </a:r>
            <a:r>
              <a:rPr lang="zh-TW" altLang="zh-TW" sz="2400" kern="100">
                <a:solidFill>
                  <a:srgbClr val="555555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去中心化金融，為在區塊鏈上透過</a:t>
            </a:r>
            <a:r>
              <a:rPr lang="en-US" altLang="zh-TW" sz="2400" kern="100">
                <a:solidFill>
                  <a:srgbClr val="555555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smart contract</a:t>
            </a:r>
            <a:r>
              <a:rPr lang="zh-TW" altLang="zh-TW" sz="2400" kern="100">
                <a:solidFill>
                  <a:srgbClr val="555555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所開發的金融服務。</a:t>
            </a:r>
            <a:endParaRPr lang="zh-TW" altLang="zh-TW" sz="2400" kern="100">
              <a:effectLst/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400" kern="0">
                <a:effectLst/>
                <a:latin typeface="+mn-ea"/>
                <a:ea typeface="+mn-ea"/>
                <a:cs typeface="新細明體" panose="02020500000000000000" pitchFamily="18" charset="-120"/>
              </a:rPr>
              <a:t>“Centralized Finance”</a:t>
            </a:r>
            <a:r>
              <a:rPr lang="zh-TW" altLang="zh-TW" sz="2400" kern="0">
                <a:effectLst/>
                <a:latin typeface="+mn-ea"/>
                <a:ea typeface="+mn-ea"/>
                <a:cs typeface="新細明體" panose="02020500000000000000" pitchFamily="18" charset="-120"/>
              </a:rPr>
              <a:t>：簡稱</a:t>
            </a:r>
            <a:r>
              <a:rPr lang="en-US" altLang="zh-TW" sz="2400" kern="0" err="1">
                <a:effectLst/>
                <a:latin typeface="+mn-ea"/>
                <a:ea typeface="+mn-ea"/>
                <a:cs typeface="新細明體" panose="02020500000000000000" pitchFamily="18" charset="-120"/>
              </a:rPr>
              <a:t>cefi</a:t>
            </a:r>
            <a:r>
              <a:rPr lang="zh-TW" altLang="zh-TW" sz="2400" kern="0">
                <a:effectLst/>
                <a:latin typeface="+mn-ea"/>
                <a:ea typeface="+mn-ea"/>
                <a:cs typeface="新細明體" panose="02020500000000000000" pitchFamily="18" charset="-120"/>
              </a:rPr>
              <a:t>，中心化金融。 相反於</a:t>
            </a:r>
            <a:r>
              <a:rPr lang="en-US" altLang="zh-TW" sz="2400" kern="0">
                <a:effectLst/>
                <a:latin typeface="+mn-ea"/>
                <a:ea typeface="+mn-ea"/>
                <a:cs typeface="新細明體" panose="02020500000000000000" pitchFamily="18" charset="-120"/>
              </a:rPr>
              <a:t>defi</a:t>
            </a:r>
            <a:r>
              <a:rPr lang="zh-TW" altLang="zh-TW" sz="2400" kern="0">
                <a:effectLst/>
                <a:latin typeface="+mn-ea"/>
                <a:ea typeface="+mn-ea"/>
                <a:cs typeface="新細明體" panose="02020500000000000000" pitchFamily="18" charset="-120"/>
              </a:rPr>
              <a:t>，為傳統金融服務，例如：股票、證券。</a:t>
            </a:r>
            <a:endParaRPr lang="zh-TW" altLang="zh-TW" sz="2400" kern="100">
              <a:effectLst/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400" kern="0">
                <a:effectLst/>
                <a:latin typeface="+mn-ea"/>
                <a:ea typeface="+mn-ea"/>
                <a:cs typeface="新細明體" panose="02020500000000000000" pitchFamily="18" charset="-120"/>
              </a:rPr>
              <a:t>“Liquid Pool”</a:t>
            </a:r>
            <a:r>
              <a:rPr lang="zh-TW" altLang="zh-TW" sz="2400" kern="0">
                <a:effectLst/>
                <a:latin typeface="+mn-ea"/>
                <a:ea typeface="+mn-ea"/>
                <a:cs typeface="新細明體" panose="02020500000000000000" pitchFamily="18" charset="-120"/>
              </a:rPr>
              <a:t>：簡稱</a:t>
            </a:r>
            <a:r>
              <a:rPr lang="en-US" altLang="zh-TW" sz="2400" kern="0" err="1">
                <a:effectLst/>
                <a:latin typeface="+mn-ea"/>
                <a:ea typeface="+mn-ea"/>
                <a:cs typeface="新細明體" panose="02020500000000000000" pitchFamily="18" charset="-120"/>
              </a:rPr>
              <a:t>lp</a:t>
            </a:r>
            <a:r>
              <a:rPr lang="zh-TW" altLang="zh-TW" sz="2400" kern="0">
                <a:effectLst/>
                <a:latin typeface="+mn-ea"/>
                <a:ea typeface="+mn-ea"/>
                <a:cs typeface="新細明體" panose="02020500000000000000" pitchFamily="18" charset="-120"/>
              </a:rPr>
              <a:t>，流動性池，協助交易所提供交易深度之服務。</a:t>
            </a:r>
            <a:endParaRPr lang="zh-TW" altLang="zh-TW" sz="2400" kern="100">
              <a:effectLst/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400" kern="0">
                <a:effectLst/>
                <a:latin typeface="+mn-ea"/>
                <a:ea typeface="+mn-ea"/>
                <a:cs typeface="新細明體" panose="02020500000000000000" pitchFamily="18" charset="-120"/>
              </a:rPr>
              <a:t>“</a:t>
            </a:r>
            <a:r>
              <a:rPr lang="zh-TW" altLang="zh-TW" sz="2400" kern="0">
                <a:effectLst/>
                <a:latin typeface="+mn-ea"/>
                <a:ea typeface="+mn-ea"/>
                <a:cs typeface="新細明體" panose="02020500000000000000" pitchFamily="18" charset="-120"/>
              </a:rPr>
              <a:t>加密貨幣</a:t>
            </a:r>
            <a:r>
              <a:rPr lang="en-US" altLang="zh-TW" sz="2400" kern="0">
                <a:effectLst/>
                <a:latin typeface="+mn-ea"/>
                <a:ea typeface="+mn-ea"/>
                <a:cs typeface="新細明體" panose="02020500000000000000" pitchFamily="18" charset="-120"/>
              </a:rPr>
              <a:t>”</a:t>
            </a:r>
            <a:r>
              <a:rPr lang="zh-TW" altLang="zh-TW" sz="2400" kern="0">
                <a:effectLst/>
                <a:latin typeface="+mn-ea"/>
                <a:ea typeface="+mn-ea"/>
                <a:cs typeface="新細明體" panose="02020500000000000000" pitchFamily="18" charset="-120"/>
              </a:rPr>
              <a:t>：建立於數位錢包中的資產，透過加密驗證以獲得。</a:t>
            </a:r>
            <a:endParaRPr lang="zh-TW" altLang="zh-TW" sz="2400" kern="100">
              <a:effectLst/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400" kern="0">
                <a:effectLst/>
                <a:latin typeface="+mn-ea"/>
                <a:ea typeface="+mn-ea"/>
                <a:cs typeface="新細明體" panose="02020500000000000000" pitchFamily="18" charset="-120"/>
              </a:rPr>
              <a:t>“</a:t>
            </a:r>
            <a:r>
              <a:rPr lang="zh-TW" altLang="zh-TW" sz="2400" kern="0">
                <a:effectLst/>
                <a:latin typeface="+mn-ea"/>
                <a:ea typeface="+mn-ea"/>
                <a:cs typeface="新細明體" panose="02020500000000000000" pitchFamily="18" charset="-120"/>
              </a:rPr>
              <a:t>數字貨幣</a:t>
            </a:r>
            <a:r>
              <a:rPr lang="en-US" altLang="zh-TW" sz="2400" kern="0">
                <a:effectLst/>
                <a:latin typeface="+mn-ea"/>
                <a:ea typeface="+mn-ea"/>
                <a:cs typeface="新細明體" panose="02020500000000000000" pitchFamily="18" charset="-120"/>
              </a:rPr>
              <a:t>”</a:t>
            </a:r>
            <a:r>
              <a:rPr lang="zh-TW" altLang="zh-TW" sz="2400" kern="0">
                <a:effectLst/>
                <a:latin typeface="+mn-ea"/>
                <a:ea typeface="+mn-ea"/>
                <a:cs typeface="新細明體" panose="02020500000000000000" pitchFamily="18" charset="-120"/>
              </a:rPr>
              <a:t>：由個人或造市商所發行之貨幣，價值完全取決於交易上的共識。</a:t>
            </a:r>
            <a:endParaRPr lang="zh-TW" altLang="zh-TW" sz="2400" kern="100">
              <a:effectLst/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4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3DDE70-B246-40D9-A622-ADFD57E0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 i="0">
                <a:solidFill>
                  <a:srgbClr val="FFFFFF"/>
                </a:solidFill>
                <a:effectLst/>
                <a:latin typeface="+mj-lt"/>
              </a:rPr>
              <a:t>動機與目的</a:t>
            </a:r>
            <a:endParaRPr lang="en-US" altLang="zh-TW" sz="36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7" name="Graphic 6" descr="靶心">
            <a:extLst>
              <a:ext uri="{FF2B5EF4-FFF2-40B4-BE49-F238E27FC236}">
                <a16:creationId xmlns:a16="http://schemas.microsoft.com/office/drawing/2014/main" id="{2F17FCF6-7634-88CA-A086-2BEF31606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166" y="2217610"/>
            <a:ext cx="2716911" cy="27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12B87-59CE-4F53-9D57-AC6A509A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i="0">
                <a:solidFill>
                  <a:srgbClr val="FFFFFF"/>
                </a:solidFill>
                <a:effectLst/>
                <a:latin typeface="+mj-lt"/>
              </a:rPr>
              <a:t>動機與目的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54BE02-9D57-458C-BD94-7E684D1E2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數位藝術創作容易複製</a:t>
            </a: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其數位藝術品往往會失去它本身的價值。</a:t>
            </a: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的概念出現時，創作證明得到了保障。</a:t>
            </a: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78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82067-B723-4117-8754-271F9425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i="0">
                <a:solidFill>
                  <a:srgbClr val="FFFFFF"/>
                </a:solidFill>
                <a:effectLst/>
                <a:latin typeface="+mj-lt"/>
              </a:rPr>
              <a:t>動機與目的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693DEF-4CCD-4052-8692-14DBBD6F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NFT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與網路合作，而不是與它對抗，這增加了創意作品的豐富性，同時也讓創作者能夠為他們的作品獲得適當的報酬。</a:t>
            </a:r>
          </a:p>
          <a:p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去學習並建立一個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trading platform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提供一個場所給藝術創作者與收藏者們，自由地去購買或是販售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45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E4311-038C-485A-A881-BA5AE8C1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/>
              <a:t>動機與目的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90CC22-9B54-4B5B-86CA-3ACD4494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/>
              <a:t>人們對藝術創作可能並不熟悉</a:t>
            </a:r>
            <a:endParaRPr lang="en-US" altLang="zh-TW" sz="2400"/>
          </a:p>
          <a:p>
            <a:r>
              <a:rPr lang="zh-TW" altLang="en-US" sz="2400"/>
              <a:t>本平台能夠協助人們，提供深度學習之功能使人們更好的創作</a:t>
            </a:r>
            <a:endParaRPr lang="en-US" altLang="zh-TW" sz="2400"/>
          </a:p>
          <a:p>
            <a:r>
              <a:rPr lang="zh-TW" altLang="en-US" sz="2400"/>
              <a:t>進而製作出屬於自己的</a:t>
            </a:r>
            <a:r>
              <a:rPr lang="en-US" altLang="zh-TW" sz="2400"/>
              <a:t>NFT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013082053"/>
      </p:ext>
    </p:extLst>
  </p:cSld>
  <p:clrMapOvr>
    <a:masterClrMapping/>
  </p:clrMapOvr>
</p:sld>
</file>

<file path=ppt/theme/theme1.xml><?xml version="1.0" encoding="utf-8"?>
<a:theme xmlns:a="http://schemas.openxmlformats.org/drawingml/2006/main" name="股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873</Words>
  <Application>Microsoft Office PowerPoint</Application>
  <PresentationFormat>寬螢幕</PresentationFormat>
  <Paragraphs>88</Paragraphs>
  <Slides>46</Slides>
  <Notes>3</Notes>
  <HiddenSlides>18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4" baseType="lpstr">
      <vt:lpstr>华文中宋</vt:lpstr>
      <vt:lpstr>微軟正黑體</vt:lpstr>
      <vt:lpstr>微軟正黑體</vt:lpstr>
      <vt:lpstr>Calibri</vt:lpstr>
      <vt:lpstr>Gill Sans MT</vt:lpstr>
      <vt:lpstr>Trebuchet MS</vt:lpstr>
      <vt:lpstr>Wingdings 2</vt:lpstr>
      <vt:lpstr>股利</vt:lpstr>
      <vt:lpstr>  基於以太坊EVM solidity智能合約之深度學習生成音樂NFT交易平台 (期末報告) </vt:lpstr>
      <vt:lpstr>詞彙定義</vt:lpstr>
      <vt:lpstr>什麼是NFT?</vt:lpstr>
      <vt:lpstr>詞彙定義</vt:lpstr>
      <vt:lpstr>詞彙定義</vt:lpstr>
      <vt:lpstr>動機與目的</vt:lpstr>
      <vt:lpstr>動機與目的</vt:lpstr>
      <vt:lpstr>動機與目的</vt:lpstr>
      <vt:lpstr>動機與目的</vt:lpstr>
      <vt:lpstr>系統架構</vt:lpstr>
      <vt:lpstr>架構</vt:lpstr>
      <vt:lpstr>技術需求</vt:lpstr>
      <vt:lpstr>PowerPoint 簡報</vt:lpstr>
      <vt:lpstr>關鍵技術介紹</vt:lpstr>
      <vt:lpstr>智能合約是什麼？</vt:lpstr>
      <vt:lpstr>智能合約(Smart Contract)</vt:lpstr>
      <vt:lpstr>智能合約(Smart Contract)</vt:lpstr>
      <vt:lpstr>智能合約(Smart Contract)</vt:lpstr>
      <vt:lpstr>智能合約(Smart Contract)</vt:lpstr>
      <vt:lpstr>物件圖</vt:lpstr>
      <vt:lpstr>使用者物件圖</vt:lpstr>
      <vt:lpstr>創作者物件圖 </vt:lpstr>
      <vt:lpstr>功能</vt:lpstr>
      <vt:lpstr>功能</vt:lpstr>
      <vt:lpstr>功能</vt:lpstr>
      <vt:lpstr>功能介紹</vt:lpstr>
      <vt:lpstr>展示-平台操作</vt:lpstr>
      <vt:lpstr>暗黑模式</vt:lpstr>
      <vt:lpstr>暗黑模式</vt:lpstr>
      <vt:lpstr>利用深度學習生成藝術創作檔案</vt:lpstr>
      <vt:lpstr>展示</vt:lpstr>
      <vt:lpstr>未來展望</vt:lpstr>
      <vt:lpstr>DECENTRALIZED EXCHANGE (DEX)去中心化交易所</vt:lpstr>
      <vt:lpstr> Decentralized Finance（去中心化金融）</vt:lpstr>
      <vt:lpstr>幣安交易所(中心化交易所) </vt:lpstr>
      <vt:lpstr>uniswap (去中心化交易所)  </vt:lpstr>
      <vt:lpstr>     傳統交易所做市行為 VS 去中心化交易所做市行為   </vt:lpstr>
      <vt:lpstr>系統架構流程</vt:lpstr>
      <vt:lpstr>系統架構流程</vt:lpstr>
      <vt:lpstr>使用案例圖</vt:lpstr>
      <vt:lpstr>使用案例圖-一般性</vt:lpstr>
      <vt:lpstr>使用者user (使用案例A)</vt:lpstr>
      <vt:lpstr>購買者buyer (使用案例B)</vt:lpstr>
      <vt:lpstr>販賣者seller (使用案例C)</vt:lpstr>
      <vt:lpstr>創作者producer (使用案例D)</vt:lpstr>
      <vt:lpstr>感謝您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基於乙太坊EVM solidity智能合約之深度學習生成音樂NFT交易平台         (期末報告)</dc:title>
  <dc:creator>佳華 嚴</dc:creator>
  <cp:lastModifiedBy>至祥 黃</cp:lastModifiedBy>
  <cp:revision>2</cp:revision>
  <dcterms:created xsi:type="dcterms:W3CDTF">2022-06-16T03:26:37Z</dcterms:created>
  <dcterms:modified xsi:type="dcterms:W3CDTF">2022-06-20T14:24:06Z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