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40E9F7-5F76-40F9-B918-06EAAD7056A0}" v="36" dt="2022-05-31T14:19:26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3312AB-C5E5-478D-BECC-7D4174496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6AB0385-7F08-425E-9CA9-13AD9C88D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7DD8EC-9908-4F24-8617-06FC0A7E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6BAC-CBD3-4C96-886D-5F952AE7690E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ED7668-2EFF-400F-9C2D-5421D386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E4F854-D405-4983-B473-2C932440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0C3B-7D14-48C0-81BB-6AA476B304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72443A-30A7-49C7-8DF8-B821D948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AF32A3B-B611-4E52-9D8E-78BB2CE01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EB9483-3BCE-49D1-8314-B3CB5FB4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6BAC-CBD3-4C96-886D-5F952AE7690E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6EE092-3A49-415A-9892-81784FE8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921928-083F-4677-80A5-D6B327FD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0C3B-7D14-48C0-81BB-6AA476B304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83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615D292-DBC5-440C-A140-7B7FEE375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D577D6-EB13-4ADF-838C-B5A7D9ECC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FDB8D0-23C2-47C7-99E6-26C8E2F8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6BAC-CBD3-4C96-886D-5F952AE7690E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A0EE0F-5BFA-4FA0-A8FA-94AF2BB0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B60952-9397-4A42-B4F2-1F00833C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0C3B-7D14-48C0-81BB-6AA476B304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60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1F8B52-556F-4E59-B355-35B76C24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B83988-1FCF-4D49-8230-E7BE29529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124FE6-0934-4AFC-B141-F0A1DA9B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6BAC-CBD3-4C96-886D-5F952AE7690E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122480-7672-4427-9B28-9CE9A199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75AB40-C9B8-4550-9A4F-0EC12135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0C3B-7D14-48C0-81BB-6AA476B304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8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BE5CFB-41CE-4C7C-9716-EC88DAFA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EBC71A-0BBA-4A27-A487-7D28B27F5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2ACEB4-B66C-4258-AFDD-07AABD6E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6BAC-CBD3-4C96-886D-5F952AE7690E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ED0A36-A33F-4A10-AC5F-5260A0569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305265-CD5C-44CD-A111-CD1A51CB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0C3B-7D14-48C0-81BB-6AA476B304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60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EA348E-51A4-4CE4-AA2E-B5AB5533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0BF455-A0B8-4557-B4EB-F4614D864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8664F5-BB01-480E-81FC-AB552A975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B21252-74DA-48A4-AF77-449B51D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6BAC-CBD3-4C96-886D-5F952AE7690E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37070B-31CF-493B-BBFF-3F41CB36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2761EE-14D6-42A1-AAC2-EEB0F1F4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0C3B-7D14-48C0-81BB-6AA476B304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61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82A7E5-15BD-444B-BAB3-0C41D29CA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06A0BF-746A-4927-80CD-62CB95FE8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EFAC8A-1016-4169-9B07-3E3104A1C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42DF12D-8850-4A0C-9FD3-FCCDA175C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F9EE625-ECFD-452D-835E-C606EC784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1B371F1-7F35-4A66-9EFE-38FADF00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6BAC-CBD3-4C96-886D-5F952AE7690E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31C821A-7FF4-4750-9512-3B36B161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FEE7B8-06D1-4FD4-AFE9-EDBE19C5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0C3B-7D14-48C0-81BB-6AA476B304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22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B4F91-448E-4E65-8042-C91E54B3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142C9A5-19A8-430E-AB1B-2D2EB07D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6BAC-CBD3-4C96-886D-5F952AE7690E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0D59F67-D9AB-4991-BC96-01906B93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64E14E-F693-41DE-8364-52873BF3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0C3B-7D14-48C0-81BB-6AA476B304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32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8B92DA3-01E6-42DB-8606-AB54DF25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6BAC-CBD3-4C96-886D-5F952AE7690E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F716BC9-1A23-496A-9412-84BE93BF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37BD93-808B-4213-801E-5648D6F0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0C3B-7D14-48C0-81BB-6AA476B304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49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5F4109-BCE0-41A7-B8A0-0A3905E7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F787C4-2834-4BF9-B66A-289BE9325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D6DA00E-010B-4D43-A59A-71CF35E8E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C623F8-14A4-490B-BD2C-FEF44AE1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6BAC-CBD3-4C96-886D-5F952AE7690E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3A92ED-F315-4716-ABC0-4050527F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7E2532-8E3F-4782-A9BE-F4771401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0C3B-7D14-48C0-81BB-6AA476B304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03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2FB39E-F75B-4ACB-B049-717A12E2B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C48EC58-0DDA-45D9-B7F3-78D7B78A1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9CF330-7FD0-40E6-A25E-C22D52CA9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A9D0DB-CD6F-4270-B562-9240A82C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6BAC-CBD3-4C96-886D-5F952AE7690E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CEE59D-C646-4E03-89F4-EEF2E5E6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CE4326-EE95-467C-A6FC-77BE5F31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0C3B-7D14-48C0-81BB-6AA476B304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01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8ECCBDE-DB70-4BF2-9DBB-10E28E10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408454-ABD3-49A2-BEFD-A48D7BBA3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742942-988C-4341-BE71-2FD5FC698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06BAC-CBD3-4C96-886D-5F952AE7690E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61E42D-D190-49F1-8AC8-528E2DC8A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6B268E-A5C6-4569-88E2-1C2523ABE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80C3B-7D14-48C0-81BB-6AA476B304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38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extjs.org/docs/advanced-features/customizing-postcss-confi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ercel/next.js/tree/canary/examples/with-tailwindcs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Search_engine_optimiz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extjs.org/docs/basic-features/pages#static-generation-with-dat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nschlinkert/gray-matt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-component.nextjs.gallery/layout-fixed" TargetMode="External"/><Relationship Id="rId2" Type="http://schemas.openxmlformats.org/officeDocument/2006/relationships/hyperlink" Target="https://image-component.nextjs.gallery/layout-intrinsi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xtjs.org/docs/api-reference/next/image#objectfit" TargetMode="External"/><Relationship Id="rId5" Type="http://schemas.openxmlformats.org/officeDocument/2006/relationships/hyperlink" Target="https://image-component.nextjs.gallery/layout-fill" TargetMode="External"/><Relationship Id="rId4" Type="http://schemas.openxmlformats.org/officeDocument/2006/relationships/hyperlink" Target="https://image-component.nextjs.gallery/layout-responsiv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rcel/next.js/tree/canary/examples/with-styled-components" TargetMode="External"/><Relationship Id="rId2" Type="http://schemas.openxmlformats.org/officeDocument/2006/relationships/hyperlink" Target="https://github.com/vercel/styled-js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ercel/next.js/tree/canary/examples/with-tailwindcss" TargetMode="External"/><Relationship Id="rId5" Type="http://schemas.openxmlformats.org/officeDocument/2006/relationships/hyperlink" Target="https://nextjs.org/docs/basic-features/built-in-css-support" TargetMode="External"/><Relationship Id="rId4" Type="http://schemas.openxmlformats.org/officeDocument/2006/relationships/hyperlink" Target="https://github.com/vercel/next.js/tree/canary/examples/with-emoti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extjs.org/docs/basic-features/built-in-css-support#adding-component-level-cs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DD0436-F320-45CB-9376-26C56D224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Next.js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0043DF-E4DB-4E04-9AAD-AE4ABAAB5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81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7A65F9-B0A6-4326-8C3A-606A0A3EF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0"/>
            <a:ext cx="10391275" cy="665747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import styles from './alert.module.css';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cn</a:t>
            </a:r>
            <a:r>
              <a:rPr lang="en-US" altLang="zh-TW" dirty="0"/>
              <a:t> from '</a:t>
            </a:r>
            <a:r>
              <a:rPr lang="en-US" altLang="zh-TW" dirty="0" err="1"/>
              <a:t>classnames</a:t>
            </a:r>
            <a:r>
              <a:rPr lang="en-US" altLang="zh-TW" dirty="0"/>
              <a:t>';</a:t>
            </a:r>
          </a:p>
          <a:p>
            <a:endParaRPr lang="en-US" altLang="zh-TW" dirty="0"/>
          </a:p>
          <a:p>
            <a:r>
              <a:rPr lang="en-US" altLang="zh-TW" dirty="0"/>
              <a:t>export default function Alert({ children, type }) {</a:t>
            </a:r>
          </a:p>
          <a:p>
            <a:r>
              <a:rPr lang="en-US" altLang="zh-TW" dirty="0"/>
              <a:t>  return (</a:t>
            </a:r>
          </a:p>
          <a:p>
            <a:r>
              <a:rPr lang="en-US" altLang="zh-TW" dirty="0"/>
              <a:t>    &lt;div</a:t>
            </a:r>
          </a:p>
          <a:p>
            <a:r>
              <a:rPr lang="en-US" altLang="zh-TW" dirty="0"/>
              <a:t>      </a:t>
            </a:r>
            <a:r>
              <a:rPr lang="en-US" altLang="zh-TW" dirty="0" err="1"/>
              <a:t>className</a:t>
            </a:r>
            <a:r>
              <a:rPr lang="en-US" altLang="zh-TW" dirty="0"/>
              <a:t>={</a:t>
            </a:r>
            <a:r>
              <a:rPr lang="en-US" altLang="zh-TW" dirty="0" err="1"/>
              <a:t>cn</a:t>
            </a:r>
            <a:r>
              <a:rPr lang="en-US" altLang="zh-TW" dirty="0"/>
              <a:t>({</a:t>
            </a:r>
          </a:p>
          <a:p>
            <a:r>
              <a:rPr lang="en-US" altLang="zh-TW" dirty="0"/>
              <a:t>        [</a:t>
            </a:r>
            <a:r>
              <a:rPr lang="en-US" altLang="zh-TW" dirty="0" err="1"/>
              <a:t>styles.success</a:t>
            </a:r>
            <a:r>
              <a:rPr lang="en-US" altLang="zh-TW" dirty="0"/>
              <a:t>]: type === 'success',</a:t>
            </a:r>
          </a:p>
          <a:p>
            <a:r>
              <a:rPr lang="en-US" altLang="zh-TW" dirty="0"/>
              <a:t>        [</a:t>
            </a:r>
            <a:r>
              <a:rPr lang="en-US" altLang="zh-TW" dirty="0" err="1"/>
              <a:t>styles.error</a:t>
            </a:r>
            <a:r>
              <a:rPr lang="en-US" altLang="zh-TW" dirty="0"/>
              <a:t>]: type === 'error',</a:t>
            </a:r>
          </a:p>
          <a:p>
            <a:r>
              <a:rPr lang="en-US" altLang="zh-TW" dirty="0"/>
              <a:t>      })}</a:t>
            </a:r>
          </a:p>
          <a:p>
            <a:r>
              <a:rPr lang="en-US" altLang="zh-TW" dirty="0"/>
              <a:t>    &gt;</a:t>
            </a:r>
          </a:p>
          <a:p>
            <a:r>
              <a:rPr lang="en-US" altLang="zh-TW" dirty="0"/>
              <a:t>      {children}</a:t>
            </a:r>
          </a:p>
          <a:p>
            <a:r>
              <a:rPr lang="en-US" altLang="zh-TW" dirty="0"/>
              <a:t>    &lt;/div&gt;</a:t>
            </a:r>
          </a:p>
          <a:p>
            <a:r>
              <a:rPr lang="en-US" altLang="zh-TW" dirty="0"/>
              <a:t>  );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5935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B8709F-8186-45DA-8AC7-9AEBD020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npm</a:t>
            </a:r>
            <a:r>
              <a:rPr lang="en-US" altLang="zh-TW" dirty="0"/>
              <a:t> install -D </a:t>
            </a:r>
            <a:r>
              <a:rPr lang="en-US" altLang="zh-TW" dirty="0" err="1"/>
              <a:t>tailwindcss</a:t>
            </a:r>
            <a:r>
              <a:rPr lang="en-US" altLang="zh-TW" dirty="0"/>
              <a:t> </a:t>
            </a:r>
            <a:r>
              <a:rPr lang="en-US" altLang="zh-TW" dirty="0" err="1"/>
              <a:t>autoprefixer</a:t>
            </a:r>
            <a:r>
              <a:rPr lang="en-US" altLang="zh-TW" dirty="0"/>
              <a:t> </a:t>
            </a:r>
            <a:r>
              <a:rPr lang="en-US" altLang="zh-TW" dirty="0" err="1"/>
              <a:t>postcss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097B1C-CC8D-4663-9E60-55006DA96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創建一個</a:t>
            </a:r>
            <a:r>
              <a:rPr lang="en-US" altLang="zh-TW" dirty="0"/>
              <a:t>postcss.config.js</a:t>
            </a:r>
            <a:r>
              <a:rPr lang="zh-TW" altLang="en-US" dirty="0"/>
              <a:t>：</a:t>
            </a:r>
            <a:endParaRPr lang="en-US" altLang="zh-TW" dirty="0"/>
          </a:p>
          <a:p>
            <a:r>
              <a:rPr lang="en-US" altLang="zh-TW" dirty="0" err="1"/>
              <a:t>module.exports</a:t>
            </a:r>
            <a:r>
              <a:rPr lang="en-US" altLang="zh-TW" dirty="0"/>
              <a:t> = {</a:t>
            </a:r>
          </a:p>
          <a:p>
            <a:r>
              <a:rPr lang="en-US" altLang="zh-TW" dirty="0"/>
              <a:t>  content: [</a:t>
            </a:r>
          </a:p>
          <a:p>
            <a:r>
              <a:rPr lang="en-US" altLang="zh-TW" dirty="0"/>
              <a:t>    './pages/**/*.{</a:t>
            </a:r>
            <a:r>
              <a:rPr lang="en-US" altLang="zh-TW" dirty="0" err="1"/>
              <a:t>js,ts,jsx,tsx</a:t>
            </a:r>
            <a:r>
              <a:rPr lang="en-US" altLang="zh-TW" dirty="0"/>
              <a:t>}',</a:t>
            </a:r>
          </a:p>
          <a:p>
            <a:r>
              <a:rPr lang="en-US" altLang="zh-TW" dirty="0"/>
              <a:t>    './components/**/*.{</a:t>
            </a:r>
            <a:r>
              <a:rPr lang="en-US" altLang="zh-TW" dirty="0" err="1"/>
              <a:t>js,ts,jsx,tsx</a:t>
            </a:r>
            <a:r>
              <a:rPr lang="en-US" altLang="zh-TW" dirty="0"/>
              <a:t>}',</a:t>
            </a:r>
          </a:p>
          <a:p>
            <a:r>
              <a:rPr lang="en-US" altLang="zh-TW" dirty="0"/>
              <a:t>    // For the best performance and to avoid false positives,</a:t>
            </a:r>
          </a:p>
          <a:p>
            <a:r>
              <a:rPr lang="en-US" altLang="zh-TW" dirty="0"/>
              <a:t>    // be as specific as possible with your content configuration.</a:t>
            </a:r>
          </a:p>
          <a:p>
            <a:r>
              <a:rPr lang="en-US" altLang="zh-TW" dirty="0"/>
              <a:t>  ],</a:t>
            </a:r>
          </a:p>
          <a:p>
            <a:r>
              <a:rPr lang="en-US" altLang="zh-TW" dirty="0"/>
              <a:t>};</a:t>
            </a:r>
          </a:p>
          <a:p>
            <a:r>
              <a:rPr lang="zh-TW" altLang="en-US" b="0" i="0" dirty="0">
                <a:solidFill>
                  <a:srgbClr val="111111"/>
                </a:solidFill>
                <a:effectLst/>
                <a:latin typeface="Inter"/>
              </a:rPr>
              <a:t>了解有關自定義 </a:t>
            </a:r>
            <a:r>
              <a:rPr lang="en-US" altLang="zh-TW" b="0" i="0" dirty="0" err="1">
                <a:solidFill>
                  <a:srgbClr val="111111"/>
                </a:solidFill>
                <a:effectLst/>
                <a:latin typeface="Inter"/>
              </a:rPr>
              <a:t>PostCSS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Inter"/>
              </a:rPr>
              <a:t> 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Inter"/>
              </a:rPr>
              <a:t>配置的更多信息，請查看</a:t>
            </a:r>
            <a:r>
              <a:rPr lang="en-US" altLang="zh-TW" b="0" i="0" u="none" strike="noStrike" dirty="0" err="1">
                <a:solidFill>
                  <a:srgbClr val="0074DE"/>
                </a:solidFill>
                <a:effectLst/>
                <a:latin typeface="Inter"/>
                <a:hlinkClick r:id="rId2"/>
              </a:rPr>
              <a:t>PostCSS</a:t>
            </a:r>
            <a:r>
              <a:rPr lang="en-US" altLang="zh-TW" b="0" i="0" u="none" strike="noStrike" dirty="0">
                <a:solidFill>
                  <a:srgbClr val="0074DE"/>
                </a:solidFill>
                <a:effectLst/>
                <a:latin typeface="Inter"/>
                <a:hlinkClick r:id="rId2"/>
              </a:rPr>
              <a:t> </a:t>
            </a:r>
            <a:r>
              <a:rPr lang="zh-TW" altLang="en-US" b="0" i="0" u="none" strike="noStrike" dirty="0">
                <a:solidFill>
                  <a:srgbClr val="0074DE"/>
                </a:solidFill>
                <a:effectLst/>
                <a:latin typeface="Inter"/>
                <a:hlinkClick r:id="rId2"/>
              </a:rPr>
              <a:t>的文檔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Inter"/>
              </a:rPr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7348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8180D-81A6-429E-864E-1187F2F8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B58A0C-92EE-4E8E-A74B-CF5741E43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11111"/>
                </a:solidFill>
                <a:effectLst/>
                <a:latin typeface="Inter"/>
              </a:rPr>
              <a:t>要輕鬆開始使用 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Inter"/>
              </a:rPr>
              <a:t>Tailwind CSS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Inter"/>
              </a:rPr>
              <a:t>，</a:t>
            </a:r>
            <a:r>
              <a:rPr lang="zh-TW" altLang="en-US" b="0" i="0" u="none" strike="noStrike" dirty="0">
                <a:solidFill>
                  <a:srgbClr val="0074DE"/>
                </a:solidFill>
                <a:effectLst/>
                <a:latin typeface="Inter"/>
                <a:hlinkClick r:id="rId2"/>
              </a:rPr>
              <a:t>請查看我們的示例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Inter"/>
              </a:rPr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032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F3453F-878D-401F-A42B-BADC7CEC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111111"/>
                </a:solidFill>
                <a:effectLst/>
                <a:latin typeface="Inter"/>
              </a:rPr>
              <a:t>使用 </a:t>
            </a:r>
            <a:r>
              <a:rPr lang="en-US" altLang="zh-TW" b="1" i="0" dirty="0">
                <a:solidFill>
                  <a:srgbClr val="111111"/>
                </a:solidFill>
                <a:effectLst/>
                <a:latin typeface="Inter"/>
              </a:rPr>
              <a:t>Sass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DF147C-AAF2-42A1-9FE0-A8C365E3E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開箱即用，</a:t>
            </a:r>
            <a:r>
              <a:rPr lang="en-US" altLang="zh-TW" dirty="0"/>
              <a:t>Next.js </a:t>
            </a:r>
            <a:r>
              <a:rPr lang="zh-TW" altLang="en-US" dirty="0"/>
              <a:t>允許您使用和擴展導入</a:t>
            </a:r>
            <a:r>
              <a:rPr lang="en-US" altLang="zh-TW" dirty="0"/>
              <a:t>Sass </a:t>
            </a:r>
            <a:r>
              <a:rPr lang="zh-TW" altLang="en-US" dirty="0"/>
              <a:t>。你可以通過</a:t>
            </a:r>
            <a:r>
              <a:rPr lang="en-US" altLang="zh-TW" dirty="0"/>
              <a:t>CSS </a:t>
            </a:r>
            <a:r>
              <a:rPr lang="zh-TW" altLang="en-US" dirty="0"/>
              <a:t>模塊和</a:t>
            </a:r>
            <a:r>
              <a:rPr lang="en-US" altLang="zh-TW" dirty="0"/>
              <a:t>or</a:t>
            </a:r>
            <a:r>
              <a:rPr lang="zh-TW" altLang="en-US" dirty="0"/>
              <a:t>擴展來使用組件級 </a:t>
            </a:r>
            <a:r>
              <a:rPr lang="en-US" altLang="zh-TW" dirty="0"/>
              <a:t>Sass </a:t>
            </a:r>
            <a:r>
              <a:rPr lang="zh-TW" altLang="en-US" dirty="0"/>
              <a:t>。</a:t>
            </a:r>
            <a:r>
              <a:rPr lang="en-US" altLang="zh-TW" dirty="0"/>
              <a:t>.</a:t>
            </a:r>
            <a:r>
              <a:rPr lang="en-US" altLang="zh-TW" dirty="0" err="1"/>
              <a:t>scss.sass.module.scss.module.sass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在您可以使用 </a:t>
            </a:r>
            <a:r>
              <a:rPr lang="en-US" altLang="zh-TW" dirty="0"/>
              <a:t>Next.js </a:t>
            </a:r>
            <a:r>
              <a:rPr lang="zh-TW" altLang="en-US" dirty="0"/>
              <a:t>的內置 </a:t>
            </a:r>
            <a:r>
              <a:rPr lang="en-US" altLang="zh-TW" dirty="0"/>
              <a:t>Sass </a:t>
            </a:r>
            <a:r>
              <a:rPr lang="zh-TW" altLang="en-US" dirty="0"/>
              <a:t>支持之前，請務必安裝</a:t>
            </a:r>
            <a:r>
              <a:rPr lang="en-US" altLang="zh-TW" dirty="0"/>
              <a:t>sass</a:t>
            </a:r>
            <a:r>
              <a:rPr lang="zh-TW" altLang="en-US" dirty="0"/>
              <a:t>：</a:t>
            </a:r>
          </a:p>
          <a:p>
            <a:endParaRPr lang="zh-TW" altLang="en-US" dirty="0"/>
          </a:p>
          <a:p>
            <a:r>
              <a:rPr lang="en-US" altLang="zh-TW" dirty="0" err="1"/>
              <a:t>npm</a:t>
            </a:r>
            <a:r>
              <a:rPr lang="en-US" altLang="zh-TW" dirty="0"/>
              <a:t> install -D sass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2648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61145D-2825-4450-8295-7B4775F5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111111"/>
                </a:solidFill>
                <a:effectLst/>
                <a:latin typeface="Inter"/>
              </a:rPr>
              <a:t>預渲染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84EDE0-7914-44BA-AA8D-9AEB367ED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111111"/>
                </a:solidFill>
                <a:effectLst/>
                <a:latin typeface="Inter"/>
              </a:rPr>
              <a:t>Next.js 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Inter"/>
              </a:rPr>
              <a:t>預渲染每個頁面。這意味著 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Inter"/>
              </a:rPr>
              <a:t>Next.js</a:t>
            </a:r>
            <a:r>
              <a:rPr lang="zh-TW" altLang="en-US" b="0" i="1" dirty="0">
                <a:solidFill>
                  <a:srgbClr val="111111"/>
                </a:solidFill>
                <a:effectLst/>
                <a:latin typeface="Inter"/>
              </a:rPr>
              <a:t>會提前為每個頁面生成 </a:t>
            </a:r>
            <a:r>
              <a:rPr lang="en-US" altLang="zh-TW" b="0" i="1" dirty="0">
                <a:solidFill>
                  <a:srgbClr val="111111"/>
                </a:solidFill>
                <a:effectLst/>
                <a:latin typeface="Inter"/>
              </a:rPr>
              <a:t>HTML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Inter"/>
              </a:rPr>
              <a:t>，而不是全部由客戶端 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Inter"/>
              </a:rPr>
              <a:t>JavaScript 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Inter"/>
              </a:rPr>
              <a:t>完成。預渲染可以帶來更好的性能和</a:t>
            </a:r>
            <a:r>
              <a:rPr lang="en-US" altLang="zh-TW" b="0" i="0" u="none" strike="noStrike" dirty="0">
                <a:solidFill>
                  <a:srgbClr val="0074DE"/>
                </a:solidFill>
                <a:effectLst/>
                <a:latin typeface="Inter"/>
                <a:hlinkClick r:id="rId2"/>
              </a:rPr>
              <a:t>SEO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852D56-3BE8-468B-9303-39772C11F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517" y="2746802"/>
            <a:ext cx="6915193" cy="411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77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71A423-15BB-4B6C-9766-47CE95F3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B39D1B-F5D5-4269-ACF8-BC24A9397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11111"/>
                </a:solidFill>
                <a:effectLst/>
                <a:latin typeface="Inter"/>
              </a:rPr>
              <a:t>對於某些頁面，如果不先獲取一些外部數據，您可能無法呈現 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Inter"/>
              </a:rPr>
              <a:t>HTML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Inter"/>
              </a:rPr>
              <a:t>。也許您需要在構建時訪問文件系統、獲取外部 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Inter"/>
              </a:rPr>
              <a:t>API 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Inter"/>
              </a:rPr>
              <a:t>或查詢數據庫。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Inter"/>
              </a:rPr>
              <a:t>Next.js 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Inter"/>
              </a:rPr>
              <a:t>開箱即用地支持這種情況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Inter"/>
              </a:rPr>
              <a:t>——</a:t>
            </a:r>
            <a:r>
              <a:rPr lang="zh-TW" altLang="en-US" b="1" i="0" u="none" strike="noStrike" dirty="0">
                <a:solidFill>
                  <a:srgbClr val="0074DE"/>
                </a:solidFill>
                <a:effectLst/>
                <a:latin typeface="Inter"/>
                <a:hlinkClick r:id="rId2"/>
              </a:rPr>
              <a:t>帶數據</a:t>
            </a:r>
            <a:r>
              <a:rPr lang="zh-TW" altLang="en-US" b="0" i="0" u="none" strike="noStrike" dirty="0">
                <a:solidFill>
                  <a:srgbClr val="0074DE"/>
                </a:solidFill>
                <a:effectLst/>
                <a:latin typeface="Inter"/>
                <a:hlinkClick r:id="rId2"/>
              </a:rPr>
              <a:t>的靜態生成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Inter"/>
              </a:rPr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5673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75FAC-C805-4E03-BB96-C5C1D577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使用數據進行靜態生成</a:t>
            </a:r>
            <a:r>
              <a:rPr lang="en-US" altLang="zh-TW" dirty="0" err="1"/>
              <a:t>getStaticProps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1B9D1F-C45D-4188-8B3C-5EEEBCE35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它是如何工作的？那麼，在 </a:t>
            </a:r>
            <a:r>
              <a:rPr lang="en-US" altLang="zh-TW" dirty="0"/>
              <a:t>Next.js </a:t>
            </a:r>
            <a:r>
              <a:rPr lang="zh-TW" altLang="en-US" dirty="0"/>
              <a:t>中，當你導出一個頁面組件時，你也可以導出一個</a:t>
            </a:r>
            <a:r>
              <a:rPr lang="en-US" altLang="zh-TW" dirty="0"/>
              <a:t>async</a:t>
            </a:r>
            <a:r>
              <a:rPr lang="zh-TW" altLang="en-US" dirty="0"/>
              <a:t>名為</a:t>
            </a:r>
            <a:r>
              <a:rPr lang="en-US" altLang="zh-TW" dirty="0" err="1"/>
              <a:t>getStaticProps</a:t>
            </a:r>
            <a:r>
              <a:rPr lang="en-US" altLang="zh-TW" dirty="0"/>
              <a:t>. </a:t>
            </a:r>
            <a:r>
              <a:rPr lang="zh-TW" altLang="en-US" dirty="0"/>
              <a:t>如果你這樣做，那麼：</a:t>
            </a:r>
          </a:p>
          <a:p>
            <a:endParaRPr lang="zh-TW" altLang="en-US" dirty="0"/>
          </a:p>
          <a:p>
            <a:r>
              <a:rPr lang="en-US" altLang="zh-TW" dirty="0" err="1"/>
              <a:t>getStaticProps</a:t>
            </a:r>
            <a:r>
              <a:rPr lang="zh-TW" altLang="en-US" dirty="0"/>
              <a:t>在生產中的構建時運行，並且</a:t>
            </a:r>
            <a:r>
              <a:rPr lang="en-US" altLang="zh-TW" dirty="0"/>
              <a:t>…</a:t>
            </a:r>
          </a:p>
          <a:p>
            <a:r>
              <a:rPr lang="zh-TW" altLang="en-US" dirty="0"/>
              <a:t>在函數內部，您可以獲取外部數據並將其作為道具發送到頁面。</a:t>
            </a:r>
          </a:p>
        </p:txBody>
      </p:sp>
    </p:spTree>
    <p:extLst>
      <p:ext uri="{BB962C8B-B14F-4D97-AF65-F5344CB8AC3E}">
        <p14:creationId xmlns:p14="http://schemas.microsoft.com/office/powerpoint/2010/main" val="3000396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14CBB0-9265-4421-ABFB-F5B3D016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45A723-F981-48B0-BAF0-C5AFA936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export default function Home(props) { ... }</a:t>
            </a:r>
          </a:p>
          <a:p>
            <a:endParaRPr lang="en-US" altLang="zh-TW" dirty="0"/>
          </a:p>
          <a:p>
            <a:r>
              <a:rPr lang="en-US" altLang="zh-TW" dirty="0"/>
              <a:t>export async function </a:t>
            </a:r>
            <a:r>
              <a:rPr lang="en-US" altLang="zh-TW" dirty="0" err="1"/>
              <a:t>getStaticProps</a:t>
            </a:r>
            <a:r>
              <a:rPr lang="en-US" altLang="zh-TW" dirty="0"/>
              <a:t>() {</a:t>
            </a:r>
          </a:p>
          <a:p>
            <a:r>
              <a:rPr lang="en-US" altLang="zh-TW" dirty="0"/>
              <a:t>  // Get external data from the file system, API, DB, etc.</a:t>
            </a:r>
          </a:p>
          <a:p>
            <a:r>
              <a:rPr lang="en-US" altLang="zh-TW" dirty="0"/>
              <a:t>  const data = ...</a:t>
            </a:r>
          </a:p>
          <a:p>
            <a:endParaRPr lang="en-US" altLang="zh-TW" dirty="0"/>
          </a:p>
          <a:p>
            <a:r>
              <a:rPr lang="en-US" altLang="zh-TW" dirty="0"/>
              <a:t>  // The value of the `props` key will be</a:t>
            </a:r>
          </a:p>
          <a:p>
            <a:r>
              <a:rPr lang="en-US" altLang="zh-TW" dirty="0"/>
              <a:t>  //  passed to the `Home` component</a:t>
            </a:r>
          </a:p>
          <a:p>
            <a:r>
              <a:rPr lang="en-US" altLang="zh-TW" dirty="0"/>
              <a:t>  return {</a:t>
            </a:r>
          </a:p>
          <a:p>
            <a:r>
              <a:rPr lang="en-US" altLang="zh-TW" dirty="0"/>
              <a:t>    props: ...</a:t>
            </a:r>
          </a:p>
          <a:p>
            <a:r>
              <a:rPr lang="en-US" altLang="zh-TW" dirty="0"/>
              <a:t>  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3079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1B7E4F-D3E8-4F72-8529-E9F55FB9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DFC74F-4ECA-4F86-8EA2-895D70BB1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本質上，</a:t>
            </a:r>
            <a:r>
              <a:rPr lang="en-US" altLang="zh-TW" dirty="0" err="1"/>
              <a:t>getStaticProps</a:t>
            </a:r>
            <a:r>
              <a:rPr lang="zh-TW" altLang="en-US" dirty="0"/>
              <a:t>它允許你告訴 </a:t>
            </a:r>
            <a:r>
              <a:rPr lang="en-US" altLang="zh-TW" dirty="0"/>
              <a:t>Next.js</a:t>
            </a:r>
            <a:r>
              <a:rPr lang="zh-TW" altLang="en-US" dirty="0"/>
              <a:t>：“嘿，這個頁面有一些數據依賴關係</a:t>
            </a:r>
            <a:r>
              <a:rPr lang="en-US" altLang="zh-TW" dirty="0"/>
              <a:t>——</a:t>
            </a:r>
            <a:r>
              <a:rPr lang="zh-TW" altLang="en-US" dirty="0"/>
              <a:t>所以當你在構建時預渲染這個頁面時，一定要先解決它們！”</a:t>
            </a:r>
          </a:p>
          <a:p>
            <a:endParaRPr lang="zh-TW" altLang="en-US" dirty="0"/>
          </a:p>
          <a:p>
            <a:r>
              <a:rPr lang="zh-TW" altLang="en-US" dirty="0"/>
              <a:t>注意：在開發模式下，</a:t>
            </a:r>
            <a:r>
              <a:rPr lang="en-US" altLang="zh-TW" dirty="0" err="1"/>
              <a:t>getStaticProps</a:t>
            </a:r>
            <a:r>
              <a:rPr lang="zh-TW" altLang="en-US" dirty="0"/>
              <a:t>改為在每個請求上運行。</a:t>
            </a:r>
          </a:p>
        </p:txBody>
      </p:sp>
    </p:spTree>
    <p:extLst>
      <p:ext uri="{BB962C8B-B14F-4D97-AF65-F5344CB8AC3E}">
        <p14:creationId xmlns:p14="http://schemas.microsoft.com/office/powerpoint/2010/main" val="1401876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F189BC-3BAA-400E-BDCD-5393DB76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11111"/>
                </a:solidFill>
                <a:effectLst/>
                <a:latin typeface="Inter"/>
              </a:rPr>
              <a:t>安裝</a:t>
            </a:r>
            <a:r>
              <a:rPr lang="en-US" altLang="zh-TW" b="0" i="0" u="none" strike="noStrike" dirty="0">
                <a:solidFill>
                  <a:srgbClr val="0074DE"/>
                </a:solidFill>
                <a:effectLst/>
                <a:latin typeface="Inter"/>
                <a:hlinkClick r:id="rId2"/>
              </a:rPr>
              <a:t>gray-matter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Inter"/>
              </a:rPr>
              <a:t>，它可以讓我們解析每個 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Inter"/>
              </a:rPr>
              <a:t>markdown 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Inter"/>
              </a:rPr>
              <a:t>文件中的元數據。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AB3594-B678-4FD9-BFE8-6D2D489D9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npm</a:t>
            </a:r>
            <a:r>
              <a:rPr lang="en-US" altLang="zh-TW" dirty="0"/>
              <a:t> install gray-matter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831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01CB96-62D3-4BD4-847F-728B3225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 Link from 'next/link';</a:t>
            </a:r>
            <a:endParaRPr lang="zh-TW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8471D1-FF57-4072-9693-72CDF8704F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1895" y="1910884"/>
            <a:ext cx="5556329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D400FF"/>
                </a:solidFill>
                <a:effectLst/>
                <a:latin typeface="Arial Unicode MS"/>
                <a:ea typeface="Menlo"/>
              </a:rPr>
              <a:t>&lt;a href=“…”&gt;</a:t>
            </a:r>
            <a:r>
              <a:rPr kumimoji="0" lang="zh-TW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Menlo"/>
              </a:rPr>
              <a:t>改成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D400FF"/>
                </a:solidFill>
                <a:effectLst/>
                <a:latin typeface="Arial Unicode MS"/>
                <a:ea typeface="Menlo"/>
              </a:rPr>
              <a:t>&lt;Link href="…"&gt;</a:t>
            </a: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1B8BB36-B985-43F6-A0BD-19D3892A6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84" y="2785597"/>
            <a:ext cx="94297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78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591C66-0021-4287-B158-96D709747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111111"/>
                </a:solidFill>
                <a:effectLst/>
                <a:latin typeface="Inter"/>
              </a:rPr>
              <a:t>Next.js 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Inter"/>
              </a:rPr>
              <a:t>中啟用</a:t>
            </a:r>
            <a:r>
              <a:rPr lang="zh-TW" altLang="en-US" b="1" i="0" dirty="0">
                <a:solidFill>
                  <a:srgbClr val="111111"/>
                </a:solidFill>
                <a:effectLst/>
                <a:latin typeface="Inter"/>
              </a:rPr>
              <a:t>動態 </a:t>
            </a:r>
            <a:r>
              <a:rPr lang="en-US" altLang="zh-TW" b="1" i="0" dirty="0">
                <a:solidFill>
                  <a:srgbClr val="111111"/>
                </a:solidFill>
                <a:effectLst/>
                <a:latin typeface="Inter"/>
              </a:rPr>
              <a:t>URL 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3CD31-C5C5-4C7C-9D51-D68BC32CA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0496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6C28D-BE5A-4883-B6E0-4444BD88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呈現 </a:t>
            </a:r>
            <a:r>
              <a:rPr lang="en-US" altLang="zh-TW" dirty="0"/>
              <a:t>markdown </a:t>
            </a:r>
            <a:r>
              <a:rPr lang="zh-TW" altLang="en-US" dirty="0"/>
              <a:t>內容，我們將使用該</a:t>
            </a:r>
            <a:r>
              <a:rPr lang="en-US" altLang="zh-TW" dirty="0"/>
              <a:t>remark</a:t>
            </a:r>
            <a:r>
              <a:rPr lang="zh-TW" altLang="en-US" dirty="0"/>
              <a:t>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9BE450-7891-4A67-869A-E8AB8A765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npm</a:t>
            </a:r>
            <a:r>
              <a:rPr lang="en-US" altLang="zh-TW" dirty="0"/>
              <a:t> install remark remark-html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786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B07982-C96A-4D2F-9033-06CB07B6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格式化日期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5D275C-5620-4864-8636-FF2BDF62C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要格式化日期，我們將使用</a:t>
            </a:r>
            <a:r>
              <a:rPr lang="en-US" altLang="zh-TW" dirty="0"/>
              <a:t>date-</a:t>
            </a:r>
            <a:r>
              <a:rPr lang="en-US" altLang="zh-TW" dirty="0" err="1"/>
              <a:t>fns</a:t>
            </a:r>
            <a:r>
              <a:rPr lang="zh-TW" altLang="en-US" dirty="0"/>
              <a:t>庫。首先，安裝它：</a:t>
            </a:r>
          </a:p>
          <a:p>
            <a:endParaRPr lang="zh-TW" altLang="en-US" dirty="0"/>
          </a:p>
          <a:p>
            <a:r>
              <a:rPr lang="en-US" altLang="zh-TW" dirty="0" err="1"/>
              <a:t>npm</a:t>
            </a:r>
            <a:r>
              <a:rPr lang="en-US" altLang="zh-TW" dirty="0"/>
              <a:t> install date-</a:t>
            </a:r>
            <a:r>
              <a:rPr lang="en-US" altLang="zh-TW" dirty="0" err="1"/>
              <a:t>fns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0108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2214C-4E35-4ABA-9A51-BB0212A9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獲取外部 </a:t>
            </a:r>
            <a:r>
              <a:rPr lang="en-US" altLang="zh-TW" dirty="0"/>
              <a:t>API </a:t>
            </a:r>
            <a:r>
              <a:rPr lang="zh-TW" altLang="en-US" dirty="0"/>
              <a:t>或查詢數據庫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457135-6AB9-4229-9498-54DB97062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Like </a:t>
            </a:r>
            <a:r>
              <a:rPr lang="en-US" altLang="zh-TW" dirty="0" err="1"/>
              <a:t>getStaticProps</a:t>
            </a:r>
            <a:r>
              <a:rPr lang="zh-TW" altLang="en-US" dirty="0"/>
              <a:t>，</a:t>
            </a:r>
            <a:r>
              <a:rPr lang="en-US" altLang="zh-TW" dirty="0" err="1"/>
              <a:t>getStaticPaths</a:t>
            </a:r>
            <a:r>
              <a:rPr lang="zh-TW" altLang="en-US" dirty="0"/>
              <a:t>可以從任何數據源獲取數據。</a:t>
            </a:r>
          </a:p>
        </p:txBody>
      </p:sp>
    </p:spTree>
    <p:extLst>
      <p:ext uri="{BB962C8B-B14F-4D97-AF65-F5344CB8AC3E}">
        <p14:creationId xmlns:p14="http://schemas.microsoft.com/office/powerpoint/2010/main" val="558652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0C3B5-EDE7-479C-83A5-1743DF5C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404</a:t>
            </a:r>
            <a:r>
              <a:rPr lang="zh-TW" altLang="en-US" dirty="0"/>
              <a:t>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606089-34F6-4369-8F5B-680F361E9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// pages/404.js</a:t>
            </a:r>
          </a:p>
          <a:p>
            <a:r>
              <a:rPr lang="en-US" altLang="zh-TW" dirty="0"/>
              <a:t>export default function Custom404() {</a:t>
            </a:r>
          </a:p>
          <a:p>
            <a:r>
              <a:rPr lang="en-US" altLang="zh-TW" dirty="0"/>
              <a:t>  return &lt;h1&gt;404 - Page Not Found&lt;/h1&gt;;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3728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762A4-6F92-4982-A2E7-35749F02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b="1" i="0" dirty="0">
                <a:solidFill>
                  <a:srgbClr val="111111"/>
                </a:solidFill>
                <a:effectLst/>
                <a:latin typeface="Inter"/>
              </a:rPr>
              <a:t>創建一個簡單的 </a:t>
            </a:r>
            <a:r>
              <a:rPr lang="en-US" altLang="zh-TW" b="1" i="0" dirty="0">
                <a:solidFill>
                  <a:srgbClr val="111111"/>
                </a:solidFill>
                <a:effectLst/>
                <a:latin typeface="Inter"/>
              </a:rPr>
              <a:t>API </a:t>
            </a:r>
            <a:r>
              <a:rPr lang="zh-TW" altLang="en-US" b="1" i="0" dirty="0">
                <a:solidFill>
                  <a:srgbClr val="111111"/>
                </a:solidFill>
                <a:effectLst/>
                <a:latin typeface="Inter"/>
              </a:rPr>
              <a:t>端點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52A2CD-53B0-4C13-B168-AC3F93E9D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export default function handler(req, res) {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res.status</a:t>
            </a:r>
            <a:r>
              <a:rPr lang="en-US" altLang="zh-TW" dirty="0"/>
              <a:t>(200).json({ text: 'Hello' });</a:t>
            </a:r>
          </a:p>
          <a:p>
            <a:r>
              <a:rPr lang="en-US" altLang="zh-TW" dirty="0"/>
              <a:t>}</a:t>
            </a:r>
          </a:p>
          <a:p>
            <a:r>
              <a:rPr lang="zh-TW" altLang="en-US" dirty="0"/>
              <a:t>你應該看到</a:t>
            </a:r>
            <a:r>
              <a:rPr lang="en-US" altLang="zh-TW" dirty="0"/>
              <a:t>{"</a:t>
            </a:r>
            <a:r>
              <a:rPr lang="en-US" altLang="zh-TW" dirty="0" err="1"/>
              <a:t>text":"Hello</a:t>
            </a:r>
            <a:r>
              <a:rPr lang="en-US" altLang="zh-TW" dirty="0"/>
              <a:t>"}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5152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8E1A5E-DA37-4DAB-90C2-DBE5230E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動態 </a:t>
            </a:r>
            <a:r>
              <a:rPr lang="en-US" altLang="zh-TW" dirty="0"/>
              <a:t>API </a:t>
            </a:r>
            <a:r>
              <a:rPr lang="zh-TW" altLang="en-US" dirty="0"/>
              <a:t>路由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060DF3-0386-4E83-8C9E-9B40D7A1B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 dirty="0"/>
              <a:t>一個非常常見的 </a:t>
            </a:r>
            <a:r>
              <a:rPr lang="en-US" altLang="zh-TW" dirty="0"/>
              <a:t>RESTful </a:t>
            </a:r>
            <a:r>
              <a:rPr lang="zh-TW" altLang="en-US" dirty="0"/>
              <a:t>模式是這樣設置路由：</a:t>
            </a:r>
          </a:p>
          <a:p>
            <a:endParaRPr lang="zh-TW" altLang="en-US" dirty="0"/>
          </a:p>
          <a:p>
            <a:r>
              <a:rPr lang="en-US" altLang="zh-TW" dirty="0"/>
              <a:t>GET </a:t>
            </a:r>
            <a:r>
              <a:rPr lang="en-US" altLang="zh-TW" dirty="0" err="1"/>
              <a:t>api</a:t>
            </a:r>
            <a:r>
              <a:rPr lang="en-US" altLang="zh-TW" dirty="0"/>
              <a:t>/posts- </a:t>
            </a:r>
            <a:r>
              <a:rPr lang="zh-TW" altLang="en-US" dirty="0"/>
              <a:t>獲取帖子列表，可能是分頁的</a:t>
            </a:r>
          </a:p>
          <a:p>
            <a:r>
              <a:rPr lang="en-US" altLang="zh-TW" dirty="0"/>
              <a:t>GET </a:t>
            </a:r>
            <a:r>
              <a:rPr lang="en-US" altLang="zh-TW" dirty="0" err="1"/>
              <a:t>api</a:t>
            </a:r>
            <a:r>
              <a:rPr lang="en-US" altLang="zh-TW" dirty="0"/>
              <a:t>/posts/12345- </a:t>
            </a:r>
            <a:r>
              <a:rPr lang="zh-TW" altLang="en-US" dirty="0"/>
              <a:t>獲取帖子 </a:t>
            </a:r>
            <a:r>
              <a:rPr lang="en-US" altLang="zh-TW" dirty="0"/>
              <a:t>ID 12345</a:t>
            </a:r>
          </a:p>
          <a:p>
            <a:r>
              <a:rPr lang="zh-TW" altLang="en-US" dirty="0"/>
              <a:t>我們可以通過兩種方式對此進行建模：</a:t>
            </a:r>
          </a:p>
          <a:p>
            <a:endParaRPr lang="zh-TW" altLang="en-US" dirty="0"/>
          </a:p>
          <a:p>
            <a:r>
              <a:rPr lang="zh-TW" altLang="en-US" dirty="0"/>
              <a:t>選項</a:t>
            </a:r>
            <a:r>
              <a:rPr lang="en-US" altLang="zh-TW" dirty="0"/>
              <a:t>1</a:t>
            </a:r>
            <a:r>
              <a:rPr lang="zh-TW" altLang="en-US" dirty="0"/>
              <a:t>：</a:t>
            </a:r>
          </a:p>
          <a:p>
            <a:r>
              <a:rPr lang="en-US" altLang="zh-TW" dirty="0"/>
              <a:t>/</a:t>
            </a:r>
            <a:r>
              <a:rPr lang="en-US" altLang="zh-TW" dirty="0" err="1"/>
              <a:t>api</a:t>
            </a:r>
            <a:r>
              <a:rPr lang="en-US" altLang="zh-TW" dirty="0"/>
              <a:t>/posts.js</a:t>
            </a:r>
          </a:p>
          <a:p>
            <a:r>
              <a:rPr lang="en-US" altLang="zh-TW" dirty="0"/>
              <a:t>/</a:t>
            </a:r>
            <a:r>
              <a:rPr lang="en-US" altLang="zh-TW" dirty="0" err="1"/>
              <a:t>api</a:t>
            </a:r>
            <a:r>
              <a:rPr lang="en-US" altLang="zh-TW" dirty="0"/>
              <a:t>/posts/[postId].js</a:t>
            </a:r>
          </a:p>
          <a:p>
            <a:r>
              <a:rPr lang="zh-TW" altLang="en-US" dirty="0"/>
              <a:t>選項 </a:t>
            </a:r>
            <a:r>
              <a:rPr lang="en-US" altLang="zh-TW" dirty="0"/>
              <a:t>2</a:t>
            </a:r>
            <a:r>
              <a:rPr lang="zh-TW" altLang="en-US" dirty="0"/>
              <a:t>：</a:t>
            </a:r>
          </a:p>
          <a:p>
            <a:r>
              <a:rPr lang="en-US" altLang="zh-TW" dirty="0"/>
              <a:t>/</a:t>
            </a:r>
            <a:r>
              <a:rPr lang="en-US" altLang="zh-TW" dirty="0" err="1"/>
              <a:t>api</a:t>
            </a:r>
            <a:r>
              <a:rPr lang="en-US" altLang="zh-TW" dirty="0"/>
              <a:t>/posts/index.js</a:t>
            </a:r>
          </a:p>
          <a:p>
            <a:r>
              <a:rPr lang="en-US" altLang="zh-TW" dirty="0"/>
              <a:t>/</a:t>
            </a:r>
            <a:r>
              <a:rPr lang="en-US" altLang="zh-TW" dirty="0" err="1"/>
              <a:t>api</a:t>
            </a:r>
            <a:r>
              <a:rPr lang="en-US" altLang="zh-TW" dirty="0"/>
              <a:t>/posts/[postId].js</a:t>
            </a:r>
          </a:p>
          <a:p>
            <a:r>
              <a:rPr lang="zh-TW" altLang="en-US" dirty="0"/>
              <a:t>兩者是等價的。僅使用的第三個選項</a:t>
            </a:r>
            <a:r>
              <a:rPr lang="en-US" altLang="zh-TW" dirty="0"/>
              <a:t>/</a:t>
            </a:r>
            <a:r>
              <a:rPr lang="en-US" altLang="zh-TW" dirty="0" err="1"/>
              <a:t>api</a:t>
            </a:r>
            <a:r>
              <a:rPr lang="en-US" altLang="zh-TW" dirty="0"/>
              <a:t>/posts/[postId].js</a:t>
            </a:r>
            <a:r>
              <a:rPr lang="zh-TW" altLang="en-US" dirty="0"/>
              <a:t>無效，因為動態路由（包括 </a:t>
            </a:r>
            <a:r>
              <a:rPr lang="en-US" altLang="zh-TW" dirty="0"/>
              <a:t>Catch-all </a:t>
            </a:r>
            <a:r>
              <a:rPr lang="zh-TW" altLang="en-US" dirty="0"/>
              <a:t>路由 </a:t>
            </a:r>
            <a:r>
              <a:rPr lang="en-US" altLang="zh-TW" dirty="0"/>
              <a:t>- </a:t>
            </a:r>
            <a:r>
              <a:rPr lang="zh-TW" altLang="en-US" dirty="0"/>
              <a:t>見下文）沒有</a:t>
            </a:r>
            <a:r>
              <a:rPr lang="en-US" altLang="zh-TW" dirty="0"/>
              <a:t>undefined</a:t>
            </a:r>
            <a:r>
              <a:rPr lang="zh-TW" altLang="en-US" dirty="0"/>
              <a:t>狀態並且在任何情況下</a:t>
            </a:r>
            <a:r>
              <a:rPr lang="en-US" altLang="zh-TW" dirty="0"/>
              <a:t>GET </a:t>
            </a:r>
            <a:r>
              <a:rPr lang="en-US" altLang="zh-TW" dirty="0" err="1"/>
              <a:t>api</a:t>
            </a:r>
            <a:r>
              <a:rPr lang="en-US" altLang="zh-TW" dirty="0"/>
              <a:t>/posts</a:t>
            </a:r>
            <a:r>
              <a:rPr lang="zh-TW" altLang="en-US" dirty="0"/>
              <a:t>都不會匹配。</a:t>
            </a:r>
            <a:r>
              <a:rPr lang="en-US" altLang="zh-TW" dirty="0"/>
              <a:t>/</a:t>
            </a:r>
            <a:r>
              <a:rPr lang="en-US" altLang="zh-TW" dirty="0" err="1"/>
              <a:t>api</a:t>
            </a:r>
            <a:r>
              <a:rPr lang="en-US" altLang="zh-TW" dirty="0"/>
              <a:t>/posts/[postId].js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57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983192-6822-4243-9863-2E36295D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 Image from 'next/image';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99301C0-BA91-4329-9072-43F2634BAD13}"/>
              </a:ext>
            </a:extLst>
          </p:cNvPr>
          <p:cNvSpPr txBox="1"/>
          <p:nvPr/>
        </p:nvSpPr>
        <p:spPr>
          <a:xfrm>
            <a:off x="2815078" y="1660225"/>
            <a:ext cx="65618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 &lt;Image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src</a:t>
            </a:r>
            <a:r>
              <a:rPr lang="en-US" altLang="zh-TW" sz="2000" dirty="0"/>
              <a:t>="/images/profile.jpg" // Route of the image file</a:t>
            </a:r>
          </a:p>
          <a:p>
            <a:r>
              <a:rPr lang="en-US" altLang="zh-TW" sz="2000" dirty="0"/>
              <a:t>    height={144} // Desired size with correct aspect ratio</a:t>
            </a:r>
          </a:p>
          <a:p>
            <a:r>
              <a:rPr lang="en-US" altLang="zh-TW" sz="2000" dirty="0"/>
              <a:t>    width={144} // Desired size with correct aspect ratio</a:t>
            </a:r>
          </a:p>
          <a:p>
            <a:r>
              <a:rPr lang="en-US" altLang="zh-TW" sz="2000" dirty="0"/>
              <a:t>    alt="Your Name"</a:t>
            </a:r>
          </a:p>
          <a:p>
            <a:r>
              <a:rPr lang="en-US" altLang="zh-TW" sz="2000" dirty="0"/>
              <a:t>  /&gt;</a:t>
            </a:r>
            <a:endParaRPr lang="zh-TW" altLang="en-US" sz="2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4263302-C513-47A4-9B17-8B8B4F981958}"/>
              </a:ext>
            </a:extLst>
          </p:cNvPr>
          <p:cNvSpPr txBox="1"/>
          <p:nvPr/>
        </p:nvSpPr>
        <p:spPr>
          <a:xfrm>
            <a:off x="3289955" y="42137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E897EC1-8C52-427E-A1B7-02AC0276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450" y="3274748"/>
            <a:ext cx="8743099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74DE"/>
                </a:solidFill>
                <a:effectLst/>
                <a:latin typeface="Arial" panose="020B0604020202020204" pitchFamily="34" charset="0"/>
                <a:ea typeface="Inter"/>
                <a:hlinkClick r:id="rId2"/>
              </a:rPr>
              <a:t>演示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74DE"/>
                </a:solidFill>
                <a:effectLst/>
                <a:latin typeface="Arial Unicode MS"/>
                <a:ea typeface="Menlo"/>
                <a:hlinkClick r:id="rId2"/>
              </a:rPr>
              <a:t>intrinsic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74DE"/>
                </a:solidFill>
                <a:effectLst/>
                <a:ea typeface="Inter"/>
                <a:hlinkClick r:id="rId2"/>
              </a:rPr>
              <a:t>佈局（默認）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Inter"/>
              </a:rPr>
              <a:t>當 時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D400FF"/>
                </a:solidFill>
                <a:effectLst/>
                <a:latin typeface="Arial Unicode MS"/>
                <a:ea typeface="Menlo"/>
              </a:rPr>
              <a:t>intrinsic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Inter"/>
              </a:rPr>
              <a:t>，圖像將縮小尺寸以適應較小的視口，但保持原始尺寸以適應較大的視口。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74DE"/>
                </a:solidFill>
                <a:effectLst/>
                <a:latin typeface="Arial" panose="020B0604020202020204" pitchFamily="34" charset="0"/>
                <a:ea typeface="Inter"/>
                <a:hlinkClick r:id="rId3"/>
              </a:rPr>
              <a:t>演示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74DE"/>
                </a:solidFill>
                <a:effectLst/>
                <a:latin typeface="Arial Unicode MS"/>
                <a:ea typeface="Menlo"/>
                <a:hlinkClick r:id="rId3"/>
              </a:rPr>
              <a:t>fixed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74DE"/>
                </a:solidFill>
                <a:effectLst/>
                <a:ea typeface="Inter"/>
                <a:hlinkClick r:id="rId3"/>
              </a:rPr>
              <a:t>佈局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Inter"/>
              </a:rPr>
              <a:t>當 時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D400FF"/>
                </a:solidFill>
                <a:effectLst/>
                <a:latin typeface="Arial Unicode MS"/>
                <a:ea typeface="Menlo"/>
              </a:rPr>
              <a:t>fixed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Inter"/>
              </a:rPr>
              <a:t>，圖像尺寸不會隨著視口的變化（無響應）而變化，類似於原生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D400FF"/>
                </a:solidFill>
                <a:effectLst/>
                <a:latin typeface="Arial Unicode MS"/>
                <a:ea typeface="Menlo"/>
              </a:rPr>
              <a:t>img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Inter"/>
              </a:rPr>
              <a:t>元素。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74DE"/>
                </a:solidFill>
                <a:effectLst/>
                <a:latin typeface="Arial" panose="020B0604020202020204" pitchFamily="34" charset="0"/>
                <a:ea typeface="Inter"/>
                <a:hlinkClick r:id="rId4"/>
              </a:rPr>
              <a:t>演示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74DE"/>
                </a:solidFill>
                <a:effectLst/>
                <a:latin typeface="Arial Unicode MS"/>
                <a:ea typeface="Menlo"/>
                <a:hlinkClick r:id="rId4"/>
              </a:rPr>
              <a:t>responsive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74DE"/>
                </a:solidFill>
                <a:effectLst/>
                <a:ea typeface="Inter"/>
                <a:hlinkClick r:id="rId4"/>
              </a:rPr>
              <a:t>佈局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Inter"/>
              </a:rPr>
              <a:t>當 時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D400FF"/>
                </a:solidFill>
                <a:effectLst/>
                <a:latin typeface="Arial Unicode MS"/>
                <a:ea typeface="Menlo"/>
              </a:rPr>
              <a:t>responsive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Inter"/>
              </a:rPr>
              <a:t>，圖像將縮小尺寸以適應較小的視口，並按比例放大以適應較大的視口。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Inter"/>
              </a:rPr>
              <a:t>確保父元素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D400FF"/>
                </a:solidFill>
                <a:effectLst/>
                <a:latin typeface="Arial Unicode MS"/>
                <a:ea typeface="Menlo"/>
              </a:rPr>
              <a:t>display: block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Inter"/>
              </a:rPr>
              <a:t>在其樣式表中使用。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74DE"/>
                </a:solidFill>
                <a:effectLst/>
                <a:latin typeface="Arial" panose="020B0604020202020204" pitchFamily="34" charset="0"/>
                <a:ea typeface="Inter"/>
                <a:hlinkClick r:id="rId5"/>
              </a:rPr>
              <a:t>演示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74DE"/>
                </a:solidFill>
                <a:effectLst/>
                <a:latin typeface="Arial Unicode MS"/>
                <a:ea typeface="Menlo"/>
                <a:hlinkClick r:id="rId5"/>
              </a:rPr>
              <a:t>fill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74DE"/>
                </a:solidFill>
                <a:effectLst/>
                <a:ea typeface="Inter"/>
                <a:hlinkClick r:id="rId5"/>
              </a:rPr>
              <a:t>佈局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Inter"/>
              </a:rPr>
              <a:t>當 時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D400FF"/>
                </a:solidFill>
                <a:effectLst/>
                <a:latin typeface="Arial Unicode MS"/>
                <a:ea typeface="Menlo"/>
              </a:rPr>
              <a:t>fill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Inter"/>
              </a:rPr>
              <a:t>，如果父元素是相對的，圖像的寬度和高度都會拉伸到父元素的尺寸。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Inter"/>
              </a:rPr>
              <a:t>這通常與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D400FF"/>
                </a:solidFill>
                <a:effectLst/>
                <a:latin typeface="Arial Unicode MS"/>
                <a:ea typeface="Menlo"/>
                <a:hlinkClick r:id="rId6"/>
              </a:rPr>
              <a:t>objectFit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Inter"/>
              </a:rPr>
              <a:t>屬性配對。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Inter"/>
              </a:rPr>
              <a:t>確保父元素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D400FF"/>
                </a:solidFill>
                <a:effectLst/>
                <a:latin typeface="Arial Unicode MS"/>
                <a:ea typeface="Menlo"/>
              </a:rPr>
              <a:t>position: relative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Inter"/>
              </a:rPr>
              <a:t>在其樣式表中。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" panose="020B0604020202020204" pitchFamily="34" charset="0"/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1501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62C4B7-2ACC-49A1-82CA-C2864B2D2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 Head from 'next/head'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9577E0-378B-406D-8CEE-592BA198B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 &lt;Head&gt;</a:t>
            </a:r>
          </a:p>
          <a:p>
            <a:pPr marL="0" indent="0">
              <a:buNone/>
            </a:pPr>
            <a:r>
              <a:rPr lang="en-US" altLang="zh-TW" sz="2000" dirty="0"/>
              <a:t>        &lt;title&gt;My page title&lt;/title&gt;</a:t>
            </a:r>
          </a:p>
          <a:p>
            <a:pPr marL="0" indent="0">
              <a:buNone/>
            </a:pPr>
            <a:r>
              <a:rPr lang="en-US" altLang="zh-TW" sz="2000" dirty="0"/>
              <a:t>        &lt;meta property="</a:t>
            </a:r>
            <a:r>
              <a:rPr lang="en-US" altLang="zh-TW" sz="2000" dirty="0" err="1"/>
              <a:t>og:title</a:t>
            </a:r>
            <a:r>
              <a:rPr lang="en-US" altLang="zh-TW" sz="2000" dirty="0"/>
              <a:t>" content="My page title" key="title" /&gt;</a:t>
            </a:r>
          </a:p>
          <a:p>
            <a:pPr marL="0" indent="0">
              <a:buNone/>
            </a:pPr>
            <a:r>
              <a:rPr lang="en-US" altLang="zh-TW" sz="2000" dirty="0"/>
              <a:t>      &lt;/Head&gt;</a:t>
            </a:r>
          </a:p>
          <a:p>
            <a:pPr marL="0" indent="0">
              <a:buNone/>
            </a:pPr>
            <a:r>
              <a:rPr lang="en-US" altLang="zh-TW" sz="2000" dirty="0"/>
              <a:t>      &lt;Head&gt;</a:t>
            </a:r>
          </a:p>
          <a:p>
            <a:pPr marL="0" indent="0">
              <a:buNone/>
            </a:pPr>
            <a:r>
              <a:rPr lang="en-US" altLang="zh-TW" sz="2000" dirty="0"/>
              <a:t>        &lt;meta property="</a:t>
            </a:r>
            <a:r>
              <a:rPr lang="en-US" altLang="zh-TW" sz="2000" dirty="0" err="1"/>
              <a:t>og:title</a:t>
            </a:r>
            <a:r>
              <a:rPr lang="en-US" altLang="zh-TW" sz="2000" dirty="0"/>
              <a:t>" content="My new title" key="title" /&gt;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7982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D14B4-8ECD-444B-9720-4A241A65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 Script from 'next/script';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A54341E-6937-41B6-929B-098D1DB9C695}"/>
              </a:ext>
            </a:extLst>
          </p:cNvPr>
          <p:cNvSpPr txBox="1"/>
          <p:nvPr/>
        </p:nvSpPr>
        <p:spPr>
          <a:xfrm>
            <a:off x="2509793" y="1545996"/>
            <a:ext cx="71724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 &lt;Script</a:t>
            </a:r>
          </a:p>
          <a:p>
            <a:r>
              <a:rPr lang="en-US" altLang="zh-TW"/>
              <a:t>        src="https://connect.facebook.net/en_US/sdk.js"</a:t>
            </a:r>
          </a:p>
          <a:p>
            <a:r>
              <a:rPr lang="en-US" altLang="zh-TW"/>
              <a:t>        strategy="lazyOnload"</a:t>
            </a:r>
          </a:p>
          <a:p>
            <a:r>
              <a:rPr lang="en-US" altLang="zh-TW"/>
              <a:t>        onLoad={() =&gt;</a:t>
            </a:r>
          </a:p>
          <a:p>
            <a:r>
              <a:rPr lang="en-US" altLang="zh-TW"/>
              <a:t>          console.log(`script loaded correctly, window.FB has been populated`)</a:t>
            </a:r>
          </a:p>
          <a:p>
            <a:r>
              <a:rPr lang="en-US" altLang="zh-TW"/>
              <a:t>        }</a:t>
            </a:r>
          </a:p>
          <a:p>
            <a:r>
              <a:rPr lang="en-US" altLang="zh-TW"/>
              <a:t>      /&gt;</a:t>
            </a:r>
            <a:endParaRPr lang="zh-TW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1BD0D00-DDA3-46C4-85E6-6C9B42B00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993" y="4211259"/>
            <a:ext cx="11704551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D400FF"/>
                </a:solidFill>
                <a:effectLst/>
                <a:latin typeface="Arial Unicode MS"/>
                <a:ea typeface="Menlo"/>
              </a:rPr>
              <a:t>strategy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Inter"/>
              </a:rPr>
              <a:t>控制何時加載第三方腳本。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Inter"/>
              </a:rPr>
              <a:t>值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D400FF"/>
                </a:solidFill>
                <a:effectLst/>
                <a:latin typeface="Arial Unicode MS"/>
                <a:ea typeface="Menlo"/>
              </a:rPr>
              <a:t>lazyOnload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Inter"/>
              </a:rPr>
              <a:t>告訴 Next.js 在瀏覽器空閒時間延遲加載此特定腳本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D400FF"/>
                </a:solidFill>
                <a:effectLst/>
                <a:latin typeface="Arial Unicode MS"/>
                <a:ea typeface="Menlo"/>
              </a:rPr>
              <a:t>onLoad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Inter"/>
              </a:rPr>
              <a:t>用於在腳本完成加載後立即運行任何 JavaScript 代碼。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Inter"/>
              </a:rPr>
              <a:t>在此示例中，我們將一條消息記錄到控制台，指出腳本已正確加載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09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0CD3A-159D-437E-BAE0-E7828DD8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i="0" dirty="0">
                <a:solidFill>
                  <a:srgbClr val="111111"/>
                </a:solidFill>
                <a:effectLst/>
                <a:latin typeface="Inter"/>
              </a:rPr>
              <a:t>CSS </a:t>
            </a:r>
            <a:r>
              <a:rPr lang="zh-TW" altLang="en-US" sz="4000" i="0" dirty="0">
                <a:solidFill>
                  <a:srgbClr val="111111"/>
                </a:solidFill>
                <a:effectLst/>
                <a:latin typeface="Inter"/>
              </a:rPr>
              <a:t>樣式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1FA4B7-E5C7-44A7-88A5-1C88809C2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&lt;style </a:t>
            </a:r>
            <a:r>
              <a:rPr lang="en-US" altLang="zh-TW" sz="2000" dirty="0" err="1"/>
              <a:t>jsx</a:t>
            </a:r>
            <a:r>
              <a:rPr lang="en-US" altLang="zh-TW" sz="2000" dirty="0"/>
              <a:t>&gt;{`</a:t>
            </a:r>
          </a:p>
          <a:p>
            <a:pPr marL="0" indent="0">
              <a:buNone/>
            </a:pPr>
            <a:r>
              <a:rPr lang="en-US" altLang="zh-TW" sz="2000" dirty="0"/>
              <a:t>  …</a:t>
            </a:r>
          </a:p>
          <a:p>
            <a:pPr marL="0" indent="0">
              <a:buNone/>
            </a:pPr>
            <a:r>
              <a:rPr lang="en-US" altLang="zh-TW" sz="2000" dirty="0"/>
              <a:t>`}&lt;/style&gt;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b="0" i="0" dirty="0">
                <a:solidFill>
                  <a:srgbClr val="111111"/>
                </a:solidFill>
                <a:effectLst/>
                <a:latin typeface="Inter"/>
              </a:rPr>
              <a:t>Next.js </a:t>
            </a:r>
            <a:r>
              <a:rPr lang="zh-TW" altLang="en-US" sz="2000" b="0" i="0" dirty="0">
                <a:solidFill>
                  <a:srgbClr val="111111"/>
                </a:solidFill>
                <a:effectLst/>
                <a:latin typeface="Inter"/>
              </a:rPr>
              <a:t>內置了對</a:t>
            </a:r>
            <a:r>
              <a:rPr lang="en-US" altLang="zh-TW" sz="2000" b="0" i="0" u="none" strike="noStrike" dirty="0">
                <a:solidFill>
                  <a:srgbClr val="0074DE"/>
                </a:solidFill>
                <a:effectLst/>
                <a:latin typeface="Inter"/>
                <a:hlinkClick r:id="rId2"/>
              </a:rPr>
              <a:t>styled-</a:t>
            </a:r>
            <a:r>
              <a:rPr lang="en-US" altLang="zh-TW" sz="2000" b="0" i="0" u="none" strike="noStrike" dirty="0" err="1">
                <a:solidFill>
                  <a:srgbClr val="0074DE"/>
                </a:solidFill>
                <a:effectLst/>
                <a:latin typeface="Inter"/>
                <a:hlinkClick r:id="rId2"/>
              </a:rPr>
              <a:t>jsx</a:t>
            </a:r>
            <a:r>
              <a:rPr lang="zh-TW" altLang="en-US" sz="2000" b="0" i="0" dirty="0">
                <a:solidFill>
                  <a:srgbClr val="111111"/>
                </a:solidFill>
                <a:effectLst/>
                <a:latin typeface="Inter"/>
              </a:rPr>
              <a:t>的支持，但您也可以使用其他流行的 </a:t>
            </a:r>
            <a:r>
              <a:rPr lang="en-US" altLang="zh-TW" sz="2000" b="0" i="0" dirty="0">
                <a:solidFill>
                  <a:srgbClr val="111111"/>
                </a:solidFill>
                <a:effectLst/>
                <a:latin typeface="Inter"/>
              </a:rPr>
              <a:t>CSS-in-JS </a:t>
            </a:r>
            <a:r>
              <a:rPr lang="zh-TW" altLang="en-US" sz="2000" b="0" i="0" dirty="0">
                <a:solidFill>
                  <a:srgbClr val="111111"/>
                </a:solidFill>
                <a:effectLst/>
                <a:latin typeface="Inter"/>
              </a:rPr>
              <a:t>庫，例如</a:t>
            </a:r>
            <a:r>
              <a:rPr lang="en-US" altLang="zh-TW" sz="2000" b="0" i="0" u="none" strike="noStrike" dirty="0">
                <a:solidFill>
                  <a:srgbClr val="0074DE"/>
                </a:solidFill>
                <a:effectLst/>
                <a:latin typeface="Inter"/>
                <a:hlinkClick r:id="rId3"/>
              </a:rPr>
              <a:t>styled-components</a:t>
            </a:r>
            <a:r>
              <a:rPr lang="zh-TW" altLang="en-US" sz="2000" b="0" i="0" dirty="0">
                <a:solidFill>
                  <a:srgbClr val="111111"/>
                </a:solidFill>
                <a:effectLst/>
                <a:latin typeface="Inter"/>
              </a:rPr>
              <a:t>或</a:t>
            </a:r>
            <a:r>
              <a:rPr lang="en-US" altLang="zh-TW" sz="2000" b="0" i="0" u="none" strike="noStrike" dirty="0">
                <a:solidFill>
                  <a:srgbClr val="0074DE"/>
                </a:solidFill>
                <a:effectLst/>
                <a:latin typeface="Inter"/>
                <a:hlinkClick r:id="rId4"/>
              </a:rPr>
              <a:t>Emotion</a:t>
            </a:r>
            <a:r>
              <a:rPr lang="zh-TW" altLang="en-US" sz="2000" b="0" i="0" dirty="0">
                <a:solidFill>
                  <a:srgbClr val="111111"/>
                </a:solidFill>
                <a:effectLst/>
                <a:latin typeface="Inter"/>
              </a:rPr>
              <a:t>。</a:t>
            </a:r>
            <a:endParaRPr lang="en-US" altLang="zh-TW" sz="2000" b="0" i="0" dirty="0">
              <a:solidFill>
                <a:srgbClr val="111111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altLang="zh-TW" sz="1600" dirty="0">
              <a:solidFill>
                <a:srgbClr val="111111"/>
              </a:solidFill>
              <a:latin typeface="Inter"/>
            </a:endParaRPr>
          </a:p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7D7B76A-B3C1-432F-BE46-DDF19E742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240236"/>
            <a:ext cx="7680308" cy="800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Inter"/>
              </a:rPr>
              <a:t>Next.js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74DE"/>
                </a:solidFill>
                <a:effectLst/>
                <a:latin typeface="Arial" panose="020B0604020202020204" pitchFamily="34" charset="0"/>
                <a:ea typeface="Inter"/>
                <a:hlinkClick r:id="rId5"/>
              </a:rPr>
              <a:t>內置了對 CSS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Inter"/>
              </a:rPr>
              <a:t>和 Sass 的支持，允許您導入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D400FF"/>
                </a:solidFill>
                <a:effectLst/>
                <a:latin typeface="Arial Unicode MS"/>
                <a:ea typeface="Menlo"/>
              </a:rPr>
              <a:t>.css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Inter"/>
              </a:rPr>
              <a:t>和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D400FF"/>
                </a:solidFill>
                <a:effectLst/>
                <a:latin typeface="Arial Unicode MS"/>
                <a:ea typeface="Menlo"/>
              </a:rPr>
              <a:t>.scss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Inter"/>
              </a:rPr>
              <a:t>文件。</a:t>
            </a:r>
            <a:endParaRPr kumimoji="0" lang="zh-TW" altLang="zh-TW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Inter"/>
              </a:rPr>
              <a:t>還支持使用流行的 CSS 庫，例如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74DE"/>
                </a:solidFill>
                <a:effectLst/>
                <a:latin typeface="Arial" panose="020B0604020202020204" pitchFamily="34" charset="0"/>
                <a:ea typeface="Inter"/>
                <a:hlinkClick r:id="rId6"/>
              </a:rPr>
              <a:t>Tailwind CSS 。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37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8C7A5-B1A6-4447-8612-703260EC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i="0" dirty="0">
                <a:solidFill>
                  <a:srgbClr val="111111"/>
                </a:solidFill>
                <a:effectLst/>
                <a:latin typeface="Inter"/>
              </a:rPr>
              <a:t>添加 </a:t>
            </a:r>
            <a:r>
              <a:rPr lang="en-US" altLang="zh-TW" i="0" dirty="0">
                <a:solidFill>
                  <a:srgbClr val="111111"/>
                </a:solidFill>
                <a:effectLst/>
                <a:latin typeface="Inter"/>
              </a:rPr>
              <a:t>CSS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2425E4-3EAB-4EEF-B259-CC258A8C0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182" y="5001499"/>
            <a:ext cx="8214220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1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Inter"/>
              </a:rPr>
              <a:t>重要提示：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Inter"/>
              </a:rPr>
              <a:t>要使用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0074DE"/>
                </a:solidFill>
                <a:effectLst/>
                <a:latin typeface="Arial" panose="020B0604020202020204" pitchFamily="34" charset="0"/>
                <a:ea typeface="Inter"/>
                <a:hlinkClick r:id="rId2"/>
              </a:rPr>
              <a:t>CSS 模塊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Inter"/>
              </a:rPr>
              <a:t>，CSS 文件名必須以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D400FF"/>
                </a:solidFill>
                <a:effectLst/>
                <a:latin typeface="Arial Unicode MS"/>
                <a:ea typeface="Menlo"/>
              </a:rPr>
              <a:t>.module.css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ea typeface="Inter"/>
              </a:rPr>
              <a:t>.</a:t>
            </a:r>
            <a:r>
              <a:rPr kumimoji="0" lang="zh-TW" altLang="zh-TW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6773CF0-785A-45E8-A2A9-CC333842BB71}"/>
              </a:ext>
            </a:extLst>
          </p:cNvPr>
          <p:cNvSpPr txBox="1"/>
          <p:nvPr/>
        </p:nvSpPr>
        <p:spPr>
          <a:xfrm>
            <a:off x="1071182" y="1793191"/>
            <a:ext cx="86146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.container {</a:t>
            </a:r>
          </a:p>
          <a:p>
            <a:r>
              <a:rPr lang="en-US" altLang="zh-TW" dirty="0"/>
              <a:t>  max-width: 36rem;</a:t>
            </a:r>
          </a:p>
          <a:p>
            <a:r>
              <a:rPr lang="en-US" altLang="zh-TW" dirty="0"/>
              <a:t>  padding: 0 1rem;</a:t>
            </a:r>
          </a:p>
          <a:p>
            <a:r>
              <a:rPr lang="en-US" altLang="zh-TW" dirty="0"/>
              <a:t>  margin: 3rem auto 6rem;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C0C95EE-5053-4E3A-8151-23EAB6F5D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182" y="3635880"/>
            <a:ext cx="8016257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Inter"/>
              </a:rPr>
              <a:t>要在裡面使用這個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D400FF"/>
                </a:solidFill>
                <a:effectLst/>
                <a:latin typeface="Arial Unicode MS"/>
                <a:ea typeface="Menlo"/>
              </a:rPr>
              <a:t>container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Inter"/>
              </a:rPr>
              <a:t>類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D400FF"/>
                </a:solidFill>
                <a:effectLst/>
                <a:latin typeface="Arial Unicode MS"/>
                <a:ea typeface="Menlo"/>
              </a:rPr>
              <a:t>components/layout.js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Inter"/>
              </a:rPr>
              <a:t>，你需要：</a:t>
            </a:r>
            <a:endParaRPr kumimoji="0" lang="zh-TW" altLang="zh-TW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Inter"/>
              </a:rPr>
              <a:t>導入 CSS 文件並為其分配一個名稱，例如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D400FF"/>
                </a:solidFill>
                <a:effectLst/>
                <a:latin typeface="Arial Unicode MS"/>
                <a:ea typeface="Menlo"/>
              </a:rPr>
              <a:t>styles</a:t>
            </a: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ea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D400FF"/>
                </a:solidFill>
                <a:effectLst/>
                <a:latin typeface="Arial Unicode MS"/>
                <a:ea typeface="Menlo"/>
              </a:rPr>
              <a:t>styles.container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Inter"/>
              </a:rPr>
              <a:t>用作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Inter"/>
              </a:rPr>
              <a:t>_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D400FF"/>
                </a:solidFill>
                <a:effectLst/>
                <a:latin typeface="Arial Unicode MS"/>
                <a:ea typeface="Menlo"/>
              </a:rPr>
              <a:t>className</a:t>
            </a: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ea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78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EFFCEE-89C6-4408-ACC1-700EDE4F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A7CFCF-4AF3-4DDC-B26C-B69707FC9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npm</a:t>
            </a:r>
            <a:r>
              <a:rPr lang="en-US" altLang="zh-TW" dirty="0"/>
              <a:t> run dev(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Ctrl+c</a:t>
            </a:r>
            <a:r>
              <a:rPr lang="zh-TW" altLang="en-US" dirty="0"/>
              <a:t>可以停止伺服器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2957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68B30E-5A89-4DE4-AA61-66292FED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 err="1">
                <a:solidFill>
                  <a:srgbClr val="D400FF"/>
                </a:solidFill>
                <a:effectLst/>
                <a:latin typeface="Menlo"/>
              </a:rPr>
              <a:t>npm</a:t>
            </a:r>
            <a:r>
              <a:rPr lang="en-US" altLang="zh-TW" b="0" i="0" dirty="0">
                <a:solidFill>
                  <a:srgbClr val="D400FF"/>
                </a:solidFill>
                <a:effectLst/>
                <a:latin typeface="Menlo"/>
              </a:rPr>
              <a:t> install </a:t>
            </a:r>
            <a:r>
              <a:rPr lang="en-US" altLang="zh-TW" b="0" i="0" dirty="0" err="1">
                <a:solidFill>
                  <a:srgbClr val="D400FF"/>
                </a:solidFill>
                <a:effectLst/>
                <a:latin typeface="Menlo"/>
              </a:rPr>
              <a:t>classnames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2D036D-E4B0-4F2A-B129-E8E7030CA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這是基本用法：</a:t>
            </a:r>
          </a:p>
          <a:p>
            <a:r>
              <a:rPr lang="zh-TW" altLang="en-US" dirty="0"/>
              <a:t>假設您要創建一個</a:t>
            </a:r>
            <a:r>
              <a:rPr lang="en-US" altLang="zh-TW" dirty="0"/>
              <a:t>Alert</a:t>
            </a:r>
            <a:r>
              <a:rPr lang="zh-TW" altLang="en-US" dirty="0"/>
              <a:t>接受 的組件</a:t>
            </a:r>
            <a:r>
              <a:rPr lang="en-US" altLang="zh-TW" dirty="0"/>
              <a:t>type</a:t>
            </a:r>
            <a:r>
              <a:rPr lang="zh-TW" altLang="en-US" dirty="0"/>
              <a:t>，它可以是</a:t>
            </a:r>
            <a:r>
              <a:rPr lang="en-US" altLang="zh-TW" dirty="0"/>
              <a:t>'success'</a:t>
            </a:r>
            <a:r>
              <a:rPr lang="zh-TW" altLang="en-US" dirty="0"/>
              <a:t>或</a:t>
            </a:r>
            <a:r>
              <a:rPr lang="en-US" altLang="zh-TW" dirty="0"/>
              <a:t>'error'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如果是</a:t>
            </a:r>
            <a:r>
              <a:rPr lang="en-US" altLang="zh-TW" dirty="0"/>
              <a:t>'success'</a:t>
            </a:r>
            <a:r>
              <a:rPr lang="zh-TW" altLang="en-US" dirty="0"/>
              <a:t>，則您希望文本顏色為綠色。如果是</a:t>
            </a:r>
            <a:r>
              <a:rPr lang="en-US" altLang="zh-TW" dirty="0"/>
              <a:t>'error'</a:t>
            </a:r>
            <a:r>
              <a:rPr lang="zh-TW" altLang="en-US" dirty="0"/>
              <a:t>，您希望文本顏色為紅色。</a:t>
            </a:r>
          </a:p>
          <a:p>
            <a:r>
              <a:rPr lang="zh-TW" altLang="en-US" dirty="0"/>
              <a:t>您可以先編寫一個 </a:t>
            </a:r>
            <a:r>
              <a:rPr lang="en-US" altLang="zh-TW" dirty="0"/>
              <a:t>CSS </a:t>
            </a:r>
            <a:r>
              <a:rPr lang="zh-TW" altLang="en-US" dirty="0"/>
              <a:t>模塊（例如</a:t>
            </a:r>
            <a:r>
              <a:rPr lang="en-US" altLang="zh-TW" dirty="0"/>
              <a:t>alert.module.css</a:t>
            </a:r>
            <a:r>
              <a:rPr lang="zh-TW" altLang="en-US" dirty="0"/>
              <a:t>），如下所示：</a:t>
            </a:r>
          </a:p>
          <a:p>
            <a:endParaRPr lang="zh-TW" altLang="en-US" dirty="0"/>
          </a:p>
          <a:p>
            <a:r>
              <a:rPr lang="en-US" altLang="zh-TW" dirty="0"/>
              <a:t>.success {</a:t>
            </a:r>
          </a:p>
          <a:p>
            <a:r>
              <a:rPr lang="en-US" altLang="zh-TW" dirty="0"/>
              <a:t>  color: green;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/>
              <a:t>.error {</a:t>
            </a:r>
          </a:p>
          <a:p>
            <a:r>
              <a:rPr lang="en-US" altLang="zh-TW" dirty="0"/>
              <a:t>  color: red;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533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2589</TotalTime>
  <Words>1667</Words>
  <Application>Microsoft Office PowerPoint</Application>
  <PresentationFormat>寬螢幕</PresentationFormat>
  <Paragraphs>162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Arial Unicode MS</vt:lpstr>
      <vt:lpstr>Inter</vt:lpstr>
      <vt:lpstr>Menlo</vt:lpstr>
      <vt:lpstr>Arial</vt:lpstr>
      <vt:lpstr>Calibri</vt:lpstr>
      <vt:lpstr>Calibri Light</vt:lpstr>
      <vt:lpstr>Office 佈景主題</vt:lpstr>
      <vt:lpstr>Next.js</vt:lpstr>
      <vt:lpstr>import Link from 'next/link';</vt:lpstr>
      <vt:lpstr>import Image from 'next/image';</vt:lpstr>
      <vt:lpstr>import Head from 'next/head'</vt:lpstr>
      <vt:lpstr>import Script from 'next/script';</vt:lpstr>
      <vt:lpstr>CSS 樣式</vt:lpstr>
      <vt:lpstr>添加 CSS</vt:lpstr>
      <vt:lpstr>PowerPoint 簡報</vt:lpstr>
      <vt:lpstr>npm install classnames</vt:lpstr>
      <vt:lpstr>PowerPoint 簡報</vt:lpstr>
      <vt:lpstr>npm install -D tailwindcss autoprefixer postcss</vt:lpstr>
      <vt:lpstr>PowerPoint 簡報</vt:lpstr>
      <vt:lpstr>使用 Sass</vt:lpstr>
      <vt:lpstr>預渲染</vt:lpstr>
      <vt:lpstr>PowerPoint 簡報</vt:lpstr>
      <vt:lpstr>使用數據進行靜態生成getStaticProps</vt:lpstr>
      <vt:lpstr>PowerPoint 簡報</vt:lpstr>
      <vt:lpstr>PowerPoint 簡報</vt:lpstr>
      <vt:lpstr>安裝gray-matter，它可以讓我們解析每個 markdown 文件中的元數據。</vt:lpstr>
      <vt:lpstr>Next.js 中啟用動態 URL </vt:lpstr>
      <vt:lpstr>呈現 markdown 內容，我們將使用該remark庫</vt:lpstr>
      <vt:lpstr>格式化日期</vt:lpstr>
      <vt:lpstr>獲取外部 API 或查詢數據庫</vt:lpstr>
      <vt:lpstr>404頁</vt:lpstr>
      <vt:lpstr>創建一個簡單的 API 端點</vt:lpstr>
      <vt:lpstr>動態 API 路由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Next.js</dc:title>
  <dc:creator>至祥 黃</dc:creator>
  <cp:lastModifiedBy>至祥 黃</cp:lastModifiedBy>
  <cp:revision>9</cp:revision>
  <dcterms:created xsi:type="dcterms:W3CDTF">2022-05-09T21:18:49Z</dcterms:created>
  <dcterms:modified xsi:type="dcterms:W3CDTF">2022-06-01T04:05:25Z</dcterms:modified>
</cp:coreProperties>
</file>