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57" r:id="rId3"/>
    <p:sldId id="258" r:id="rId4"/>
    <p:sldId id="260" r:id="rId5"/>
    <p:sldId id="261" r:id="rId6"/>
    <p:sldId id="262" r:id="rId7"/>
    <p:sldId id="264" r:id="rId8"/>
    <p:sldId id="265" r:id="rId9"/>
    <p:sldId id="266" r:id="rId10"/>
    <p:sldId id="267" r:id="rId11"/>
    <p:sldId id="268" r:id="rId12"/>
    <p:sldId id="259" r:id="rId13"/>
    <p:sldId id="263" r:id="rId14"/>
    <p:sldId id="269" r:id="rId15"/>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10/5/2021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28085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10/5/2021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4237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10/5/2021</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628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10/5/2021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6069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10/5/2021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46227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10/5/2021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05751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10/5/2021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15528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10/5/2021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85712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10/5/2021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53235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10/5/2021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92065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10/5/2021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14132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10/5/2021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868520862"/>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44" r:id="rId6"/>
    <p:sldLayoutId id="2147483740" r:id="rId7"/>
    <p:sldLayoutId id="2147483741" r:id="rId8"/>
    <p:sldLayoutId id="2147483742" r:id="rId9"/>
    <p:sldLayoutId id="2147483743" r:id="rId10"/>
    <p:sldLayoutId id="2147483745" r:id="rId11"/>
  </p:sldLayoutIdLst>
  <p:hf sldNum="0" hdr="0" ftr="0" dt="0"/>
  <p:txStyles>
    <p:titleStyle>
      <a:lvl1pPr algn="l" defTabSz="457200" rtl="0" eaLnBrk="1" latinLnBrk="0" hangingPunct="1">
        <a:lnSpc>
          <a:spcPct val="100000"/>
        </a:lnSpc>
        <a:spcBef>
          <a:spcPct val="0"/>
        </a:spcBef>
        <a:buNone/>
        <a:defRPr sz="2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cchain.explorer.avax.network/" TargetMode="External"/><Relationship Id="rId2" Type="http://schemas.openxmlformats.org/officeDocument/2006/relationships/hyperlink" Target="https://api.avax.network/ext/bc/C/rpc" TargetMode="External"/><Relationship Id="rId1" Type="http://schemas.openxmlformats.org/officeDocument/2006/relationships/slideLayout" Target="../slideLayouts/slideLayout2.xml"/><Relationship Id="rId4" Type="http://schemas.openxmlformats.org/officeDocument/2006/relationships/hyperlink" Target="https://wallet.avax.network/"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ava-labs" TargetMode="External"/><Relationship Id="rId2" Type="http://schemas.openxmlformats.org/officeDocument/2006/relationships/hyperlink" Target="https://smartrichs.com/blockchain-competition-who-is-the-winner-what-is-avalanche/" TargetMode="External"/><Relationship Id="rId1" Type="http://schemas.openxmlformats.org/officeDocument/2006/relationships/slideLayout" Target="../slideLayouts/slideLayout2.xml"/><Relationship Id="rId4" Type="http://schemas.openxmlformats.org/officeDocument/2006/relationships/hyperlink" Target="https://cryptowesearch.com/blog/analysis/enter-the-avalanche-ecosystem"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xplorer.avax.network/"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assets.website-files.com/5d80307810123f5ffbb34d6e/6008d7bc56430d6b8792b8d1_Avalanche%20Native%20Token%20Dynamics.pdf"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upport.avalabs.org/en/articles/4587384-what-is-a-transaction" TargetMode="External"/><Relationship Id="rId2" Type="http://schemas.openxmlformats.org/officeDocument/2006/relationships/hyperlink" Target="http://support.avalabs.org/en/articles/4064704-what-is-a-blockchain-validator"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8">
            <a:extLst>
              <a:ext uri="{FF2B5EF4-FFF2-40B4-BE49-F238E27FC236}">
                <a16:creationId xmlns:a16="http://schemas.microsoft.com/office/drawing/2014/main" id="{C1FA8F66-3B85-411D-A2A6-A50DF3026D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 descr="薄荷綠工作區與膝上型電腦、咖啡、筆記本、筆、眼鏡和滑鼠的俯視圖">
            <a:extLst>
              <a:ext uri="{FF2B5EF4-FFF2-40B4-BE49-F238E27FC236}">
                <a16:creationId xmlns:a16="http://schemas.microsoft.com/office/drawing/2014/main" id="{417E26D4-9B88-4846-8534-EE6076612C3A}"/>
              </a:ext>
            </a:extLst>
          </p:cNvPr>
          <p:cNvPicPr>
            <a:picLocks noChangeAspect="1"/>
          </p:cNvPicPr>
          <p:nvPr/>
        </p:nvPicPr>
        <p:blipFill rotWithShape="1">
          <a:blip r:embed="rId2"/>
          <a:srcRect r="9091" b="23391"/>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D695E25C-06E7-4082-BE92-B571B616B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285571"/>
            <a:ext cx="11265408"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E64BD7DF-F4BB-427F-B4F6-6DC83A59AA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標題 1">
            <a:extLst>
              <a:ext uri="{FF2B5EF4-FFF2-40B4-BE49-F238E27FC236}">
                <a16:creationId xmlns:a16="http://schemas.microsoft.com/office/drawing/2014/main" id="{1DD4ADDA-157A-41A2-BB76-5A1F46AE7DC0}"/>
              </a:ext>
            </a:extLst>
          </p:cNvPr>
          <p:cNvSpPr>
            <a:spLocks noGrp="1"/>
          </p:cNvSpPr>
          <p:nvPr>
            <p:ph type="ctrTitle"/>
          </p:nvPr>
        </p:nvSpPr>
        <p:spPr>
          <a:xfrm>
            <a:off x="609599" y="4572000"/>
            <a:ext cx="10965141" cy="895244"/>
          </a:xfrm>
        </p:spPr>
        <p:txBody>
          <a:bodyPr>
            <a:normAutofit/>
          </a:bodyPr>
          <a:lstStyle/>
          <a:p>
            <a:r>
              <a:rPr lang="en-US" altLang="zh-TW" sz="4000" dirty="0">
                <a:solidFill>
                  <a:srgbClr val="FFFFFF"/>
                </a:solidFill>
              </a:rPr>
              <a:t>Avalanche</a:t>
            </a:r>
            <a:r>
              <a:rPr lang="zh-TW" altLang="en-US" sz="4000" dirty="0">
                <a:solidFill>
                  <a:srgbClr val="FFFFFF"/>
                </a:solidFill>
              </a:rPr>
              <a:t> 雪崩協議</a:t>
            </a:r>
          </a:p>
        </p:txBody>
      </p:sp>
      <p:sp>
        <p:nvSpPr>
          <p:cNvPr id="3" name="副標題 2">
            <a:extLst>
              <a:ext uri="{FF2B5EF4-FFF2-40B4-BE49-F238E27FC236}">
                <a16:creationId xmlns:a16="http://schemas.microsoft.com/office/drawing/2014/main" id="{DE6659A5-56BE-4C1F-A9FD-7848D5BB84DB}"/>
              </a:ext>
            </a:extLst>
          </p:cNvPr>
          <p:cNvSpPr>
            <a:spLocks noGrp="1"/>
          </p:cNvSpPr>
          <p:nvPr>
            <p:ph type="subTitle" idx="1"/>
          </p:nvPr>
        </p:nvSpPr>
        <p:spPr>
          <a:xfrm>
            <a:off x="609598" y="5467246"/>
            <a:ext cx="10965142" cy="484822"/>
          </a:xfrm>
        </p:spPr>
        <p:txBody>
          <a:bodyPr>
            <a:normAutofit/>
          </a:bodyPr>
          <a:lstStyle/>
          <a:p>
            <a:r>
              <a:rPr lang="en-US" altLang="zh-TW" dirty="0" err="1">
                <a:solidFill>
                  <a:srgbClr val="FFFFFF">
                    <a:alpha val="75000"/>
                  </a:srgbClr>
                </a:solidFill>
              </a:rPr>
              <a:t>Avax</a:t>
            </a:r>
            <a:r>
              <a:rPr lang="zh-TW" altLang="en-US" dirty="0">
                <a:solidFill>
                  <a:srgbClr val="FFFFFF">
                    <a:alpha val="75000"/>
                  </a:srgbClr>
                </a:solidFill>
              </a:rPr>
              <a:t>幣與</a:t>
            </a:r>
            <a:r>
              <a:rPr lang="en-US" altLang="zh-TW" dirty="0">
                <a:solidFill>
                  <a:srgbClr val="FFFFFF">
                    <a:alpha val="75000"/>
                  </a:srgbClr>
                </a:solidFill>
              </a:rPr>
              <a:t>ALAVALANCE</a:t>
            </a:r>
            <a:r>
              <a:rPr lang="zh-TW" altLang="en-US" dirty="0">
                <a:solidFill>
                  <a:srgbClr val="FFFFFF">
                    <a:alpha val="75000"/>
                  </a:srgbClr>
                </a:solidFill>
              </a:rPr>
              <a:t>鏈介紹</a:t>
            </a:r>
          </a:p>
        </p:txBody>
      </p:sp>
    </p:spTree>
    <p:extLst>
      <p:ext uri="{BB962C8B-B14F-4D97-AF65-F5344CB8AC3E}">
        <p14:creationId xmlns:p14="http://schemas.microsoft.com/office/powerpoint/2010/main" val="279850918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534E820-D9F2-43B9-9148-AECF969750C1}"/>
              </a:ext>
            </a:extLst>
          </p:cNvPr>
          <p:cNvSpPr>
            <a:spLocks noGrp="1"/>
          </p:cNvSpPr>
          <p:nvPr>
            <p:ph type="title"/>
          </p:nvPr>
        </p:nvSpPr>
        <p:spPr/>
        <p:txBody>
          <a:bodyPr/>
          <a:lstStyle/>
          <a:p>
            <a:r>
              <a:rPr lang="zh-TW" altLang="en-US" dirty="0"/>
              <a:t>雪人共識協議</a:t>
            </a:r>
          </a:p>
        </p:txBody>
      </p:sp>
      <p:sp>
        <p:nvSpPr>
          <p:cNvPr id="3" name="內容版面配置區 2">
            <a:extLst>
              <a:ext uri="{FF2B5EF4-FFF2-40B4-BE49-F238E27FC236}">
                <a16:creationId xmlns:a16="http://schemas.microsoft.com/office/drawing/2014/main" id="{0117ACFA-7478-4B5E-9B99-796C554B4448}"/>
              </a:ext>
            </a:extLst>
          </p:cNvPr>
          <p:cNvSpPr>
            <a:spLocks noGrp="1"/>
          </p:cNvSpPr>
          <p:nvPr>
            <p:ph idx="1"/>
          </p:nvPr>
        </p:nvSpPr>
        <p:spPr/>
        <p:txBody>
          <a:bodyPr/>
          <a:lstStyle/>
          <a:p>
            <a:r>
              <a:rPr lang="en-US" altLang="zh-TW" dirty="0"/>
              <a:t>Snowman </a:t>
            </a:r>
            <a:r>
              <a:rPr lang="zh-TW" altLang="en-US" dirty="0"/>
              <a:t>是一個鏈優化的共識協議</a:t>
            </a:r>
            <a:r>
              <a:rPr lang="en-US" altLang="zh-TW" dirty="0"/>
              <a:t>——</a:t>
            </a:r>
            <a:r>
              <a:rPr lang="zh-TW" altLang="en-US" dirty="0"/>
              <a:t>高吞吐量，完全有序，非常適合智能合約。</a:t>
            </a:r>
            <a:r>
              <a:rPr lang="en-US" altLang="zh-TW" dirty="0"/>
              <a:t>Snowman </a:t>
            </a:r>
            <a:r>
              <a:rPr lang="zh-TW" altLang="en-US" dirty="0"/>
              <a:t>由</a:t>
            </a:r>
            <a:r>
              <a:rPr lang="en-US" altLang="zh-TW" dirty="0"/>
              <a:t>Avalanche </a:t>
            </a:r>
            <a:r>
              <a:rPr lang="zh-TW" altLang="en-US" dirty="0"/>
              <a:t>共識協議提供支持。兩個</a:t>
            </a:r>
            <a:r>
              <a:rPr lang="en-US" altLang="zh-TW" dirty="0"/>
              <a:t>P-</a:t>
            </a:r>
            <a:r>
              <a:rPr lang="zh-TW" altLang="en-US" dirty="0"/>
              <a:t>鏈和</a:t>
            </a:r>
            <a:r>
              <a:rPr lang="en-US" altLang="zh-TW" dirty="0"/>
              <a:t>C-</a:t>
            </a:r>
            <a:r>
              <a:rPr lang="zh-TW" altLang="en-US" dirty="0"/>
              <a:t>鏈實現雪人一致性協議。</a:t>
            </a:r>
          </a:p>
        </p:txBody>
      </p:sp>
    </p:spTree>
    <p:extLst>
      <p:ext uri="{BB962C8B-B14F-4D97-AF65-F5344CB8AC3E}">
        <p14:creationId xmlns:p14="http://schemas.microsoft.com/office/powerpoint/2010/main" val="3721455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98D6816-477A-4C0B-A4D3-C865C829BC95}"/>
              </a:ext>
            </a:extLst>
          </p:cNvPr>
          <p:cNvSpPr>
            <a:spLocks noGrp="1"/>
          </p:cNvSpPr>
          <p:nvPr>
            <p:ph type="title"/>
          </p:nvPr>
        </p:nvSpPr>
        <p:spPr/>
        <p:txBody>
          <a:bodyPr/>
          <a:lstStyle/>
          <a:p>
            <a:r>
              <a:rPr lang="zh-TW" altLang="en-US" dirty="0"/>
              <a:t>主要特點</a:t>
            </a:r>
          </a:p>
        </p:txBody>
      </p:sp>
      <p:sp>
        <p:nvSpPr>
          <p:cNvPr id="3" name="內容版面配置區 2">
            <a:extLst>
              <a:ext uri="{FF2B5EF4-FFF2-40B4-BE49-F238E27FC236}">
                <a16:creationId xmlns:a16="http://schemas.microsoft.com/office/drawing/2014/main" id="{B33ABBF0-1BBD-4BB6-9A4E-248D10A1CB34}"/>
              </a:ext>
            </a:extLst>
          </p:cNvPr>
          <p:cNvSpPr>
            <a:spLocks noGrp="1"/>
          </p:cNvSpPr>
          <p:nvPr>
            <p:ph idx="1"/>
          </p:nvPr>
        </p:nvSpPr>
        <p:spPr/>
        <p:txBody>
          <a:bodyPr numCol="2">
            <a:normAutofit fontScale="92500" lnSpcReduction="20000"/>
          </a:bodyPr>
          <a:lstStyle/>
          <a:p>
            <a:r>
              <a:rPr lang="zh-TW" altLang="en-US" dirty="0"/>
              <a:t>速度</a:t>
            </a:r>
          </a:p>
          <a:p>
            <a:r>
              <a:rPr lang="zh-TW" altLang="en-US" dirty="0"/>
              <a:t>使用由康奈爾大學計算機科學家團隊開發的新型共識協議，能夠在 </a:t>
            </a:r>
            <a:r>
              <a:rPr lang="en-US" altLang="zh-TW" dirty="0"/>
              <a:t>1 </a:t>
            </a:r>
            <a:r>
              <a:rPr lang="zh-TW" altLang="en-US" dirty="0"/>
              <a:t>秒內永久確認交易。</a:t>
            </a:r>
          </a:p>
          <a:p>
            <a:r>
              <a:rPr lang="zh-TW" altLang="en-US" dirty="0"/>
              <a:t>可擴展性</a:t>
            </a:r>
          </a:p>
          <a:p>
            <a:r>
              <a:rPr lang="zh-TW" altLang="en-US" dirty="0"/>
              <a:t>每秒能夠處理 </a:t>
            </a:r>
            <a:r>
              <a:rPr lang="en-US" altLang="zh-TW" dirty="0"/>
              <a:t>4,500 </a:t>
            </a:r>
            <a:r>
              <a:rPr lang="zh-TW" altLang="en-US" dirty="0"/>
              <a:t>筆交易</a:t>
            </a:r>
            <a:r>
              <a:rPr lang="en-US" altLang="zh-TW" dirty="0"/>
              <a:t>——</a:t>
            </a:r>
            <a:r>
              <a:rPr lang="zh-TW" altLang="en-US" dirty="0"/>
              <a:t>比現有區塊鏈高出一個數量級。</a:t>
            </a:r>
          </a:p>
          <a:p>
            <a:r>
              <a:rPr lang="zh-TW" altLang="en-US" dirty="0"/>
              <a:t>安全</a:t>
            </a:r>
          </a:p>
          <a:p>
            <a:r>
              <a:rPr lang="zh-TW" altLang="en-US" dirty="0"/>
              <a:t>確保更強的安全性保證遠高於其他網絡的 </a:t>
            </a:r>
            <a:r>
              <a:rPr lang="en-US" altLang="zh-TW" dirty="0"/>
              <a:t>51% </a:t>
            </a:r>
            <a:r>
              <a:rPr lang="zh-TW" altLang="en-US" dirty="0"/>
              <a:t>標準。</a:t>
            </a:r>
          </a:p>
          <a:p>
            <a:r>
              <a:rPr lang="zh-TW" altLang="en-US" dirty="0"/>
              <a:t>靈活性</a:t>
            </a:r>
          </a:p>
          <a:p>
            <a:r>
              <a:rPr lang="zh-TW" altLang="en-US" dirty="0"/>
              <a:t>輕鬆創建包含幾乎任何任意邏輯的自定義區塊鍊和去中心化應用程序。</a:t>
            </a:r>
          </a:p>
          <a:p>
            <a:r>
              <a:rPr lang="zh-TW" altLang="en-US" dirty="0"/>
              <a:t>可持續性</a:t>
            </a:r>
          </a:p>
          <a:p>
            <a:r>
              <a:rPr lang="zh-TW" altLang="en-US" dirty="0"/>
              <a:t>使用節能的股權證明共識算法而不是工作量證明。</a:t>
            </a:r>
          </a:p>
          <a:p>
            <a:r>
              <a:rPr lang="zh-TW" altLang="en-US" dirty="0"/>
              <a:t>智能合約支持</a:t>
            </a:r>
          </a:p>
          <a:p>
            <a:r>
              <a:rPr lang="zh-TW" altLang="en-US" dirty="0"/>
              <a:t>支持創建 </a:t>
            </a:r>
            <a:r>
              <a:rPr lang="en-US" altLang="zh-TW" dirty="0"/>
              <a:t>Solidity </a:t>
            </a:r>
            <a:r>
              <a:rPr lang="zh-TW" altLang="en-US" dirty="0"/>
              <a:t>智能合約和您最喜歡的以太坊工具，如 </a:t>
            </a:r>
            <a:r>
              <a:rPr lang="en-US" altLang="zh-TW" dirty="0"/>
              <a:t>Remix</a:t>
            </a:r>
            <a:r>
              <a:rPr lang="zh-TW" altLang="en-US" dirty="0"/>
              <a:t>、</a:t>
            </a:r>
            <a:r>
              <a:rPr lang="en-US" altLang="zh-TW" dirty="0" err="1"/>
              <a:t>Metamask</a:t>
            </a:r>
            <a:r>
              <a:rPr lang="zh-TW" altLang="en-US" dirty="0"/>
              <a:t>、</a:t>
            </a:r>
            <a:r>
              <a:rPr lang="en-US" altLang="zh-TW" dirty="0"/>
              <a:t>Truffle </a:t>
            </a:r>
            <a:r>
              <a:rPr lang="zh-TW" altLang="en-US" dirty="0"/>
              <a:t>等。</a:t>
            </a:r>
          </a:p>
          <a:p>
            <a:r>
              <a:rPr lang="zh-TW" altLang="en-US" dirty="0"/>
              <a:t>私有和公共區塊鏈</a:t>
            </a:r>
          </a:p>
          <a:p>
            <a:r>
              <a:rPr lang="zh-TW" altLang="en-US" dirty="0"/>
              <a:t>創建您自己的公共或私有區塊鏈。</a:t>
            </a:r>
          </a:p>
          <a:p>
            <a:r>
              <a:rPr lang="zh-TW" altLang="en-US" dirty="0"/>
              <a:t>為金融而設計</a:t>
            </a:r>
          </a:p>
          <a:p>
            <a:r>
              <a:rPr lang="zh-TW" altLang="en-US" dirty="0"/>
              <a:t>本機支持使用複雜的自定義規則集輕鬆創建和交易數字智能資產。</a:t>
            </a:r>
          </a:p>
        </p:txBody>
      </p:sp>
    </p:spTree>
    <p:extLst>
      <p:ext uri="{BB962C8B-B14F-4D97-AF65-F5344CB8AC3E}">
        <p14:creationId xmlns:p14="http://schemas.microsoft.com/office/powerpoint/2010/main" val="3468118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836855-CC6D-491A-90D8-88CE831C03E7}"/>
              </a:ext>
            </a:extLst>
          </p:cNvPr>
          <p:cNvSpPr>
            <a:spLocks noGrp="1"/>
          </p:cNvSpPr>
          <p:nvPr>
            <p:ph type="title"/>
          </p:nvPr>
        </p:nvSpPr>
        <p:spPr/>
        <p:txBody>
          <a:bodyPr/>
          <a:lstStyle/>
          <a:p>
            <a:r>
              <a:rPr lang="en-US" altLang="zh-TW" dirty="0"/>
              <a:t>Avalanche NETWORK ON METAMASK</a:t>
            </a:r>
            <a:endParaRPr lang="zh-TW" altLang="en-US" dirty="0"/>
          </a:p>
        </p:txBody>
      </p:sp>
      <p:sp>
        <p:nvSpPr>
          <p:cNvPr id="3" name="內容版面配置區 2">
            <a:extLst>
              <a:ext uri="{FF2B5EF4-FFF2-40B4-BE49-F238E27FC236}">
                <a16:creationId xmlns:a16="http://schemas.microsoft.com/office/drawing/2014/main" id="{E4DDFEB8-36B3-4570-9EFC-C9BFA4D5CF09}"/>
              </a:ext>
            </a:extLst>
          </p:cNvPr>
          <p:cNvSpPr>
            <a:spLocks noGrp="1"/>
          </p:cNvSpPr>
          <p:nvPr>
            <p:ph idx="1"/>
          </p:nvPr>
        </p:nvSpPr>
        <p:spPr/>
        <p:txBody>
          <a:bodyPr/>
          <a:lstStyle/>
          <a:p>
            <a:pPr algn="l">
              <a:buFont typeface="Arial" panose="020B0604020202020204" pitchFamily="34" charset="0"/>
              <a:buChar char="•"/>
            </a:pPr>
            <a:r>
              <a:rPr lang="en-US" altLang="zh-TW" b="1" i="0" dirty="0">
                <a:solidFill>
                  <a:srgbClr val="565867"/>
                </a:solidFill>
                <a:effectLst/>
                <a:latin typeface="proxima-nova"/>
              </a:rPr>
              <a:t>Network Name</a:t>
            </a:r>
            <a:r>
              <a:rPr lang="en-US" altLang="zh-TW" b="0" i="0" dirty="0">
                <a:solidFill>
                  <a:srgbClr val="565867"/>
                </a:solidFill>
                <a:effectLst/>
                <a:latin typeface="proxima-nova"/>
              </a:rPr>
              <a:t>: Avalanche Network</a:t>
            </a:r>
          </a:p>
          <a:p>
            <a:pPr algn="l">
              <a:buFont typeface="Arial" panose="020B0604020202020204" pitchFamily="34" charset="0"/>
              <a:buChar char="•"/>
            </a:pPr>
            <a:r>
              <a:rPr lang="en-US" altLang="zh-TW" b="1" i="0" dirty="0">
                <a:solidFill>
                  <a:srgbClr val="565867"/>
                </a:solidFill>
                <a:effectLst/>
                <a:latin typeface="proxima-nova"/>
              </a:rPr>
              <a:t>New RPC URL</a:t>
            </a:r>
            <a:r>
              <a:rPr lang="en-US" altLang="zh-TW" b="0" i="0" dirty="0">
                <a:solidFill>
                  <a:srgbClr val="565867"/>
                </a:solidFill>
                <a:effectLst/>
                <a:latin typeface="proxima-nova"/>
              </a:rPr>
              <a:t>: </a:t>
            </a:r>
            <a:r>
              <a:rPr lang="en-US" altLang="zh-TW" b="0" i="0" u="sng" dirty="0">
                <a:solidFill>
                  <a:srgbClr val="000000"/>
                </a:solidFill>
                <a:effectLst/>
                <a:latin typeface="proxima-nova"/>
                <a:hlinkClick r:id="rId2"/>
              </a:rPr>
              <a:t>https://api.avax.network/ext/bc/C/rpc</a:t>
            </a:r>
            <a:endParaRPr lang="en-US" altLang="zh-TW" b="0" i="0" dirty="0">
              <a:solidFill>
                <a:srgbClr val="565867"/>
              </a:solidFill>
              <a:effectLst/>
              <a:latin typeface="proxima-nova"/>
            </a:endParaRPr>
          </a:p>
          <a:p>
            <a:pPr algn="l">
              <a:buFont typeface="Arial" panose="020B0604020202020204" pitchFamily="34" charset="0"/>
              <a:buChar char="•"/>
            </a:pPr>
            <a:r>
              <a:rPr lang="en-US" altLang="zh-TW" b="1" i="0" dirty="0" err="1">
                <a:solidFill>
                  <a:srgbClr val="565867"/>
                </a:solidFill>
                <a:effectLst/>
                <a:latin typeface="proxima-nova"/>
              </a:rPr>
              <a:t>ChainID</a:t>
            </a:r>
            <a:r>
              <a:rPr lang="en-US" altLang="zh-TW" b="0" i="0" dirty="0">
                <a:solidFill>
                  <a:srgbClr val="565867"/>
                </a:solidFill>
                <a:effectLst/>
                <a:latin typeface="proxima-nova"/>
              </a:rPr>
              <a:t>: 43114</a:t>
            </a:r>
          </a:p>
          <a:p>
            <a:pPr algn="l">
              <a:buFont typeface="Arial" panose="020B0604020202020204" pitchFamily="34" charset="0"/>
              <a:buChar char="•"/>
            </a:pPr>
            <a:r>
              <a:rPr lang="en-US" altLang="zh-TW" b="1" i="0" dirty="0">
                <a:solidFill>
                  <a:srgbClr val="565867"/>
                </a:solidFill>
                <a:effectLst/>
                <a:latin typeface="proxima-nova"/>
              </a:rPr>
              <a:t>Symbol</a:t>
            </a:r>
            <a:r>
              <a:rPr lang="en-US" altLang="zh-TW" b="0" i="0" dirty="0">
                <a:solidFill>
                  <a:srgbClr val="565867"/>
                </a:solidFill>
                <a:effectLst/>
                <a:latin typeface="proxima-nova"/>
              </a:rPr>
              <a:t>: AVAX</a:t>
            </a:r>
          </a:p>
          <a:p>
            <a:pPr algn="l">
              <a:buFont typeface="Arial" panose="020B0604020202020204" pitchFamily="34" charset="0"/>
              <a:buChar char="•"/>
            </a:pPr>
            <a:r>
              <a:rPr lang="en-US" altLang="zh-TW" b="1" i="0" dirty="0">
                <a:solidFill>
                  <a:srgbClr val="565867"/>
                </a:solidFill>
                <a:effectLst/>
                <a:latin typeface="proxima-nova"/>
              </a:rPr>
              <a:t>Explorer</a:t>
            </a:r>
            <a:r>
              <a:rPr lang="en-US" altLang="zh-TW" b="0" i="0" dirty="0">
                <a:solidFill>
                  <a:srgbClr val="565867"/>
                </a:solidFill>
                <a:effectLst/>
                <a:latin typeface="proxima-nova"/>
              </a:rPr>
              <a:t>: </a:t>
            </a:r>
            <a:r>
              <a:rPr lang="en-US" altLang="zh-TW" b="0" i="0" u="sng" dirty="0">
                <a:solidFill>
                  <a:srgbClr val="000000"/>
                </a:solidFill>
                <a:effectLst/>
                <a:latin typeface="proxima-nova"/>
                <a:hlinkClick r:id="rId3"/>
              </a:rPr>
              <a:t>https://cchain.explorer.avax.network/</a:t>
            </a:r>
            <a:endParaRPr lang="en-US" altLang="zh-TW" b="0" i="0" dirty="0">
              <a:solidFill>
                <a:srgbClr val="565867"/>
              </a:solidFill>
              <a:effectLst/>
              <a:latin typeface="proxima-nova"/>
            </a:endParaRPr>
          </a:p>
          <a:p>
            <a:pPr algn="l"/>
            <a:r>
              <a:rPr lang="en-US" altLang="zh-TW" b="0" i="0" dirty="0">
                <a:solidFill>
                  <a:srgbClr val="565867"/>
                </a:solidFill>
                <a:effectLst/>
                <a:latin typeface="proxima-nova"/>
              </a:rPr>
              <a:t>Send AVAX to Your </a:t>
            </a:r>
            <a:r>
              <a:rPr lang="en-US" altLang="zh-TW" b="0" i="0" dirty="0" err="1">
                <a:solidFill>
                  <a:srgbClr val="565867"/>
                </a:solidFill>
                <a:effectLst/>
                <a:latin typeface="proxima-nova"/>
              </a:rPr>
              <a:t>MetaMask</a:t>
            </a:r>
            <a:r>
              <a:rPr lang="en-US" altLang="zh-TW" b="0" i="0" dirty="0">
                <a:solidFill>
                  <a:srgbClr val="565867"/>
                </a:solidFill>
                <a:effectLst/>
                <a:latin typeface="proxima-nova"/>
              </a:rPr>
              <a:t> Connected to Avalanche</a:t>
            </a:r>
          </a:p>
          <a:p>
            <a:pPr algn="l">
              <a:buFont typeface="+mj-lt"/>
              <a:buAutoNum type="arabicPeriod"/>
            </a:pPr>
            <a:r>
              <a:rPr lang="en-US" altLang="zh-TW" b="0" i="0" dirty="0">
                <a:solidFill>
                  <a:srgbClr val="565867"/>
                </a:solidFill>
                <a:effectLst/>
                <a:latin typeface="proxima-nova"/>
              </a:rPr>
              <a:t>Go to </a:t>
            </a:r>
            <a:r>
              <a:rPr lang="en-US" altLang="zh-TW" b="1" i="0" u="sng" dirty="0">
                <a:solidFill>
                  <a:srgbClr val="000000"/>
                </a:solidFill>
                <a:effectLst/>
                <a:latin typeface="proxima-nova"/>
                <a:hlinkClick r:id="rId4"/>
              </a:rPr>
              <a:t>https://wallet.avax.network/</a:t>
            </a:r>
            <a:r>
              <a:rPr lang="en-US" altLang="zh-TW" b="0" i="0" dirty="0">
                <a:solidFill>
                  <a:srgbClr val="565867"/>
                </a:solidFill>
                <a:effectLst/>
                <a:latin typeface="proxima-nova"/>
              </a:rPr>
              <a:t>, and access your Avalanche Wallet.</a:t>
            </a:r>
          </a:p>
          <a:p>
            <a:pPr algn="l">
              <a:buFont typeface="+mj-lt"/>
              <a:buAutoNum type="arabicPeriod"/>
            </a:pPr>
            <a:r>
              <a:rPr lang="en-US" altLang="zh-TW" b="0" i="0" dirty="0">
                <a:solidFill>
                  <a:srgbClr val="565867"/>
                </a:solidFill>
                <a:effectLst/>
                <a:latin typeface="proxima-nova"/>
              </a:rPr>
              <a:t>On the left, there is a list of options. Click "Cross-Chain"</a:t>
            </a:r>
          </a:p>
        </p:txBody>
      </p:sp>
    </p:spTree>
    <p:extLst>
      <p:ext uri="{BB962C8B-B14F-4D97-AF65-F5344CB8AC3E}">
        <p14:creationId xmlns:p14="http://schemas.microsoft.com/office/powerpoint/2010/main" val="3590545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C0524398-BFB4-4C4A-8317-83B8729F9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pic>
        <p:nvPicPr>
          <p:cNvPr id="4" name="內容版面配置區 3">
            <a:extLst>
              <a:ext uri="{FF2B5EF4-FFF2-40B4-BE49-F238E27FC236}">
                <a16:creationId xmlns:a16="http://schemas.microsoft.com/office/drawing/2014/main" id="{7AA1AEEE-894C-456E-A901-52B4C67FF42F}"/>
              </a:ext>
            </a:extLst>
          </p:cNvPr>
          <p:cNvPicPr>
            <a:picLocks noGrp="1" noChangeAspect="1"/>
          </p:cNvPicPr>
          <p:nvPr>
            <p:ph idx="1"/>
          </p:nvPr>
        </p:nvPicPr>
        <p:blipFill rotWithShape="1">
          <a:blip r:embed="rId2"/>
          <a:srcRect t="8677" b="13736"/>
          <a:stretch/>
        </p:blipFill>
        <p:spPr>
          <a:xfrm>
            <a:off x="-3047" y="10"/>
            <a:ext cx="12191999" cy="6857990"/>
          </a:xfrm>
          <a:prstGeom prst="rect">
            <a:avLst/>
          </a:prstGeom>
        </p:spPr>
      </p:pic>
      <p:sp>
        <p:nvSpPr>
          <p:cNvPr id="30" name="Rectangle 29">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chemeClr val="tx2">
                  <a:alpha val="0"/>
                </a:schemeClr>
              </a:gs>
              <a:gs pos="50000">
                <a:schemeClr val="tx2">
                  <a:alpha val="35000"/>
                </a:schemeClr>
              </a:gs>
              <a:gs pos="100000">
                <a:schemeClr val="tx2">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34E5597F-CE67-4085-9548-E6A8036DA3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93881" y="4035362"/>
            <a:ext cx="5404237" cy="0"/>
          </a:xfrm>
          <a:prstGeom prst="line">
            <a:avLst/>
          </a:prstGeom>
          <a:ln>
            <a:solidFill>
              <a:schemeClr val="bg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97553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ADFFEC8-0F35-4022-B9EB-A4F6CC9B6BEB}"/>
              </a:ext>
            </a:extLst>
          </p:cNvPr>
          <p:cNvSpPr>
            <a:spLocks noGrp="1"/>
          </p:cNvSpPr>
          <p:nvPr>
            <p:ph type="title"/>
          </p:nvPr>
        </p:nvSpPr>
        <p:spPr/>
        <p:txBody>
          <a:bodyPr/>
          <a:lstStyle/>
          <a:p>
            <a:r>
              <a:rPr lang="zh-TW" altLang="en-US" dirty="0"/>
              <a:t>參考資料</a:t>
            </a:r>
          </a:p>
        </p:txBody>
      </p:sp>
      <p:sp>
        <p:nvSpPr>
          <p:cNvPr id="3" name="內容版面配置區 2">
            <a:extLst>
              <a:ext uri="{FF2B5EF4-FFF2-40B4-BE49-F238E27FC236}">
                <a16:creationId xmlns:a16="http://schemas.microsoft.com/office/drawing/2014/main" id="{9A0EFAC1-AEA0-460A-9295-82B7DCDC5781}"/>
              </a:ext>
            </a:extLst>
          </p:cNvPr>
          <p:cNvSpPr>
            <a:spLocks noGrp="1"/>
          </p:cNvSpPr>
          <p:nvPr>
            <p:ph idx="1"/>
          </p:nvPr>
        </p:nvSpPr>
        <p:spPr/>
        <p:txBody>
          <a:bodyPr/>
          <a:lstStyle/>
          <a:p>
            <a:r>
              <a:rPr lang="zh-TW" altLang="en-US" b="0" i="0" dirty="0">
                <a:solidFill>
                  <a:srgbClr val="333333"/>
                </a:solidFill>
                <a:effectLst/>
                <a:latin typeface="Open Sans" panose="020B0606030504020204" pitchFamily="34" charset="0"/>
              </a:rPr>
              <a:t>公鏈之爭，誰是王者？</a:t>
            </a:r>
            <a:r>
              <a:rPr lang="en-US" altLang="zh-TW" b="0" i="0" dirty="0">
                <a:solidFill>
                  <a:srgbClr val="333333"/>
                </a:solidFill>
                <a:effectLst/>
                <a:latin typeface="Open Sans" panose="020B0606030504020204" pitchFamily="34" charset="0"/>
              </a:rPr>
              <a:t>Avalanche </a:t>
            </a:r>
            <a:r>
              <a:rPr lang="zh-TW" altLang="en-US" b="0" i="0" dirty="0">
                <a:solidFill>
                  <a:srgbClr val="333333"/>
                </a:solidFill>
                <a:effectLst/>
                <a:latin typeface="Open Sans" panose="020B0606030504020204" pitchFamily="34" charset="0"/>
              </a:rPr>
              <a:t>雪崩協議到底是什麼？</a:t>
            </a:r>
            <a:endParaRPr lang="en-US" altLang="zh-TW" dirty="0">
              <a:hlinkClick r:id="rId2"/>
            </a:endParaRPr>
          </a:p>
          <a:p>
            <a:r>
              <a:rPr lang="en-US" altLang="zh-TW" dirty="0">
                <a:hlinkClick r:id="rId2"/>
              </a:rPr>
              <a:t>https://smartrichs.com/blockchain-competition-who-is-the-winner-what-is-avalanche/</a:t>
            </a:r>
            <a:endParaRPr lang="en-US" altLang="zh-TW" dirty="0"/>
          </a:p>
          <a:p>
            <a:r>
              <a:rPr lang="en-US" altLang="zh-TW" dirty="0"/>
              <a:t>Ava-</a:t>
            </a:r>
            <a:r>
              <a:rPr lang="en-US" altLang="zh-TW" dirty="0" err="1"/>
              <a:t>github</a:t>
            </a:r>
            <a:endParaRPr lang="en-US" altLang="zh-TW" dirty="0"/>
          </a:p>
          <a:p>
            <a:r>
              <a:rPr lang="en-US" altLang="zh-TW" dirty="0">
                <a:hlinkClick r:id="rId3"/>
              </a:rPr>
              <a:t>https://github.com/ava-labs</a:t>
            </a:r>
            <a:endParaRPr lang="en-US" altLang="zh-TW" dirty="0"/>
          </a:p>
          <a:p>
            <a:r>
              <a:rPr lang="zh-TW" altLang="en-US" dirty="0"/>
              <a:t>每日幣言</a:t>
            </a:r>
            <a:endParaRPr lang="en-US" altLang="zh-TW" dirty="0"/>
          </a:p>
          <a:p>
            <a:r>
              <a:rPr lang="en-US" altLang="zh-TW" dirty="0">
                <a:hlinkClick r:id="rId4"/>
              </a:rPr>
              <a:t>https://cryptowesearch.com/blog/analysis/enter-the-avalanche-ecosystem</a:t>
            </a:r>
            <a:endParaRPr lang="en-US" altLang="zh-TW" dirty="0"/>
          </a:p>
          <a:p>
            <a:endParaRPr lang="en-US" altLang="zh-TW" dirty="0"/>
          </a:p>
          <a:p>
            <a:endParaRPr lang="zh-TW" altLang="en-US" dirty="0"/>
          </a:p>
        </p:txBody>
      </p:sp>
    </p:spTree>
    <p:extLst>
      <p:ext uri="{BB962C8B-B14F-4D97-AF65-F5344CB8AC3E}">
        <p14:creationId xmlns:p14="http://schemas.microsoft.com/office/powerpoint/2010/main" val="2832417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C0524398-BFB4-4C4A-8317-83B8729F9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pic>
        <p:nvPicPr>
          <p:cNvPr id="5" name="內容版面配置區 4">
            <a:extLst>
              <a:ext uri="{FF2B5EF4-FFF2-40B4-BE49-F238E27FC236}">
                <a16:creationId xmlns:a16="http://schemas.microsoft.com/office/drawing/2014/main" id="{6BA67802-8E92-42C3-B426-6D64C47EB706}"/>
              </a:ext>
            </a:extLst>
          </p:cNvPr>
          <p:cNvPicPr>
            <a:picLocks noGrp="1" noChangeAspect="1"/>
          </p:cNvPicPr>
          <p:nvPr>
            <p:ph idx="1"/>
          </p:nvPr>
        </p:nvPicPr>
        <p:blipFill rotWithShape="1">
          <a:blip r:embed="rId2"/>
          <a:srcRect l="5778"/>
          <a:stretch/>
        </p:blipFill>
        <p:spPr>
          <a:xfrm>
            <a:off x="-3047" y="10"/>
            <a:ext cx="12191999" cy="6857990"/>
          </a:xfrm>
          <a:prstGeom prst="rect">
            <a:avLst/>
          </a:prstGeom>
        </p:spPr>
      </p:pic>
      <p:sp>
        <p:nvSpPr>
          <p:cNvPr id="18" name="Rectangle 17">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chemeClr val="tx2">
                  <a:alpha val="0"/>
                </a:schemeClr>
              </a:gs>
              <a:gs pos="50000">
                <a:schemeClr val="tx2">
                  <a:alpha val="35000"/>
                </a:schemeClr>
              </a:gs>
              <a:gs pos="100000">
                <a:schemeClr val="tx2">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B02405F9-8A37-40BC-B4D9-AAED246A5670}"/>
              </a:ext>
            </a:extLst>
          </p:cNvPr>
          <p:cNvSpPr>
            <a:spLocks noGrp="1"/>
          </p:cNvSpPr>
          <p:nvPr>
            <p:ph type="title"/>
          </p:nvPr>
        </p:nvSpPr>
        <p:spPr>
          <a:xfrm>
            <a:off x="643466" y="643467"/>
            <a:ext cx="10905059" cy="3330353"/>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altLang="zh-TW" sz="3600">
                <a:solidFill>
                  <a:schemeClr val="bg1"/>
                </a:solidFill>
              </a:rPr>
              <a:t>TRADINGVIEW</a:t>
            </a:r>
          </a:p>
        </p:txBody>
      </p:sp>
      <p:cxnSp>
        <p:nvCxnSpPr>
          <p:cNvPr id="20" name="Straight Connector 19">
            <a:extLst>
              <a:ext uri="{FF2B5EF4-FFF2-40B4-BE49-F238E27FC236}">
                <a16:creationId xmlns:a16="http://schemas.microsoft.com/office/drawing/2014/main" id="{34E5597F-CE67-4085-9548-E6A8036DA3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93881" y="4035362"/>
            <a:ext cx="5404237" cy="0"/>
          </a:xfrm>
          <a:prstGeom prst="line">
            <a:avLst/>
          </a:prstGeom>
          <a:ln>
            <a:solidFill>
              <a:schemeClr val="bg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3024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E621B73-5E5C-47CA-AC41-03E8AC9C9BFF}"/>
              </a:ext>
            </a:extLst>
          </p:cNvPr>
          <p:cNvSpPr>
            <a:spLocks noGrp="1"/>
          </p:cNvSpPr>
          <p:nvPr>
            <p:ph type="title"/>
          </p:nvPr>
        </p:nvSpPr>
        <p:spPr/>
        <p:txBody>
          <a:bodyPr/>
          <a:lstStyle/>
          <a:p>
            <a:r>
              <a:rPr lang="en-US" altLang="zh-TW" dirty="0"/>
              <a:t>Avalanche </a:t>
            </a:r>
            <a:r>
              <a:rPr lang="zh-TW" altLang="en-US" dirty="0"/>
              <a:t>區塊鏈瀏覽器</a:t>
            </a:r>
          </a:p>
        </p:txBody>
      </p:sp>
      <p:sp>
        <p:nvSpPr>
          <p:cNvPr id="3" name="內容版面配置區 2">
            <a:extLst>
              <a:ext uri="{FF2B5EF4-FFF2-40B4-BE49-F238E27FC236}">
                <a16:creationId xmlns:a16="http://schemas.microsoft.com/office/drawing/2014/main" id="{0C97705A-B83D-439B-A366-BBEE8B7E64FF}"/>
              </a:ext>
            </a:extLst>
          </p:cNvPr>
          <p:cNvSpPr>
            <a:spLocks noGrp="1"/>
          </p:cNvSpPr>
          <p:nvPr>
            <p:ph idx="1"/>
          </p:nvPr>
        </p:nvSpPr>
        <p:spPr/>
        <p:txBody>
          <a:bodyPr/>
          <a:lstStyle/>
          <a:p>
            <a:r>
              <a:rPr lang="en-US" altLang="zh-TW" dirty="0">
                <a:hlinkClick r:id="rId2"/>
              </a:rPr>
              <a:t>https://explorer.avax.network/</a:t>
            </a:r>
            <a:endParaRPr lang="en-US" altLang="zh-TW" dirty="0"/>
          </a:p>
          <a:p>
            <a:endParaRPr lang="zh-TW" altLang="en-US" dirty="0"/>
          </a:p>
        </p:txBody>
      </p:sp>
    </p:spTree>
    <p:extLst>
      <p:ext uri="{BB962C8B-B14F-4D97-AF65-F5344CB8AC3E}">
        <p14:creationId xmlns:p14="http://schemas.microsoft.com/office/powerpoint/2010/main" val="3456412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907BAA9-5851-4CF3-8844-497408F2A0B5}"/>
              </a:ext>
            </a:extLst>
          </p:cNvPr>
          <p:cNvSpPr>
            <a:spLocks noGrp="1"/>
          </p:cNvSpPr>
          <p:nvPr>
            <p:ph type="title"/>
          </p:nvPr>
        </p:nvSpPr>
        <p:spPr/>
        <p:txBody>
          <a:bodyPr/>
          <a:lstStyle/>
          <a:p>
            <a:r>
              <a:rPr lang="zh-TW" altLang="en-US" b="1" i="0" dirty="0">
                <a:solidFill>
                  <a:srgbClr val="333333"/>
                </a:solidFill>
                <a:effectLst/>
                <a:latin typeface="Open Sans" panose="020B0606030504020204" pitchFamily="34" charset="0"/>
              </a:rPr>
              <a:t>什麼是 </a:t>
            </a:r>
            <a:r>
              <a:rPr lang="en-US" altLang="zh-TW" b="1" i="0" dirty="0">
                <a:solidFill>
                  <a:srgbClr val="333333"/>
                </a:solidFill>
                <a:effectLst/>
                <a:latin typeface="Open Sans" panose="020B0606030504020204" pitchFamily="34" charset="0"/>
              </a:rPr>
              <a:t>Avalanche</a:t>
            </a:r>
            <a:r>
              <a:rPr lang="zh-TW" altLang="en-US" b="1" i="0" dirty="0">
                <a:solidFill>
                  <a:srgbClr val="333333"/>
                </a:solidFill>
                <a:effectLst/>
                <a:latin typeface="Open Sans" panose="020B0606030504020204" pitchFamily="34" charset="0"/>
              </a:rPr>
              <a:t>？</a:t>
            </a:r>
            <a:endParaRPr lang="zh-TW" altLang="en-US" dirty="0"/>
          </a:p>
        </p:txBody>
      </p:sp>
      <p:sp>
        <p:nvSpPr>
          <p:cNvPr id="3" name="內容版面配置區 2">
            <a:extLst>
              <a:ext uri="{FF2B5EF4-FFF2-40B4-BE49-F238E27FC236}">
                <a16:creationId xmlns:a16="http://schemas.microsoft.com/office/drawing/2014/main" id="{707C074D-2430-4A4D-B8A4-A4DD0590505A}"/>
              </a:ext>
            </a:extLst>
          </p:cNvPr>
          <p:cNvSpPr>
            <a:spLocks noGrp="1"/>
          </p:cNvSpPr>
          <p:nvPr>
            <p:ph idx="1"/>
          </p:nvPr>
        </p:nvSpPr>
        <p:spPr/>
        <p:txBody>
          <a:bodyPr/>
          <a:lstStyle/>
          <a:p>
            <a:r>
              <a:rPr lang="en-US" altLang="zh-TW" dirty="0"/>
              <a:t>Avalanche ( </a:t>
            </a:r>
            <a:r>
              <a:rPr lang="zh-TW" altLang="en-US" dirty="0"/>
              <a:t>雪崩協議 </a:t>
            </a:r>
            <a:r>
              <a:rPr lang="en-US" altLang="zh-TW" dirty="0"/>
              <a:t>)</a:t>
            </a:r>
            <a:r>
              <a:rPr lang="zh-TW" altLang="en-US" dirty="0"/>
              <a:t>是區塊鏈行業中最快的智能合約平台，以完成時間來衡量，並且擁有最多的驗證器來保護其任何權益證明協議的活動，提供最高的擴展性以及最佳的性能。</a:t>
            </a:r>
            <a:r>
              <a:rPr lang="en-US" altLang="zh-TW" dirty="0"/>
              <a:t>Avalanche </a:t>
            </a:r>
            <a:r>
              <a:rPr lang="zh-TW" altLang="en-US" dirty="0"/>
              <a:t>最吸引人的地方就是建實現了創新性 </a:t>
            </a:r>
            <a:r>
              <a:rPr lang="en-US" altLang="zh-TW" dirty="0"/>
              <a:t>X</a:t>
            </a:r>
            <a:r>
              <a:rPr lang="zh-TW" altLang="en-US" dirty="0"/>
              <a:t>、</a:t>
            </a:r>
            <a:r>
              <a:rPr lang="en-US" altLang="zh-TW" dirty="0"/>
              <a:t>P</a:t>
            </a:r>
            <a:r>
              <a:rPr lang="zh-TW" altLang="en-US" dirty="0"/>
              <a:t>、</a:t>
            </a:r>
            <a:r>
              <a:rPr lang="en-US" altLang="zh-TW" dirty="0"/>
              <a:t>C </a:t>
            </a:r>
            <a:r>
              <a:rPr lang="zh-TW" altLang="en-US" dirty="0"/>
              <a:t>三鏈結構平台，具有高擴展性、高拜占庭容錯性、低成本、低耗能等特性。</a:t>
            </a:r>
          </a:p>
          <a:p>
            <a:pPr marL="0" indent="0">
              <a:buNone/>
            </a:pPr>
            <a:endParaRPr lang="zh-TW" altLang="en-US" dirty="0"/>
          </a:p>
          <a:p>
            <a:r>
              <a:rPr lang="en-US" altLang="zh-TW" dirty="0"/>
              <a:t>Avalanche </a:t>
            </a:r>
            <a:r>
              <a:rPr lang="zh-TW" altLang="en-US" dirty="0"/>
              <a:t>是第一個在一秒內確認交易的智能合約平台，支持整個以太坊開發工具包，並使數百萬獨立驗證者能夠作為完整的區塊生產者參與。測試網擁有 </a:t>
            </a:r>
            <a:r>
              <a:rPr lang="en-US" altLang="zh-TW" dirty="0"/>
              <a:t>1,000 </a:t>
            </a:r>
            <a:r>
              <a:rPr lang="zh-TW" altLang="en-US" dirty="0"/>
              <a:t>多個完整的出塊節點，打破了世界紀錄。</a:t>
            </a:r>
          </a:p>
        </p:txBody>
      </p:sp>
    </p:spTree>
    <p:extLst>
      <p:ext uri="{BB962C8B-B14F-4D97-AF65-F5344CB8AC3E}">
        <p14:creationId xmlns:p14="http://schemas.microsoft.com/office/powerpoint/2010/main" val="2152006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C4F920C-4A89-4EDF-9319-FA6FED6F67AD}"/>
              </a:ext>
            </a:extLst>
          </p:cNvPr>
          <p:cNvSpPr>
            <a:spLocks noGrp="1"/>
          </p:cNvSpPr>
          <p:nvPr>
            <p:ph type="title"/>
          </p:nvPr>
        </p:nvSpPr>
        <p:spPr/>
        <p:txBody>
          <a:bodyPr/>
          <a:lstStyle/>
          <a:p>
            <a:r>
              <a:rPr lang="en-US" altLang="zh-TW" dirty="0"/>
              <a:t>Avalanche </a:t>
            </a:r>
            <a:r>
              <a:rPr lang="zh-TW" altLang="en-US" dirty="0"/>
              <a:t>特色</a:t>
            </a:r>
          </a:p>
        </p:txBody>
      </p:sp>
      <p:sp>
        <p:nvSpPr>
          <p:cNvPr id="3" name="內容版面配置區 2">
            <a:extLst>
              <a:ext uri="{FF2B5EF4-FFF2-40B4-BE49-F238E27FC236}">
                <a16:creationId xmlns:a16="http://schemas.microsoft.com/office/drawing/2014/main" id="{182D3FF5-EF23-470B-8DDC-9BD2CFCAED2F}"/>
              </a:ext>
            </a:extLst>
          </p:cNvPr>
          <p:cNvSpPr>
            <a:spLocks noGrp="1"/>
          </p:cNvSpPr>
          <p:nvPr>
            <p:ph idx="1"/>
          </p:nvPr>
        </p:nvSpPr>
        <p:spPr/>
        <p:txBody>
          <a:bodyPr>
            <a:normAutofit/>
          </a:bodyPr>
          <a:lstStyle/>
          <a:p>
            <a:r>
              <a:rPr lang="zh-TW" altLang="en-US" dirty="0"/>
              <a:t>雪崩協議三條鏈：</a:t>
            </a:r>
          </a:p>
          <a:p>
            <a:r>
              <a:rPr lang="en-US" altLang="zh-TW" dirty="0"/>
              <a:t>Avalanche </a:t>
            </a:r>
            <a:r>
              <a:rPr lang="zh-TW" altLang="en-US" dirty="0"/>
              <a:t>基於主網路構建了 </a:t>
            </a:r>
            <a:r>
              <a:rPr lang="en-US" altLang="zh-TW" dirty="0"/>
              <a:t>3 </a:t>
            </a:r>
            <a:r>
              <a:rPr lang="zh-TW" altLang="en-US" dirty="0"/>
              <a:t>條區塊鏈，分別為平臺鏈（</a:t>
            </a:r>
            <a:r>
              <a:rPr lang="en-US" altLang="zh-TW" dirty="0"/>
              <a:t>P </a:t>
            </a:r>
            <a:r>
              <a:rPr lang="zh-TW" altLang="en-US" dirty="0"/>
              <a:t>鏈）、交易鏈（</a:t>
            </a:r>
            <a:r>
              <a:rPr lang="en-US" altLang="zh-TW" dirty="0"/>
              <a:t>X </a:t>
            </a:r>
            <a:r>
              <a:rPr lang="zh-TW" altLang="en-US" dirty="0"/>
              <a:t>鏈）以及合約鏈（</a:t>
            </a:r>
            <a:r>
              <a:rPr lang="en-US" altLang="zh-TW" dirty="0"/>
              <a:t>C </a:t>
            </a:r>
            <a:r>
              <a:rPr lang="zh-TW" altLang="en-US" dirty="0"/>
              <a:t>鏈），這也是雪崩協議最大的特色。</a:t>
            </a:r>
          </a:p>
          <a:p>
            <a:r>
              <a:rPr lang="en-US" altLang="zh-TW" dirty="0"/>
              <a:t>P </a:t>
            </a:r>
            <a:r>
              <a:rPr lang="zh-TW" altLang="en-US" dirty="0"/>
              <a:t>鏈：又稱為平臺鏈，主要負責質押代幣、協調網路驗證者、創建自訂子網路。</a:t>
            </a:r>
          </a:p>
          <a:p>
            <a:r>
              <a:rPr lang="en-US" altLang="zh-TW" dirty="0"/>
              <a:t>X </a:t>
            </a:r>
            <a:r>
              <a:rPr lang="zh-TW" altLang="en-US" dirty="0"/>
              <a:t>鏈：又稱為交易鏈，主要負責處理個點對點的創建資產和交易資產的功能。地址為 「Ｘ</a:t>
            </a:r>
            <a:r>
              <a:rPr lang="en-US" altLang="zh-TW" dirty="0"/>
              <a:t>-</a:t>
            </a:r>
            <a:r>
              <a:rPr lang="en-US" altLang="zh-TW" dirty="0" err="1"/>
              <a:t>avax</a:t>
            </a:r>
            <a:r>
              <a:rPr lang="en-US" altLang="zh-TW" dirty="0"/>
              <a:t> </a:t>
            </a:r>
            <a:r>
              <a:rPr lang="zh-TW" altLang="en-US" dirty="0"/>
              <a:t>」開頭</a:t>
            </a:r>
          </a:p>
          <a:p>
            <a:r>
              <a:rPr lang="en-US" altLang="zh-TW" dirty="0"/>
              <a:t>C </a:t>
            </a:r>
            <a:r>
              <a:rPr lang="zh-TW" altLang="en-US" dirty="0"/>
              <a:t>鏈：又稱為合約鏈，主要負責智慧合約相關功能，</a:t>
            </a:r>
            <a:r>
              <a:rPr lang="en-US" altLang="zh-TW" dirty="0"/>
              <a:t>C </a:t>
            </a:r>
            <a:r>
              <a:rPr lang="zh-TW" altLang="en-US" dirty="0"/>
              <a:t>鏈與 </a:t>
            </a:r>
            <a:r>
              <a:rPr lang="en-US" altLang="zh-TW" dirty="0"/>
              <a:t>EVM ( </a:t>
            </a:r>
            <a:r>
              <a:rPr lang="zh-TW" altLang="en-US" dirty="0"/>
              <a:t>以太坊虛擬機 </a:t>
            </a:r>
            <a:r>
              <a:rPr lang="en-US" altLang="zh-TW" dirty="0"/>
              <a:t>) </a:t>
            </a:r>
            <a:r>
              <a:rPr lang="zh-TW" altLang="en-US" dirty="0"/>
              <a:t>相容，所以可以和大部分智能合約互動。地址與你的 </a:t>
            </a:r>
            <a:r>
              <a:rPr lang="en-US" altLang="zh-TW" dirty="0" err="1"/>
              <a:t>Metamask</a:t>
            </a:r>
            <a:r>
              <a:rPr lang="en-US" altLang="zh-TW" dirty="0"/>
              <a:t> </a:t>
            </a:r>
            <a:r>
              <a:rPr lang="zh-TW" altLang="en-US" dirty="0"/>
              <a:t>一樣，為「</a:t>
            </a:r>
            <a:r>
              <a:rPr lang="en-US" altLang="zh-TW" dirty="0"/>
              <a:t>0x</a:t>
            </a:r>
            <a:r>
              <a:rPr lang="zh-TW" altLang="en-US" dirty="0"/>
              <a:t>」開頭。</a:t>
            </a:r>
          </a:p>
        </p:txBody>
      </p:sp>
    </p:spTree>
    <p:extLst>
      <p:ext uri="{BB962C8B-B14F-4D97-AF65-F5344CB8AC3E}">
        <p14:creationId xmlns:p14="http://schemas.microsoft.com/office/powerpoint/2010/main" val="154562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D50422-0C92-4F08-9051-979368A2F841}"/>
              </a:ext>
            </a:extLst>
          </p:cNvPr>
          <p:cNvSpPr>
            <a:spLocks noGrp="1"/>
          </p:cNvSpPr>
          <p:nvPr>
            <p:ph type="title"/>
          </p:nvPr>
        </p:nvSpPr>
        <p:spPr/>
        <p:txBody>
          <a:bodyPr/>
          <a:lstStyle/>
          <a:p>
            <a:r>
              <a:rPr lang="en-US" altLang="zh-TW" b="1" i="0">
                <a:solidFill>
                  <a:srgbClr val="444444"/>
                </a:solidFill>
                <a:effectLst/>
                <a:latin typeface="Open Sans" panose="020B0606030504020204" pitchFamily="34" charset="0"/>
              </a:rPr>
              <a:t>Avalanche </a:t>
            </a:r>
            <a:r>
              <a:rPr lang="zh-TW" altLang="en-US" b="1" i="0">
                <a:solidFill>
                  <a:srgbClr val="444444"/>
                </a:solidFill>
                <a:effectLst/>
                <a:latin typeface="Open Sans" panose="020B0606030504020204" pitchFamily="34" charset="0"/>
              </a:rPr>
              <a:t>優點有哪些？</a:t>
            </a:r>
            <a:endParaRPr lang="zh-TW" altLang="en-US" dirty="0"/>
          </a:p>
        </p:txBody>
      </p:sp>
      <p:sp>
        <p:nvSpPr>
          <p:cNvPr id="3" name="內容版面配置區 2">
            <a:extLst>
              <a:ext uri="{FF2B5EF4-FFF2-40B4-BE49-F238E27FC236}">
                <a16:creationId xmlns:a16="http://schemas.microsoft.com/office/drawing/2014/main" id="{5190E000-B518-49E1-9C23-42D7D578B687}"/>
              </a:ext>
            </a:extLst>
          </p:cNvPr>
          <p:cNvSpPr>
            <a:spLocks noGrp="1"/>
          </p:cNvSpPr>
          <p:nvPr>
            <p:ph idx="1"/>
          </p:nvPr>
        </p:nvSpPr>
        <p:spPr/>
        <p:txBody>
          <a:bodyPr/>
          <a:lstStyle/>
          <a:p>
            <a:pPr algn="l" fontAlgn="base">
              <a:buFont typeface="Arial" panose="020B0604020202020204" pitchFamily="34" charset="0"/>
              <a:buChar char="•"/>
            </a:pPr>
            <a:r>
              <a:rPr lang="zh-TW" altLang="en-US" b="0" i="0" dirty="0">
                <a:solidFill>
                  <a:srgbClr val="444444"/>
                </a:solidFill>
                <a:effectLst/>
                <a:latin typeface="inherit"/>
              </a:rPr>
              <a:t>速度快</a:t>
            </a:r>
          </a:p>
          <a:p>
            <a:pPr algn="l" fontAlgn="base"/>
            <a:r>
              <a:rPr lang="en-US" altLang="zh-TW" b="0" i="0" dirty="0">
                <a:solidFill>
                  <a:srgbClr val="444444"/>
                </a:solidFill>
                <a:effectLst/>
                <a:latin typeface="inherit"/>
              </a:rPr>
              <a:t>Avalanche </a:t>
            </a:r>
            <a:r>
              <a:rPr lang="zh-TW" altLang="en-US" b="0" i="0" dirty="0">
                <a:solidFill>
                  <a:srgbClr val="444444"/>
                </a:solidFill>
                <a:effectLst/>
                <a:latin typeface="inherit"/>
              </a:rPr>
              <a:t>平均每筆交易可在 </a:t>
            </a:r>
            <a:r>
              <a:rPr lang="en-US" altLang="zh-TW" b="0" i="0" dirty="0">
                <a:solidFill>
                  <a:srgbClr val="444444"/>
                </a:solidFill>
                <a:effectLst/>
                <a:latin typeface="inherit"/>
              </a:rPr>
              <a:t>2 </a:t>
            </a:r>
            <a:r>
              <a:rPr lang="zh-TW" altLang="en-US" b="0" i="0" dirty="0">
                <a:solidFill>
                  <a:srgbClr val="444444"/>
                </a:solidFill>
                <a:effectLst/>
                <a:latin typeface="inherit"/>
              </a:rPr>
              <a:t>秒內完成。</a:t>
            </a:r>
            <a:endParaRPr lang="zh-TW" altLang="en-US" b="0" i="0" dirty="0">
              <a:solidFill>
                <a:srgbClr val="444444"/>
              </a:solidFill>
              <a:effectLst/>
              <a:latin typeface="Open Sans" panose="020B0606030504020204" pitchFamily="34" charset="0"/>
            </a:endParaRPr>
          </a:p>
          <a:p>
            <a:pPr algn="l" fontAlgn="base">
              <a:buFont typeface="Arial" panose="020B0604020202020204" pitchFamily="34" charset="0"/>
              <a:buChar char="•"/>
            </a:pPr>
            <a:r>
              <a:rPr lang="zh-TW" altLang="en-US" b="0" i="0" dirty="0">
                <a:solidFill>
                  <a:srgbClr val="444444"/>
                </a:solidFill>
                <a:effectLst/>
                <a:latin typeface="inherit"/>
              </a:rPr>
              <a:t>安全性佳</a:t>
            </a:r>
          </a:p>
          <a:p>
            <a:pPr algn="l" fontAlgn="base"/>
            <a:r>
              <a:rPr lang="zh-TW" altLang="en-US" b="0" i="0" dirty="0">
                <a:solidFill>
                  <a:srgbClr val="444444"/>
                </a:solidFill>
                <a:effectLst/>
                <a:latin typeface="inherit"/>
              </a:rPr>
              <a:t>最多可以阻擋 </a:t>
            </a:r>
            <a:r>
              <a:rPr lang="en-US" altLang="zh-TW" b="0" i="0" dirty="0">
                <a:solidFill>
                  <a:srgbClr val="444444"/>
                </a:solidFill>
                <a:effectLst/>
                <a:latin typeface="inherit"/>
              </a:rPr>
              <a:t>80% </a:t>
            </a:r>
            <a:r>
              <a:rPr lang="zh-TW" altLang="en-US" b="0" i="0" dirty="0">
                <a:solidFill>
                  <a:srgbClr val="444444"/>
                </a:solidFill>
                <a:effectLst/>
                <a:latin typeface="inherit"/>
              </a:rPr>
              <a:t>攻擊，相比大多區塊鏈只能防禦 </a:t>
            </a:r>
            <a:r>
              <a:rPr lang="en-US" altLang="zh-TW" b="0" i="0" dirty="0">
                <a:solidFill>
                  <a:srgbClr val="444444"/>
                </a:solidFill>
                <a:effectLst/>
                <a:latin typeface="inherit"/>
              </a:rPr>
              <a:t>51% </a:t>
            </a:r>
            <a:r>
              <a:rPr lang="zh-TW" altLang="en-US" b="0" i="0" dirty="0">
                <a:solidFill>
                  <a:srgbClr val="444444"/>
                </a:solidFill>
                <a:effectLst/>
                <a:latin typeface="inherit"/>
              </a:rPr>
              <a:t>攻擊更安全。</a:t>
            </a:r>
            <a:endParaRPr lang="zh-TW" altLang="en-US" b="0" i="0" dirty="0">
              <a:solidFill>
                <a:srgbClr val="444444"/>
              </a:solidFill>
              <a:effectLst/>
              <a:latin typeface="Open Sans" panose="020B0606030504020204" pitchFamily="34" charset="0"/>
            </a:endParaRPr>
          </a:p>
          <a:p>
            <a:pPr algn="l" fontAlgn="base">
              <a:buFont typeface="Arial" panose="020B0604020202020204" pitchFamily="34" charset="0"/>
              <a:buChar char="•"/>
            </a:pPr>
            <a:r>
              <a:rPr lang="zh-TW" altLang="en-US" b="0" i="0" dirty="0">
                <a:solidFill>
                  <a:srgbClr val="444444"/>
                </a:solidFill>
                <a:effectLst/>
                <a:latin typeface="inherit"/>
              </a:rPr>
              <a:t>支援多開發語言</a:t>
            </a:r>
          </a:p>
          <a:p>
            <a:pPr algn="l" fontAlgn="base"/>
            <a:r>
              <a:rPr lang="zh-TW" altLang="en-US" b="0" i="0" dirty="0">
                <a:solidFill>
                  <a:srgbClr val="444444"/>
                </a:solidFill>
                <a:effectLst/>
                <a:latin typeface="inherit"/>
              </a:rPr>
              <a:t>開發語言目前支援 </a:t>
            </a:r>
            <a:r>
              <a:rPr lang="en-US" altLang="zh-TW" b="0" i="0" dirty="0">
                <a:solidFill>
                  <a:srgbClr val="444444"/>
                </a:solidFill>
                <a:effectLst/>
                <a:latin typeface="inherit"/>
              </a:rPr>
              <a:t>Solidity </a:t>
            </a:r>
            <a:r>
              <a:rPr lang="zh-TW" altLang="en-US" b="0" i="0" dirty="0">
                <a:solidFill>
                  <a:srgbClr val="444444"/>
                </a:solidFill>
                <a:effectLst/>
                <a:latin typeface="inherit"/>
              </a:rPr>
              <a:t>以及 </a:t>
            </a:r>
            <a:r>
              <a:rPr lang="en-US" altLang="zh-TW" b="0" i="0" dirty="0">
                <a:solidFill>
                  <a:srgbClr val="444444"/>
                </a:solidFill>
                <a:effectLst/>
                <a:latin typeface="inherit"/>
              </a:rPr>
              <a:t>Go </a:t>
            </a:r>
            <a:r>
              <a:rPr lang="zh-TW" altLang="en-US" b="0" i="0" dirty="0">
                <a:solidFill>
                  <a:srgbClr val="444444"/>
                </a:solidFill>
                <a:effectLst/>
                <a:latin typeface="inherit"/>
              </a:rPr>
              <a:t>語言，官方也表示未來將支援更多語言。</a:t>
            </a:r>
            <a:endParaRPr lang="zh-TW" altLang="en-US" b="0" i="0" dirty="0">
              <a:solidFill>
                <a:srgbClr val="444444"/>
              </a:solidFill>
              <a:effectLst/>
              <a:latin typeface="Open Sans" panose="020B0606030504020204" pitchFamily="34" charset="0"/>
            </a:endParaRPr>
          </a:p>
          <a:p>
            <a:pPr algn="l" fontAlgn="base">
              <a:buFont typeface="Arial" panose="020B0604020202020204" pitchFamily="34" charset="0"/>
              <a:buChar char="•"/>
            </a:pPr>
            <a:r>
              <a:rPr lang="zh-TW" altLang="en-US" b="0" i="0" dirty="0">
                <a:solidFill>
                  <a:srgbClr val="444444"/>
                </a:solidFill>
                <a:effectLst/>
                <a:latin typeface="inherit"/>
              </a:rPr>
              <a:t>兼容 </a:t>
            </a:r>
            <a:r>
              <a:rPr lang="en-US" altLang="zh-TW" b="0" i="0" dirty="0">
                <a:solidFill>
                  <a:srgbClr val="444444"/>
                </a:solidFill>
                <a:effectLst/>
                <a:latin typeface="inherit"/>
              </a:rPr>
              <a:t>EVM</a:t>
            </a:r>
          </a:p>
          <a:p>
            <a:pPr algn="l" fontAlgn="base"/>
            <a:r>
              <a:rPr lang="en-US" altLang="zh-TW" b="0" i="0" dirty="0">
                <a:solidFill>
                  <a:srgbClr val="444444"/>
                </a:solidFill>
                <a:effectLst/>
                <a:latin typeface="inherit"/>
              </a:rPr>
              <a:t>Avalanche </a:t>
            </a:r>
            <a:r>
              <a:rPr lang="zh-TW" altLang="en-US" b="0" i="0" dirty="0">
                <a:solidFill>
                  <a:srgbClr val="444444"/>
                </a:solidFill>
                <a:effectLst/>
                <a:latin typeface="inherit"/>
              </a:rPr>
              <a:t>兼容 </a:t>
            </a:r>
            <a:r>
              <a:rPr lang="en-US" altLang="zh-TW" b="0" i="0" dirty="0">
                <a:solidFill>
                  <a:srgbClr val="444444"/>
                </a:solidFill>
                <a:effectLst/>
                <a:latin typeface="inherit"/>
              </a:rPr>
              <a:t>EVM</a:t>
            </a:r>
            <a:r>
              <a:rPr lang="zh-TW" altLang="en-US" b="0" i="0" dirty="0">
                <a:solidFill>
                  <a:srgbClr val="444444"/>
                </a:solidFill>
                <a:effectLst/>
                <a:latin typeface="inherit"/>
              </a:rPr>
              <a:t>（</a:t>
            </a:r>
            <a:r>
              <a:rPr lang="en-US" altLang="zh-TW" b="0" i="0" dirty="0">
                <a:solidFill>
                  <a:srgbClr val="444444"/>
                </a:solidFill>
                <a:effectLst/>
                <a:latin typeface="inherit"/>
              </a:rPr>
              <a:t>Ethereum Virtual Machine,  </a:t>
            </a:r>
            <a:r>
              <a:rPr lang="zh-TW" altLang="en-US" b="0" i="0" dirty="0">
                <a:solidFill>
                  <a:srgbClr val="444444"/>
                </a:solidFill>
                <a:effectLst/>
                <a:latin typeface="inherit"/>
              </a:rPr>
              <a:t>以太坊虛擬機），所以以太坊的應用程式和開發工具都可被無縫接軌到 </a:t>
            </a:r>
            <a:r>
              <a:rPr lang="en-US" altLang="zh-TW" b="0" i="0" dirty="0">
                <a:solidFill>
                  <a:srgbClr val="444444"/>
                </a:solidFill>
                <a:effectLst/>
                <a:latin typeface="inherit"/>
              </a:rPr>
              <a:t>Avalanche </a:t>
            </a:r>
            <a:r>
              <a:rPr lang="zh-TW" altLang="en-US" b="0" i="0" dirty="0">
                <a:solidFill>
                  <a:srgbClr val="444444"/>
                </a:solidFill>
                <a:effectLst/>
                <a:latin typeface="inherit"/>
              </a:rPr>
              <a:t>上使用，兩者的差別只在底層協議是 </a:t>
            </a:r>
            <a:r>
              <a:rPr lang="en-US" altLang="zh-TW" b="0" i="0" dirty="0">
                <a:solidFill>
                  <a:srgbClr val="444444"/>
                </a:solidFill>
                <a:effectLst/>
                <a:latin typeface="inherit"/>
              </a:rPr>
              <a:t>Avalanche</a:t>
            </a:r>
            <a:r>
              <a:rPr lang="zh-TW" altLang="en-US" b="0" i="0" dirty="0">
                <a:solidFill>
                  <a:srgbClr val="444444"/>
                </a:solidFill>
                <a:effectLst/>
                <a:latin typeface="inherit"/>
              </a:rPr>
              <a:t>。</a:t>
            </a:r>
            <a:endParaRPr lang="en-US" altLang="zh-TW" b="0" i="0" dirty="0">
              <a:solidFill>
                <a:srgbClr val="444444"/>
              </a:solidFill>
              <a:effectLst/>
              <a:latin typeface="Open Sans" panose="020B0606030504020204" pitchFamily="34" charset="0"/>
            </a:endParaRPr>
          </a:p>
        </p:txBody>
      </p:sp>
    </p:spTree>
    <p:extLst>
      <p:ext uri="{BB962C8B-B14F-4D97-AF65-F5344CB8AC3E}">
        <p14:creationId xmlns:p14="http://schemas.microsoft.com/office/powerpoint/2010/main" val="2769244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FA7EBD4-FB8B-4709-B9FD-EAAAA18C45AA}"/>
              </a:ext>
            </a:extLst>
          </p:cNvPr>
          <p:cNvSpPr>
            <a:spLocks noGrp="1"/>
          </p:cNvSpPr>
          <p:nvPr>
            <p:ph type="title"/>
          </p:nvPr>
        </p:nvSpPr>
        <p:spPr/>
        <p:txBody>
          <a:bodyPr/>
          <a:lstStyle/>
          <a:p>
            <a:r>
              <a:rPr lang="en-US" altLang="zh-TW" b="1" i="0" dirty="0">
                <a:solidFill>
                  <a:srgbClr val="333333"/>
                </a:solidFill>
                <a:effectLst/>
                <a:latin typeface="Open Sans" panose="020B0606030504020204" pitchFamily="34" charset="0"/>
              </a:rPr>
              <a:t>AVAX </a:t>
            </a:r>
            <a:r>
              <a:rPr lang="zh-TW" altLang="en-US" b="1" i="0" dirty="0">
                <a:solidFill>
                  <a:srgbClr val="333333"/>
                </a:solidFill>
                <a:effectLst/>
                <a:latin typeface="Open Sans" panose="020B0606030504020204" pitchFamily="34" charset="0"/>
              </a:rPr>
              <a:t>代幣</a:t>
            </a:r>
            <a:endParaRPr lang="zh-TW" altLang="en-US" dirty="0"/>
          </a:p>
        </p:txBody>
      </p:sp>
      <p:sp>
        <p:nvSpPr>
          <p:cNvPr id="3" name="內容版面配置區 2">
            <a:extLst>
              <a:ext uri="{FF2B5EF4-FFF2-40B4-BE49-F238E27FC236}">
                <a16:creationId xmlns:a16="http://schemas.microsoft.com/office/drawing/2014/main" id="{9197F34D-CA2A-46F1-AA7C-2876BB2EF853}"/>
              </a:ext>
            </a:extLst>
          </p:cNvPr>
          <p:cNvSpPr>
            <a:spLocks noGrp="1"/>
          </p:cNvSpPr>
          <p:nvPr>
            <p:ph idx="1"/>
          </p:nvPr>
        </p:nvSpPr>
        <p:spPr/>
        <p:txBody>
          <a:bodyPr/>
          <a:lstStyle/>
          <a:p>
            <a:pPr algn="l" fontAlgn="base">
              <a:buFont typeface="Arial" panose="020B0604020202020204" pitchFamily="34" charset="0"/>
              <a:buChar char="•"/>
            </a:pPr>
            <a:r>
              <a:rPr lang="en-US" altLang="zh-TW" b="0" i="0" u="none" strike="noStrike" dirty="0">
                <a:solidFill>
                  <a:srgbClr val="FFC300"/>
                </a:solidFill>
                <a:effectLst/>
                <a:latin typeface="inherit"/>
                <a:hlinkClick r:id="rId2"/>
              </a:rPr>
              <a:t>AVAX </a:t>
            </a:r>
            <a:r>
              <a:rPr lang="zh-TW" altLang="en-US" b="0" i="0" u="none" strike="noStrike" dirty="0">
                <a:solidFill>
                  <a:srgbClr val="FFC300"/>
                </a:solidFill>
                <a:effectLst/>
                <a:latin typeface="inherit"/>
                <a:hlinkClick r:id="rId2"/>
              </a:rPr>
              <a:t>白皮書</a:t>
            </a:r>
            <a:endParaRPr lang="zh-TW" altLang="en-US" b="0" i="0" dirty="0">
              <a:solidFill>
                <a:srgbClr val="444444"/>
              </a:solidFill>
              <a:effectLst/>
              <a:latin typeface="inherit"/>
            </a:endParaRPr>
          </a:p>
          <a:p>
            <a:pPr algn="l" fontAlgn="base">
              <a:buFont typeface="Arial" panose="020B0604020202020204" pitchFamily="34" charset="0"/>
              <a:buChar char="•"/>
            </a:pPr>
            <a:r>
              <a:rPr lang="zh-TW" altLang="en-US" b="0" i="0" dirty="0">
                <a:solidFill>
                  <a:srgbClr val="444444"/>
                </a:solidFill>
                <a:effectLst/>
                <a:latin typeface="inherit"/>
              </a:rPr>
              <a:t>總量：</a:t>
            </a:r>
            <a:r>
              <a:rPr lang="en-US" altLang="zh-TW" b="0" i="0" dirty="0">
                <a:solidFill>
                  <a:srgbClr val="444444"/>
                </a:solidFill>
                <a:effectLst/>
                <a:latin typeface="inherit"/>
              </a:rPr>
              <a:t>720,000,000</a:t>
            </a:r>
          </a:p>
          <a:p>
            <a:pPr algn="l" fontAlgn="base">
              <a:buFont typeface="Arial" panose="020B0604020202020204" pitchFamily="34" charset="0"/>
              <a:buChar char="•"/>
            </a:pPr>
            <a:r>
              <a:rPr lang="zh-TW" altLang="en-US" b="0" i="0" dirty="0">
                <a:solidFill>
                  <a:srgbClr val="444444"/>
                </a:solidFill>
                <a:effectLst/>
                <a:latin typeface="inherit"/>
              </a:rPr>
              <a:t>用途：治理代幣、質押</a:t>
            </a:r>
          </a:p>
          <a:p>
            <a:pPr algn="l" fontAlgn="base"/>
            <a:r>
              <a:rPr lang="en-US" altLang="zh-TW" b="0" i="0" dirty="0">
                <a:solidFill>
                  <a:srgbClr val="444444"/>
                </a:solidFill>
                <a:effectLst/>
                <a:latin typeface="inherit"/>
              </a:rPr>
              <a:t>AVAX </a:t>
            </a:r>
            <a:r>
              <a:rPr lang="zh-TW" altLang="en-US" b="0" i="0" dirty="0">
                <a:solidFill>
                  <a:srgbClr val="444444"/>
                </a:solidFill>
                <a:effectLst/>
                <a:latin typeface="inherit"/>
              </a:rPr>
              <a:t>是 </a:t>
            </a:r>
            <a:r>
              <a:rPr lang="en-US" altLang="zh-TW" b="0" i="0" dirty="0">
                <a:solidFill>
                  <a:srgbClr val="444444"/>
                </a:solidFill>
                <a:effectLst/>
                <a:latin typeface="inherit"/>
              </a:rPr>
              <a:t>Avalanche </a:t>
            </a:r>
            <a:r>
              <a:rPr lang="zh-TW" altLang="en-US" b="0" i="0" dirty="0">
                <a:solidFill>
                  <a:srgbClr val="444444"/>
                </a:solidFill>
                <a:effectLst/>
                <a:latin typeface="inherit"/>
              </a:rPr>
              <a:t>的原生代幣，透過 </a:t>
            </a:r>
            <a:r>
              <a:rPr lang="en-US" altLang="zh-TW" b="0" i="0" dirty="0">
                <a:solidFill>
                  <a:srgbClr val="444444"/>
                </a:solidFill>
                <a:effectLst/>
                <a:latin typeface="inherit"/>
              </a:rPr>
              <a:t>AVAX </a:t>
            </a:r>
            <a:r>
              <a:rPr lang="zh-TW" altLang="en-US" b="0" i="0" dirty="0">
                <a:solidFill>
                  <a:srgbClr val="444444"/>
                </a:solidFill>
                <a:effectLst/>
                <a:latin typeface="inherit"/>
              </a:rPr>
              <a:t>抵押來維持網路運作、支付費用，並在 </a:t>
            </a:r>
            <a:r>
              <a:rPr lang="en-US" altLang="zh-TW" b="0" i="0" dirty="0">
                <a:solidFill>
                  <a:srgbClr val="444444"/>
                </a:solidFill>
                <a:effectLst/>
                <a:latin typeface="inherit"/>
              </a:rPr>
              <a:t>Avalanche </a:t>
            </a:r>
            <a:r>
              <a:rPr lang="zh-TW" altLang="en-US" b="0" i="0" dirty="0">
                <a:solidFill>
                  <a:srgbClr val="444444"/>
                </a:solidFill>
                <a:effectLst/>
                <a:latin typeface="inherit"/>
              </a:rPr>
              <a:t>平台上創建的多個子網之間提供基本的記賬單位。</a:t>
            </a:r>
            <a:endParaRPr lang="zh-TW" altLang="en-US" b="0" i="0" dirty="0">
              <a:solidFill>
                <a:srgbClr val="444444"/>
              </a:solidFill>
              <a:effectLst/>
              <a:latin typeface="Open Sans" panose="020B0606030504020204" pitchFamily="34" charset="0"/>
            </a:endParaRPr>
          </a:p>
          <a:p>
            <a:pPr algn="l" fontAlgn="base"/>
            <a:r>
              <a:rPr lang="zh-TW" altLang="en-US" b="0" i="0" dirty="0">
                <a:solidFill>
                  <a:srgbClr val="444444"/>
                </a:solidFill>
                <a:effectLst/>
                <a:latin typeface="inherit"/>
              </a:rPr>
              <a:t>近期，</a:t>
            </a:r>
            <a:r>
              <a:rPr lang="en-US" altLang="zh-TW" b="0" i="0" dirty="0">
                <a:solidFill>
                  <a:srgbClr val="444444"/>
                </a:solidFill>
                <a:effectLst/>
                <a:latin typeface="inherit"/>
              </a:rPr>
              <a:t>AVAX </a:t>
            </a:r>
            <a:r>
              <a:rPr lang="zh-TW" altLang="en-US" b="0" i="0" dirty="0">
                <a:solidFill>
                  <a:srgbClr val="444444"/>
                </a:solidFill>
                <a:effectLst/>
                <a:latin typeface="inherit"/>
              </a:rPr>
              <a:t>的幣價表現非常亮眼，甚至在中秋幣市重挫時還能維持上漲趨勢。撰寫本文時，</a:t>
            </a:r>
            <a:r>
              <a:rPr lang="en-US" altLang="zh-TW" b="0" i="0" dirty="0">
                <a:solidFill>
                  <a:srgbClr val="444444"/>
                </a:solidFill>
                <a:effectLst/>
                <a:latin typeface="inherit"/>
              </a:rPr>
              <a:t>AVAX </a:t>
            </a:r>
            <a:r>
              <a:rPr lang="zh-TW" altLang="en-US" b="0" i="0" dirty="0">
                <a:solidFill>
                  <a:srgbClr val="444444"/>
                </a:solidFill>
                <a:effectLst/>
                <a:latin typeface="inherit"/>
              </a:rPr>
              <a:t>幣價為 </a:t>
            </a:r>
            <a:r>
              <a:rPr lang="en-US" altLang="zh-TW" b="0" i="0" dirty="0">
                <a:solidFill>
                  <a:srgbClr val="444444"/>
                </a:solidFill>
                <a:effectLst/>
                <a:latin typeface="inherit"/>
              </a:rPr>
              <a:t>70.22 </a:t>
            </a:r>
            <a:r>
              <a:rPr lang="zh-TW" altLang="en-US" b="0" i="0" dirty="0">
                <a:solidFill>
                  <a:srgbClr val="444444"/>
                </a:solidFill>
                <a:effectLst/>
                <a:latin typeface="inherit"/>
              </a:rPr>
              <a:t>美元，</a:t>
            </a:r>
            <a:r>
              <a:rPr lang="en-US" altLang="zh-TW" b="0" i="0" dirty="0">
                <a:solidFill>
                  <a:srgbClr val="444444"/>
                </a:solidFill>
                <a:effectLst/>
                <a:latin typeface="inherit"/>
              </a:rPr>
              <a:t>24 </a:t>
            </a:r>
            <a:r>
              <a:rPr lang="zh-TW" altLang="en-US" b="0" i="0" dirty="0">
                <a:solidFill>
                  <a:srgbClr val="444444"/>
                </a:solidFill>
                <a:effectLst/>
                <a:latin typeface="inherit"/>
              </a:rPr>
              <a:t>小時之內漲幅為 </a:t>
            </a:r>
            <a:r>
              <a:rPr lang="en-US" altLang="zh-TW" b="0" i="0" dirty="0">
                <a:solidFill>
                  <a:srgbClr val="444444"/>
                </a:solidFill>
                <a:effectLst/>
                <a:latin typeface="inherit"/>
              </a:rPr>
              <a:t>6.42%</a:t>
            </a:r>
            <a:r>
              <a:rPr lang="zh-TW" altLang="en-US" b="0" i="0" dirty="0">
                <a:solidFill>
                  <a:srgbClr val="444444"/>
                </a:solidFill>
                <a:effectLst/>
                <a:latin typeface="inherit"/>
              </a:rPr>
              <a:t>。</a:t>
            </a:r>
            <a:endParaRPr lang="en-US" altLang="zh-TW" b="0" i="0" dirty="0">
              <a:solidFill>
                <a:srgbClr val="444444"/>
              </a:solidFill>
              <a:effectLst/>
              <a:latin typeface="inherit"/>
            </a:endParaRPr>
          </a:p>
          <a:p>
            <a:pPr algn="l" fontAlgn="base"/>
            <a:r>
              <a:rPr lang="fr-FR" altLang="zh-TW" b="0" i="0" dirty="0">
                <a:solidFill>
                  <a:srgbClr val="444444"/>
                </a:solidFill>
                <a:effectLst/>
                <a:latin typeface="Open Sans" panose="020B0606030504020204" pitchFamily="34" charset="0"/>
              </a:rPr>
              <a:t>1 nAVAX</a:t>
            </a:r>
            <a:r>
              <a:rPr lang="zh-TW" altLang="fr-FR" b="0" i="0" dirty="0">
                <a:solidFill>
                  <a:srgbClr val="444444"/>
                </a:solidFill>
                <a:effectLst/>
                <a:latin typeface="Open Sans" panose="020B0606030504020204" pitchFamily="34" charset="0"/>
              </a:rPr>
              <a:t>等於</a:t>
            </a:r>
            <a:r>
              <a:rPr lang="fr-FR" altLang="zh-TW" b="0" i="0" dirty="0">
                <a:solidFill>
                  <a:srgbClr val="444444"/>
                </a:solidFill>
                <a:effectLst/>
                <a:latin typeface="Open Sans" panose="020B0606030504020204" pitchFamily="34" charset="0"/>
              </a:rPr>
              <a:t>0.000000001 AVAX</a:t>
            </a:r>
            <a:endParaRPr lang="zh-TW" altLang="en-US" b="0" i="0" dirty="0">
              <a:solidFill>
                <a:srgbClr val="444444"/>
              </a:solidFill>
              <a:effectLst/>
              <a:latin typeface="Open Sans" panose="020B0606030504020204" pitchFamily="34" charset="0"/>
            </a:endParaRPr>
          </a:p>
        </p:txBody>
      </p:sp>
    </p:spTree>
    <p:extLst>
      <p:ext uri="{BB962C8B-B14F-4D97-AF65-F5344CB8AC3E}">
        <p14:creationId xmlns:p14="http://schemas.microsoft.com/office/powerpoint/2010/main" val="239687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0903CDC-B54C-4376-9CBA-ABC417AC590D}"/>
              </a:ext>
            </a:extLst>
          </p:cNvPr>
          <p:cNvSpPr>
            <a:spLocks noGrp="1"/>
          </p:cNvSpPr>
          <p:nvPr>
            <p:ph type="title"/>
          </p:nvPr>
        </p:nvSpPr>
        <p:spPr/>
        <p:txBody>
          <a:bodyPr/>
          <a:lstStyle/>
          <a:p>
            <a:r>
              <a:rPr lang="zh-TW" altLang="en-US" dirty="0"/>
              <a:t>雪崩共識協議</a:t>
            </a:r>
          </a:p>
        </p:txBody>
      </p:sp>
      <p:sp>
        <p:nvSpPr>
          <p:cNvPr id="3" name="內容版面配置區 2">
            <a:extLst>
              <a:ext uri="{FF2B5EF4-FFF2-40B4-BE49-F238E27FC236}">
                <a16:creationId xmlns:a16="http://schemas.microsoft.com/office/drawing/2014/main" id="{5850F3EE-6BD6-4038-B0FF-1567CC4556E8}"/>
              </a:ext>
            </a:extLst>
          </p:cNvPr>
          <p:cNvSpPr>
            <a:spLocks noGrp="1"/>
          </p:cNvSpPr>
          <p:nvPr>
            <p:ph idx="1"/>
          </p:nvPr>
        </p:nvSpPr>
        <p:spPr/>
        <p:txBody>
          <a:bodyPr/>
          <a:lstStyle/>
          <a:p>
            <a:pPr algn="l"/>
            <a:r>
              <a:rPr lang="en-US" altLang="zh-TW" b="0" i="0" dirty="0">
                <a:solidFill>
                  <a:srgbClr val="24292F"/>
                </a:solidFill>
                <a:effectLst/>
                <a:latin typeface="-apple-system"/>
              </a:rPr>
              <a:t>Avalanche </a:t>
            </a:r>
            <a:r>
              <a:rPr lang="zh-TW" altLang="en-US" b="0" i="0" dirty="0">
                <a:solidFill>
                  <a:srgbClr val="24292F"/>
                </a:solidFill>
                <a:effectLst/>
                <a:latin typeface="-apple-system"/>
              </a:rPr>
              <a:t>系列中的協議通過重複的子採樣投票來運行。當</a:t>
            </a:r>
            <a:r>
              <a:rPr lang="zh-TW" altLang="en-US" b="0" i="0" u="none" strike="noStrike" dirty="0">
                <a:solidFill>
                  <a:srgbClr val="24292F"/>
                </a:solidFill>
                <a:effectLst/>
                <a:latin typeface="-apple-system"/>
                <a:hlinkClick r:id="rId2"/>
              </a:rPr>
              <a:t>驗證</a:t>
            </a:r>
            <a:r>
              <a:rPr lang="zh-TW" altLang="en-US" b="0" i="0" dirty="0">
                <a:solidFill>
                  <a:srgbClr val="24292F"/>
                </a:solidFill>
                <a:effectLst/>
                <a:latin typeface="-apple-system"/>
              </a:rPr>
              <a:t>者決定接受還是拒絕</a:t>
            </a:r>
            <a:r>
              <a:rPr lang="zh-TW" altLang="en-US" b="0" i="0" u="none" strike="noStrike" dirty="0">
                <a:solidFill>
                  <a:srgbClr val="24292F"/>
                </a:solidFill>
                <a:effectLst/>
                <a:latin typeface="-apple-system"/>
                <a:hlinkClick r:id="rId3"/>
              </a:rPr>
              <a:t>交易時</a:t>
            </a:r>
            <a:r>
              <a:rPr lang="zh-TW" altLang="en-US" b="0" i="0" dirty="0">
                <a:solidFill>
                  <a:srgbClr val="24292F"/>
                </a:solidFill>
                <a:effectLst/>
                <a:latin typeface="-apple-system"/>
              </a:rPr>
              <a:t>，它會詢問一小部分隨機的驗證者子集，他們認為交易應該被接受還是拒絕。如果被查詢的驗證器認為交易無效，已經拒絕了該交易，或者更喜歡有衝突的交易，它會回复它認為該交易應該被拒絕。否則，它回复它認為應該接受交易。</a:t>
            </a:r>
          </a:p>
          <a:p>
            <a:pPr algn="l"/>
            <a:r>
              <a:rPr lang="zh-TW" altLang="en-US" b="0" i="0" dirty="0">
                <a:solidFill>
                  <a:srgbClr val="24292F"/>
                </a:solidFill>
                <a:effectLst/>
                <a:latin typeface="-apple-system"/>
              </a:rPr>
              <a:t>如果驗證者中有足夠大的部分 </a:t>
            </a:r>
            <a:r>
              <a:rPr lang="en-US" altLang="zh-TW" b="0" i="0" dirty="0">
                <a:solidFill>
                  <a:srgbClr val="24292F"/>
                </a:solidFill>
                <a:effectLst/>
                <a:latin typeface="-apple-system"/>
              </a:rPr>
              <a:t>( </a:t>
            </a:r>
            <a:r>
              <a:rPr lang="en-US" altLang="zh-TW" b="0" i="1" dirty="0">
                <a:solidFill>
                  <a:srgbClr val="24292F"/>
                </a:solidFill>
                <a:effectLst/>
                <a:latin typeface="-apple-system"/>
              </a:rPr>
              <a:t>alpha</a:t>
            </a:r>
            <a:r>
              <a:rPr lang="zh-TW" altLang="en-US" b="0" i="0" dirty="0">
                <a:solidFill>
                  <a:srgbClr val="24292F"/>
                </a:solidFill>
                <a:effectLst/>
                <a:latin typeface="-apple-system"/>
              </a:rPr>
              <a:t> </a:t>
            </a:r>
            <a:r>
              <a:rPr lang="en-US" altLang="zh-TW" b="0" i="0" dirty="0">
                <a:solidFill>
                  <a:srgbClr val="24292F"/>
                </a:solidFill>
                <a:effectLst/>
                <a:latin typeface="-apple-system"/>
              </a:rPr>
              <a:t>$$α$$) </a:t>
            </a:r>
            <a:r>
              <a:rPr lang="zh-TW" altLang="en-US" b="0" i="0" dirty="0">
                <a:solidFill>
                  <a:srgbClr val="24292F"/>
                </a:solidFill>
                <a:effectLst/>
                <a:latin typeface="-apple-system"/>
              </a:rPr>
              <a:t>採樣了他們認為應該接受交易的回复，則驗證者更願意接受交易。也就是以後查詢到交易的時候，會回复認為應該接受交易。類似地，如果有足夠多的驗證者回复他們認為應該拒絕交易，則驗證者將更願意拒絕交易。</a:t>
            </a:r>
          </a:p>
          <a:p>
            <a:pPr algn="l"/>
            <a:r>
              <a:rPr lang="zh-TW" altLang="en-US" b="0" i="0" dirty="0">
                <a:solidFill>
                  <a:srgbClr val="24292F"/>
                </a:solidFill>
                <a:effectLst/>
                <a:latin typeface="-apple-system"/>
              </a:rPr>
              <a:t>驗證器重複這個採樣過程，直到被查詢的驗證器的</a:t>
            </a:r>
            <a:r>
              <a:rPr lang="en-US" altLang="zh-TW" b="0" i="1" dirty="0">
                <a:solidFill>
                  <a:srgbClr val="24292F"/>
                </a:solidFill>
                <a:effectLst/>
                <a:latin typeface="-apple-system"/>
              </a:rPr>
              <a:t>alpha</a:t>
            </a:r>
            <a:r>
              <a:rPr lang="zh-TW" altLang="en-US" b="0" i="0" dirty="0">
                <a:solidFill>
                  <a:srgbClr val="24292F"/>
                </a:solidFill>
                <a:effectLst/>
                <a:latin typeface="-apple-system"/>
              </a:rPr>
              <a:t>以相同的方式（接受或​​拒絕）對</a:t>
            </a:r>
            <a:r>
              <a:rPr lang="en-US" altLang="zh-TW" b="0" i="1" dirty="0">
                <a:solidFill>
                  <a:srgbClr val="24292F"/>
                </a:solidFill>
                <a:effectLst/>
                <a:latin typeface="-apple-system"/>
              </a:rPr>
              <a:t>beta</a:t>
            </a:r>
            <a:r>
              <a:rPr lang="zh-TW" altLang="en-US" b="0" i="0" dirty="0">
                <a:solidFill>
                  <a:srgbClr val="24292F"/>
                </a:solidFill>
                <a:effectLst/>
                <a:latin typeface="-apple-system"/>
              </a:rPr>
              <a:t> </a:t>
            </a:r>
            <a:r>
              <a:rPr lang="en-US" altLang="zh-TW" b="0" i="0" dirty="0">
                <a:solidFill>
                  <a:srgbClr val="24292F"/>
                </a:solidFill>
                <a:effectLst/>
                <a:latin typeface="-apple-system"/>
              </a:rPr>
              <a:t>$$β$$ </a:t>
            </a:r>
            <a:r>
              <a:rPr lang="zh-TW" altLang="en-US" b="0" i="0" dirty="0">
                <a:solidFill>
                  <a:srgbClr val="24292F"/>
                </a:solidFill>
                <a:effectLst/>
                <a:latin typeface="-apple-system"/>
              </a:rPr>
              <a:t>連續輪次進行回复。</a:t>
            </a:r>
          </a:p>
          <a:p>
            <a:pPr algn="l"/>
            <a:r>
              <a:rPr lang="zh-TW" altLang="en-US" b="0" i="0" dirty="0">
                <a:solidFill>
                  <a:srgbClr val="24292F"/>
                </a:solidFill>
                <a:effectLst/>
                <a:latin typeface="-apple-system"/>
              </a:rPr>
              <a:t>在事務沒有衝突的常見情況下，完成很快。當存在衝突時，誠實的驗證者會迅速聚集在衝突的交易周圍，進入一個正反饋循環，直到所有正確的驗證者都喜歡該交易。這導致接受非衝突交易和拒絕衝突交易。</a:t>
            </a:r>
          </a:p>
        </p:txBody>
      </p:sp>
    </p:spTree>
    <p:extLst>
      <p:ext uri="{BB962C8B-B14F-4D97-AF65-F5344CB8AC3E}">
        <p14:creationId xmlns:p14="http://schemas.microsoft.com/office/powerpoint/2010/main" val="4271771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DDC3EF6-2EA5-44B3-94C7-9DDA67A12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87925A9A-E9FA-496E-9C09-7C2845E00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2073ABB4-E164-4CBF-ADFF-25552BB7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1259A422-0023-4292-8200-E080556F3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96A3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2413CA5-4739-4BC9-8BB3-B0A4928D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內容版面配置區 3">
            <a:extLst>
              <a:ext uri="{FF2B5EF4-FFF2-40B4-BE49-F238E27FC236}">
                <a16:creationId xmlns:a16="http://schemas.microsoft.com/office/drawing/2014/main" id="{689CD257-061B-463C-9FF1-232AA8686E3D}"/>
              </a:ext>
            </a:extLst>
          </p:cNvPr>
          <p:cNvPicPr>
            <a:picLocks noGrp="1" noChangeAspect="1"/>
          </p:cNvPicPr>
          <p:nvPr>
            <p:ph idx="1"/>
          </p:nvPr>
        </p:nvPicPr>
        <p:blipFill>
          <a:blip r:embed="rId2"/>
          <a:stretch>
            <a:fillRect/>
          </a:stretch>
        </p:blipFill>
        <p:spPr>
          <a:xfrm>
            <a:off x="643467" y="702733"/>
            <a:ext cx="10905066" cy="5452533"/>
          </a:xfrm>
          <a:prstGeom prst="rect">
            <a:avLst/>
          </a:prstGeom>
        </p:spPr>
      </p:pic>
    </p:spTree>
    <p:extLst>
      <p:ext uri="{BB962C8B-B14F-4D97-AF65-F5344CB8AC3E}">
        <p14:creationId xmlns:p14="http://schemas.microsoft.com/office/powerpoint/2010/main" val="2499599972"/>
      </p:ext>
    </p:extLst>
  </p:cSld>
  <p:clrMapOvr>
    <a:masterClrMapping/>
  </p:clrMapOvr>
</p:sld>
</file>

<file path=ppt/theme/theme1.xml><?xml version="1.0" encoding="utf-8"?>
<a:theme xmlns:a="http://schemas.openxmlformats.org/drawingml/2006/main" name="DividendVTI">
  <a:themeElements>
    <a:clrScheme name="AnalogousFromLightSeedLeftStep">
      <a:dk1>
        <a:srgbClr val="000000"/>
      </a:dk1>
      <a:lt1>
        <a:srgbClr val="FFFFFF"/>
      </a:lt1>
      <a:dk2>
        <a:srgbClr val="3E2441"/>
      </a:dk2>
      <a:lt2>
        <a:srgbClr val="E8E6E2"/>
      </a:lt2>
      <a:accent1>
        <a:srgbClr val="96A3C6"/>
      </a:accent1>
      <a:accent2>
        <a:srgbClr val="7FA7BA"/>
      </a:accent2>
      <a:accent3>
        <a:srgbClr val="82ACA8"/>
      </a:accent3>
      <a:accent4>
        <a:srgbClr val="77AE92"/>
      </a:accent4>
      <a:accent5>
        <a:srgbClr val="81AC84"/>
      </a:accent5>
      <a:accent6>
        <a:srgbClr val="8AAE77"/>
      </a:accent6>
      <a:hlink>
        <a:srgbClr val="908157"/>
      </a:hlink>
      <a:folHlink>
        <a:srgbClr val="7F7F7F"/>
      </a:folHlink>
    </a:clrScheme>
    <a:fontScheme name="Dividend">
      <a:majorFont>
        <a:latin typeface="Century School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2939</TotalTime>
  <Words>1153</Words>
  <Application>Microsoft Office PowerPoint</Application>
  <PresentationFormat>寬螢幕</PresentationFormat>
  <Paragraphs>71</Paragraphs>
  <Slides>14</Slides>
  <Notes>0</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14</vt:i4>
      </vt:variant>
    </vt:vector>
  </HeadingPairs>
  <TitlesOfParts>
    <vt:vector size="23" baseType="lpstr">
      <vt:lpstr>-apple-system</vt:lpstr>
      <vt:lpstr>inherit</vt:lpstr>
      <vt:lpstr>proxima-nova</vt:lpstr>
      <vt:lpstr>Arial</vt:lpstr>
      <vt:lpstr>Century Schoolbook</vt:lpstr>
      <vt:lpstr>Franklin Gothic Book</vt:lpstr>
      <vt:lpstr>Open Sans</vt:lpstr>
      <vt:lpstr>Wingdings 2</vt:lpstr>
      <vt:lpstr>DividendVTI</vt:lpstr>
      <vt:lpstr>Avalanche 雪崩協議</vt:lpstr>
      <vt:lpstr>TRADINGVIEW</vt:lpstr>
      <vt:lpstr>Avalanche 區塊鏈瀏覽器</vt:lpstr>
      <vt:lpstr>什麼是 Avalanche？</vt:lpstr>
      <vt:lpstr>Avalanche 特色</vt:lpstr>
      <vt:lpstr>Avalanche 優點有哪些？</vt:lpstr>
      <vt:lpstr>AVAX 代幣</vt:lpstr>
      <vt:lpstr>雪崩共識協議</vt:lpstr>
      <vt:lpstr>PowerPoint 簡報</vt:lpstr>
      <vt:lpstr>雪人共識協議</vt:lpstr>
      <vt:lpstr>主要特點</vt:lpstr>
      <vt:lpstr>Avalanche NETWORK ON METAMASK</vt:lpstr>
      <vt:lpstr>PowerPoint 簡報</vt:lpstr>
      <vt:lpstr>參考資料</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Avalanche 雪崩協議</dc:title>
  <dc:creator>至祥 黃</dc:creator>
  <cp:lastModifiedBy>至祥 黃</cp:lastModifiedBy>
  <cp:revision>9</cp:revision>
  <dcterms:created xsi:type="dcterms:W3CDTF">2021-10-04T16:11:26Z</dcterms:created>
  <dcterms:modified xsi:type="dcterms:W3CDTF">2021-10-06T17:10:28Z</dcterms:modified>
</cp:coreProperties>
</file>