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efc512ed6_6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efc512ed6_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eeb0f88a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eeb0f88a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eeb0f88a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eeb0f88a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eeb0f88a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eeb0f88a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eeb0f88a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eeb0f88a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eeb0f88ae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eeb0f88ae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efceaee7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efceaee7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efceaee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efceaee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efceaee7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efceaee7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eeb0f88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eeb0f88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efc512e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efc512e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efc512ed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efc512ed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efc512ed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efc512ed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efc512ed6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efc512ed6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efc512ed6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efc512ed6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efc512ed6_5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efc512ed6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efc512ed6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efc512ed6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youtube.com/watch?v=7R52wiUgxZI&amp;list=PLqYmG7hTraZCDxZ44o4p3N5Anz3lLRVZ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tensorflow.org/tutorials" TargetMode="External"/><Relationship Id="rId4" Type="http://schemas.openxmlformats.org/officeDocument/2006/relationships/hyperlink" Target="https://pytorch.org/tutorials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jakevdp/PythonDataScienceHandbook" TargetMode="External"/><Relationship Id="rId4" Type="http://schemas.openxmlformats.org/officeDocument/2006/relationships/hyperlink" Target="https://scikit-learn.org/stable/index.html" TargetMode="External"/><Relationship Id="rId5" Type="http://schemas.openxmlformats.org/officeDocument/2006/relationships/hyperlink" Target="https://www.deeplearningbook.org/" TargetMode="External"/><Relationship Id="rId6" Type="http://schemas.openxmlformats.org/officeDocument/2006/relationships/hyperlink" Target="https://web.stanford.edu/~jurafsky/slp3/" TargetMode="External"/><Relationship Id="rId7" Type="http://schemas.openxmlformats.org/officeDocument/2006/relationships/hyperlink" Target="https://www.tensorflow.org/tutorials" TargetMode="External"/><Relationship Id="rId8" Type="http://schemas.openxmlformats.org/officeDocument/2006/relationships/hyperlink" Target="https://pytorch.org/tutorials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cs.toronto.edu/~rgrosse/courses/csc411_f18/" TargetMode="External"/><Relationship Id="rId4" Type="http://schemas.openxmlformats.org/officeDocument/2006/relationships/hyperlink" Target="http://www.cs.toronto.edu/~rgrosse/courses/csc421_2019/" TargetMode="External"/><Relationship Id="rId5" Type="http://schemas.openxmlformats.org/officeDocument/2006/relationships/hyperlink" Target="https://csc413-2020.github.io/" TargetMode="External"/><Relationship Id="rId6" Type="http://schemas.openxmlformats.org/officeDocument/2006/relationships/hyperlink" Target="https://www.cs.cornell.edu/courses/cs4780/2018fa/lectures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mailto:chchen0299@gmail.com" TargetMode="External"/><Relationship Id="rId4" Type="http://schemas.openxmlformats.org/officeDocument/2006/relationships/hyperlink" Target="mailto:apple15.211551@gmail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leetcode.com/problems/two-su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leetcode.com/problems/sudoku-solver/description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c/home-credit-default-risk/dat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c/rsna-intracranial-hemorrhage-detectio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AIZOOTech/FaceMaskDetection/blob/master/README-zh.md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youtube.com/watch?v=a7Uu_Kcol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         </a:t>
            </a:r>
            <a:r>
              <a:rPr lang="en" sz="4200"/>
              <a:t>Introduction to Big Data</a:t>
            </a:r>
            <a:endParaRPr sz="4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Problems(conti.):</a:t>
            </a:r>
            <a:endParaRPr sz="4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00"/>
              <a:t>Interpretability: is it possible to interpret why machine made this decision?</a:t>
            </a:r>
            <a:endParaRPr sz="4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00"/>
              <a:t>For some machine learning algorithms like decision tree, the answer is yes. </a:t>
            </a:r>
            <a:endParaRPr sz="4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00"/>
              <a:t>For neural networks, the progress is limited. </a:t>
            </a:r>
            <a:endParaRPr sz="4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00"/>
              <a:t>Think about the above two issues will help you find your role in the community.</a:t>
            </a:r>
            <a:endParaRPr sz="4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shall </a:t>
            </a:r>
            <a:r>
              <a:rPr lang="en"/>
              <a:t>not take this class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who want to see many fascinating applications: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uggestions: watch DeepMind lecture series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https://www.youtube.com/watch?v=7R52wiUgxZI&amp;list=PLqYmG7hTraZCDxZ44o4p3N5Anz3lLRVZF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Instead, we will focus more elementary/basic  traditional machine learning and front-end deep learning techniques.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shall not take this class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who have projects in hands and want to carry it out in a short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Suggestions: check tensorflow/</a:t>
            </a:r>
            <a:r>
              <a:rPr lang="en"/>
              <a:t>pytorch</a:t>
            </a:r>
            <a:r>
              <a:rPr lang="en"/>
              <a:t> tutorials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https://www.tensorflow.org/tutorials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https://pytorch.org/tutorials/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just do it.  You may not get a fully optimized model but is possible to get a acceptable one. After this class, you may know how to do better.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any case, feel free to ask me if you have questions.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Sketch of schedule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Introduction to 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Introduction to </a:t>
            </a:r>
            <a:r>
              <a:rPr lang="en"/>
              <a:t>traditional</a:t>
            </a:r>
            <a:r>
              <a:rPr lang="en"/>
              <a:t> machine learning method, in particular, </a:t>
            </a:r>
            <a:r>
              <a:rPr lang="en"/>
              <a:t>decision</a:t>
            </a:r>
            <a:r>
              <a:rPr lang="en"/>
              <a:t> tree based approaches.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Final: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Introduction to dl framework: tensorflow, pytorch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Introduction to traditional machine learning method, in particular, convolutional neural network  based approaches.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Goal: understand the differences of the above two approaches and know when/how to use them in a right places.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details, see schedule document online.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Textbooks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traditional machine learning: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https://github.com/jakevdp/PythonDataScienceHandbook</a:t>
            </a:r>
            <a:r>
              <a:rPr lang="en"/>
              <a:t> : an online textbook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https://scikit-learn.org/stable/index.html</a:t>
            </a:r>
            <a:r>
              <a:rPr lang="en"/>
              <a:t> : scikit-learn tutorial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deep learning methods: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https://www.deeplearningbook.org/</a:t>
            </a:r>
            <a:r>
              <a:rPr lang="en"/>
              <a:t>  : online textbook by Ian Goodfellow and Yoshua Bengio and Aaron Courville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https://web.stanford.edu/~jurafsky/slp3/</a:t>
            </a:r>
            <a:r>
              <a:rPr lang="en"/>
              <a:t> : for those who are </a:t>
            </a:r>
            <a:r>
              <a:rPr lang="en"/>
              <a:t>interested</a:t>
            </a:r>
            <a:r>
              <a:rPr lang="en"/>
              <a:t> in NLP </a:t>
            </a:r>
            <a:r>
              <a:rPr lang="en"/>
              <a:t>techniques.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https://www.tensorflow.org/tutorials</a:t>
            </a:r>
            <a:r>
              <a:rPr lang="en"/>
              <a:t> : Tensorflow tutorial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https://pytorch.org/tutorials/</a:t>
            </a:r>
            <a:r>
              <a:rPr lang="en"/>
              <a:t> : Pytorch tutorial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Plus personal slides (to add supplementary materials and assign homeworks) and other open source lectures/codes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(to be added on)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https://www.cs.toronto.edu/~rgrosse/courses/csc411_f18/</a:t>
            </a:r>
            <a:r>
              <a:rPr lang="en"/>
              <a:t> : a very good guide for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Classical machine learning </a:t>
            </a:r>
            <a:r>
              <a:rPr lang="en"/>
              <a:t>techniques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http://www.cs.toronto.edu/~rgrosse/courses/csc421_2019/</a:t>
            </a:r>
            <a:r>
              <a:rPr lang="en"/>
              <a:t> :  </a:t>
            </a:r>
            <a:r>
              <a:rPr lang="en"/>
              <a:t>deep learning class of University of toronto at winter 2019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https://csc413-2020.github.io/</a:t>
            </a:r>
            <a:r>
              <a:rPr lang="en"/>
              <a:t> : deep learning class of University of toronto at winter 2020 (check the differences </a:t>
            </a:r>
            <a:r>
              <a:rPr lang="en"/>
              <a:t>between</a:t>
            </a:r>
            <a:r>
              <a:rPr lang="en"/>
              <a:t> this and the above links)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https://www.cs.cornell.edu/courses/cs4780/2018fa/lectures/</a:t>
            </a:r>
            <a:r>
              <a:rPr lang="en"/>
              <a:t> : ML class from Cornell, also a very good introduction.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陳軍翰 </a:t>
            </a:r>
            <a:r>
              <a:rPr lang="en" u="sng">
                <a:solidFill>
                  <a:schemeClr val="hlink"/>
                </a:solidFill>
                <a:hlinkClick r:id="rId3"/>
              </a:rPr>
              <a:t>chchen0299@gmail.com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姜淨文 </a:t>
            </a:r>
            <a:r>
              <a:rPr lang="en" u="sng">
                <a:solidFill>
                  <a:schemeClr val="hlink"/>
                </a:solidFill>
                <a:hlinkClick r:id="rId4"/>
              </a:rPr>
              <a:t>apple15.211551@gmail.com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Ask them if you have any questions. You can also ask me after class.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</a:t>
            </a:r>
            <a:r>
              <a:rPr lang="en"/>
              <a:t>people in a group, register with 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10% attendance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20% homeworks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20% mid-term presentation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20% proposal for term paper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30% term paper presentation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Plagiarism not allowed 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found, get 0 points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However, you may say “I contribute 40 % on this homework”, and describe the contribution explicitly.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adjusted score = (0.4 + 0.6*(your contribution ratio))*origin score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Chih-Chieh Chen (陳志傑)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Email: jackfrank@gmail.com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Experiences：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NTHU Postdoctor researcher (supervisor:  Shan-Hung Wu) - robustness of deep learning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Scientist, Deep01-  detection and localization of intracranial hemorrhages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CGH AI core center: 2021/9/22 - now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hat is data science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in reverse: what can we do without data science?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E.g.  two sum problem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https://leetcode.com/problems/two-sum/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examples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path: find the shortest path between the source and target.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Sort: given a list of numbers, sort these numbers.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Sudoku Solver (algorithm to find a Sudoku solution with limited memory)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https://leetcode.com/problems/sudoku-solver/description/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examples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this: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Credit</a:t>
            </a:r>
            <a:r>
              <a:rPr lang="en"/>
              <a:t> scoring: given the information of a </a:t>
            </a:r>
            <a:r>
              <a:rPr lang="en"/>
              <a:t>customer, determine if he/she can pay loans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https://www.kaggle.com/c/home-credit-default-risk/data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Image classification: how to do image classification? Is it possible to do it by using several deterministic rules?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examples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examples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to identify acute </a:t>
            </a:r>
            <a:r>
              <a:rPr lang="en"/>
              <a:t>intracranial</a:t>
            </a:r>
            <a:r>
              <a:rPr lang="en"/>
              <a:t> hemorrhage and its subtypes?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https://www.kaggle.com/c/rsna-intracranial-hemorrhage-detection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really hard to determine all the hyperparameters by handmade rules.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science:  a systematic method to determine the rules by data, not by hand.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17"/>
              <a:t>Problems:</a:t>
            </a:r>
            <a:endParaRPr sz="75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517"/>
              <a:t>Cost: how many data are required for a </a:t>
            </a:r>
            <a:r>
              <a:rPr lang="en" sz="7517"/>
              <a:t>qualified</a:t>
            </a:r>
            <a:r>
              <a:rPr lang="en" sz="7517"/>
              <a:t> machine learning/deep learning </a:t>
            </a:r>
            <a:r>
              <a:rPr lang="en" sz="7517"/>
              <a:t>algorithms</a:t>
            </a:r>
            <a:r>
              <a:rPr lang="en" sz="7517"/>
              <a:t>? Is it possible for companies to make profit by applying AI techniques?</a:t>
            </a:r>
            <a:endParaRPr sz="75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517"/>
              <a:t>Case study: face mask detection</a:t>
            </a:r>
            <a:endParaRPr sz="75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517" u="sng">
                <a:solidFill>
                  <a:schemeClr val="hlink"/>
                </a:solidFill>
                <a:hlinkClick r:id="rId3"/>
              </a:rPr>
              <a:t>https://github.com/AIZOOTech/FaceMaskDetection/blob/master/README-zh.md</a:t>
            </a:r>
            <a:endParaRPr b="1" sz="75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517"/>
              <a:t>( Use 7911 training images, fortunately only use </a:t>
            </a:r>
            <a:r>
              <a:rPr lang="en" sz="7517"/>
              <a:t>published</a:t>
            </a:r>
            <a:r>
              <a:rPr lang="en" sz="7517"/>
              <a:t> datasets) </a:t>
            </a:r>
            <a:endParaRPr sz="75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Problems(conti.):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/>
              <a:t>Cost: how many data are required for a qualified machine learning/deep learning algorithms? Is it possible for companies to make profit by applying AI techniques?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/>
              <a:t>Case study: COVID-19 detection by using chest X-ray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 u="sng">
                <a:solidFill>
                  <a:schemeClr val="hlink"/>
                </a:solidFill>
                <a:hlinkClick r:id="rId3"/>
              </a:rPr>
              <a:t>https://www.youtube.com/watch?v=a7Uu_KcolRs</a:t>
            </a:r>
            <a:r>
              <a:rPr lang="en" sz="7200"/>
              <a:t> 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/>
              <a:t>(</a:t>
            </a:r>
            <a:r>
              <a:rPr lang="en" sz="7200"/>
              <a:t> How many (training)) data are required? Why PCR dominates the market?)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