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5" r:id="rId5"/>
    <p:sldId id="273" r:id="rId6"/>
    <p:sldId id="275" r:id="rId7"/>
    <p:sldId id="274" r:id="rId8"/>
    <p:sldId id="278" r:id="rId9"/>
    <p:sldId id="263" r:id="rId10"/>
    <p:sldId id="277" r:id="rId11"/>
    <p:sldId id="282" r:id="rId12"/>
    <p:sldId id="279" r:id="rId13"/>
    <p:sldId id="272" r:id="rId14"/>
    <p:sldId id="262" r:id="rId15"/>
    <p:sldId id="261" r:id="rId16"/>
    <p:sldId id="260" r:id="rId17"/>
    <p:sldId id="283" r:id="rId18"/>
    <p:sldId id="284" r:id="rId19"/>
    <p:sldId id="285" r:id="rId20"/>
    <p:sldId id="286" r:id="rId21"/>
    <p:sldId id="287" r:id="rId22"/>
    <p:sldId id="28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A83F8-215A-449B-92A4-B03FD481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B89F23-6829-4047-B600-ABDAB9018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06C44-6E31-4C4A-AB47-73F33764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EA30D-A060-482F-B569-D1CE6091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840938-4842-46C4-8E97-E5C6EF76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3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78510F-4D1F-40A3-A585-16A66A22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4E1AF9-D10F-4BA7-A674-9891EE68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FD5EE-260C-4591-9D38-998D7F51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0B9F4-7B45-4EEC-AE7E-18E88CE4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15197-065D-4F7E-BB72-1E300A48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6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8148F6-2554-4FBA-A0CE-12352265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583BE5-9C78-44DC-AE64-8A825DB1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C85B3-C881-44F9-86E3-D2DF8DFB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BFC74A-0FFA-4B19-A151-C1030C03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4D66B-E215-4B22-BAB9-E1A400C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5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ADAD3-1D33-480D-9464-7067602A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AF411-9ECC-4135-A75C-CEDC17F1B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19921-7526-4EFF-9CE5-ED521A87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F51F7D-15DE-4205-A371-1BB3CB2C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282AA-9FDF-41FD-9147-ACFEE510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8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8E692-329C-455C-B9FE-25677D11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6B946D-C0BD-4BEF-AAA4-282D149F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9E395-4A34-4C93-B7D5-7BBB3C26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25D1D-B47F-48B0-AA89-2441A44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DD46D-1FFC-4F97-9D21-40B46CE4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11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4BC66-DBAF-41B1-BE6C-2B7CB822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F3E4CC-4DF5-4265-8DE5-0F05FF57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6EBA0A-D61A-4462-8A04-D1D6ED545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E182E6-F260-4947-9F8A-C20829B5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EC84E4-3CBB-46D8-BD1D-FBE0F55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3FBC29-4E28-44C0-8136-D1756F37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2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120B-ECE6-42A8-B8A1-35B7516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99DE46-18CB-4F36-9ACE-34A6F50D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0D1629-6F55-480A-BAE4-9E9809A00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A17BF7-C08A-430C-A0ED-6388BAE7B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E890B5-B41B-413F-9A5D-936004634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E3D105-8F99-4678-AD72-6B14A398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3463DD-7747-4428-8C5B-1E8187A5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449113-17EF-4EC8-80E3-FA6A4335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51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8CE71-8F54-43AC-8E90-3D3DF03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022F1F-9CE7-44BE-B72C-07809228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1F96EB-03DC-420A-ADFA-3CCD3DF4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4E17A8-1894-4123-A083-6A0A8112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1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33D535-CB10-4D34-AB46-94B0B58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CB5DDD-6D43-4492-B1DA-24B2D3B4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1C7F1B-89F4-459D-94D7-299D4CE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26AED-523D-4FB5-BB26-6D895F5D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A4D25-CF0C-45A9-B3E1-D8520B1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AFB6E5-DBFF-4C74-83C1-BD91ACC5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6A68C1-8E86-49A4-A599-C2FBD05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78DE0D-6CE3-4A79-9BFA-343F4C10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FD4B54-DE09-4B60-A4EC-DFAA3A8C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008C2-CA91-4115-8D32-57F8A99F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633DAD-CAE0-4F78-8B37-A37A8A46C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B607C0-D8D1-4A95-9B1E-60706AA5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8E3D43-6A82-4D4E-ACE9-B080CD85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36EDF6-31D9-4F50-B591-81228991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A65DE2-5533-47F0-8149-2C64E37F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05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607DB8-B378-4A93-993C-8B80E070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10C519-5FA8-4C74-86C7-B65AE6C5E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8E530-EAE1-42C9-BCF3-43E7DD63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F7225-C262-41DF-9C5F-E108266F45E0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D039C3-7269-4341-8421-2BF8085A7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0974FC-5200-433A-8CC0-97E88FCB7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1D1D-D353-4ECF-83CB-47EC0EA77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url.php?url=https://dev.mysql.com/doc/refman/8.0/en/selec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url.php?url=https://dev.mysql.com/doc/refman/8.0/en/select.html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/phpmyadmin/url.php?url=https://dev.mysql.com/doc/refman/8.0/en/logical-operators.html#operator_and" TargetMode="External"/><Relationship Id="rId4" Type="http://schemas.openxmlformats.org/officeDocument/2006/relationships/hyperlink" Target="http://127.0.0.1/phpmyadmin/url.php?url=https://dev.mysql.com/doc/refman/8.0/en/string-comparison-functions.html#operator_lik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url.php?url=https://dev.mysql.com/doc/refman/8.0/en/string-comparison-functions.html#operator_like" TargetMode="External"/><Relationship Id="rId2" Type="http://schemas.openxmlformats.org/officeDocument/2006/relationships/hyperlink" Target="http://127.0.0.1/phpmyadmin/url.php?url=https://dev.mysql.com/doc/refman/8.0/en/sel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/phpmyadmin/url.php?url=https://dev.mysql.com/doc/refman/8.0/en/logical-operators.html#operator_an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phpmyadmin/url.php?url=https://dev.mysql.com/doc/refman/8.0/en/selec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/phpmyadmin/url.php?url=https://dev.mysql.com/doc/refman/8.0/en/logical-operators.html#operator_and" TargetMode="External"/><Relationship Id="rId4" Type="http://schemas.openxmlformats.org/officeDocument/2006/relationships/hyperlink" Target="http://127.0.0.1/phpmyadmin/url.php?url=https://dev.mysql.com/doc/refman/8.0/en/string-comparison-functions.html#operator_lik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CA330-4230-46DE-9DD5-2A0E549FA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9/30</a:t>
            </a:r>
            <a:r>
              <a:rPr lang="zh-TW" altLang="en-US" dirty="0"/>
              <a:t>資料庫設計作業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FAC573-4233-4C8A-B649-8DB91B39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7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7B06A5-CD60-42CC-B735-1B40F7E0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57037"/>
            <a:ext cx="10905066" cy="41439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16B69B-0276-472B-8ABE-8B1AF3D319C0}"/>
              </a:ext>
            </a:extLst>
          </p:cNvPr>
          <p:cNvSpPr txBox="1"/>
          <p:nvPr/>
        </p:nvSpPr>
        <p:spPr>
          <a:xfrm>
            <a:off x="833717" y="430305"/>
            <a:ext cx="102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`employees`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DepartmentID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77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4A8CD-0A8C-4570-A877-9C8997CF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CAF9B-89B5-4012-BDF2-348F86D7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請統計</a:t>
            </a:r>
            <a:r>
              <a:rPr lang="en-US" altLang="zh-TW" dirty="0"/>
              <a:t>orders </a:t>
            </a:r>
            <a:r>
              <a:rPr lang="zh-TW" altLang="en-US" dirty="0"/>
              <a:t>資料庫中的職務種類及員工數且首先根據員工數大到小排序、再根據職務種類排序 </a:t>
            </a:r>
            <a:r>
              <a:rPr lang="en-US" altLang="zh-TW" dirty="0"/>
              <a:t>(</a:t>
            </a:r>
            <a:r>
              <a:rPr lang="zh-TW" altLang="en-US" dirty="0"/>
              <a:t>小到大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92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8E1F92-FA34-448C-91DE-14A069641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7586"/>
            <a:ext cx="10515600" cy="1887415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740B42-5C81-450A-A5D2-9C5548E62757}"/>
              </a:ext>
            </a:extLst>
          </p:cNvPr>
          <p:cNvSpPr txBox="1"/>
          <p:nvPr/>
        </p:nvSpPr>
        <p:spPr>
          <a:xfrm>
            <a:off x="1317812" y="681037"/>
            <a:ext cx="8971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SELECT COUNT(DISTINCT(Title)), COUNT(DISTINCT(</a:t>
            </a:r>
            <a:r>
              <a:rPr lang="en-US" altLang="zh-TW" dirty="0" err="1"/>
              <a:t>EmployeeID</a:t>
            </a:r>
            <a:r>
              <a:rPr lang="en-US" altLang="zh-TW" dirty="0"/>
              <a:t>)) </a:t>
            </a:r>
          </a:p>
          <a:p>
            <a:r>
              <a:rPr lang="en-US" altLang="zh-TW" dirty="0"/>
              <a:t>FROM `employees` order by COUNT(DISTINCT(</a:t>
            </a:r>
            <a:r>
              <a:rPr lang="en-US" altLang="zh-TW" dirty="0" err="1"/>
              <a:t>EmployeeID</a:t>
            </a:r>
            <a:r>
              <a:rPr lang="en-US" altLang="zh-TW" dirty="0"/>
              <a:t>))ASC ,COUNT(DISTINCT(title))DESC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72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71303-9D02-4C5A-B0B4-ED5CED5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9739A-6C1A-4DAD-B79D-81900E44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查詢員工之薪資年薪超過</a:t>
            </a:r>
            <a:r>
              <a:rPr lang="en-US" altLang="zh-TW" dirty="0">
                <a:solidFill>
                  <a:schemeClr val="tx1"/>
                </a:solidFill>
              </a:rPr>
              <a:t>50</a:t>
            </a:r>
            <a:r>
              <a:rPr lang="zh-TW" altLang="en-US" dirty="0">
                <a:solidFill>
                  <a:schemeClr val="tx1"/>
                </a:solidFill>
              </a:rPr>
              <a:t>萬且為業務部門</a:t>
            </a:r>
            <a:r>
              <a:rPr lang="en-US" altLang="zh-TW" dirty="0">
                <a:solidFill>
                  <a:schemeClr val="tx1"/>
                </a:solidFill>
              </a:rPr>
              <a:t>20</a:t>
            </a:r>
            <a:r>
              <a:rPr lang="zh-TW" altLang="en-US" dirty="0">
                <a:solidFill>
                  <a:schemeClr val="tx1"/>
                </a:solidFill>
              </a:rPr>
              <a:t>的員工之工號、姓名、年薪及雇用日期。</a:t>
            </a: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03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BC2AEE-8847-4105-B177-346EC33B4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1139"/>
            <a:ext cx="10515600" cy="430030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06820B-6CDB-4B28-95C9-DBDC2653D287}"/>
              </a:ext>
            </a:extLst>
          </p:cNvPr>
          <p:cNvSpPr txBox="1"/>
          <p:nvPr/>
        </p:nvSpPr>
        <p:spPr>
          <a:xfrm>
            <a:off x="1772084" y="866274"/>
            <a:ext cx="864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EmployeeID</a:t>
            </a:r>
            <a:r>
              <a:rPr lang="en-US" altLang="zh-TW" dirty="0"/>
              <a:t>, Name, Salary, </a:t>
            </a:r>
            <a:r>
              <a:rPr lang="en-US" altLang="zh-TW" dirty="0" err="1"/>
              <a:t>HireDate</a:t>
            </a:r>
            <a:r>
              <a:rPr lang="en-US" altLang="zh-TW" dirty="0"/>
              <a:t> FROM `employees` WHERE Salary&gt;500000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15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67D0B-A305-4F57-8DF0-098496A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2F4E6D-0364-457B-BF28-30D0844C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查詢所有員工中的最高薪資資料前十名之員工資料。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221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0846F-7FCA-4C41-A2AC-FAD4BDA6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* FROM `employees` order by Salary DESC limit 0, 10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FDD453C-AC76-4A9D-B652-49BBD280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21" y="1825625"/>
            <a:ext cx="9470558" cy="4351338"/>
          </a:xfrm>
        </p:spPr>
      </p:pic>
    </p:spTree>
    <p:extLst>
      <p:ext uri="{BB962C8B-B14F-4D97-AF65-F5344CB8AC3E}">
        <p14:creationId xmlns:p14="http://schemas.microsoft.com/office/powerpoint/2010/main" val="1783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F573-2965-4A03-913F-87EA199E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CD266-7FF3-492E-A764-72E53E6D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請依部門統計員工之平均薪資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欄位別名 </a:t>
            </a:r>
            <a:r>
              <a:rPr lang="en-US" altLang="zh-TW" dirty="0">
                <a:solidFill>
                  <a:schemeClr val="tx1"/>
                </a:solidFill>
              </a:rPr>
              <a:t>AVG)</a:t>
            </a:r>
            <a:r>
              <a:rPr lang="zh-TW" altLang="en-US" dirty="0">
                <a:solidFill>
                  <a:schemeClr val="tx1"/>
                </a:solidFill>
              </a:rPr>
              <a:t>、最小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欄位別名 </a:t>
            </a:r>
            <a:r>
              <a:rPr lang="en-US" altLang="zh-TW" dirty="0">
                <a:solidFill>
                  <a:schemeClr val="tx1"/>
                </a:solidFill>
              </a:rPr>
              <a:t>MIN)</a:t>
            </a:r>
            <a:r>
              <a:rPr lang="zh-TW" altLang="en-US" dirty="0">
                <a:solidFill>
                  <a:schemeClr val="tx1"/>
                </a:solidFill>
              </a:rPr>
              <a:t>及最高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欄位別名 </a:t>
            </a:r>
            <a:r>
              <a:rPr lang="en-US" altLang="zh-TW" dirty="0">
                <a:solidFill>
                  <a:schemeClr val="tx1"/>
                </a:solidFill>
              </a:rPr>
              <a:t>MAX)</a:t>
            </a:r>
            <a:r>
              <a:rPr lang="zh-TW" altLang="en-US" dirty="0">
                <a:solidFill>
                  <a:schemeClr val="tx1"/>
                </a:solidFill>
              </a:rPr>
              <a:t>薪資。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78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80CBD5-8A45-4521-AEE8-08C5B5D1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 AVG(`Salary`),MIN(Salary),max(Salary) FROM `employees`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71B0682-E7D2-403C-BD4C-F854B21C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9435"/>
            <a:ext cx="10515600" cy="2383717"/>
          </a:xfrm>
        </p:spPr>
      </p:pic>
    </p:spTree>
    <p:extLst>
      <p:ext uri="{BB962C8B-B14F-4D97-AF65-F5344CB8AC3E}">
        <p14:creationId xmlns:p14="http://schemas.microsoft.com/office/powerpoint/2010/main" val="3641510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9A41C-9ECB-4409-B7A6-F5DFCBF7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8F96-0635-463A-BB70-823EA03C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查詢薪資介於</a:t>
            </a:r>
            <a:r>
              <a:rPr lang="en-US" altLang="zh-TW" dirty="0">
                <a:solidFill>
                  <a:schemeClr val="tx1"/>
                </a:solidFill>
              </a:rPr>
              <a:t>50</a:t>
            </a:r>
            <a:r>
              <a:rPr lang="zh-TW" altLang="en-US" dirty="0">
                <a:solidFill>
                  <a:schemeClr val="tx1"/>
                </a:solidFill>
              </a:rPr>
              <a:t>～</a:t>
            </a:r>
            <a:r>
              <a:rPr lang="en-US" altLang="zh-TW" dirty="0">
                <a:solidFill>
                  <a:schemeClr val="tx1"/>
                </a:solidFill>
              </a:rPr>
              <a:t>70</a:t>
            </a:r>
            <a:r>
              <a:rPr lang="zh-TW" altLang="en-US" dirty="0">
                <a:solidFill>
                  <a:schemeClr val="tx1"/>
                </a:solidFill>
              </a:rPr>
              <a:t>萬的男性員工之部門、員工號、姓名、薪資及職務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0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541A43A-BF3C-4B7F-9F06-FBE578C54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6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4019-4EE8-43F3-9192-21013F04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</a:t>
            </a:r>
            <a:r>
              <a:rPr lang="en-US" altLang="zh-TW" dirty="0" err="1"/>
              <a:t>DepartmentID</a:t>
            </a:r>
            <a:r>
              <a:rPr lang="en-US" altLang="zh-TW" dirty="0"/>
              <a:t> ,</a:t>
            </a:r>
            <a:r>
              <a:rPr lang="en-US" altLang="zh-TW" dirty="0" err="1"/>
              <a:t>EmployeeID</a:t>
            </a:r>
            <a:r>
              <a:rPr lang="en-US" altLang="zh-TW" dirty="0"/>
              <a:t>, </a:t>
            </a:r>
            <a:r>
              <a:rPr lang="en-US" altLang="zh-TW" dirty="0" err="1"/>
              <a:t>Name,Salary,Title</a:t>
            </a:r>
            <a:r>
              <a:rPr lang="en-US" altLang="zh-TW" dirty="0"/>
              <a:t> FROM `employees` WHERE sex = 'M' and Salary BETWEEN 500000 AND 700000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1EA422-1F7D-4969-84F4-986566FD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6631"/>
            <a:ext cx="10515600" cy="3129325"/>
          </a:xfrm>
        </p:spPr>
      </p:pic>
    </p:spTree>
    <p:extLst>
      <p:ext uri="{BB962C8B-B14F-4D97-AF65-F5344CB8AC3E}">
        <p14:creationId xmlns:p14="http://schemas.microsoft.com/office/powerpoint/2010/main" val="39503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96724-7204-46E2-932A-9FC51EBB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F03D5F-1CE6-4274-B731-BAD27A80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查詢範例資料庫中職務非管理階層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不是經理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的員工之資料，佣金</a:t>
            </a:r>
            <a:r>
              <a:rPr lang="en-US" altLang="zh-TW" dirty="0">
                <a:solidFill>
                  <a:schemeClr val="tx1"/>
                </a:solidFill>
              </a:rPr>
              <a:t>(Commission)</a:t>
            </a:r>
            <a:r>
              <a:rPr lang="zh-TW" altLang="en-US" dirty="0">
                <a:solidFill>
                  <a:schemeClr val="tx1"/>
                </a:solidFill>
              </a:rPr>
              <a:t>不為</a:t>
            </a:r>
            <a:r>
              <a:rPr lang="en-US" altLang="zh-TW" dirty="0">
                <a:solidFill>
                  <a:schemeClr val="tx1"/>
                </a:solidFill>
              </a:rPr>
              <a:t>NULL</a:t>
            </a:r>
            <a:r>
              <a:rPr lang="zh-TW" altLang="en-US" dirty="0">
                <a:solidFill>
                  <a:schemeClr val="tx1"/>
                </a:solidFill>
              </a:rPr>
              <a:t>，並以員工號依序由小到大排序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2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EB44D-8F7B-4620-8BEB-B1385026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SELECT * FROM `employees` WHERE `title` not like '%</a:t>
            </a:r>
            <a:r>
              <a:rPr lang="zh-TW" altLang="en-US" dirty="0"/>
              <a:t>經理</a:t>
            </a:r>
            <a:r>
              <a:rPr lang="en-US" altLang="zh-TW" dirty="0"/>
              <a:t>' AND Commission IS NOT NULL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269CCCF-4EDD-49CE-B205-B24CE9CEB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237"/>
            <a:ext cx="10515600" cy="4148113"/>
          </a:xfrm>
        </p:spPr>
      </p:pic>
    </p:spTree>
    <p:extLst>
      <p:ext uri="{BB962C8B-B14F-4D97-AF65-F5344CB8AC3E}">
        <p14:creationId xmlns:p14="http://schemas.microsoft.com/office/powerpoint/2010/main" val="47931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44DBCB8E-F48A-4B0B-9525-535FF11B4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20502"/>
            <a:ext cx="10905066" cy="321699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300F85A-1EEE-4D30-BB0D-6DDBC397F913}"/>
              </a:ext>
            </a:extLst>
          </p:cNvPr>
          <p:cNvSpPr txBox="1"/>
          <p:nvPr/>
        </p:nvSpPr>
        <p:spPr>
          <a:xfrm>
            <a:off x="1540907" y="669093"/>
            <a:ext cx="911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US" altLang="zh-TW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zh-TW" altLang="en-US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員工證號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i="0" u="none" strike="noStrike" dirty="0" err="1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DepartmentID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 as </a:t>
            </a:r>
            <a:r>
              <a:rPr lang="zh-TW" altLang="en-US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部門代號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,Name as </a:t>
            </a:r>
            <a:r>
              <a:rPr lang="zh-TW" altLang="en-US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姓名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 Title as </a:t>
            </a:r>
            <a:r>
              <a:rPr lang="zh-TW" altLang="en-US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職稱 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</a:rPr>
              <a:t>FROM `employees`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50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2C2A09C-A4EE-4B32-95A8-1022195B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28"/>
          <a:stretch/>
        </p:blipFill>
        <p:spPr>
          <a:xfrm>
            <a:off x="643467" y="1896026"/>
            <a:ext cx="10905066" cy="30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005D5790-C251-416D-BC03-711B04CAC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8658"/>
            <a:ext cx="10905066" cy="3080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BB181D1-B64C-4E08-B1BC-4D1AA8066765}"/>
              </a:ext>
            </a:extLst>
          </p:cNvPr>
          <p:cNvSpPr txBox="1"/>
          <p:nvPr/>
        </p:nvSpPr>
        <p:spPr>
          <a:xfrm>
            <a:off x="745576" y="613131"/>
            <a:ext cx="10802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員工證號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`Name`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姓名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`Title`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職稱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薪水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`employees`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`Name`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LIKE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zh-TW" altLang="en-US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張</a:t>
            </a:r>
            <a:r>
              <a:rPr lang="en-US" altLang="zh-TW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%'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AND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600000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1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2C2A09C-A4EE-4B32-95A8-1022195B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2" b="26243"/>
          <a:stretch/>
        </p:blipFill>
        <p:spPr>
          <a:xfrm>
            <a:off x="643467" y="1895486"/>
            <a:ext cx="10905066" cy="30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8A654-771F-43B3-807D-A2C268B8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B6D70B-0905-4799-AF60-6DF3F2EB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員工證號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`Name`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姓名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`Title`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職稱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薪水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`employees`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EngName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LIKE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'M%'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AND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and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63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D20457-E7AD-4C69-A29C-92F4D78DD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3497"/>
            <a:ext cx="10515600" cy="253844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A08ECE-E87E-4418-A5D0-D5AA54D82BF1}"/>
              </a:ext>
            </a:extLst>
          </p:cNvPr>
          <p:cNvSpPr txBox="1"/>
          <p:nvPr/>
        </p:nvSpPr>
        <p:spPr>
          <a:xfrm>
            <a:off x="1233015" y="919758"/>
            <a:ext cx="9421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3"/>
              </a:rPr>
              <a:t>SELECT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 err="1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員工證號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`Name`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姓名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`Title`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職稱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zh-TW" alt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薪水 </a:t>
            </a:r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`employees`</a:t>
            </a:r>
            <a:endParaRPr lang="en-US" altLang="zh-TW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r>
              <a:rPr lang="en-US" altLang="zh-TW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EngName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4"/>
              </a:rPr>
              <a:t>LIKE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'M%'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AND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100000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u="none" strike="noStrike" dirty="0">
                <a:solidFill>
                  <a:srgbClr val="235A81"/>
                </a:solidFill>
                <a:effectLst/>
                <a:latin typeface="Courier New" panose="02070309020205020404" pitchFamily="49" charset="0"/>
                <a:hlinkClick r:id="rId5"/>
              </a:rPr>
              <a:t>and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`Salary`</a:t>
            </a:r>
            <a:r>
              <a:rPr lang="en-US" altLang="zh-TW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altLang="zh-TW" b="0" i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7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C8F0586-7A8E-43BA-B1B1-3D279022D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1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471</Words>
  <Application>Microsoft Office PowerPoint</Application>
  <PresentationFormat>寬螢幕</PresentationFormat>
  <Paragraphs>29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佈景主題</vt:lpstr>
      <vt:lpstr>9/30資料庫設計作業</vt:lpstr>
      <vt:lpstr>PowerPoint 簡報</vt:lpstr>
      <vt:lpstr>PowerPoint 簡報</vt:lpstr>
      <vt:lpstr>PowerPoint 簡報</vt:lpstr>
      <vt:lpstr>PowerPoint 簡報</vt:lpstr>
      <vt:lpstr>PowerPoint 簡報</vt:lpstr>
      <vt:lpstr>3.</vt:lpstr>
      <vt:lpstr>PowerPoint 簡報</vt:lpstr>
      <vt:lpstr>PowerPoint 簡報</vt:lpstr>
      <vt:lpstr>PowerPoint 簡報</vt:lpstr>
      <vt:lpstr>PowerPoint 簡報</vt:lpstr>
      <vt:lpstr>PowerPoint 簡報</vt:lpstr>
      <vt:lpstr>6.</vt:lpstr>
      <vt:lpstr>PowerPoint 簡報</vt:lpstr>
      <vt:lpstr>7.</vt:lpstr>
      <vt:lpstr>SELECT * FROM `employees` order by Salary DESC limit 0, 10</vt:lpstr>
      <vt:lpstr>8.</vt:lpstr>
      <vt:lpstr>SELECT AVG(`Salary`),MIN(Salary),max(Salary) FROM `employees`</vt:lpstr>
      <vt:lpstr>9.</vt:lpstr>
      <vt:lpstr>SELECT DepartmentID ,EmployeeID, Name,Salary,Title FROM `employees` WHERE sex = 'M' and Salary BETWEEN 500000 AND 700000</vt:lpstr>
      <vt:lpstr>10.</vt:lpstr>
      <vt:lpstr>SELECT * FROM `employees` WHERE `title` not like '%經理' AND Commission IS NOT NULL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9/30資料庫設計作業</dc:title>
  <dc:creator>至祥 黃</dc:creator>
  <cp:lastModifiedBy>至祥 黃</cp:lastModifiedBy>
  <cp:revision>20</cp:revision>
  <dcterms:created xsi:type="dcterms:W3CDTF">2022-09-30T03:20:58Z</dcterms:created>
  <dcterms:modified xsi:type="dcterms:W3CDTF">2022-10-03T14:48:32Z</dcterms:modified>
</cp:coreProperties>
</file>