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9"/>
  </p:notesMasterIdLst>
  <p:sldIdLst>
    <p:sldId id="350" r:id="rId2"/>
    <p:sldId id="351" r:id="rId3"/>
    <p:sldId id="352" r:id="rId4"/>
    <p:sldId id="354" r:id="rId5"/>
    <p:sldId id="356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6" r:id="rId14"/>
    <p:sldId id="369" r:id="rId15"/>
    <p:sldId id="370" r:id="rId16"/>
    <p:sldId id="371" r:id="rId17"/>
    <p:sldId id="372" r:id="rId18"/>
    <p:sldId id="373" r:id="rId19"/>
    <p:sldId id="375" r:id="rId20"/>
    <p:sldId id="377" r:id="rId21"/>
    <p:sldId id="379" r:id="rId22"/>
    <p:sldId id="380" r:id="rId23"/>
    <p:sldId id="381" r:id="rId24"/>
    <p:sldId id="383" r:id="rId25"/>
    <p:sldId id="414" r:id="rId26"/>
    <p:sldId id="384" r:id="rId27"/>
    <p:sldId id="404" r:id="rId28"/>
    <p:sldId id="387" r:id="rId29"/>
    <p:sldId id="389" r:id="rId30"/>
    <p:sldId id="392" r:id="rId31"/>
    <p:sldId id="393" r:id="rId32"/>
    <p:sldId id="394" r:id="rId33"/>
    <p:sldId id="396" r:id="rId34"/>
    <p:sldId id="398" r:id="rId35"/>
    <p:sldId id="399" r:id="rId36"/>
    <p:sldId id="401" r:id="rId37"/>
    <p:sldId id="406" r:id="rId3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4" autoAdjust="0"/>
    <p:restoredTop sz="91222" autoAdjust="0"/>
  </p:normalViewPr>
  <p:slideViewPr>
    <p:cSldViewPr>
      <p:cViewPr varScale="1">
        <p:scale>
          <a:sx n="90" d="100"/>
          <a:sy n="90" d="100"/>
        </p:scale>
        <p:origin x="96" y="27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363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8FB7B32-BE10-4B83-A573-D5587D967C5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B7B32-BE10-4B83-A573-D5587D967C58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7195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B7B32-BE10-4B83-A573-D5587D967C58}" type="slidenum">
              <a:rPr lang="en-US" altLang="zh-TW" smtClean="0"/>
              <a:pPr/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1910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E776-24D4-4A9E-89F9-6A243AE18A48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728096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58C7-2419-44B1-8744-C2091A85F2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703709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F2AE-C04F-462E-8491-8E05C96F2C5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732778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D438-E97D-46C6-A176-60D82160557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768967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547-D53B-4DEA-BAB2-21D799D0312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55477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7679-B23E-4A3E-97C2-4369EFDF86F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142890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E2D9-BE96-41DC-B5CB-B85E63A7C3E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50104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4CEA-7F9F-43C8-AEF8-0E61788B42B0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265791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7C61-9576-4A86-A01E-6F9369A59481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894905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159D-437E-4101-800D-2581B7738E0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25901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3CC8-2A9D-47B4-8469-B1C819DDE4C1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06632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TW" altLang="en-US" smtClean="0"/>
              <a:t>第三章 資料庫之資料選取查詢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E7547-D53B-4DEA-BAB2-21D799D0312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842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/>
  </p:transition>
  <p:timing>
    <p:tnLst>
      <p:par>
        <p:cTn id="1" dur="indefinite" restart="never" nodeType="tmRoot"/>
      </p:par>
    </p:tnLst>
  </p:timing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使用運算式及函數</a:t>
            </a:r>
          </a:p>
        </p:txBody>
      </p:sp>
      <p:sp>
        <p:nvSpPr>
          <p:cNvPr id="1105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TW" altLang="en-US" dirty="0" smtClean="0"/>
              <a:t>在</a:t>
            </a:r>
            <a:r>
              <a:rPr lang="en-US" altLang="zh-TW" dirty="0" smtClean="0"/>
              <a:t>SQL</a:t>
            </a:r>
            <a:r>
              <a:rPr lang="zh-TW" altLang="en-US" dirty="0" smtClean="0"/>
              <a:t>中我們也可以使用運算式</a:t>
            </a:r>
            <a:r>
              <a:rPr lang="en-US" altLang="zh-TW" dirty="0" smtClean="0"/>
              <a:t>(Expression)</a:t>
            </a:r>
            <a:r>
              <a:rPr lang="zh-TW" altLang="en-US" dirty="0" smtClean="0"/>
              <a:t>和使用資料庫內建的函數</a:t>
            </a:r>
            <a:r>
              <a:rPr lang="en-US" altLang="zh-TW" dirty="0" smtClean="0"/>
              <a:t>(Function)</a:t>
            </a:r>
            <a:r>
              <a:rPr lang="zh-TW" altLang="en-US" dirty="0" smtClean="0"/>
              <a:t>等功能，使用運算子</a:t>
            </a:r>
            <a:r>
              <a:rPr lang="en-US" altLang="zh-TW" dirty="0" smtClean="0"/>
              <a:t>(Operator)</a:t>
            </a:r>
            <a:r>
              <a:rPr lang="zh-TW" altLang="en-US" dirty="0" smtClean="0"/>
              <a:t>和函數對指定的數值或欄位的值進行加工處理。</a:t>
            </a:r>
          </a:p>
          <a:p>
            <a:pPr eaLnBrk="1" hangingPunct="1">
              <a:lnSpc>
                <a:spcPct val="200000"/>
              </a:lnSpc>
            </a:pPr>
            <a:r>
              <a:rPr lang="zh-TW" altLang="en-US" dirty="0" smtClean="0"/>
              <a:t>而算術運算子可以對數字型</a:t>
            </a:r>
            <a:r>
              <a:rPr lang="en-US" altLang="zh-TW" dirty="0" smtClean="0"/>
              <a:t>(Numeric)</a:t>
            </a:r>
            <a:r>
              <a:rPr lang="zh-TW" altLang="en-US" dirty="0" smtClean="0"/>
              <a:t>的資料進行運算，其運算的方式有四則運算及取餘數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模數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等。</a:t>
            </a:r>
          </a:p>
        </p:txBody>
      </p:sp>
      <p:sp>
        <p:nvSpPr>
          <p:cNvPr id="11059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27FA8E9-B565-4917-9EB7-42ECAB6CD35A}" type="slidenum">
              <a:rPr lang="en-US" altLang="zh-TW" sz="1400">
                <a:solidFill>
                  <a:schemeClr val="folHlink"/>
                </a:solidFill>
              </a:rPr>
              <a:pPr eaLnBrk="1" hangingPunct="1"/>
              <a:t>1</a:t>
            </a:fld>
            <a:endParaRPr lang="en-US" altLang="zh-TW" sz="140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318B815-99CA-4A2B-9FF9-1F057B8E7AEC}" type="slidenum">
              <a:rPr lang="en-US" altLang="zh-TW" sz="1400">
                <a:solidFill>
                  <a:schemeClr val="folHlink"/>
                </a:solidFill>
              </a:rPr>
              <a:pPr eaLnBrk="1" hangingPunct="1"/>
              <a:t>10</a:t>
            </a:fld>
            <a:endParaRPr lang="en-US" altLang="zh-TW" sz="1400">
              <a:solidFill>
                <a:schemeClr val="folHlink"/>
              </a:solidFill>
            </a:endParaRPr>
          </a:p>
        </p:txBody>
      </p:sp>
      <p:pic>
        <p:nvPicPr>
          <p:cNvPr id="1228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00138"/>
            <a:ext cx="86868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6" name="Text Box 4"/>
          <p:cNvSpPr txBox="1">
            <a:spLocks noChangeArrowheads="1"/>
          </p:cNvSpPr>
          <p:nvPr/>
        </p:nvSpPr>
        <p:spPr bwMode="auto">
          <a:xfrm>
            <a:off x="8027988" y="3789363"/>
            <a:ext cx="1081087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>
                <a:solidFill>
                  <a:schemeClr val="tx1"/>
                </a:solidFill>
              </a:rPr>
              <a:t>='ABCDEF'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9573CC2-3164-40DD-9709-C87F373A263B}" type="slidenum">
              <a:rPr lang="en-US" altLang="zh-TW" sz="1400">
                <a:solidFill>
                  <a:schemeClr val="folHlink"/>
                </a:solidFill>
              </a:rPr>
              <a:pPr eaLnBrk="1" hangingPunct="1"/>
              <a:t>11</a:t>
            </a:fld>
            <a:endParaRPr lang="en-US" altLang="zh-TW" sz="1400">
              <a:solidFill>
                <a:schemeClr val="folHlink"/>
              </a:solidFill>
            </a:endParaRPr>
          </a:p>
        </p:txBody>
      </p:sp>
      <p:pic>
        <p:nvPicPr>
          <p:cNvPr id="1239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5538"/>
            <a:ext cx="874395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09" name="Text Box 3"/>
          <p:cNvSpPr txBox="1">
            <a:spLocks noChangeArrowheads="1"/>
          </p:cNvSpPr>
          <p:nvPr/>
        </p:nvSpPr>
        <p:spPr bwMode="auto">
          <a:xfrm>
            <a:off x="5868988" y="3716338"/>
            <a:ext cx="1223962" cy="336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solidFill>
                  <a:schemeClr val="tx1"/>
                </a:solidFill>
              </a:rPr>
              <a:t>SUBSTR</a:t>
            </a:r>
          </a:p>
        </p:txBody>
      </p:sp>
      <p:sp>
        <p:nvSpPr>
          <p:cNvPr id="123910" name="Text Box 4"/>
          <p:cNvSpPr txBox="1">
            <a:spLocks noChangeArrowheads="1"/>
          </p:cNvSpPr>
          <p:nvPr/>
        </p:nvSpPr>
        <p:spPr bwMode="auto">
          <a:xfrm>
            <a:off x="5867400" y="3429000"/>
            <a:ext cx="266382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200">
                <a:solidFill>
                  <a:schemeClr val="tx1"/>
                </a:solidFill>
              </a:rPr>
              <a:t>REVERSE(‘AB</a:t>
            </a:r>
            <a:r>
              <a:rPr lang="zh-TW" altLang="en-US" sz="1200">
                <a:solidFill>
                  <a:schemeClr val="tx1"/>
                </a:solidFill>
              </a:rPr>
              <a:t>張三’</a:t>
            </a:r>
            <a:r>
              <a:rPr lang="en-US" altLang="zh-TW" sz="1200">
                <a:solidFill>
                  <a:schemeClr val="tx1"/>
                </a:solidFill>
              </a:rPr>
              <a:t>) = ‘</a:t>
            </a:r>
            <a:r>
              <a:rPr lang="zh-TW" altLang="en-US" sz="1200">
                <a:solidFill>
                  <a:schemeClr val="tx1"/>
                </a:solidFill>
              </a:rPr>
              <a:t>三張</a:t>
            </a:r>
            <a:r>
              <a:rPr lang="en-US" altLang="zh-TW" sz="1200">
                <a:solidFill>
                  <a:schemeClr val="tx1"/>
                </a:solidFill>
              </a:rPr>
              <a:t>BA’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使用運算式及函數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</a:p>
        </p:txBody>
      </p:sp>
      <p:sp>
        <p:nvSpPr>
          <p:cNvPr id="124933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dirty="0" smtClean="0"/>
              <a:t>我們想要列出部門</a:t>
            </a:r>
            <a:r>
              <a:rPr lang="en-US" altLang="zh-TW" dirty="0" smtClean="0"/>
              <a:t>10</a:t>
            </a:r>
            <a:r>
              <a:rPr lang="zh-TW" altLang="en-US" dirty="0" smtClean="0"/>
              <a:t>的所有員工的姓名、生日、生年、生月與日子部分等資料，則可下達如下的指令：</a:t>
            </a:r>
          </a:p>
          <a:p>
            <a:pPr marL="342900" lvl="1" indent="0" eaLnBrk="1" hangingPunct="1">
              <a:lnSpc>
                <a:spcPct val="150000"/>
              </a:lnSpc>
              <a:buNone/>
            </a:pPr>
            <a:r>
              <a:rPr lang="en-US" altLang="zh-TW" dirty="0" smtClean="0"/>
              <a:t>SELECT Name, </a:t>
            </a:r>
            <a:r>
              <a:rPr lang="en-US" altLang="zh-TW" dirty="0" err="1" smtClean="0"/>
              <a:t>BirthDate</a:t>
            </a:r>
            <a:r>
              <a:rPr lang="en-US" altLang="zh-TW" dirty="0" smtClean="0"/>
              <a:t>, </a:t>
            </a:r>
            <a:br>
              <a:rPr lang="en-US" altLang="zh-TW" dirty="0" smtClean="0"/>
            </a:br>
            <a:r>
              <a:rPr lang="en-US" altLang="zh-TW" dirty="0" smtClean="0"/>
              <a:t>		    LEFT(</a:t>
            </a:r>
            <a:r>
              <a:rPr lang="en-US" altLang="zh-TW" dirty="0" err="1" smtClean="0"/>
              <a:t>BirthDate</a:t>
            </a:r>
            <a:r>
              <a:rPr lang="en-US" altLang="zh-TW" dirty="0" smtClean="0"/>
              <a:t>, 4),</a:t>
            </a:r>
            <a:br>
              <a:rPr lang="en-US" altLang="zh-TW" dirty="0" smtClean="0"/>
            </a:br>
            <a:r>
              <a:rPr lang="en-US" altLang="zh-TW" dirty="0" smtClean="0"/>
              <a:t>		    MID(</a:t>
            </a:r>
            <a:r>
              <a:rPr lang="en-US" altLang="zh-TW" dirty="0" err="1" smtClean="0"/>
              <a:t>BirthDate</a:t>
            </a:r>
            <a:r>
              <a:rPr lang="en-US" altLang="zh-TW" dirty="0" smtClean="0"/>
              <a:t>, 6, 2),</a:t>
            </a:r>
            <a:br>
              <a:rPr lang="en-US" altLang="zh-TW" dirty="0" smtClean="0"/>
            </a:br>
            <a:r>
              <a:rPr lang="en-US" altLang="zh-TW" dirty="0" smtClean="0"/>
              <a:t>		    RIGHT(</a:t>
            </a:r>
            <a:r>
              <a:rPr lang="en-US" altLang="zh-TW" dirty="0" err="1" smtClean="0"/>
              <a:t>BirthDate</a:t>
            </a:r>
            <a:r>
              <a:rPr lang="en-US" altLang="zh-TW" dirty="0" smtClean="0"/>
              <a:t>, 2)</a:t>
            </a:r>
            <a:br>
              <a:rPr lang="en-US" altLang="zh-TW" dirty="0" smtClean="0"/>
            </a:br>
            <a:r>
              <a:rPr lang="en-US" altLang="zh-TW" dirty="0" smtClean="0"/>
              <a:t>FROM employees</a:t>
            </a:r>
            <a:br>
              <a:rPr lang="en-US" altLang="zh-TW" dirty="0" smtClean="0"/>
            </a:br>
            <a:r>
              <a:rPr lang="en-US" altLang="zh-TW" dirty="0" smtClean="0"/>
              <a:t>WHERE </a:t>
            </a:r>
            <a:r>
              <a:rPr lang="en-US" altLang="zh-TW" dirty="0" err="1" smtClean="0"/>
              <a:t>DepartmentID</a:t>
            </a:r>
            <a:r>
              <a:rPr lang="en-US" altLang="zh-TW" dirty="0" smtClean="0"/>
              <a:t> = 10</a:t>
            </a:r>
            <a:endParaRPr lang="zh-TW" altLang="en-US" dirty="0" smtClean="0"/>
          </a:p>
        </p:txBody>
      </p:sp>
      <p:sp>
        <p:nvSpPr>
          <p:cNvPr id="12493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65EBF98-2492-465B-A4E4-F862F8CD4008}" type="slidenum">
              <a:rPr lang="en-US" altLang="zh-TW" sz="1400">
                <a:solidFill>
                  <a:schemeClr val="folHlink"/>
                </a:solidFill>
              </a:rPr>
              <a:pPr eaLnBrk="1" hangingPunct="1"/>
              <a:t>12</a:t>
            </a:fld>
            <a:endParaRPr lang="en-US" altLang="zh-TW" sz="140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使用運算式及函數</a:t>
            </a:r>
            <a:r>
              <a:rPr lang="en-US" altLang="zh-TW" smtClean="0"/>
              <a:t>(</a:t>
            </a:r>
            <a:r>
              <a:rPr lang="zh-TW" altLang="en-US" smtClean="0"/>
              <a:t>續</a:t>
            </a:r>
            <a:r>
              <a:rPr lang="en-US" altLang="zh-TW" smtClean="0"/>
              <a:t>)</a:t>
            </a:r>
          </a:p>
        </p:txBody>
      </p:sp>
      <p:sp>
        <p:nvSpPr>
          <p:cNvPr id="12698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56792"/>
            <a:ext cx="7886700" cy="4351338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TW" altLang="en-US" dirty="0" smtClean="0"/>
              <a:t>我們想要列出部門編號</a:t>
            </a:r>
            <a:r>
              <a:rPr lang="en-US" altLang="zh-TW" dirty="0" smtClean="0"/>
              <a:t>10</a:t>
            </a:r>
            <a:r>
              <a:rPr lang="zh-TW" altLang="en-US" dirty="0" smtClean="0"/>
              <a:t>的員工編號、員工姓名、英文名字、</a:t>
            </a:r>
            <a:r>
              <a:rPr lang="zh-TW" altLang="en-US" dirty="0" smtClean="0">
                <a:solidFill>
                  <a:schemeClr val="hlink"/>
                </a:solidFill>
              </a:rPr>
              <a:t>中英姓名組合名稱</a:t>
            </a:r>
            <a:r>
              <a:rPr lang="zh-TW" altLang="en-US" dirty="0" smtClean="0"/>
              <a:t>，則可下達如下指令：</a:t>
            </a:r>
            <a:endParaRPr lang="en-US" altLang="zh-TW" dirty="0" smtClean="0"/>
          </a:p>
          <a:p>
            <a:pPr lvl="1" eaLnBrk="1" hangingPunct="1">
              <a:lnSpc>
                <a:spcPct val="200000"/>
              </a:lnSpc>
            </a:pPr>
            <a:r>
              <a:rPr lang="en-US" altLang="zh-TW" dirty="0" smtClean="0"/>
              <a:t>SELECT </a:t>
            </a:r>
            <a:r>
              <a:rPr lang="en-US" altLang="zh-TW" dirty="0" err="1" smtClean="0"/>
              <a:t>EmployeeID</a:t>
            </a:r>
            <a:r>
              <a:rPr lang="en-US" altLang="zh-TW" dirty="0" smtClean="0"/>
              <a:t>, Name, </a:t>
            </a:r>
            <a:r>
              <a:rPr lang="en-US" altLang="zh-TW" dirty="0" err="1" smtClean="0"/>
              <a:t>EngName</a:t>
            </a:r>
            <a:r>
              <a:rPr lang="en-US" altLang="zh-TW" dirty="0" smtClean="0"/>
              <a:t>,</a:t>
            </a:r>
            <a:br>
              <a:rPr lang="en-US" altLang="zh-TW" dirty="0" smtClean="0"/>
            </a:br>
            <a:r>
              <a:rPr lang="en-US" altLang="zh-TW" dirty="0" smtClean="0"/>
              <a:t> 		   </a:t>
            </a:r>
            <a:r>
              <a:rPr lang="en-US" altLang="zh-TW" dirty="0" smtClean="0">
                <a:solidFill>
                  <a:schemeClr val="hlink"/>
                </a:solidFill>
              </a:rPr>
              <a:t>CONCAT(Name,' - ',</a:t>
            </a:r>
            <a:r>
              <a:rPr lang="en-US" altLang="zh-TW" dirty="0" err="1" smtClean="0">
                <a:solidFill>
                  <a:schemeClr val="hlink"/>
                </a:solidFill>
              </a:rPr>
              <a:t>EngName</a:t>
            </a:r>
            <a:r>
              <a:rPr lang="en-US" altLang="zh-TW" dirty="0" smtClean="0">
                <a:solidFill>
                  <a:schemeClr val="hlink"/>
                </a:solidFill>
              </a:rPr>
              <a:t>)</a:t>
            </a:r>
            <a:r>
              <a:rPr lang="en-US" altLang="zh-TW" dirty="0" smtClean="0"/>
              <a:t> AS </a:t>
            </a:r>
            <a:br>
              <a:rPr lang="en-US" altLang="zh-TW" dirty="0" smtClean="0"/>
            </a:br>
            <a:r>
              <a:rPr lang="en-US" altLang="zh-TW" dirty="0" smtClean="0"/>
              <a:t>		   </a:t>
            </a:r>
            <a:r>
              <a:rPr lang="en-US" altLang="zh-TW" dirty="0" err="1" smtClean="0"/>
              <a:t>CombinedName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FROM Employees</a:t>
            </a:r>
            <a:br>
              <a:rPr lang="en-US" altLang="zh-TW" dirty="0" smtClean="0"/>
            </a:br>
            <a:r>
              <a:rPr lang="en-US" altLang="zh-TW" dirty="0" smtClean="0"/>
              <a:t>WHERE </a:t>
            </a:r>
            <a:r>
              <a:rPr lang="en-US" altLang="zh-TW" dirty="0" err="1" smtClean="0"/>
              <a:t>DepartmentID</a:t>
            </a:r>
            <a:r>
              <a:rPr lang="en-US" altLang="zh-TW" dirty="0" smtClean="0"/>
              <a:t> = 10</a:t>
            </a:r>
          </a:p>
        </p:txBody>
      </p:sp>
      <p:sp>
        <p:nvSpPr>
          <p:cNvPr id="12697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B8078AA-24FD-4DBC-8315-8AE7B96DD0C2}" type="slidenum">
              <a:rPr lang="en-US" altLang="zh-TW" sz="1400">
                <a:solidFill>
                  <a:schemeClr val="folHlink"/>
                </a:solidFill>
              </a:rPr>
              <a:pPr eaLnBrk="1" hangingPunct="1"/>
              <a:t>13</a:t>
            </a:fld>
            <a:endParaRPr lang="en-US" altLang="zh-TW" sz="140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2B5B8C2-E0EF-4D91-8864-CBA6D5D2784F}" type="slidenum">
              <a:rPr lang="en-US" altLang="zh-TW" sz="1400">
                <a:solidFill>
                  <a:schemeClr val="folHlink"/>
                </a:solidFill>
              </a:rPr>
              <a:pPr eaLnBrk="1" hangingPunct="1"/>
              <a:t>14</a:t>
            </a:fld>
            <a:endParaRPr lang="en-US" altLang="zh-TW" sz="1400">
              <a:solidFill>
                <a:schemeClr val="folHlink"/>
              </a:solidFill>
            </a:endParaRPr>
          </a:p>
        </p:txBody>
      </p:sp>
      <p:pic>
        <p:nvPicPr>
          <p:cNvPr id="1300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836613"/>
            <a:ext cx="81153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使用運算式及函數</a:t>
            </a:r>
            <a:r>
              <a:rPr lang="en-US" altLang="zh-TW" smtClean="0"/>
              <a:t>(</a:t>
            </a:r>
            <a:r>
              <a:rPr lang="zh-TW" altLang="en-US" smtClean="0"/>
              <a:t>續</a:t>
            </a:r>
            <a:r>
              <a:rPr lang="en-US" altLang="zh-TW" smtClean="0"/>
              <a:t>)</a:t>
            </a:r>
          </a:p>
        </p:txBody>
      </p:sp>
      <p:sp>
        <p:nvSpPr>
          <p:cNvPr id="1310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TW" altLang="en-US" dirty="0" smtClean="0"/>
              <a:t>計算部門代號</a:t>
            </a:r>
            <a:r>
              <a:rPr lang="en-US" altLang="zh-TW" dirty="0" smtClean="0"/>
              <a:t>10</a:t>
            </a:r>
            <a:r>
              <a:rPr lang="zh-TW" altLang="en-US" dirty="0" smtClean="0"/>
              <a:t>之員工雇用滿三年的日期：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zh-TW" dirty="0" smtClean="0"/>
              <a:t>SELECT Name, </a:t>
            </a:r>
            <a:r>
              <a:rPr lang="en-US" altLang="zh-TW" dirty="0" err="1" smtClean="0"/>
              <a:t>HireDate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chemeClr val="hlink"/>
                </a:solidFill>
              </a:rPr>
              <a:t>DATE_ADD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HireDate</a:t>
            </a:r>
            <a:r>
              <a:rPr lang="en-US" altLang="zh-TW" dirty="0" smtClean="0"/>
              <a:t>, INTERVAL 3 YEAR)</a:t>
            </a:r>
            <a:br>
              <a:rPr lang="en-US" altLang="zh-TW" dirty="0" smtClean="0"/>
            </a:br>
            <a:r>
              <a:rPr lang="en-US" altLang="zh-TW" dirty="0" smtClean="0"/>
              <a:t>FROM employees</a:t>
            </a:r>
            <a:br>
              <a:rPr lang="en-US" altLang="zh-TW" dirty="0" smtClean="0"/>
            </a:br>
            <a:r>
              <a:rPr lang="en-US" altLang="zh-TW" dirty="0" smtClean="0"/>
              <a:t>WHERE </a:t>
            </a:r>
            <a:r>
              <a:rPr lang="en-US" altLang="zh-TW" dirty="0" err="1" smtClean="0"/>
              <a:t>DepartmentID</a:t>
            </a:r>
            <a:r>
              <a:rPr lang="en-US" altLang="zh-TW" dirty="0" smtClean="0"/>
              <a:t>=10</a:t>
            </a:r>
          </a:p>
        </p:txBody>
      </p:sp>
      <p:sp>
        <p:nvSpPr>
          <p:cNvPr id="13107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DF9121E-02DA-4BC7-9271-CEDD318CB8F6}" type="slidenum">
              <a:rPr lang="en-US" altLang="zh-TW" sz="1400">
                <a:solidFill>
                  <a:schemeClr val="folHlink"/>
                </a:solidFill>
              </a:rPr>
              <a:pPr eaLnBrk="1" hangingPunct="1"/>
              <a:t>15</a:t>
            </a:fld>
            <a:endParaRPr lang="en-US" altLang="zh-TW" sz="140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使用聚合函數來統計資料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TW" dirty="0" smtClean="0"/>
              <a:t>SQL</a:t>
            </a:r>
            <a:r>
              <a:rPr lang="zh-TW" altLang="en-US" dirty="0" smtClean="0"/>
              <a:t>的聚合函數或彙總函數</a:t>
            </a:r>
            <a:r>
              <a:rPr lang="en-US" altLang="zh-TW" dirty="0" smtClean="0"/>
              <a:t>(Aggregate Functions)</a:t>
            </a:r>
            <a:r>
              <a:rPr lang="zh-TW" altLang="en-US" dirty="0" smtClean="0"/>
              <a:t>可用來進行資料表欄位的統計分析，可以取得筆數、平均值及總計等各式的統計量。</a:t>
            </a:r>
          </a:p>
        </p:txBody>
      </p:sp>
      <p:sp>
        <p:nvSpPr>
          <p:cNvPr id="13209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6383F07-80AA-4FC9-8B54-7D4BF55F6421}" type="slidenum">
              <a:rPr lang="en-US" altLang="zh-TW" sz="1400">
                <a:solidFill>
                  <a:schemeClr val="folHlink"/>
                </a:solidFill>
              </a:rPr>
              <a:pPr eaLnBrk="1" hangingPunct="1"/>
              <a:t>16</a:t>
            </a:fld>
            <a:endParaRPr lang="en-US" altLang="zh-TW" sz="140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A1EDF9C-7447-4D83-B9CA-34EF8DB607B7}" type="slidenum">
              <a:rPr lang="en-US" altLang="zh-TW" sz="1400">
                <a:solidFill>
                  <a:schemeClr val="folHlink"/>
                </a:solidFill>
              </a:rPr>
              <a:pPr eaLnBrk="1" hangingPunct="1"/>
              <a:t>17</a:t>
            </a:fld>
            <a:endParaRPr lang="en-US" altLang="zh-TW" sz="1400">
              <a:solidFill>
                <a:schemeClr val="folHlink"/>
              </a:solidFill>
            </a:endParaRPr>
          </a:p>
        </p:txBody>
      </p:sp>
      <p:pic>
        <p:nvPicPr>
          <p:cNvPr id="1331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038225"/>
            <a:ext cx="810577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25" name="Text Box 3"/>
          <p:cNvSpPr txBox="1">
            <a:spLocks noChangeArrowheads="1"/>
          </p:cNvSpPr>
          <p:nvPr/>
        </p:nvSpPr>
        <p:spPr bwMode="auto">
          <a:xfrm>
            <a:off x="1547813" y="2763838"/>
            <a:ext cx="1081087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/>
              <a:t>DISTINCT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使用聚合函數來統計資料</a:t>
            </a:r>
            <a:r>
              <a:rPr lang="en-US" altLang="zh-TW" smtClean="0"/>
              <a:t>(</a:t>
            </a:r>
            <a:r>
              <a:rPr lang="zh-TW" altLang="en-US" smtClean="0"/>
              <a:t>續</a:t>
            </a:r>
            <a:r>
              <a:rPr lang="en-US" altLang="zh-TW" smtClean="0"/>
              <a:t>)</a:t>
            </a:r>
          </a:p>
        </p:txBody>
      </p:sp>
      <p:sp>
        <p:nvSpPr>
          <p:cNvPr id="1341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zh-TW" altLang="en-US" sz="2000" dirty="0" smtClean="0"/>
              <a:t>員工資料檔的總筆數</a:t>
            </a:r>
            <a:r>
              <a:rPr lang="en-US" altLang="zh-TW" sz="2000" dirty="0" smtClean="0"/>
              <a:t>: </a:t>
            </a:r>
            <a:endParaRPr lang="zh-TW" alt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dirty="0" smtClean="0"/>
              <a:t>SELECT COUNT(*)</a:t>
            </a:r>
            <a:br>
              <a:rPr lang="en-US" altLang="zh-TW" dirty="0" smtClean="0"/>
            </a:br>
            <a:r>
              <a:rPr lang="en-US" altLang="zh-TW" dirty="0" smtClean="0"/>
              <a:t>FROM employees;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dirty="0" smtClean="0"/>
          </a:p>
          <a:p>
            <a:pPr eaLnBrk="1" hangingPunct="1">
              <a:lnSpc>
                <a:spcPct val="80000"/>
              </a:lnSpc>
            </a:pPr>
            <a:r>
              <a:rPr lang="zh-TW" altLang="en-US" sz="2000" dirty="0" smtClean="0"/>
              <a:t>我們想要取得員工的總人數、最低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最高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總計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平均薪資及標準差，則可下達如下的指令：</a:t>
            </a:r>
          </a:p>
          <a:p>
            <a:pPr marL="342900" lvl="1" indent="0" eaLnBrk="1" hangingPunct="1">
              <a:lnSpc>
                <a:spcPct val="80000"/>
              </a:lnSpc>
              <a:buNone/>
            </a:pPr>
            <a:r>
              <a:rPr lang="en-US" altLang="zh-TW" dirty="0" smtClean="0"/>
              <a:t>	SELECT COUNT(*) AS '</a:t>
            </a:r>
            <a:r>
              <a:rPr lang="zh-TW" altLang="en-US" dirty="0" smtClean="0"/>
              <a:t>員工數</a:t>
            </a:r>
            <a:r>
              <a:rPr lang="en-US" altLang="zh-TW" dirty="0" smtClean="0"/>
              <a:t>', </a:t>
            </a:r>
            <a:br>
              <a:rPr lang="en-US" altLang="zh-TW" dirty="0" smtClean="0"/>
            </a:br>
            <a:r>
              <a:rPr lang="en-US" altLang="zh-TW" dirty="0" smtClean="0"/>
              <a:t>		  MIN(Salary) AS '</a:t>
            </a:r>
            <a:r>
              <a:rPr lang="zh-TW" altLang="en-US" dirty="0" smtClean="0"/>
              <a:t>最低薪資</a:t>
            </a:r>
            <a:r>
              <a:rPr lang="en-US" altLang="zh-TW" dirty="0" smtClean="0"/>
              <a:t>', </a:t>
            </a:r>
            <a:br>
              <a:rPr lang="en-US" altLang="zh-TW" dirty="0" smtClean="0"/>
            </a:br>
            <a:r>
              <a:rPr lang="en-US" altLang="zh-TW" dirty="0" smtClean="0"/>
              <a:t>		  MAX(Salary) AS '</a:t>
            </a:r>
            <a:r>
              <a:rPr lang="zh-TW" altLang="en-US" dirty="0" smtClean="0"/>
              <a:t>最高薪資</a:t>
            </a:r>
            <a:r>
              <a:rPr lang="en-US" altLang="zh-TW" dirty="0" smtClean="0"/>
              <a:t>', </a:t>
            </a:r>
            <a:br>
              <a:rPr lang="en-US" altLang="zh-TW" dirty="0" smtClean="0"/>
            </a:br>
            <a:r>
              <a:rPr lang="en-US" altLang="zh-TW" dirty="0" smtClean="0"/>
              <a:t>		  SUM(Salary) AS '</a:t>
            </a:r>
            <a:r>
              <a:rPr lang="zh-TW" altLang="en-US" dirty="0" smtClean="0"/>
              <a:t>薪資總計</a:t>
            </a:r>
            <a:r>
              <a:rPr lang="en-US" altLang="zh-TW" dirty="0" smtClean="0"/>
              <a:t>', </a:t>
            </a:r>
            <a:br>
              <a:rPr lang="en-US" altLang="zh-TW" dirty="0" smtClean="0"/>
            </a:br>
            <a:r>
              <a:rPr lang="en-US" altLang="zh-TW" dirty="0" smtClean="0"/>
              <a:t>		  AVG(Salary) AS '</a:t>
            </a:r>
            <a:r>
              <a:rPr lang="zh-TW" altLang="en-US" dirty="0" smtClean="0"/>
              <a:t>平均薪資</a:t>
            </a:r>
            <a:r>
              <a:rPr lang="en-US" altLang="zh-TW" dirty="0" smtClean="0"/>
              <a:t>',</a:t>
            </a:r>
            <a:br>
              <a:rPr lang="en-US" altLang="zh-TW" dirty="0" smtClean="0"/>
            </a:br>
            <a:r>
              <a:rPr lang="en-US" altLang="zh-TW" dirty="0" smtClean="0"/>
              <a:t>		 STDDEV(Salary) AS '</a:t>
            </a:r>
            <a:r>
              <a:rPr lang="zh-TW" altLang="en-US" dirty="0" smtClean="0"/>
              <a:t>標準差</a:t>
            </a:r>
            <a:r>
              <a:rPr lang="en-US" altLang="zh-TW" dirty="0" smtClean="0"/>
              <a:t>'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dirty="0" smtClean="0"/>
              <a:t>	FROM employees;</a:t>
            </a:r>
          </a:p>
        </p:txBody>
      </p:sp>
      <p:sp>
        <p:nvSpPr>
          <p:cNvPr id="13414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23E8E5F-8F1C-4DAD-AA67-3A38A384E9FB}" type="slidenum">
              <a:rPr lang="en-US" altLang="zh-TW" sz="1400">
                <a:solidFill>
                  <a:schemeClr val="folHlink"/>
                </a:solidFill>
              </a:rPr>
              <a:pPr eaLnBrk="1" hangingPunct="1"/>
              <a:t>18</a:t>
            </a:fld>
            <a:endParaRPr lang="en-US" altLang="zh-TW" sz="140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使用聚合函數來統計資料</a:t>
            </a:r>
            <a:r>
              <a:rPr lang="en-US" altLang="zh-TW" smtClean="0"/>
              <a:t>(</a:t>
            </a:r>
            <a:r>
              <a:rPr lang="zh-TW" altLang="en-US" smtClean="0"/>
              <a:t>續</a:t>
            </a:r>
            <a:r>
              <a:rPr lang="en-US" altLang="zh-TW" smtClean="0"/>
              <a:t>)</a:t>
            </a:r>
          </a:p>
        </p:txBody>
      </p:sp>
      <p:sp>
        <p:nvSpPr>
          <p:cNvPr id="13619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z="2800" dirty="0" smtClean="0"/>
              <a:t>我們想要取得部門代號為</a:t>
            </a:r>
            <a:r>
              <a:rPr lang="en-US" altLang="zh-TW" sz="2800" dirty="0" smtClean="0"/>
              <a:t>10</a:t>
            </a:r>
            <a:r>
              <a:rPr lang="zh-TW" altLang="en-US" sz="2800" dirty="0" smtClean="0"/>
              <a:t>的員工的總人數、最低</a:t>
            </a:r>
            <a:r>
              <a:rPr lang="en-US" altLang="zh-TW" sz="2800" dirty="0" smtClean="0"/>
              <a:t>/</a:t>
            </a:r>
            <a:r>
              <a:rPr lang="zh-TW" altLang="en-US" sz="2800" dirty="0" smtClean="0"/>
              <a:t>最高</a:t>
            </a:r>
            <a:r>
              <a:rPr lang="en-US" altLang="zh-TW" sz="2800" dirty="0" smtClean="0"/>
              <a:t>/</a:t>
            </a:r>
            <a:r>
              <a:rPr lang="zh-TW" altLang="en-US" sz="2800" dirty="0" smtClean="0"/>
              <a:t>總計</a:t>
            </a:r>
            <a:r>
              <a:rPr lang="en-US" altLang="zh-TW" sz="2800" dirty="0" smtClean="0"/>
              <a:t>/</a:t>
            </a:r>
            <a:r>
              <a:rPr lang="zh-TW" altLang="en-US" sz="2800" dirty="0" smtClean="0"/>
              <a:t>平均薪資及標準差，則可下達如下的指令：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SELECT COUNT(*) AS '</a:t>
            </a:r>
            <a:r>
              <a:rPr lang="zh-TW" altLang="en-US" sz="2400" dirty="0" smtClean="0"/>
              <a:t>員工數</a:t>
            </a:r>
            <a:r>
              <a:rPr lang="en-US" altLang="zh-TW" sz="2400" dirty="0" smtClean="0"/>
              <a:t>', </a:t>
            </a:r>
            <a:br>
              <a:rPr lang="en-US" altLang="zh-TW" sz="2400" dirty="0" smtClean="0"/>
            </a:br>
            <a:r>
              <a:rPr lang="en-US" altLang="zh-TW" sz="2400" dirty="0" smtClean="0"/>
              <a:t>	              MIN(Salary) AS '</a:t>
            </a:r>
            <a:r>
              <a:rPr lang="zh-TW" altLang="en-US" sz="2400" dirty="0" smtClean="0"/>
              <a:t>最低薪資</a:t>
            </a:r>
            <a:r>
              <a:rPr lang="en-US" altLang="zh-TW" sz="2400" dirty="0" smtClean="0"/>
              <a:t>', </a:t>
            </a:r>
            <a:br>
              <a:rPr lang="en-US" altLang="zh-TW" sz="2400" dirty="0" smtClean="0"/>
            </a:br>
            <a:r>
              <a:rPr lang="en-US" altLang="zh-TW" sz="2400" dirty="0" smtClean="0"/>
              <a:t>		  MAX(Salary) AS '</a:t>
            </a:r>
            <a:r>
              <a:rPr lang="zh-TW" altLang="en-US" sz="2400" dirty="0" smtClean="0"/>
              <a:t>最高薪資</a:t>
            </a:r>
            <a:r>
              <a:rPr lang="en-US" altLang="zh-TW" sz="2400" dirty="0" smtClean="0"/>
              <a:t>', </a:t>
            </a:r>
            <a:br>
              <a:rPr lang="en-US" altLang="zh-TW" sz="2400" dirty="0" smtClean="0"/>
            </a:br>
            <a:r>
              <a:rPr lang="en-US" altLang="zh-TW" sz="2400" dirty="0" smtClean="0"/>
              <a:t>		  SUM(Salary) AS '</a:t>
            </a:r>
            <a:r>
              <a:rPr lang="zh-TW" altLang="en-US" sz="2400" dirty="0" smtClean="0"/>
              <a:t>薪資總計</a:t>
            </a:r>
            <a:r>
              <a:rPr lang="en-US" altLang="zh-TW" sz="2400" dirty="0" smtClean="0"/>
              <a:t>', </a:t>
            </a:r>
            <a:br>
              <a:rPr lang="en-US" altLang="zh-TW" sz="2400" dirty="0" smtClean="0"/>
            </a:br>
            <a:r>
              <a:rPr lang="en-US" altLang="zh-TW" sz="2400" dirty="0" smtClean="0"/>
              <a:t>		  AVG(Salary) AS '</a:t>
            </a:r>
            <a:r>
              <a:rPr lang="zh-TW" altLang="en-US" sz="2400" dirty="0" smtClean="0"/>
              <a:t>平均薪資</a:t>
            </a:r>
            <a:r>
              <a:rPr lang="en-US" altLang="zh-TW" sz="2400" dirty="0" smtClean="0"/>
              <a:t>', </a:t>
            </a:r>
            <a:br>
              <a:rPr lang="en-US" altLang="zh-TW" sz="2400" dirty="0" smtClean="0"/>
            </a:br>
            <a:r>
              <a:rPr lang="en-US" altLang="zh-TW" sz="2400" dirty="0" smtClean="0"/>
              <a:t>		  </a:t>
            </a:r>
            <a:r>
              <a:rPr lang="en-US" altLang="zh-TW" sz="2400" dirty="0" smtClean="0">
                <a:solidFill>
                  <a:schemeClr val="hlink"/>
                </a:solidFill>
              </a:rPr>
              <a:t>STDDEV(Salary)</a:t>
            </a:r>
            <a:r>
              <a:rPr lang="en-US" altLang="zh-TW" sz="2400" dirty="0" smtClean="0"/>
              <a:t> AS '</a:t>
            </a:r>
            <a:r>
              <a:rPr lang="zh-TW" altLang="en-US" sz="2400" dirty="0" smtClean="0"/>
              <a:t>標準差</a:t>
            </a:r>
            <a:r>
              <a:rPr lang="en-US" altLang="zh-TW" sz="2400" dirty="0" smtClean="0"/>
              <a:t>'</a:t>
            </a:r>
            <a:r>
              <a:rPr lang="zh-TW" altLang="en-US" sz="2400" dirty="0" smtClean="0"/>
              <a:t/>
            </a:r>
            <a:br>
              <a:rPr lang="zh-TW" altLang="en-US" sz="2400" dirty="0" smtClean="0"/>
            </a:br>
            <a:r>
              <a:rPr lang="en-US" altLang="zh-TW" sz="2400" dirty="0" smtClean="0"/>
              <a:t>FROM employees</a:t>
            </a:r>
            <a:br>
              <a:rPr lang="en-US" altLang="zh-TW" sz="2400" dirty="0" smtClean="0"/>
            </a:br>
            <a:r>
              <a:rPr lang="en-US" altLang="zh-TW" sz="2400" dirty="0" smtClean="0"/>
              <a:t>WHERE </a:t>
            </a:r>
            <a:r>
              <a:rPr lang="en-US" altLang="zh-TW" sz="2400" dirty="0" err="1" smtClean="0"/>
              <a:t>DepartmentID</a:t>
            </a:r>
            <a:r>
              <a:rPr lang="en-US" altLang="zh-TW" sz="2400" dirty="0" smtClean="0"/>
              <a:t> = 10;</a:t>
            </a:r>
          </a:p>
        </p:txBody>
      </p:sp>
      <p:sp>
        <p:nvSpPr>
          <p:cNvPr id="13619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EB72894-5BBD-40BA-9DC6-076D424CD694}" type="slidenum">
              <a:rPr lang="en-US" altLang="zh-TW" sz="1400">
                <a:solidFill>
                  <a:schemeClr val="folHlink"/>
                </a:solidFill>
              </a:rPr>
              <a:pPr eaLnBrk="1" hangingPunct="1"/>
              <a:t>19</a:t>
            </a:fld>
            <a:endParaRPr lang="en-US" altLang="zh-TW" sz="140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2C4C72E-3068-4DD2-BE7C-BBDB92206EE3}" type="slidenum">
              <a:rPr lang="en-US" altLang="zh-TW" sz="1400">
                <a:solidFill>
                  <a:schemeClr val="folHlink"/>
                </a:solidFill>
              </a:rPr>
              <a:pPr eaLnBrk="1" hangingPunct="1"/>
              <a:t>2</a:t>
            </a:fld>
            <a:endParaRPr lang="en-US" altLang="zh-TW" sz="1400">
              <a:solidFill>
                <a:schemeClr val="folHlink"/>
              </a:solidFill>
            </a:endParaRPr>
          </a:p>
        </p:txBody>
      </p:sp>
      <p:pic>
        <p:nvPicPr>
          <p:cNvPr id="1116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24" y="1385889"/>
            <a:ext cx="9034226" cy="398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使用聚合函數來統計資料</a:t>
            </a:r>
            <a:r>
              <a:rPr lang="en-US" altLang="zh-TW" smtClean="0"/>
              <a:t>(</a:t>
            </a:r>
            <a:r>
              <a:rPr lang="zh-TW" altLang="en-US" smtClean="0"/>
              <a:t>續</a:t>
            </a:r>
            <a:r>
              <a:rPr lang="en-US" altLang="zh-TW" smtClean="0"/>
              <a:t>)</a:t>
            </a:r>
          </a:p>
        </p:txBody>
      </p:sp>
      <p:sp>
        <p:nvSpPr>
          <p:cNvPr id="138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dirty="0" smtClean="0"/>
              <a:t>想列出佣金欄位的總筆數、非</a:t>
            </a:r>
            <a:r>
              <a:rPr lang="en-US" altLang="zh-TW" dirty="0" smtClean="0"/>
              <a:t>NULL</a:t>
            </a:r>
            <a:r>
              <a:rPr lang="zh-TW" altLang="en-US" dirty="0" smtClean="0"/>
              <a:t>值欄位數及不同數值的資料數，則可以下達如下的指令：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 smtClean="0"/>
              <a:t>SELECT COUNT(*), COUNT(Commission),</a:t>
            </a:r>
            <a:r>
              <a:rPr lang="en-US" altLang="zh-TW" dirty="0"/>
              <a:t> </a:t>
            </a:r>
            <a:r>
              <a:rPr lang="en-US" altLang="zh-TW" dirty="0" smtClean="0"/>
              <a:t>COUNT(DISTINCT Commission)</a:t>
            </a:r>
            <a:br>
              <a:rPr lang="en-US" altLang="zh-TW" dirty="0" smtClean="0"/>
            </a:br>
            <a:r>
              <a:rPr lang="en-US" altLang="zh-TW" dirty="0" smtClean="0"/>
              <a:t>FROM employees;</a:t>
            </a:r>
          </a:p>
        </p:txBody>
      </p:sp>
      <p:sp>
        <p:nvSpPr>
          <p:cNvPr id="13824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AB9DCFC-D1CD-4FEB-9018-330F9FE1B538}" type="slidenum">
              <a:rPr lang="en-US" altLang="zh-TW" sz="1400">
                <a:solidFill>
                  <a:schemeClr val="folHlink"/>
                </a:solidFill>
              </a:rPr>
              <a:pPr eaLnBrk="1" hangingPunct="1"/>
              <a:t>20</a:t>
            </a:fld>
            <a:endParaRPr lang="en-US" altLang="zh-TW" sz="140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 smtClean="0"/>
              <a:t>GROUP BY</a:t>
            </a:r>
            <a:r>
              <a:rPr lang="zh-TW" altLang="en-US" sz="4400" dirty="0"/>
              <a:t> </a:t>
            </a:r>
            <a:r>
              <a:rPr lang="zh-TW" altLang="en-US" sz="4400" dirty="0" smtClean="0"/>
              <a:t>資料群組化</a:t>
            </a:r>
          </a:p>
        </p:txBody>
      </p:sp>
      <p:sp>
        <p:nvSpPr>
          <p:cNvPr id="14029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0" eaLnBrk="1" hangingPunct="1">
              <a:lnSpc>
                <a:spcPct val="150000"/>
              </a:lnSpc>
              <a:buNone/>
            </a:pPr>
            <a:r>
              <a:rPr lang="en-US" altLang="zh-TW" sz="2000" dirty="0" smtClean="0"/>
              <a:t>SELECT   </a:t>
            </a:r>
            <a:r>
              <a:rPr lang="zh-TW" altLang="en-US" sz="2000" u="sng" dirty="0" smtClean="0"/>
              <a:t>表示式一 </a:t>
            </a:r>
            <a:r>
              <a:rPr lang="en-US" altLang="zh-TW" sz="2000" u="sng" dirty="0" smtClean="0"/>
              <a:t>AS </a:t>
            </a:r>
            <a:r>
              <a:rPr lang="zh-TW" altLang="en-US" sz="2000" u="sng" dirty="0" smtClean="0"/>
              <a:t>別名一</a:t>
            </a:r>
            <a:r>
              <a:rPr lang="en-US" altLang="zh-TW" sz="2000" dirty="0" smtClean="0"/>
              <a:t>,   </a:t>
            </a:r>
            <a:r>
              <a:rPr lang="zh-TW" altLang="en-US" sz="2000" u="sng" dirty="0" smtClean="0"/>
              <a:t>表示式二 </a:t>
            </a:r>
            <a:r>
              <a:rPr lang="en-US" altLang="zh-TW" sz="2000" u="sng" dirty="0" smtClean="0"/>
              <a:t>AS </a:t>
            </a:r>
            <a:r>
              <a:rPr lang="zh-TW" altLang="en-US" sz="2000" u="sng" dirty="0" smtClean="0"/>
              <a:t>別名二</a:t>
            </a:r>
            <a:r>
              <a:rPr lang="en-US" altLang="zh-TW" sz="2000" dirty="0" smtClean="0"/>
              <a:t>,  ...</a:t>
            </a:r>
            <a:br>
              <a:rPr lang="en-US" altLang="zh-TW" sz="2000" dirty="0" smtClean="0"/>
            </a:br>
            <a:r>
              <a:rPr lang="en-US" altLang="zh-TW" sz="2000" dirty="0" smtClean="0"/>
              <a:t>FROM    </a:t>
            </a:r>
            <a:r>
              <a:rPr lang="zh-TW" altLang="en-US" sz="2000" dirty="0" smtClean="0"/>
              <a:t>資料表來源名稱</a:t>
            </a:r>
            <a:br>
              <a:rPr lang="zh-TW" altLang="en-US" sz="2000" dirty="0" smtClean="0"/>
            </a:br>
            <a:r>
              <a:rPr lang="en-US" altLang="zh-TW" sz="2000" dirty="0" smtClean="0"/>
              <a:t>WHERE  </a:t>
            </a:r>
            <a:r>
              <a:rPr lang="zh-TW" altLang="en-US" sz="2000" dirty="0" smtClean="0"/>
              <a:t>條件表示式</a:t>
            </a:r>
            <a:br>
              <a:rPr lang="zh-TW" altLang="en-US" sz="2000" dirty="0" smtClean="0"/>
            </a:br>
            <a:r>
              <a:rPr lang="en-US" altLang="zh-TW" sz="2000" dirty="0" smtClean="0"/>
              <a:t>GROUP BY  </a:t>
            </a:r>
            <a:r>
              <a:rPr lang="zh-TW" altLang="en-US" sz="2000" dirty="0" smtClean="0"/>
              <a:t>群組名稱一</a:t>
            </a:r>
            <a:r>
              <a:rPr lang="en-US" altLang="zh-TW" sz="2000" dirty="0" smtClean="0"/>
              <a:t>,  </a:t>
            </a:r>
            <a:r>
              <a:rPr lang="zh-TW" altLang="en-US" sz="2000" dirty="0" smtClean="0"/>
              <a:t>群組名稱二</a:t>
            </a:r>
            <a:r>
              <a:rPr lang="en-US" altLang="zh-TW" sz="2000" dirty="0" smtClean="0"/>
              <a:t>, ...</a:t>
            </a:r>
            <a:br>
              <a:rPr lang="en-US" altLang="zh-TW" sz="2000" dirty="0" smtClean="0"/>
            </a:br>
            <a:r>
              <a:rPr lang="en-US" altLang="zh-TW" sz="2000" dirty="0" smtClean="0"/>
              <a:t>ORDER BY  </a:t>
            </a:r>
            <a:r>
              <a:rPr lang="zh-TW" altLang="en-US" sz="2000" dirty="0" smtClean="0"/>
              <a:t>排序欄位名稱一 </a:t>
            </a:r>
            <a:r>
              <a:rPr lang="en-US" altLang="zh-TW" sz="2000" dirty="0" smtClean="0"/>
              <a:t>[ASC|DESC], </a:t>
            </a:r>
            <a:br>
              <a:rPr lang="en-US" altLang="zh-TW" sz="2000" dirty="0" smtClean="0"/>
            </a:br>
            <a:r>
              <a:rPr lang="en-US" altLang="zh-TW" sz="2000" dirty="0" smtClean="0"/>
              <a:t>		  </a:t>
            </a:r>
            <a:r>
              <a:rPr lang="zh-TW" altLang="en-US" sz="2000" dirty="0" smtClean="0"/>
              <a:t>排序欄位名稱二 </a:t>
            </a:r>
            <a:r>
              <a:rPr lang="en-US" altLang="zh-TW" sz="2000" dirty="0" smtClean="0"/>
              <a:t>[ASC|DESC], ...</a:t>
            </a:r>
          </a:p>
        </p:txBody>
      </p:sp>
      <p:sp>
        <p:nvSpPr>
          <p:cNvPr id="14029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0AB9FBA-E79A-4293-8FFC-82F27FA71C9E}" type="slidenum">
              <a:rPr lang="en-US" altLang="zh-TW" sz="1400">
                <a:solidFill>
                  <a:schemeClr val="folHlink"/>
                </a:solidFill>
              </a:rPr>
              <a:pPr eaLnBrk="1" hangingPunct="1"/>
              <a:t>21</a:t>
            </a:fld>
            <a:endParaRPr lang="en-US" altLang="zh-TW" sz="140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400" smtClean="0"/>
              <a:t>使用</a:t>
            </a:r>
            <a:r>
              <a:rPr lang="en-US" altLang="zh-TW" sz="4400" smtClean="0"/>
              <a:t>GROUP BY</a:t>
            </a:r>
            <a:r>
              <a:rPr lang="zh-TW" altLang="en-US" sz="4400" smtClean="0"/>
              <a:t>於資料群組化</a:t>
            </a:r>
            <a:r>
              <a:rPr lang="en-US" altLang="zh-TW" sz="4400" smtClean="0"/>
              <a:t>(</a:t>
            </a:r>
            <a:r>
              <a:rPr lang="zh-TW" altLang="en-US" sz="4400" smtClean="0"/>
              <a:t>續</a:t>
            </a:r>
            <a:r>
              <a:rPr lang="en-US" altLang="zh-TW" sz="4400" smtClean="0"/>
              <a:t>)</a:t>
            </a:r>
          </a:p>
        </p:txBody>
      </p:sp>
      <p:sp>
        <p:nvSpPr>
          <p:cNvPr id="141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dirty="0" smtClean="0"/>
              <a:t>使用</a:t>
            </a:r>
            <a:r>
              <a:rPr lang="en-US" altLang="zh-TW" dirty="0" smtClean="0"/>
              <a:t>GROUP BY</a:t>
            </a:r>
            <a:r>
              <a:rPr lang="zh-TW" altLang="en-US" dirty="0" smtClean="0"/>
              <a:t>子句時必須設定要進行群組化的欄位名稱，接著，我們就可以對群組分類後的資料進行聚合統計來取得筆數、最小值、最大值、總計、平均值和標準差等等統計量。</a:t>
            </a:r>
          </a:p>
        </p:txBody>
      </p:sp>
      <p:sp>
        <p:nvSpPr>
          <p:cNvPr id="14131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5337518-EE4E-4421-A18E-B0559BEF16BC}" type="slidenum">
              <a:rPr lang="en-US" altLang="zh-TW" sz="1400">
                <a:solidFill>
                  <a:schemeClr val="folHlink"/>
                </a:solidFill>
              </a:rPr>
              <a:pPr eaLnBrk="1" hangingPunct="1"/>
              <a:t>22</a:t>
            </a:fld>
            <a:endParaRPr lang="en-US" altLang="zh-TW" sz="140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400" smtClean="0"/>
              <a:t>使用</a:t>
            </a:r>
            <a:r>
              <a:rPr lang="en-US" altLang="zh-TW" sz="4400" smtClean="0"/>
              <a:t>GROUP BY</a:t>
            </a:r>
            <a:r>
              <a:rPr lang="zh-TW" altLang="en-US" sz="4400" smtClean="0"/>
              <a:t>於資料群組化</a:t>
            </a:r>
            <a:r>
              <a:rPr lang="en-US" altLang="zh-TW" sz="4400" smtClean="0"/>
              <a:t>(</a:t>
            </a:r>
            <a:r>
              <a:rPr lang="zh-TW" altLang="en-US" sz="4400" smtClean="0"/>
              <a:t>續</a:t>
            </a:r>
            <a:r>
              <a:rPr lang="en-US" altLang="zh-TW" sz="4400" smtClean="0"/>
              <a:t>)</a:t>
            </a:r>
          </a:p>
        </p:txBody>
      </p:sp>
      <p:sp>
        <p:nvSpPr>
          <p:cNvPr id="14234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z="2400" dirty="0" smtClean="0"/>
              <a:t>我們想要取得各部門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依部門群組化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的員工的總人數、最低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最高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總計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平均薪資及標準差：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SELECT </a:t>
            </a:r>
            <a:r>
              <a:rPr lang="en-US" altLang="zh-TW" sz="2000" dirty="0" err="1" smtClean="0"/>
              <a:t>DepartmentID</a:t>
            </a:r>
            <a:r>
              <a:rPr lang="en-US" altLang="zh-TW" sz="2000" dirty="0" smtClean="0"/>
              <a:t>, COUNT(*) AS '</a:t>
            </a:r>
            <a:r>
              <a:rPr lang="zh-TW" altLang="en-US" sz="2000" dirty="0" smtClean="0"/>
              <a:t>員工數</a:t>
            </a:r>
            <a:r>
              <a:rPr lang="en-US" altLang="zh-TW" sz="2000" dirty="0" smtClean="0"/>
              <a:t>',</a:t>
            </a:r>
            <a:br>
              <a:rPr lang="en-US" altLang="zh-TW" sz="2000" dirty="0" smtClean="0"/>
            </a:br>
            <a:r>
              <a:rPr lang="en-US" altLang="zh-TW" sz="2000" dirty="0" smtClean="0"/>
              <a:t>		  MIN(Salary) AS '</a:t>
            </a:r>
            <a:r>
              <a:rPr lang="zh-TW" altLang="en-US" sz="2000" dirty="0" smtClean="0"/>
              <a:t>最低薪資</a:t>
            </a:r>
            <a:r>
              <a:rPr lang="en-US" altLang="zh-TW" sz="2000" dirty="0" smtClean="0"/>
              <a:t>',</a:t>
            </a:r>
            <a:br>
              <a:rPr lang="en-US" altLang="zh-TW" sz="2000" dirty="0" smtClean="0"/>
            </a:br>
            <a:r>
              <a:rPr lang="en-US" altLang="zh-TW" sz="2000" dirty="0" smtClean="0"/>
              <a:t>		  MAX(Salary) AS '</a:t>
            </a:r>
            <a:r>
              <a:rPr lang="zh-TW" altLang="en-US" sz="2000" dirty="0" smtClean="0"/>
              <a:t>最高薪資</a:t>
            </a:r>
            <a:r>
              <a:rPr lang="en-US" altLang="zh-TW" sz="2000" dirty="0" smtClean="0"/>
              <a:t>', </a:t>
            </a:r>
            <a:br>
              <a:rPr lang="en-US" altLang="zh-TW" sz="2000" dirty="0" smtClean="0"/>
            </a:br>
            <a:r>
              <a:rPr lang="en-US" altLang="zh-TW" sz="2000" dirty="0" smtClean="0"/>
              <a:t>		  SUM(Salary) AS '</a:t>
            </a:r>
            <a:r>
              <a:rPr lang="zh-TW" altLang="en-US" sz="2000" dirty="0" smtClean="0"/>
              <a:t>薪資總計</a:t>
            </a:r>
            <a:r>
              <a:rPr lang="en-US" altLang="zh-TW" sz="2000" dirty="0" smtClean="0"/>
              <a:t>',</a:t>
            </a:r>
            <a:br>
              <a:rPr lang="en-US" altLang="zh-TW" sz="2000" dirty="0" smtClean="0"/>
            </a:br>
            <a:r>
              <a:rPr lang="en-US" altLang="zh-TW" sz="2000" dirty="0" smtClean="0"/>
              <a:t>		  AVG(Salary) AS '</a:t>
            </a:r>
            <a:r>
              <a:rPr lang="zh-TW" altLang="en-US" sz="2000" dirty="0" smtClean="0"/>
              <a:t>平均薪資</a:t>
            </a:r>
            <a:r>
              <a:rPr lang="en-US" altLang="zh-TW" sz="2000" dirty="0" smtClean="0"/>
              <a:t>', </a:t>
            </a:r>
            <a:br>
              <a:rPr lang="en-US" altLang="zh-TW" sz="2000" dirty="0" smtClean="0"/>
            </a:br>
            <a:r>
              <a:rPr lang="en-US" altLang="zh-TW" sz="2000" dirty="0" smtClean="0"/>
              <a:t>		  STDDEV(Salary) AS '</a:t>
            </a:r>
            <a:r>
              <a:rPr lang="zh-TW" altLang="en-US" sz="2000" dirty="0" smtClean="0"/>
              <a:t>標準差</a:t>
            </a:r>
            <a:r>
              <a:rPr lang="en-US" altLang="zh-TW" sz="2000" dirty="0" smtClean="0"/>
              <a:t>'</a:t>
            </a:r>
            <a:r>
              <a:rPr lang="zh-TW" altLang="en-US" sz="2000" dirty="0" smtClean="0"/>
              <a:t/>
            </a:r>
            <a:br>
              <a:rPr lang="zh-TW" altLang="en-US" sz="2000" dirty="0" smtClean="0"/>
            </a:br>
            <a:r>
              <a:rPr lang="en-US" altLang="zh-TW" sz="2000" dirty="0" smtClean="0"/>
              <a:t>FROM employees</a:t>
            </a:r>
            <a:br>
              <a:rPr lang="en-US" altLang="zh-TW" sz="2000" dirty="0" smtClean="0"/>
            </a:br>
            <a:r>
              <a:rPr lang="en-US" altLang="zh-TW" sz="2000" dirty="0" smtClean="0">
                <a:solidFill>
                  <a:srgbClr val="FF0000"/>
                </a:solidFill>
              </a:rPr>
              <a:t>GROUP BY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DepartmentID</a:t>
            </a:r>
            <a:r>
              <a:rPr lang="en-US" altLang="zh-TW" sz="2000" dirty="0" smtClean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4233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5C65193-FAFB-49AB-A4EF-11CC8101101B}" type="slidenum">
              <a:rPr lang="en-US" altLang="zh-TW" sz="1400">
                <a:solidFill>
                  <a:schemeClr val="folHlink"/>
                </a:solidFill>
              </a:rPr>
              <a:pPr eaLnBrk="1" hangingPunct="1"/>
              <a:t>23</a:t>
            </a:fld>
            <a:endParaRPr lang="en-US" altLang="zh-TW" sz="140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400" smtClean="0"/>
              <a:t>使用</a:t>
            </a:r>
            <a:r>
              <a:rPr lang="en-US" altLang="zh-TW" sz="4400" smtClean="0"/>
              <a:t>GROUP BY</a:t>
            </a:r>
            <a:r>
              <a:rPr lang="zh-TW" altLang="en-US" sz="4400" smtClean="0"/>
              <a:t>於資料群組化</a:t>
            </a:r>
            <a:r>
              <a:rPr lang="en-US" altLang="zh-TW" sz="4400" smtClean="0"/>
              <a:t>(</a:t>
            </a:r>
            <a:r>
              <a:rPr lang="zh-TW" altLang="en-US" sz="4400" smtClean="0"/>
              <a:t>續</a:t>
            </a:r>
            <a:r>
              <a:rPr lang="en-US" altLang="zh-TW" sz="4400" smtClean="0"/>
              <a:t>)</a:t>
            </a:r>
          </a:p>
        </p:txBody>
      </p:sp>
      <p:sp>
        <p:nvSpPr>
          <p:cNvPr id="1443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z="2800" smtClean="0"/>
              <a:t>注意：使用群組化</a:t>
            </a:r>
            <a:r>
              <a:rPr lang="en-US" altLang="zh-TW" sz="2800" smtClean="0"/>
              <a:t>GROUP BY</a:t>
            </a:r>
            <a:r>
              <a:rPr lang="zh-TW" altLang="en-US" sz="2800" smtClean="0"/>
              <a:t>子句時，</a:t>
            </a:r>
            <a:r>
              <a:rPr lang="en-US" altLang="zh-TW" sz="2800" smtClean="0"/>
              <a:t>SELECT</a:t>
            </a:r>
            <a:r>
              <a:rPr lang="zh-TW" altLang="en-US" sz="2800" smtClean="0"/>
              <a:t>中可用的選取清單只能用聚合函數及和</a:t>
            </a:r>
            <a:r>
              <a:rPr lang="en-US" altLang="zh-TW" sz="2800" smtClean="0"/>
              <a:t>GROUP BY</a:t>
            </a:r>
            <a:r>
              <a:rPr lang="zh-TW" altLang="en-US" sz="2800" smtClean="0"/>
              <a:t>中指定的欄位名稱相關的表示式。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800" smtClean="0"/>
              <a:t>例如下列的</a:t>
            </a:r>
            <a:r>
              <a:rPr lang="en-US" altLang="zh-TW" sz="2800" smtClean="0"/>
              <a:t>SQL</a:t>
            </a:r>
            <a:r>
              <a:rPr lang="zh-TW" altLang="en-US" sz="2800" smtClean="0"/>
              <a:t>指令是錯誤的</a:t>
            </a:r>
            <a:r>
              <a:rPr lang="en-US" altLang="zh-TW" sz="2800" smtClean="0"/>
              <a:t>(</a:t>
            </a:r>
            <a:r>
              <a:rPr lang="zh-TW" altLang="en-US" sz="2800" smtClean="0"/>
              <a:t>無效的</a:t>
            </a:r>
            <a:r>
              <a:rPr lang="en-US" altLang="zh-TW" sz="2800" smtClean="0"/>
              <a:t>)</a:t>
            </a:r>
            <a:r>
              <a:rPr lang="zh-TW" altLang="en-US" sz="2800" smtClean="0"/>
              <a:t>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SELECT DepartmentID, </a:t>
            </a:r>
            <a:r>
              <a:rPr lang="en-US" altLang="zh-TW" sz="2400" smtClean="0">
                <a:solidFill>
                  <a:schemeClr val="hlink"/>
                </a:solidFill>
              </a:rPr>
              <a:t>Name</a:t>
            </a:r>
            <a:r>
              <a:rPr lang="en-US" altLang="zh-TW" sz="2400" smtClean="0"/>
              <a:t>, </a:t>
            </a:r>
            <a:br>
              <a:rPr lang="en-US" altLang="zh-TW" sz="2400" smtClean="0"/>
            </a:br>
            <a:r>
              <a:rPr lang="en-US" altLang="zh-TW" sz="2400" smtClean="0"/>
              <a:t>		  COUNT(*) AS '</a:t>
            </a:r>
            <a:r>
              <a:rPr lang="zh-TW" altLang="en-US" sz="2400" smtClean="0"/>
              <a:t>員工數</a:t>
            </a:r>
            <a:r>
              <a:rPr lang="en-US" altLang="zh-TW" sz="2400" smtClean="0"/>
              <a:t>', </a:t>
            </a:r>
            <a:br>
              <a:rPr lang="en-US" altLang="zh-TW" sz="2400" smtClean="0"/>
            </a:br>
            <a:r>
              <a:rPr lang="en-US" altLang="zh-TW" sz="2400" smtClean="0"/>
              <a:t>		  MIN(Salary) AS '</a:t>
            </a:r>
            <a:r>
              <a:rPr lang="zh-TW" altLang="en-US" sz="2400" smtClean="0"/>
              <a:t>最低薪資</a:t>
            </a:r>
            <a:r>
              <a:rPr lang="en-US" altLang="zh-TW" sz="2400" smtClean="0"/>
              <a:t>',</a:t>
            </a:r>
            <a:br>
              <a:rPr lang="en-US" altLang="zh-TW" sz="2400" smtClean="0"/>
            </a:br>
            <a:r>
              <a:rPr lang="en-US" altLang="zh-TW" sz="2400" smtClean="0"/>
              <a:t>		  MAX(Salary) AS '</a:t>
            </a:r>
            <a:r>
              <a:rPr lang="zh-TW" altLang="en-US" sz="2400" smtClean="0"/>
              <a:t>最高薪資</a:t>
            </a:r>
            <a:r>
              <a:rPr lang="en-US" altLang="zh-TW" sz="2400" smtClean="0"/>
              <a:t>', </a:t>
            </a:r>
            <a:br>
              <a:rPr lang="en-US" altLang="zh-TW" sz="2400" smtClean="0"/>
            </a:br>
            <a:r>
              <a:rPr lang="en-US" altLang="zh-TW" sz="2400" smtClean="0"/>
              <a:t>		  SUM(Salary) AS '</a:t>
            </a:r>
            <a:r>
              <a:rPr lang="zh-TW" altLang="en-US" sz="2400" smtClean="0"/>
              <a:t>薪資總計</a:t>
            </a:r>
            <a:r>
              <a:rPr lang="en-US" altLang="zh-TW" sz="2400" smtClean="0"/>
              <a:t>',</a:t>
            </a:r>
            <a:br>
              <a:rPr lang="en-US" altLang="zh-TW" sz="2400" smtClean="0"/>
            </a:br>
            <a:r>
              <a:rPr lang="en-US" altLang="zh-TW" sz="2400" smtClean="0"/>
              <a:t>		  AVG(Salary) AS '</a:t>
            </a:r>
            <a:r>
              <a:rPr lang="zh-TW" altLang="en-US" sz="2400" smtClean="0"/>
              <a:t>平均薪資</a:t>
            </a:r>
            <a:r>
              <a:rPr lang="en-US" altLang="zh-TW" sz="2400" smtClean="0"/>
              <a:t>'</a:t>
            </a:r>
            <a:r>
              <a:rPr lang="zh-TW" altLang="en-US" sz="2400" smtClean="0"/>
              <a:t/>
            </a:r>
            <a:br>
              <a:rPr lang="zh-TW" altLang="en-US" sz="2400" smtClean="0"/>
            </a:br>
            <a:r>
              <a:rPr lang="en-US" altLang="zh-TW" sz="2400" smtClean="0"/>
              <a:t>FROM Employees</a:t>
            </a:r>
            <a:br>
              <a:rPr lang="en-US" altLang="zh-TW" sz="2400" smtClean="0"/>
            </a:br>
            <a:r>
              <a:rPr lang="en-US" altLang="zh-TW" sz="2400" smtClean="0">
                <a:solidFill>
                  <a:schemeClr val="hlink"/>
                </a:solidFill>
              </a:rPr>
              <a:t>GROUP BY DepartmentID</a:t>
            </a:r>
            <a:r>
              <a:rPr lang="en-US" altLang="zh-TW" sz="2400" smtClean="0"/>
              <a:t>;</a:t>
            </a:r>
          </a:p>
        </p:txBody>
      </p:sp>
      <p:sp>
        <p:nvSpPr>
          <p:cNvPr id="14438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899D702-DAB6-43E1-AC96-CA323A07E052}" type="slidenum">
              <a:rPr lang="en-US" altLang="zh-TW" sz="1400">
                <a:solidFill>
                  <a:schemeClr val="folHlink"/>
                </a:solidFill>
              </a:rPr>
              <a:pPr eaLnBrk="1" hangingPunct="1"/>
              <a:t>24</a:t>
            </a:fld>
            <a:endParaRPr lang="en-US" altLang="zh-TW" sz="140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TW" dirty="0" smtClean="0"/>
              <a:t>5. </a:t>
            </a:r>
            <a:r>
              <a:rPr lang="zh-TW" altLang="en-US" dirty="0" smtClean="0"/>
              <a:t>請</a:t>
            </a:r>
            <a:r>
              <a:rPr lang="zh-TW" altLang="en-US" dirty="0"/>
              <a:t>統計</a:t>
            </a:r>
            <a:r>
              <a:rPr lang="en-US" dirty="0"/>
              <a:t>orders </a:t>
            </a:r>
            <a:r>
              <a:rPr lang="zh-TW" altLang="en-US" dirty="0"/>
              <a:t>資料庫中的職務種類及員工</a:t>
            </a:r>
            <a:r>
              <a:rPr lang="zh-TW" altLang="en-US" dirty="0" smtClean="0"/>
              <a:t>數且首先根據員工數大到小排序、再根據職務種類排序 </a:t>
            </a:r>
            <a:r>
              <a:rPr lang="en-US" altLang="zh-TW" dirty="0" smtClean="0"/>
              <a:t>(</a:t>
            </a:r>
            <a:r>
              <a:rPr lang="zh-TW" altLang="en-US" dirty="0" smtClean="0"/>
              <a:t>小到大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D438-E97D-46C6-A176-60D821605574}" type="slidenum">
              <a:rPr lang="en-US" altLang="zh-TW" smtClean="0"/>
              <a:pPr/>
              <a:t>25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873" y="0"/>
            <a:ext cx="3816127" cy="74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5130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 smtClean="0"/>
              <a:t>HAVING</a:t>
            </a:r>
            <a:r>
              <a:rPr lang="zh-TW" altLang="en-US" sz="4400" dirty="0" smtClean="0"/>
              <a:t>子句篩選群組化資料</a:t>
            </a:r>
          </a:p>
        </p:txBody>
      </p:sp>
      <p:sp>
        <p:nvSpPr>
          <p:cNvPr id="145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800" dirty="0" smtClean="0"/>
              <a:t>有時候我們會想對已使用</a:t>
            </a:r>
            <a:r>
              <a:rPr lang="en-US" altLang="zh-TW" sz="2800" dirty="0" smtClean="0"/>
              <a:t>GROUP BY</a:t>
            </a:r>
            <a:r>
              <a:rPr lang="zh-TW" altLang="en-US" sz="2800" dirty="0" smtClean="0">
                <a:solidFill>
                  <a:srgbClr val="FF0000"/>
                </a:solidFill>
              </a:rPr>
              <a:t>群組化後的資料列進行篩選</a:t>
            </a:r>
            <a:r>
              <a:rPr lang="zh-TW" altLang="en-US" sz="2800" dirty="0" smtClean="0"/>
              <a:t>，再設定一些條件以過濾資料。</a:t>
            </a:r>
          </a:p>
          <a:p>
            <a:pPr lvl="1" eaLnBrk="1" hangingPunct="1"/>
            <a:endParaRPr lang="en-US" altLang="zh-TW" sz="2400" dirty="0" smtClean="0"/>
          </a:p>
          <a:p>
            <a:r>
              <a:rPr lang="en-US" altLang="zh-TW" sz="2700" dirty="0"/>
              <a:t>HAVING</a:t>
            </a:r>
            <a:r>
              <a:rPr lang="zh-TW" altLang="en-US" sz="2700" dirty="0"/>
              <a:t>子句和</a:t>
            </a:r>
            <a:r>
              <a:rPr lang="en-US" altLang="zh-TW" sz="2700" dirty="0"/>
              <a:t>WHERE</a:t>
            </a:r>
            <a:r>
              <a:rPr lang="zh-TW" altLang="en-US" sz="2700" dirty="0"/>
              <a:t>子句的差別在於</a:t>
            </a:r>
            <a:r>
              <a:rPr lang="en-US" altLang="zh-TW" sz="2700" b="1" u="sng" dirty="0">
                <a:solidFill>
                  <a:srgbClr val="FF0000"/>
                </a:solidFill>
              </a:rPr>
              <a:t>HAVING</a:t>
            </a:r>
            <a:r>
              <a:rPr lang="zh-TW" altLang="en-US" sz="2700" b="1" u="sng" dirty="0">
                <a:solidFill>
                  <a:srgbClr val="FF0000"/>
                </a:solidFill>
              </a:rPr>
              <a:t>子句是對群組化後的資料進行篩選</a:t>
            </a:r>
            <a:r>
              <a:rPr lang="zh-TW" altLang="en-US" sz="2700" dirty="0"/>
              <a:t>，而</a:t>
            </a:r>
            <a:r>
              <a:rPr lang="en-US" altLang="zh-TW" sz="2700" dirty="0"/>
              <a:t>WHERE</a:t>
            </a:r>
            <a:r>
              <a:rPr lang="zh-TW" altLang="en-US" sz="2700" dirty="0"/>
              <a:t>子句則是對尚未群組化的資料進行篩選。</a:t>
            </a:r>
          </a:p>
          <a:p>
            <a:pPr lvl="1" eaLnBrk="1" hangingPunct="1"/>
            <a:endParaRPr lang="en-US" altLang="zh-TW" sz="2400" dirty="0" smtClean="0"/>
          </a:p>
        </p:txBody>
      </p:sp>
      <p:sp>
        <p:nvSpPr>
          <p:cNvPr id="14541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208BF4D-BFC1-417E-B78B-046521E247B8}" type="slidenum">
              <a:rPr lang="en-US" altLang="zh-TW" sz="1400">
                <a:solidFill>
                  <a:schemeClr val="folHlink"/>
                </a:solidFill>
              </a:rPr>
              <a:pPr eaLnBrk="1" hangingPunct="1"/>
              <a:t>26</a:t>
            </a:fld>
            <a:endParaRPr lang="en-US" altLang="zh-TW" sz="140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1665096-C44F-4CE4-B915-C338A980257A}" type="slidenum">
              <a:rPr lang="en-US" altLang="zh-TW" sz="1400">
                <a:solidFill>
                  <a:schemeClr val="folHlink"/>
                </a:solidFill>
              </a:rPr>
              <a:pPr eaLnBrk="1" hangingPunct="1"/>
              <a:t>27</a:t>
            </a:fld>
            <a:endParaRPr lang="en-US" altLang="zh-TW" sz="1400">
              <a:solidFill>
                <a:schemeClr val="folHlink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42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655888" y="0"/>
          <a:ext cx="378777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" name="Visio" r:id="rId3" imgW="3410723" imgH="6174168" progId="Visio.Drawing.11">
                  <p:embed/>
                </p:oleObj>
              </mc:Choice>
              <mc:Fallback>
                <p:oleObj name="Visio" r:id="rId3" imgW="3410723" imgH="617416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0"/>
                        <a:ext cx="3787775" cy="6858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995936" y="3429000"/>
            <a:ext cx="1008112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5220072" y="4509120"/>
            <a:ext cx="1008112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3419872" y="6356351"/>
            <a:ext cx="2088232" cy="501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600" dirty="0" smtClean="0"/>
              <a:t>使用</a:t>
            </a:r>
            <a:r>
              <a:rPr lang="en-US" altLang="zh-TW" sz="3600" dirty="0" smtClean="0"/>
              <a:t>HAVING</a:t>
            </a:r>
            <a:r>
              <a:rPr lang="zh-TW" altLang="en-US" sz="3600" dirty="0" smtClean="0"/>
              <a:t>子句篩選群組化資料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續</a:t>
            </a:r>
            <a:r>
              <a:rPr lang="en-US" altLang="zh-TW" sz="3600" dirty="0" smtClean="0"/>
              <a:t>)</a:t>
            </a:r>
          </a:p>
        </p:txBody>
      </p:sp>
      <p:sp>
        <p:nvSpPr>
          <p:cNvPr id="14746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84313"/>
            <a:ext cx="8515350" cy="504031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zh-TW" altLang="en-US" sz="2000" dirty="0" smtClean="0"/>
              <a:t>我們想要列出各部門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依部門群組化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的員工的總人數、最低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最高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總計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平均薪資及標準差，但是</a:t>
            </a:r>
            <a:r>
              <a:rPr lang="zh-TW" altLang="en-US" sz="2000" dirty="0" smtClean="0">
                <a:solidFill>
                  <a:schemeClr val="hlink"/>
                </a:solidFill>
              </a:rPr>
              <a:t>限制部門員工總人數須達</a:t>
            </a:r>
            <a:r>
              <a:rPr lang="en-US" altLang="zh-TW" sz="2000" dirty="0" smtClean="0">
                <a:solidFill>
                  <a:schemeClr val="hlink"/>
                </a:solidFill>
              </a:rPr>
              <a:t>5</a:t>
            </a:r>
            <a:r>
              <a:rPr lang="zh-TW" altLang="en-US" sz="2000" dirty="0" smtClean="0">
                <a:solidFill>
                  <a:schemeClr val="hlink"/>
                </a:solidFill>
              </a:rPr>
              <a:t>人以上</a:t>
            </a:r>
            <a:r>
              <a:rPr lang="en-US" altLang="zh-TW" sz="2000" dirty="0" smtClean="0">
                <a:solidFill>
                  <a:schemeClr val="hlink"/>
                </a:solidFill>
              </a:rPr>
              <a:t>(</a:t>
            </a:r>
            <a:r>
              <a:rPr lang="zh-TW" altLang="en-US" sz="2000" dirty="0" smtClean="0">
                <a:solidFill>
                  <a:schemeClr val="hlink"/>
                </a:solidFill>
              </a:rPr>
              <a:t>含</a:t>
            </a:r>
            <a:r>
              <a:rPr lang="en-US" altLang="zh-TW" sz="2000" dirty="0" smtClean="0">
                <a:solidFill>
                  <a:schemeClr val="hlink"/>
                </a:solidFill>
              </a:rPr>
              <a:t>)</a:t>
            </a: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endParaRPr lang="zh-TW" altLang="en-US" sz="2000" dirty="0" smtClean="0"/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TW" altLang="en-US" dirty="0" smtClean="0">
                <a:latin typeface="Consolas" panose="020B0609020204030204" pitchFamily="49" charset="0"/>
              </a:rPr>
              <a:t>  </a:t>
            </a:r>
            <a:r>
              <a:rPr lang="en-US" altLang="zh-TW" dirty="0" smtClean="0">
                <a:latin typeface="Consolas" panose="020B0609020204030204" pitchFamily="49" charset="0"/>
              </a:rPr>
              <a:t>SELECT </a:t>
            </a:r>
            <a:r>
              <a:rPr lang="en-US" altLang="zh-TW" dirty="0" err="1" smtClean="0">
                <a:latin typeface="Consolas" panose="020B0609020204030204" pitchFamily="49" charset="0"/>
              </a:rPr>
              <a:t>DepartmentID</a:t>
            </a:r>
            <a:r>
              <a:rPr lang="en-US" altLang="zh-TW" dirty="0" smtClean="0">
                <a:latin typeface="Consolas" panose="020B0609020204030204" pitchFamily="49" charset="0"/>
              </a:rPr>
              <a:t> AS '</a:t>
            </a:r>
            <a:r>
              <a:rPr lang="zh-TW" altLang="en-US" dirty="0" smtClean="0">
                <a:latin typeface="Consolas" panose="020B0609020204030204" pitchFamily="49" charset="0"/>
              </a:rPr>
              <a:t>部門代號</a:t>
            </a:r>
            <a:r>
              <a:rPr lang="en-US" altLang="zh-TW" dirty="0" smtClean="0">
                <a:latin typeface="Consolas" panose="020B0609020204030204" pitchFamily="49" charset="0"/>
              </a:rPr>
              <a:t>', 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		  COUNT(*) AS '</a:t>
            </a:r>
            <a:r>
              <a:rPr lang="zh-TW" altLang="en-US" dirty="0" smtClean="0">
                <a:latin typeface="Consolas" panose="020B0609020204030204" pitchFamily="49" charset="0"/>
              </a:rPr>
              <a:t>員工數</a:t>
            </a:r>
            <a:r>
              <a:rPr lang="en-US" altLang="zh-TW" dirty="0" smtClean="0">
                <a:latin typeface="Consolas" panose="020B0609020204030204" pitchFamily="49" charset="0"/>
              </a:rPr>
              <a:t>',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		  MIN(Salary) AS '</a:t>
            </a:r>
            <a:r>
              <a:rPr lang="zh-TW" altLang="en-US" dirty="0" smtClean="0">
                <a:latin typeface="Consolas" panose="020B0609020204030204" pitchFamily="49" charset="0"/>
              </a:rPr>
              <a:t>最低薪資</a:t>
            </a:r>
            <a:r>
              <a:rPr lang="en-US" altLang="zh-TW" dirty="0" smtClean="0">
                <a:latin typeface="Consolas" panose="020B0609020204030204" pitchFamily="49" charset="0"/>
              </a:rPr>
              <a:t>',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		  MAX(Salary) AS '</a:t>
            </a:r>
            <a:r>
              <a:rPr lang="zh-TW" altLang="en-US" dirty="0" smtClean="0">
                <a:latin typeface="Consolas" panose="020B0609020204030204" pitchFamily="49" charset="0"/>
              </a:rPr>
              <a:t>最高薪資</a:t>
            </a:r>
            <a:r>
              <a:rPr lang="en-US" altLang="zh-TW" dirty="0" smtClean="0">
                <a:latin typeface="Consolas" panose="020B0609020204030204" pitchFamily="49" charset="0"/>
              </a:rPr>
              <a:t>', 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	        SUM(Salary) AS '</a:t>
            </a:r>
            <a:r>
              <a:rPr lang="zh-TW" altLang="en-US" dirty="0" smtClean="0">
                <a:latin typeface="Consolas" panose="020B0609020204030204" pitchFamily="49" charset="0"/>
              </a:rPr>
              <a:t>薪資總計</a:t>
            </a:r>
            <a:r>
              <a:rPr lang="en-US" altLang="zh-TW" dirty="0" smtClean="0">
                <a:latin typeface="Consolas" panose="020B0609020204030204" pitchFamily="49" charset="0"/>
              </a:rPr>
              <a:t>',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		  AVG(Salary) AS '</a:t>
            </a:r>
            <a:r>
              <a:rPr lang="zh-TW" altLang="en-US" dirty="0" smtClean="0">
                <a:latin typeface="Consolas" panose="020B0609020204030204" pitchFamily="49" charset="0"/>
              </a:rPr>
              <a:t>平均薪資</a:t>
            </a:r>
            <a:r>
              <a:rPr lang="en-US" altLang="zh-TW" dirty="0" smtClean="0">
                <a:latin typeface="Consolas" panose="020B0609020204030204" pitchFamily="49" charset="0"/>
              </a:rPr>
              <a:t>', 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		  STDDEV(Salary) AS '</a:t>
            </a:r>
            <a:r>
              <a:rPr lang="zh-TW" altLang="en-US" dirty="0" smtClean="0">
                <a:latin typeface="Consolas" panose="020B0609020204030204" pitchFamily="49" charset="0"/>
              </a:rPr>
              <a:t>標準差</a:t>
            </a:r>
            <a:r>
              <a:rPr lang="en-US" altLang="zh-TW" dirty="0" smtClean="0">
                <a:latin typeface="Consolas" panose="020B0609020204030204" pitchFamily="49" charset="0"/>
              </a:rPr>
              <a:t>'</a:t>
            </a:r>
            <a:r>
              <a:rPr lang="zh-TW" altLang="en-US" dirty="0" smtClean="0">
                <a:latin typeface="Consolas" panose="020B0609020204030204" pitchFamily="49" charset="0"/>
              </a:rPr>
              <a:t/>
            </a:r>
            <a:br>
              <a:rPr lang="zh-TW" altLang="en-US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FROM employees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GROUP BY </a:t>
            </a:r>
            <a:r>
              <a:rPr lang="en-US" altLang="zh-TW" dirty="0" err="1" smtClean="0">
                <a:latin typeface="Consolas" panose="020B0609020204030204" pitchFamily="49" charset="0"/>
              </a:rPr>
              <a:t>DepartmentID</a:t>
            </a:r>
            <a:r>
              <a:rPr lang="en-US" altLang="zh-TW" dirty="0" smtClean="0">
                <a:latin typeface="Consolas" panose="020B0609020204030204" pitchFamily="49" charset="0"/>
              </a:rPr>
              <a:t/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HAVING COUNT(*) &gt;= 5;</a:t>
            </a:r>
          </a:p>
        </p:txBody>
      </p:sp>
      <p:sp>
        <p:nvSpPr>
          <p:cNvPr id="14745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6873EF7-2DE3-419F-84A3-C9F28FC55537}" type="slidenum">
              <a:rPr lang="en-US" altLang="zh-TW" sz="1400">
                <a:solidFill>
                  <a:schemeClr val="folHlink"/>
                </a:solidFill>
              </a:rPr>
              <a:pPr eaLnBrk="1" hangingPunct="1"/>
              <a:t>28</a:t>
            </a:fld>
            <a:endParaRPr lang="en-US" altLang="zh-TW" sz="140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最大輸出筆數</a:t>
            </a:r>
          </a:p>
        </p:txBody>
      </p:sp>
      <p:sp>
        <p:nvSpPr>
          <p:cNvPr id="1495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2400" dirty="0" smtClean="0"/>
              <a:t>我們有時候會想限定資料輸出量，尤其用於開發</a:t>
            </a:r>
            <a:r>
              <a:rPr lang="en-US" altLang="zh-TW" sz="2400" dirty="0" smtClean="0"/>
              <a:t>WEB</a:t>
            </a:r>
            <a:r>
              <a:rPr lang="zh-TW" altLang="en-US" sz="2400" dirty="0" smtClean="0"/>
              <a:t>化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網頁式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的資訊系統時。然而這個功能並未列入標準的</a:t>
            </a:r>
            <a:r>
              <a:rPr lang="en-US" altLang="zh-TW" sz="2400" dirty="0" smtClean="0"/>
              <a:t>SQL</a:t>
            </a:r>
            <a:r>
              <a:rPr lang="zh-TW" altLang="en-US" sz="2400" dirty="0" smtClean="0"/>
              <a:t>語法之中，因而各家</a:t>
            </a:r>
            <a:r>
              <a:rPr lang="en-US" altLang="zh-TW" sz="2400" dirty="0" smtClean="0"/>
              <a:t>RDBMS</a:t>
            </a:r>
            <a:r>
              <a:rPr lang="zh-TW" altLang="en-US" sz="2400" dirty="0" smtClean="0"/>
              <a:t>系統大都不相同。</a:t>
            </a:r>
          </a:p>
          <a:p>
            <a:pPr eaLnBrk="1" hangingPunct="1"/>
            <a:r>
              <a:rPr lang="zh-TW" altLang="en-US" sz="2400" dirty="0" smtClean="0"/>
              <a:t>於</a:t>
            </a:r>
            <a:r>
              <a:rPr lang="en-US" altLang="zh-TW" sz="2400" dirty="0" smtClean="0"/>
              <a:t>SQL Server/Access</a:t>
            </a:r>
            <a:r>
              <a:rPr lang="zh-TW" altLang="en-US" sz="2400" dirty="0" smtClean="0"/>
              <a:t>中，我們可於用</a:t>
            </a:r>
            <a:r>
              <a:rPr lang="en-US" altLang="zh-TW" sz="2400" dirty="0" smtClean="0"/>
              <a:t>TOP n</a:t>
            </a:r>
            <a:r>
              <a:rPr lang="zh-TW" altLang="en-US" sz="2400" dirty="0" smtClean="0"/>
              <a:t>來選取結果資料集的前</a:t>
            </a:r>
            <a:r>
              <a:rPr lang="en-US" altLang="zh-TW" sz="2400" dirty="0" smtClean="0"/>
              <a:t>n</a:t>
            </a:r>
            <a:r>
              <a:rPr lang="zh-TW" altLang="en-US" sz="2400" dirty="0" smtClean="0"/>
              <a:t>筆資料錄，或用</a:t>
            </a:r>
            <a:r>
              <a:rPr lang="en-US" altLang="zh-TW" sz="2400" dirty="0" smtClean="0"/>
              <a:t>TOP n PERCENT</a:t>
            </a:r>
            <a:r>
              <a:rPr lang="zh-TW" altLang="en-US" sz="2400" dirty="0" smtClean="0"/>
              <a:t>來選取結果資料集的前</a:t>
            </a:r>
            <a:r>
              <a:rPr lang="en-US" altLang="zh-TW" sz="2400" dirty="0" smtClean="0"/>
              <a:t>n</a:t>
            </a:r>
            <a:r>
              <a:rPr lang="zh-TW" altLang="en-US" sz="2400" dirty="0" smtClean="0"/>
              <a:t>個百分比的資料錄。</a:t>
            </a:r>
            <a:endParaRPr lang="en-US" altLang="zh-TW" sz="2400" dirty="0" smtClean="0"/>
          </a:p>
          <a:p>
            <a:pPr eaLnBrk="1" hangingPunct="1"/>
            <a:endParaRPr lang="en-US" altLang="zh-TW" sz="2400" dirty="0"/>
          </a:p>
          <a:p>
            <a:pPr eaLnBrk="1" hangingPunct="1"/>
            <a:r>
              <a:rPr lang="zh-TW" altLang="en-US" sz="2400" dirty="0" smtClean="0"/>
              <a:t>例如選取員工資料的指令為：</a:t>
            </a:r>
          </a:p>
          <a:p>
            <a:pPr lvl="1" eaLnBrk="1" hangingPunct="1"/>
            <a:r>
              <a:rPr lang="en-US" altLang="zh-TW" sz="2000" dirty="0" smtClean="0"/>
              <a:t>SELECT *</a:t>
            </a:r>
            <a:br>
              <a:rPr lang="en-US" altLang="zh-TW" sz="2000" dirty="0" smtClean="0"/>
            </a:br>
            <a:r>
              <a:rPr lang="en-US" altLang="zh-TW" sz="2000" dirty="0" smtClean="0"/>
              <a:t>FROM </a:t>
            </a:r>
            <a:r>
              <a:rPr lang="en-US" altLang="zh-TW" sz="2000" dirty="0"/>
              <a:t>e</a:t>
            </a:r>
            <a:r>
              <a:rPr lang="en-US" altLang="zh-TW" sz="2000" dirty="0" smtClean="0"/>
              <a:t>mployees;</a:t>
            </a:r>
          </a:p>
        </p:txBody>
      </p:sp>
      <p:sp>
        <p:nvSpPr>
          <p:cNvPr id="14950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2295170-CA09-4812-A740-56029934E855}" type="slidenum">
              <a:rPr lang="en-US" altLang="zh-TW" sz="1400">
                <a:solidFill>
                  <a:schemeClr val="folHlink"/>
                </a:solidFill>
              </a:rPr>
              <a:pPr eaLnBrk="1" hangingPunct="1"/>
              <a:t>29</a:t>
            </a:fld>
            <a:endParaRPr lang="en-US" altLang="zh-TW" sz="140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使用運算式及函數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</a:p>
        </p:txBody>
      </p:sp>
      <p:sp>
        <p:nvSpPr>
          <p:cNvPr id="11264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2400" dirty="0" smtClean="0"/>
              <a:t>我們想計算訂單編號</a:t>
            </a:r>
            <a:r>
              <a:rPr lang="en-US" altLang="zh-TW" sz="2400" dirty="0" smtClean="0"/>
              <a:t>10251</a:t>
            </a:r>
            <a:r>
              <a:rPr lang="zh-TW" altLang="en-US" sz="2400" dirty="0" smtClean="0"/>
              <a:t>的貨品價格明細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產品編號、單價、數量、總價</a:t>
            </a:r>
            <a:r>
              <a:rPr lang="en-US" altLang="zh-TW" sz="2400" dirty="0" smtClean="0"/>
              <a:t>)(</a:t>
            </a:r>
            <a:r>
              <a:rPr lang="zh-TW" altLang="en-US" sz="2400" dirty="0" smtClean="0"/>
              <a:t>資料檔為</a:t>
            </a:r>
            <a:r>
              <a:rPr lang="en-US" altLang="zh-TW" sz="2400" dirty="0" err="1" smtClean="0"/>
              <a:t>OrderDetails</a:t>
            </a:r>
            <a:r>
              <a:rPr lang="zh-TW" altLang="en-US" sz="2400" dirty="0" smtClean="0"/>
              <a:t>訂單明細檔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，則可下達如下的指令：</a:t>
            </a:r>
          </a:p>
          <a:p>
            <a:pPr marL="342900" lvl="1" indent="0" eaLnBrk="1" hangingPunct="1">
              <a:buNone/>
            </a:pPr>
            <a:r>
              <a:rPr lang="en-US" altLang="zh-TW" sz="2000" dirty="0" smtClean="0"/>
              <a:t>SELECT </a:t>
            </a:r>
            <a:r>
              <a:rPr lang="en-US" altLang="zh-TW" sz="2000" dirty="0" err="1" smtClean="0"/>
              <a:t>ProductID</a:t>
            </a:r>
            <a:r>
              <a:rPr lang="en-US" altLang="zh-TW" sz="2000" dirty="0" smtClean="0"/>
              <a:t> AS '</a:t>
            </a:r>
            <a:r>
              <a:rPr lang="zh-TW" altLang="en-US" sz="2000" dirty="0" smtClean="0"/>
              <a:t>產品編號</a:t>
            </a:r>
            <a:r>
              <a:rPr lang="en-US" altLang="zh-TW" sz="2000" dirty="0" smtClean="0"/>
              <a:t>', </a:t>
            </a:r>
            <a:br>
              <a:rPr lang="en-US" altLang="zh-TW" sz="2000" dirty="0" smtClean="0"/>
            </a:br>
            <a:r>
              <a:rPr lang="en-US" altLang="zh-TW" sz="2000" dirty="0" smtClean="0"/>
              <a:t>		   </a:t>
            </a:r>
            <a:r>
              <a:rPr lang="en-US" altLang="zh-TW" sz="2000" dirty="0" err="1" smtClean="0"/>
              <a:t>UnitPrice</a:t>
            </a:r>
            <a:r>
              <a:rPr lang="en-US" altLang="zh-TW" sz="2000" dirty="0" smtClean="0"/>
              <a:t> AS '</a:t>
            </a:r>
            <a:r>
              <a:rPr lang="zh-TW" altLang="en-US" sz="2000" dirty="0" smtClean="0"/>
              <a:t>單價</a:t>
            </a:r>
            <a:r>
              <a:rPr lang="en-US" altLang="zh-TW" sz="2000" dirty="0" smtClean="0"/>
              <a:t>', </a:t>
            </a:r>
            <a:br>
              <a:rPr lang="en-US" altLang="zh-TW" sz="2000" dirty="0" smtClean="0"/>
            </a:br>
            <a:r>
              <a:rPr lang="en-US" altLang="zh-TW" sz="2000" dirty="0" smtClean="0"/>
              <a:t>		   Quantity AS '</a:t>
            </a:r>
            <a:r>
              <a:rPr lang="zh-TW" altLang="en-US" sz="2000" dirty="0" smtClean="0"/>
              <a:t>數量</a:t>
            </a:r>
            <a:r>
              <a:rPr lang="en-US" altLang="zh-TW" sz="2000" dirty="0" smtClean="0"/>
              <a:t>',</a:t>
            </a:r>
            <a:br>
              <a:rPr lang="en-US" altLang="zh-TW" sz="2000" dirty="0" smtClean="0"/>
            </a:br>
            <a:r>
              <a:rPr lang="en-US" altLang="zh-TW" sz="2000" dirty="0" smtClean="0"/>
              <a:t>       	   </a:t>
            </a:r>
            <a:r>
              <a:rPr lang="en-US" altLang="zh-TW" sz="2000" dirty="0" err="1" smtClean="0">
                <a:solidFill>
                  <a:schemeClr val="hlink"/>
                </a:solidFill>
              </a:rPr>
              <a:t>UnitPrice</a:t>
            </a:r>
            <a:r>
              <a:rPr lang="en-US" altLang="zh-TW" sz="2000" dirty="0" smtClean="0">
                <a:solidFill>
                  <a:schemeClr val="hlink"/>
                </a:solidFill>
              </a:rPr>
              <a:t>*Quantity</a:t>
            </a:r>
            <a:r>
              <a:rPr lang="en-US" altLang="zh-TW" sz="2000" dirty="0" smtClean="0"/>
              <a:t> AS '</a:t>
            </a:r>
            <a:r>
              <a:rPr lang="zh-TW" altLang="en-US" sz="2000" dirty="0" smtClean="0"/>
              <a:t>總價</a:t>
            </a:r>
            <a:r>
              <a:rPr lang="en-US" altLang="zh-TW" sz="2000" dirty="0" smtClean="0"/>
              <a:t>' </a:t>
            </a:r>
            <a:br>
              <a:rPr lang="en-US" altLang="zh-TW" sz="2000" dirty="0" smtClean="0"/>
            </a:br>
            <a:r>
              <a:rPr lang="en-US" altLang="zh-TW" sz="2000" dirty="0" smtClean="0"/>
              <a:t>FROM </a:t>
            </a:r>
            <a:r>
              <a:rPr lang="en-US" altLang="zh-TW" sz="2000" dirty="0" err="1" smtClean="0"/>
              <a:t>orderdetails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WHERE </a:t>
            </a:r>
            <a:r>
              <a:rPr lang="en-US" altLang="zh-TW" sz="2000" dirty="0" err="1" smtClean="0"/>
              <a:t>OrderID</a:t>
            </a:r>
            <a:r>
              <a:rPr lang="en-US" altLang="zh-TW" sz="2000" dirty="0" smtClean="0"/>
              <a:t> = 10251</a:t>
            </a:r>
          </a:p>
          <a:p>
            <a:pPr lvl="1" eaLnBrk="1" hangingPunct="1"/>
            <a:endParaRPr lang="en-US" altLang="zh-TW" sz="2000" dirty="0" smtClean="0"/>
          </a:p>
        </p:txBody>
      </p:sp>
      <p:sp>
        <p:nvSpPr>
          <p:cNvPr id="11264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DB3247C-0918-4397-A39A-6019D5C5E663}" type="slidenum">
              <a:rPr lang="en-US" altLang="zh-TW" sz="1400">
                <a:solidFill>
                  <a:schemeClr val="folHlink"/>
                </a:solidFill>
              </a:rPr>
              <a:pPr eaLnBrk="1" hangingPunct="1"/>
              <a:t>3</a:t>
            </a:fld>
            <a:endParaRPr lang="en-US" altLang="zh-TW" sz="140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限定最大輸出筆數</a:t>
            </a:r>
            <a:r>
              <a:rPr lang="en-US" altLang="zh-TW" smtClean="0"/>
              <a:t>(</a:t>
            </a:r>
            <a:r>
              <a:rPr lang="zh-TW" altLang="en-US" smtClean="0"/>
              <a:t>續</a:t>
            </a:r>
            <a:r>
              <a:rPr lang="en-US" altLang="zh-TW" smtClean="0"/>
              <a:t>)</a:t>
            </a:r>
          </a:p>
        </p:txBody>
      </p:sp>
      <p:sp>
        <p:nvSpPr>
          <p:cNvPr id="1525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對於</a:t>
            </a:r>
            <a:r>
              <a:rPr lang="en-US" altLang="zh-TW" dirty="0" smtClean="0"/>
              <a:t>MySQL</a:t>
            </a:r>
            <a:r>
              <a:rPr lang="zh-TW" altLang="en-US" dirty="0" smtClean="0"/>
              <a:t>而言，則於原有的</a:t>
            </a:r>
            <a:r>
              <a:rPr lang="en-US" altLang="zh-TW" dirty="0" smtClean="0"/>
              <a:t>SQL</a:t>
            </a:r>
            <a:r>
              <a:rPr lang="zh-TW" altLang="en-US" dirty="0" smtClean="0"/>
              <a:t>指令之後加上 </a:t>
            </a:r>
            <a:r>
              <a:rPr lang="en-US" altLang="zh-TW" dirty="0" smtClean="0"/>
              <a:t>LIMIT n1, n2 </a:t>
            </a:r>
            <a:r>
              <a:rPr lang="zh-TW" altLang="en-US" dirty="0" smtClean="0"/>
              <a:t>即可，其中 </a:t>
            </a:r>
            <a:r>
              <a:rPr lang="en-US" altLang="zh-TW" dirty="0" smtClean="0"/>
              <a:t>n1 </a:t>
            </a:r>
            <a:r>
              <a:rPr lang="zh-TW" altLang="en-US" dirty="0" smtClean="0"/>
              <a:t>表示開始的資料錄編號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n2</a:t>
            </a:r>
            <a:r>
              <a:rPr lang="zh-TW" altLang="en-US" dirty="0" smtClean="0"/>
              <a:t>則是要選取的最大資料錄數。例如要選取前</a:t>
            </a:r>
            <a:r>
              <a:rPr lang="en-US" altLang="zh-TW" dirty="0" smtClean="0"/>
              <a:t>5</a:t>
            </a:r>
            <a:r>
              <a:rPr lang="zh-TW" altLang="en-US" dirty="0" smtClean="0"/>
              <a:t>筆員工資料，則下達如下的指令即可：</a:t>
            </a:r>
          </a:p>
          <a:p>
            <a:pPr marL="342900" lvl="1" indent="0" eaLnBrk="1" hangingPunct="1">
              <a:lnSpc>
                <a:spcPct val="200000"/>
              </a:lnSpc>
              <a:buNone/>
            </a:pPr>
            <a:r>
              <a:rPr lang="en-US" altLang="zh-TW" dirty="0" smtClean="0"/>
              <a:t>SELECT *</a:t>
            </a:r>
            <a:br>
              <a:rPr lang="en-US" altLang="zh-TW" dirty="0" smtClean="0"/>
            </a:br>
            <a:r>
              <a:rPr lang="en-US" altLang="zh-TW" dirty="0" smtClean="0"/>
              <a:t>FROM Employees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LIMIT 0,5</a:t>
            </a:r>
          </a:p>
        </p:txBody>
      </p:sp>
      <p:sp>
        <p:nvSpPr>
          <p:cNvPr id="15257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C6AE47C-D5AB-4636-9828-15CD69C698A8}" type="slidenum">
              <a:rPr lang="en-US" altLang="zh-TW" sz="1400">
                <a:solidFill>
                  <a:schemeClr val="folHlink"/>
                </a:solidFill>
              </a:rPr>
              <a:pPr eaLnBrk="1" hangingPunct="1"/>
              <a:t>30</a:t>
            </a:fld>
            <a:endParaRPr lang="en-US" altLang="zh-TW" sz="140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關於</a:t>
            </a:r>
            <a:r>
              <a:rPr lang="en-US" altLang="zh-TW" dirty="0" smtClean="0"/>
              <a:t>NULL</a:t>
            </a:r>
          </a:p>
        </p:txBody>
      </p:sp>
      <p:sp>
        <p:nvSpPr>
          <p:cNvPr id="1536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NULL</a:t>
            </a:r>
            <a:r>
              <a:rPr lang="zh-TW" altLang="en-US" dirty="0" smtClean="0"/>
              <a:t>值意味著幾個可能：</a:t>
            </a:r>
          </a:p>
          <a:p>
            <a:pPr lvl="1" eaLnBrk="1" hangingPunct="1"/>
            <a:r>
              <a:rPr lang="zh-TW" altLang="en-US" dirty="0" smtClean="0"/>
              <a:t>不會有該項資料</a:t>
            </a:r>
          </a:p>
          <a:p>
            <a:pPr lvl="1" eaLnBrk="1" hangingPunct="1"/>
            <a:r>
              <a:rPr lang="zh-TW" altLang="en-US" dirty="0" smtClean="0"/>
              <a:t>資料目前未知</a:t>
            </a:r>
          </a:p>
          <a:p>
            <a:pPr lvl="1" eaLnBrk="1" hangingPunct="1"/>
            <a:r>
              <a:rPr lang="zh-TW" altLang="en-US" dirty="0" smtClean="0"/>
              <a:t>資料不明</a:t>
            </a:r>
          </a:p>
        </p:txBody>
      </p:sp>
      <p:sp>
        <p:nvSpPr>
          <p:cNvPr id="15360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A6DE8BA-FDEA-4040-BF6B-AD5514C6BCD7}" type="slidenum">
              <a:rPr lang="en-US" altLang="zh-TW" sz="1400">
                <a:solidFill>
                  <a:schemeClr val="folHlink"/>
                </a:solidFill>
              </a:rPr>
              <a:pPr eaLnBrk="1" hangingPunct="1"/>
              <a:t>31</a:t>
            </a:fld>
            <a:endParaRPr lang="en-US" altLang="zh-TW" sz="140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關於</a:t>
            </a:r>
            <a:r>
              <a:rPr lang="en-US" altLang="zh-TW" smtClean="0"/>
              <a:t>NULL(</a:t>
            </a:r>
            <a:r>
              <a:rPr lang="zh-TW" altLang="en-US" smtClean="0"/>
              <a:t>續</a:t>
            </a:r>
            <a:r>
              <a:rPr lang="en-US" altLang="zh-TW" smtClean="0"/>
              <a:t>)</a:t>
            </a:r>
          </a:p>
        </p:txBody>
      </p:sp>
      <p:sp>
        <p:nvSpPr>
          <p:cNvPr id="154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因為我們無法確切的和</a:t>
            </a:r>
            <a:r>
              <a:rPr lang="en-US" altLang="zh-TW" dirty="0" smtClean="0"/>
              <a:t>NULL</a:t>
            </a:r>
            <a:r>
              <a:rPr lang="zh-TW" altLang="en-US" dirty="0" smtClean="0"/>
              <a:t>值比較大小，故也無法和</a:t>
            </a:r>
            <a:r>
              <a:rPr lang="en-US" altLang="zh-TW" dirty="0" smtClean="0"/>
              <a:t>NULL</a:t>
            </a:r>
            <a:r>
              <a:rPr lang="zh-TW" altLang="en-US" dirty="0" smtClean="0"/>
              <a:t>值執行運算。</a:t>
            </a:r>
            <a:endParaRPr lang="en-US" altLang="zh-TW" dirty="0" smtClean="0"/>
          </a:p>
          <a:p>
            <a:pPr eaLnBrk="1" hangingPunct="1"/>
            <a:endParaRPr lang="zh-TW" altLang="en-US" dirty="0" smtClean="0"/>
          </a:p>
          <a:p>
            <a:pPr eaLnBrk="1" hangingPunct="1"/>
            <a:r>
              <a:rPr lang="zh-TW" altLang="en-US" dirty="0" smtClean="0"/>
              <a:t>例如我們要計算員工的薪資時下達如下的指令：</a:t>
            </a:r>
          </a:p>
          <a:p>
            <a:pPr lvl="1" eaLnBrk="1" hangingPunct="1"/>
            <a:r>
              <a:rPr lang="en-US" altLang="zh-TW" dirty="0" smtClean="0"/>
              <a:t>SELECT </a:t>
            </a:r>
            <a:r>
              <a:rPr lang="en-US" altLang="zh-TW" dirty="0" err="1" smtClean="0"/>
              <a:t>EmployeeID</a:t>
            </a:r>
            <a:r>
              <a:rPr lang="en-US" altLang="zh-TW" dirty="0" smtClean="0"/>
              <a:t>, Name, Salary, </a:t>
            </a:r>
            <a:br>
              <a:rPr lang="en-US" altLang="zh-TW" dirty="0" smtClean="0"/>
            </a:br>
            <a:r>
              <a:rPr lang="en-US" altLang="zh-TW" dirty="0" smtClean="0"/>
              <a:t>		    Commission, </a:t>
            </a:r>
            <a:br>
              <a:rPr lang="en-US" altLang="zh-TW" dirty="0" smtClean="0"/>
            </a:br>
            <a:r>
              <a:rPr lang="en-US" altLang="zh-TW" dirty="0" smtClean="0"/>
              <a:t>		    </a:t>
            </a:r>
            <a:r>
              <a:rPr lang="en-US" altLang="zh-TW" dirty="0" err="1" smtClean="0"/>
              <a:t>Salary+Commission</a:t>
            </a:r>
            <a:r>
              <a:rPr lang="en-US" altLang="zh-TW" dirty="0" smtClean="0"/>
              <a:t> AS Total</a:t>
            </a:r>
            <a:br>
              <a:rPr lang="en-US" altLang="zh-TW" dirty="0" smtClean="0"/>
            </a:br>
            <a:r>
              <a:rPr lang="en-US" altLang="zh-TW" dirty="0" smtClean="0"/>
              <a:t>FROM employees</a:t>
            </a:r>
          </a:p>
          <a:p>
            <a:pPr eaLnBrk="1" hangingPunct="1"/>
            <a:endParaRPr lang="en-US" altLang="zh-TW" dirty="0" smtClean="0"/>
          </a:p>
        </p:txBody>
      </p:sp>
      <p:sp>
        <p:nvSpPr>
          <p:cNvPr id="15462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8CBE8D5-73B2-4D68-B23A-C2716F686B93}" type="slidenum">
              <a:rPr lang="en-US" altLang="zh-TW" sz="1400">
                <a:solidFill>
                  <a:schemeClr val="folHlink"/>
                </a:solidFill>
              </a:rPr>
              <a:pPr eaLnBrk="1" hangingPunct="1"/>
              <a:t>32</a:t>
            </a:fld>
            <a:endParaRPr lang="en-US" altLang="zh-TW" sz="140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關於</a:t>
            </a:r>
            <a:r>
              <a:rPr lang="en-US" altLang="zh-TW" smtClean="0"/>
              <a:t>NULL(</a:t>
            </a:r>
            <a:r>
              <a:rPr lang="zh-TW" altLang="en-US" smtClean="0"/>
              <a:t>續</a:t>
            </a:r>
            <a:r>
              <a:rPr lang="en-US" altLang="zh-TW" smtClean="0"/>
              <a:t>)</a:t>
            </a:r>
          </a:p>
        </p:txBody>
      </p:sp>
      <p:sp>
        <p:nvSpPr>
          <p:cNvPr id="1566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dirty="0" smtClean="0"/>
              <a:t>我們對含有</a:t>
            </a:r>
            <a:r>
              <a:rPr lang="en-US" altLang="zh-TW" dirty="0" smtClean="0"/>
              <a:t>NULL</a:t>
            </a:r>
            <a:r>
              <a:rPr lang="zh-TW" altLang="en-US" dirty="0" smtClean="0"/>
              <a:t>值的欄位做聚合統計時也會發生問題。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dirty="0" smtClean="0"/>
              <a:t>例如下達如下的</a:t>
            </a:r>
            <a:r>
              <a:rPr lang="en-US" altLang="zh-TW" dirty="0" smtClean="0"/>
              <a:t>SQL</a:t>
            </a:r>
            <a:r>
              <a:rPr lang="zh-TW" altLang="en-US" dirty="0" smtClean="0"/>
              <a:t>指令以統計各部門的薪資資料：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 smtClean="0"/>
              <a:t>SELECT </a:t>
            </a:r>
            <a:r>
              <a:rPr lang="en-US" altLang="zh-TW" dirty="0" err="1" smtClean="0"/>
              <a:t>DepartmentID</a:t>
            </a:r>
            <a:r>
              <a:rPr lang="en-US" altLang="zh-TW" dirty="0" smtClean="0"/>
              <a:t>, SUM(Salary),</a:t>
            </a:r>
            <a:br>
              <a:rPr lang="en-US" altLang="zh-TW" dirty="0" smtClean="0"/>
            </a:br>
            <a:r>
              <a:rPr lang="en-US" altLang="zh-TW" dirty="0" smtClean="0"/>
              <a:t>		    SUM(Commission),</a:t>
            </a:r>
            <a:br>
              <a:rPr lang="en-US" altLang="zh-TW" dirty="0" smtClean="0"/>
            </a:br>
            <a:r>
              <a:rPr lang="en-US" altLang="zh-TW" dirty="0" smtClean="0"/>
              <a:t>		    SUM(</a:t>
            </a:r>
            <a:r>
              <a:rPr lang="en-US" altLang="zh-TW" dirty="0" err="1" smtClean="0"/>
              <a:t>Salary+Commission</a:t>
            </a:r>
            <a:r>
              <a:rPr lang="en-US" altLang="zh-TW" dirty="0" smtClean="0"/>
              <a:t>) AS Total</a:t>
            </a:r>
            <a:br>
              <a:rPr lang="en-US" altLang="zh-TW" dirty="0" smtClean="0"/>
            </a:br>
            <a:r>
              <a:rPr lang="en-US" altLang="zh-TW" dirty="0" smtClean="0"/>
              <a:t>FROM employees</a:t>
            </a:r>
            <a:br>
              <a:rPr lang="en-US" altLang="zh-TW" dirty="0" smtClean="0"/>
            </a:br>
            <a:r>
              <a:rPr lang="en-US" altLang="zh-TW" dirty="0" smtClean="0"/>
              <a:t>GROUP BY </a:t>
            </a:r>
            <a:r>
              <a:rPr lang="en-US" altLang="zh-TW" dirty="0" err="1" smtClean="0"/>
              <a:t>DepartmentID</a:t>
            </a: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zh-TW" altLang="en-US" dirty="0" smtClean="0"/>
          </a:p>
        </p:txBody>
      </p:sp>
      <p:sp>
        <p:nvSpPr>
          <p:cNvPr id="15667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8E1EA56-83EC-4732-A827-B2A0B653358F}" type="slidenum">
              <a:rPr lang="en-US" altLang="zh-TW" sz="1400">
                <a:solidFill>
                  <a:schemeClr val="folHlink"/>
                </a:solidFill>
              </a:rPr>
              <a:pPr eaLnBrk="1" hangingPunct="1"/>
              <a:t>33</a:t>
            </a:fld>
            <a:endParaRPr lang="en-US" altLang="zh-TW" sz="140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關於</a:t>
            </a:r>
            <a:r>
              <a:rPr lang="en-US" altLang="zh-TW" smtClean="0"/>
              <a:t>NULL(</a:t>
            </a:r>
            <a:r>
              <a:rPr lang="zh-TW" altLang="en-US" smtClean="0"/>
              <a:t>續</a:t>
            </a:r>
            <a:r>
              <a:rPr lang="en-US" altLang="zh-TW" smtClean="0"/>
              <a:t>)</a:t>
            </a:r>
          </a:p>
        </p:txBody>
      </p:sp>
      <p:sp>
        <p:nvSpPr>
          <p:cNvPr id="1587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此時對付</a:t>
            </a:r>
            <a:r>
              <a:rPr lang="en-US" altLang="zh-TW" smtClean="0"/>
              <a:t>NULL</a:t>
            </a:r>
            <a:r>
              <a:rPr lang="zh-TW" altLang="en-US" smtClean="0"/>
              <a:t>值的方法就是用一個預設的值來取代它，以方便執行運算。取代</a:t>
            </a:r>
            <a:r>
              <a:rPr lang="en-US" altLang="zh-TW" smtClean="0"/>
              <a:t>NULL</a:t>
            </a:r>
            <a:r>
              <a:rPr lang="zh-TW" altLang="en-US" smtClean="0"/>
              <a:t>值的函數如下表。</a:t>
            </a:r>
          </a:p>
        </p:txBody>
      </p:sp>
      <p:sp>
        <p:nvSpPr>
          <p:cNvPr id="15872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5F16785-518E-40C4-9704-36B2D19512F9}" type="slidenum">
              <a:rPr lang="en-US" altLang="zh-TW" sz="1400">
                <a:solidFill>
                  <a:schemeClr val="folHlink"/>
                </a:solidFill>
              </a:rPr>
              <a:pPr eaLnBrk="1" hangingPunct="1"/>
              <a:t>34</a:t>
            </a:fld>
            <a:endParaRPr lang="en-US" altLang="zh-TW" sz="1400">
              <a:solidFill>
                <a:schemeClr val="folHlink"/>
              </a:solidFill>
            </a:endParaRPr>
          </a:p>
        </p:txBody>
      </p:sp>
      <p:pic>
        <p:nvPicPr>
          <p:cNvPr id="1945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564904"/>
            <a:ext cx="80391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關於</a:t>
            </a:r>
            <a:r>
              <a:rPr lang="en-US" altLang="zh-TW" smtClean="0"/>
              <a:t>NULL(</a:t>
            </a:r>
            <a:r>
              <a:rPr lang="zh-TW" altLang="en-US" smtClean="0"/>
              <a:t>續</a:t>
            </a:r>
            <a:r>
              <a:rPr lang="en-US" altLang="zh-TW" smtClean="0"/>
              <a:t>)</a:t>
            </a:r>
          </a:p>
        </p:txBody>
      </p:sp>
      <p:sp>
        <p:nvSpPr>
          <p:cNvPr id="159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800" dirty="0" smtClean="0"/>
              <a:t>我們要計算員工的薪資時的原不良</a:t>
            </a:r>
            <a:r>
              <a:rPr lang="en-US" altLang="zh-TW" sz="2800" dirty="0" smtClean="0"/>
              <a:t>SQL</a:t>
            </a:r>
            <a:r>
              <a:rPr lang="zh-TW" altLang="en-US" sz="2800" dirty="0" smtClean="0"/>
              <a:t>指令：</a:t>
            </a:r>
          </a:p>
          <a:p>
            <a:pPr lvl="1" eaLnBrk="1" hangingPunct="1"/>
            <a:r>
              <a:rPr lang="en-US" altLang="zh-TW" sz="2400" dirty="0" smtClean="0"/>
              <a:t>SELECT </a:t>
            </a:r>
            <a:r>
              <a:rPr lang="en-US" altLang="zh-TW" sz="2400" dirty="0" err="1" smtClean="0"/>
              <a:t>EmployeeID</a:t>
            </a:r>
            <a:r>
              <a:rPr lang="en-US" altLang="zh-TW" sz="2400" dirty="0" smtClean="0"/>
              <a:t>, Name, Salary, Commission, </a:t>
            </a:r>
            <a:br>
              <a:rPr lang="en-US" altLang="zh-TW" sz="2400" dirty="0" smtClean="0"/>
            </a:br>
            <a:r>
              <a:rPr lang="en-US" altLang="zh-TW" sz="2400" dirty="0" smtClean="0"/>
              <a:t>		  </a:t>
            </a:r>
            <a:r>
              <a:rPr lang="en-US" altLang="zh-TW" sz="2400" dirty="0" smtClean="0">
                <a:solidFill>
                  <a:schemeClr val="hlink"/>
                </a:solidFill>
              </a:rPr>
              <a:t>Salary + Commission AS Total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FROM employees</a:t>
            </a:r>
          </a:p>
          <a:p>
            <a:pPr eaLnBrk="1" hangingPunct="1"/>
            <a:endParaRPr lang="en-US" altLang="zh-TW" sz="2800" dirty="0" smtClean="0"/>
          </a:p>
          <a:p>
            <a:pPr eaLnBrk="1" hangingPunct="1"/>
            <a:r>
              <a:rPr lang="zh-TW" altLang="en-US" sz="2800" dirty="0" smtClean="0"/>
              <a:t>改成 </a:t>
            </a:r>
            <a:r>
              <a:rPr lang="en-US" altLang="zh-TW" sz="2800" dirty="0" smtClean="0"/>
              <a:t>(NULL</a:t>
            </a:r>
            <a:r>
              <a:rPr lang="zh-TW" altLang="en-US" sz="2800" dirty="0" smtClean="0"/>
              <a:t>值用</a:t>
            </a:r>
            <a:r>
              <a:rPr lang="en-US" altLang="zh-TW" sz="2800" dirty="0" smtClean="0"/>
              <a:t>0</a:t>
            </a:r>
            <a:r>
              <a:rPr lang="zh-TW" altLang="en-US" sz="2800" dirty="0" smtClean="0"/>
              <a:t>取代</a:t>
            </a:r>
            <a:r>
              <a:rPr lang="en-US" altLang="zh-TW" sz="2800" dirty="0" smtClean="0"/>
              <a:t>)(MySQL)</a:t>
            </a:r>
          </a:p>
          <a:p>
            <a:pPr lvl="1" eaLnBrk="1" hangingPunct="1"/>
            <a:r>
              <a:rPr lang="en-US" altLang="zh-TW" sz="2400" dirty="0" smtClean="0"/>
              <a:t>SELECT </a:t>
            </a:r>
            <a:r>
              <a:rPr lang="en-US" altLang="zh-TW" sz="2400" dirty="0" err="1" smtClean="0"/>
              <a:t>EmployeeID</a:t>
            </a:r>
            <a:r>
              <a:rPr lang="en-US" altLang="zh-TW" sz="2400" dirty="0" smtClean="0"/>
              <a:t>, Name, Salary, Commission,</a:t>
            </a:r>
            <a:br>
              <a:rPr lang="en-US" altLang="zh-TW" sz="2400" dirty="0" smtClean="0"/>
            </a:br>
            <a:r>
              <a:rPr lang="en-US" altLang="zh-TW" sz="2400" dirty="0" smtClean="0"/>
              <a:t>		  </a:t>
            </a:r>
            <a:r>
              <a:rPr lang="en-US" altLang="zh-TW" sz="2400" dirty="0" smtClean="0">
                <a:solidFill>
                  <a:schemeClr val="hlink"/>
                </a:solidFill>
              </a:rPr>
              <a:t>Salary + </a:t>
            </a:r>
            <a:r>
              <a:rPr lang="en-US" altLang="zh-TW" sz="2400" dirty="0" smtClean="0">
                <a:solidFill>
                  <a:srgbClr val="FF0000"/>
                </a:solidFill>
              </a:rPr>
              <a:t>IFNULL(Commission,0) </a:t>
            </a:r>
            <a:r>
              <a:rPr lang="en-US" altLang="zh-TW" sz="2400" dirty="0" smtClean="0">
                <a:solidFill>
                  <a:schemeClr val="hlink"/>
                </a:solidFill>
              </a:rPr>
              <a:t>AS Total</a:t>
            </a:r>
            <a:br>
              <a:rPr lang="en-US" altLang="zh-TW" sz="2400" dirty="0" smtClean="0">
                <a:solidFill>
                  <a:schemeClr val="hlink"/>
                </a:solidFill>
              </a:rPr>
            </a:br>
            <a:r>
              <a:rPr lang="en-US" altLang="zh-TW" sz="2400" dirty="0" smtClean="0"/>
              <a:t>FROM employees</a:t>
            </a:r>
          </a:p>
          <a:p>
            <a:pPr eaLnBrk="1" hangingPunct="1"/>
            <a:endParaRPr lang="zh-TW" altLang="en-US" sz="2800" dirty="0" smtClean="0"/>
          </a:p>
        </p:txBody>
      </p:sp>
      <p:sp>
        <p:nvSpPr>
          <p:cNvPr id="15974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1E463AC-40A5-4696-820C-AD59E80B0FDD}" type="slidenum">
              <a:rPr lang="en-US" altLang="zh-TW" sz="1400">
                <a:solidFill>
                  <a:schemeClr val="folHlink"/>
                </a:solidFill>
              </a:rPr>
              <a:pPr eaLnBrk="1" hangingPunct="1"/>
              <a:t>35</a:t>
            </a:fld>
            <a:endParaRPr lang="en-US" altLang="zh-TW" sz="140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關於</a:t>
            </a:r>
            <a:r>
              <a:rPr lang="en-US" altLang="zh-TW" dirty="0" smtClean="0"/>
              <a:t>NULL(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</a:p>
        </p:txBody>
      </p:sp>
      <p:sp>
        <p:nvSpPr>
          <p:cNvPr id="1617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若要統計各部門的薪資資料則可改成：</a:t>
            </a:r>
          </a:p>
          <a:p>
            <a:pPr marL="342900" lvl="1" indent="0" eaLnBrk="1" hangingPunct="1">
              <a:lnSpc>
                <a:spcPct val="150000"/>
              </a:lnSpc>
              <a:buNone/>
            </a:pPr>
            <a:r>
              <a:rPr lang="en-US" altLang="zh-TW" dirty="0" smtClean="0"/>
              <a:t>SELECT </a:t>
            </a:r>
            <a:r>
              <a:rPr lang="en-US" altLang="zh-TW" dirty="0" err="1" smtClean="0"/>
              <a:t>DepartmentID</a:t>
            </a:r>
            <a:r>
              <a:rPr lang="en-US" altLang="zh-TW" dirty="0" smtClean="0"/>
              <a:t>, SUM(Salary),</a:t>
            </a:r>
            <a:br>
              <a:rPr lang="en-US" altLang="zh-TW" dirty="0" smtClean="0"/>
            </a:br>
            <a:r>
              <a:rPr lang="en-US" altLang="zh-TW" dirty="0"/>
              <a:t>	 </a:t>
            </a:r>
            <a:r>
              <a:rPr lang="en-US" altLang="zh-TW" dirty="0" smtClean="0"/>
              <a:t>      SUM(Commission),</a:t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en-US" altLang="zh-TW" dirty="0"/>
              <a:t> </a:t>
            </a:r>
            <a:r>
              <a:rPr lang="en-US" altLang="zh-TW" dirty="0" smtClean="0"/>
              <a:t>      SUM(Salary + </a:t>
            </a:r>
            <a:r>
              <a:rPr lang="en-US" altLang="zh-TW" dirty="0" smtClean="0">
                <a:solidFill>
                  <a:srgbClr val="FF0000"/>
                </a:solidFill>
              </a:rPr>
              <a:t>IFNULL(Commission,0) ) </a:t>
            </a:r>
            <a:r>
              <a:rPr lang="en-US" altLang="zh-TW" dirty="0"/>
              <a:t> </a:t>
            </a:r>
            <a:r>
              <a:rPr lang="en-US" altLang="zh-TW" dirty="0" smtClean="0"/>
              <a:t>AS Total</a:t>
            </a:r>
            <a:br>
              <a:rPr lang="en-US" altLang="zh-TW" dirty="0" smtClean="0"/>
            </a:br>
            <a:r>
              <a:rPr lang="en-US" altLang="zh-TW" dirty="0" smtClean="0"/>
              <a:t>FROM employees</a:t>
            </a:r>
            <a:br>
              <a:rPr lang="en-US" altLang="zh-TW" dirty="0" smtClean="0"/>
            </a:br>
            <a:r>
              <a:rPr lang="en-US" altLang="zh-TW" dirty="0" smtClean="0"/>
              <a:t>GROUP BY </a:t>
            </a:r>
            <a:r>
              <a:rPr lang="en-US" altLang="zh-TW" dirty="0" err="1" smtClean="0"/>
              <a:t>DepartmentID</a:t>
            </a:r>
            <a:endParaRPr lang="en-US" altLang="zh-TW" dirty="0" smtClean="0"/>
          </a:p>
          <a:p>
            <a:pPr eaLnBrk="1" hangingPunct="1"/>
            <a:endParaRPr lang="zh-TW" altLang="en-US" dirty="0" smtClean="0"/>
          </a:p>
        </p:txBody>
      </p:sp>
      <p:sp>
        <p:nvSpPr>
          <p:cNvPr id="16179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7CF4647-6761-4EA8-8124-5DD3B02837B3}" type="slidenum">
              <a:rPr lang="en-US" altLang="zh-TW" sz="1400">
                <a:solidFill>
                  <a:schemeClr val="folHlink"/>
                </a:solidFill>
              </a:rPr>
              <a:pPr eaLnBrk="1" hangingPunct="1"/>
              <a:t>36</a:t>
            </a:fld>
            <a:endParaRPr lang="en-US" altLang="zh-TW" sz="140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7C61-9576-4A86-A01E-6F9369A59481}" type="slidenum">
              <a:rPr lang="en-US" altLang="zh-TW" smtClean="0"/>
              <a:pPr/>
              <a:t>37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107504" y="116632"/>
            <a:ext cx="1221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tx1"/>
                </a:solidFill>
              </a:rPr>
              <a:t>作業</a:t>
            </a:r>
            <a:r>
              <a:rPr lang="en-US" altLang="zh-TW" sz="3200" dirty="0" smtClean="0">
                <a:solidFill>
                  <a:schemeClr val="tx1"/>
                </a:solidFill>
              </a:rPr>
              <a:t>:</a:t>
            </a:r>
            <a:r>
              <a:rPr lang="zh-TW" altLang="en-US" sz="3200" dirty="0" smtClean="0">
                <a:solidFill>
                  <a:schemeClr val="tx1"/>
                </a:solidFill>
              </a:rPr>
              <a:t> 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11560" y="1124744"/>
            <a:ext cx="74168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6.</a:t>
            </a:r>
            <a:r>
              <a:rPr lang="zh-TW" altLang="en-US" dirty="0" smtClean="0">
                <a:solidFill>
                  <a:schemeClr val="tx1"/>
                </a:solidFill>
              </a:rPr>
              <a:t> 查詢</a:t>
            </a:r>
            <a:r>
              <a:rPr lang="zh-TW" altLang="en-US" dirty="0">
                <a:solidFill>
                  <a:schemeClr val="tx1"/>
                </a:solidFill>
              </a:rPr>
              <a:t>員工之薪資年薪超過</a:t>
            </a:r>
            <a:r>
              <a:rPr lang="en-US" altLang="zh-TW" dirty="0">
                <a:solidFill>
                  <a:schemeClr val="tx1"/>
                </a:solidFill>
              </a:rPr>
              <a:t>50</a:t>
            </a:r>
            <a:r>
              <a:rPr lang="zh-TW" altLang="en-US" dirty="0">
                <a:solidFill>
                  <a:schemeClr val="tx1"/>
                </a:solidFill>
              </a:rPr>
              <a:t>萬且為業務部門</a:t>
            </a:r>
            <a:r>
              <a:rPr lang="en-US" altLang="zh-TW" dirty="0">
                <a:solidFill>
                  <a:schemeClr val="tx1"/>
                </a:solidFill>
              </a:rPr>
              <a:t>20</a:t>
            </a:r>
            <a:r>
              <a:rPr lang="zh-TW" altLang="en-US" dirty="0">
                <a:solidFill>
                  <a:schemeClr val="tx1"/>
                </a:solidFill>
              </a:rPr>
              <a:t>的員工之工號、姓名、年薪及雇用日期。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7.</a:t>
            </a:r>
            <a:r>
              <a:rPr lang="zh-TW" altLang="en-US" dirty="0" smtClean="0">
                <a:solidFill>
                  <a:schemeClr val="tx1"/>
                </a:solidFill>
              </a:rPr>
              <a:t>查詢</a:t>
            </a:r>
            <a:r>
              <a:rPr lang="zh-TW" altLang="en-US" dirty="0">
                <a:solidFill>
                  <a:schemeClr val="tx1"/>
                </a:solidFill>
              </a:rPr>
              <a:t>所有員工中的最高薪資資料前十名之員工資料。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8.</a:t>
            </a:r>
            <a:r>
              <a:rPr lang="zh-TW" altLang="en-US" dirty="0">
                <a:solidFill>
                  <a:schemeClr val="tx1"/>
                </a:solidFill>
              </a:rPr>
              <a:t>請依部門統計員工之平均</a:t>
            </a:r>
            <a:r>
              <a:rPr lang="zh-TW" altLang="en-US" dirty="0" smtClean="0">
                <a:solidFill>
                  <a:schemeClr val="tx1"/>
                </a:solidFill>
              </a:rPr>
              <a:t>薪資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欄位別名 </a:t>
            </a:r>
            <a:r>
              <a:rPr lang="en-US" altLang="zh-TW" dirty="0" smtClean="0">
                <a:solidFill>
                  <a:schemeClr val="tx1"/>
                </a:solidFill>
              </a:rPr>
              <a:t>AVG)</a:t>
            </a:r>
            <a:r>
              <a:rPr lang="zh-TW" altLang="en-US" dirty="0" smtClean="0">
                <a:solidFill>
                  <a:schemeClr val="tx1"/>
                </a:solidFill>
              </a:rPr>
              <a:t>、最小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欄位</a:t>
            </a:r>
            <a:r>
              <a:rPr lang="zh-TW" altLang="en-US" dirty="0" smtClean="0">
                <a:solidFill>
                  <a:schemeClr val="tx1"/>
                </a:solidFill>
              </a:rPr>
              <a:t>別名 </a:t>
            </a:r>
            <a:r>
              <a:rPr lang="en-US" altLang="zh-TW" dirty="0" smtClean="0">
                <a:solidFill>
                  <a:schemeClr val="tx1"/>
                </a:solidFill>
              </a:rPr>
              <a:t>MIN)</a:t>
            </a:r>
            <a:r>
              <a:rPr lang="zh-TW" altLang="en-US" dirty="0" smtClean="0">
                <a:solidFill>
                  <a:schemeClr val="tx1"/>
                </a:solidFill>
              </a:rPr>
              <a:t>及最高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欄位</a:t>
            </a:r>
            <a:r>
              <a:rPr lang="zh-TW" altLang="en-US" dirty="0" smtClean="0">
                <a:solidFill>
                  <a:schemeClr val="tx1"/>
                </a:solidFill>
              </a:rPr>
              <a:t>別名 </a:t>
            </a:r>
            <a:r>
              <a:rPr lang="en-US" altLang="zh-TW" dirty="0" smtClean="0">
                <a:solidFill>
                  <a:schemeClr val="tx1"/>
                </a:solidFill>
              </a:rPr>
              <a:t>MAX)</a:t>
            </a:r>
            <a:r>
              <a:rPr lang="zh-TW" altLang="en-US" dirty="0" smtClean="0">
                <a:solidFill>
                  <a:schemeClr val="tx1"/>
                </a:solidFill>
              </a:rPr>
              <a:t>薪資。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9. </a:t>
            </a:r>
            <a:r>
              <a:rPr lang="zh-TW" altLang="en-US" dirty="0" smtClean="0">
                <a:solidFill>
                  <a:schemeClr val="tx1"/>
                </a:solidFill>
              </a:rPr>
              <a:t>查詢</a:t>
            </a:r>
            <a:r>
              <a:rPr lang="zh-TW" altLang="en-US" dirty="0">
                <a:solidFill>
                  <a:schemeClr val="tx1"/>
                </a:solidFill>
              </a:rPr>
              <a:t>薪資介於</a:t>
            </a:r>
            <a:r>
              <a:rPr lang="en-US" altLang="zh-TW" dirty="0">
                <a:solidFill>
                  <a:schemeClr val="tx1"/>
                </a:solidFill>
              </a:rPr>
              <a:t>50</a:t>
            </a:r>
            <a:r>
              <a:rPr lang="zh-TW" altLang="en-US" dirty="0">
                <a:solidFill>
                  <a:schemeClr val="tx1"/>
                </a:solidFill>
              </a:rPr>
              <a:t>～</a:t>
            </a:r>
            <a:r>
              <a:rPr lang="en-US" altLang="zh-TW" dirty="0">
                <a:solidFill>
                  <a:schemeClr val="tx1"/>
                </a:solidFill>
              </a:rPr>
              <a:t>70</a:t>
            </a:r>
            <a:r>
              <a:rPr lang="zh-TW" altLang="en-US" dirty="0">
                <a:solidFill>
                  <a:schemeClr val="tx1"/>
                </a:solidFill>
              </a:rPr>
              <a:t>萬的男性員工之部門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zh-TW" altLang="en-US" dirty="0">
                <a:solidFill>
                  <a:schemeClr val="tx1"/>
                </a:solidFill>
              </a:rPr>
              <a:t>員</a:t>
            </a:r>
            <a:r>
              <a:rPr lang="zh-TW" altLang="en-US" dirty="0" smtClean="0">
                <a:solidFill>
                  <a:schemeClr val="tx1"/>
                </a:solidFill>
              </a:rPr>
              <a:t>工</a:t>
            </a:r>
            <a:r>
              <a:rPr lang="zh-TW" altLang="en-US" dirty="0">
                <a:solidFill>
                  <a:schemeClr val="tx1"/>
                </a:solidFill>
              </a:rPr>
              <a:t>號、姓名、薪資及</a:t>
            </a:r>
            <a:r>
              <a:rPr lang="zh-TW" altLang="en-US" dirty="0" smtClean="0">
                <a:solidFill>
                  <a:schemeClr val="tx1"/>
                </a:solidFill>
              </a:rPr>
              <a:t>職務</a:t>
            </a:r>
            <a:endParaRPr lang="en-US" altLang="zh-TW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10. </a:t>
            </a:r>
            <a:r>
              <a:rPr lang="zh-TW" altLang="en-US" dirty="0" smtClean="0">
                <a:solidFill>
                  <a:schemeClr val="tx1"/>
                </a:solidFill>
              </a:rPr>
              <a:t>查詢</a:t>
            </a:r>
            <a:r>
              <a:rPr lang="zh-TW" altLang="en-US" dirty="0">
                <a:solidFill>
                  <a:schemeClr val="tx1"/>
                </a:solidFill>
              </a:rPr>
              <a:t>範例資料庫中職務非管理</a:t>
            </a:r>
            <a:r>
              <a:rPr lang="zh-TW" altLang="en-US" dirty="0" smtClean="0">
                <a:solidFill>
                  <a:schemeClr val="tx1"/>
                </a:solidFill>
              </a:rPr>
              <a:t>階層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不是經</a:t>
            </a:r>
            <a:r>
              <a:rPr lang="zh-TW" altLang="en-US" dirty="0">
                <a:solidFill>
                  <a:schemeClr val="tx1"/>
                </a:solidFill>
              </a:rPr>
              <a:t>理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</a:rPr>
              <a:t>的</a:t>
            </a:r>
            <a:r>
              <a:rPr lang="zh-TW" altLang="en-US" dirty="0">
                <a:solidFill>
                  <a:schemeClr val="tx1"/>
                </a:solidFill>
              </a:rPr>
              <a:t>員工之資料</a:t>
            </a:r>
            <a:r>
              <a:rPr lang="zh-TW" altLang="en-US" dirty="0" smtClean="0">
                <a:solidFill>
                  <a:schemeClr val="tx1"/>
                </a:solidFill>
              </a:rPr>
              <a:t>，佣金</a:t>
            </a:r>
            <a:r>
              <a:rPr lang="en-US" altLang="zh-TW" dirty="0" smtClean="0">
                <a:solidFill>
                  <a:schemeClr val="tx1"/>
                </a:solidFill>
              </a:rPr>
              <a:t>(Commission)</a:t>
            </a:r>
            <a:r>
              <a:rPr lang="zh-TW" altLang="en-US" dirty="0" smtClean="0">
                <a:solidFill>
                  <a:schemeClr val="tx1"/>
                </a:solidFill>
              </a:rPr>
              <a:t>不為</a:t>
            </a:r>
            <a:r>
              <a:rPr lang="en-US" altLang="zh-TW" dirty="0" smtClean="0">
                <a:solidFill>
                  <a:schemeClr val="tx1"/>
                </a:solidFill>
              </a:rPr>
              <a:t>NULL</a:t>
            </a:r>
            <a:r>
              <a:rPr lang="zh-TW" altLang="en-US" dirty="0" smtClean="0">
                <a:solidFill>
                  <a:schemeClr val="tx1"/>
                </a:solidFill>
              </a:rPr>
              <a:t>，並以員工</a:t>
            </a:r>
            <a:r>
              <a:rPr lang="zh-TW" altLang="en-US" dirty="0">
                <a:solidFill>
                  <a:schemeClr val="tx1"/>
                </a:solidFill>
              </a:rPr>
              <a:t>號依序由小到</a:t>
            </a:r>
            <a:r>
              <a:rPr lang="zh-TW" altLang="en-US" dirty="0" smtClean="0">
                <a:solidFill>
                  <a:schemeClr val="tx1"/>
                </a:solidFill>
              </a:rPr>
              <a:t>大排</a:t>
            </a:r>
            <a:r>
              <a:rPr lang="zh-TW" altLang="en-US" dirty="0">
                <a:solidFill>
                  <a:schemeClr val="tx1"/>
                </a:solidFill>
              </a:rPr>
              <a:t>序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873" y="0"/>
            <a:ext cx="3816127" cy="74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6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使用運算式及函數</a:t>
            </a:r>
            <a:r>
              <a:rPr lang="en-US" altLang="zh-TW" smtClean="0"/>
              <a:t>(</a:t>
            </a:r>
            <a:r>
              <a:rPr lang="zh-TW" altLang="en-US" smtClean="0"/>
              <a:t>續</a:t>
            </a:r>
            <a:r>
              <a:rPr lang="en-US" altLang="zh-TW" smtClean="0"/>
              <a:t>)</a:t>
            </a:r>
          </a:p>
        </p:txBody>
      </p:sp>
      <p:sp>
        <p:nvSpPr>
          <p:cNvPr id="11469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341438"/>
            <a:ext cx="8154987" cy="48958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dirty="0" smtClean="0"/>
              <a:t>除了數學運算之外，也可以進行位元</a:t>
            </a:r>
            <a:r>
              <a:rPr lang="en-US" altLang="zh-TW" dirty="0" smtClean="0"/>
              <a:t>(Bitwise)</a:t>
            </a:r>
            <a:r>
              <a:rPr lang="zh-TW" altLang="en-US" dirty="0" smtClean="0"/>
              <a:t>運算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dirty="0" smtClean="0"/>
              <a:t>依</a:t>
            </a:r>
            <a:r>
              <a:rPr lang="en-US" altLang="zh-TW" dirty="0" smtClean="0"/>
              <a:t>DBMS</a:t>
            </a:r>
            <a:r>
              <a:rPr lang="zh-TW" altLang="en-US" dirty="0" smtClean="0"/>
              <a:t>而異，不一定有支援此項功能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 smtClean="0"/>
              <a:t>MySQL</a:t>
            </a:r>
            <a:r>
              <a:rPr lang="zh-TW" altLang="en-US" dirty="0" smtClean="0"/>
              <a:t>的位元運算和</a:t>
            </a:r>
            <a:r>
              <a:rPr lang="en-US" altLang="zh-TW" dirty="0" smtClean="0"/>
              <a:t>C/C++</a:t>
            </a:r>
            <a:r>
              <a:rPr lang="zh-TW" altLang="en-US" dirty="0" smtClean="0"/>
              <a:t>語言一樣：</a:t>
            </a:r>
          </a:p>
        </p:txBody>
      </p:sp>
      <p:sp>
        <p:nvSpPr>
          <p:cNvPr id="11469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F954B34-360E-4C58-92A4-1B7E6CCDF033}" type="slidenum">
              <a:rPr lang="en-US" altLang="zh-TW" sz="1400">
                <a:solidFill>
                  <a:schemeClr val="folHlink"/>
                </a:solidFill>
              </a:rPr>
              <a:pPr eaLnBrk="1" hangingPunct="1"/>
              <a:t>4</a:t>
            </a:fld>
            <a:endParaRPr lang="en-US" altLang="zh-TW" sz="1400">
              <a:solidFill>
                <a:schemeClr val="folHlin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08"/>
          <a:stretch/>
        </p:blipFill>
        <p:spPr bwMode="auto">
          <a:xfrm>
            <a:off x="682533" y="3647820"/>
            <a:ext cx="7888828" cy="270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6378950" y="2018629"/>
            <a:ext cx="27334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</a:rPr>
              <a:t>12:   1100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</a:rPr>
              <a:t>24:  11000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1000  (8)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11100 (28)</a:t>
            </a:r>
            <a:endParaRPr lang="zh-TW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使用運算式及函數</a:t>
            </a:r>
            <a:r>
              <a:rPr lang="en-US" altLang="zh-TW" smtClean="0"/>
              <a:t>(</a:t>
            </a:r>
            <a:r>
              <a:rPr lang="zh-TW" altLang="en-US" smtClean="0"/>
              <a:t>續</a:t>
            </a:r>
            <a:r>
              <a:rPr lang="en-US" altLang="zh-TW" smtClean="0"/>
              <a:t>)</a:t>
            </a:r>
          </a:p>
        </p:txBody>
      </p:sp>
      <p:sp>
        <p:nvSpPr>
          <p:cNvPr id="1167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dirty="0" smtClean="0"/>
              <a:t>若我們想要得知</a:t>
            </a:r>
            <a:r>
              <a:rPr lang="en-US" altLang="zh-TW" dirty="0" smtClean="0"/>
              <a:t>12</a:t>
            </a:r>
            <a:r>
              <a:rPr lang="zh-TW" altLang="en-US" dirty="0" smtClean="0"/>
              <a:t>和</a:t>
            </a:r>
            <a:r>
              <a:rPr lang="en-US" altLang="zh-TW" dirty="0" smtClean="0"/>
              <a:t>24</a:t>
            </a:r>
            <a:r>
              <a:rPr lang="zh-TW" altLang="en-US" dirty="0" smtClean="0"/>
              <a:t>之間各項位元運算的結果，則可以下達一個不含</a:t>
            </a:r>
            <a:r>
              <a:rPr lang="en-US" altLang="zh-TW" dirty="0" smtClean="0"/>
              <a:t>FROM</a:t>
            </a:r>
            <a:r>
              <a:rPr lang="zh-TW" altLang="en-US" dirty="0" smtClean="0"/>
              <a:t>子句的</a:t>
            </a:r>
            <a:r>
              <a:rPr lang="en-US" altLang="zh-TW" dirty="0" smtClean="0"/>
              <a:t>SQL</a:t>
            </a:r>
            <a:r>
              <a:rPr lang="zh-TW" altLang="en-US" dirty="0" smtClean="0"/>
              <a:t>指令：</a:t>
            </a:r>
          </a:p>
          <a:p>
            <a:pPr marL="342900" lvl="1" indent="0" eaLnBrk="1" hangingPunct="1">
              <a:lnSpc>
                <a:spcPct val="150000"/>
              </a:lnSpc>
              <a:buNone/>
            </a:pPr>
            <a:endParaRPr lang="en-US" altLang="zh-TW" dirty="0" smtClean="0"/>
          </a:p>
          <a:p>
            <a:pPr marL="342900" lvl="1" indent="0" eaLnBrk="1" hangingPunct="1">
              <a:lnSpc>
                <a:spcPct val="150000"/>
              </a:lnSpc>
              <a:buNone/>
            </a:pPr>
            <a:r>
              <a:rPr lang="en-US" altLang="zh-TW" dirty="0" smtClean="0"/>
              <a:t>SELECT 12 &amp; 24, 12 | 24, 12 ^ 24</a:t>
            </a:r>
          </a:p>
          <a:p>
            <a:pPr eaLnBrk="1" hangingPunct="1">
              <a:lnSpc>
                <a:spcPct val="150000"/>
              </a:lnSpc>
            </a:pPr>
            <a:endParaRPr lang="zh-TW" altLang="en-US" dirty="0" smtClean="0"/>
          </a:p>
        </p:txBody>
      </p:sp>
      <p:sp>
        <p:nvSpPr>
          <p:cNvPr id="11673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9ED537B-E3B2-4362-922A-DF76E126F5D5}" type="slidenum">
              <a:rPr lang="en-US" altLang="zh-TW" sz="1400">
                <a:solidFill>
                  <a:schemeClr val="folHlink"/>
                </a:solidFill>
              </a:rPr>
              <a:pPr eaLnBrk="1" hangingPunct="1"/>
              <a:t>5</a:t>
            </a:fld>
            <a:endParaRPr lang="en-US" altLang="zh-TW" sz="140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使用運算式及函數</a:t>
            </a:r>
            <a:r>
              <a:rPr lang="en-US" altLang="zh-TW" smtClean="0"/>
              <a:t>(</a:t>
            </a:r>
            <a:r>
              <a:rPr lang="zh-TW" altLang="en-US" smtClean="0"/>
              <a:t>續</a:t>
            </a:r>
            <a:r>
              <a:rPr lang="en-US" altLang="zh-TW" smtClean="0"/>
              <a:t>)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dirty="0" smtClean="0"/>
              <a:t>各家</a:t>
            </a:r>
            <a:r>
              <a:rPr lang="en-US" altLang="zh-TW" dirty="0" smtClean="0"/>
              <a:t>RDBMS</a:t>
            </a:r>
            <a:r>
              <a:rPr lang="zh-TW" altLang="en-US" dirty="0" smtClean="0"/>
              <a:t>所提供的功能與函數的名稱不盡相同，而且函數的數量也是不盡相同。使用上大致可分為如下幾個類別：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 smtClean="0"/>
              <a:t>數學函數：根據函數的參數輸入值執行計算，然後傳回數值。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 smtClean="0"/>
              <a:t>字串函數：在字串輸入值</a:t>
            </a:r>
            <a:r>
              <a:rPr lang="en-US" altLang="zh-TW" dirty="0" smtClean="0"/>
              <a:t>(CHAR/VARCHAR)</a:t>
            </a:r>
            <a:r>
              <a:rPr lang="zh-TW" altLang="en-US" dirty="0" smtClean="0"/>
              <a:t>上執行一個運算 ，並傳回一個字串值或數值。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 smtClean="0"/>
              <a:t>日期與時間函數：執行日期與時間輸出值的運算，並傳回字串、數字或日期與時間值。</a:t>
            </a:r>
          </a:p>
        </p:txBody>
      </p:sp>
      <p:sp>
        <p:nvSpPr>
          <p:cNvPr id="11878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6631903-2ECD-4787-A158-5E07BBF6DD04}" type="slidenum">
              <a:rPr lang="en-US" altLang="zh-TW" sz="1400">
                <a:solidFill>
                  <a:schemeClr val="folHlink"/>
                </a:solidFill>
              </a:rPr>
              <a:pPr eaLnBrk="1" hangingPunct="1"/>
              <a:t>6</a:t>
            </a:fld>
            <a:endParaRPr lang="en-US" altLang="zh-TW" sz="1400">
              <a:solidFill>
                <a:schemeClr val="fol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2AE53A0-86F0-44FC-8CB9-9FE8E8A0260E}" type="slidenum">
              <a:rPr lang="en-US" altLang="zh-TW" sz="1400">
                <a:solidFill>
                  <a:schemeClr val="folHlink"/>
                </a:solidFill>
              </a:rPr>
              <a:pPr eaLnBrk="1" hangingPunct="1"/>
              <a:t>7</a:t>
            </a:fld>
            <a:endParaRPr lang="en-US" altLang="zh-TW" sz="1400">
              <a:solidFill>
                <a:schemeClr val="folHlink"/>
              </a:solidFill>
            </a:endParaRPr>
          </a:p>
        </p:txBody>
      </p:sp>
      <p:pic>
        <p:nvPicPr>
          <p:cNvPr id="1198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59"/>
          <a:stretch/>
        </p:blipFill>
        <p:spPr bwMode="auto">
          <a:xfrm>
            <a:off x="204788" y="1340768"/>
            <a:ext cx="8734425" cy="476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B359EB1-2F7F-4BE7-AD5E-5CAA6F3D7EA4}" type="slidenum">
              <a:rPr lang="en-US" altLang="zh-TW" sz="1400">
                <a:solidFill>
                  <a:schemeClr val="folHlink"/>
                </a:solidFill>
              </a:rPr>
              <a:pPr eaLnBrk="1" hangingPunct="1"/>
              <a:t>8</a:t>
            </a:fld>
            <a:endParaRPr lang="en-US" altLang="zh-TW" sz="1400">
              <a:solidFill>
                <a:schemeClr val="folHlink"/>
              </a:solidFill>
            </a:endParaRPr>
          </a:p>
        </p:txBody>
      </p:sp>
      <p:pic>
        <p:nvPicPr>
          <p:cNvPr id="1208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204913"/>
            <a:ext cx="87249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使用運算式及函數</a:t>
            </a:r>
            <a:r>
              <a:rPr lang="en-US" altLang="zh-TW" smtClean="0"/>
              <a:t>(</a:t>
            </a:r>
            <a:r>
              <a:rPr lang="zh-TW" altLang="en-US" smtClean="0"/>
              <a:t>續</a:t>
            </a:r>
            <a:r>
              <a:rPr lang="en-US" altLang="zh-TW" smtClean="0"/>
              <a:t>)</a:t>
            </a:r>
          </a:p>
        </p:txBody>
      </p:sp>
      <p:sp>
        <p:nvSpPr>
          <p:cNvPr id="121861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107504" y="1825625"/>
            <a:ext cx="8712968" cy="4351338"/>
          </a:xfrm>
        </p:spPr>
        <p:txBody>
          <a:bodyPr/>
          <a:lstStyle/>
          <a:p>
            <a:pPr marL="342900" lvl="1" indent="0" eaLnBrk="1" hangingPunct="1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SELECT ROUND(12.5,0), LEAST('A', 'B', 'C'), RAND(0), SIGN(-4)</a:t>
            </a:r>
          </a:p>
          <a:p>
            <a:pPr eaLnBrk="1" hangingPunct="1"/>
            <a:endParaRPr lang="zh-TW" altLang="en-US" dirty="0" smtClean="0"/>
          </a:p>
        </p:txBody>
      </p:sp>
      <p:sp>
        <p:nvSpPr>
          <p:cNvPr id="12185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E33A6F3-B34D-4E95-9B21-704FEFE31A03}" type="slidenum">
              <a:rPr lang="en-US" altLang="zh-TW" sz="1400">
                <a:solidFill>
                  <a:schemeClr val="folHlink"/>
                </a:solidFill>
              </a:rPr>
              <a:pPr eaLnBrk="1" hangingPunct="1"/>
              <a:t>9</a:t>
            </a:fld>
            <a:endParaRPr lang="en-US" altLang="zh-TW" sz="1400">
              <a:solidFill>
                <a:schemeClr val="folHlink"/>
              </a:solidFill>
            </a:endParaRP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0" y="2581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3339</TotalTime>
  <Words>1549</Words>
  <Application>Microsoft Office PowerPoint</Application>
  <PresentationFormat>如螢幕大小 (4:3)</PresentationFormat>
  <Paragraphs>156</Paragraphs>
  <Slides>37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5" baseType="lpstr">
      <vt:lpstr>新細明體</vt:lpstr>
      <vt:lpstr>Arial</vt:lpstr>
      <vt:lpstr>Calibri</vt:lpstr>
      <vt:lpstr>Calibri Light</vt:lpstr>
      <vt:lpstr>Consolas</vt:lpstr>
      <vt:lpstr>Times New Roman</vt:lpstr>
      <vt:lpstr>Office 佈景主題</vt:lpstr>
      <vt:lpstr>Visio</vt:lpstr>
      <vt:lpstr>使用運算式及函數</vt:lpstr>
      <vt:lpstr>PowerPoint 簡報</vt:lpstr>
      <vt:lpstr>使用運算式及函數(續)</vt:lpstr>
      <vt:lpstr>使用運算式及函數(續)</vt:lpstr>
      <vt:lpstr>使用運算式及函數(續)</vt:lpstr>
      <vt:lpstr>使用運算式及函數(續)</vt:lpstr>
      <vt:lpstr>PowerPoint 簡報</vt:lpstr>
      <vt:lpstr>PowerPoint 簡報</vt:lpstr>
      <vt:lpstr>使用運算式及函數(續)</vt:lpstr>
      <vt:lpstr>PowerPoint 簡報</vt:lpstr>
      <vt:lpstr>PowerPoint 簡報</vt:lpstr>
      <vt:lpstr>使用運算式及函數(續)</vt:lpstr>
      <vt:lpstr>使用運算式及函數(續)</vt:lpstr>
      <vt:lpstr>PowerPoint 簡報</vt:lpstr>
      <vt:lpstr>使用運算式及函數(續)</vt:lpstr>
      <vt:lpstr>使用聚合函數來統計資料</vt:lpstr>
      <vt:lpstr>PowerPoint 簡報</vt:lpstr>
      <vt:lpstr>使用聚合函數來統計資料(續)</vt:lpstr>
      <vt:lpstr>使用聚合函數來統計資料(續)</vt:lpstr>
      <vt:lpstr>使用聚合函數來統計資料(續)</vt:lpstr>
      <vt:lpstr>GROUP BY 資料群組化</vt:lpstr>
      <vt:lpstr>使用GROUP BY於資料群組化(續)</vt:lpstr>
      <vt:lpstr>使用GROUP BY於資料群組化(續)</vt:lpstr>
      <vt:lpstr>使用GROUP BY於資料群組化(續)</vt:lpstr>
      <vt:lpstr>作業</vt:lpstr>
      <vt:lpstr>HAVING子句篩選群組化資料</vt:lpstr>
      <vt:lpstr>PowerPoint 簡報</vt:lpstr>
      <vt:lpstr>使用HAVING子句篩選群組化資料(續)</vt:lpstr>
      <vt:lpstr>最大輸出筆數</vt:lpstr>
      <vt:lpstr>限定最大輸出筆數(續)</vt:lpstr>
      <vt:lpstr>關於NULL</vt:lpstr>
      <vt:lpstr>關於NULL(續)</vt:lpstr>
      <vt:lpstr>關於NULL(續)</vt:lpstr>
      <vt:lpstr>關於NULL(續)</vt:lpstr>
      <vt:lpstr>關於NULL(續)</vt:lpstr>
      <vt:lpstr>關於NULL(續)</vt:lpstr>
      <vt:lpstr>PowerPoint 簡報</vt:lpstr>
    </vt:vector>
  </TitlesOfParts>
  <Company>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</dc:title>
  <dc:creator>Fenny Lee</dc:creator>
  <cp:lastModifiedBy>CC Lee</cp:lastModifiedBy>
  <cp:revision>243</cp:revision>
  <dcterms:created xsi:type="dcterms:W3CDTF">2005-03-08T07:48:16Z</dcterms:created>
  <dcterms:modified xsi:type="dcterms:W3CDTF">2017-10-17T14:02:19Z</dcterms:modified>
</cp:coreProperties>
</file>