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7"/>
  </p:notesMasterIdLst>
  <p:sldIdLst>
    <p:sldId id="297" r:id="rId2"/>
    <p:sldId id="298" r:id="rId3"/>
    <p:sldId id="299" r:id="rId4"/>
    <p:sldId id="300" r:id="rId5"/>
    <p:sldId id="301" r:id="rId6"/>
    <p:sldId id="303" r:id="rId7"/>
    <p:sldId id="302" r:id="rId8"/>
    <p:sldId id="304" r:id="rId9"/>
    <p:sldId id="305" r:id="rId10"/>
    <p:sldId id="308" r:id="rId11"/>
    <p:sldId id="307" r:id="rId12"/>
    <p:sldId id="306" r:id="rId13"/>
    <p:sldId id="309" r:id="rId14"/>
    <p:sldId id="310" r:id="rId15"/>
    <p:sldId id="311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03" autoAdjust="0"/>
    <p:restoredTop sz="84989" autoAdjust="0"/>
  </p:normalViewPr>
  <p:slideViewPr>
    <p:cSldViewPr snapToGrid="0">
      <p:cViewPr varScale="1">
        <p:scale>
          <a:sx n="90" d="100"/>
          <a:sy n="90" d="100"/>
        </p:scale>
        <p:origin x="10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B66010-160B-4923-A9DC-4829CB3566FF}" type="datetimeFigureOut">
              <a:rPr lang="zh-TW" altLang="en-US" smtClean="0"/>
              <a:t>2017/10/31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08DE37-2798-44D1-A41E-AC74251C67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2158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48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E52B-08FB-471A-A8F8-CA7A47828D71}" type="datetimeFigureOut">
              <a:rPr lang="zh-TW" altLang="en-US" smtClean="0"/>
              <a:t>2017/10/31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9A44-5362-4BCC-8F1F-9450A3AE669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658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E52B-08FB-471A-A8F8-CA7A47828D71}" type="datetimeFigureOut">
              <a:rPr lang="zh-TW" altLang="en-US" smtClean="0"/>
              <a:t>2017/10/31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9A44-5362-4BCC-8F1F-9450A3AE66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1667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E52B-08FB-471A-A8F8-CA7A47828D71}" type="datetimeFigureOut">
              <a:rPr lang="zh-TW" altLang="en-US" smtClean="0"/>
              <a:t>2017/10/31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9A44-5362-4BCC-8F1F-9450A3AE66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9551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746760" y="1615440"/>
            <a:ext cx="7749540" cy="2819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696376"/>
          </a:xfrm>
        </p:spPr>
        <p:txBody>
          <a:bodyPr>
            <a:normAutofit/>
          </a:bodyPr>
          <a:lstStyle>
            <a:lvl1pPr>
              <a:defRPr sz="3200" b="1">
                <a:latin typeface="+mn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173480"/>
            <a:ext cx="7543801" cy="4695614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99DAE52B-08FB-471A-A8F8-CA7A47828D71}" type="datetimeFigureOut">
              <a:rPr lang="zh-TW" altLang="en-US" smtClean="0"/>
              <a:pPr/>
              <a:t>2017/10/31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CB19A44-5362-4BCC-8F1F-9450A3AE669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504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E52B-08FB-471A-A8F8-CA7A47828D71}" type="datetimeFigureOut">
              <a:rPr lang="zh-TW" altLang="en-US" smtClean="0"/>
              <a:t>2017/10/31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9A44-5362-4BCC-8F1F-9450A3AE669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622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E52B-08FB-471A-A8F8-CA7A47828D71}" type="datetimeFigureOut">
              <a:rPr lang="zh-TW" altLang="en-US" smtClean="0"/>
              <a:t>2017/10/31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9A44-5362-4BCC-8F1F-9450A3AE66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5690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E52B-08FB-471A-A8F8-CA7A47828D71}" type="datetimeFigureOut">
              <a:rPr lang="zh-TW" altLang="en-US" smtClean="0"/>
              <a:t>2017/10/31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9A44-5362-4BCC-8F1F-9450A3AE66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8511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E52B-08FB-471A-A8F8-CA7A47828D71}" type="datetimeFigureOut">
              <a:rPr lang="zh-TW" altLang="en-US" smtClean="0"/>
              <a:t>2017/10/31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9A44-5362-4BCC-8F1F-9450A3AE66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6521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E52B-08FB-471A-A8F8-CA7A47828D71}" type="datetimeFigureOut">
              <a:rPr lang="zh-TW" altLang="en-US" smtClean="0"/>
              <a:t>2017/10/31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9A44-5362-4BCC-8F1F-9450A3AE66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9000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9DAE52B-08FB-471A-A8F8-CA7A47828D71}" type="datetimeFigureOut">
              <a:rPr lang="zh-TW" altLang="en-US" smtClean="0"/>
              <a:t>2017/10/31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B19A44-5362-4BCC-8F1F-9450A3AE66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6090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E52B-08FB-471A-A8F8-CA7A47828D71}" type="datetimeFigureOut">
              <a:rPr lang="zh-TW" altLang="en-US" smtClean="0"/>
              <a:t>2017/10/31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9A44-5362-4BCC-8F1F-9450A3AE66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976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9DAE52B-08FB-471A-A8F8-CA7A47828D71}" type="datetimeFigureOut">
              <a:rPr lang="zh-TW" altLang="en-US" smtClean="0"/>
              <a:t>2017/10/31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CB19A44-5362-4BCC-8F1F-9450A3AE669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0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frame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810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Summary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TW" b="1" dirty="0"/>
              <a:t>Vectors</a:t>
            </a:r>
            <a:r>
              <a:rPr lang="en-US" altLang="zh-TW" dirty="0"/>
              <a:t> (one dimensional array): can hold numeric, character or logical values. The elements in a vector all have the same data type.</a:t>
            </a:r>
          </a:p>
          <a:p>
            <a:pPr>
              <a:lnSpc>
                <a:spcPct val="150000"/>
              </a:lnSpc>
            </a:pPr>
            <a:endParaRPr lang="en-US" altLang="zh-TW" b="1" dirty="0" smtClean="0"/>
          </a:p>
          <a:p>
            <a:pPr>
              <a:lnSpc>
                <a:spcPct val="150000"/>
              </a:lnSpc>
            </a:pPr>
            <a:r>
              <a:rPr lang="en-US" altLang="zh-TW" b="1" dirty="0" smtClean="0"/>
              <a:t>Matrices</a:t>
            </a:r>
            <a:r>
              <a:rPr lang="en-US" altLang="zh-TW" dirty="0" smtClean="0"/>
              <a:t> </a:t>
            </a:r>
            <a:r>
              <a:rPr lang="en-US" altLang="zh-TW" dirty="0"/>
              <a:t>(two dimensional array): can hold numeric, character or logical values. The elements in a matrix all have the same data type.</a:t>
            </a:r>
          </a:p>
          <a:p>
            <a:pPr>
              <a:lnSpc>
                <a:spcPct val="150000"/>
              </a:lnSpc>
            </a:pPr>
            <a:endParaRPr lang="en-US" altLang="zh-TW" b="1" dirty="0" smtClean="0"/>
          </a:p>
          <a:p>
            <a:pPr>
              <a:lnSpc>
                <a:spcPct val="150000"/>
              </a:lnSpc>
            </a:pPr>
            <a:r>
              <a:rPr lang="en-US" altLang="zh-TW" b="1" dirty="0" smtClean="0"/>
              <a:t>Data </a:t>
            </a:r>
            <a:r>
              <a:rPr lang="en-US" altLang="zh-TW" b="1" dirty="0"/>
              <a:t>frames </a:t>
            </a:r>
            <a:r>
              <a:rPr lang="en-US" altLang="zh-TW" dirty="0"/>
              <a:t>(two-dimensional objects): can hold numeric, character or logical values. Within a column all elements have the same data type, but different columns can be of different data type.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269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List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912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list()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# Vector with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numerics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from 1 up to 10</a:t>
            </a:r>
          </a:p>
          <a:p>
            <a:r>
              <a:rPr lang="en-US" altLang="zh-TW" dirty="0" err="1"/>
              <a:t>my_vector</a:t>
            </a:r>
            <a:r>
              <a:rPr lang="en-US" altLang="zh-TW" dirty="0"/>
              <a:t> &lt;- 1:10 </a:t>
            </a:r>
          </a:p>
          <a:p>
            <a:endParaRPr lang="en-US" altLang="zh-TW" dirty="0"/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# Matrix with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numerics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from 1 up to 9</a:t>
            </a:r>
          </a:p>
          <a:p>
            <a:r>
              <a:rPr lang="en-US" altLang="zh-TW" dirty="0" err="1"/>
              <a:t>my_matrix</a:t>
            </a:r>
            <a:r>
              <a:rPr lang="en-US" altLang="zh-TW" dirty="0"/>
              <a:t> &lt;- matrix(1:9, </a:t>
            </a:r>
            <a:r>
              <a:rPr lang="en-US" altLang="zh-TW" dirty="0" err="1"/>
              <a:t>ncol</a:t>
            </a:r>
            <a:r>
              <a:rPr lang="en-US" altLang="zh-TW" dirty="0"/>
              <a:t> = 3)</a:t>
            </a:r>
          </a:p>
          <a:p>
            <a:endParaRPr lang="en-US" altLang="zh-TW" dirty="0"/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# First 10 elements of the built-in data frame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mtcars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dirty="0" err="1"/>
              <a:t>my_df</a:t>
            </a:r>
            <a:r>
              <a:rPr lang="en-US" altLang="zh-TW" dirty="0"/>
              <a:t> &lt;- </a:t>
            </a:r>
            <a:r>
              <a:rPr lang="en-US" altLang="zh-TW" dirty="0" err="1"/>
              <a:t>mtcars</a:t>
            </a:r>
            <a:r>
              <a:rPr lang="en-US" altLang="zh-TW" dirty="0"/>
              <a:t>[1:10,]</a:t>
            </a:r>
          </a:p>
          <a:p>
            <a:endParaRPr lang="en-US" altLang="zh-TW" dirty="0"/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# Construct list with these different elements:</a:t>
            </a:r>
          </a:p>
          <a:p>
            <a:r>
              <a:rPr lang="en-US" altLang="zh-TW" dirty="0" err="1"/>
              <a:t>my_list</a:t>
            </a:r>
            <a:r>
              <a:rPr lang="en-US" altLang="zh-TW" dirty="0"/>
              <a:t> &lt;- </a:t>
            </a:r>
            <a:r>
              <a:rPr lang="en-US" altLang="zh-TW" b="1" dirty="0">
                <a:solidFill>
                  <a:srgbClr val="FF0000"/>
                </a:solidFill>
              </a:rPr>
              <a:t>list(</a:t>
            </a:r>
            <a:r>
              <a:rPr lang="en-US" altLang="zh-TW" dirty="0" err="1"/>
              <a:t>my_vector</a:t>
            </a:r>
            <a:r>
              <a:rPr lang="en-US" altLang="zh-TW" dirty="0"/>
              <a:t>, </a:t>
            </a:r>
            <a:r>
              <a:rPr lang="en-US" altLang="zh-TW" dirty="0" err="1"/>
              <a:t>my_matrix</a:t>
            </a:r>
            <a:r>
              <a:rPr lang="en-US" altLang="zh-TW" dirty="0"/>
              <a:t>, </a:t>
            </a:r>
            <a:r>
              <a:rPr lang="en-US" altLang="zh-TW" dirty="0" err="1"/>
              <a:t>my_df</a:t>
            </a:r>
            <a:r>
              <a:rPr lang="en-US" altLang="zh-TW" b="1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zh-TW" dirty="0" err="1"/>
              <a:t>my_list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324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list</a:t>
            </a:r>
            <a:r>
              <a:rPr lang="en-US" altLang="zh-TW" dirty="0" smtClean="0"/>
              <a:t>() </a:t>
            </a:r>
            <a:r>
              <a:rPr lang="zh-TW" altLang="en-US" dirty="0" smtClean="0"/>
              <a:t>加上別名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2959" y="1173480"/>
            <a:ext cx="7543801" cy="5067832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# Vector with </a:t>
            </a:r>
            <a:r>
              <a:rPr lang="en-US" altLang="zh-TW" dirty="0" err="1" smtClean="0">
                <a:solidFill>
                  <a:schemeClr val="bg1">
                    <a:lumMod val="65000"/>
                  </a:schemeClr>
                </a:solidFill>
              </a:rPr>
              <a:t>numerics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 from 1 up to 10</a:t>
            </a:r>
          </a:p>
          <a:p>
            <a:r>
              <a:rPr lang="en-US" altLang="zh-TW" dirty="0" err="1" smtClean="0"/>
              <a:t>my_vector</a:t>
            </a:r>
            <a:r>
              <a:rPr lang="en-US" altLang="zh-TW" dirty="0" smtClean="0"/>
              <a:t> </a:t>
            </a:r>
            <a:r>
              <a:rPr lang="en-US" altLang="zh-TW" dirty="0"/>
              <a:t>&lt;- 1:10 </a:t>
            </a:r>
          </a:p>
          <a:p>
            <a:endParaRPr lang="en-US" altLang="zh-TW" dirty="0"/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# Matrix with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numerics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from 1 up to 9</a:t>
            </a:r>
          </a:p>
          <a:p>
            <a:r>
              <a:rPr lang="en-US" altLang="zh-TW" dirty="0" err="1"/>
              <a:t>my_matrix</a:t>
            </a:r>
            <a:r>
              <a:rPr lang="en-US" altLang="zh-TW" dirty="0"/>
              <a:t> &lt;- matrix(1:9, </a:t>
            </a:r>
            <a:r>
              <a:rPr lang="en-US" altLang="zh-TW" dirty="0" err="1"/>
              <a:t>ncol</a:t>
            </a:r>
            <a:r>
              <a:rPr lang="en-US" altLang="zh-TW" dirty="0"/>
              <a:t> = 3)</a:t>
            </a:r>
          </a:p>
          <a:p>
            <a:endParaRPr lang="en-US" altLang="zh-TW" dirty="0"/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# First 10 elements of the built-in data frame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mtcars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dirty="0" err="1"/>
              <a:t>my_df</a:t>
            </a:r>
            <a:r>
              <a:rPr lang="en-US" altLang="zh-TW" dirty="0"/>
              <a:t> &lt;- </a:t>
            </a:r>
            <a:r>
              <a:rPr lang="en-US" altLang="zh-TW" dirty="0" err="1"/>
              <a:t>mtcars</a:t>
            </a:r>
            <a:r>
              <a:rPr lang="en-US" altLang="zh-TW" dirty="0"/>
              <a:t>[1:10,]</a:t>
            </a:r>
          </a:p>
          <a:p>
            <a:endParaRPr lang="en-US" altLang="zh-TW" dirty="0"/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# Adapt list() call to give the components names</a:t>
            </a:r>
          </a:p>
          <a:p>
            <a:r>
              <a:rPr lang="en-US" altLang="zh-TW" dirty="0" err="1"/>
              <a:t>my_list</a:t>
            </a:r>
            <a:r>
              <a:rPr lang="en-US" altLang="zh-TW" dirty="0"/>
              <a:t> &lt;- list(</a:t>
            </a:r>
            <a:r>
              <a:rPr lang="en-US" altLang="zh-TW" dirty="0" err="1">
                <a:solidFill>
                  <a:srgbClr val="FF0000"/>
                </a:solidFill>
              </a:rPr>
              <a:t>vec</a:t>
            </a:r>
            <a:r>
              <a:rPr lang="en-US" altLang="zh-TW" dirty="0">
                <a:solidFill>
                  <a:srgbClr val="FF0000"/>
                </a:solidFill>
              </a:rPr>
              <a:t> = </a:t>
            </a:r>
            <a:r>
              <a:rPr lang="en-US" altLang="zh-TW" dirty="0" err="1"/>
              <a:t>my_vector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FF0000"/>
                </a:solidFill>
              </a:rPr>
              <a:t>mat = </a:t>
            </a:r>
            <a:r>
              <a:rPr lang="en-US" altLang="zh-TW" dirty="0" err="1"/>
              <a:t>my_matrix</a:t>
            </a:r>
            <a:r>
              <a:rPr lang="en-US" altLang="zh-TW" dirty="0"/>
              <a:t>, </a:t>
            </a:r>
            <a:r>
              <a:rPr lang="en-US" altLang="zh-TW" dirty="0" err="1">
                <a:solidFill>
                  <a:srgbClr val="FF0000"/>
                </a:solidFill>
              </a:rPr>
              <a:t>df</a:t>
            </a:r>
            <a:r>
              <a:rPr lang="en-US" altLang="zh-TW" dirty="0">
                <a:solidFill>
                  <a:srgbClr val="FF0000"/>
                </a:solidFill>
              </a:rPr>
              <a:t> = </a:t>
            </a:r>
            <a:r>
              <a:rPr lang="en-US" altLang="zh-TW" dirty="0" err="1"/>
              <a:t>my_df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zh-TW" altLang="en-US" dirty="0" smtClean="0"/>
              <a:t> </a:t>
            </a:r>
            <a:r>
              <a:rPr lang="en-US" altLang="zh-TW" dirty="0" err="1" smtClean="0"/>
              <a:t>my_list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0189" y="692468"/>
            <a:ext cx="40862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56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用別名取出元素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my_vector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&lt;- 1:10 </a:t>
            </a:r>
          </a:p>
          <a:p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my_matrix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&lt;- matrix(1:9,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ncol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= 3)</a:t>
            </a:r>
          </a:p>
          <a:p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my_df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&lt;-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mtcars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[1:10,]</a:t>
            </a:r>
          </a:p>
          <a:p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my_list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&lt;- list(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vec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=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my_vector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, mat =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my_matrix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df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=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my_df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endParaRPr lang="en-US" altLang="zh-TW" dirty="0" smtClean="0"/>
          </a:p>
          <a:p>
            <a:r>
              <a:rPr lang="en-US" altLang="zh-TW" sz="3200" dirty="0" err="1"/>
              <a:t>my_list</a:t>
            </a:r>
            <a:r>
              <a:rPr lang="en-US" altLang="zh-TW" sz="3200" dirty="0" smtClean="0">
                <a:solidFill>
                  <a:srgbClr val="FF0000"/>
                </a:solidFill>
              </a:rPr>
              <a:t>["</a:t>
            </a:r>
            <a:r>
              <a:rPr lang="en-US" altLang="zh-TW" sz="3200" dirty="0">
                <a:solidFill>
                  <a:srgbClr val="FF0000"/>
                </a:solidFill>
              </a:rPr>
              <a:t>mat</a:t>
            </a:r>
            <a:r>
              <a:rPr lang="en-US" altLang="zh-TW" sz="3200" dirty="0" smtClean="0">
                <a:solidFill>
                  <a:srgbClr val="FF0000"/>
                </a:solidFill>
              </a:rPr>
              <a:t>"]</a:t>
            </a:r>
          </a:p>
          <a:p>
            <a:endParaRPr lang="en-US" altLang="zh-TW" dirty="0" smtClean="0"/>
          </a:p>
          <a:p>
            <a:r>
              <a:rPr lang="en-US" altLang="zh-TW" sz="3200" dirty="0" err="1" smtClean="0"/>
              <a:t>my_list</a:t>
            </a:r>
            <a:r>
              <a:rPr lang="en-US" altLang="zh-TW" sz="3200" dirty="0" smtClean="0">
                <a:solidFill>
                  <a:srgbClr val="FF0000"/>
                </a:solidFill>
              </a:rPr>
              <a:t>[["mat"]]</a:t>
            </a:r>
            <a:endParaRPr lang="en-US" altLang="zh-TW" sz="3200" dirty="0"/>
          </a:p>
          <a:p>
            <a:pPr marL="0" indent="0">
              <a:buNone/>
            </a:pPr>
            <a:r>
              <a:rPr lang="zh-TW" altLang="en-US" sz="3200" dirty="0" smtClean="0"/>
              <a:t> </a:t>
            </a:r>
            <a:r>
              <a:rPr lang="en-US" altLang="zh-TW" sz="3200" dirty="0" err="1" smtClean="0"/>
              <a:t>my_list</a:t>
            </a:r>
            <a:r>
              <a:rPr lang="en-US" altLang="zh-TW" sz="3200" dirty="0" err="1" smtClean="0">
                <a:solidFill>
                  <a:srgbClr val="FF0000"/>
                </a:solidFill>
              </a:rPr>
              <a:t>$mat</a:t>
            </a:r>
            <a:endParaRPr lang="zh-TW" altLang="en-US" sz="32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283" y="3056971"/>
            <a:ext cx="1495425" cy="1190625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283" y="4663057"/>
            <a:ext cx="1457325" cy="790575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119359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Add</a:t>
            </a:r>
            <a:r>
              <a:rPr lang="zh-TW" altLang="en-US" dirty="0" smtClean="0"/>
              <a:t> </a:t>
            </a:r>
            <a:r>
              <a:rPr lang="en-US" altLang="zh-TW" dirty="0" smtClean="0"/>
              <a:t>value(s) to the list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my_vector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&lt;- 1:10 </a:t>
            </a:r>
          </a:p>
          <a:p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my_matrix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&lt;- matrix(1:9,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ncol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= 3)</a:t>
            </a:r>
          </a:p>
          <a:p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my_df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&lt;-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mtcars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[1:10,]</a:t>
            </a:r>
          </a:p>
          <a:p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my_list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&lt;- list(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vec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=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my_vector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, mat =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my_matrix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df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=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my_df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endParaRPr lang="en-US" altLang="zh-TW" dirty="0" smtClean="0"/>
          </a:p>
          <a:p>
            <a:r>
              <a:rPr lang="en-US" altLang="zh-TW" dirty="0" err="1" smtClean="0">
                <a:solidFill>
                  <a:srgbClr val="FF0000"/>
                </a:solidFill>
              </a:rPr>
              <a:t>my_list</a:t>
            </a:r>
            <a:r>
              <a:rPr lang="en-US" altLang="zh-TW" dirty="0" smtClean="0">
                <a:solidFill>
                  <a:srgbClr val="FF0000"/>
                </a:solidFill>
              </a:rPr>
              <a:t> &lt;- c(</a:t>
            </a:r>
            <a:r>
              <a:rPr lang="en-US" altLang="zh-TW" dirty="0" err="1" smtClean="0">
                <a:solidFill>
                  <a:srgbClr val="FF0000"/>
                </a:solidFill>
              </a:rPr>
              <a:t>my_list</a:t>
            </a:r>
            <a:r>
              <a:rPr lang="en-US" altLang="zh-TW" dirty="0">
                <a:solidFill>
                  <a:srgbClr val="FF0000"/>
                </a:solidFill>
              </a:rPr>
              <a:t>,</a:t>
            </a:r>
            <a:r>
              <a:rPr lang="en-US" altLang="zh-TW" dirty="0">
                <a:solidFill>
                  <a:srgbClr val="0070C0"/>
                </a:solidFill>
              </a:rPr>
              <a:t> year = </a:t>
            </a:r>
            <a:r>
              <a:rPr lang="en-US" altLang="zh-TW" dirty="0" smtClean="0">
                <a:solidFill>
                  <a:srgbClr val="0070C0"/>
                </a:solidFill>
              </a:rPr>
              <a:t>1980, month = 11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zh-TW" dirty="0" err="1" smtClean="0">
                <a:solidFill>
                  <a:srgbClr val="FF0000"/>
                </a:solidFill>
              </a:rPr>
              <a:t>my_list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50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What's a data frame?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9561" y="3119434"/>
            <a:ext cx="3194739" cy="100558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88" y="3119434"/>
            <a:ext cx="4414656" cy="145256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77825" y="124596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A data frame has the variables of a data set as columns and the observations as rows.</a:t>
            </a:r>
          </a:p>
        </p:txBody>
      </p:sp>
      <p:sp>
        <p:nvSpPr>
          <p:cNvPr id="10" name="向右箭號 9"/>
          <p:cNvSpPr/>
          <p:nvPr/>
        </p:nvSpPr>
        <p:spPr>
          <a:xfrm rot="16200000">
            <a:off x="340360" y="4916486"/>
            <a:ext cx="876300" cy="495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 rot="10800000">
            <a:off x="4578804" y="3011486"/>
            <a:ext cx="564696" cy="495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1872039" y="2596114"/>
            <a:ext cx="1231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u="sng" dirty="0"/>
              <a:t>data frame</a:t>
            </a:r>
            <a:endParaRPr lang="zh-TW" altLang="en-US" b="1" u="sng" dirty="0"/>
          </a:p>
        </p:txBody>
      </p:sp>
      <p:sp>
        <p:nvSpPr>
          <p:cNvPr id="13" name="矩形 12"/>
          <p:cNvSpPr/>
          <p:nvPr/>
        </p:nvSpPr>
        <p:spPr>
          <a:xfrm>
            <a:off x="6647239" y="2596114"/>
            <a:ext cx="8077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u="sng" dirty="0" smtClean="0"/>
              <a:t>matrix</a:t>
            </a:r>
            <a:endParaRPr lang="zh-TW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621476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mtcars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>
                <a:solidFill>
                  <a:srgbClr val="FF0000"/>
                </a:solidFill>
              </a:rPr>
              <a:t>head(</a:t>
            </a:r>
            <a:r>
              <a:rPr lang="en-US" altLang="zh-TW" dirty="0" err="1" smtClean="0"/>
              <a:t>mtcars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en-US" altLang="zh-TW" dirty="0" smtClean="0"/>
          </a:p>
          <a:p>
            <a:r>
              <a:rPr lang="en-US" altLang="zh-TW" dirty="0" smtClean="0">
                <a:solidFill>
                  <a:srgbClr val="FF0000"/>
                </a:solidFill>
              </a:rPr>
              <a:t>tail(</a:t>
            </a:r>
            <a:r>
              <a:rPr lang="en-US" altLang="zh-TW" dirty="0" err="1" smtClean="0"/>
              <a:t>mtcars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</a:p>
          <a:p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 err="1" smtClean="0">
                <a:solidFill>
                  <a:srgbClr val="FF0000"/>
                </a:solidFill>
              </a:rPr>
              <a:t>str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en-US" altLang="zh-TW" dirty="0" err="1" smtClean="0"/>
              <a:t>mtcars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30988" y="4209534"/>
            <a:ext cx="2618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 structure of your data set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0143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Creating a data frame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1600" dirty="0"/>
              <a:t># Definition of vectors</a:t>
            </a:r>
          </a:p>
          <a:p>
            <a:r>
              <a:rPr lang="en-US" altLang="zh-TW" sz="1600" dirty="0">
                <a:solidFill>
                  <a:srgbClr val="00B050"/>
                </a:solidFill>
              </a:rPr>
              <a:t>name</a:t>
            </a:r>
            <a:r>
              <a:rPr lang="en-US" altLang="zh-TW" sz="1600" dirty="0"/>
              <a:t> &lt;- c("Mercury", "Venus", "Earth", "Mars", "Jupiter", "Saturn", "Uranus", "Neptune")</a:t>
            </a:r>
          </a:p>
          <a:p>
            <a:r>
              <a:rPr lang="en-US" altLang="zh-TW" sz="1600" dirty="0">
                <a:solidFill>
                  <a:srgbClr val="00B050"/>
                </a:solidFill>
              </a:rPr>
              <a:t>type</a:t>
            </a:r>
            <a:r>
              <a:rPr lang="en-US" altLang="zh-TW" sz="1600" dirty="0"/>
              <a:t> &lt;- c("Terrestrial planet", "Terrestrial planet", "Terrestrial planet", </a:t>
            </a:r>
          </a:p>
          <a:p>
            <a:r>
              <a:rPr lang="en-US" altLang="zh-TW" sz="1600" dirty="0"/>
              <a:t>          "Terrestrial planet", "Gas giant", "Gas giant", "Gas giant", "Gas giant")</a:t>
            </a:r>
          </a:p>
          <a:p>
            <a:r>
              <a:rPr lang="en-US" altLang="zh-TW" sz="1600" dirty="0">
                <a:solidFill>
                  <a:srgbClr val="00B050"/>
                </a:solidFill>
              </a:rPr>
              <a:t>diameter</a:t>
            </a:r>
            <a:r>
              <a:rPr lang="en-US" altLang="zh-TW" sz="1600" dirty="0"/>
              <a:t> &lt;- c(0.382, 0.949, 1, 0.532, 11.209, 9.449, 4.007, 3.883)</a:t>
            </a:r>
          </a:p>
          <a:p>
            <a:r>
              <a:rPr lang="en-US" altLang="zh-TW" sz="1600" dirty="0">
                <a:solidFill>
                  <a:srgbClr val="00B050"/>
                </a:solidFill>
              </a:rPr>
              <a:t>rotation</a:t>
            </a:r>
            <a:r>
              <a:rPr lang="en-US" altLang="zh-TW" sz="1600" dirty="0"/>
              <a:t> &lt;- c(58.64, -243.02, 1, 1.03, 0.41, 0.43, -0.72, 0.67)</a:t>
            </a:r>
          </a:p>
          <a:p>
            <a:r>
              <a:rPr lang="en-US" altLang="zh-TW" sz="1600" dirty="0">
                <a:solidFill>
                  <a:srgbClr val="00B050"/>
                </a:solidFill>
              </a:rPr>
              <a:t>rings</a:t>
            </a:r>
            <a:r>
              <a:rPr lang="en-US" altLang="zh-TW" sz="1600" dirty="0"/>
              <a:t> &lt;- c(FALSE, FALSE, FALSE, FALSE, TRUE, TRUE, TRUE, TRUE)</a:t>
            </a:r>
          </a:p>
          <a:p>
            <a:endParaRPr lang="en-US" altLang="zh-TW" sz="1600" dirty="0"/>
          </a:p>
          <a:p>
            <a:r>
              <a:rPr lang="en-US" altLang="zh-TW" sz="1600" dirty="0"/>
              <a:t># Create a data frame from the vectors</a:t>
            </a:r>
          </a:p>
          <a:p>
            <a:r>
              <a:rPr lang="en-US" altLang="zh-TW" sz="1600" dirty="0" err="1"/>
              <a:t>planets_df</a:t>
            </a:r>
            <a:r>
              <a:rPr lang="en-US" altLang="zh-TW" sz="1600" dirty="0"/>
              <a:t> &lt;- </a:t>
            </a:r>
            <a:r>
              <a:rPr lang="en-US" altLang="zh-TW" sz="1600" b="1" dirty="0" err="1">
                <a:solidFill>
                  <a:srgbClr val="FF0000"/>
                </a:solidFill>
              </a:rPr>
              <a:t>data.frame</a:t>
            </a:r>
            <a:r>
              <a:rPr lang="en-US" altLang="zh-TW" sz="1600" b="1" dirty="0" smtClean="0">
                <a:solidFill>
                  <a:srgbClr val="FF0000"/>
                </a:solidFill>
              </a:rPr>
              <a:t>( </a:t>
            </a:r>
            <a:r>
              <a:rPr lang="en-US" altLang="zh-TW" sz="1600" dirty="0" smtClean="0">
                <a:solidFill>
                  <a:srgbClr val="00B050"/>
                </a:solidFill>
              </a:rPr>
              <a:t>name</a:t>
            </a:r>
            <a:r>
              <a:rPr lang="en-US" altLang="zh-TW" sz="1600" dirty="0"/>
              <a:t>, </a:t>
            </a:r>
            <a:r>
              <a:rPr lang="en-US" altLang="zh-TW" sz="1600" dirty="0">
                <a:solidFill>
                  <a:srgbClr val="00B050"/>
                </a:solidFill>
              </a:rPr>
              <a:t>type</a:t>
            </a:r>
            <a:r>
              <a:rPr lang="en-US" altLang="zh-TW" sz="1600" dirty="0"/>
              <a:t>, </a:t>
            </a:r>
            <a:r>
              <a:rPr lang="en-US" altLang="zh-TW" sz="1600" dirty="0">
                <a:solidFill>
                  <a:srgbClr val="00B050"/>
                </a:solidFill>
              </a:rPr>
              <a:t>diameter</a:t>
            </a:r>
            <a:r>
              <a:rPr lang="en-US" altLang="zh-TW" sz="1600" dirty="0"/>
              <a:t>, </a:t>
            </a:r>
            <a:r>
              <a:rPr lang="en-US" altLang="zh-TW" sz="1600" dirty="0">
                <a:solidFill>
                  <a:srgbClr val="00B050"/>
                </a:solidFill>
              </a:rPr>
              <a:t>rotation</a:t>
            </a:r>
            <a:r>
              <a:rPr lang="en-US" altLang="zh-TW" sz="1600" dirty="0"/>
              <a:t>, </a:t>
            </a:r>
            <a:r>
              <a:rPr lang="en-US" altLang="zh-TW" sz="1600" dirty="0">
                <a:solidFill>
                  <a:srgbClr val="00B050"/>
                </a:solidFill>
              </a:rPr>
              <a:t>rings</a:t>
            </a:r>
            <a:r>
              <a:rPr lang="en-US" altLang="zh-TW" sz="1600" b="1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zh-TW" sz="1600" dirty="0" err="1" smtClean="0"/>
              <a:t>planets_df</a:t>
            </a:r>
            <a:endParaRPr lang="en-US" altLang="zh-TW" sz="1600" dirty="0" smtClean="0"/>
          </a:p>
          <a:p>
            <a:r>
              <a:rPr lang="en-US" altLang="zh-TW" sz="1600" b="1" dirty="0" err="1">
                <a:solidFill>
                  <a:srgbClr val="FF0000"/>
                </a:solidFill>
              </a:rPr>
              <a:t>str</a:t>
            </a:r>
            <a:r>
              <a:rPr lang="en-US" altLang="zh-TW" sz="1600" b="1" dirty="0">
                <a:solidFill>
                  <a:srgbClr val="FF0000"/>
                </a:solidFill>
              </a:rPr>
              <a:t>(</a:t>
            </a:r>
            <a:r>
              <a:rPr lang="en-US" altLang="zh-TW" sz="1600" dirty="0" err="1"/>
              <a:t>planets_df</a:t>
            </a:r>
            <a:r>
              <a:rPr lang="en-US" altLang="zh-TW" sz="1600" b="1" dirty="0">
                <a:solidFill>
                  <a:srgbClr val="FF0000"/>
                </a:solidFill>
              </a:rPr>
              <a:t>)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416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Selection of data frame elements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2259" y="1173480"/>
            <a:ext cx="7543801" cy="4695614"/>
          </a:xfrm>
          <a:ln>
            <a:noFill/>
          </a:ln>
        </p:spPr>
        <p:txBody>
          <a:bodyPr/>
          <a:lstStyle/>
          <a:p>
            <a:r>
              <a:rPr lang="en-US" altLang="zh-TW" dirty="0"/>
              <a:t># Print out diameter of Mercury (row 1, column 3)</a:t>
            </a:r>
          </a:p>
          <a:p>
            <a:r>
              <a:rPr lang="en-US" altLang="zh-TW" sz="2400" dirty="0" err="1">
                <a:solidFill>
                  <a:srgbClr val="FF0000"/>
                </a:solidFill>
              </a:rPr>
              <a:t>planets_df</a:t>
            </a:r>
            <a:r>
              <a:rPr lang="en-US" altLang="zh-TW" sz="2400" dirty="0">
                <a:solidFill>
                  <a:srgbClr val="FF0000"/>
                </a:solidFill>
              </a:rPr>
              <a:t>[1,3]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sz="2400" dirty="0" err="1" smtClean="0">
                <a:solidFill>
                  <a:srgbClr val="00B050"/>
                </a:solidFill>
              </a:rPr>
              <a:t>planets_df</a:t>
            </a:r>
            <a:r>
              <a:rPr lang="en-US" altLang="zh-TW" sz="2400" dirty="0" smtClean="0">
                <a:solidFill>
                  <a:srgbClr val="00B050"/>
                </a:solidFill>
              </a:rPr>
              <a:t>[4</a:t>
            </a:r>
            <a:r>
              <a:rPr lang="en-US" altLang="zh-TW" sz="2400" dirty="0">
                <a:solidFill>
                  <a:srgbClr val="00B050"/>
                </a:solidFill>
              </a:rPr>
              <a:t>, </a:t>
            </a:r>
            <a:r>
              <a:rPr lang="en-US" altLang="zh-TW" sz="2400" dirty="0" smtClean="0">
                <a:solidFill>
                  <a:srgbClr val="00B050"/>
                </a:solidFill>
              </a:rPr>
              <a:t>]</a:t>
            </a:r>
          </a:p>
          <a:p>
            <a:endParaRPr lang="en-US" altLang="zh-TW" sz="2400" dirty="0">
              <a:solidFill>
                <a:srgbClr val="00B050"/>
              </a:solidFill>
            </a:endParaRPr>
          </a:p>
          <a:p>
            <a:r>
              <a:rPr lang="en-US" altLang="zh-TW" sz="2400" dirty="0" err="1" smtClean="0">
                <a:solidFill>
                  <a:srgbClr val="7030A0"/>
                </a:solidFill>
              </a:rPr>
              <a:t>planets_df</a:t>
            </a:r>
            <a:r>
              <a:rPr lang="en-US" altLang="zh-TW" sz="2400" dirty="0" smtClean="0">
                <a:solidFill>
                  <a:srgbClr val="7030A0"/>
                </a:solidFill>
              </a:rPr>
              <a:t>[6:8, </a:t>
            </a:r>
            <a:r>
              <a:rPr lang="en-US" altLang="zh-TW" sz="2400" dirty="0">
                <a:solidFill>
                  <a:srgbClr val="7030A0"/>
                </a:solidFill>
              </a:rPr>
              <a:t>"diameter</a:t>
            </a:r>
            <a:r>
              <a:rPr lang="en-US" altLang="zh-TW" sz="2400" dirty="0" smtClean="0">
                <a:solidFill>
                  <a:srgbClr val="7030A0"/>
                </a:solidFill>
              </a:rPr>
              <a:t>"]</a:t>
            </a:r>
          </a:p>
          <a:p>
            <a:endParaRPr lang="en-US" altLang="zh-TW" sz="2400" dirty="0">
              <a:solidFill>
                <a:srgbClr val="7030A0"/>
              </a:solidFill>
            </a:endParaRPr>
          </a:p>
          <a:p>
            <a:r>
              <a:rPr lang="en-US" altLang="zh-TW" sz="2400" dirty="0" err="1">
                <a:solidFill>
                  <a:srgbClr val="FFC000"/>
                </a:solidFill>
              </a:rPr>
              <a:t>planets_df</a:t>
            </a:r>
            <a:r>
              <a:rPr lang="en-US" altLang="zh-TW" sz="2400" dirty="0" smtClean="0">
                <a:solidFill>
                  <a:srgbClr val="FFC000"/>
                </a:solidFill>
              </a:rPr>
              <a:t>[ , "type"]</a:t>
            </a:r>
            <a:endParaRPr lang="zh-TW" altLang="en-US" sz="2400" dirty="0">
              <a:solidFill>
                <a:srgbClr val="FFC000"/>
              </a:solidFill>
            </a:endParaRPr>
          </a:p>
          <a:p>
            <a:endParaRPr lang="zh-TW" altLang="en-US" sz="2400" dirty="0">
              <a:solidFill>
                <a:srgbClr val="7030A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5676" y="3395769"/>
            <a:ext cx="5146112" cy="24733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048500" y="3721100"/>
            <a:ext cx="609600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000500" y="4518130"/>
            <a:ext cx="5105400" cy="25707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996038" y="2023015"/>
            <a:ext cx="22563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 smtClean="0"/>
              <a:t>[row, column]</a:t>
            </a:r>
            <a:endParaRPr lang="zh-TW" altLang="en-US" sz="2800" b="1" dirty="0"/>
          </a:p>
        </p:txBody>
      </p:sp>
      <p:sp>
        <p:nvSpPr>
          <p:cNvPr id="9" name="矩形 8"/>
          <p:cNvSpPr/>
          <p:nvPr/>
        </p:nvSpPr>
        <p:spPr>
          <a:xfrm>
            <a:off x="7048500" y="5072060"/>
            <a:ext cx="609600" cy="79703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025072" y="3671140"/>
            <a:ext cx="1147128" cy="219795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5810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Selection of data frame elements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2259" y="1173479"/>
            <a:ext cx="7543801" cy="5046567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zh-TW" dirty="0"/>
              <a:t># Print out diameter of Mercury (row 1, column 3)</a:t>
            </a:r>
          </a:p>
          <a:p>
            <a:r>
              <a:rPr lang="en-US" altLang="zh-TW" sz="2400" dirty="0" err="1">
                <a:solidFill>
                  <a:srgbClr val="FF0000"/>
                </a:solidFill>
              </a:rPr>
              <a:t>planets_df</a:t>
            </a:r>
            <a:r>
              <a:rPr lang="en-US" altLang="zh-TW" sz="2400" dirty="0">
                <a:solidFill>
                  <a:srgbClr val="FF0000"/>
                </a:solidFill>
              </a:rPr>
              <a:t>[1,3</a:t>
            </a:r>
            <a:r>
              <a:rPr lang="en-US" altLang="zh-TW" sz="2400" dirty="0" smtClean="0">
                <a:solidFill>
                  <a:srgbClr val="FF0000"/>
                </a:solidFill>
              </a:rPr>
              <a:t>]</a:t>
            </a:r>
          </a:p>
          <a:p>
            <a:pPr marL="0" indent="0">
              <a:buNone/>
            </a:pPr>
            <a:endParaRPr lang="en-US" altLang="zh-TW" dirty="0"/>
          </a:p>
          <a:p>
            <a:endParaRPr lang="en-US" altLang="zh-TW" sz="2400" dirty="0" smtClean="0">
              <a:solidFill>
                <a:srgbClr val="00B050"/>
              </a:solidFill>
            </a:endParaRPr>
          </a:p>
          <a:p>
            <a:r>
              <a:rPr lang="en-US" altLang="zh-TW" sz="2400" dirty="0" err="1" smtClean="0">
                <a:solidFill>
                  <a:srgbClr val="00B050"/>
                </a:solidFill>
              </a:rPr>
              <a:t>planets_df</a:t>
            </a:r>
            <a:r>
              <a:rPr lang="en-US" altLang="zh-TW" sz="2400" dirty="0" smtClean="0">
                <a:solidFill>
                  <a:srgbClr val="00B050"/>
                </a:solidFill>
              </a:rPr>
              <a:t>[4</a:t>
            </a:r>
            <a:r>
              <a:rPr lang="en-US" altLang="zh-TW" sz="2400" dirty="0">
                <a:solidFill>
                  <a:srgbClr val="00B050"/>
                </a:solidFill>
              </a:rPr>
              <a:t>, </a:t>
            </a:r>
            <a:r>
              <a:rPr lang="en-US" altLang="zh-TW" sz="2400" dirty="0" smtClean="0">
                <a:solidFill>
                  <a:srgbClr val="00B050"/>
                </a:solidFill>
              </a:rPr>
              <a:t>]</a:t>
            </a:r>
          </a:p>
          <a:p>
            <a:endParaRPr lang="en-US" altLang="zh-TW" sz="2400" dirty="0">
              <a:solidFill>
                <a:srgbClr val="00B050"/>
              </a:solidFill>
            </a:endParaRPr>
          </a:p>
          <a:p>
            <a:r>
              <a:rPr lang="en-US" altLang="zh-TW" sz="2400" dirty="0" err="1" smtClean="0">
                <a:solidFill>
                  <a:srgbClr val="7030A0"/>
                </a:solidFill>
              </a:rPr>
              <a:t>planets_df</a:t>
            </a:r>
            <a:r>
              <a:rPr lang="en-US" altLang="zh-TW" sz="2400" dirty="0" smtClean="0">
                <a:solidFill>
                  <a:srgbClr val="7030A0"/>
                </a:solidFill>
              </a:rPr>
              <a:t>[6:8, </a:t>
            </a:r>
            <a:r>
              <a:rPr lang="en-US" altLang="zh-TW" sz="2400" dirty="0">
                <a:solidFill>
                  <a:srgbClr val="7030A0"/>
                </a:solidFill>
              </a:rPr>
              <a:t>"diameter</a:t>
            </a:r>
            <a:r>
              <a:rPr lang="en-US" altLang="zh-TW" sz="2400" dirty="0" smtClean="0">
                <a:solidFill>
                  <a:srgbClr val="7030A0"/>
                </a:solidFill>
              </a:rPr>
              <a:t>"]</a:t>
            </a:r>
          </a:p>
          <a:p>
            <a:endParaRPr lang="en-US" altLang="zh-TW" sz="2400" dirty="0">
              <a:solidFill>
                <a:srgbClr val="7030A0"/>
              </a:solidFill>
            </a:endParaRPr>
          </a:p>
          <a:p>
            <a:r>
              <a:rPr lang="en-US" altLang="zh-TW" sz="2400" b="1" dirty="0" err="1">
                <a:solidFill>
                  <a:srgbClr val="FFC000"/>
                </a:solidFill>
              </a:rPr>
              <a:t>planets_df</a:t>
            </a:r>
            <a:r>
              <a:rPr lang="en-US" altLang="zh-TW" sz="2400" b="1" dirty="0" smtClean="0">
                <a:solidFill>
                  <a:srgbClr val="FFC000"/>
                </a:solidFill>
              </a:rPr>
              <a:t>[ , "type"]</a:t>
            </a:r>
            <a:endParaRPr lang="zh-TW" altLang="en-US" sz="2400" b="1" dirty="0">
              <a:solidFill>
                <a:srgbClr val="FFC000"/>
              </a:solidFill>
            </a:endParaRPr>
          </a:p>
          <a:p>
            <a:r>
              <a:rPr lang="en-US" altLang="zh-TW" sz="2400" b="1" dirty="0" err="1" smtClean="0">
                <a:solidFill>
                  <a:srgbClr val="FFC000"/>
                </a:solidFill>
              </a:rPr>
              <a:t>planets_df</a:t>
            </a:r>
            <a:r>
              <a:rPr lang="en-US" altLang="zh-TW" sz="2400" b="1" dirty="0" err="1" smtClean="0">
                <a:solidFill>
                  <a:srgbClr val="C00000"/>
                </a:solidFill>
              </a:rPr>
              <a:t>$type</a:t>
            </a:r>
            <a:endParaRPr lang="zh-TW" altLang="en-US" sz="24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zh-TW" altLang="en-US" sz="2400" dirty="0">
              <a:solidFill>
                <a:srgbClr val="7030A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5676" y="3395769"/>
            <a:ext cx="5146112" cy="24733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048500" y="3721100"/>
            <a:ext cx="609600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000500" y="4518130"/>
            <a:ext cx="5105400" cy="25707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932243" y="1927765"/>
            <a:ext cx="22563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 smtClean="0"/>
              <a:t>[row, column]</a:t>
            </a:r>
            <a:endParaRPr lang="zh-TW" altLang="en-US" sz="2800" b="1" dirty="0"/>
          </a:p>
        </p:txBody>
      </p:sp>
      <p:sp>
        <p:nvSpPr>
          <p:cNvPr id="9" name="矩形 8"/>
          <p:cNvSpPr/>
          <p:nvPr/>
        </p:nvSpPr>
        <p:spPr>
          <a:xfrm>
            <a:off x="7048500" y="5072060"/>
            <a:ext cx="609600" cy="79703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025072" y="3671140"/>
            <a:ext cx="1147128" cy="219795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4327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條件篩選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subset(</a:t>
            </a:r>
            <a:r>
              <a:rPr lang="en-US" altLang="zh-TW" sz="2400" dirty="0" err="1">
                <a:solidFill>
                  <a:srgbClr val="FF0000"/>
                </a:solidFill>
              </a:rPr>
              <a:t>planets_df</a:t>
            </a:r>
            <a:r>
              <a:rPr lang="en-US" altLang="zh-TW" sz="2400" dirty="0">
                <a:solidFill>
                  <a:srgbClr val="FF0000"/>
                </a:solidFill>
              </a:rPr>
              <a:t>, subset = diameter &lt; </a:t>
            </a:r>
            <a:r>
              <a:rPr lang="en-US" altLang="zh-TW" sz="2400" dirty="0" smtClean="0">
                <a:solidFill>
                  <a:srgbClr val="FF0000"/>
                </a:solidFill>
              </a:rPr>
              <a:t>2)</a:t>
            </a:r>
          </a:p>
          <a:p>
            <a:r>
              <a:rPr lang="en-US" altLang="zh-TW" sz="2400" dirty="0">
                <a:solidFill>
                  <a:srgbClr val="00B050"/>
                </a:solidFill>
              </a:rPr>
              <a:t>subset(</a:t>
            </a:r>
            <a:r>
              <a:rPr lang="en-US" altLang="zh-TW" sz="2400" dirty="0" err="1">
                <a:solidFill>
                  <a:srgbClr val="00B050"/>
                </a:solidFill>
              </a:rPr>
              <a:t>planets_df</a:t>
            </a:r>
            <a:r>
              <a:rPr lang="en-US" altLang="zh-TW" sz="2400" dirty="0">
                <a:solidFill>
                  <a:srgbClr val="00B050"/>
                </a:solidFill>
              </a:rPr>
              <a:t>, </a:t>
            </a:r>
            <a:r>
              <a:rPr lang="en-US" altLang="zh-TW" sz="2400" b="1" u="sng" dirty="0">
                <a:solidFill>
                  <a:srgbClr val="00B050"/>
                </a:solidFill>
              </a:rPr>
              <a:t>subset = </a:t>
            </a:r>
            <a:r>
              <a:rPr lang="en-US" altLang="zh-TW" sz="2400" b="1" u="sng" dirty="0" smtClean="0">
                <a:solidFill>
                  <a:srgbClr val="00B050"/>
                </a:solidFill>
              </a:rPr>
              <a:t>rings </a:t>
            </a:r>
            <a:r>
              <a:rPr lang="en-US" altLang="zh-TW" sz="2400" dirty="0" smtClean="0">
                <a:solidFill>
                  <a:srgbClr val="00B050"/>
                </a:solidFill>
              </a:rPr>
              <a:t>)</a:t>
            </a:r>
            <a:endParaRPr lang="zh-TW" altLang="en-US" sz="2400" dirty="0">
              <a:solidFill>
                <a:srgbClr val="00B050"/>
              </a:solidFill>
            </a:endParaRPr>
          </a:p>
          <a:p>
            <a:endParaRPr lang="en-US" altLang="zh-TW" sz="2400" dirty="0" smtClean="0">
              <a:solidFill>
                <a:srgbClr val="FF0000"/>
              </a:solidFill>
            </a:endParaRPr>
          </a:p>
          <a:p>
            <a:endParaRPr lang="en-US" altLang="zh-TW" sz="2400" dirty="0">
              <a:solidFill>
                <a:srgbClr val="FF0000"/>
              </a:solidFill>
            </a:endParaRPr>
          </a:p>
          <a:p>
            <a:endParaRPr lang="en-US" altLang="zh-TW" sz="2400" dirty="0" smtClean="0">
              <a:solidFill>
                <a:srgbClr val="FF0000"/>
              </a:solidFill>
            </a:endParaRPr>
          </a:p>
          <a:p>
            <a:endParaRPr lang="en-US" altLang="zh-TW" sz="2400" dirty="0">
              <a:solidFill>
                <a:srgbClr val="FF0000"/>
              </a:solidFill>
            </a:endParaRPr>
          </a:p>
          <a:p>
            <a:endParaRPr lang="en-US" altLang="zh-TW" sz="2400" dirty="0" smtClean="0">
              <a:solidFill>
                <a:srgbClr val="FF0000"/>
              </a:solidFill>
            </a:endParaRPr>
          </a:p>
          <a:p>
            <a:endParaRPr lang="en-US" altLang="zh-TW" sz="2400" dirty="0" smtClean="0">
              <a:solidFill>
                <a:srgbClr val="00B050"/>
              </a:solidFill>
            </a:endParaRPr>
          </a:p>
          <a:p>
            <a:r>
              <a:rPr lang="en-US" altLang="zh-TW" sz="2400" dirty="0" smtClean="0">
                <a:solidFill>
                  <a:srgbClr val="00B050"/>
                </a:solidFill>
              </a:rPr>
              <a:t>subset(</a:t>
            </a:r>
            <a:r>
              <a:rPr lang="en-US" altLang="zh-TW" sz="2400" dirty="0" err="1" smtClean="0">
                <a:solidFill>
                  <a:srgbClr val="00B050"/>
                </a:solidFill>
              </a:rPr>
              <a:t>planets_df</a:t>
            </a:r>
            <a:r>
              <a:rPr lang="en-US" altLang="zh-TW" sz="2400" dirty="0">
                <a:solidFill>
                  <a:srgbClr val="00B050"/>
                </a:solidFill>
              </a:rPr>
              <a:t>, subset = </a:t>
            </a:r>
            <a:r>
              <a:rPr lang="en-US" altLang="zh-TW" sz="2400" strike="sngStrike" dirty="0" smtClean="0">
                <a:solidFill>
                  <a:srgbClr val="00B050"/>
                </a:solidFill>
              </a:rPr>
              <a:t>name</a:t>
            </a:r>
            <a:r>
              <a:rPr lang="en-US" altLang="zh-TW" sz="2400" dirty="0" smtClean="0">
                <a:solidFill>
                  <a:srgbClr val="00B050"/>
                </a:solidFill>
              </a:rPr>
              <a:t> )  </a:t>
            </a:r>
            <a:r>
              <a:rPr lang="en-US" altLang="zh-TW" sz="2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</a:t>
            </a:r>
            <a:r>
              <a:rPr lang="zh-TW" altLang="en-US" sz="2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zh-TW" altLang="en-US" sz="2400" dirty="0" smtClean="0">
                <a:solidFill>
                  <a:srgbClr val="00B050"/>
                </a:solidFill>
              </a:rPr>
              <a:t>只能是 </a:t>
            </a:r>
            <a:r>
              <a:rPr lang="en-US" altLang="zh-TW" sz="2400" dirty="0" smtClean="0">
                <a:solidFill>
                  <a:srgbClr val="00B050"/>
                </a:solidFill>
              </a:rPr>
              <a:t>logical</a:t>
            </a:r>
            <a:r>
              <a:rPr lang="zh-TW" altLang="en-US" sz="2400" dirty="0" smtClean="0">
                <a:solidFill>
                  <a:srgbClr val="00B050"/>
                </a:solidFill>
              </a:rPr>
              <a:t>型態</a:t>
            </a:r>
            <a:endParaRPr lang="zh-TW" altLang="en-US" sz="2400" dirty="0">
              <a:solidFill>
                <a:srgbClr val="00B050"/>
              </a:solidFill>
            </a:endParaRPr>
          </a:p>
          <a:p>
            <a:endParaRPr lang="zh-TW" altLang="en-US" sz="2400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7888" y="2284624"/>
            <a:ext cx="5146112" cy="247332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912781" y="2604976"/>
            <a:ext cx="5103628" cy="10526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912781" y="3729190"/>
            <a:ext cx="5103628" cy="102876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276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Sorting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&lt;- c(100, 10, 1000)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order(a) </a:t>
            </a:r>
          </a:p>
          <a:p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a[</a:t>
            </a:r>
            <a:r>
              <a:rPr lang="en-US" altLang="zh-TW" dirty="0"/>
              <a:t>order(a)</a:t>
            </a:r>
            <a:r>
              <a:rPr lang="en-US" altLang="zh-TW" dirty="0">
                <a:solidFill>
                  <a:srgbClr val="FF0000"/>
                </a:solidFill>
              </a:rPr>
              <a:t>]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224" y="1892927"/>
            <a:ext cx="1558692" cy="69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223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Sorting data frame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>
                <a:solidFill>
                  <a:srgbClr val="7030A0"/>
                </a:solidFill>
              </a:rPr>
              <a:t>positions</a:t>
            </a:r>
            <a:r>
              <a:rPr lang="en-US" altLang="zh-TW" dirty="0" smtClean="0"/>
              <a:t> </a:t>
            </a:r>
            <a:r>
              <a:rPr lang="en-US" altLang="zh-TW" dirty="0"/>
              <a:t>&lt;- order(</a:t>
            </a:r>
            <a:r>
              <a:rPr lang="en-US" altLang="zh-TW" dirty="0" err="1">
                <a:solidFill>
                  <a:srgbClr val="FF0000"/>
                </a:solidFill>
              </a:rPr>
              <a:t>planets_df</a:t>
            </a:r>
            <a:r>
              <a:rPr lang="en-US" altLang="zh-TW" dirty="0" err="1">
                <a:solidFill>
                  <a:srgbClr val="00B050"/>
                </a:solidFill>
              </a:rPr>
              <a:t>$diameter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根據 </a:t>
            </a:r>
            <a:r>
              <a:rPr lang="en-US" altLang="zh-TW" dirty="0" smtClean="0"/>
              <a:t>diameter </a:t>
            </a:r>
            <a:r>
              <a:rPr lang="zh-TW" altLang="en-US" dirty="0" smtClean="0"/>
              <a:t>排序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marL="0">
              <a:buNone/>
            </a:pPr>
            <a:r>
              <a:rPr lang="en-US" altLang="zh-TW" dirty="0" err="1"/>
              <a:t>planets_df</a:t>
            </a:r>
            <a:r>
              <a:rPr lang="en-US" altLang="zh-TW" dirty="0"/>
              <a:t>[</a:t>
            </a:r>
            <a:r>
              <a:rPr lang="en-US" altLang="zh-TW" dirty="0">
                <a:solidFill>
                  <a:srgbClr val="7030A0"/>
                </a:solidFill>
              </a:rPr>
              <a:t>positions</a:t>
            </a:r>
            <a:r>
              <a:rPr lang="en-US" altLang="zh-TW" dirty="0"/>
              <a:t>, ]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325" y="2169817"/>
            <a:ext cx="4130527" cy="817789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392091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TM02900769[[fn=回顧]]</Template>
  <TotalTime>1314</TotalTime>
  <Words>644</Words>
  <Application>Microsoft Office PowerPoint</Application>
  <PresentationFormat>如螢幕大小 (4:3)</PresentationFormat>
  <Paragraphs>123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新細明體</vt:lpstr>
      <vt:lpstr>Calibri</vt:lpstr>
      <vt:lpstr>Calibri Light</vt:lpstr>
      <vt:lpstr>Wingdings</vt:lpstr>
      <vt:lpstr>回顧</vt:lpstr>
      <vt:lpstr>Data frame</vt:lpstr>
      <vt:lpstr>What's a data frame?</vt:lpstr>
      <vt:lpstr>PowerPoint 簡報</vt:lpstr>
      <vt:lpstr>Creating a data frame</vt:lpstr>
      <vt:lpstr>Selection of data frame elements</vt:lpstr>
      <vt:lpstr>Selection of data frame elements</vt:lpstr>
      <vt:lpstr>條件篩選</vt:lpstr>
      <vt:lpstr>Sorting</vt:lpstr>
      <vt:lpstr>Sorting data frame</vt:lpstr>
      <vt:lpstr>Summary</vt:lpstr>
      <vt:lpstr>List</vt:lpstr>
      <vt:lpstr>list()</vt:lpstr>
      <vt:lpstr>list() 加上別名</vt:lpstr>
      <vt:lpstr>用別名取出元素</vt:lpstr>
      <vt:lpstr>Add value(s) to the 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CC Lee</dc:creator>
  <cp:lastModifiedBy>CC Lee</cp:lastModifiedBy>
  <cp:revision>160</cp:revision>
  <dcterms:created xsi:type="dcterms:W3CDTF">2017-10-28T11:54:57Z</dcterms:created>
  <dcterms:modified xsi:type="dcterms:W3CDTF">2017-10-31T15:04:03Z</dcterms:modified>
</cp:coreProperties>
</file>