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98" r:id="rId2"/>
    <p:sldId id="29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0" r:id="rId16"/>
    <p:sldId id="312" r:id="rId17"/>
    <p:sldId id="313" r:id="rId18"/>
    <p:sldId id="314" r:id="rId19"/>
    <p:sldId id="317" r:id="rId20"/>
    <p:sldId id="316" r:id="rId21"/>
    <p:sldId id="318" r:id="rId22"/>
    <p:sldId id="320" r:id="rId23"/>
    <p:sldId id="319" r:id="rId24"/>
    <p:sldId id="323" r:id="rId25"/>
    <p:sldId id="321" r:id="rId26"/>
    <p:sldId id="322" r:id="rId27"/>
    <p:sldId id="324" r:id="rId28"/>
    <p:sldId id="325" r:id="rId29"/>
    <p:sldId id="327" r:id="rId30"/>
    <p:sldId id="329" r:id="rId31"/>
    <p:sldId id="328" r:id="rId32"/>
    <p:sldId id="332" r:id="rId33"/>
    <p:sldId id="334" r:id="rId34"/>
    <p:sldId id="333" r:id="rId35"/>
    <p:sldId id="336" r:id="rId36"/>
    <p:sldId id="337" r:id="rId37"/>
    <p:sldId id="338" r:id="rId38"/>
    <p:sldId id="335" r:id="rId39"/>
    <p:sldId id="340" r:id="rId40"/>
    <p:sldId id="339" r:id="rId41"/>
    <p:sldId id="341" r:id="rId42"/>
    <p:sldId id="342" r:id="rId43"/>
    <p:sldId id="343" r:id="rId44"/>
    <p:sldId id="344" r:id="rId45"/>
    <p:sldId id="346" r:id="rId46"/>
    <p:sldId id="345" r:id="rId47"/>
    <p:sldId id="347" r:id="rId48"/>
    <p:sldId id="348" r:id="rId49"/>
    <p:sldId id="349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88889" autoAdjust="0"/>
  </p:normalViewPr>
  <p:slideViewPr>
    <p:cSldViewPr snapToGrid="0">
      <p:cViewPr varScale="1">
        <p:scale>
          <a:sx n="231" d="100"/>
          <a:sy n="231" d="100"/>
        </p:scale>
        <p:origin x="354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66010-160B-4923-A9DC-4829CB3566FF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8DE37-2798-44D1-A41E-AC74251C6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5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mean(c(abs(vec1), abs(vec2)))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8DE37-2798-44D1-A41E-AC74251C67A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4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6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46760" y="1615440"/>
            <a:ext cx="774954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9637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3480"/>
            <a:ext cx="7543801" cy="469561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9DAE52B-08FB-471A-A8F8-CA7A47828D71}" type="datetimeFigureOut">
              <a:rPr lang="zh-TW" altLang="en-US" smtClean="0"/>
              <a:pPr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CB19A44-5362-4BCC-8F1F-9450A3AE6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0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2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5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5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0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DAE52B-08FB-471A-A8F8-CA7A47828D71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B19A44-5362-4BCC-8F1F-9450A3AE66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smtClean="0"/>
              <a:t>R programming</a:t>
            </a:r>
            <a:endParaRPr lang="zh-TW" altLang="en-US" sz="8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 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 </a:t>
            </a:r>
            <a:r>
              <a:rPr lang="en-US" altLang="zh-TW" dirty="0" smtClean="0"/>
              <a:t>(break)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speed &lt;- 88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while (speed &gt; 30)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print(paste("Your speed is", speed))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speed &lt;- speed+10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if (speed &gt; 120)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break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71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loop (vector)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173479"/>
            <a:ext cx="7543801" cy="5439971"/>
          </a:xfrm>
        </p:spPr>
        <p:txBody>
          <a:bodyPr>
            <a:noAutofit/>
          </a:bodyPr>
          <a:lstStyle/>
          <a:p>
            <a:r>
              <a:rPr lang="en-US" altLang="zh-TW" dirty="0" err="1" smtClean="0">
                <a:latin typeface="Consolas" panose="020B0609020204030204" pitchFamily="49" charset="0"/>
              </a:rPr>
              <a:t>linkedin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&lt;- c(16, 9, 13, 5, 2, 17, 14)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# Loop version 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</a:t>
            </a: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eachElement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linkedin</a:t>
            </a:r>
            <a:r>
              <a:rPr lang="en-US" altLang="zh-TW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latin typeface="Consolas" panose="020B0609020204030204" pitchFamily="49" charset="0"/>
              </a:rPr>
              <a:t>print(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eachElement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# Loop version 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in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1:length(</a:t>
            </a:r>
            <a:r>
              <a:rPr lang="en-US" altLang="zh-TW" dirty="0" err="1">
                <a:solidFill>
                  <a:srgbClr val="7030A0"/>
                </a:solidFill>
                <a:latin typeface="Consolas" panose="020B0609020204030204" pitchFamily="49" charset="0"/>
              </a:rPr>
              <a:t>linkedin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print(</a:t>
            </a:r>
            <a:r>
              <a:rPr lang="en-US" altLang="zh-TW" dirty="0" err="1">
                <a:latin typeface="Consolas" panose="020B0609020204030204" pitchFamily="49" charset="0"/>
              </a:rPr>
              <a:t>linkedin</a:t>
            </a:r>
            <a:r>
              <a:rPr lang="en-US" altLang="zh-TW" dirty="0"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3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 </a:t>
            </a:r>
            <a:r>
              <a:rPr lang="en-US" altLang="zh-TW" dirty="0" smtClean="0"/>
              <a:t>(list)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nyc</a:t>
            </a:r>
            <a:r>
              <a:rPr lang="en-US" altLang="zh-TW" dirty="0" smtClean="0"/>
              <a:t> </a:t>
            </a:r>
            <a:r>
              <a:rPr lang="en-US" altLang="zh-TW" dirty="0"/>
              <a:t>&lt;- list(pop = 8405837, </a:t>
            </a:r>
          </a:p>
          <a:p>
            <a:r>
              <a:rPr lang="en-US" altLang="zh-TW" dirty="0"/>
              <a:t>            boroughs = c("Manhattan", "Bronx", "Brooklyn", "Queens", "Staten Island"), </a:t>
            </a:r>
          </a:p>
          <a:p>
            <a:r>
              <a:rPr lang="en-US" altLang="zh-TW" dirty="0"/>
              <a:t>            capital = FALSE)</a:t>
            </a:r>
          </a:p>
          <a:p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</a:rPr>
              <a:t># Loop version 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(info in </a:t>
            </a:r>
            <a:r>
              <a:rPr lang="en-US" altLang="zh-TW" dirty="0" err="1">
                <a:latin typeface="Consolas" panose="020B0609020204030204" pitchFamily="49" charset="0"/>
              </a:rPr>
              <a:t>nyc</a:t>
            </a:r>
            <a:r>
              <a:rPr lang="en-US" altLang="zh-TW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print(info)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# Loop version 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in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1:length(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nyc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print(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nyc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[[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6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loop </a:t>
            </a:r>
            <a:r>
              <a:rPr lang="en-US" altLang="zh-TW" dirty="0" smtClean="0"/>
              <a:t>(matrix)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Consolas" panose="020B0609020204030204" pitchFamily="49" charset="0"/>
              </a:rPr>
              <a:t>ttt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for 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in 1:nrow(</a:t>
            </a:r>
            <a:r>
              <a:rPr lang="en-US" altLang="zh-TW" dirty="0" err="1">
                <a:latin typeface="Consolas" panose="020B0609020204030204" pitchFamily="49" charset="0"/>
              </a:rPr>
              <a:t>ttt</a:t>
            </a:r>
            <a:r>
              <a:rPr lang="en-US" altLang="zh-TW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for (j in 1:ncol(</a:t>
            </a:r>
            <a:r>
              <a:rPr lang="en-US" altLang="zh-TW" dirty="0" err="1">
                <a:latin typeface="Consolas" panose="020B0609020204030204" pitchFamily="49" charset="0"/>
              </a:rPr>
              <a:t>ttt</a:t>
            </a:r>
            <a:r>
              <a:rPr lang="en-US" altLang="zh-TW" dirty="0">
                <a:latin typeface="Consolas" panose="020B0609020204030204" pitchFamily="49" charset="0"/>
              </a:rPr>
              <a:t>)) {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print(</a:t>
            </a:r>
            <a:r>
              <a:rPr lang="en-US" altLang="zh-TW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paste(</a:t>
            </a:r>
            <a:r>
              <a:rPr lang="en-US" altLang="zh-TW" sz="1800" dirty="0">
                <a:latin typeface="Consolas" panose="020B0609020204030204" pitchFamily="49" charset="0"/>
              </a:rPr>
              <a:t>"On row",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</a:rPr>
              <a:t>, 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           "</a:t>
            </a:r>
            <a:r>
              <a:rPr lang="en-US" altLang="zh-TW" sz="1800" dirty="0">
                <a:latin typeface="Consolas" panose="020B0609020204030204" pitchFamily="49" charset="0"/>
              </a:rPr>
              <a:t>and column",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j,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endParaRPr lang="en-US" altLang="zh-TW" sz="1800" dirty="0" smtClean="0">
              <a:latin typeface="Consolas" panose="020B0609020204030204" pitchFamily="49" charset="0"/>
            </a:endParaRPr>
          </a:p>
          <a:p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</a:rPr>
              <a:t>               "</a:t>
            </a:r>
            <a:r>
              <a:rPr lang="en-US" altLang="zh-TW" sz="1800" dirty="0">
                <a:latin typeface="Consolas" panose="020B0609020204030204" pitchFamily="49" charset="0"/>
              </a:rPr>
              <a:t>the board contains", </a:t>
            </a:r>
            <a:r>
              <a:rPr lang="en-US" altLang="zh-TW" sz="1800" dirty="0" err="1">
                <a:latin typeface="Consolas" panose="020B0609020204030204" pitchFamily="49" charset="0"/>
              </a:rPr>
              <a:t>ttt</a:t>
            </a:r>
            <a:r>
              <a:rPr lang="en-US" altLang="zh-TW" sz="1800" dirty="0">
                <a:latin typeface="Consolas" panose="020B0609020204030204" pitchFamily="49" charset="0"/>
              </a:rPr>
              <a:t>[</a:t>
            </a:r>
            <a:r>
              <a:rPr lang="en-US" altLang="zh-TW" sz="1800" dirty="0" err="1">
                <a:latin typeface="Consolas" panose="020B0609020204030204" pitchFamily="49" charset="0"/>
              </a:rPr>
              <a:t>i,j</a:t>
            </a:r>
            <a:r>
              <a:rPr lang="en-US" altLang="zh-TW" sz="1800" dirty="0">
                <a:latin typeface="Consolas" panose="020B0609020204030204" pitchFamily="49" charset="0"/>
              </a:rPr>
              <a:t>]</a:t>
            </a:r>
            <a:r>
              <a:rPr lang="en-US" altLang="zh-TW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54" y="286605"/>
            <a:ext cx="2805073" cy="1956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077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 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自建</a:t>
            </a:r>
            <a:r>
              <a:rPr lang="en-US" altLang="zh-TW" dirty="0"/>
              <a:t>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59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呼叫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r>
              <a:rPr lang="en-US" altLang="zh-TW" dirty="0" err="1" smtClean="0"/>
              <a:t>functionName</a:t>
            </a:r>
            <a:endParaRPr lang="en-US" altLang="zh-TW" dirty="0" smtClean="0"/>
          </a:p>
          <a:p>
            <a:r>
              <a:rPr lang="en-US" altLang="zh-TW" dirty="0" smtClean="0"/>
              <a:t>help(</a:t>
            </a:r>
            <a:r>
              <a:rPr lang="en-US" altLang="zh-TW" dirty="0" err="1" smtClean="0"/>
              <a:t>functionName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5" y="2263169"/>
            <a:ext cx="6842125" cy="44013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6205" y="4463852"/>
            <a:ext cx="4448654" cy="116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Consolas" panose="020B0609020204030204" pitchFamily="49" charset="0"/>
              </a:rPr>
              <a:t>linkedin &lt;- c(16, 9, 13, 5, 2, 17, 14</a:t>
            </a:r>
            <a:r>
              <a:rPr lang="zh-TW" altLang="en-US" sz="1600" dirty="0" smtClean="0">
                <a:latin typeface="Consolas" panose="020B0609020204030204" pitchFamily="49" charset="0"/>
              </a:rPr>
              <a:t>)</a:t>
            </a:r>
            <a:endParaRPr lang="en-US" altLang="zh-TW" sz="16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err="1">
                <a:latin typeface="Consolas" panose="020B0609020204030204" pitchFamily="49" charset="0"/>
              </a:rPr>
              <a:t>avg_li</a:t>
            </a:r>
            <a:r>
              <a:rPr lang="en-US" altLang="zh-TW" sz="1600" dirty="0">
                <a:latin typeface="Consolas" panose="020B0609020204030204" pitchFamily="49" charset="0"/>
              </a:rPr>
              <a:t> &lt;- mean(x = </a:t>
            </a:r>
            <a:r>
              <a:rPr lang="en-US" altLang="zh-TW" sz="1600" dirty="0" err="1">
                <a:latin typeface="Consolas" panose="020B0609020204030204" pitchFamily="49" charset="0"/>
              </a:rPr>
              <a:t>linkedin</a:t>
            </a:r>
            <a:r>
              <a:rPr lang="en-US" altLang="zh-TW" sz="16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err="1" smtClean="0">
                <a:latin typeface="Consolas" panose="020B0609020204030204" pitchFamily="49" charset="0"/>
              </a:rPr>
              <a:t>avg_li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8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忽略 </a:t>
            </a:r>
            <a:r>
              <a:rPr lang="en-US" altLang="zh-TW" dirty="0" smtClean="0"/>
              <a:t>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linkedin</a:t>
            </a:r>
            <a:r>
              <a:rPr lang="en-US" altLang="zh-TW" sz="2400" dirty="0"/>
              <a:t> &lt;- c(16, 9, 13, 5, </a:t>
            </a:r>
            <a:r>
              <a:rPr lang="en-US" altLang="zh-TW" sz="2400" dirty="0">
                <a:solidFill>
                  <a:srgbClr val="FF0000"/>
                </a:solidFill>
              </a:rPr>
              <a:t>NA</a:t>
            </a:r>
            <a:r>
              <a:rPr lang="en-US" altLang="zh-TW" sz="2400" dirty="0"/>
              <a:t>, 17, 14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mean(</a:t>
            </a:r>
            <a:r>
              <a:rPr lang="en-US" altLang="zh-TW" sz="2400" dirty="0" err="1"/>
              <a:t>linkedin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mean(</a:t>
            </a:r>
            <a:r>
              <a:rPr lang="en-US" altLang="zh-TW" sz="2400" dirty="0" err="1"/>
              <a:t>linkedin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na.rm = TRUE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061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自建 </a:t>
            </a:r>
            <a:r>
              <a:rPr lang="en-US" altLang="zh-TW" dirty="0"/>
              <a:t>Function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8483" y="2009844"/>
            <a:ext cx="3917317" cy="4695614"/>
          </a:xfrm>
        </p:spPr>
        <p:txBody>
          <a:bodyPr>
            <a:normAutofit/>
          </a:bodyPr>
          <a:lstStyle/>
          <a:p>
            <a:r>
              <a:rPr lang="en-US" altLang="zh-TW" dirty="0"/>
              <a:t># Create a function </a:t>
            </a:r>
            <a:r>
              <a:rPr lang="en-US" altLang="zh-TW" dirty="0" err="1"/>
              <a:t>pow_two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pow_two</a:t>
            </a:r>
            <a:r>
              <a:rPr lang="en-US" altLang="zh-TW" dirty="0"/>
              <a:t> &lt;- function(x) {</a:t>
            </a:r>
          </a:p>
          <a:p>
            <a:r>
              <a:rPr lang="en-US" altLang="zh-TW" dirty="0"/>
              <a:t>  x ^ 2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pow_two</a:t>
            </a:r>
            <a:r>
              <a:rPr lang="en-US" altLang="zh-TW" dirty="0" smtClean="0"/>
              <a:t>(12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24" y="449740"/>
            <a:ext cx="4530009" cy="1066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51400" y="2037080"/>
            <a:ext cx="4838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# Create a function </a:t>
            </a:r>
            <a:r>
              <a:rPr lang="en-US" altLang="zh-TW" sz="2000" dirty="0" err="1"/>
              <a:t>sum_abs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 err="1"/>
              <a:t>sum_abs</a:t>
            </a:r>
            <a:r>
              <a:rPr lang="en-US" altLang="zh-TW" sz="2000" dirty="0"/>
              <a:t> &lt;- function(x, y) {</a:t>
            </a:r>
          </a:p>
          <a:p>
            <a:r>
              <a:rPr lang="en-US" altLang="zh-TW" sz="2000" dirty="0"/>
              <a:t>  abs(x) + abs(y)</a:t>
            </a:r>
          </a:p>
          <a:p>
            <a:r>
              <a:rPr lang="en-US" altLang="zh-TW" sz="2000" dirty="0"/>
              <a:t>}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 smtClean="0"/>
              <a:t>sum_abs</a:t>
            </a:r>
            <a:r>
              <a:rPr lang="en-US" altLang="zh-TW" sz="2000" dirty="0"/>
              <a:t>(-2, 3)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5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觀察下面三個執行結果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Finish the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pow_two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function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pow_two</a:t>
            </a:r>
            <a:r>
              <a:rPr lang="en-US" altLang="zh-TW" dirty="0">
                <a:latin typeface="Consolas" panose="020B0609020204030204" pitchFamily="49" charset="0"/>
              </a:rPr>
              <a:t> &lt;- function(x,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print_info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= TRUE</a:t>
            </a:r>
            <a:r>
              <a:rPr lang="en-US" altLang="zh-TW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y &lt;- x ^ 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if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print_info</a:t>
            </a:r>
            <a:r>
              <a:rPr lang="en-US" altLang="zh-TW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print(paste(x, "to the power two equals", y))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return(y)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pow_two</a:t>
            </a:r>
            <a:r>
              <a:rPr lang="en-US" altLang="zh-TW" dirty="0" smtClean="0">
                <a:latin typeface="Consolas" panose="020B0609020204030204" pitchFamily="49" charset="0"/>
              </a:rPr>
              <a:t>(5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pow_two</a:t>
            </a:r>
            <a:r>
              <a:rPr lang="en-US" altLang="zh-TW" dirty="0">
                <a:latin typeface="Consolas" panose="020B0609020204030204" pitchFamily="49" charset="0"/>
              </a:rPr>
              <a:t>(5,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pow_two</a:t>
            </a:r>
            <a:r>
              <a:rPr lang="en-US" altLang="zh-TW" dirty="0">
                <a:latin typeface="Consolas" panose="020B0609020204030204" pitchFamily="49" charset="0"/>
              </a:rPr>
              <a:t>(5,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 Package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02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3600" b="1" dirty="0" smtClean="0"/>
              <a:t>Operators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b="1" dirty="0" smtClean="0"/>
              <a:t>Loops</a:t>
            </a:r>
            <a:endParaRPr lang="en-US" altLang="zh-TW" sz="3600" b="1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b="1" dirty="0"/>
              <a:t>Functions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b="1" dirty="0"/>
              <a:t>The apply </a:t>
            </a:r>
            <a:r>
              <a:rPr lang="en-US" altLang="zh-TW" sz="3600" b="1" dirty="0" smtClean="0"/>
              <a:t>family (</a:t>
            </a:r>
            <a:r>
              <a:rPr lang="en-US" altLang="zh-TW" sz="3600" b="1" dirty="0" err="1" smtClean="0"/>
              <a:t>lapply</a:t>
            </a:r>
            <a:r>
              <a:rPr lang="en-US" altLang="zh-TW" sz="3600" b="1" dirty="0" smtClean="0"/>
              <a:t>, </a:t>
            </a:r>
            <a:r>
              <a:rPr lang="en-US" altLang="zh-TW" sz="3600" b="1" dirty="0" err="1" smtClean="0"/>
              <a:t>sapply</a:t>
            </a:r>
            <a:r>
              <a:rPr lang="en-US" altLang="zh-TW" sz="3600" b="1" dirty="0" smtClean="0"/>
              <a:t>)</a:t>
            </a:r>
            <a:endParaRPr lang="en-US" altLang="zh-TW" sz="3600" b="1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3600" b="1" dirty="0"/>
              <a:t>Utilities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989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>
                <a:solidFill>
                  <a:srgbClr val="FF0000"/>
                </a:solidFill>
              </a:rPr>
              <a:t>install.packages</a:t>
            </a:r>
            <a:r>
              <a:rPr lang="en-US" altLang="zh-TW" dirty="0">
                <a:solidFill>
                  <a:srgbClr val="FF0000"/>
                </a:solidFill>
              </a:rPr>
              <a:t>(), </a:t>
            </a:r>
            <a:r>
              <a:rPr lang="en-US" altLang="zh-TW" dirty="0"/>
              <a:t>which as you can expect, installs a given package.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library() </a:t>
            </a:r>
            <a:r>
              <a:rPr lang="en-US" altLang="zh-TW" dirty="0"/>
              <a:t>which loads packages, i.e. attaches them to the search list on your R workspace</a:t>
            </a:r>
            <a:r>
              <a:rPr lang="en-US" altLang="zh-TW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zh-TW" dirty="0"/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8600" y="4178300"/>
            <a:ext cx="455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Load the ggplot2 package</a:t>
            </a:r>
          </a:p>
          <a:p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library("ggplot2")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Retry the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qplot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 function</a:t>
            </a:r>
          </a:p>
          <a:p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qplot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mtcars$wt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mtcars$hp</a:t>
            </a:r>
            <a:r>
              <a:rPr lang="en-US" altLang="zh-TW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30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86605"/>
            <a:ext cx="4105275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34" y="286605"/>
            <a:ext cx="3667125" cy="15811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29" y="3744443"/>
            <a:ext cx="7216459" cy="12703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3807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lapply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47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1: </a:t>
            </a:r>
            <a:r>
              <a:rPr lang="zh-TW" altLang="en-US" dirty="0" smtClean="0"/>
              <a:t>找出元素的型態 </a:t>
            </a:r>
            <a:r>
              <a:rPr lang="en-US" altLang="zh-TW" dirty="0" smtClean="0"/>
              <a:t>(for loop)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300481"/>
            <a:ext cx="8907546" cy="38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1: </a:t>
            </a:r>
            <a:r>
              <a:rPr lang="zh-TW" altLang="en-US" dirty="0" smtClean="0"/>
              <a:t>找出元素的型態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lapply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9" y="1116013"/>
            <a:ext cx="8716962" cy="45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4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2: </a:t>
            </a:r>
            <a:r>
              <a:rPr lang="zh-TW" altLang="en-US" dirty="0" smtClean="0"/>
              <a:t>找出字串長度 </a:t>
            </a:r>
            <a:r>
              <a:rPr lang="en-US" altLang="zh-TW" dirty="0" smtClean="0"/>
              <a:t>(for loop)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1" y="1249682"/>
            <a:ext cx="8250237" cy="34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75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2: </a:t>
            </a:r>
            <a:r>
              <a:rPr lang="zh-TW" altLang="en-US" dirty="0"/>
              <a:t>找出字串長度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lapply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" y="1151787"/>
            <a:ext cx="8707437" cy="4853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75" y="4675718"/>
            <a:ext cx="5810250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15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3: </a:t>
            </a:r>
            <a:r>
              <a:rPr lang="zh-TW" altLang="en-US" dirty="0" smtClean="0"/>
              <a:t>自訂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22" y="1210686"/>
            <a:ext cx="8016875" cy="4729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30300" y="1752600"/>
            <a:ext cx="3263900" cy="812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14278" y="2565400"/>
            <a:ext cx="942022" cy="3175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4: </a:t>
            </a:r>
            <a:r>
              <a:rPr lang="zh-TW" altLang="en-US" dirty="0"/>
              <a:t>自訂</a:t>
            </a:r>
            <a:r>
              <a:rPr lang="en-US" altLang="zh-TW" dirty="0" smtClean="0"/>
              <a:t>function + </a:t>
            </a:r>
            <a:r>
              <a:rPr lang="zh-TW" altLang="en-US" dirty="0" smtClean="0"/>
              <a:t>參數傳遞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88"/>
            <a:ext cx="8916643" cy="306682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343400" y="2374900"/>
            <a:ext cx="876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565900" y="3632200"/>
            <a:ext cx="148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Anonymous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Definition of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split_low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pioneers &lt;- c("GAUSS:1777", "BAYES:1702", "PASCAL:1623", "PEARSON:1857")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split &lt;- </a:t>
            </a:r>
            <a:r>
              <a:rPr lang="en-US" altLang="zh-TW" dirty="0" err="1">
                <a:latin typeface="Consolas" panose="020B0609020204030204" pitchFamily="49" charset="0"/>
              </a:rPr>
              <a:t>strsplit</a:t>
            </a:r>
            <a:r>
              <a:rPr lang="en-US" altLang="zh-TW" dirty="0">
                <a:latin typeface="Consolas" panose="020B0609020204030204" pitchFamily="49" charset="0"/>
              </a:rPr>
              <a:t>(pioneers, split = ":")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Transform: use anonymous function inside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lapply</a:t>
            </a:r>
            <a:endParaRPr lang="en-US" altLang="zh-TW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names &lt;- </a:t>
            </a:r>
            <a:r>
              <a:rPr lang="en-US" altLang="zh-TW" dirty="0" err="1">
                <a:latin typeface="Consolas" panose="020B0609020204030204" pitchFamily="49" charset="0"/>
              </a:rPr>
              <a:t>lapply</a:t>
            </a:r>
            <a:r>
              <a:rPr lang="en-US" altLang="zh-TW" dirty="0">
                <a:latin typeface="Consolas" panose="020B0609020204030204" pitchFamily="49" charset="0"/>
              </a:rPr>
              <a:t>(split,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function(x) { x[1] }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names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12" y="4729162"/>
            <a:ext cx="5673447" cy="133043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236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Operators</a:t>
            </a:r>
            <a:endParaRPr lang="en-US" altLang="zh-TW" sz="66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sapply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lapply</a:t>
            </a:r>
            <a:r>
              <a:rPr lang="en-US" altLang="zh-TW" dirty="0" smtClean="0"/>
              <a:t> vs </a:t>
            </a:r>
            <a:r>
              <a:rPr lang="en-US" altLang="zh-TW" dirty="0" err="1" smtClean="0"/>
              <a:t>sapply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temp </a:t>
            </a:r>
            <a:r>
              <a:rPr lang="en-US" altLang="zh-TW" dirty="0">
                <a:latin typeface="Consolas" panose="020B0609020204030204" pitchFamily="49" charset="0"/>
              </a:rPr>
              <a:t>&lt;- c(10,20,30,40,50)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lapply</a:t>
            </a:r>
            <a:r>
              <a:rPr lang="en-US" altLang="zh-TW" dirty="0" smtClean="0">
                <a:latin typeface="Consolas" panose="020B0609020204030204" pitchFamily="49" charset="0"/>
              </a:rPr>
              <a:t>(temp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function(x){x*2}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sapply</a:t>
            </a:r>
            <a:r>
              <a:rPr lang="en-US" altLang="zh-TW" dirty="0" smtClean="0">
                <a:latin typeface="Consolas" panose="020B0609020204030204" pitchFamily="49" charset="0"/>
              </a:rPr>
              <a:t>(temp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function(x){x*2}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lapply</a:t>
            </a:r>
            <a:r>
              <a:rPr lang="en-US" altLang="zh-TW" dirty="0"/>
              <a:t> vs </a:t>
            </a:r>
            <a:r>
              <a:rPr lang="en-US" altLang="zh-TW" dirty="0" err="1"/>
              <a:t>sapply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650639"/>
            <a:ext cx="6911975" cy="34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Useful </a:t>
            </a:r>
            <a:r>
              <a:rPr lang="en-US" altLang="zh-TW" b="1" dirty="0" smtClean="0"/>
              <a:t>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6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Mathematical utilities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abs(): Calculate the absolute value.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sum(): Calculate the sum of all the values in a data structure.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mean(): Calculate the arithmetic mean.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round(): Round the values to 0 decimal places by default. 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7100" y="4533900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&lt;- c(1.9, -2.6, 4.0, -9.5, -3.4, 7.3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sum(abs(round(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)))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Utilities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173480"/>
            <a:ext cx="7543801" cy="537972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seq()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/>
              <a:t>Generate sequences, by specifying the from, to, and by arguments.</a:t>
            </a:r>
          </a:p>
          <a:p>
            <a:r>
              <a:rPr lang="en-US" altLang="zh-TW" b="1" dirty="0"/>
              <a:t>rep()</a:t>
            </a:r>
            <a:r>
              <a:rPr lang="en-US" altLang="zh-TW" dirty="0"/>
              <a:t>: Replicate elements of vectors and lists.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sort()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/>
              <a:t>Sort a vector in ascending order. Works on </a:t>
            </a:r>
            <a:r>
              <a:rPr lang="en-US" altLang="zh-TW" dirty="0" err="1"/>
              <a:t>numerics</a:t>
            </a:r>
            <a:r>
              <a:rPr lang="en-US" altLang="zh-TW" dirty="0"/>
              <a:t>, but also on character strings and </a:t>
            </a:r>
            <a:r>
              <a:rPr lang="en-US" altLang="zh-TW" dirty="0" err="1"/>
              <a:t>logicals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rev()</a:t>
            </a:r>
            <a:r>
              <a:rPr lang="en-US" altLang="zh-TW" dirty="0"/>
              <a:t>: Reverse the elements in a data structures for which reversal is defined.</a:t>
            </a:r>
          </a:p>
          <a:p>
            <a:r>
              <a:rPr lang="en-US" altLang="zh-TW" b="1" dirty="0" err="1"/>
              <a:t>str</a:t>
            </a:r>
            <a:r>
              <a:rPr lang="en-US" altLang="zh-TW" b="1" dirty="0"/>
              <a:t>()</a:t>
            </a:r>
            <a:r>
              <a:rPr lang="en-US" altLang="zh-TW" dirty="0"/>
              <a:t>: Display the structure of any R object.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append()</a:t>
            </a:r>
            <a:r>
              <a:rPr lang="en-US" altLang="zh-TW" dirty="0">
                <a:solidFill>
                  <a:srgbClr val="FF0000"/>
                </a:solidFill>
              </a:rPr>
              <a:t>: Merge vectors or lists.</a:t>
            </a:r>
          </a:p>
          <a:p>
            <a:r>
              <a:rPr lang="en-US" altLang="zh-TW" b="1" dirty="0"/>
              <a:t>is.*()</a:t>
            </a:r>
            <a:r>
              <a:rPr lang="en-US" altLang="zh-TW" dirty="0"/>
              <a:t>: Check for the class of an R object.</a:t>
            </a:r>
          </a:p>
          <a:p>
            <a:r>
              <a:rPr lang="en-US" altLang="zh-TW" b="1" dirty="0"/>
              <a:t>as.*()</a:t>
            </a:r>
            <a:r>
              <a:rPr lang="en-US" altLang="zh-TW" dirty="0"/>
              <a:t>: Convert an R object from one class to another.</a:t>
            </a:r>
          </a:p>
          <a:p>
            <a:r>
              <a:rPr lang="en-US" altLang="zh-TW" b="1" dirty="0" err="1">
                <a:solidFill>
                  <a:srgbClr val="FF0000"/>
                </a:solidFill>
              </a:rPr>
              <a:t>unlist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: Flatten (possibly embedded) lists to produce a vector.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2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linkedin</a:t>
            </a:r>
            <a:r>
              <a:rPr lang="en-US" altLang="zh-TW" dirty="0" smtClean="0"/>
              <a:t> </a:t>
            </a:r>
            <a:r>
              <a:rPr lang="en-US" altLang="zh-TW" dirty="0"/>
              <a:t>&lt;- list(16, 9, 13, 5, 2, 17, 14)</a:t>
            </a:r>
          </a:p>
          <a:p>
            <a:r>
              <a:rPr lang="en-US" altLang="zh-TW" dirty="0" err="1"/>
              <a:t>facebook</a:t>
            </a:r>
            <a:r>
              <a:rPr lang="en-US" altLang="zh-TW" dirty="0"/>
              <a:t> &lt;- list(17, 7, 5, 16, 8, 13, 14)</a:t>
            </a:r>
          </a:p>
          <a:p>
            <a:endParaRPr lang="en-US" altLang="zh-TW" dirty="0"/>
          </a:p>
          <a:p>
            <a:r>
              <a:rPr lang="en-US" altLang="zh-TW" dirty="0"/>
              <a:t># Convert </a:t>
            </a:r>
            <a:r>
              <a:rPr lang="en-US" altLang="zh-TW" dirty="0" err="1"/>
              <a:t>linkedin</a:t>
            </a:r>
            <a:r>
              <a:rPr lang="en-US" altLang="zh-TW" dirty="0"/>
              <a:t> and </a:t>
            </a:r>
            <a:r>
              <a:rPr lang="en-US" altLang="zh-TW" dirty="0" err="1"/>
              <a:t>facebook</a:t>
            </a:r>
            <a:r>
              <a:rPr lang="en-US" altLang="zh-TW" dirty="0"/>
              <a:t> to a vector: </a:t>
            </a:r>
            <a:r>
              <a:rPr lang="en-US" altLang="zh-TW" dirty="0" err="1"/>
              <a:t>li_vec</a:t>
            </a:r>
            <a:r>
              <a:rPr lang="en-US" altLang="zh-TW" dirty="0"/>
              <a:t> and </a:t>
            </a:r>
            <a:r>
              <a:rPr lang="en-US" altLang="zh-TW" dirty="0" err="1"/>
              <a:t>fb_vec</a:t>
            </a:r>
            <a:endParaRPr lang="en-US" altLang="zh-TW" dirty="0"/>
          </a:p>
          <a:p>
            <a:r>
              <a:rPr lang="en-US" altLang="zh-TW" dirty="0" err="1"/>
              <a:t>li_vec</a:t>
            </a:r>
            <a:r>
              <a:rPr lang="en-US" altLang="zh-TW" dirty="0"/>
              <a:t> &lt;- </a:t>
            </a:r>
            <a:r>
              <a:rPr lang="en-US" altLang="zh-TW" dirty="0" err="1">
                <a:solidFill>
                  <a:srgbClr val="FF0000"/>
                </a:solidFill>
              </a:rPr>
              <a:t>unlist</a:t>
            </a:r>
            <a:r>
              <a:rPr lang="en-US" altLang="zh-TW" dirty="0"/>
              <a:t>(</a:t>
            </a:r>
            <a:r>
              <a:rPr lang="en-US" altLang="zh-TW" dirty="0" err="1"/>
              <a:t>linkedin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fb_vec</a:t>
            </a:r>
            <a:r>
              <a:rPr lang="en-US" altLang="zh-TW" dirty="0"/>
              <a:t> &lt;- </a:t>
            </a:r>
            <a:r>
              <a:rPr lang="en-US" altLang="zh-TW" dirty="0" err="1">
                <a:solidFill>
                  <a:srgbClr val="FF0000"/>
                </a:solidFill>
              </a:rPr>
              <a:t>unlist</a:t>
            </a:r>
            <a:r>
              <a:rPr lang="en-US" altLang="zh-TW" dirty="0"/>
              <a:t>(</a:t>
            </a:r>
            <a:r>
              <a:rPr lang="en-US" altLang="zh-TW" dirty="0" err="1"/>
              <a:t>facebook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 Append </a:t>
            </a:r>
            <a:r>
              <a:rPr lang="en-US" altLang="zh-TW" dirty="0" err="1"/>
              <a:t>fb_vec</a:t>
            </a:r>
            <a:r>
              <a:rPr lang="en-US" altLang="zh-TW" dirty="0"/>
              <a:t> to </a:t>
            </a:r>
            <a:r>
              <a:rPr lang="en-US" altLang="zh-TW" dirty="0" err="1"/>
              <a:t>li_vec</a:t>
            </a:r>
            <a:r>
              <a:rPr lang="en-US" altLang="zh-TW" dirty="0"/>
              <a:t>: </a:t>
            </a:r>
            <a:r>
              <a:rPr lang="en-US" altLang="zh-TW" dirty="0" err="1"/>
              <a:t>social_vec</a:t>
            </a:r>
            <a:endParaRPr lang="en-US" altLang="zh-TW" dirty="0"/>
          </a:p>
          <a:p>
            <a:r>
              <a:rPr lang="en-US" altLang="zh-TW" dirty="0" err="1"/>
              <a:t>social_vec</a:t>
            </a:r>
            <a:r>
              <a:rPr lang="en-US" altLang="zh-TW" dirty="0"/>
              <a:t> &lt;- </a:t>
            </a:r>
            <a:r>
              <a:rPr lang="en-US" altLang="zh-TW" b="1" dirty="0">
                <a:solidFill>
                  <a:srgbClr val="FF0000"/>
                </a:solidFill>
              </a:rPr>
              <a:t>append</a:t>
            </a:r>
            <a:r>
              <a:rPr lang="en-US" altLang="zh-TW" dirty="0"/>
              <a:t>(</a:t>
            </a:r>
            <a:r>
              <a:rPr lang="en-US" altLang="zh-TW" dirty="0" err="1"/>
              <a:t>li_vec</a:t>
            </a:r>
            <a:r>
              <a:rPr lang="en-US" altLang="zh-TW" dirty="0"/>
              <a:t>, </a:t>
            </a:r>
            <a:r>
              <a:rPr lang="en-US" altLang="zh-TW" dirty="0" err="1"/>
              <a:t>fb_vec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# Sort </a:t>
            </a:r>
            <a:r>
              <a:rPr lang="en-US" altLang="zh-TW" dirty="0" err="1"/>
              <a:t>social_vec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sort</a:t>
            </a:r>
            <a:r>
              <a:rPr lang="en-US" altLang="zh-TW" dirty="0"/>
              <a:t>(</a:t>
            </a:r>
            <a:r>
              <a:rPr lang="en-US" altLang="zh-TW" dirty="0" err="1"/>
              <a:t>social_vec</a:t>
            </a:r>
            <a:r>
              <a:rPr lang="en-US" altLang="zh-TW" dirty="0"/>
              <a:t>, decreasing = TRUE)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3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it…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rep(seq(1, 7, by = 2), times = 7)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to fix the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TW" dirty="0">
                <a:latin typeface="Consolas" panose="020B0609020204030204" pitchFamily="49" charset="0"/>
              </a:rPr>
              <a:t>vec1 &lt;- c(1.5, 2.5, 8.4, 3.7, 6.3</a:t>
            </a:r>
            <a:r>
              <a:rPr lang="sv-SE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sv-SE" altLang="zh-TW" dirty="0" smtClean="0">
                <a:latin typeface="Consolas" panose="020B0609020204030204" pitchFamily="49" charset="0"/>
              </a:rPr>
              <a:t>vec2 </a:t>
            </a:r>
            <a:r>
              <a:rPr lang="sv-SE" altLang="zh-TW" dirty="0">
                <a:latin typeface="Consolas" panose="020B0609020204030204" pitchFamily="49" charset="0"/>
              </a:rPr>
              <a:t>&lt;- </a:t>
            </a:r>
            <a:r>
              <a:rPr lang="sv-SE" altLang="zh-TW" dirty="0" smtClean="0">
                <a:latin typeface="Consolas" panose="020B0609020204030204" pitchFamily="49" charset="0"/>
              </a:rPr>
              <a:t>rev(vec1)</a:t>
            </a: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mean(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abs(vec1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abs(vec2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Regular </a:t>
            </a:r>
            <a:r>
              <a:rPr lang="en-US" altLang="zh-TW" b="1" dirty="0" smtClean="0"/>
              <a:t>Expressions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22" y="148336"/>
            <a:ext cx="4161978" cy="19979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4602002"/>
            <a:ext cx="2054860" cy="11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Equality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# Comparison of </a:t>
            </a:r>
            <a:r>
              <a:rPr lang="en-US" altLang="zh-TW" dirty="0" err="1" smtClean="0">
                <a:solidFill>
                  <a:srgbClr val="00B050"/>
                </a:solidFill>
              </a:rPr>
              <a:t>logicals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/>
              <a:t>TRUE == FALSE</a:t>
            </a:r>
          </a:p>
          <a:p>
            <a:endParaRPr lang="en-US" altLang="zh-TW" dirty="0"/>
          </a:p>
          <a:p>
            <a:r>
              <a:rPr lang="en-US" altLang="zh-TW" dirty="0" smtClean="0"/>
              <a:t># Comparison of </a:t>
            </a:r>
            <a:r>
              <a:rPr lang="en-US" altLang="zh-TW" dirty="0" err="1" smtClean="0">
                <a:solidFill>
                  <a:srgbClr val="00B050"/>
                </a:solidFill>
              </a:rPr>
              <a:t>numerics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/>
              <a:t>-</a:t>
            </a:r>
            <a:r>
              <a:rPr lang="en-US" altLang="zh-TW" dirty="0"/>
              <a:t>6 * 14 != 17 - 101</a:t>
            </a:r>
          </a:p>
          <a:p>
            <a:endParaRPr lang="en-US" altLang="zh-TW" dirty="0"/>
          </a:p>
          <a:p>
            <a:r>
              <a:rPr lang="en-US" altLang="zh-TW" dirty="0" smtClean="0"/>
              <a:t># Comparison of </a:t>
            </a:r>
            <a:r>
              <a:rPr lang="en-US" altLang="zh-TW" dirty="0" smtClean="0">
                <a:solidFill>
                  <a:srgbClr val="00B050"/>
                </a:solidFill>
              </a:rPr>
              <a:t>character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strings</a:t>
            </a:r>
          </a:p>
          <a:p>
            <a:r>
              <a:rPr lang="en-US" altLang="zh-TW" dirty="0" smtClean="0"/>
              <a:t>"</a:t>
            </a:r>
            <a:r>
              <a:rPr lang="en-US" altLang="zh-TW" dirty="0" err="1"/>
              <a:t>useR</a:t>
            </a:r>
            <a:r>
              <a:rPr lang="en-US" altLang="zh-TW" dirty="0"/>
              <a:t>" == "user"</a:t>
            </a:r>
          </a:p>
          <a:p>
            <a:endParaRPr lang="en-US" altLang="zh-TW" dirty="0"/>
          </a:p>
          <a:p>
            <a:r>
              <a:rPr lang="en-US" altLang="zh-TW" dirty="0" smtClean="0"/>
              <a:t># Compare a </a:t>
            </a:r>
            <a:r>
              <a:rPr lang="en-US" altLang="zh-TW" dirty="0" smtClean="0">
                <a:solidFill>
                  <a:srgbClr val="00B050"/>
                </a:solidFill>
              </a:rPr>
              <a:t>logical</a:t>
            </a:r>
            <a:r>
              <a:rPr lang="en-US" altLang="zh-TW" dirty="0" smtClean="0"/>
              <a:t> with a </a:t>
            </a:r>
            <a:r>
              <a:rPr lang="en-US" altLang="zh-TW" dirty="0" smtClean="0">
                <a:solidFill>
                  <a:srgbClr val="00B050"/>
                </a:solidFill>
              </a:rPr>
              <a:t>numeric</a:t>
            </a:r>
          </a:p>
          <a:p>
            <a:r>
              <a:rPr lang="en-US" altLang="zh-TW" dirty="0" smtClean="0"/>
              <a:t>TRUE </a:t>
            </a:r>
            <a:r>
              <a:rPr lang="en-US" altLang="zh-TW" dirty="0"/>
              <a:t>==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6921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字串尋找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grepl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72" y="1247776"/>
            <a:ext cx="8088176" cy="272732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28728" y="4290695"/>
            <a:ext cx="8110220" cy="714749"/>
            <a:chOff x="528728" y="4290695"/>
            <a:chExt cx="8110220" cy="71474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728" y="4290695"/>
              <a:ext cx="8110220" cy="71474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6667500" y="4463403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a 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在字首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88191" y="5254352"/>
            <a:ext cx="8050757" cy="658374"/>
            <a:chOff x="588191" y="5178152"/>
            <a:chExt cx="8050757" cy="65837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191" y="5178152"/>
              <a:ext cx="8050757" cy="658374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6667500" y="5322682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a 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在字尾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5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字串尋找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()  vs </a:t>
            </a:r>
            <a:r>
              <a:rPr lang="en-US" altLang="zh-TW" dirty="0" err="1" smtClean="0"/>
              <a:t>grepl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312863"/>
            <a:ext cx="7756525" cy="25738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59" y="4216566"/>
            <a:ext cx="7756525" cy="6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</a:t>
            </a:r>
            <a:r>
              <a:rPr lang="zh-TW" altLang="en-US" dirty="0"/>
              <a:t>串</a:t>
            </a:r>
            <a:r>
              <a:rPr lang="zh-TW" altLang="en-US" dirty="0" smtClean="0"/>
              <a:t>取代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sub() vs </a:t>
            </a:r>
            <a:r>
              <a:rPr lang="en-US" altLang="zh-TW" dirty="0" err="1" smtClean="0"/>
              <a:t>gsub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356437"/>
            <a:ext cx="7543800" cy="356727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445000" y="4648200"/>
            <a:ext cx="368300" cy="584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“|”</a:t>
            </a:r>
            <a:r>
              <a:rPr lang="zh-TW" altLang="en-US" dirty="0" smtClean="0"/>
              <a:t>  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173480"/>
            <a:ext cx="7916272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807305"/>
            <a:ext cx="7543800" cy="69637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請利用 </a:t>
            </a:r>
            <a:r>
              <a:rPr lang="en-US" altLang="zh-TW" dirty="0" err="1" smtClean="0"/>
              <a:t>strsplit</a:t>
            </a:r>
            <a:r>
              <a:rPr lang="en-US" altLang="zh-TW" dirty="0" smtClean="0"/>
              <a:t>, </a:t>
            </a:r>
            <a:r>
              <a:rPr lang="en-US" altLang="zh-TW" dirty="0" err="1"/>
              <a:t>tolower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lapply</a:t>
            </a:r>
            <a:r>
              <a:rPr lang="en-US" altLang="zh-TW" dirty="0" smtClean="0"/>
              <a:t> </a:t>
            </a:r>
            <a:r>
              <a:rPr lang="zh-TW" altLang="en-US" dirty="0" smtClean="0"/>
              <a:t>完成下面的輸出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694180"/>
            <a:ext cx="7543801" cy="469561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pioneers &lt;- c("GAUSS:1777", "BAYES:1702", "PASCAL:1623", "PEARSON:1857</a:t>
            </a:r>
            <a:r>
              <a:rPr lang="en-US" altLang="zh-TW" dirty="0" smtClean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dirty="0" smtClean="0"/>
              <a:t>PS. </a:t>
            </a:r>
            <a:r>
              <a:rPr lang="zh-TW" altLang="en-US" dirty="0" smtClean="0"/>
              <a:t>利用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分隔 名子與字串，再利用 </a:t>
            </a:r>
            <a:r>
              <a:rPr lang="en-US" altLang="zh-TW" dirty="0" err="1" smtClean="0"/>
              <a:t>tolower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把字串轉成小寫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9" y="3176587"/>
            <a:ext cx="2767013" cy="33069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732" y="70338"/>
            <a:ext cx="156645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今日點名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29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Date &amp;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5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# Definition of character strings representing dates</a:t>
            </a:r>
          </a:p>
          <a:p>
            <a:r>
              <a:rPr lang="en-US" altLang="zh-TW" dirty="0"/>
              <a:t>str1 &lt;- "May 23, '96"</a:t>
            </a:r>
          </a:p>
          <a:p>
            <a:r>
              <a:rPr lang="en-US" altLang="zh-TW" dirty="0"/>
              <a:t>str2 &lt;- "2012-03-15"</a:t>
            </a:r>
          </a:p>
          <a:p>
            <a:r>
              <a:rPr lang="en-US" altLang="zh-TW" dirty="0"/>
              <a:t>str3 &lt;- "30/January/2006"</a:t>
            </a:r>
          </a:p>
          <a:p>
            <a:endParaRPr lang="en-US" altLang="zh-TW" dirty="0"/>
          </a:p>
          <a:p>
            <a:r>
              <a:rPr lang="en-US" altLang="zh-TW" dirty="0"/>
              <a:t># Convert the strings to dates: date1, date2, date3</a:t>
            </a:r>
          </a:p>
          <a:p>
            <a:r>
              <a:rPr lang="en-US" altLang="zh-TW" dirty="0"/>
              <a:t>date1 &lt;- </a:t>
            </a:r>
            <a:r>
              <a:rPr lang="en-US" altLang="zh-TW" dirty="0" err="1">
                <a:solidFill>
                  <a:srgbClr val="FF0000"/>
                </a:solidFill>
              </a:rPr>
              <a:t>as.Date</a:t>
            </a:r>
            <a:r>
              <a:rPr lang="en-US" altLang="zh-TW" dirty="0"/>
              <a:t>(str1, format = "%b %d, '%y")</a:t>
            </a:r>
          </a:p>
          <a:p>
            <a:r>
              <a:rPr lang="en-US" altLang="zh-TW" dirty="0"/>
              <a:t>date2 &lt;- </a:t>
            </a:r>
            <a:r>
              <a:rPr lang="en-US" altLang="zh-TW" dirty="0" err="1">
                <a:solidFill>
                  <a:srgbClr val="FF0000"/>
                </a:solidFill>
              </a:rPr>
              <a:t>as.Date</a:t>
            </a:r>
            <a:r>
              <a:rPr lang="en-US" altLang="zh-TW" dirty="0"/>
              <a:t>(str2)</a:t>
            </a:r>
          </a:p>
          <a:p>
            <a:r>
              <a:rPr lang="en-US" altLang="zh-TW" dirty="0"/>
              <a:t>date3 &lt;- </a:t>
            </a:r>
            <a:r>
              <a:rPr lang="en-US" altLang="zh-TW" dirty="0" err="1">
                <a:solidFill>
                  <a:srgbClr val="FF0000"/>
                </a:solidFill>
              </a:rPr>
              <a:t>as.Date</a:t>
            </a:r>
            <a:r>
              <a:rPr lang="en-US" altLang="zh-TW" dirty="0"/>
              <a:t>(str3, format = "%d/%B/%Y")</a:t>
            </a:r>
          </a:p>
          <a:p>
            <a:endParaRPr lang="en-US" altLang="zh-TW" dirty="0"/>
          </a:p>
          <a:p>
            <a:r>
              <a:rPr lang="en-US" altLang="zh-TW" dirty="0"/>
              <a:t># Convert dates to formatted strings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format</a:t>
            </a:r>
            <a:r>
              <a:rPr lang="en-US" altLang="zh-TW" dirty="0" smtClean="0"/>
              <a:t>(date1</a:t>
            </a:r>
            <a:r>
              <a:rPr lang="en-US" altLang="zh-TW" dirty="0"/>
              <a:t>, "%A")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format</a:t>
            </a:r>
            <a:r>
              <a:rPr lang="en-US" altLang="zh-TW" dirty="0" smtClean="0"/>
              <a:t>(date2</a:t>
            </a:r>
            <a:r>
              <a:rPr lang="en-US" altLang="zh-TW" dirty="0"/>
              <a:t>, "%d")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format</a:t>
            </a:r>
            <a:r>
              <a:rPr lang="en-US" altLang="zh-TW" dirty="0" smtClean="0"/>
              <a:t>(date3</a:t>
            </a:r>
            <a:r>
              <a:rPr lang="en-US" altLang="zh-TW" dirty="0"/>
              <a:t>, "%b %Y")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21" y="2063475"/>
            <a:ext cx="3601251" cy="26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7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0125" y="1157714"/>
            <a:ext cx="7543801" cy="469561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# Definition of character strings representing times</a:t>
            </a:r>
          </a:p>
          <a:p>
            <a:r>
              <a:rPr lang="en-US" altLang="zh-TW" dirty="0"/>
              <a:t>str1 &lt;- "May 23, '96 hours:23 minutes:01 seconds:45"</a:t>
            </a:r>
          </a:p>
          <a:p>
            <a:r>
              <a:rPr lang="en-US" altLang="zh-TW" dirty="0"/>
              <a:t>str2 &lt;- "2012-3-12 14:23:08"</a:t>
            </a:r>
          </a:p>
          <a:p>
            <a:endParaRPr lang="en-US" altLang="zh-TW" dirty="0"/>
          </a:p>
          <a:p>
            <a:r>
              <a:rPr lang="en-US" altLang="zh-TW" dirty="0"/>
              <a:t># Convert the strings to </a:t>
            </a:r>
            <a:r>
              <a:rPr lang="en-US" altLang="zh-TW" dirty="0" err="1"/>
              <a:t>POSIXct</a:t>
            </a:r>
            <a:r>
              <a:rPr lang="en-US" altLang="zh-TW" dirty="0"/>
              <a:t> objects: time1, time2</a:t>
            </a:r>
          </a:p>
          <a:p>
            <a:r>
              <a:rPr lang="en-US" altLang="zh-TW" dirty="0"/>
              <a:t>time1 &lt;- </a:t>
            </a:r>
            <a:r>
              <a:rPr lang="en-US" altLang="zh-TW" dirty="0" err="1">
                <a:solidFill>
                  <a:srgbClr val="FF0000"/>
                </a:solidFill>
              </a:rPr>
              <a:t>as.POSIXct</a:t>
            </a:r>
            <a:r>
              <a:rPr lang="en-US" altLang="zh-TW" dirty="0"/>
              <a:t>(str1, format = "%B %d, '%y hours:%H minutes:%M seconds:%S")</a:t>
            </a:r>
          </a:p>
          <a:p>
            <a:r>
              <a:rPr lang="en-US" altLang="zh-TW" dirty="0"/>
              <a:t>time2 &lt;- </a:t>
            </a:r>
            <a:r>
              <a:rPr lang="en-US" altLang="zh-TW" dirty="0" err="1">
                <a:solidFill>
                  <a:srgbClr val="FF0000"/>
                </a:solidFill>
              </a:rPr>
              <a:t>as.POSIXct</a:t>
            </a:r>
            <a:r>
              <a:rPr lang="en-US" altLang="zh-TW" dirty="0"/>
              <a:t>(str2)</a:t>
            </a:r>
          </a:p>
          <a:p>
            <a:endParaRPr lang="en-US" altLang="zh-TW" dirty="0"/>
          </a:p>
          <a:p>
            <a:r>
              <a:rPr lang="en-US" altLang="zh-TW" dirty="0"/>
              <a:t># Convert times to formatted strings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format</a:t>
            </a:r>
            <a:r>
              <a:rPr lang="en-US" altLang="zh-TW" dirty="0"/>
              <a:t>(time1, "%M")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format</a:t>
            </a:r>
            <a:r>
              <a:rPr lang="en-US" altLang="zh-TW" dirty="0"/>
              <a:t>(time2, "%I:%M %p")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29" y="3736098"/>
            <a:ext cx="4686671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64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Calculations with </a:t>
            </a:r>
            <a:r>
              <a:rPr lang="en-US" altLang="zh-TW" dirty="0" smtClean="0"/>
              <a:t>Dates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today &lt;- </a:t>
            </a:r>
            <a:r>
              <a:rPr lang="en-US" altLang="zh-TW" dirty="0" err="1">
                <a:solidFill>
                  <a:srgbClr val="FF0000"/>
                </a:solidFill>
              </a:rPr>
              <a:t>Sys.Date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TW" dirty="0"/>
              <a:t>today + 1</a:t>
            </a:r>
          </a:p>
          <a:p>
            <a:r>
              <a:rPr lang="en-US" altLang="zh-TW" dirty="0"/>
              <a:t>today - 1</a:t>
            </a:r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as.Date</a:t>
            </a:r>
            <a:r>
              <a:rPr lang="en-US" altLang="zh-TW" dirty="0"/>
              <a:t>("2015-03-12") - </a:t>
            </a:r>
            <a:r>
              <a:rPr lang="en-US" altLang="zh-TW" dirty="0" err="1">
                <a:solidFill>
                  <a:srgbClr val="FF0000"/>
                </a:solidFill>
              </a:rPr>
              <a:t>as.Date</a:t>
            </a:r>
            <a:r>
              <a:rPr lang="en-US" altLang="zh-TW" dirty="0"/>
              <a:t>("2015-02-27")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992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Calculations with </a:t>
            </a:r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&lt;- </a:t>
            </a:r>
            <a:r>
              <a:rPr lang="en-US" altLang="zh-TW" dirty="0" err="1"/>
              <a:t>Sys.time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now + 3600          # add an hour</a:t>
            </a:r>
          </a:p>
          <a:p>
            <a:r>
              <a:rPr lang="en-US" altLang="zh-TW" dirty="0"/>
              <a:t>now - 3600 * 24     # subtract a </a:t>
            </a:r>
            <a:r>
              <a:rPr lang="en-US" altLang="zh-TW" dirty="0" smtClean="0"/>
              <a:t>day</a:t>
            </a:r>
          </a:p>
          <a:p>
            <a:endParaRPr lang="en-US" altLang="zh-TW" dirty="0"/>
          </a:p>
          <a:p>
            <a:r>
              <a:rPr lang="en-US" altLang="zh-TW" dirty="0" smtClean="0"/>
              <a:t>start </a:t>
            </a:r>
            <a:r>
              <a:rPr lang="en-US" altLang="zh-TW" dirty="0"/>
              <a:t>&lt;- </a:t>
            </a:r>
            <a:r>
              <a:rPr lang="en-US" altLang="zh-TW" dirty="0" err="1"/>
              <a:t>as.POSIXct</a:t>
            </a:r>
            <a:r>
              <a:rPr lang="en-US" altLang="zh-TW" dirty="0"/>
              <a:t>("1879-03-14 14:37:23")</a:t>
            </a:r>
          </a:p>
          <a:p>
            <a:r>
              <a:rPr lang="en-US" altLang="zh-TW" dirty="0" smtClean="0"/>
              <a:t>end </a:t>
            </a:r>
            <a:r>
              <a:rPr lang="en-US" altLang="zh-TW" dirty="0"/>
              <a:t>&lt;- </a:t>
            </a:r>
            <a:r>
              <a:rPr lang="en-US" altLang="zh-TW" dirty="0" err="1"/>
              <a:t>as.POSIXct</a:t>
            </a:r>
            <a:r>
              <a:rPr lang="en-US" altLang="zh-TW" dirty="0"/>
              <a:t>("1955-04-18 03:47:12")</a:t>
            </a:r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ns</a:t>
            </a:r>
            <a:r>
              <a:rPr lang="en-US" altLang="zh-TW" dirty="0" smtClean="0"/>
              <a:t> &lt;- end - start</a:t>
            </a:r>
            <a:endParaRPr lang="en-US" altLang="zh-TW" dirty="0"/>
          </a:p>
          <a:p>
            <a:r>
              <a:rPr lang="en-US" altLang="zh-TW" dirty="0" err="1" smtClean="0"/>
              <a:t>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52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Compare </a:t>
            </a:r>
            <a:r>
              <a:rPr lang="en-US" altLang="zh-TW" dirty="0" smtClean="0"/>
              <a:t>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The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linkedin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facebook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vectors have already been created for you</a:t>
            </a:r>
          </a:p>
          <a:p>
            <a:r>
              <a:rPr lang="en-US" altLang="zh-TW" dirty="0" err="1"/>
              <a:t>linkedin</a:t>
            </a:r>
            <a:r>
              <a:rPr lang="en-US" altLang="zh-TW" dirty="0"/>
              <a:t> &lt;- c(16, 9, 13, 5, 2, 17, 14)</a:t>
            </a:r>
          </a:p>
          <a:p>
            <a:r>
              <a:rPr lang="en-US" altLang="zh-TW" dirty="0" err="1"/>
              <a:t>facebook</a:t>
            </a:r>
            <a:r>
              <a:rPr lang="en-US" altLang="zh-TW" dirty="0"/>
              <a:t> &lt;- c(17, 7, 5, 16, 8, 13, 14)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Popular days</a:t>
            </a:r>
          </a:p>
          <a:p>
            <a:r>
              <a:rPr lang="en-US" altLang="zh-TW" dirty="0" err="1"/>
              <a:t>linkedin</a:t>
            </a:r>
            <a:r>
              <a:rPr lang="en-US" altLang="zh-TW" dirty="0"/>
              <a:t> &gt; 15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Quiet days</a:t>
            </a:r>
          </a:p>
          <a:p>
            <a:r>
              <a:rPr lang="en-US" altLang="zh-TW" dirty="0" err="1"/>
              <a:t>linkedin</a:t>
            </a:r>
            <a:r>
              <a:rPr lang="en-US" altLang="zh-TW" dirty="0"/>
              <a:t> &lt;= 5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LinkedIn more popular than Facebook</a:t>
            </a:r>
          </a:p>
          <a:p>
            <a:r>
              <a:rPr lang="en-US" altLang="zh-TW" dirty="0" err="1"/>
              <a:t>linkedin</a:t>
            </a:r>
            <a:r>
              <a:rPr lang="en-US" altLang="zh-TW" dirty="0"/>
              <a:t> &gt; </a:t>
            </a:r>
            <a:r>
              <a:rPr lang="en-US" altLang="zh-TW" dirty="0" err="1"/>
              <a:t>facebook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39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Compare </a:t>
            </a:r>
            <a:r>
              <a:rPr lang="en-US" altLang="zh-TW" dirty="0" smtClean="0"/>
              <a:t>matrices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The social data has been created for you</a:t>
            </a:r>
          </a:p>
          <a:p>
            <a:r>
              <a:rPr lang="en-US" altLang="zh-TW" dirty="0" err="1"/>
              <a:t>linkedin</a:t>
            </a:r>
            <a:r>
              <a:rPr lang="en-US" altLang="zh-TW" dirty="0"/>
              <a:t> &lt;- c(16, 9, 13, 5, 2, 17, 14)</a:t>
            </a:r>
          </a:p>
          <a:p>
            <a:r>
              <a:rPr lang="en-US" altLang="zh-TW" dirty="0" err="1"/>
              <a:t>facebook</a:t>
            </a:r>
            <a:r>
              <a:rPr lang="en-US" altLang="zh-TW" dirty="0"/>
              <a:t> &lt;- c(17, 7, 5, 16, 8, 13, 14)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views &lt;- matrix(c(</a:t>
            </a:r>
            <a:r>
              <a:rPr lang="en-US" altLang="zh-TW" dirty="0" err="1">
                <a:solidFill>
                  <a:srgbClr val="FF0000"/>
                </a:solidFill>
              </a:rPr>
              <a:t>linkedin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facebook</a:t>
            </a:r>
            <a:r>
              <a:rPr lang="en-US" altLang="zh-TW" dirty="0">
                <a:solidFill>
                  <a:srgbClr val="FF0000"/>
                </a:solidFill>
              </a:rPr>
              <a:t>), </a:t>
            </a:r>
            <a:r>
              <a:rPr lang="en-US" altLang="zh-TW" dirty="0" err="1">
                <a:solidFill>
                  <a:srgbClr val="FF0000"/>
                </a:solidFill>
              </a:rPr>
              <a:t>nrow</a:t>
            </a:r>
            <a:r>
              <a:rPr lang="en-US" altLang="zh-TW" dirty="0">
                <a:solidFill>
                  <a:srgbClr val="FF0000"/>
                </a:solidFill>
              </a:rPr>
              <a:t> = 2, </a:t>
            </a:r>
            <a:r>
              <a:rPr lang="en-US" altLang="zh-TW" dirty="0" err="1">
                <a:solidFill>
                  <a:srgbClr val="FF0000"/>
                </a:solidFill>
              </a:rPr>
              <a:t>byrow</a:t>
            </a:r>
            <a:r>
              <a:rPr lang="en-US" altLang="zh-TW" dirty="0">
                <a:solidFill>
                  <a:srgbClr val="FF0000"/>
                </a:solidFill>
              </a:rPr>
              <a:t> = TRUE)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When does views equal 13?</a:t>
            </a:r>
          </a:p>
          <a:p>
            <a:r>
              <a:rPr lang="en-US" altLang="zh-TW" dirty="0"/>
              <a:t>views == 13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When is views less than or equal to 14?</a:t>
            </a:r>
          </a:p>
          <a:p>
            <a:r>
              <a:rPr lang="en-US" altLang="zh-TW" dirty="0"/>
              <a:t>views &lt;= 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75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&amp; and </a:t>
            </a:r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The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linkedin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and last variable are already defined for you</a:t>
            </a:r>
          </a:p>
          <a:p>
            <a:r>
              <a:rPr lang="en-US" altLang="zh-TW" dirty="0" err="1"/>
              <a:t>linkedin</a:t>
            </a:r>
            <a:r>
              <a:rPr lang="en-US" altLang="zh-TW" dirty="0"/>
              <a:t> &lt;- c(16, 9, 13, 5, 2, 17, 14)</a:t>
            </a:r>
          </a:p>
          <a:p>
            <a:r>
              <a:rPr lang="en-US" altLang="zh-TW" sz="3200" dirty="0"/>
              <a:t>last &lt;- </a:t>
            </a:r>
            <a:r>
              <a:rPr lang="en-US" altLang="zh-TW" sz="3200" dirty="0">
                <a:solidFill>
                  <a:srgbClr val="FF0000"/>
                </a:solidFill>
              </a:rPr>
              <a:t>tail(</a:t>
            </a:r>
            <a:r>
              <a:rPr lang="en-US" altLang="zh-TW" sz="3200" dirty="0" err="1"/>
              <a:t>linkedin</a:t>
            </a:r>
            <a:r>
              <a:rPr lang="en-US" altLang="zh-TW" sz="3200" dirty="0">
                <a:solidFill>
                  <a:srgbClr val="FF0000"/>
                </a:solidFill>
              </a:rPr>
              <a:t>, 1)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Is last under 5 or above 10?</a:t>
            </a:r>
          </a:p>
          <a:p>
            <a:r>
              <a:rPr lang="en-US" altLang="zh-TW" dirty="0"/>
              <a:t>last &lt; 5 | last &gt; 10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# Is last between 15 (exclusive) and 20 (inclusive)?</a:t>
            </a:r>
          </a:p>
          <a:p>
            <a:r>
              <a:rPr lang="en-US" altLang="zh-TW" dirty="0"/>
              <a:t>last &gt; 15 &amp; last &lt;= 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0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dirty="0" smtClean="0"/>
              <a:t>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medium </a:t>
            </a:r>
            <a:r>
              <a:rPr lang="en-US" altLang="zh-TW" dirty="0"/>
              <a:t>&lt;- "LinkedIn"</a:t>
            </a:r>
          </a:p>
          <a:p>
            <a:r>
              <a:rPr lang="en-US" altLang="zh-TW" dirty="0" err="1"/>
              <a:t>num_views</a:t>
            </a:r>
            <a:r>
              <a:rPr lang="en-US" altLang="zh-TW" dirty="0"/>
              <a:t> &lt;- 14</a:t>
            </a:r>
          </a:p>
          <a:p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(medium == "LinkedIn") {</a:t>
            </a:r>
          </a:p>
          <a:p>
            <a:r>
              <a:rPr lang="en-US" altLang="zh-TW" dirty="0"/>
              <a:t>  print("Showing LinkedIn information")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err="1"/>
              <a:t>num_views</a:t>
            </a:r>
            <a:r>
              <a:rPr lang="en-US" altLang="zh-TW" dirty="0"/>
              <a:t> &gt; 15) {</a:t>
            </a:r>
          </a:p>
          <a:p>
            <a:r>
              <a:rPr lang="en-US" altLang="zh-TW" dirty="0"/>
              <a:t>  print("You're popular</a:t>
            </a:r>
            <a:r>
              <a:rPr lang="en-US" altLang="zh-TW" dirty="0" smtClean="0"/>
              <a:t>!")</a:t>
            </a:r>
          </a:p>
          <a:p>
            <a:r>
              <a:rPr lang="en-US" altLang="zh-TW" dirty="0"/>
              <a:t>} else if (</a:t>
            </a:r>
            <a:r>
              <a:rPr lang="en-US" altLang="zh-TW" dirty="0" err="1"/>
              <a:t>num_views</a:t>
            </a:r>
            <a:r>
              <a:rPr lang="en-US" altLang="zh-TW" dirty="0"/>
              <a:t> &lt;= 15 &amp; </a:t>
            </a:r>
            <a:r>
              <a:rPr lang="en-US" altLang="zh-TW" dirty="0" err="1"/>
              <a:t>num_views</a:t>
            </a:r>
            <a:r>
              <a:rPr lang="en-US" altLang="zh-TW" dirty="0"/>
              <a:t> &gt; 10)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print(</a:t>
            </a:r>
            <a:r>
              <a:rPr lang="en-US" altLang="zh-TW" dirty="0"/>
              <a:t>"</a:t>
            </a:r>
            <a:r>
              <a:rPr lang="en-US" altLang="zh-TW" dirty="0" smtClean="0"/>
              <a:t>10~15")</a:t>
            </a:r>
          </a:p>
          <a:p>
            <a:r>
              <a:rPr lang="en-US" altLang="zh-TW" dirty="0" smtClean="0"/>
              <a:t>} </a:t>
            </a:r>
            <a:r>
              <a:rPr lang="en-US" altLang="zh-TW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zh-TW" dirty="0"/>
              <a:t>  print("Try to be more visible!")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1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</a:t>
            </a:r>
            <a:r>
              <a:rPr lang="en-US" altLang="zh-TW" dirty="0" smtClean="0"/>
              <a:t>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speed &lt;- 64</a:t>
            </a:r>
          </a:p>
          <a:p>
            <a:endParaRPr lang="en-US" altLang="zh-TW" dirty="0"/>
          </a:p>
          <a:p>
            <a:r>
              <a:rPr lang="en-US" altLang="zh-TW" dirty="0" smtClean="0"/>
              <a:t>while </a:t>
            </a:r>
            <a:r>
              <a:rPr lang="en-US" altLang="zh-TW" dirty="0"/>
              <a:t>(speed &gt; 30) {</a:t>
            </a:r>
          </a:p>
          <a:p>
            <a:r>
              <a:rPr lang="en-US" altLang="zh-TW" dirty="0"/>
              <a:t>  print("Slow down!")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speed &lt;- speed - 7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smtClean="0"/>
              <a:t>speed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34825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2198</TotalTime>
  <Words>1555</Words>
  <Application>Microsoft Office PowerPoint</Application>
  <PresentationFormat>如螢幕大小 (4:3)</PresentationFormat>
  <Paragraphs>291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新細明體</vt:lpstr>
      <vt:lpstr>Calibri</vt:lpstr>
      <vt:lpstr>Calibri Light</vt:lpstr>
      <vt:lpstr>Consolas</vt:lpstr>
      <vt:lpstr>Wingdings</vt:lpstr>
      <vt:lpstr>回顧</vt:lpstr>
      <vt:lpstr>R programming</vt:lpstr>
      <vt:lpstr>Outline</vt:lpstr>
      <vt:lpstr>Operators</vt:lpstr>
      <vt:lpstr>Equality</vt:lpstr>
      <vt:lpstr>Compare vectors</vt:lpstr>
      <vt:lpstr>Compare matrices</vt:lpstr>
      <vt:lpstr>&amp; and |</vt:lpstr>
      <vt:lpstr>if statement</vt:lpstr>
      <vt:lpstr>While loop</vt:lpstr>
      <vt:lpstr>While loop (break)</vt:lpstr>
      <vt:lpstr>For loop (vector)</vt:lpstr>
      <vt:lpstr>For loop (list)</vt:lpstr>
      <vt:lpstr>For loop (matrix)</vt:lpstr>
      <vt:lpstr>Functions</vt:lpstr>
      <vt:lpstr>呼叫 function 說明</vt:lpstr>
      <vt:lpstr>忽略 NA</vt:lpstr>
      <vt:lpstr>自建 Function</vt:lpstr>
      <vt:lpstr>觀察下面三個執行結果</vt:lpstr>
      <vt:lpstr>R Package</vt:lpstr>
      <vt:lpstr>PowerPoint 簡報</vt:lpstr>
      <vt:lpstr>PowerPoint 簡報</vt:lpstr>
      <vt:lpstr>lapply</vt:lpstr>
      <vt:lpstr>Example 1: 找出元素的型態 (for loop)</vt:lpstr>
      <vt:lpstr>Example 1: 找出元素的型態 (lapply)</vt:lpstr>
      <vt:lpstr>Example 2: 找出字串長度 (for loop)</vt:lpstr>
      <vt:lpstr>Example 2: 找出字串長度 (lapply)</vt:lpstr>
      <vt:lpstr>Example 3: 自訂function</vt:lpstr>
      <vt:lpstr>Example 4: 自訂function + 參數傳遞</vt:lpstr>
      <vt:lpstr>Anonymous functions</vt:lpstr>
      <vt:lpstr>sapply</vt:lpstr>
      <vt:lpstr>lapply vs sapply</vt:lpstr>
      <vt:lpstr>lapply vs sapply</vt:lpstr>
      <vt:lpstr>Useful Functions</vt:lpstr>
      <vt:lpstr>Mathematical utilities</vt:lpstr>
      <vt:lpstr>Data Utilities</vt:lpstr>
      <vt:lpstr>PowerPoint 簡報</vt:lpstr>
      <vt:lpstr>Try it…</vt:lpstr>
      <vt:lpstr>Try to fix the error</vt:lpstr>
      <vt:lpstr>Regular Expressions</vt:lpstr>
      <vt:lpstr>字串尋找: grepl()</vt:lpstr>
      <vt:lpstr>字串尋找: grep()  vs grepl()</vt:lpstr>
      <vt:lpstr>字串取代: sub() vs gsub()</vt:lpstr>
      <vt:lpstr>“|”  或</vt:lpstr>
      <vt:lpstr>請利用 strsplit, tolower, lapply 完成下面的輸出</vt:lpstr>
      <vt:lpstr>Date &amp; Time</vt:lpstr>
      <vt:lpstr>Date</vt:lpstr>
      <vt:lpstr>Time</vt:lpstr>
      <vt:lpstr>Calculations with Dates</vt:lpstr>
      <vt:lpstr>Calculations with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CC Lee</cp:lastModifiedBy>
  <cp:revision>273</cp:revision>
  <dcterms:created xsi:type="dcterms:W3CDTF">2017-10-28T11:54:57Z</dcterms:created>
  <dcterms:modified xsi:type="dcterms:W3CDTF">2018-11-28T00:47:29Z</dcterms:modified>
</cp:coreProperties>
</file>