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10" r:id="rId9"/>
    <p:sldId id="305" r:id="rId10"/>
    <p:sldId id="306" r:id="rId11"/>
    <p:sldId id="307" r:id="rId12"/>
    <p:sldId id="308" r:id="rId13"/>
    <p:sldId id="311" r:id="rId14"/>
    <p:sldId id="309" r:id="rId15"/>
    <p:sldId id="312" r:id="rId16"/>
    <p:sldId id="313" r:id="rId17"/>
    <p:sldId id="31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8889" autoAdjust="0"/>
  </p:normalViewPr>
  <p:slideViewPr>
    <p:cSldViewPr snapToGrid="0">
      <p:cViewPr varScale="1">
        <p:scale>
          <a:sx n="128" d="100"/>
          <a:sy n="128" d="100"/>
        </p:scale>
        <p:origin x="9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6010-160B-4923-A9DC-4829CB3566F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8DE37-2798-44D1-A41E-AC74251C6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46760" y="1615440"/>
            <a:ext cx="774954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637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3480"/>
            <a:ext cx="7543801" cy="469561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DAE52B-08FB-471A-A8F8-CA7A47828D71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CB19A44-5362-4BCC-8F1F-9450A3AE6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AE52B-08FB-471A-A8F8-CA7A47828D71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Importing Data in R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read_tsv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 library("</a:t>
            </a:r>
            <a:r>
              <a:rPr lang="en-US" altLang="zh-TW" sz="1800" dirty="0" err="1">
                <a:solidFill>
                  <a:srgbClr val="FF0000"/>
                </a:solidFill>
              </a:rPr>
              <a:t>readr</a:t>
            </a:r>
            <a:r>
              <a:rPr lang="en-US" altLang="zh-TW" sz="1800" dirty="0" smtClean="0">
                <a:solidFill>
                  <a:srgbClr val="FF0000"/>
                </a:solidFill>
              </a:rPr>
              <a:t>")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Column names</a:t>
            </a:r>
          </a:p>
          <a:p>
            <a:r>
              <a:rPr lang="en-US" altLang="zh-TW" sz="1800" dirty="0"/>
              <a:t>properties &lt;- c("area", "temp", "size", "storage", "method",</a:t>
            </a:r>
          </a:p>
          <a:p>
            <a:r>
              <a:rPr lang="en-US" altLang="zh-TW" sz="1800" dirty="0"/>
              <a:t>                </a:t>
            </a:r>
            <a:r>
              <a:rPr lang="en-US" altLang="zh-TW" sz="1800" dirty="0" smtClean="0"/>
              <a:t>           "</a:t>
            </a:r>
            <a:r>
              <a:rPr lang="en-US" altLang="zh-TW" sz="1800" dirty="0"/>
              <a:t>texture", "flavor", "moistness")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# Import potatoes.txt: potatoes</a:t>
            </a:r>
          </a:p>
          <a:p>
            <a:r>
              <a:rPr lang="en-US" altLang="zh-TW" sz="1800" dirty="0"/>
              <a:t>potatoes &lt;- </a:t>
            </a:r>
            <a:r>
              <a:rPr lang="en-US" altLang="zh-TW" sz="1800" dirty="0" err="1"/>
              <a:t>read_tsv</a:t>
            </a:r>
            <a:r>
              <a:rPr lang="en-US" altLang="zh-TW" sz="1800" dirty="0"/>
              <a:t>("potatoes.txt", </a:t>
            </a:r>
            <a:r>
              <a:rPr lang="en-US" altLang="zh-TW" sz="1800" dirty="0" err="1"/>
              <a:t>col_names</a:t>
            </a:r>
            <a:r>
              <a:rPr lang="en-US" altLang="zh-TW" sz="1800" dirty="0"/>
              <a:t> = properties)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# Call head() on potatoes</a:t>
            </a:r>
          </a:p>
          <a:p>
            <a:r>
              <a:rPr lang="en-US" altLang="zh-TW" sz="1800" dirty="0"/>
              <a:t>head(potatoes)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47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read_delim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library("</a:t>
            </a:r>
            <a:r>
              <a:rPr lang="en-US" altLang="zh-TW" dirty="0" err="1">
                <a:solidFill>
                  <a:srgbClr val="FF0000"/>
                </a:solidFill>
              </a:rPr>
              <a:t>readr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properties </a:t>
            </a:r>
            <a:r>
              <a:rPr lang="en-US" altLang="zh-TW" dirty="0"/>
              <a:t>&lt;- c("area", "temp", "size", "storage", "method",</a:t>
            </a:r>
          </a:p>
          <a:p>
            <a:r>
              <a:rPr lang="en-US" altLang="zh-TW" dirty="0"/>
              <a:t>                "texture", "flavor", "moistness")</a:t>
            </a:r>
          </a:p>
          <a:p>
            <a:endParaRPr lang="en-US" altLang="zh-TW" dirty="0"/>
          </a:p>
          <a:p>
            <a:r>
              <a:rPr lang="en-US" altLang="zh-TW" dirty="0"/>
              <a:t># Import potatoes.txt using </a:t>
            </a:r>
            <a:r>
              <a:rPr lang="en-US" altLang="zh-TW" dirty="0" err="1"/>
              <a:t>read_delim</a:t>
            </a:r>
            <a:r>
              <a:rPr lang="en-US" altLang="zh-TW" dirty="0"/>
              <a:t>(): potatoes</a:t>
            </a:r>
          </a:p>
          <a:p>
            <a:r>
              <a:rPr lang="en-US" altLang="zh-TW" dirty="0"/>
              <a:t>potatoes &lt;- </a:t>
            </a:r>
            <a:r>
              <a:rPr lang="en-US" altLang="zh-TW" dirty="0" err="1"/>
              <a:t>read_delim</a:t>
            </a:r>
            <a:r>
              <a:rPr lang="en-US" altLang="zh-TW" dirty="0"/>
              <a:t>("potatoes.txt", </a:t>
            </a:r>
            <a:r>
              <a:rPr lang="en-US" altLang="zh-TW" dirty="0" err="1">
                <a:solidFill>
                  <a:srgbClr val="00B0F0"/>
                </a:solidFill>
              </a:rPr>
              <a:t>delim</a:t>
            </a:r>
            <a:r>
              <a:rPr lang="en-US" altLang="zh-TW" dirty="0">
                <a:solidFill>
                  <a:srgbClr val="00B0F0"/>
                </a:solidFill>
              </a:rPr>
              <a:t> = "\t"</a:t>
            </a:r>
            <a:r>
              <a:rPr lang="en-US" altLang="zh-TW" dirty="0"/>
              <a:t>, </a:t>
            </a:r>
            <a:r>
              <a:rPr lang="en-US" altLang="zh-TW" dirty="0" err="1"/>
              <a:t>col_names</a:t>
            </a:r>
            <a:r>
              <a:rPr lang="en-US" altLang="zh-TW" dirty="0"/>
              <a:t> = properties)</a:t>
            </a:r>
          </a:p>
          <a:p>
            <a:endParaRPr lang="en-US" altLang="zh-TW" dirty="0"/>
          </a:p>
          <a:p>
            <a:r>
              <a:rPr lang="en-US" altLang="zh-TW" dirty="0"/>
              <a:t># Print out potatoes</a:t>
            </a:r>
          </a:p>
          <a:p>
            <a:r>
              <a:rPr lang="en-US" altLang="zh-TW" dirty="0"/>
              <a:t>potatoes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1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skip and </a:t>
            </a:r>
            <a:r>
              <a:rPr lang="en-US" altLang="zh-TW" dirty="0" err="1" smtClean="0"/>
              <a:t>n_max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library</a:t>
            </a:r>
            <a:r>
              <a:rPr lang="en-US" altLang="zh-TW" dirty="0">
                <a:solidFill>
                  <a:schemeClr val="tx1"/>
                </a:solidFill>
              </a:rPr>
              <a:t>("</a:t>
            </a:r>
            <a:r>
              <a:rPr lang="en-US" altLang="zh-TW" dirty="0" err="1">
                <a:solidFill>
                  <a:schemeClr val="tx1"/>
                </a:solidFill>
              </a:rPr>
              <a:t>readr</a:t>
            </a:r>
            <a:r>
              <a:rPr lang="en-US" altLang="zh-TW" dirty="0">
                <a:solidFill>
                  <a:schemeClr val="tx1"/>
                </a:solidFill>
              </a:rPr>
              <a:t>")</a:t>
            </a:r>
          </a:p>
          <a:p>
            <a:endParaRPr lang="en-US" altLang="zh-TW" dirty="0"/>
          </a:p>
          <a:p>
            <a:r>
              <a:rPr lang="en-US" altLang="zh-TW" dirty="0"/>
              <a:t># Column names</a:t>
            </a:r>
          </a:p>
          <a:p>
            <a:r>
              <a:rPr lang="en-US" altLang="zh-TW" dirty="0"/>
              <a:t>properties &lt;- c("area", "temp", "size", "storage", "method",</a:t>
            </a:r>
          </a:p>
          <a:p>
            <a:r>
              <a:rPr lang="en-US" altLang="zh-TW" dirty="0"/>
              <a:t>                "texture", "flavor", "moistness")</a:t>
            </a:r>
          </a:p>
          <a:p>
            <a:endParaRPr lang="en-US" altLang="zh-TW" dirty="0"/>
          </a:p>
          <a:p>
            <a:r>
              <a:rPr lang="en-US" altLang="zh-TW" dirty="0" err="1" smtClean="0"/>
              <a:t>potatoes_fragment</a:t>
            </a:r>
            <a:r>
              <a:rPr lang="en-US" altLang="zh-TW" dirty="0" smtClean="0"/>
              <a:t> </a:t>
            </a:r>
            <a:r>
              <a:rPr lang="en-US" altLang="zh-TW" dirty="0"/>
              <a:t>&lt;- </a:t>
            </a:r>
            <a:r>
              <a:rPr lang="en-US" altLang="zh-TW" dirty="0" err="1"/>
              <a:t>read_tsv</a:t>
            </a:r>
            <a:r>
              <a:rPr lang="en-US" altLang="zh-TW" dirty="0"/>
              <a:t>("potatoes.txt", </a:t>
            </a:r>
            <a:r>
              <a:rPr lang="en-US" altLang="zh-TW" dirty="0">
                <a:solidFill>
                  <a:srgbClr val="FF0000"/>
                </a:solidFill>
              </a:rPr>
              <a:t>skip = 6, </a:t>
            </a:r>
            <a:r>
              <a:rPr lang="en-US" altLang="zh-TW" dirty="0" err="1">
                <a:solidFill>
                  <a:srgbClr val="FF0000"/>
                </a:solidFill>
              </a:rPr>
              <a:t>n_max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  <a:r>
              <a:rPr lang="en-US" altLang="zh-TW" dirty="0"/>
              <a:t>, </a:t>
            </a:r>
            <a:r>
              <a:rPr lang="en-US" altLang="zh-TW" dirty="0" err="1"/>
              <a:t>col_names</a:t>
            </a:r>
            <a:r>
              <a:rPr lang="en-US" altLang="zh-TW" dirty="0"/>
              <a:t> = properties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potatoes_fragment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4793" y="108734"/>
            <a:ext cx="528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skip</a:t>
            </a:r>
            <a:r>
              <a:rPr lang="en-US" altLang="zh-TW" dirty="0" err="1" smtClean="0"/>
              <a:t>:the</a:t>
            </a:r>
            <a:r>
              <a:rPr lang="en-US" altLang="zh-TW" dirty="0" smtClean="0"/>
              <a:t> </a:t>
            </a:r>
            <a:r>
              <a:rPr lang="en-US" altLang="zh-TW" dirty="0"/>
              <a:t>number of lines you're </a:t>
            </a:r>
            <a:r>
              <a:rPr lang="en-US" altLang="zh-TW" dirty="0" smtClean="0"/>
              <a:t>ignoring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n_max</a:t>
            </a:r>
            <a:r>
              <a:rPr lang="en-US" altLang="zh-TW" dirty="0" smtClean="0"/>
              <a:t>: </a:t>
            </a:r>
            <a:r>
              <a:rPr lang="en-US" altLang="zh-TW" dirty="0"/>
              <a:t>the number of lines you're actually importing.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6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library("</a:t>
            </a:r>
            <a:r>
              <a:rPr lang="en-US" altLang="zh-TW" sz="7200" dirty="0" err="1">
                <a:solidFill>
                  <a:srgbClr val="FF0000"/>
                </a:solidFill>
              </a:rPr>
              <a:t>data.table</a:t>
            </a:r>
            <a:r>
              <a:rPr lang="en-US" altLang="zh-TW" sz="7200" dirty="0">
                <a:solidFill>
                  <a:srgbClr val="FF0000"/>
                </a:solidFill>
              </a:rPr>
              <a:t>")</a:t>
            </a:r>
            <a:br>
              <a:rPr lang="en-US" altLang="zh-TW" sz="7200" dirty="0">
                <a:solidFill>
                  <a:srgbClr val="FF0000"/>
                </a:solidFill>
              </a:rPr>
            </a:br>
            <a:r>
              <a:rPr lang="en-US" altLang="zh-TW" sz="7200" dirty="0">
                <a:solidFill>
                  <a:srgbClr val="FF0000"/>
                </a:solidFill>
              </a:rPr>
              <a:t>library</a:t>
            </a:r>
            <a:r>
              <a:rPr lang="en-US" altLang="zh-TW" sz="7200" dirty="0" smtClean="0">
                <a:solidFill>
                  <a:srgbClr val="FF0000"/>
                </a:solidFill>
              </a:rPr>
              <a:t>("</a:t>
            </a:r>
            <a:r>
              <a:rPr lang="en-US" altLang="zh-TW" sz="7200" dirty="0" err="1" smtClean="0">
                <a:solidFill>
                  <a:srgbClr val="FF0000"/>
                </a:solidFill>
              </a:rPr>
              <a:t>readxl</a:t>
            </a:r>
            <a:r>
              <a:rPr lang="en-US" altLang="zh-TW" sz="7200" dirty="0" smtClean="0">
                <a:solidFill>
                  <a:srgbClr val="FF0000"/>
                </a:solidFill>
              </a:rPr>
              <a:t>")</a:t>
            </a:r>
            <a:endParaRPr lang="zh-TW" altLang="en-US" sz="7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0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library(</a:t>
            </a:r>
            <a:r>
              <a:rPr lang="en-US" altLang="zh-TW" dirty="0" err="1"/>
              <a:t>data.table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potatoes </a:t>
            </a:r>
            <a:r>
              <a:rPr lang="en-US" altLang="zh-TW" dirty="0"/>
              <a:t>&lt;- </a:t>
            </a:r>
            <a:r>
              <a:rPr lang="en-US" altLang="zh-TW" dirty="0" err="1">
                <a:solidFill>
                  <a:srgbClr val="FF0000"/>
                </a:solidFill>
              </a:rPr>
              <a:t>fread</a:t>
            </a:r>
            <a:r>
              <a:rPr lang="en-US" altLang="zh-TW" dirty="0"/>
              <a:t>("potatoes.csv", </a:t>
            </a:r>
            <a:r>
              <a:rPr lang="en-US" altLang="zh-TW" dirty="0">
                <a:solidFill>
                  <a:srgbClr val="FF0000"/>
                </a:solidFill>
              </a:rPr>
              <a:t>select = c(6, 8)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plot(</a:t>
            </a:r>
            <a:r>
              <a:rPr lang="en-US" altLang="zh-TW" dirty="0" err="1" smtClean="0"/>
              <a:t>potatoes$texture</a:t>
            </a:r>
            <a:r>
              <a:rPr lang="en-US" altLang="zh-TW" dirty="0"/>
              <a:t>, </a:t>
            </a:r>
            <a:r>
              <a:rPr lang="en-US" altLang="zh-TW" dirty="0" err="1"/>
              <a:t>potatoes$moistness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85" y="611505"/>
            <a:ext cx="4067175" cy="11239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7181192" y="404247"/>
            <a:ext cx="283780" cy="236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7688316" y="398310"/>
            <a:ext cx="283780" cy="236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Load the </a:t>
            </a:r>
            <a:r>
              <a:rPr lang="en-US" altLang="zh-TW" dirty="0" err="1"/>
              <a:t>readxl</a:t>
            </a:r>
            <a:r>
              <a:rPr lang="en-US" altLang="zh-TW" dirty="0"/>
              <a:t> package</a:t>
            </a:r>
          </a:p>
          <a:p>
            <a:r>
              <a:rPr lang="en-US" altLang="zh-TW" dirty="0"/>
              <a:t>library(</a:t>
            </a:r>
            <a:r>
              <a:rPr lang="en-US" altLang="zh-TW" dirty="0" err="1"/>
              <a:t>readxl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Print out the names of both spreadsheets</a:t>
            </a:r>
          </a:p>
          <a:p>
            <a:r>
              <a:rPr lang="en-US" altLang="zh-TW" dirty="0" err="1"/>
              <a:t>excel_sheets</a:t>
            </a:r>
            <a:r>
              <a:rPr lang="en-US" altLang="zh-TW" dirty="0"/>
              <a:t>("urbanpop.xlsx")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library(</a:t>
            </a:r>
            <a:r>
              <a:rPr lang="en-US" altLang="zh-TW" dirty="0" err="1"/>
              <a:t>readxl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pop_1 </a:t>
            </a:r>
            <a:r>
              <a:rPr lang="en-US" altLang="zh-TW" dirty="0"/>
              <a:t>&lt;- </a:t>
            </a:r>
            <a:r>
              <a:rPr lang="en-US" altLang="zh-TW" dirty="0" err="1"/>
              <a:t>read_excel</a:t>
            </a:r>
            <a:r>
              <a:rPr lang="en-US" altLang="zh-TW" dirty="0"/>
              <a:t>("urbanpop.xlsx", sheet = 1)</a:t>
            </a:r>
          </a:p>
          <a:p>
            <a:r>
              <a:rPr lang="en-US" altLang="zh-TW" dirty="0"/>
              <a:t>pop_2 &lt;- </a:t>
            </a:r>
            <a:r>
              <a:rPr lang="en-US" altLang="zh-TW" dirty="0" err="1"/>
              <a:t>read_excel</a:t>
            </a:r>
            <a:r>
              <a:rPr lang="en-US" altLang="zh-TW" dirty="0"/>
              <a:t>("urbanpop.xlsx", sheet = 2)</a:t>
            </a:r>
          </a:p>
          <a:p>
            <a:r>
              <a:rPr lang="en-US" altLang="zh-TW" dirty="0"/>
              <a:t>pop_3 &lt;- </a:t>
            </a:r>
            <a:r>
              <a:rPr lang="en-US" altLang="zh-TW" dirty="0" err="1"/>
              <a:t>read_excel</a:t>
            </a:r>
            <a:r>
              <a:rPr lang="en-US" altLang="zh-TW" dirty="0"/>
              <a:t>("urbanpop.xlsx", sheet = 3)</a:t>
            </a:r>
          </a:p>
          <a:p>
            <a:endParaRPr lang="en-US" altLang="zh-TW" dirty="0"/>
          </a:p>
          <a:p>
            <a:r>
              <a:rPr lang="en-US" altLang="zh-TW" dirty="0" err="1"/>
              <a:t>pop_list</a:t>
            </a:r>
            <a:r>
              <a:rPr lang="en-US" altLang="zh-TW" dirty="0"/>
              <a:t> &lt;- list(pop_1, pop_2, pop_3)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pop_list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library(</a:t>
            </a:r>
            <a:r>
              <a:rPr lang="en-US" altLang="zh-TW" dirty="0" err="1"/>
              <a:t>readxl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# Import </a:t>
            </a:r>
            <a:r>
              <a:rPr lang="en-US" altLang="zh-TW" dirty="0" smtClean="0"/>
              <a:t>Excel </a:t>
            </a:r>
            <a:r>
              <a:rPr lang="en-US" altLang="zh-TW" dirty="0"/>
              <a:t>sheet of urbanpop_nonames.xlsx (R gives names): </a:t>
            </a:r>
            <a:r>
              <a:rPr lang="en-US" altLang="zh-TW" dirty="0" err="1"/>
              <a:t>pop_a</a:t>
            </a:r>
            <a:endParaRPr lang="en-US" altLang="zh-TW" dirty="0"/>
          </a:p>
          <a:p>
            <a:r>
              <a:rPr lang="en-US" altLang="zh-TW" dirty="0" err="1"/>
              <a:t>pop_a</a:t>
            </a:r>
            <a:r>
              <a:rPr lang="en-US" altLang="zh-TW" dirty="0"/>
              <a:t> &lt;- </a:t>
            </a:r>
            <a:r>
              <a:rPr lang="en-US" altLang="zh-TW" dirty="0" err="1"/>
              <a:t>read_excel</a:t>
            </a:r>
            <a:r>
              <a:rPr lang="en-US" altLang="zh-TW" dirty="0"/>
              <a:t>("urbanpop_nonames.xlsx", </a:t>
            </a:r>
            <a:r>
              <a:rPr lang="en-US" altLang="zh-TW" dirty="0" err="1">
                <a:solidFill>
                  <a:srgbClr val="FF0000"/>
                </a:solidFill>
              </a:rPr>
              <a:t>col_names</a:t>
            </a:r>
            <a:r>
              <a:rPr lang="en-US" altLang="zh-TW" dirty="0">
                <a:solidFill>
                  <a:srgbClr val="FF0000"/>
                </a:solidFill>
              </a:rPr>
              <a:t> = FALSE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Import </a:t>
            </a:r>
            <a:r>
              <a:rPr lang="en-US" altLang="zh-TW" dirty="0" smtClean="0"/>
              <a:t>Excel </a:t>
            </a:r>
            <a:r>
              <a:rPr lang="en-US" altLang="zh-TW" dirty="0"/>
              <a:t>sheet of urbanpop_nonames.xlsx (specify </a:t>
            </a:r>
            <a:r>
              <a:rPr lang="en-US" altLang="zh-TW" dirty="0" err="1"/>
              <a:t>col_names</a:t>
            </a:r>
            <a:r>
              <a:rPr lang="en-US" altLang="zh-TW" dirty="0"/>
              <a:t>): </a:t>
            </a:r>
            <a:r>
              <a:rPr lang="en-US" altLang="zh-TW" dirty="0" err="1"/>
              <a:t>pop_b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cols &lt;- c("country", paste0("year_", 1960:1966))</a:t>
            </a:r>
          </a:p>
          <a:p>
            <a:r>
              <a:rPr lang="en-US" altLang="zh-TW" dirty="0" err="1"/>
              <a:t>pop_b</a:t>
            </a:r>
            <a:r>
              <a:rPr lang="en-US" altLang="zh-TW" dirty="0"/>
              <a:t> &lt;- </a:t>
            </a:r>
            <a:r>
              <a:rPr lang="en-US" altLang="zh-TW" dirty="0" err="1"/>
              <a:t>read_excel</a:t>
            </a:r>
            <a:r>
              <a:rPr lang="en-US" altLang="zh-TW" dirty="0"/>
              <a:t>("urbanpop_nonames.xlsx", </a:t>
            </a:r>
            <a:r>
              <a:rPr lang="en-US" altLang="zh-TW" dirty="0" err="1"/>
              <a:t>col_names</a:t>
            </a:r>
            <a:r>
              <a:rPr lang="en-US" altLang="zh-TW" dirty="0"/>
              <a:t> = cols)</a:t>
            </a:r>
          </a:p>
          <a:p>
            <a:endParaRPr lang="en-US" altLang="zh-TW" dirty="0"/>
          </a:p>
          <a:p>
            <a:r>
              <a:rPr lang="en-US" altLang="zh-TW" dirty="0"/>
              <a:t>head(</a:t>
            </a:r>
            <a:r>
              <a:rPr lang="en-US" altLang="zh-TW" dirty="0" err="1"/>
              <a:t>pop_a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head(</a:t>
            </a:r>
            <a:r>
              <a:rPr lang="en-US" altLang="zh-TW" dirty="0" err="1"/>
              <a:t>pop_b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5456082" y="390775"/>
            <a:ext cx="3292568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paste("Hello", "World", sep = "-"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paste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("Hello", "World")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6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600" dirty="0" smtClean="0"/>
              <a:t>read.csv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dirty="0" err="1" smtClean="0"/>
              <a:t>read.delim</a:t>
            </a: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dirty="0" err="1" smtClean="0"/>
              <a:t>read.table</a:t>
            </a: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dirty="0"/>
              <a:t>library("</a:t>
            </a:r>
            <a:r>
              <a:rPr lang="en-US" altLang="zh-TW" sz="3600" dirty="0" err="1"/>
              <a:t>readr</a:t>
            </a:r>
            <a:r>
              <a:rPr lang="en-US" altLang="zh-TW" sz="3600" dirty="0" smtClean="0"/>
              <a:t>")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dirty="0"/>
              <a:t>library("</a:t>
            </a:r>
            <a:r>
              <a:rPr lang="en-US" altLang="zh-TW" sz="3600" dirty="0" err="1"/>
              <a:t>data.table</a:t>
            </a:r>
            <a:r>
              <a:rPr lang="en-US" altLang="zh-TW" sz="3600" dirty="0" smtClean="0"/>
              <a:t>")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dirty="0" smtClean="0"/>
              <a:t>library</a:t>
            </a:r>
            <a:r>
              <a:rPr lang="en-US" altLang="zh-TW" sz="3600" dirty="0"/>
              <a:t>("</a:t>
            </a:r>
            <a:r>
              <a:rPr lang="en-US" altLang="zh-TW" sz="3600" dirty="0" err="1"/>
              <a:t>readxl</a:t>
            </a:r>
            <a:r>
              <a:rPr lang="en-US" altLang="zh-TW" sz="3600" dirty="0"/>
              <a:t>")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98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read.csv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# Import swimming_pools.csv: pools</a:t>
            </a:r>
          </a:p>
          <a:p>
            <a:r>
              <a:rPr lang="en-US" altLang="zh-TW" dirty="0"/>
              <a:t>pools &lt;- read.csv("swimming_pools.csv")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# Print the structure of pools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(pools)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6066"/>
          <a:stretch/>
        </p:blipFill>
        <p:spPr>
          <a:xfrm>
            <a:off x="2577682" y="3423943"/>
            <a:ext cx="6470082" cy="12662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39" y="5126143"/>
            <a:ext cx="6562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Import swimming_pools.csv correctly: pools</a:t>
            </a:r>
          </a:p>
          <a:p>
            <a:r>
              <a:rPr lang="en-US" altLang="zh-TW" dirty="0"/>
              <a:t>pools &lt;- read.csv("swimming_pools.csv", </a:t>
            </a:r>
            <a:r>
              <a:rPr lang="en-US" altLang="zh-TW" dirty="0" err="1">
                <a:solidFill>
                  <a:srgbClr val="FF0000"/>
                </a:solidFill>
              </a:rPr>
              <a:t>stringsAsFactors</a:t>
            </a:r>
            <a:r>
              <a:rPr lang="en-US" altLang="zh-TW" dirty="0">
                <a:solidFill>
                  <a:srgbClr val="FF0000"/>
                </a:solidFill>
              </a:rPr>
              <a:t> = FALSE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Check the structure of pools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(pools)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0166"/>
          <a:stretch/>
        </p:blipFill>
        <p:spPr>
          <a:xfrm>
            <a:off x="2338223" y="4341101"/>
            <a:ext cx="6159391" cy="11239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2338223" y="5717350"/>
            <a:ext cx="6562725" cy="933450"/>
            <a:chOff x="2338223" y="5717350"/>
            <a:chExt cx="6562725" cy="93345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223" y="5717350"/>
              <a:ext cx="6562725" cy="9334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263462" y="5869094"/>
              <a:ext cx="1331397" cy="4055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8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read.delim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Import hotdogs.txt: hotdogs</a:t>
            </a:r>
          </a:p>
          <a:p>
            <a:r>
              <a:rPr lang="en-US" altLang="zh-TW" dirty="0"/>
              <a:t>hotdogs &lt;- </a:t>
            </a:r>
            <a:r>
              <a:rPr lang="en-US" altLang="zh-TW" dirty="0" err="1"/>
              <a:t>read.delim</a:t>
            </a:r>
            <a:r>
              <a:rPr lang="en-US" altLang="zh-TW" dirty="0"/>
              <a:t>("hotdogs.txt", </a:t>
            </a:r>
            <a:r>
              <a:rPr lang="en-US" altLang="zh-TW" dirty="0">
                <a:solidFill>
                  <a:srgbClr val="FF0000"/>
                </a:solidFill>
              </a:rPr>
              <a:t>header = FALSE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Summarize hotdogs</a:t>
            </a:r>
          </a:p>
          <a:p>
            <a:r>
              <a:rPr lang="en-US" altLang="zh-TW" dirty="0"/>
              <a:t>summary(hotdogs)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2689006"/>
            <a:ext cx="1885950" cy="154305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1132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read.table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Import the hotdogs.txt file: hotdogs</a:t>
            </a:r>
          </a:p>
          <a:p>
            <a:r>
              <a:rPr lang="en-US" altLang="zh-TW" dirty="0"/>
              <a:t>hotdogs &lt;- </a:t>
            </a:r>
            <a:r>
              <a:rPr lang="en-US" altLang="zh-TW" dirty="0" err="1" smtClean="0">
                <a:solidFill>
                  <a:srgbClr val="FF0000"/>
                </a:solidFill>
              </a:rPr>
              <a:t>read.table</a:t>
            </a:r>
            <a:r>
              <a:rPr lang="en-US" altLang="zh-TW" dirty="0" smtClean="0">
                <a:solidFill>
                  <a:srgbClr val="FF0000"/>
                </a:solidFill>
              </a:rPr>
              <a:t>("hotdogs.txt",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                      </a:t>
            </a:r>
            <a:r>
              <a:rPr lang="en-US" altLang="zh-TW" dirty="0" err="1">
                <a:solidFill>
                  <a:srgbClr val="FF0000"/>
                </a:solidFill>
              </a:rPr>
              <a:t>sep</a:t>
            </a:r>
            <a:r>
              <a:rPr lang="en-US" altLang="zh-TW" dirty="0">
                <a:solidFill>
                  <a:srgbClr val="FF0000"/>
                </a:solidFill>
              </a:rPr>
              <a:t> = "\t",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           </a:t>
            </a:r>
            <a:r>
              <a:rPr lang="en-US" altLang="zh-TW" dirty="0" err="1">
                <a:solidFill>
                  <a:srgbClr val="FF0000"/>
                </a:solidFill>
              </a:rPr>
              <a:t>col.names</a:t>
            </a:r>
            <a:r>
              <a:rPr lang="en-US" altLang="zh-TW" dirty="0">
                <a:solidFill>
                  <a:srgbClr val="FF0000"/>
                </a:solidFill>
              </a:rPr>
              <a:t> = c("type", "calories", "sodium"))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# Call head() on hotdogs</a:t>
            </a:r>
          </a:p>
          <a:p>
            <a:r>
              <a:rPr lang="en-US" altLang="zh-TW" dirty="0"/>
              <a:t>head(hotdogs)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17" y="1978237"/>
            <a:ext cx="1885950" cy="154305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996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# Finish the </a:t>
            </a:r>
            <a:r>
              <a:rPr lang="en-US" altLang="zh-TW" dirty="0" err="1"/>
              <a:t>read.delim</a:t>
            </a:r>
            <a:r>
              <a:rPr lang="en-US" altLang="zh-TW" dirty="0"/>
              <a:t>() call</a:t>
            </a:r>
          </a:p>
          <a:p>
            <a:r>
              <a:rPr lang="en-US" altLang="zh-TW" dirty="0"/>
              <a:t>hotdogs &lt;- </a:t>
            </a:r>
            <a:r>
              <a:rPr lang="en-US" altLang="zh-TW" dirty="0" err="1"/>
              <a:t>read.delim</a:t>
            </a:r>
            <a:r>
              <a:rPr lang="en-US" altLang="zh-TW" dirty="0"/>
              <a:t>("hotdogs.txt", header = FALSE, </a:t>
            </a:r>
            <a:r>
              <a:rPr lang="en-US" altLang="zh-TW" dirty="0" err="1"/>
              <a:t>col.names</a:t>
            </a:r>
            <a:r>
              <a:rPr lang="en-US" altLang="zh-TW" dirty="0"/>
              <a:t> = c("type", "calories", "sodium"))</a:t>
            </a:r>
          </a:p>
          <a:p>
            <a:endParaRPr lang="en-US" altLang="zh-TW" dirty="0"/>
          </a:p>
          <a:p>
            <a:r>
              <a:rPr lang="en-US" altLang="zh-TW" dirty="0"/>
              <a:t># Select the hot dog with the least calories: lily</a:t>
            </a:r>
          </a:p>
          <a:p>
            <a:r>
              <a:rPr lang="en-US" altLang="zh-TW" dirty="0"/>
              <a:t>lily &lt;- hotdogs[</a:t>
            </a:r>
            <a:r>
              <a:rPr lang="en-US" altLang="zh-TW" dirty="0" err="1"/>
              <a:t>which.min</a:t>
            </a:r>
            <a:r>
              <a:rPr lang="en-US" altLang="zh-TW" dirty="0"/>
              <a:t>(</a:t>
            </a:r>
            <a:r>
              <a:rPr lang="en-US" altLang="zh-TW" dirty="0" err="1"/>
              <a:t>hotdogs$calories</a:t>
            </a:r>
            <a:r>
              <a:rPr lang="en-US" altLang="zh-TW" dirty="0"/>
              <a:t>), ]</a:t>
            </a:r>
          </a:p>
          <a:p>
            <a:endParaRPr lang="en-US" altLang="zh-TW" dirty="0"/>
          </a:p>
          <a:p>
            <a:r>
              <a:rPr lang="en-US" altLang="zh-TW" dirty="0"/>
              <a:t># Select the observation with the most sodium: tom</a:t>
            </a:r>
          </a:p>
          <a:p>
            <a:r>
              <a:rPr lang="en-US" altLang="zh-TW" dirty="0"/>
              <a:t>tom &lt;- hotdogs[</a:t>
            </a:r>
            <a:r>
              <a:rPr lang="en-US" altLang="zh-TW" dirty="0" err="1"/>
              <a:t>which.max</a:t>
            </a:r>
            <a:r>
              <a:rPr lang="en-US" altLang="zh-TW" dirty="0"/>
              <a:t>(</a:t>
            </a:r>
            <a:r>
              <a:rPr lang="en-US" altLang="zh-TW" dirty="0" err="1"/>
              <a:t>hotdogs$sodium</a:t>
            </a:r>
            <a:r>
              <a:rPr lang="en-US" altLang="zh-TW" dirty="0"/>
              <a:t>), ]</a:t>
            </a:r>
          </a:p>
          <a:p>
            <a:endParaRPr lang="en-US" altLang="zh-TW" dirty="0"/>
          </a:p>
          <a:p>
            <a:r>
              <a:rPr lang="en-US" altLang="zh-TW" dirty="0"/>
              <a:t># Print lily and tom</a:t>
            </a:r>
          </a:p>
          <a:p>
            <a:r>
              <a:rPr lang="en-US" altLang="zh-TW" dirty="0"/>
              <a:t>lily</a:t>
            </a:r>
          </a:p>
          <a:p>
            <a:r>
              <a:rPr lang="en-US" altLang="zh-TW" dirty="0"/>
              <a:t>tom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readr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0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read_csv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Load the </a:t>
            </a:r>
            <a:r>
              <a:rPr lang="en-US" altLang="zh-TW" dirty="0" err="1"/>
              <a:t>readr</a:t>
            </a:r>
            <a:r>
              <a:rPr lang="en-US" altLang="zh-TW" dirty="0"/>
              <a:t> </a:t>
            </a:r>
            <a:r>
              <a:rPr lang="en-US" altLang="zh-TW" dirty="0" smtClean="0"/>
              <a:t>package</a:t>
            </a:r>
          </a:p>
          <a:p>
            <a:r>
              <a:rPr lang="en-US" altLang="zh-TW" dirty="0" err="1" smtClean="0">
                <a:solidFill>
                  <a:srgbClr val="00B0F0"/>
                </a:solidFill>
              </a:rPr>
              <a:t>install.packages</a:t>
            </a:r>
            <a:r>
              <a:rPr lang="en-US" altLang="zh-TW" dirty="0" smtClean="0">
                <a:solidFill>
                  <a:srgbClr val="00B0F0"/>
                </a:solidFill>
              </a:rPr>
              <a:t>("</a:t>
            </a:r>
            <a:r>
              <a:rPr lang="en-US" altLang="zh-TW" dirty="0" err="1" smtClean="0">
                <a:solidFill>
                  <a:srgbClr val="00B0F0"/>
                </a:solidFill>
              </a:rPr>
              <a:t>readr</a:t>
            </a:r>
            <a:r>
              <a:rPr lang="en-US" altLang="zh-TW" dirty="0" smtClean="0">
                <a:solidFill>
                  <a:srgbClr val="00B0F0"/>
                </a:solidFill>
              </a:rPr>
              <a:t>")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library("</a:t>
            </a:r>
            <a:r>
              <a:rPr lang="en-US" altLang="zh-TW" dirty="0" err="1" smtClean="0">
                <a:solidFill>
                  <a:srgbClr val="FF0000"/>
                </a:solidFill>
              </a:rPr>
              <a:t>readr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# Import potatoes.csv with </a:t>
            </a:r>
            <a:r>
              <a:rPr lang="en-US" altLang="zh-TW" dirty="0" err="1"/>
              <a:t>read_csv</a:t>
            </a:r>
            <a:r>
              <a:rPr lang="en-US" altLang="zh-TW" dirty="0"/>
              <a:t>(): potatoes</a:t>
            </a:r>
          </a:p>
          <a:p>
            <a:r>
              <a:rPr lang="en-US" altLang="zh-TW" dirty="0"/>
              <a:t>potatoes &lt;- </a:t>
            </a:r>
            <a:r>
              <a:rPr lang="en-US" altLang="zh-TW" dirty="0" err="1"/>
              <a:t>read_csv</a:t>
            </a:r>
            <a:r>
              <a:rPr lang="en-US" altLang="zh-TW" dirty="0"/>
              <a:t>("potatoes.csv")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61" y="3781753"/>
            <a:ext cx="5953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3519</TotalTime>
  <Words>582</Words>
  <Application>Microsoft Office PowerPoint</Application>
  <PresentationFormat>如螢幕大小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Calibri</vt:lpstr>
      <vt:lpstr>Calibri Light</vt:lpstr>
      <vt:lpstr>Wingdings</vt:lpstr>
      <vt:lpstr>回顧</vt:lpstr>
      <vt:lpstr>Importing Data in R</vt:lpstr>
      <vt:lpstr>Outline</vt:lpstr>
      <vt:lpstr>read.csv</vt:lpstr>
      <vt:lpstr>read.csv</vt:lpstr>
      <vt:lpstr>read.delim</vt:lpstr>
      <vt:lpstr>read.table</vt:lpstr>
      <vt:lpstr>Exercise</vt:lpstr>
      <vt:lpstr>library("readr")</vt:lpstr>
      <vt:lpstr>read_csv</vt:lpstr>
      <vt:lpstr>read_tsv</vt:lpstr>
      <vt:lpstr>read_delim</vt:lpstr>
      <vt:lpstr>skip and n_max</vt:lpstr>
      <vt:lpstr>library("data.table") library("readxl")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314</cp:revision>
  <dcterms:created xsi:type="dcterms:W3CDTF">2017-10-28T11:54:57Z</dcterms:created>
  <dcterms:modified xsi:type="dcterms:W3CDTF">2017-11-28T14:42:32Z</dcterms:modified>
</cp:coreProperties>
</file>