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768" r:id="rId2"/>
    <p:sldId id="769" r:id="rId3"/>
    <p:sldId id="311" r:id="rId4"/>
    <p:sldId id="312" r:id="rId5"/>
    <p:sldId id="715" r:id="rId6"/>
    <p:sldId id="716" r:id="rId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A206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012" autoAdjust="0"/>
  </p:normalViewPr>
  <p:slideViewPr>
    <p:cSldViewPr>
      <p:cViewPr varScale="1">
        <p:scale>
          <a:sx n="70" d="100"/>
          <a:sy n="70" d="100"/>
        </p:scale>
        <p:origin x="-850" y="-54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5" tIns="49517" rIns="99035" bIns="49517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5" tIns="49517" rIns="99035" bIns="49517" rtlCol="0"/>
          <a:lstStyle>
            <a:lvl1pPr algn="r">
              <a:defRPr sz="1300"/>
            </a:lvl1pPr>
          </a:lstStyle>
          <a:p>
            <a:fld id="{F1C46276-D1A4-4C1A-BE0F-8FB06C4BD7AA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5" tIns="49517" rIns="99035" bIns="49517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5" tIns="49517" rIns="99035" bIns="49517" rtlCol="0" anchor="b"/>
          <a:lstStyle>
            <a:lvl1pPr algn="r">
              <a:defRPr sz="1300"/>
            </a:lvl1pPr>
          </a:lstStyle>
          <a:p>
            <a:fld id="{255FC6E6-803F-4426-8211-A0B98CD5D6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3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5" tIns="49517" rIns="99035" bIns="49517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5" tIns="49517" rIns="99035" bIns="49517" rtlCol="0"/>
          <a:lstStyle>
            <a:lvl1pPr algn="r">
              <a:defRPr sz="1300"/>
            </a:lvl1pPr>
          </a:lstStyle>
          <a:p>
            <a:fld id="{A070DDEA-7831-4CA0-9D06-B41788146104}" type="datetimeFigureOut">
              <a:rPr lang="zh-TW" altLang="en-US" smtClean="0"/>
              <a:pPr/>
              <a:t>2017/5/11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5" tIns="49517" rIns="99035" bIns="4951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5" tIns="49517" rIns="99035" bIns="49517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5" tIns="49517" rIns="99035" bIns="49517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5" tIns="49517" rIns="99035" bIns="49517" rtlCol="0" anchor="b"/>
          <a:lstStyle>
            <a:lvl1pPr algn="r">
              <a:defRPr sz="1300"/>
            </a:lvl1pPr>
          </a:lstStyle>
          <a:p>
            <a:fld id="{662EA3A8-61FF-4929-BD9C-1D04554EF2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2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81" indent="-237081">
              <a:buAutoNum type="arabicPeriod"/>
            </a:pPr>
            <a:r>
              <a:rPr lang="zh-TW" altLang="en-US" dirty="0" smtClean="0"/>
              <a:t>簡介整個計畫，研究架構圖，參與的單位、合作夥伴，用作解釋計畫背景</a:t>
            </a:r>
            <a:endParaRPr lang="en-US" altLang="zh-TW" dirty="0" smtClean="0"/>
          </a:p>
          <a:p>
            <a:pPr marL="237081" indent="-237081">
              <a:buAutoNum type="arabicPeriod"/>
            </a:pPr>
            <a:r>
              <a:rPr lang="zh-TW" altLang="en-US" dirty="0" smtClean="0"/>
              <a:t>列出計畫目標</a:t>
            </a:r>
            <a:endParaRPr lang="en-US" altLang="zh-TW" dirty="0" smtClean="0"/>
          </a:p>
          <a:p>
            <a:pPr marL="237081" indent="-237081">
              <a:buAutoNum type="arabicPeriod"/>
            </a:pPr>
            <a:r>
              <a:rPr lang="zh-TW" altLang="en-US" dirty="0" smtClean="0"/>
              <a:t>計畫執行方式，放研究流程圖</a:t>
            </a:r>
            <a:endParaRPr lang="en-US" altLang="zh-TW" dirty="0" smtClean="0"/>
          </a:p>
          <a:p>
            <a:pPr marL="237081" indent="-237081">
              <a:buAutoNum type="arabicPeriod"/>
            </a:pPr>
            <a:r>
              <a:rPr lang="zh-TW" altLang="en-US" dirty="0" smtClean="0"/>
              <a:t>執行盤點背景 范高專</a:t>
            </a:r>
            <a:endParaRPr lang="en-US" altLang="zh-TW" dirty="0" smtClean="0"/>
          </a:p>
          <a:p>
            <a:pPr marL="237081" indent="-237081">
              <a:buAutoNum type="arabicPeriod"/>
            </a:pPr>
            <a:r>
              <a:rPr lang="zh-TW" altLang="en-US" dirty="0" smtClean="0"/>
              <a:t>五個方案的短中長期建議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多卡合一列長期、自然憑證作為做短中長期、手寫簽名短中長，但降低</a:t>
            </a:r>
            <a:r>
              <a:rPr lang="en-US" altLang="zh-TW" dirty="0" smtClean="0"/>
              <a:t>)</a:t>
            </a:r>
          </a:p>
          <a:p>
            <a:pPr marL="237081" indent="-237081">
              <a:buAutoNum type="arabicPeriod"/>
            </a:pPr>
            <a:r>
              <a:rPr lang="zh-TW" altLang="en-US" dirty="0" smtClean="0"/>
              <a:t>本次計畫以手寫簽名為主  </a:t>
            </a:r>
            <a:endParaRPr lang="en-US" altLang="zh-TW" dirty="0" smtClean="0"/>
          </a:p>
          <a:p>
            <a:pPr marL="237081" indent="-237081">
              <a:buAutoNum type="arabicPeriod"/>
            </a:pPr>
            <a:r>
              <a:rPr lang="zh-TW" altLang="en-US" dirty="0" smtClean="0"/>
              <a:t>少一個伺服器註冊階段</a:t>
            </a:r>
            <a:endParaRPr lang="en-US" altLang="zh-TW" dirty="0" smtClean="0"/>
          </a:p>
          <a:p>
            <a:pPr marL="237081" indent="-237081">
              <a:buAutoNum type="arabicPeriod"/>
            </a:pPr>
            <a:r>
              <a:rPr lang="zh-TW" altLang="en-US" dirty="0" smtClean="0"/>
              <a:t>新加坡發表的成果紀錄 作者、發表、地點、</a:t>
            </a:r>
            <a:r>
              <a:rPr lang="en-US" altLang="zh-TW" dirty="0" smtClean="0"/>
              <a:t>Reference</a:t>
            </a:r>
          </a:p>
          <a:p>
            <a:pPr marL="237081" indent="-237081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FE22-C4E0-40D5-BC95-392C7A60130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9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75761" indent="-298370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93478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70869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48259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5651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103042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80433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57824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D3F06CA-CBBC-49B6-8996-A2066B4F562B}" type="slidenum">
              <a:rPr lang="en-US" altLang="zh-TW" sz="1100"/>
              <a:pPr eaLnBrk="1" hangingPunct="1"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9938"/>
            <a:ext cx="5116512" cy="3836987"/>
          </a:xfrm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40" y="4860379"/>
            <a:ext cx="5203223" cy="46050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86" tIns="47043" rIns="94086" bIns="47043"/>
          <a:lstStyle/>
          <a:p>
            <a:pPr marL="235380" indent="-235380"/>
            <a:endParaRPr lang="zh-TW" altLang="zh-TW" smtClean="0">
              <a:latin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75761" indent="-298370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93478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70869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48259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5651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103042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80433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57824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00E9D6D-5D73-45B4-935F-FF0312A11C4A}" type="slidenum">
              <a:rPr lang="en-US" altLang="zh-TW" sz="1100"/>
              <a:pPr eaLnBrk="1" hangingPunct="1"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9938"/>
            <a:ext cx="5116512" cy="3836987"/>
          </a:xfrm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40" y="4860379"/>
            <a:ext cx="5203223" cy="46050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86" tIns="47043" rIns="94086" bIns="47043"/>
          <a:lstStyle/>
          <a:p>
            <a:pPr eaLnBrk="1" hangingPunct="1"/>
            <a:r>
              <a:rPr lang="en-US" altLang="zh-TW" b="1" smtClean="0">
                <a:latin typeface="Arial" pitchFamily="34" charset="0"/>
              </a:rPr>
              <a:t>ITU-T X.1112 </a:t>
            </a:r>
            <a:r>
              <a:rPr lang="en-US" altLang="zh-TW" smtClean="0">
                <a:latin typeface="Arial" pitchFamily="34" charset="0"/>
              </a:rPr>
              <a:t>TELECOMMUNICATION STANDARDIZATION SECTOR OF ITU</a:t>
            </a:r>
          </a:p>
          <a:p>
            <a:pPr eaLnBrk="1" hangingPunct="1"/>
            <a:r>
              <a:rPr lang="en-US" altLang="zh-TW" smtClean="0">
                <a:latin typeface="Arial" pitchFamily="34" charset="0"/>
              </a:rPr>
              <a:t>(11/2007)</a:t>
            </a:r>
          </a:p>
          <a:p>
            <a:pPr eaLnBrk="1" hangingPunct="1"/>
            <a:r>
              <a:rPr lang="en-US" altLang="zh-TW" smtClean="0">
                <a:latin typeface="Arial" pitchFamily="34" charset="0"/>
              </a:rPr>
              <a:t>SERIES X: DATA NETWORKS, OPEN SYSTEM COMMUNICATIONS AND SECURITY Telecommunication security</a:t>
            </a:r>
          </a:p>
          <a:p>
            <a:pPr eaLnBrk="1" hangingPunct="1"/>
            <a:r>
              <a:rPr lang="en-US" altLang="zh-TW" b="1" smtClean="0">
                <a:latin typeface="Arial" pitchFamily="34" charset="0"/>
              </a:rPr>
              <a:t>Device certificate profile for the home network </a:t>
            </a:r>
          </a:p>
          <a:p>
            <a:pPr eaLnBrk="1" hangingPunct="1"/>
            <a:r>
              <a:rPr lang="en-US" altLang="zh-TW" smtClean="0">
                <a:latin typeface="Arial" pitchFamily="34" charset="0"/>
              </a:rPr>
              <a:t>ITU-T Recommendation X.1112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8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Arial" pitchFamily="34" charset="0"/>
              </a:rPr>
              <a:t>2008</a:t>
            </a:r>
            <a:r>
              <a:rPr lang="zh-TW" altLang="en-US" smtClean="0">
                <a:latin typeface="Arial" pitchFamily="34" charset="0"/>
              </a:rPr>
              <a:t>年，美國總統歐巴馬提出「物聯網振興經濟戰略」，確立了物聯網的國家戰略高度，並推動感測技術與智慧型基礎設施的建置。</a:t>
            </a:r>
          </a:p>
        </p:txBody>
      </p:sp>
      <p:sp>
        <p:nvSpPr>
          <p:cNvPr id="328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75761" indent="-298370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93478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70869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48259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5651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103042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80433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57824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214F9A3-B39C-4D41-A8F4-B01F2877A1B4}" type="slidenum">
              <a:rPr kumimoji="0" lang="zh-TW" altLang="en-US" sz="1100"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kumimoji="0" lang="en-US" altLang="zh-TW" sz="11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9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>
                <a:latin typeface="Arial" pitchFamily="34" charset="0"/>
              </a:rPr>
              <a:t>歐盟於 </a:t>
            </a:r>
            <a:r>
              <a:rPr lang="en-US" altLang="zh-TW" smtClean="0">
                <a:latin typeface="Arial" pitchFamily="34" charset="0"/>
              </a:rPr>
              <a:t>2009</a:t>
            </a:r>
            <a:r>
              <a:rPr lang="zh-TW" altLang="en-US" smtClean="0">
                <a:latin typeface="Arial" pitchFamily="34" charset="0"/>
              </a:rPr>
              <a:t>年推動以 </a:t>
            </a:r>
            <a:r>
              <a:rPr lang="en-US" altLang="zh-TW" smtClean="0">
                <a:latin typeface="Arial" pitchFamily="34" charset="0"/>
              </a:rPr>
              <a:t>RFID </a:t>
            </a:r>
            <a:r>
              <a:rPr lang="zh-TW" altLang="en-US" smtClean="0">
                <a:latin typeface="Arial" pitchFamily="34" charset="0"/>
              </a:rPr>
              <a:t>無線射頻技術，以及資訊安全技術所建構的歐盟物聯網行動計畫。</a:t>
            </a:r>
            <a:endParaRPr lang="en-US" altLang="zh-TW" smtClean="0">
              <a:latin typeface="Arial" pitchFamily="34" charset="0"/>
            </a:endParaRPr>
          </a:p>
          <a:p>
            <a:endParaRPr lang="en-US" altLang="zh-TW" smtClean="0">
              <a:latin typeface="Arial" pitchFamily="34" charset="0"/>
            </a:endParaRPr>
          </a:p>
          <a:p>
            <a:r>
              <a:rPr lang="en-US" altLang="zh-TW" smtClean="0">
                <a:latin typeface="Arial" pitchFamily="34" charset="0"/>
              </a:rPr>
              <a:t>2009</a:t>
            </a:r>
            <a:r>
              <a:rPr lang="zh-TW" altLang="en-US" smtClean="0">
                <a:latin typeface="Arial" pitchFamily="34" charset="0"/>
              </a:rPr>
              <a:t>年</a:t>
            </a:r>
            <a:r>
              <a:rPr lang="en-US" altLang="zh-TW" smtClean="0">
                <a:latin typeface="Arial" pitchFamily="34" charset="0"/>
              </a:rPr>
              <a:t>9</a:t>
            </a:r>
            <a:r>
              <a:rPr lang="zh-TW" altLang="en-US" smtClean="0">
                <a:latin typeface="Arial" pitchFamily="34" charset="0"/>
              </a:rPr>
              <a:t>月，在北京舉辦的“物聯網與企業環境中歐研討會”上，歐盟委員會信息和社會媒體司</a:t>
            </a:r>
            <a:r>
              <a:rPr lang="en-US" altLang="zh-TW" smtClean="0">
                <a:latin typeface="Arial" pitchFamily="34" charset="0"/>
              </a:rPr>
              <a:t>RFID</a:t>
            </a:r>
            <a:r>
              <a:rPr lang="zh-TW" altLang="en-US" smtClean="0">
                <a:latin typeface="Arial" pitchFamily="34" charset="0"/>
              </a:rPr>
              <a:t>部門負責人</a:t>
            </a:r>
            <a:r>
              <a:rPr lang="en-US" altLang="zh-TW" smtClean="0">
                <a:latin typeface="Arial" pitchFamily="34" charset="0"/>
              </a:rPr>
              <a:t>Lorent Ferderix</a:t>
            </a:r>
            <a:r>
              <a:rPr lang="zh-TW" altLang="en-US" smtClean="0">
                <a:latin typeface="Arial" pitchFamily="34" charset="0"/>
              </a:rPr>
              <a:t>博士給出了歐盟對物聯網的定義：</a:t>
            </a:r>
            <a:br>
              <a:rPr lang="zh-TW" altLang="en-US" smtClean="0">
                <a:latin typeface="Arial" pitchFamily="34" charset="0"/>
              </a:rPr>
            </a:br>
            <a:r>
              <a:rPr lang="zh-TW" altLang="en-US" smtClean="0">
                <a:latin typeface="Arial" pitchFamily="34" charset="0"/>
              </a:rPr>
              <a:t>物聯網是一個動態的全球網路基礎設施，它具有基於標準和互操作通信協議的自組織能力，其中物理和虛擬的“物”具有身份標識、物理屬性、虛擬特性和智慧介面，並與訊息網絡無縫整合。</a:t>
            </a:r>
            <a:endParaRPr lang="en-US" altLang="zh-TW" smtClean="0">
              <a:latin typeface="Arial" pitchFamily="34" charset="0"/>
            </a:endParaRPr>
          </a:p>
          <a:p>
            <a:r>
              <a:rPr lang="zh-TW" altLang="en-US" smtClean="0">
                <a:latin typeface="Arial" pitchFamily="34" charset="0"/>
              </a:rPr>
              <a:t>物聯網將與媒體網際網路網、服務互聯網和企業互聯網一道，構成未來互聯網。</a:t>
            </a:r>
          </a:p>
          <a:p>
            <a:r>
              <a:rPr lang="zh-TW" altLang="en-US" smtClean="0">
                <a:latin typeface="Arial" pitchFamily="34" charset="0"/>
              </a:rPr>
              <a:t/>
            </a:r>
            <a:br>
              <a:rPr lang="zh-TW" altLang="en-US" smtClean="0">
                <a:latin typeface="Arial" pitchFamily="34" charset="0"/>
              </a:rPr>
            </a:br>
            <a:endParaRPr lang="zh-TW" altLang="en-US" smtClean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  <p:sp>
        <p:nvSpPr>
          <p:cNvPr id="329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75761" indent="-298370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93478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70869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48259" indent="-238696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5651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103042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80433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57824" indent="-238696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14EFB45-5778-4143-9511-DFE8AE3B92E6}" type="slidenum">
              <a:rPr kumimoji="0" lang="zh-TW" altLang="en-US" sz="1100"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kumimoji="0" lang="en-US" altLang="zh-TW" sz="11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54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1B59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365" y="548680"/>
            <a:ext cx="306635" cy="30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6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8296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988841"/>
            <a:ext cx="8229600" cy="413732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568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836713"/>
            <a:ext cx="2057400" cy="52894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836713"/>
            <a:ext cx="6019800" cy="5289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2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4137323"/>
          </a:xfrm>
        </p:spPr>
        <p:txBody>
          <a:bodyPr/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800">
                <a:solidFill>
                  <a:srgbClr val="3E1B59"/>
                </a:solidFill>
              </a:defRPr>
            </a:lvl1pPr>
            <a:lvl2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>
                <a:solidFill>
                  <a:srgbClr val="3E1B59"/>
                </a:solidFill>
              </a:defRPr>
            </a:lvl2pPr>
            <a:lvl3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000">
                <a:solidFill>
                  <a:srgbClr val="3E1B59"/>
                </a:solidFill>
              </a:defRPr>
            </a:lvl3pPr>
            <a:lvl4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1600">
                <a:solidFill>
                  <a:srgbClr val="3E1B59"/>
                </a:solidFill>
              </a:defRPr>
            </a:lvl4pPr>
            <a:lvl5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1200">
                <a:solidFill>
                  <a:srgbClr val="3E1B59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文字方塊 7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1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文字方塊 7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9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0766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8841"/>
            <a:ext cx="4038600" cy="4137323"/>
          </a:xfrm>
        </p:spPr>
        <p:txBody>
          <a:bodyPr/>
          <a:lstStyle>
            <a:lvl1pPr>
              <a:defRPr sz="2800">
                <a:solidFill>
                  <a:srgbClr val="3E1B59"/>
                </a:solidFill>
              </a:defRPr>
            </a:lvl1pPr>
            <a:lvl2pPr>
              <a:defRPr sz="2400">
                <a:solidFill>
                  <a:srgbClr val="3E1B59"/>
                </a:solidFill>
              </a:defRPr>
            </a:lvl2pPr>
            <a:lvl3pPr>
              <a:defRPr sz="2000">
                <a:solidFill>
                  <a:srgbClr val="3E1B59"/>
                </a:solidFill>
              </a:defRPr>
            </a:lvl3pPr>
            <a:lvl4pPr>
              <a:defRPr sz="1800">
                <a:solidFill>
                  <a:srgbClr val="3E1B59"/>
                </a:solidFill>
              </a:defRPr>
            </a:lvl4pPr>
            <a:lvl5pPr>
              <a:defRPr sz="1800">
                <a:solidFill>
                  <a:srgbClr val="3E1B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8841"/>
            <a:ext cx="4038600" cy="4137323"/>
          </a:xfrm>
        </p:spPr>
        <p:txBody>
          <a:bodyPr/>
          <a:lstStyle>
            <a:lvl1pPr>
              <a:defRPr sz="2800">
                <a:solidFill>
                  <a:srgbClr val="3E1B59"/>
                </a:solidFill>
              </a:defRPr>
            </a:lvl1pPr>
            <a:lvl2pPr>
              <a:defRPr sz="2400">
                <a:solidFill>
                  <a:srgbClr val="3E1B59"/>
                </a:solidFill>
              </a:defRPr>
            </a:lvl2pPr>
            <a:lvl3pPr>
              <a:defRPr sz="2000">
                <a:solidFill>
                  <a:srgbClr val="3E1B59"/>
                </a:solidFill>
              </a:defRPr>
            </a:lvl3pPr>
            <a:lvl4pPr>
              <a:defRPr sz="1800">
                <a:solidFill>
                  <a:srgbClr val="3E1B59"/>
                </a:solidFill>
              </a:defRPr>
            </a:lvl4pPr>
            <a:lvl5pPr>
              <a:defRPr sz="1800">
                <a:solidFill>
                  <a:srgbClr val="3E1B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文字方塊 8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7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92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313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92897"/>
            <a:ext cx="4040188" cy="36332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85313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492897"/>
            <a:ext cx="4041775" cy="36332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1" name="文字方塊 10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8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87967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文字方塊 6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0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56669" y="-36676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53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836713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754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 anchor="b"/>
          <a:lstStyle>
            <a:lvl1pPr algn="r">
              <a:defRPr/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726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" y="836712"/>
            <a:ext cx="9105900" cy="6021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1840" y="6525344"/>
            <a:ext cx="2895600" cy="33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2" y="6525344"/>
            <a:ext cx="2133600" cy="28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新細明體" charset="-120"/>
              </a:defRPr>
            </a:lvl1pPr>
          </a:lstStyle>
          <a:p>
            <a:fld id="{977F6287-0CA4-4F65-81D2-BA8C25748E5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" y="6420932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文字方塊 7"/>
          <p:cNvSpPr txBox="1"/>
          <p:nvPr userDrawn="1"/>
        </p:nvSpPr>
        <p:spPr>
          <a:xfrm>
            <a:off x="56669" y="-27384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chemeClr val="bg1"/>
                </a:solidFill>
              </a:rPr>
              <a:t>Ubiquitous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Security &amp; Applications Lab. (</a:t>
            </a:r>
            <a:r>
              <a:rPr lang="en-US" altLang="zh-TW" b="1" i="0" baseline="0" dirty="0" err="1" smtClean="0">
                <a:solidFill>
                  <a:schemeClr val="bg1"/>
                </a:solidFill>
              </a:rPr>
              <a:t>Usa</a:t>
            </a:r>
            <a:r>
              <a:rPr lang="en-US" altLang="zh-TW" b="1" i="0" baseline="0" dirty="0" smtClean="0">
                <a:solidFill>
                  <a:schemeClr val="bg1"/>
                </a:solidFill>
              </a:rPr>
              <a:t> Lab.)</a:t>
            </a:r>
            <a:endParaRPr lang="zh-TW" altLang="en-US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+mj-ea"/>
          <a:cs typeface="標楷體" pitchFamily="65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  <a:cs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  <a:cs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  <a:cs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  <a:cs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itchFamily="34" charset="0"/>
          <a:ea typeface="+mn-ea"/>
          <a:cs typeface="標楷體" pitchFamily="65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  <a:cs typeface="標楷體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  <a:cs typeface="標楷體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  <a:cs typeface="標楷體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  <a:cs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未命名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2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75856" y="1462132"/>
            <a:ext cx="579534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4800" b="1" dirty="0">
                <a:solidFill>
                  <a:srgbClr val="000066"/>
                </a:solidFill>
              </a:rPr>
              <a:t>Security and Privacy Issues in </a:t>
            </a:r>
            <a:r>
              <a:rPr lang="en-US" altLang="zh-TW" sz="4800" b="1" dirty="0" err="1">
                <a:solidFill>
                  <a:srgbClr val="000066"/>
                </a:solidFill>
              </a:rPr>
              <a:t>IoT</a:t>
            </a:r>
            <a:r>
              <a:rPr lang="en-US" altLang="zh-TW" sz="4800" b="1" dirty="0">
                <a:solidFill>
                  <a:srgbClr val="000066"/>
                </a:solidFill>
              </a:rPr>
              <a:t> &amp; Big Data Applications</a:t>
            </a:r>
            <a:r>
              <a:rPr lang="en-US" altLang="zh-TW" sz="4800" b="1" dirty="0"/>
              <a:t/>
            </a:r>
            <a:br>
              <a:rPr lang="en-US" altLang="zh-TW" sz="4800" b="1" dirty="0"/>
            </a:br>
            <a:endParaRPr lang="zh-TW" altLang="en-US" sz="4800" b="1" dirty="0">
              <a:solidFill>
                <a:srgbClr val="000066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0825" y="188913"/>
            <a:ext cx="341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995E-598C-4496-940E-7D1D5BD84C19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427984" y="4221088"/>
            <a:ext cx="4465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許建隆教授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2581" y="4685259"/>
            <a:ext cx="32624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長庚大學資訊管理學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系教授</a:t>
            </a:r>
            <a:endParaRPr lang="en-US" altLang="zh-TW" sz="16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長庚大學企業管理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研究所教授</a:t>
            </a:r>
            <a:endParaRPr lang="en-US" altLang="zh-TW" sz="16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明志科技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大學視覺傳達設計</a:t>
            </a:r>
            <a:r>
              <a:rPr lang="zh-TW" altLang="en-US" sz="1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教授</a:t>
            </a:r>
            <a:endParaRPr lang="en-US" altLang="zh-TW" sz="16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長庚醫院</a:t>
            </a:r>
            <a:r>
              <a:rPr lang="zh-TW" altLang="en-US" sz="1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行政中心醫管部研究員</a:t>
            </a:r>
            <a:endParaRPr lang="en-US" altLang="zh-TW" sz="16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-41441" y="3789040"/>
            <a:ext cx="41767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台灣醫療資訊學會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(TAMI)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理事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台灣數位鑑識發展協會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秘書長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中華民國資訊安全學會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(CCISA)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理事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中華民國資訊安全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學會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會員委員會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主任委員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台灣科技大學資訊管理學系校友會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理事長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大學</a:t>
            </a:r>
            <a:r>
              <a:rPr lang="zh-TW" altLang="en-US" sz="1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資訊與醫療安全學程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召集人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教育部優良學程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長庚大學</a:t>
            </a:r>
            <a:r>
              <a:rPr lang="en-US" altLang="zh-TW" sz="1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RFID</a:t>
            </a:r>
            <a:r>
              <a:rPr lang="zh-TW" altLang="en-US" sz="1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物流與供應鏈應用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學程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召集人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大學</a:t>
            </a:r>
            <a:r>
              <a:rPr lang="zh-TW" altLang="en-US" sz="1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大數據科學與產業應用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學程召集人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大學資訊安全委員會委員</a:t>
            </a:r>
            <a:b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資通安全研究與教學中心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(TWISC)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資深研究員</a:t>
            </a:r>
            <a:b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長庚大學健康老化中心研究員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大學銀髮族產業發展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研究中心研究員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12222" y="18549"/>
            <a:ext cx="3302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u="sng" dirty="0"/>
              <a:t>Ubiquitous Security &amp; Applications Lab.</a:t>
            </a:r>
            <a:endParaRPr lang="zh-TW" altLang="en-US" sz="1400" u="sng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3" y="-27384"/>
            <a:ext cx="648073" cy="3204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848345"/>
            <a:ext cx="821015" cy="82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6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77862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許建隆教授簡歷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1166018"/>
            <a:ext cx="7200800" cy="5691982"/>
          </a:xfrm>
        </p:spPr>
        <p:txBody>
          <a:bodyPr/>
          <a:lstStyle/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台灣科技大學企業管理系學士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科技大學資訊管理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系碩士、博士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台灣醫學資訊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學會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(TAMI)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理事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台灣數位鑑識發展協會秘書長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中華民國資訊安全學會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CCISA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理事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中華民國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資訊安全學會會員委員會主任委員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台灣科技大學資訊管理學系校友會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理事長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大學</a:t>
            </a:r>
            <a:r>
              <a:rPr lang="zh-TW" altLang="en-US" sz="1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資訊與醫療安全學程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召集人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教育部優良學程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長庚大學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物聯網產業創新應用學程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召集人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長庚大學</a:t>
            </a:r>
            <a:r>
              <a:rPr lang="zh-TW" altLang="en-US" sz="1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大數據科學與產業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應用學程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召集人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大學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EC-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Councile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VUE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Cisco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國際證照考試中心負責人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長庚大學資訊安全委員會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委員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資通安全研究與教學中心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TWISC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資深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研究員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大學健康老化中心研究員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長庚大學銀髮族產業發展與研究中心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研究員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衛福部長照雲專家審查委員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ISO 27001, PIMS, ISO 20000,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CEH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CHFI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國際證照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021-9C1B-475E-8BCF-2777E2EE078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 descr="C:\Users\daniel\Desktop\1590740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6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5161B9-E4A2-4B71-A8FD-B3026906736A}" type="slidenum">
              <a:rPr lang="en-US" altLang="zh-TW" sz="1400">
                <a:latin typeface="Arial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075" name="標題 1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8493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800" b="1" dirty="0" smtClean="0">
                <a:solidFill>
                  <a:schemeClr val="accent6"/>
                </a:solidFill>
              </a:rPr>
              <a:t>Outline</a:t>
            </a:r>
            <a:endParaRPr lang="zh-TW" altLang="en-US" sz="3800" b="1" dirty="0" smtClean="0">
              <a:solidFill>
                <a:schemeClr val="accent6"/>
              </a:solidFill>
            </a:endParaRPr>
          </a:p>
        </p:txBody>
      </p:sp>
      <p:sp>
        <p:nvSpPr>
          <p:cNvPr id="15364" name="內容版面配置區 2"/>
          <p:cNvSpPr>
            <a:spLocks noGrp="1"/>
          </p:cNvSpPr>
          <p:nvPr>
            <p:ph idx="4294967295"/>
          </p:nvPr>
        </p:nvSpPr>
        <p:spPr>
          <a:xfrm>
            <a:off x="684213" y="1052736"/>
            <a:ext cx="7772400" cy="471170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defRPr/>
            </a:pPr>
            <a:r>
              <a:rPr lang="en-US" altLang="zh-TW" sz="2800" dirty="0" smtClean="0">
                <a:hlinkClick r:id="rId3" action="ppaction://hlinksldjump"/>
              </a:rPr>
              <a:t>Internet of Things (</a:t>
            </a:r>
            <a:r>
              <a:rPr lang="en-US" altLang="zh-TW" sz="2800" dirty="0" err="1" smtClean="0">
                <a:hlinkClick r:id="rId3" action="ppaction://hlinksldjump"/>
              </a:rPr>
              <a:t>IoT</a:t>
            </a:r>
            <a:r>
              <a:rPr lang="en-US" altLang="zh-TW" sz="2800" dirty="0" smtClean="0">
                <a:hlinkClick r:id="rId3" action="ppaction://hlinksldjump"/>
              </a:rPr>
              <a:t>)</a:t>
            </a:r>
            <a:endParaRPr lang="en-US" altLang="zh-TW" sz="2800" dirty="0"/>
          </a:p>
          <a:p>
            <a:pPr algn="just">
              <a:lnSpc>
                <a:spcPct val="115000"/>
              </a:lnSpc>
              <a:defRPr/>
            </a:pPr>
            <a:r>
              <a:rPr lang="en-US" altLang="zh-TW" sz="2800" dirty="0" err="1" smtClean="0">
                <a:hlinkClick r:id="" action="ppaction://noaction"/>
              </a:rPr>
              <a:t>IoT</a:t>
            </a:r>
            <a:r>
              <a:rPr lang="en-US" altLang="zh-TW" sz="2800" dirty="0" smtClean="0">
                <a:hlinkClick r:id="" action="ppaction://noaction"/>
              </a:rPr>
              <a:t> Applications</a:t>
            </a:r>
            <a:endParaRPr lang="en-US" altLang="zh-TW" sz="2800" dirty="0"/>
          </a:p>
          <a:p>
            <a:pPr>
              <a:defRPr/>
            </a:pPr>
            <a:r>
              <a:rPr lang="en-US" altLang="zh-TW" sz="2800" dirty="0" err="1" smtClean="0">
                <a:hlinkClick r:id="" action="ppaction://noaction"/>
              </a:rPr>
              <a:t>IoT</a:t>
            </a:r>
            <a:r>
              <a:rPr lang="en-US" altLang="zh-TW" sz="2800" dirty="0" smtClean="0">
                <a:hlinkClick r:id="" action="ppaction://noaction"/>
              </a:rPr>
              <a:t> Security &amp; Privacy Risks</a:t>
            </a:r>
            <a:endParaRPr lang="en-US" altLang="zh-TW" sz="2800" dirty="0" smtClean="0"/>
          </a:p>
          <a:p>
            <a:pPr>
              <a:defRPr/>
            </a:pPr>
            <a:r>
              <a:rPr lang="en-US" altLang="zh-TW" sz="2800" dirty="0" err="1" smtClean="0">
                <a:hlinkClick r:id="" action="ppaction://noaction"/>
              </a:rPr>
              <a:t>IoT</a:t>
            </a:r>
            <a:r>
              <a:rPr lang="en-US" altLang="zh-TW" sz="2800" dirty="0" smtClean="0">
                <a:hlinkClick r:id="" action="ppaction://noaction"/>
              </a:rPr>
              <a:t> Security Countermeasures</a:t>
            </a:r>
            <a:endParaRPr lang="en-US" altLang="zh-TW" sz="2800" dirty="0" smtClean="0"/>
          </a:p>
          <a:p>
            <a:pPr>
              <a:defRPr/>
            </a:pPr>
            <a:r>
              <a:rPr lang="en-US" altLang="zh-TW" sz="2800" dirty="0">
                <a:ea typeface="標楷體" panose="03000509000000000000" pitchFamily="65" charset="-120"/>
                <a:hlinkClick r:id="" action="ppaction://noaction"/>
              </a:rPr>
              <a:t>Smart Home Security </a:t>
            </a:r>
            <a:r>
              <a:rPr lang="en-US" altLang="zh-TW" sz="2800" dirty="0" smtClean="0">
                <a:ea typeface="標楷體" panose="03000509000000000000" pitchFamily="65" charset="-120"/>
                <a:hlinkClick r:id="" action="ppaction://noaction"/>
              </a:rPr>
              <a:t>Framework</a:t>
            </a:r>
            <a:endParaRPr lang="en-US" altLang="zh-TW" sz="2800" dirty="0" smtClean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2800" dirty="0">
                <a:solidFill>
                  <a:srgbClr val="7030A0"/>
                </a:solidFill>
                <a:hlinkClick r:id="" action="ppaction://noaction"/>
              </a:rPr>
              <a:t>Adaptive Cooperative Control in Urban (sub)Systems (ACCUS)</a:t>
            </a:r>
            <a:endParaRPr lang="en-US" altLang="zh-TW" sz="44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2800" dirty="0">
                <a:solidFill>
                  <a:srgbClr val="7030A0"/>
                </a:solidFill>
                <a:hlinkClick r:id="" action="ppaction://noaction"/>
              </a:rPr>
              <a:t>A Hybrid Visualization Analysis Tool for Privacy Preserving based on </a:t>
            </a:r>
            <a:r>
              <a:rPr lang="en-US" altLang="zh-TW" sz="2800" i="1" dirty="0">
                <a:solidFill>
                  <a:srgbClr val="7030A0"/>
                </a:solidFill>
                <a:hlinkClick r:id="" action="ppaction://noaction"/>
              </a:rPr>
              <a:t>k</a:t>
            </a:r>
            <a:r>
              <a:rPr lang="en-US" altLang="zh-TW" sz="2800" dirty="0">
                <a:solidFill>
                  <a:srgbClr val="7030A0"/>
                </a:solidFill>
                <a:hlinkClick r:id="" action="ppaction://noaction"/>
              </a:rPr>
              <a:t>-Anonymity </a:t>
            </a:r>
            <a:r>
              <a:rPr lang="en-US" altLang="zh-TW" sz="2800" dirty="0" smtClean="0">
                <a:solidFill>
                  <a:srgbClr val="7030A0"/>
                </a:solidFill>
                <a:hlinkClick r:id="" action="ppaction://noaction"/>
              </a:rPr>
              <a:t>Model</a:t>
            </a:r>
            <a:endParaRPr lang="en-US" altLang="zh-TW" sz="2800" dirty="0" smtClean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2800" dirty="0" smtClean="0">
                <a:ea typeface="標楷體" panose="03000509000000000000" pitchFamily="65" charset="-120"/>
                <a:hlinkClick r:id="" action="ppaction://noaction"/>
              </a:rPr>
              <a:t>Conclusion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7258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1"/>
          <p:cNvGrpSpPr>
            <a:grpSpLocks/>
          </p:cNvGrpSpPr>
          <p:nvPr/>
        </p:nvGrpSpPr>
        <p:grpSpPr bwMode="auto">
          <a:xfrm>
            <a:off x="7500938" y="5572125"/>
            <a:ext cx="1327150" cy="927100"/>
            <a:chOff x="2474" y="2206"/>
            <a:chExt cx="836" cy="584"/>
          </a:xfrm>
        </p:grpSpPr>
        <p:sp>
          <p:nvSpPr>
            <p:cNvPr id="15378" name="AutoShape 22"/>
            <p:cNvSpPr>
              <a:spLocks noChangeArrowheads="1"/>
            </p:cNvSpPr>
            <p:nvPr/>
          </p:nvSpPr>
          <p:spPr bwMode="auto">
            <a:xfrm rot="-7200000">
              <a:off x="2532" y="2479"/>
              <a:ext cx="253" cy="370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400">
                <a:ea typeface="新細明體" pitchFamily="18" charset="-120"/>
              </a:endParaRPr>
            </a:p>
          </p:txBody>
        </p:sp>
        <p:sp>
          <p:nvSpPr>
            <p:cNvPr id="15379" name="AutoShape 23"/>
            <p:cNvSpPr>
              <a:spLocks noChangeArrowheads="1"/>
            </p:cNvSpPr>
            <p:nvPr/>
          </p:nvSpPr>
          <p:spPr bwMode="auto">
            <a:xfrm rot="-7200000">
              <a:off x="3097" y="2254"/>
              <a:ext cx="257" cy="162"/>
            </a:xfrm>
            <a:prstGeom prst="hexagon">
              <a:avLst>
                <a:gd name="adj" fmla="val 39660"/>
                <a:gd name="vf" fmla="val 115470"/>
              </a:avLst>
            </a:prstGeom>
            <a:gradFill rotWithShape="1">
              <a:gsLst>
                <a:gs pos="0">
                  <a:srgbClr val="D8D8AD"/>
                </a:gs>
                <a:gs pos="100000">
                  <a:srgbClr val="FFFF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400">
                <a:ea typeface="新細明體" pitchFamily="18" charset="-120"/>
              </a:endParaRPr>
            </a:p>
          </p:txBody>
        </p:sp>
        <p:sp>
          <p:nvSpPr>
            <p:cNvPr id="15380" name="AutoShape 24"/>
            <p:cNvSpPr>
              <a:spLocks noChangeArrowheads="1"/>
            </p:cNvSpPr>
            <p:nvPr/>
          </p:nvSpPr>
          <p:spPr bwMode="auto">
            <a:xfrm rot="-7200000">
              <a:off x="2583" y="2472"/>
              <a:ext cx="160" cy="3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C1C19A"/>
                </a:gs>
                <a:gs pos="50000">
                  <a:srgbClr val="FFFFCC"/>
                </a:gs>
                <a:gs pos="100000">
                  <a:srgbClr val="C1C19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400">
                <a:ea typeface="新細明體" pitchFamily="18" charset="-120"/>
              </a:endParaRPr>
            </a:p>
          </p:txBody>
        </p:sp>
        <p:sp>
          <p:nvSpPr>
            <p:cNvPr id="15381" name="Rectangle 25"/>
            <p:cNvSpPr>
              <a:spLocks noChangeArrowheads="1"/>
            </p:cNvSpPr>
            <p:nvPr/>
          </p:nvSpPr>
          <p:spPr bwMode="auto">
            <a:xfrm rot="-1800000">
              <a:off x="2715" y="2431"/>
              <a:ext cx="470" cy="127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9A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400">
                <a:ea typeface="新細明體" pitchFamily="18" charset="-120"/>
              </a:endParaRPr>
            </a:p>
          </p:txBody>
        </p:sp>
        <p:sp>
          <p:nvSpPr>
            <p:cNvPr id="15382" name="AutoShape 26"/>
            <p:cNvSpPr>
              <a:spLocks noChangeArrowheads="1"/>
            </p:cNvSpPr>
            <p:nvPr/>
          </p:nvSpPr>
          <p:spPr bwMode="auto">
            <a:xfrm rot="19800000" flipH="1">
              <a:off x="2758" y="2524"/>
              <a:ext cx="552" cy="64"/>
            </a:xfrm>
            <a:prstGeom prst="parallelogram">
              <a:avLst>
                <a:gd name="adj" fmla="val 125342"/>
              </a:avLst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400">
                <a:ea typeface="新細明體" pitchFamily="18" charset="-120"/>
              </a:endParaRPr>
            </a:p>
          </p:txBody>
        </p:sp>
        <p:sp>
          <p:nvSpPr>
            <p:cNvPr id="15383" name="AutoShape 27"/>
            <p:cNvSpPr>
              <a:spLocks noChangeArrowheads="1"/>
            </p:cNvSpPr>
            <p:nvPr/>
          </p:nvSpPr>
          <p:spPr bwMode="auto">
            <a:xfrm rot="-1800000" flipH="1" flipV="1">
              <a:off x="2662" y="2361"/>
              <a:ext cx="552" cy="64"/>
            </a:xfrm>
            <a:prstGeom prst="parallelogram">
              <a:avLst>
                <a:gd name="adj" fmla="val 125342"/>
              </a:avLst>
            </a:prstGeom>
            <a:gradFill rotWithShape="1">
              <a:gsLst>
                <a:gs pos="0">
                  <a:srgbClr val="880000"/>
                </a:gs>
                <a:gs pos="100000">
                  <a:srgbClr val="CC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400">
                <a:ea typeface="新細明體" pitchFamily="18" charset="-120"/>
              </a:endParaRPr>
            </a:p>
          </p:txBody>
        </p:sp>
        <p:sp>
          <p:nvSpPr>
            <p:cNvPr id="15384" name="AutoShape 28"/>
            <p:cNvSpPr>
              <a:spLocks noChangeArrowheads="1"/>
            </p:cNvSpPr>
            <p:nvPr/>
          </p:nvSpPr>
          <p:spPr bwMode="auto">
            <a:xfrm rot="-7200000">
              <a:off x="2504" y="2704"/>
              <a:ext cx="49" cy="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400">
                <a:ea typeface="新細明體" pitchFamily="18" charset="-120"/>
              </a:endParaRPr>
            </a:p>
          </p:txBody>
        </p:sp>
        <p:sp>
          <p:nvSpPr>
            <p:cNvPr id="15385" name="Oval 29"/>
            <p:cNvSpPr>
              <a:spLocks noChangeArrowheads="1"/>
            </p:cNvSpPr>
            <p:nvPr/>
          </p:nvSpPr>
          <p:spPr bwMode="auto">
            <a:xfrm rot="-1800000">
              <a:off x="3203" y="2281"/>
              <a:ext cx="59" cy="99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400">
                <a:ea typeface="新細明體" pitchFamily="18" charset="-120"/>
              </a:endParaRPr>
            </a:p>
          </p:txBody>
        </p:sp>
      </p:grpSp>
      <p:grpSp>
        <p:nvGrpSpPr>
          <p:cNvPr id="15363" name="Group 99"/>
          <p:cNvGrpSpPr>
            <a:grpSpLocks/>
          </p:cNvGrpSpPr>
          <p:nvPr/>
        </p:nvGrpSpPr>
        <p:grpSpPr bwMode="auto">
          <a:xfrm>
            <a:off x="2071688" y="714375"/>
            <a:ext cx="5040312" cy="5040313"/>
            <a:chOff x="3198" y="2478"/>
            <a:chExt cx="748" cy="824"/>
          </a:xfrm>
        </p:grpSpPr>
        <p:sp>
          <p:nvSpPr>
            <p:cNvPr id="15367" name="Rectangle 100"/>
            <p:cNvSpPr>
              <a:spLocks noChangeArrowheads="1"/>
            </p:cNvSpPr>
            <p:nvPr/>
          </p:nvSpPr>
          <p:spPr bwMode="auto">
            <a:xfrm>
              <a:off x="3383" y="2478"/>
              <a:ext cx="563" cy="824"/>
            </a:xfrm>
            <a:prstGeom prst="rect">
              <a:avLst/>
            </a:prstGeom>
            <a:gradFill rotWithShape="1">
              <a:gsLst>
                <a:gs pos="0">
                  <a:srgbClr val="333333">
                    <a:alpha val="79999"/>
                  </a:srgbClr>
                </a:gs>
                <a:gs pos="100000">
                  <a:srgbClr val="181818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400">
                <a:ea typeface="新細明體" pitchFamily="18" charset="-120"/>
              </a:endParaRPr>
            </a:p>
          </p:txBody>
        </p:sp>
        <p:sp>
          <p:nvSpPr>
            <p:cNvPr id="15368" name="Freeform 101"/>
            <p:cNvSpPr>
              <a:spLocks/>
            </p:cNvSpPr>
            <p:nvPr/>
          </p:nvSpPr>
          <p:spPr bwMode="auto">
            <a:xfrm>
              <a:off x="3198" y="2478"/>
              <a:ext cx="748" cy="741"/>
            </a:xfrm>
            <a:custGeom>
              <a:avLst/>
              <a:gdLst>
                <a:gd name="T0" fmla="*/ 3 w 905"/>
                <a:gd name="T1" fmla="*/ 0 h 897"/>
                <a:gd name="T2" fmla="*/ 14 w 905"/>
                <a:gd name="T3" fmla="*/ 0 h 897"/>
                <a:gd name="T4" fmla="*/ 10 w 905"/>
                <a:gd name="T5" fmla="*/ 13 h 897"/>
                <a:gd name="T6" fmla="*/ 0 w 905"/>
                <a:gd name="T7" fmla="*/ 12 h 897"/>
                <a:gd name="T8" fmla="*/ 3 w 905"/>
                <a:gd name="T9" fmla="*/ 0 h 8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5"/>
                <a:gd name="T16" fmla="*/ 0 h 897"/>
                <a:gd name="T17" fmla="*/ 905 w 905"/>
                <a:gd name="T18" fmla="*/ 897 h 8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5" h="897">
                  <a:moveTo>
                    <a:pt x="224" y="0"/>
                  </a:moveTo>
                  <a:lnTo>
                    <a:pt x="905" y="0"/>
                  </a:lnTo>
                  <a:cubicBezTo>
                    <a:pt x="905" y="0"/>
                    <a:pt x="901" y="521"/>
                    <a:pt x="679" y="897"/>
                  </a:cubicBezTo>
                  <a:cubicBezTo>
                    <a:pt x="339" y="838"/>
                    <a:pt x="0" y="779"/>
                    <a:pt x="0" y="779"/>
                  </a:cubicBezTo>
                  <a:cubicBezTo>
                    <a:pt x="205" y="438"/>
                    <a:pt x="224" y="0"/>
                    <a:pt x="224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grpSp>
          <p:nvGrpSpPr>
            <p:cNvPr id="15369" name="Group 102"/>
            <p:cNvGrpSpPr>
              <a:grpSpLocks/>
            </p:cNvGrpSpPr>
            <p:nvPr/>
          </p:nvGrpSpPr>
          <p:grpSpPr bwMode="auto">
            <a:xfrm>
              <a:off x="3537" y="2612"/>
              <a:ext cx="95" cy="84"/>
              <a:chOff x="929" y="940"/>
              <a:chExt cx="117" cy="84"/>
            </a:xfrm>
          </p:grpSpPr>
          <p:sp>
            <p:nvSpPr>
              <p:cNvPr id="15370" name="Line 103"/>
              <p:cNvSpPr>
                <a:spLocks noChangeShapeType="1"/>
              </p:cNvSpPr>
              <p:nvPr/>
            </p:nvSpPr>
            <p:spPr bwMode="auto">
              <a:xfrm rot="-3600000">
                <a:off x="1008" y="963"/>
                <a:ext cx="2" cy="7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grpSp>
            <p:nvGrpSpPr>
              <p:cNvPr id="15371" name="Group 104"/>
              <p:cNvGrpSpPr>
                <a:grpSpLocks/>
              </p:cNvGrpSpPr>
              <p:nvPr/>
            </p:nvGrpSpPr>
            <p:grpSpPr bwMode="auto">
              <a:xfrm rot="-3600000">
                <a:off x="935" y="934"/>
                <a:ext cx="84" cy="96"/>
                <a:chOff x="1292" y="3297"/>
                <a:chExt cx="249" cy="273"/>
              </a:xfrm>
            </p:grpSpPr>
            <p:grpSp>
              <p:nvGrpSpPr>
                <p:cNvPr id="15372" name="Group 105"/>
                <p:cNvGrpSpPr>
                  <a:grpSpLocks/>
                </p:cNvGrpSpPr>
                <p:nvPr/>
              </p:nvGrpSpPr>
              <p:grpSpPr bwMode="auto">
                <a:xfrm>
                  <a:off x="1292" y="3388"/>
                  <a:ext cx="249" cy="182"/>
                  <a:chOff x="1791" y="1848"/>
                  <a:chExt cx="908" cy="630"/>
                </a:xfrm>
              </p:grpSpPr>
              <p:sp>
                <p:nvSpPr>
                  <p:cNvPr id="15376" name="AutoShape 10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40" y="1820"/>
                    <a:ext cx="409" cy="908"/>
                  </a:xfrm>
                  <a:prstGeom prst="flowChartDelay">
                    <a:avLst/>
                  </a:pr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52525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TW" altLang="zh-TW" sz="2400"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37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793" y="1848"/>
                    <a:ext cx="902" cy="40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52525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TW" altLang="zh-TW" sz="2400">
                      <a:ea typeface="新細明體" pitchFamily="18" charset="-120"/>
                    </a:endParaRPr>
                  </a:p>
                </p:txBody>
              </p:sp>
            </p:grpSp>
            <p:grpSp>
              <p:nvGrpSpPr>
                <p:cNvPr id="15373" name="Group 108"/>
                <p:cNvGrpSpPr>
                  <a:grpSpLocks/>
                </p:cNvGrpSpPr>
                <p:nvPr/>
              </p:nvGrpSpPr>
              <p:grpSpPr bwMode="auto">
                <a:xfrm>
                  <a:off x="1326" y="3297"/>
                  <a:ext cx="180" cy="182"/>
                  <a:chOff x="1791" y="1848"/>
                  <a:chExt cx="908" cy="630"/>
                </a:xfrm>
              </p:grpSpPr>
              <p:sp>
                <p:nvSpPr>
                  <p:cNvPr id="15374" name="AutoShape 10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40" y="1820"/>
                    <a:ext cx="409" cy="908"/>
                  </a:xfrm>
                  <a:prstGeom prst="flowChartDelay">
                    <a:avLst/>
                  </a:pr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52525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TW" altLang="zh-TW" sz="2400"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375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793" y="1848"/>
                    <a:ext cx="902" cy="40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52525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TW" altLang="zh-TW" sz="2400">
                      <a:ea typeface="新細明體" pitchFamily="18" charset="-120"/>
                    </a:endParaRPr>
                  </a:p>
                </p:txBody>
              </p:sp>
            </p:grpSp>
          </p:grpSp>
        </p:grpSp>
      </p:grpSp>
      <p:sp>
        <p:nvSpPr>
          <p:cNvPr id="26" name="文字方塊 25"/>
          <p:cNvSpPr txBox="1"/>
          <p:nvPr/>
        </p:nvSpPr>
        <p:spPr>
          <a:xfrm>
            <a:off x="2771775" y="2348880"/>
            <a:ext cx="3960813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4800" dirty="0" smtClean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Internet of Things (</a:t>
            </a:r>
            <a:r>
              <a:rPr lang="en-US" altLang="zh-TW" sz="4800" dirty="0" err="1" smtClean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IoT</a:t>
            </a:r>
            <a:r>
              <a:rPr lang="en-US" altLang="zh-TW" sz="4800" dirty="0" smtClean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)</a:t>
            </a:r>
            <a:endParaRPr lang="en-US" altLang="zh-TW" sz="4800" dirty="0">
              <a:solidFill>
                <a:schemeClr val="bg1"/>
              </a:solidFill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15365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C1EAAE0-E780-4FCC-B120-830BF6EE06CC}" type="slidenum">
              <a:rPr lang="en-US" altLang="zh-TW">
                <a:latin typeface="Times New Roman" pitchFamily="18" charset="0"/>
                <a:ea typeface="標楷體" pitchFamily="65" charset="-120"/>
              </a:rPr>
              <a:pPr eaLnBrk="1" hangingPunct="1"/>
              <a:t>4</a:t>
            </a:fld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向右箭號 4">
            <a:hlinkClick r:id="rId3" action="ppaction://hlinksldjump"/>
          </p:cNvPr>
          <p:cNvSpPr/>
          <p:nvPr/>
        </p:nvSpPr>
        <p:spPr>
          <a:xfrm>
            <a:off x="7850349" y="590022"/>
            <a:ext cx="1260475" cy="936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89730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341438"/>
            <a:ext cx="8229600" cy="4525962"/>
          </a:xfrm>
        </p:spPr>
        <p:txBody>
          <a:bodyPr/>
          <a:lstStyle/>
          <a:p>
            <a:r>
              <a:rPr lang="en-US" altLang="zh-TW" smtClean="0"/>
              <a:t>2008</a:t>
            </a:r>
            <a:r>
              <a:rPr lang="zh-TW" altLang="en-US" smtClean="0"/>
              <a:t>年，</a:t>
            </a:r>
            <a:endParaRPr lang="en-US" altLang="zh-TW" smtClean="0"/>
          </a:p>
          <a:p>
            <a:pPr lvl="1"/>
            <a:r>
              <a:rPr lang="zh-TW" altLang="en-US" sz="2500" smtClean="0"/>
              <a:t>美國總統歐巴馬：</a:t>
            </a:r>
            <a:r>
              <a:rPr lang="zh-TW" altLang="en-US" sz="2500" smtClean="0">
                <a:solidFill>
                  <a:srgbClr val="FF0000"/>
                </a:solidFill>
                <a:sym typeface="Wingdings" pitchFamily="2" charset="2"/>
              </a:rPr>
              <a:t>物聯網振興經濟戰略</a:t>
            </a:r>
            <a:endParaRPr lang="en-US" altLang="zh-TW" smtClean="0">
              <a:solidFill>
                <a:srgbClr val="FF0000"/>
              </a:solidFill>
            </a:endParaRPr>
          </a:p>
          <a:p>
            <a:pPr lvl="1"/>
            <a:r>
              <a:rPr lang="zh-TW" altLang="en-US" smtClean="0"/>
              <a:t>推動並強化</a:t>
            </a:r>
            <a:r>
              <a:rPr lang="zh-TW" altLang="en-US" smtClean="0">
                <a:solidFill>
                  <a:srgbClr val="0000FF"/>
                </a:solidFill>
              </a:rPr>
              <a:t>感測技術</a:t>
            </a:r>
            <a:r>
              <a:rPr lang="zh-TW" altLang="en-US" smtClean="0"/>
              <a:t>和</a:t>
            </a:r>
            <a:r>
              <a:rPr lang="zh-TW" altLang="en-US" smtClean="0">
                <a:solidFill>
                  <a:srgbClr val="0000FF"/>
                </a:solidFill>
              </a:rPr>
              <a:t>智慧型基礎設施</a:t>
            </a:r>
            <a:r>
              <a:rPr lang="zh-TW" altLang="en-US" smtClean="0"/>
              <a:t>的建置</a:t>
            </a:r>
          </a:p>
          <a:p>
            <a:endParaRPr lang="zh-TW" altLang="en-US" sz="2400" smtClean="0"/>
          </a:p>
          <a:p>
            <a:endParaRPr lang="zh-TW" altLang="en-US" smtClean="0"/>
          </a:p>
        </p:txBody>
      </p:sp>
      <p:pic>
        <p:nvPicPr>
          <p:cNvPr id="35844" name="Picture 2" descr="http://cdn.picapp.com/ftp/Images/3/e/3/a/PicImg_President_Obama_Holds_25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3351213"/>
            <a:ext cx="4598988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40762" y="6524625"/>
            <a:ext cx="503238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7B9A9B7-6FAE-4515-A1E2-D10505FDFFC6}" type="slidenum">
              <a:rPr lang="en-US" altLang="zh-TW" smtClean="0">
                <a:latin typeface="Times New Roman" pitchFamily="18" charset="0"/>
                <a:ea typeface="標楷體" pitchFamily="65" charset="-120"/>
              </a:rPr>
              <a:pPr eaLnBrk="1" hangingPunct="1"/>
              <a:t>5</a:t>
            </a:fld>
            <a:endParaRPr lang="en-US" altLang="zh-TW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45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</a:t>
            </a:r>
          </a:p>
        </p:txBody>
      </p:sp>
      <p:sp>
        <p:nvSpPr>
          <p:cNvPr id="36867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1268413"/>
            <a:ext cx="8229600" cy="4525962"/>
          </a:xfrm>
        </p:spPr>
        <p:txBody>
          <a:bodyPr/>
          <a:lstStyle/>
          <a:p>
            <a:r>
              <a:rPr lang="en-US" altLang="zh-TW" smtClean="0"/>
              <a:t>2009</a:t>
            </a:r>
            <a:r>
              <a:rPr lang="zh-TW" altLang="en-US" smtClean="0"/>
              <a:t>年，</a:t>
            </a:r>
            <a:endParaRPr lang="en-US" altLang="zh-TW" smtClean="0"/>
          </a:p>
          <a:p>
            <a:pPr lvl="1"/>
            <a:r>
              <a:rPr lang="zh-TW" altLang="en-US" b="1" smtClean="0">
                <a:solidFill>
                  <a:srgbClr val="FF0000"/>
                </a:solidFill>
              </a:rPr>
              <a:t>歐盟物聯網行動計畫</a:t>
            </a:r>
            <a:endParaRPr lang="en-US" altLang="zh-TW" b="1" smtClean="0">
              <a:solidFill>
                <a:srgbClr val="FF0000"/>
              </a:solidFill>
            </a:endParaRPr>
          </a:p>
          <a:p>
            <a:pPr lvl="1"/>
            <a:r>
              <a:rPr lang="zh-TW" altLang="en-US" smtClean="0"/>
              <a:t>政策積極推進物聯網及其核心技術 </a:t>
            </a:r>
            <a:r>
              <a:rPr lang="en-US" altLang="zh-TW" smtClean="0"/>
              <a:t>RFID</a:t>
            </a:r>
            <a:r>
              <a:rPr lang="zh-TW" altLang="en-US" smtClean="0"/>
              <a:t> 的發展</a:t>
            </a:r>
            <a:endParaRPr lang="en-US" altLang="zh-TW" smtClean="0"/>
          </a:p>
          <a:p>
            <a:pPr lvl="2"/>
            <a:r>
              <a:rPr lang="zh-TW" altLang="en-US" smtClean="0"/>
              <a:t>廣泛應用 </a:t>
            </a:r>
            <a:r>
              <a:rPr lang="en-US" altLang="zh-TW" smtClean="0"/>
              <a:t>RFID</a:t>
            </a:r>
            <a:r>
              <a:rPr lang="zh-TW" altLang="en-US" smtClean="0"/>
              <a:t> 建構資訊網路，同時強化資訊安全技術能力</a:t>
            </a:r>
            <a:endParaRPr lang="en-US" altLang="zh-TW" smtClean="0"/>
          </a:p>
          <a:p>
            <a:pPr lvl="2"/>
            <a:r>
              <a:rPr lang="zh-TW" altLang="en-US" smtClean="0"/>
              <a:t>物聯網：由物理和虛擬的“物”組成動態的全球網路基礎設施：</a:t>
            </a:r>
            <a:endParaRPr lang="en-US" altLang="zh-TW" smtClean="0"/>
          </a:p>
          <a:p>
            <a:pPr lvl="3"/>
            <a:r>
              <a:rPr lang="zh-TW" altLang="en-US" smtClean="0"/>
              <a:t>身份標識、物理屬性、虛擬特性、智慧介面</a:t>
            </a:r>
            <a:endParaRPr lang="en-US" altLang="zh-TW" smtClean="0"/>
          </a:p>
          <a:p>
            <a:pPr lvl="3"/>
            <a:r>
              <a:rPr lang="zh-TW" altLang="en-US" smtClean="0"/>
              <a:t>與資訊網路無縫整合</a:t>
            </a:r>
            <a:endParaRPr lang="en-US" altLang="zh-TW" smtClean="0"/>
          </a:p>
          <a:p>
            <a:pPr lvl="4"/>
            <a:r>
              <a:rPr lang="zh-TW" altLang="en-US" smtClean="0"/>
              <a:t>物聯網將與媒體網際網路、服務網際網路和企業網際網路一道，構成未來網際網路</a:t>
            </a:r>
          </a:p>
          <a:p>
            <a:pPr lvl="3"/>
            <a:endParaRPr lang="en-US" altLang="zh-TW" smtClean="0"/>
          </a:p>
        </p:txBody>
      </p:sp>
      <p:sp>
        <p:nvSpPr>
          <p:cNvPr id="36868" name="矩形 3"/>
          <p:cNvSpPr>
            <a:spLocks noChangeArrowheads="1"/>
          </p:cNvSpPr>
          <p:nvPr/>
        </p:nvSpPr>
        <p:spPr bwMode="auto">
          <a:xfrm>
            <a:off x="2987675" y="6578600"/>
            <a:ext cx="633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http://210.14.113.18/gate/big5/special.cpst.net.cn/20100927/cyrd/jt/2010_12/293081534.htm</a:t>
            </a:r>
            <a:endParaRPr lang="zh-TW" altLang="en-US" sz="1200">
              <a:solidFill>
                <a:srgbClr val="000000"/>
              </a:solidFill>
            </a:endParaRPr>
          </a:p>
        </p:txBody>
      </p:sp>
      <p:sp>
        <p:nvSpPr>
          <p:cNvPr id="3686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62878" y="6524625"/>
            <a:ext cx="503238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B09167C-4F6B-420A-8FF9-640E06127273}" type="slidenum">
              <a:rPr lang="en-US" altLang="zh-TW" smtClean="0">
                <a:latin typeface="Times New Roman" pitchFamily="18" charset="0"/>
                <a:ea typeface="標楷體" pitchFamily="65" charset="-120"/>
              </a:rPr>
              <a:pPr eaLnBrk="1" hangingPunct="1"/>
              <a:t>6</a:t>
            </a:fld>
            <a:endParaRPr lang="en-US" altLang="zh-TW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67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gt">
  <a:themeElements>
    <a:clrScheme name="自訂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7030A0"/>
      </a:hlink>
      <a:folHlink>
        <a:srgbClr val="7030A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9525">
          <a:solidFill>
            <a:srgbClr val="000000"/>
          </a:solidFill>
          <a:round/>
          <a:headEnd/>
          <a:tailEnd type="triangle" w="med" len="med"/>
        </a:ln>
      </a:spPr>
      <a:bodyPr/>
      <a:lstStyle/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4954</TotalTime>
  <Words>649</Words>
  <Application>Microsoft Office PowerPoint</Application>
  <PresentationFormat>如螢幕大小 (4:3)</PresentationFormat>
  <Paragraphs>87</Paragraphs>
  <Slides>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1_mgt</vt:lpstr>
      <vt:lpstr>PowerPoint 簡報</vt:lpstr>
      <vt:lpstr>許建隆教授簡歷</vt:lpstr>
      <vt:lpstr>Outline</vt:lpstr>
      <vt:lpstr>PowerPoint 簡報</vt:lpstr>
      <vt:lpstr>物聯網</vt:lpstr>
      <vt:lpstr>物聯網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Arlen</dc:creator>
  <cp:lastModifiedBy>daniel</cp:lastModifiedBy>
  <cp:revision>300</cp:revision>
  <cp:lastPrinted>2015-08-21T10:48:18Z</cp:lastPrinted>
  <dcterms:created xsi:type="dcterms:W3CDTF">2013-02-27T08:17:32Z</dcterms:created>
  <dcterms:modified xsi:type="dcterms:W3CDTF">2017-05-11T14:08:01Z</dcterms:modified>
</cp:coreProperties>
</file>