
<file path=[Content_Types].xml><?xml version="1.0" encoding="utf-8"?>
<Types xmlns="http://schemas.openxmlformats.org/package/2006/content-types">
  <Default Extension="jpg" ContentType="image/jp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407" r:id="rId3"/>
    <p:sldId id="406" r:id="rId4"/>
    <p:sldId id="408" r:id="rId5"/>
    <p:sldId id="409" r:id="rId6"/>
    <p:sldId id="410" r:id="rId7"/>
    <p:sldId id="411" r:id="rId8"/>
    <p:sldId id="412" r:id="rId9"/>
  </p:sldIdLst>
  <p:sldSz cx="12192000" cy="6858000"/>
  <p:notesSz cx="12192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3"/>
    <p:restoredTop sz="94762"/>
  </p:normalViewPr>
  <p:slideViewPr>
    <p:cSldViewPr>
      <p:cViewPr varScale="1">
        <p:scale>
          <a:sx n="44" d="100"/>
          <a:sy n="44" d="100"/>
        </p:scale>
        <p:origin x="77" y="869"/>
      </p:cViewPr>
      <p:guideLst>
        <p:guide orient="horz" pos="2880"/>
        <p:guide pos="21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91509" y="687146"/>
            <a:ext cx="4808981" cy="6972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Microsoft JhengHei"/>
                <a:cs typeface="Microsoft JhengHei"/>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Microsoft JhengHei"/>
                <a:cs typeface="Microsoft JhengHe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Microsoft JhengHei"/>
                <a:cs typeface="Microsoft JhengHe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21436" y="0"/>
            <a:ext cx="10499090" cy="6858000"/>
          </a:xfrm>
          <a:custGeom>
            <a:avLst/>
            <a:gdLst/>
            <a:ahLst/>
            <a:cxnLst/>
            <a:rect l="l" t="t" r="r" b="b"/>
            <a:pathLst>
              <a:path w="10499090" h="6858000">
                <a:moveTo>
                  <a:pt x="10498836" y="0"/>
                </a:moveTo>
                <a:lnTo>
                  <a:pt x="10498836" y="6857999"/>
                </a:lnTo>
              </a:path>
              <a:path w="10499090" h="6858000">
                <a:moveTo>
                  <a:pt x="0" y="0"/>
                </a:moveTo>
                <a:lnTo>
                  <a:pt x="0" y="6857999"/>
                </a:lnTo>
              </a:path>
            </a:pathLst>
          </a:custGeom>
          <a:ln w="9144">
            <a:solidFill>
              <a:srgbClr val="85D0EF"/>
            </a:solidFill>
            <a:prstDash val="sysDash"/>
          </a:ln>
        </p:spPr>
        <p:txBody>
          <a:bodyPr wrap="square" lIns="0" tIns="0" rIns="0" bIns="0" rtlCol="0"/>
          <a:lstStyle/>
          <a:p>
            <a:endParaRPr/>
          </a:p>
        </p:txBody>
      </p:sp>
      <p:sp>
        <p:nvSpPr>
          <p:cNvPr id="17" name="bg object 17"/>
          <p:cNvSpPr/>
          <p:nvPr/>
        </p:nvSpPr>
        <p:spPr>
          <a:xfrm>
            <a:off x="0" y="569976"/>
            <a:ext cx="12192000" cy="878205"/>
          </a:xfrm>
          <a:custGeom>
            <a:avLst/>
            <a:gdLst/>
            <a:ahLst/>
            <a:cxnLst/>
            <a:rect l="l" t="t" r="r" b="b"/>
            <a:pathLst>
              <a:path w="12192000" h="878205">
                <a:moveTo>
                  <a:pt x="0" y="877824"/>
                </a:moveTo>
                <a:lnTo>
                  <a:pt x="12192000" y="877824"/>
                </a:lnTo>
              </a:path>
              <a:path w="12192000" h="878205">
                <a:moveTo>
                  <a:pt x="0" y="0"/>
                </a:moveTo>
                <a:lnTo>
                  <a:pt x="12192000" y="0"/>
                </a:lnTo>
              </a:path>
            </a:pathLst>
          </a:custGeom>
          <a:ln w="9144">
            <a:solidFill>
              <a:srgbClr val="85D0EF"/>
            </a:solidFill>
            <a:prstDash val="sysDash"/>
          </a:ln>
        </p:spPr>
        <p:txBody>
          <a:bodyPr wrap="square" lIns="0" tIns="0" rIns="0" bIns="0" rtlCol="0"/>
          <a:lstStyle/>
          <a:p>
            <a:endParaRPr/>
          </a:p>
        </p:txBody>
      </p:sp>
      <p:sp>
        <p:nvSpPr>
          <p:cNvPr id="18" name="bg object 18"/>
          <p:cNvSpPr/>
          <p:nvPr/>
        </p:nvSpPr>
        <p:spPr>
          <a:xfrm>
            <a:off x="72390" y="72390"/>
            <a:ext cx="12024360" cy="6696709"/>
          </a:xfrm>
          <a:custGeom>
            <a:avLst/>
            <a:gdLst/>
            <a:ahLst/>
            <a:cxnLst/>
            <a:rect l="l" t="t" r="r" b="b"/>
            <a:pathLst>
              <a:path w="12024360" h="6696709">
                <a:moveTo>
                  <a:pt x="0" y="6696456"/>
                </a:moveTo>
                <a:lnTo>
                  <a:pt x="12024360" y="6696456"/>
                </a:lnTo>
                <a:lnTo>
                  <a:pt x="12024360" y="0"/>
                </a:lnTo>
                <a:lnTo>
                  <a:pt x="0" y="0"/>
                </a:lnTo>
                <a:lnTo>
                  <a:pt x="0" y="6696456"/>
                </a:lnTo>
                <a:close/>
              </a:path>
            </a:pathLst>
          </a:custGeom>
          <a:ln w="190500">
            <a:solidFill>
              <a:srgbClr val="85D0EF"/>
            </a:solidFill>
          </a:ln>
        </p:spPr>
        <p:txBody>
          <a:bodyPr wrap="square" lIns="0" tIns="0" rIns="0" bIns="0" rtlCol="0"/>
          <a:lstStyle/>
          <a:p>
            <a:endParaRPr/>
          </a:p>
        </p:txBody>
      </p:sp>
      <p:sp>
        <p:nvSpPr>
          <p:cNvPr id="2" name="Holder 2"/>
          <p:cNvSpPr>
            <a:spLocks noGrp="1"/>
          </p:cNvSpPr>
          <p:nvPr>
            <p:ph type="title"/>
          </p:nvPr>
        </p:nvSpPr>
        <p:spPr>
          <a:xfrm>
            <a:off x="3557396" y="687146"/>
            <a:ext cx="5059680" cy="697230"/>
          </a:xfrm>
          <a:prstGeom prst="rect">
            <a:avLst/>
          </a:prstGeom>
        </p:spPr>
        <p:txBody>
          <a:bodyPr wrap="square" lIns="0" tIns="0" rIns="0" bIns="0">
            <a:spAutoFit/>
          </a:bodyPr>
          <a:lstStyle>
            <a:lvl1pPr>
              <a:defRPr sz="4400" b="1" i="0">
                <a:solidFill>
                  <a:schemeClr val="tx1"/>
                </a:solidFill>
                <a:latin typeface="Microsoft JhengHei"/>
                <a:cs typeface="Microsoft JhengHei"/>
              </a:defRPr>
            </a:lvl1pPr>
          </a:lstStyle>
          <a:p>
            <a:endParaRPr/>
          </a:p>
        </p:txBody>
      </p:sp>
      <p:sp>
        <p:nvSpPr>
          <p:cNvPr id="3" name="Holder 3"/>
          <p:cNvSpPr>
            <a:spLocks noGrp="1"/>
          </p:cNvSpPr>
          <p:nvPr>
            <p:ph type="body" idx="1"/>
          </p:nvPr>
        </p:nvSpPr>
        <p:spPr>
          <a:xfrm>
            <a:off x="1398524" y="1341590"/>
            <a:ext cx="9262110" cy="4236720"/>
          </a:xfrm>
          <a:prstGeom prst="rect">
            <a:avLst/>
          </a:prstGeom>
        </p:spPr>
        <p:txBody>
          <a:bodyPr wrap="square" lIns="0" tIns="0" rIns="0" bIns="0">
            <a:spAutoFit/>
          </a:bodyPr>
          <a:lstStyle>
            <a:lvl1pPr>
              <a:defRPr sz="2800" b="0"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6" name="Holder 6"/>
          <p:cNvSpPr>
            <a:spLocks noGrp="1"/>
          </p:cNvSpPr>
          <p:nvPr>
            <p:ph type="sldNum" sz="quarter" idx="7"/>
          </p:nvPr>
        </p:nvSpPr>
        <p:spPr>
          <a:xfrm>
            <a:off x="11895073" y="6419741"/>
            <a:ext cx="243840" cy="228600"/>
          </a:xfrm>
          <a:prstGeom prst="rect">
            <a:avLst/>
          </a:prstGeom>
        </p:spPr>
        <p:txBody>
          <a:bodyPr wrap="square" lIns="0" tIns="0" rIns="0" bIns="0">
            <a:spAutoFit/>
          </a:bodyPr>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86144" y="4018788"/>
            <a:ext cx="5416296" cy="2471928"/>
          </a:xfrm>
          <a:prstGeom prst="rect">
            <a:avLst/>
          </a:prstGeom>
        </p:spPr>
      </p:pic>
      <p:sp>
        <p:nvSpPr>
          <p:cNvPr id="3" name="object 3"/>
          <p:cNvSpPr txBox="1">
            <a:spLocks noGrp="1"/>
          </p:cNvSpPr>
          <p:nvPr>
            <p:ph type="title"/>
          </p:nvPr>
        </p:nvSpPr>
        <p:spPr>
          <a:xfrm>
            <a:off x="1905000" y="2209800"/>
            <a:ext cx="7569200" cy="843821"/>
          </a:xfrm>
          <a:prstGeom prst="rect">
            <a:avLst/>
          </a:prstGeom>
        </p:spPr>
        <p:txBody>
          <a:bodyPr vert="horz" wrap="square" lIns="0" tIns="12700" rIns="0" bIns="0" rtlCol="0">
            <a:spAutoFit/>
          </a:bodyPr>
          <a:lstStyle/>
          <a:p>
            <a:pPr marL="12700" algn="ctr">
              <a:lnSpc>
                <a:spcPct val="100000"/>
              </a:lnSpc>
              <a:spcBef>
                <a:spcPts val="5"/>
              </a:spcBef>
            </a:pPr>
            <a:r>
              <a:rPr sz="5400" dirty="0"/>
              <a:t>【</a:t>
            </a:r>
            <a:r>
              <a:rPr sz="5400" dirty="0" err="1"/>
              <a:t>區塊鏈</a:t>
            </a:r>
            <a:r>
              <a:rPr sz="5400" dirty="0"/>
              <a:t>】</a:t>
            </a:r>
          </a:p>
        </p:txBody>
      </p:sp>
      <p:sp>
        <p:nvSpPr>
          <p:cNvPr id="5" name="object 5"/>
          <p:cNvSpPr/>
          <p:nvPr/>
        </p:nvSpPr>
        <p:spPr>
          <a:xfrm>
            <a:off x="72389" y="72389"/>
            <a:ext cx="12024360" cy="6696709"/>
          </a:xfrm>
          <a:custGeom>
            <a:avLst/>
            <a:gdLst/>
            <a:ahLst/>
            <a:cxnLst/>
            <a:rect l="l" t="t" r="r" b="b"/>
            <a:pathLst>
              <a:path w="12024360" h="6696709">
                <a:moveTo>
                  <a:pt x="0" y="6696456"/>
                </a:moveTo>
                <a:lnTo>
                  <a:pt x="12024360" y="6696456"/>
                </a:lnTo>
                <a:lnTo>
                  <a:pt x="12024360" y="0"/>
                </a:lnTo>
                <a:lnTo>
                  <a:pt x="0" y="0"/>
                </a:lnTo>
                <a:lnTo>
                  <a:pt x="0" y="6696456"/>
                </a:lnTo>
                <a:close/>
              </a:path>
            </a:pathLst>
          </a:custGeom>
          <a:ln w="190500">
            <a:solidFill>
              <a:srgbClr val="85D0EF"/>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19C9C-A199-DC9F-D559-0C772FDD2223}"/>
              </a:ext>
            </a:extLst>
          </p:cNvPr>
          <p:cNvSpPr>
            <a:spLocks noGrp="1"/>
          </p:cNvSpPr>
          <p:nvPr>
            <p:ph type="title"/>
          </p:nvPr>
        </p:nvSpPr>
        <p:spPr/>
        <p:txBody>
          <a:bodyPr/>
          <a:lstStyle/>
          <a:p>
            <a:r>
              <a:rPr kumimoji="1" lang="en-US" altLang="zh-TW" dirty="0"/>
              <a:t>Q&amp;A</a:t>
            </a:r>
            <a:endParaRPr kumimoji="1" lang="zh-TW" altLang="en-US" dirty="0"/>
          </a:p>
        </p:txBody>
      </p:sp>
      <p:sp>
        <p:nvSpPr>
          <p:cNvPr id="3" name="文字版面配置區 2">
            <a:extLst>
              <a:ext uri="{FF2B5EF4-FFF2-40B4-BE49-F238E27FC236}">
                <a16:creationId xmlns:a16="http://schemas.microsoft.com/office/drawing/2014/main" id="{285084FD-7FF9-690F-0844-078EF8E8A0D5}"/>
              </a:ext>
            </a:extLst>
          </p:cNvPr>
          <p:cNvSpPr>
            <a:spLocks noGrp="1"/>
          </p:cNvSpPr>
          <p:nvPr>
            <p:ph type="body" idx="1"/>
          </p:nvPr>
        </p:nvSpPr>
        <p:spPr>
          <a:xfrm>
            <a:off x="990600" y="1676400"/>
            <a:ext cx="9262110" cy="2585323"/>
          </a:xfrm>
        </p:spPr>
        <p:txBody>
          <a:bodyPr/>
          <a:lstStyle/>
          <a:p>
            <a:pPr marL="514350" indent="-514350">
              <a:buAutoNum type="arabicPeriod"/>
            </a:pPr>
            <a:r>
              <a:rPr kumimoji="1" lang="zh-TW" altLang="en-US" dirty="0"/>
              <a:t>什麼是區塊鏈</a:t>
            </a:r>
            <a:r>
              <a:rPr kumimoji="1" lang="en-US" altLang="zh-TW" dirty="0"/>
              <a:t>(Blockchain)</a:t>
            </a:r>
            <a:r>
              <a:rPr kumimoji="1" lang="zh-TW" altLang="en-US" dirty="0"/>
              <a:t>？</a:t>
            </a:r>
            <a:endParaRPr kumimoji="1" lang="en-US" altLang="zh-TW" dirty="0"/>
          </a:p>
          <a:p>
            <a:pPr marL="514350" indent="-514350">
              <a:buAutoNum type="arabicPeriod"/>
            </a:pPr>
            <a:r>
              <a:rPr kumimoji="1" lang="zh-TW" altLang="en-US" dirty="0"/>
              <a:t>區塊鏈的特性為何？</a:t>
            </a:r>
            <a:endParaRPr kumimoji="1" lang="en-US" altLang="zh-TW" dirty="0"/>
          </a:p>
          <a:p>
            <a:pPr marL="514350" indent="-514350">
              <a:buAutoNum type="arabicPeriod"/>
            </a:pPr>
            <a:r>
              <a:rPr kumimoji="1" lang="zh-TW" altLang="en-US" dirty="0"/>
              <a:t>什麼是加密貨幣</a:t>
            </a:r>
            <a:r>
              <a:rPr kumimoji="1" lang="en-US" altLang="zh-TW" dirty="0"/>
              <a:t>(Cryptocurrency)</a:t>
            </a:r>
            <a:r>
              <a:rPr kumimoji="1" lang="zh-TW" altLang="en-US" dirty="0"/>
              <a:t>？</a:t>
            </a:r>
            <a:endParaRPr kumimoji="1" lang="en-US" altLang="zh-TW" dirty="0"/>
          </a:p>
          <a:p>
            <a:pPr marL="514350" indent="-514350">
              <a:buAutoNum type="arabicPeriod"/>
            </a:pPr>
            <a:r>
              <a:rPr kumimoji="1" lang="zh-TW" altLang="en-US" dirty="0"/>
              <a:t>列舉</a:t>
            </a:r>
            <a:r>
              <a:rPr kumimoji="1" lang="en-US" altLang="zh-TW" dirty="0"/>
              <a:t>3</a:t>
            </a:r>
            <a:r>
              <a:rPr kumimoji="1" lang="zh-TW" altLang="en-US" dirty="0"/>
              <a:t>個加密貨幣及現值。</a:t>
            </a:r>
            <a:endParaRPr kumimoji="1" lang="en-US" altLang="zh-TW" dirty="0"/>
          </a:p>
          <a:p>
            <a:pPr marL="514350" indent="-514350">
              <a:buAutoNum type="arabicPeriod"/>
            </a:pPr>
            <a:r>
              <a:rPr kumimoji="1" lang="zh-TW" altLang="en-US" dirty="0"/>
              <a:t>區塊鏈的應用（例舉</a:t>
            </a:r>
            <a:r>
              <a:rPr kumimoji="1" lang="en-US" altLang="zh-TW" dirty="0"/>
              <a:t>5</a:t>
            </a:r>
            <a:r>
              <a:rPr kumimoji="1" lang="zh-TW" altLang="en-US" dirty="0"/>
              <a:t>個）。</a:t>
            </a:r>
            <a:endParaRPr kumimoji="1" lang="en-US" altLang="zh-TW" dirty="0"/>
          </a:p>
          <a:p>
            <a:pPr marL="514350" indent="-514350">
              <a:buAutoNum type="arabicPeriod"/>
            </a:pPr>
            <a:r>
              <a:rPr kumimoji="1" lang="zh-TW" altLang="en-US" dirty="0"/>
              <a:t>單向雜湊函數</a:t>
            </a:r>
            <a:r>
              <a:rPr kumimoji="1" lang="en-US" altLang="zh-TW" dirty="0"/>
              <a:t>(One-Way Hash Function)</a:t>
            </a:r>
            <a:r>
              <a:rPr kumimoji="1" lang="zh-TW" altLang="en-US" dirty="0"/>
              <a:t>的特性？</a:t>
            </a:r>
            <a:endParaRPr kumimoji="1" lang="en-US" altLang="zh-TW" dirty="0"/>
          </a:p>
        </p:txBody>
      </p:sp>
    </p:spTree>
    <p:extLst>
      <p:ext uri="{BB962C8B-B14F-4D97-AF65-F5344CB8AC3E}">
        <p14:creationId xmlns:p14="http://schemas.microsoft.com/office/powerpoint/2010/main" val="22108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EA8B2-2585-CF32-9645-1CAE1E8C41C9}"/>
              </a:ext>
            </a:extLst>
          </p:cNvPr>
          <p:cNvSpPr>
            <a:spLocks noGrp="1"/>
          </p:cNvSpPr>
          <p:nvPr>
            <p:ph type="title"/>
          </p:nvPr>
        </p:nvSpPr>
        <p:spPr>
          <a:xfrm>
            <a:off x="1219200" y="687146"/>
            <a:ext cx="8686800" cy="677108"/>
          </a:xfrm>
        </p:spPr>
        <p:txBody>
          <a:bodyPr/>
          <a:lstStyle/>
          <a:p>
            <a:r>
              <a:rPr kumimoji="1" lang="zh-TW" altLang="en-US" dirty="0"/>
              <a:t>什麼是區塊鏈</a:t>
            </a:r>
            <a:r>
              <a:rPr kumimoji="1" lang="en-US" altLang="zh-TW" dirty="0"/>
              <a:t>(Blockchain)</a:t>
            </a:r>
            <a:r>
              <a:rPr kumimoji="1" lang="zh-TW" altLang="en-US" dirty="0"/>
              <a:t>？</a:t>
            </a:r>
            <a:endParaRPr kumimoji="1" lang="en-US" altLang="zh-TW" dirty="0"/>
          </a:p>
        </p:txBody>
      </p:sp>
      <p:sp>
        <p:nvSpPr>
          <p:cNvPr id="3" name="文字方塊 2">
            <a:extLst>
              <a:ext uri="{FF2B5EF4-FFF2-40B4-BE49-F238E27FC236}">
                <a16:creationId xmlns:a16="http://schemas.microsoft.com/office/drawing/2014/main" id="{040E49D4-97F3-43BC-BE84-92FA177F477C}"/>
              </a:ext>
            </a:extLst>
          </p:cNvPr>
          <p:cNvSpPr txBox="1"/>
          <p:nvPr/>
        </p:nvSpPr>
        <p:spPr>
          <a:xfrm>
            <a:off x="1066800" y="1736229"/>
            <a:ext cx="10058400" cy="2677656"/>
          </a:xfrm>
          <a:prstGeom prst="rect">
            <a:avLst/>
          </a:prstGeom>
          <a:noFill/>
        </p:spPr>
        <p:txBody>
          <a:bodyPr wrap="square" rtlCol="0">
            <a:spAutoFit/>
          </a:bodyPr>
          <a:lstStyle/>
          <a:p>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是藉由密碼學與共識機制等技術建立與儲存龐大交易資料區塊串鏈的點對點網路系統，形成一個龐大的分散式、紀錄帳本的資料庫。</a:t>
            </a:r>
          </a:p>
          <a:p>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每一個區塊包含了前一個區塊的加密雜湊、相應時間戳記以及交易資料（通常用默克爾樹（</a:t>
            </a:r>
            <a:r>
              <a:rPr lang="en-US"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Merkle tree</a:t>
            </a:r>
            <a:r>
              <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rPr>
              <a:t>）演算法計算的雜湊值表示）這樣的設計使得區塊內容具有難以篡改的特性。</a:t>
            </a:r>
            <a:endParaRPr lang="zh-TW" altLang="en-US" dirty="0"/>
          </a:p>
        </p:txBody>
      </p:sp>
    </p:spTree>
    <p:extLst>
      <p:ext uri="{BB962C8B-B14F-4D97-AF65-F5344CB8AC3E}">
        <p14:creationId xmlns:p14="http://schemas.microsoft.com/office/powerpoint/2010/main" val="339611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EA8B2-2585-CF32-9645-1CAE1E8C41C9}"/>
              </a:ext>
            </a:extLst>
          </p:cNvPr>
          <p:cNvSpPr>
            <a:spLocks noGrp="1"/>
          </p:cNvSpPr>
          <p:nvPr>
            <p:ph type="title"/>
          </p:nvPr>
        </p:nvSpPr>
        <p:spPr>
          <a:xfrm>
            <a:off x="1219200" y="687146"/>
            <a:ext cx="8686800" cy="677108"/>
          </a:xfrm>
        </p:spPr>
        <p:txBody>
          <a:bodyPr/>
          <a:lstStyle/>
          <a:p>
            <a:r>
              <a:rPr kumimoji="1" lang="zh-TW" altLang="en-US" dirty="0"/>
              <a:t>區塊鏈的特性為何？</a:t>
            </a:r>
            <a:endParaRPr kumimoji="1" lang="en-US" altLang="zh-TW" dirty="0"/>
          </a:p>
        </p:txBody>
      </p:sp>
      <p:sp>
        <p:nvSpPr>
          <p:cNvPr id="3" name="文字方塊 2">
            <a:extLst>
              <a:ext uri="{FF2B5EF4-FFF2-40B4-BE49-F238E27FC236}">
                <a16:creationId xmlns:a16="http://schemas.microsoft.com/office/drawing/2014/main" id="{9478E830-39A1-4814-A5B1-F8287D479E30}"/>
              </a:ext>
            </a:extLst>
          </p:cNvPr>
          <p:cNvSpPr txBox="1"/>
          <p:nvPr/>
        </p:nvSpPr>
        <p:spPr>
          <a:xfrm>
            <a:off x="1219200" y="1905000"/>
            <a:ext cx="9677399" cy="2308324"/>
          </a:xfrm>
          <a:prstGeom prst="rect">
            <a:avLst/>
          </a:prstGeom>
          <a:noFill/>
        </p:spPr>
        <p:txBody>
          <a:bodyPr wrap="square" rtlCol="0">
            <a:spAutoFit/>
          </a:bodyPr>
          <a:lstStyle/>
          <a:p>
            <a:r>
              <a:rPr lang="zh-TW" altLang="en-US" sz="3600" kern="100" dirty="0">
                <a:effectLst/>
                <a:latin typeface="Calibri" panose="020F0502020204030204" pitchFamily="34" charset="0"/>
                <a:ea typeface="新細明體" panose="02020500000000000000" pitchFamily="18" charset="-120"/>
                <a:cs typeface="Times New Roman" panose="02020603050405020304" pitchFamily="18" charset="0"/>
              </a:rPr>
              <a:t>公共的分散式帳本</a:t>
            </a:r>
            <a:endPar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zh-TW" altLang="en-US" sz="3600" kern="100" dirty="0">
                <a:effectLst/>
                <a:latin typeface="Calibri" panose="020F0502020204030204" pitchFamily="34" charset="0"/>
                <a:ea typeface="新細明體" panose="02020500000000000000" pitchFamily="18" charset="-120"/>
                <a:cs typeface="Times New Roman" panose="02020603050405020304" pitchFamily="18" charset="0"/>
              </a:rPr>
              <a:t>有節點去驗證交易</a:t>
            </a:r>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sz="3600" kern="100" dirty="0">
                <a:effectLst/>
                <a:latin typeface="Calibri" panose="020F0502020204030204" pitchFamily="34" charset="0"/>
                <a:ea typeface="新細明體" panose="02020500000000000000" pitchFamily="18" charset="-120"/>
                <a:cs typeface="Times New Roman" panose="02020603050405020304" pitchFamily="18" charset="0"/>
              </a:rPr>
              <a:t>挖礦</a:t>
            </a:r>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r>
              <a:rPr lang="zh-TW" altLang="en-US" sz="3600" kern="100" dirty="0">
                <a:effectLst/>
                <a:latin typeface="Calibri" panose="020F0502020204030204" pitchFamily="34" charset="0"/>
                <a:ea typeface="新細明體" panose="02020500000000000000" pitchFamily="18" charset="-120"/>
                <a:cs typeface="Times New Roman" panose="02020603050405020304" pitchFamily="18" charset="0"/>
              </a:rPr>
              <a:t>高度加密</a:t>
            </a:r>
            <a:endPar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zh-TW" altLang="en-US" sz="3600" kern="100" dirty="0">
                <a:effectLst/>
                <a:latin typeface="Calibri" panose="020F0502020204030204" pitchFamily="34" charset="0"/>
                <a:ea typeface="新細明體" panose="02020500000000000000" pitchFamily="18" charset="-120"/>
                <a:cs typeface="Times New Roman" panose="02020603050405020304" pitchFamily="18" charset="0"/>
              </a:rPr>
              <a:t>工作證明</a:t>
            </a:r>
            <a:endParaRPr lang="zh-TW" altLang="en-US" dirty="0"/>
          </a:p>
        </p:txBody>
      </p:sp>
    </p:spTree>
    <p:extLst>
      <p:ext uri="{BB962C8B-B14F-4D97-AF65-F5344CB8AC3E}">
        <p14:creationId xmlns:p14="http://schemas.microsoft.com/office/powerpoint/2010/main" val="213524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EA8B2-2585-CF32-9645-1CAE1E8C41C9}"/>
              </a:ext>
            </a:extLst>
          </p:cNvPr>
          <p:cNvSpPr>
            <a:spLocks noGrp="1"/>
          </p:cNvSpPr>
          <p:nvPr>
            <p:ph type="title"/>
          </p:nvPr>
        </p:nvSpPr>
        <p:spPr>
          <a:xfrm>
            <a:off x="1219200" y="687146"/>
            <a:ext cx="8686800" cy="677108"/>
          </a:xfrm>
        </p:spPr>
        <p:txBody>
          <a:bodyPr/>
          <a:lstStyle/>
          <a:p>
            <a:r>
              <a:rPr kumimoji="1" lang="zh-TW" altLang="en-US" dirty="0"/>
              <a:t>什麼是加密貨幣</a:t>
            </a:r>
            <a:r>
              <a:rPr kumimoji="1" lang="en-US" altLang="zh-TW" dirty="0"/>
              <a:t>(Cryptocurrency)</a:t>
            </a:r>
            <a:r>
              <a:rPr kumimoji="1" lang="zh-TW" altLang="en-US" dirty="0"/>
              <a:t>？</a:t>
            </a:r>
            <a:endParaRPr kumimoji="1" lang="en-US" altLang="zh-TW" dirty="0"/>
          </a:p>
        </p:txBody>
      </p:sp>
      <p:sp>
        <p:nvSpPr>
          <p:cNvPr id="3" name="文字方塊 2">
            <a:extLst>
              <a:ext uri="{FF2B5EF4-FFF2-40B4-BE49-F238E27FC236}">
                <a16:creationId xmlns:a16="http://schemas.microsoft.com/office/drawing/2014/main" id="{534237DB-0A58-4C5E-90ED-2C3244C6263B}"/>
              </a:ext>
            </a:extLst>
          </p:cNvPr>
          <p:cNvSpPr txBox="1"/>
          <p:nvPr/>
        </p:nvSpPr>
        <p:spPr>
          <a:xfrm>
            <a:off x="1485900" y="1951672"/>
            <a:ext cx="9220200" cy="1477328"/>
          </a:xfrm>
          <a:prstGeom prst="rect">
            <a:avLst/>
          </a:prstGeom>
          <a:noFill/>
        </p:spPr>
        <p:txBody>
          <a:bodyPr wrap="square" rtlCol="0">
            <a:spAutoFit/>
          </a:bodyPr>
          <a:lstStyle/>
          <a:p>
            <a:r>
              <a:rPr lang="zh-TW" altLang="en-US" sz="3600" kern="100" dirty="0">
                <a:latin typeface="Calibri" panose="020F0502020204030204" pitchFamily="34" charset="0"/>
                <a:ea typeface="新細明體" panose="02020500000000000000" pitchFamily="18" charset="-120"/>
                <a:cs typeface="Times New Roman" panose="02020603050405020304" pitchFamily="18" charset="0"/>
              </a:rPr>
              <a:t>一種證明資產轉移的數字貨幣，使用密碼學以確保交易無誤</a:t>
            </a:r>
            <a:endPar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256561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EA8B2-2585-CF32-9645-1CAE1E8C41C9}"/>
              </a:ext>
            </a:extLst>
          </p:cNvPr>
          <p:cNvSpPr>
            <a:spLocks noGrp="1"/>
          </p:cNvSpPr>
          <p:nvPr>
            <p:ph type="title"/>
          </p:nvPr>
        </p:nvSpPr>
        <p:spPr>
          <a:xfrm>
            <a:off x="1219200" y="687146"/>
            <a:ext cx="8686800" cy="677108"/>
          </a:xfrm>
        </p:spPr>
        <p:txBody>
          <a:bodyPr/>
          <a:lstStyle/>
          <a:p>
            <a:r>
              <a:rPr kumimoji="1" lang="zh-TW" altLang="en-US" dirty="0"/>
              <a:t>列舉</a:t>
            </a:r>
            <a:r>
              <a:rPr kumimoji="1" lang="en-US" altLang="zh-TW" dirty="0"/>
              <a:t>3</a:t>
            </a:r>
            <a:r>
              <a:rPr kumimoji="1" lang="zh-TW" altLang="en-US" dirty="0"/>
              <a:t>個加密貨幣及現值</a:t>
            </a:r>
            <a:endParaRPr kumimoji="1" lang="en-US" altLang="zh-TW" dirty="0"/>
          </a:p>
        </p:txBody>
      </p:sp>
      <p:sp>
        <p:nvSpPr>
          <p:cNvPr id="3" name="文字方塊 2">
            <a:extLst>
              <a:ext uri="{FF2B5EF4-FFF2-40B4-BE49-F238E27FC236}">
                <a16:creationId xmlns:a16="http://schemas.microsoft.com/office/drawing/2014/main" id="{B7850AAB-4F43-4825-AEB5-8D22E0C0C836}"/>
              </a:ext>
            </a:extLst>
          </p:cNvPr>
          <p:cNvSpPr txBox="1"/>
          <p:nvPr/>
        </p:nvSpPr>
        <p:spPr>
          <a:xfrm>
            <a:off x="1219200" y="1905000"/>
            <a:ext cx="3733800" cy="2215991"/>
          </a:xfrm>
          <a:prstGeom prst="rect">
            <a:avLst/>
          </a:prstGeom>
          <a:noFill/>
        </p:spPr>
        <p:txBody>
          <a:bodyPr wrap="square" rtlCol="0">
            <a:spAutoFit/>
          </a:bodyPr>
          <a:lstStyle/>
          <a:p>
            <a:r>
              <a:rPr lang="en-US" altLang="zh-TW" sz="4000" kern="100" dirty="0" err="1">
                <a:effectLst/>
                <a:latin typeface="Calibri" panose="020F0502020204030204" pitchFamily="34" charset="0"/>
                <a:ea typeface="新細明體" panose="02020500000000000000" pitchFamily="18" charset="-120"/>
                <a:cs typeface="Times New Roman" panose="02020603050405020304" pitchFamily="18" charset="0"/>
              </a:rPr>
              <a:t>BTC</a:t>
            </a:r>
            <a:r>
              <a:rPr lang="zh-TW" altLang="en-US" sz="40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4000" kern="100" dirty="0">
                <a:effectLst/>
                <a:latin typeface="Calibri" panose="020F0502020204030204" pitchFamily="34" charset="0"/>
                <a:ea typeface="新細明體" panose="02020500000000000000" pitchFamily="18" charset="-120"/>
                <a:cs typeface="Times New Roman" panose="02020603050405020304" pitchFamily="18" charset="0"/>
              </a:rPr>
              <a:t>24864.84</a:t>
            </a:r>
            <a:endParaRPr lang="en-US"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altLang="zh-TW" sz="4000" kern="100" dirty="0">
                <a:effectLst/>
                <a:latin typeface="Calibri" panose="020F0502020204030204" pitchFamily="34" charset="0"/>
                <a:ea typeface="新細明體" panose="02020500000000000000" pitchFamily="18" charset="-120"/>
                <a:cs typeface="Times New Roman" panose="02020603050405020304" pitchFamily="18" charset="0"/>
              </a:rPr>
              <a:t>ETH</a:t>
            </a:r>
            <a:r>
              <a:rPr lang="zh-TW" altLang="en-US" sz="40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4000" kern="100" dirty="0">
                <a:effectLst/>
                <a:latin typeface="Calibri" panose="020F0502020204030204" pitchFamily="34" charset="0"/>
                <a:ea typeface="新細明體" panose="02020500000000000000" pitchFamily="18" charset="-120"/>
                <a:cs typeface="Times New Roman" panose="02020603050405020304" pitchFamily="18" charset="0"/>
              </a:rPr>
              <a:t>1704.92</a:t>
            </a:r>
            <a:endParaRPr lang="en-US"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altLang="zh-TW" sz="4000" kern="100" dirty="0">
                <a:effectLst/>
                <a:latin typeface="Calibri" panose="020F0502020204030204" pitchFamily="34" charset="0"/>
                <a:ea typeface="新細明體" panose="02020500000000000000" pitchFamily="18" charset="-120"/>
                <a:cs typeface="Times New Roman" panose="02020603050405020304" pitchFamily="18" charset="0"/>
              </a:rPr>
              <a:t>BNB</a:t>
            </a:r>
            <a:r>
              <a:rPr lang="zh-TW" altLang="en-US" sz="40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4000" kern="100" dirty="0">
                <a:effectLst/>
                <a:latin typeface="Calibri" panose="020F0502020204030204" pitchFamily="34" charset="0"/>
                <a:ea typeface="新細明體" panose="02020500000000000000" pitchFamily="18" charset="-120"/>
                <a:cs typeface="Times New Roman" panose="02020603050405020304" pitchFamily="18" charset="0"/>
              </a:rPr>
              <a:t>315.3</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9" name="圖片 8">
            <a:extLst>
              <a:ext uri="{FF2B5EF4-FFF2-40B4-BE49-F238E27FC236}">
                <a16:creationId xmlns:a16="http://schemas.microsoft.com/office/drawing/2014/main" id="{89117C5E-2AB2-4162-8576-B4F6EAF5A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57400"/>
            <a:ext cx="4991183" cy="3234287"/>
          </a:xfrm>
          <a:prstGeom prst="rect">
            <a:avLst/>
          </a:prstGeom>
        </p:spPr>
      </p:pic>
    </p:spTree>
    <p:extLst>
      <p:ext uri="{BB962C8B-B14F-4D97-AF65-F5344CB8AC3E}">
        <p14:creationId xmlns:p14="http://schemas.microsoft.com/office/powerpoint/2010/main" val="365144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EA8B2-2585-CF32-9645-1CAE1E8C41C9}"/>
              </a:ext>
            </a:extLst>
          </p:cNvPr>
          <p:cNvSpPr>
            <a:spLocks noGrp="1"/>
          </p:cNvSpPr>
          <p:nvPr>
            <p:ph type="title"/>
          </p:nvPr>
        </p:nvSpPr>
        <p:spPr>
          <a:xfrm>
            <a:off x="1219200" y="687146"/>
            <a:ext cx="8686800" cy="677108"/>
          </a:xfrm>
        </p:spPr>
        <p:txBody>
          <a:bodyPr/>
          <a:lstStyle/>
          <a:p>
            <a:r>
              <a:rPr kumimoji="1" lang="zh-TW" altLang="en-US" dirty="0"/>
              <a:t>區塊鏈的應用（例舉</a:t>
            </a:r>
            <a:r>
              <a:rPr kumimoji="1" lang="en-US" altLang="zh-TW" dirty="0"/>
              <a:t>5</a:t>
            </a:r>
            <a:r>
              <a:rPr kumimoji="1" lang="zh-TW" altLang="en-US" dirty="0"/>
              <a:t>個）</a:t>
            </a:r>
            <a:endParaRPr kumimoji="1" lang="en-US" altLang="zh-TW" dirty="0"/>
          </a:p>
        </p:txBody>
      </p:sp>
      <p:sp>
        <p:nvSpPr>
          <p:cNvPr id="3" name="文字方塊 2">
            <a:extLst>
              <a:ext uri="{FF2B5EF4-FFF2-40B4-BE49-F238E27FC236}">
                <a16:creationId xmlns:a16="http://schemas.microsoft.com/office/drawing/2014/main" id="{B6E219D3-04F3-4E42-9A83-13C0DC378950}"/>
              </a:ext>
            </a:extLst>
          </p:cNvPr>
          <p:cNvSpPr txBox="1"/>
          <p:nvPr/>
        </p:nvSpPr>
        <p:spPr>
          <a:xfrm>
            <a:off x="1230922" y="1828800"/>
            <a:ext cx="7836877" cy="3139321"/>
          </a:xfrm>
          <a:prstGeom prst="rect">
            <a:avLst/>
          </a:prstGeom>
          <a:noFill/>
        </p:spPr>
        <p:txBody>
          <a:bodyPr wrap="square" rtlCol="0">
            <a:spAutoFit/>
          </a:bodyPr>
          <a:lstStyle/>
          <a:p>
            <a:r>
              <a:rPr lang="en-US" altLang="zh-TW" sz="3600" kern="100" dirty="0">
                <a:latin typeface="Calibri" panose="020F0502020204030204" pitchFamily="34" charset="0"/>
                <a:ea typeface="新細明體" panose="02020500000000000000" pitchFamily="18" charset="-120"/>
                <a:cs typeface="Times New Roman" panose="02020603050405020304" pitchFamily="18" charset="0"/>
              </a:rPr>
              <a:t>1. </a:t>
            </a:r>
            <a:r>
              <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應用在物聯網</a:t>
            </a:r>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車聯網</a:t>
            </a:r>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2. </a:t>
            </a:r>
            <a:r>
              <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應用在醫院系統</a:t>
            </a:r>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區塊鏈病例</a:t>
            </a:r>
            <a:r>
              <a:rPr lang="en-US" altLang="zh-TW" sz="3600" kern="100" dirty="0">
                <a:latin typeface="Calibri" panose="020F0502020204030204" pitchFamily="34" charset="0"/>
                <a:ea typeface="新細明體" panose="02020500000000000000" pitchFamily="18" charset="-120"/>
                <a:cs typeface="Times New Roman" panose="02020603050405020304" pitchFamily="18" charset="0"/>
              </a:rPr>
              <a:t>)</a:t>
            </a:r>
          </a:p>
          <a:p>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3. </a:t>
            </a:r>
            <a:r>
              <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應用在會員證</a:t>
            </a:r>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可驗證的代幣</a:t>
            </a:r>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4. </a:t>
            </a:r>
            <a:r>
              <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應用在數位藝術</a:t>
            </a:r>
            <a:r>
              <a:rPr lang="en-US" altLang="zh-TW" sz="3600" kern="100" dirty="0">
                <a:effectLst/>
                <a:latin typeface="Calibri" panose="020F0502020204030204" pitchFamily="34" charset="0"/>
                <a:ea typeface="新細明體" panose="02020500000000000000" pitchFamily="18" charset="-120"/>
                <a:cs typeface="Times New Roman" panose="02020603050405020304" pitchFamily="18" charset="0"/>
              </a:rPr>
              <a:t>(NFT)</a:t>
            </a:r>
          </a:p>
          <a:p>
            <a:r>
              <a:rPr lang="en-US" altLang="zh-TW" sz="3600" kern="100" dirty="0">
                <a:latin typeface="Calibri" panose="020F0502020204030204" pitchFamily="34" charset="0"/>
                <a:ea typeface="新細明體" panose="02020500000000000000" pitchFamily="18" charset="-120"/>
                <a:cs typeface="Times New Roman" panose="02020603050405020304" pitchFamily="18" charset="0"/>
              </a:rPr>
              <a:t>5. </a:t>
            </a:r>
            <a:r>
              <a:rPr lang="zh-TW" altLang="en-US" sz="3600" kern="100" dirty="0">
                <a:latin typeface="Calibri" panose="020F0502020204030204" pitchFamily="34" charset="0"/>
                <a:ea typeface="新細明體" panose="02020500000000000000" pitchFamily="18" charset="-120"/>
                <a:cs typeface="Times New Roman" panose="02020603050405020304" pitchFamily="18" charset="0"/>
              </a:rPr>
              <a:t>應用在金流系統上</a:t>
            </a:r>
            <a:r>
              <a:rPr lang="en-US" altLang="zh-TW" sz="3600" kern="100" dirty="0">
                <a:latin typeface="Calibri" panose="020F0502020204030204" pitchFamily="34" charset="0"/>
                <a:ea typeface="新細明體" panose="02020500000000000000" pitchFamily="18" charset="-120"/>
                <a:cs typeface="Times New Roman" panose="02020603050405020304" pitchFamily="18" charset="0"/>
              </a:rPr>
              <a:t>(</a:t>
            </a:r>
            <a:r>
              <a:rPr lang="zh-TW" altLang="en-US" sz="3600" kern="100" dirty="0">
                <a:latin typeface="Calibri" panose="020F0502020204030204" pitchFamily="34" charset="0"/>
                <a:ea typeface="新細明體" panose="02020500000000000000" pitchFamily="18" charset="-120"/>
                <a:cs typeface="Times New Roman" panose="02020603050405020304" pitchFamily="18" charset="0"/>
              </a:rPr>
              <a:t>加密貨幣的轉移</a:t>
            </a:r>
            <a:r>
              <a:rPr lang="en-US" altLang="zh-TW" sz="3600" kern="100" dirty="0">
                <a:latin typeface="Calibri" panose="020F0502020204030204" pitchFamily="34" charset="0"/>
                <a:ea typeface="新細明體" panose="02020500000000000000" pitchFamily="18" charset="-120"/>
                <a:cs typeface="Times New Roman" panose="02020603050405020304" pitchFamily="18" charset="0"/>
              </a:rPr>
              <a:t>)</a:t>
            </a:r>
            <a:endPar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200379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EA8B2-2585-CF32-9645-1CAE1E8C41C9}"/>
              </a:ext>
            </a:extLst>
          </p:cNvPr>
          <p:cNvSpPr>
            <a:spLocks noGrp="1"/>
          </p:cNvSpPr>
          <p:nvPr>
            <p:ph type="title"/>
          </p:nvPr>
        </p:nvSpPr>
        <p:spPr>
          <a:xfrm>
            <a:off x="1066800" y="687146"/>
            <a:ext cx="10591800" cy="1107996"/>
          </a:xfrm>
        </p:spPr>
        <p:txBody>
          <a:bodyPr/>
          <a:lstStyle/>
          <a:p>
            <a:r>
              <a:rPr kumimoji="1" lang="zh-TW" altLang="en-US" sz="3600" dirty="0"/>
              <a:t>單向雜湊函數</a:t>
            </a:r>
            <a:r>
              <a:rPr kumimoji="1" lang="en-US" altLang="zh-TW" sz="3600" dirty="0"/>
              <a:t>(One-Way Hash Function)</a:t>
            </a:r>
            <a:r>
              <a:rPr kumimoji="1" lang="zh-TW" altLang="en-US" sz="3600" dirty="0"/>
              <a:t>的特性？</a:t>
            </a:r>
            <a:endParaRPr kumimoji="1" lang="en-US" altLang="zh-TW" sz="3600" dirty="0"/>
          </a:p>
        </p:txBody>
      </p:sp>
      <p:sp>
        <p:nvSpPr>
          <p:cNvPr id="3" name="文字方塊 2">
            <a:extLst>
              <a:ext uri="{FF2B5EF4-FFF2-40B4-BE49-F238E27FC236}">
                <a16:creationId xmlns:a16="http://schemas.microsoft.com/office/drawing/2014/main" id="{8A527C01-4713-49D6-953F-BBFF639F2587}"/>
              </a:ext>
            </a:extLst>
          </p:cNvPr>
          <p:cNvSpPr txBox="1"/>
          <p:nvPr/>
        </p:nvSpPr>
        <p:spPr>
          <a:xfrm>
            <a:off x="1066800" y="1600200"/>
            <a:ext cx="9829800" cy="2554545"/>
          </a:xfrm>
          <a:prstGeom prst="rect">
            <a:avLst/>
          </a:prstGeom>
          <a:noFill/>
        </p:spPr>
        <p:txBody>
          <a:bodyPr wrap="square" rtlCol="0">
            <a:spAutoFit/>
          </a:bodyPr>
          <a:lstStyle/>
          <a:p>
            <a:r>
              <a:rPr lang="en-US" altLang="zh-TW" sz="3200" kern="100" dirty="0">
                <a:effectLst/>
                <a:latin typeface="Calibri" panose="020F0502020204030204" pitchFamily="34" charset="0"/>
                <a:ea typeface="新細明體" panose="02020500000000000000" pitchFamily="18" charset="-120"/>
                <a:cs typeface="Times New Roman" panose="02020603050405020304" pitchFamily="18" charset="0"/>
              </a:rPr>
              <a:t>1.</a:t>
            </a:r>
            <a:r>
              <a:rPr lang="zh-TW" altLang="zh-TW" sz="3200" kern="100" dirty="0">
                <a:effectLst/>
                <a:latin typeface="Calibri" panose="020F0502020204030204" pitchFamily="34" charset="0"/>
                <a:ea typeface="新細明體" panose="02020500000000000000" pitchFamily="18" charset="-120"/>
                <a:cs typeface="Times New Roman" panose="02020603050405020304" pitchFamily="18" charset="0"/>
              </a:rPr>
              <a:t>同樣的輸入訊息會得到相同的訊息雜湊值</a:t>
            </a:r>
            <a:endParaRPr lang="en-US" altLang="zh-TW" sz="3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3200" kern="100" dirty="0">
                <a:effectLst/>
                <a:latin typeface="Calibri" panose="020F0502020204030204" pitchFamily="34" charset="0"/>
                <a:ea typeface="新細明體" panose="02020500000000000000" pitchFamily="18" charset="-120"/>
                <a:cs typeface="Times New Roman" panose="02020603050405020304" pitchFamily="18" charset="0"/>
              </a:rPr>
              <a:t>2.</a:t>
            </a:r>
            <a:r>
              <a:rPr lang="zh-TW" altLang="en-US" sz="3200" kern="100" dirty="0">
                <a:effectLst/>
                <a:latin typeface="Calibri" panose="020F0502020204030204" pitchFamily="34" charset="0"/>
                <a:ea typeface="新細明體" panose="02020500000000000000" pitchFamily="18" charset="-120"/>
                <a:cs typeface="Times New Roman" panose="02020603050405020304" pitchFamily="18" charset="0"/>
              </a:rPr>
              <a:t>任意長度的輸入都會得到相同長度的輸出</a:t>
            </a:r>
            <a:endParaRPr lang="en-US" altLang="zh-TW" sz="3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3200" kern="100" dirty="0">
                <a:latin typeface="Calibri" panose="020F0502020204030204" pitchFamily="34" charset="0"/>
                <a:ea typeface="新細明體" panose="02020500000000000000" pitchFamily="18" charset="-120"/>
                <a:cs typeface="Times New Roman" panose="02020603050405020304" pitchFamily="18" charset="0"/>
              </a:rPr>
              <a:t>3.</a:t>
            </a:r>
            <a:r>
              <a:rPr lang="zh-TW" altLang="en-US" sz="3200" kern="100" dirty="0">
                <a:latin typeface="Calibri" panose="020F0502020204030204" pitchFamily="34" charset="0"/>
                <a:ea typeface="新細明體" panose="02020500000000000000" pitchFamily="18" charset="-120"/>
                <a:cs typeface="Times New Roman" panose="02020603050405020304" pitchFamily="18" charset="0"/>
              </a:rPr>
              <a:t>計算得很快</a:t>
            </a:r>
            <a:endParaRPr lang="en-US"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altLang="zh-TW" sz="3200" kern="100" dirty="0">
                <a:effectLst/>
                <a:latin typeface="Calibri" panose="020F0502020204030204" pitchFamily="34" charset="0"/>
                <a:ea typeface="新細明體" panose="02020500000000000000" pitchFamily="18" charset="-120"/>
                <a:cs typeface="Times New Roman" panose="02020603050405020304" pitchFamily="18" charset="0"/>
              </a:rPr>
              <a:t>4.</a:t>
            </a:r>
            <a:r>
              <a:rPr lang="zh-TW" altLang="en-US" sz="3200" kern="100" dirty="0">
                <a:effectLst/>
                <a:latin typeface="Calibri" panose="020F0502020204030204" pitchFamily="34" charset="0"/>
                <a:ea typeface="新細明體" panose="02020500000000000000" pitchFamily="18" charset="-120"/>
                <a:cs typeface="Times New Roman" panose="02020603050405020304" pitchFamily="18" charset="0"/>
              </a:rPr>
              <a:t>難以反向破解</a:t>
            </a:r>
            <a:endParaRPr lang="en-US" altLang="zh-TW" sz="3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3200" kern="100" dirty="0">
                <a:latin typeface="Calibri" panose="020F0502020204030204" pitchFamily="34" charset="0"/>
                <a:ea typeface="新細明體" panose="02020500000000000000" pitchFamily="18" charset="-120"/>
                <a:cs typeface="Times New Roman" panose="02020603050405020304" pitchFamily="18" charset="0"/>
              </a:rPr>
              <a:t>5.</a:t>
            </a:r>
            <a:r>
              <a:rPr lang="zh-TW" altLang="en-US" sz="3200" kern="100" dirty="0">
                <a:latin typeface="Calibri" panose="020F0502020204030204" pitchFamily="34" charset="0"/>
                <a:ea typeface="新細明體" panose="02020500000000000000" pitchFamily="18" charset="-120"/>
                <a:cs typeface="Times New Roman" panose="02020603050405020304" pitchFamily="18" charset="0"/>
              </a:rPr>
              <a:t>同個輸入只會有一種輸出</a:t>
            </a:r>
            <a:endParaRPr lang="zh-TW" altLang="zh-TW" sz="32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588068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1138</TotalTime>
  <Words>357</Words>
  <Application>Microsoft Office PowerPoint</Application>
  <PresentationFormat>寬螢幕</PresentationFormat>
  <Paragraphs>34</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Malgun Gothic</vt:lpstr>
      <vt:lpstr>Microsoft JhengHei</vt:lpstr>
      <vt:lpstr>Calibri</vt:lpstr>
      <vt:lpstr>Office Theme</vt:lpstr>
      <vt:lpstr>【區塊鏈】</vt:lpstr>
      <vt:lpstr>Q&amp;A</vt:lpstr>
      <vt:lpstr>什麼是區塊鏈(Blockchain)？</vt:lpstr>
      <vt:lpstr>區塊鏈的特性為何？</vt:lpstr>
      <vt:lpstr>什麼是加密貨幣(Cryptocurrency)？</vt:lpstr>
      <vt:lpstr>列舉3個加密貨幣及現值</vt:lpstr>
      <vt:lpstr>區塊鏈的應用（例舉5個）</vt:lpstr>
      <vt:lpstr>單向雜湊函數(One-Way Hash Function)的特性？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新型態資安實務示範課程 【區塊鏈實務安全】</dc:title>
  <dc:creator>uesr</dc:creator>
  <cp:lastModifiedBy>黃至祥</cp:lastModifiedBy>
  <cp:revision>17</cp:revision>
  <dcterms:created xsi:type="dcterms:W3CDTF">2023-02-13T14:16:02Z</dcterms:created>
  <dcterms:modified xsi:type="dcterms:W3CDTF">2023-02-21T03:44:31Z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2021-09-10T00:00:00Z</vt:filetime>
  </property>
  <property fmtid="{D5CDD505-2E9C-101B-9397-08002B2CF9AE}" pid="3" name="Creator">
    <vt:lpwstr>Microsoft® PowerPoint® 2016</vt:lpwstr>
  </property>
  <property fmtid="{D5CDD505-2E9C-101B-9397-08002B2CF9AE}" pid="4" name="LastSaved">
    <vt:filetime>2023-02-13T00:00:00Z</vt:filetime>
  </property>
</Properties>
</file>