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572A-D2EE-4D83-A3BD-968B60431220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E8F3-1D21-43A9-8F73-743E13200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2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26A32B-1AAF-48EC-B366-1DCF53A39C9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DC8773-19BB-418A-AF67-0F49A81AF0B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6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8C2EF-7404-4549-94B9-C95D06CDC31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7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36A68-F71A-4D1F-B37D-11ED72C22D4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1 w 717"/>
                <a:gd name="T1" fmla="*/ 845 h 845"/>
                <a:gd name="T2" fmla="*/ 721 w 717"/>
                <a:gd name="T3" fmla="*/ 821 h 845"/>
                <a:gd name="T4" fmla="*/ 578 w 717"/>
                <a:gd name="T5" fmla="*/ 605 h 845"/>
                <a:gd name="T6" fmla="*/ 408 w 717"/>
                <a:gd name="T7" fmla="*/ 396 h 845"/>
                <a:gd name="T8" fmla="*/ 22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1 w 717"/>
                <a:gd name="T15" fmla="*/ 198 h 845"/>
                <a:gd name="T16" fmla="*/ 402 w 717"/>
                <a:gd name="T17" fmla="*/ 408 h 845"/>
                <a:gd name="T18" fmla="*/ 572 w 717"/>
                <a:gd name="T19" fmla="*/ 623 h 845"/>
                <a:gd name="T20" fmla="*/ 721 w 717"/>
                <a:gd name="T21" fmla="*/ 845 h 845"/>
                <a:gd name="T22" fmla="*/ 72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9 w 407"/>
                <a:gd name="T1" fmla="*/ 414 h 414"/>
                <a:gd name="T2" fmla="*/ 409 w 407"/>
                <a:gd name="T3" fmla="*/ 396 h 414"/>
                <a:gd name="T4" fmla="*/ 22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8 w 407"/>
                <a:gd name="T13" fmla="*/ 204 h 414"/>
                <a:gd name="T14" fmla="*/ 409 w 407"/>
                <a:gd name="T15" fmla="*/ 414 h 414"/>
                <a:gd name="T16" fmla="*/ 40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0 w 586"/>
                <a:gd name="T1" fmla="*/ 0 h 599"/>
                <a:gd name="T2" fmla="*/ 572 w 586"/>
                <a:gd name="T3" fmla="*/ 0 h 599"/>
                <a:gd name="T4" fmla="*/ 409 w 586"/>
                <a:gd name="T5" fmla="*/ 132 h 599"/>
                <a:gd name="T6" fmla="*/ 25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9 w 586"/>
                <a:gd name="T17" fmla="*/ 282 h 599"/>
                <a:gd name="T18" fmla="*/ 415 w 586"/>
                <a:gd name="T19" fmla="*/ 138 h 599"/>
                <a:gd name="T20" fmla="*/ 590 w 586"/>
                <a:gd name="T21" fmla="*/ 0 h 599"/>
                <a:gd name="T22" fmla="*/ 59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1 w 269"/>
                <a:gd name="T1" fmla="*/ 0 h 252"/>
                <a:gd name="T2" fmla="*/ 25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1 w 269"/>
                <a:gd name="T15" fmla="*/ 0 h 252"/>
                <a:gd name="T16" fmla="*/ 27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1098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1864AF-08FA-4C87-8DB2-6BFD67B5FD79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73AFC-1FD8-4457-8F6F-5C3BDC9D7D74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0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6E6BCE-85FE-498E-9057-AE9AC81FF16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3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A37EB-C64C-4393-8F5C-9FE83B2B7F8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92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CC342-AB2E-46B2-94A4-D3D6BD014386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8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50E06-A1FF-41F4-B0E1-41F0F35067B6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1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A4D3D-03C2-43A7-B3D1-BA486B61AE8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D87C3-BC42-48B7-B526-F18F0CD677E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0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C2B65-D300-4CEB-B688-698705E92256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2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89EC3F-8956-403F-9EE2-F980F95E891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68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7FAE3E-CBEC-4F52-BE17-ED1CAA32C07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8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0992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992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992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0992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2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2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993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0994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994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994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1 w 717"/>
                <a:gd name="T1" fmla="*/ 845 h 845"/>
                <a:gd name="T2" fmla="*/ 721 w 717"/>
                <a:gd name="T3" fmla="*/ 821 h 845"/>
                <a:gd name="T4" fmla="*/ 578 w 717"/>
                <a:gd name="T5" fmla="*/ 605 h 845"/>
                <a:gd name="T6" fmla="*/ 408 w 717"/>
                <a:gd name="T7" fmla="*/ 396 h 845"/>
                <a:gd name="T8" fmla="*/ 22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1 w 717"/>
                <a:gd name="T15" fmla="*/ 198 h 845"/>
                <a:gd name="T16" fmla="*/ 402 w 717"/>
                <a:gd name="T17" fmla="*/ 408 h 845"/>
                <a:gd name="T18" fmla="*/ 572 w 717"/>
                <a:gd name="T19" fmla="*/ 623 h 845"/>
                <a:gd name="T20" fmla="*/ 721 w 717"/>
                <a:gd name="T21" fmla="*/ 845 h 845"/>
                <a:gd name="T22" fmla="*/ 72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9 w 407"/>
                <a:gd name="T1" fmla="*/ 414 h 414"/>
                <a:gd name="T2" fmla="*/ 409 w 407"/>
                <a:gd name="T3" fmla="*/ 396 h 414"/>
                <a:gd name="T4" fmla="*/ 22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8 w 407"/>
                <a:gd name="T13" fmla="*/ 204 h 414"/>
                <a:gd name="T14" fmla="*/ 409 w 407"/>
                <a:gd name="T15" fmla="*/ 414 h 414"/>
                <a:gd name="T16" fmla="*/ 40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994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0 w 586"/>
                <a:gd name="T1" fmla="*/ 0 h 599"/>
                <a:gd name="T2" fmla="*/ 572 w 586"/>
                <a:gd name="T3" fmla="*/ 0 h 599"/>
                <a:gd name="T4" fmla="*/ 409 w 586"/>
                <a:gd name="T5" fmla="*/ 132 h 599"/>
                <a:gd name="T6" fmla="*/ 25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9 w 586"/>
                <a:gd name="T17" fmla="*/ 282 h 599"/>
                <a:gd name="T18" fmla="*/ 415 w 586"/>
                <a:gd name="T19" fmla="*/ 138 h 599"/>
                <a:gd name="T20" fmla="*/ 590 w 586"/>
                <a:gd name="T21" fmla="*/ 0 h 599"/>
                <a:gd name="T22" fmla="*/ 59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1 w 269"/>
                <a:gd name="T1" fmla="*/ 0 h 252"/>
                <a:gd name="T2" fmla="*/ 25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1 w 269"/>
                <a:gd name="T15" fmla="*/ 0 h 252"/>
                <a:gd name="T16" fmla="*/ 27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099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99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99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361BBF-CEA6-464A-B507-028E4974F482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99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457757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Recall what is an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-order 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i="1" u="sng" dirty="0" smtClean="0"/>
              <a:t>Implicit</a:t>
            </a:r>
            <a:r>
              <a:rPr lang="en-US" altLang="zh-TW" dirty="0" smtClean="0"/>
              <a:t> form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’) = 0</a:t>
            </a:r>
          </a:p>
          <a:p>
            <a:pPr lvl="1">
              <a:defRPr/>
            </a:pPr>
            <a:r>
              <a:rPr lang="en-US" altLang="zh-TW" dirty="0" smtClean="0"/>
              <a:t>For example: </a:t>
            </a:r>
            <a:r>
              <a:rPr lang="en-US" altLang="zh-TW" i="1" dirty="0" smtClean="0"/>
              <a:t>x</a:t>
            </a:r>
            <a:r>
              <a:rPr lang="en-US" altLang="zh-TW" i="1" baseline="30000" dirty="0" smtClean="0">
                <a:sym typeface="Symbol" pitchFamily="18" charset="2"/>
              </a:rPr>
              <a:t></a:t>
            </a:r>
            <a:r>
              <a:rPr lang="en-US" altLang="zh-TW" baseline="30000" dirty="0" smtClean="0"/>
              <a:t>3</a:t>
            </a:r>
            <a:r>
              <a:rPr lang="en-US" altLang="zh-TW" i="1" dirty="0" smtClean="0"/>
              <a:t>y’– </a:t>
            </a:r>
            <a:r>
              <a:rPr lang="en-US" altLang="zh-TW" dirty="0" smtClean="0"/>
              <a:t>4</a:t>
            </a:r>
            <a:r>
              <a:rPr lang="en-US" altLang="zh-TW" i="1" dirty="0" smtClean="0"/>
              <a:t>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= 0 </a:t>
            </a:r>
          </a:p>
          <a:p>
            <a:pPr>
              <a:defRPr/>
            </a:pPr>
            <a:r>
              <a:rPr lang="en-US" altLang="zh-TW" b="1" i="1" u="sng" dirty="0" smtClean="0"/>
              <a:t>Explicit</a:t>
            </a:r>
            <a:r>
              <a:rPr lang="en-US" altLang="zh-TW" dirty="0" smtClean="0"/>
              <a:t> form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’ =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For example: </a:t>
            </a:r>
            <a:r>
              <a:rPr lang="en-US" altLang="zh-TW" i="1" dirty="0" smtClean="0"/>
              <a:t>y’ = </a:t>
            </a:r>
            <a:r>
              <a:rPr lang="en-US" altLang="zh-TW" dirty="0" smtClean="0"/>
              <a:t>4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3</a:t>
            </a:r>
            <a:r>
              <a:rPr lang="en-US" altLang="zh-TW" i="1" dirty="0" smtClean="0"/>
              <a:t>y</a:t>
            </a:r>
            <a:r>
              <a:rPr lang="en-US" altLang="zh-TW" baseline="30000" dirty="0" smtClean="0"/>
              <a:t>2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Here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’ = </a:t>
            </a:r>
            <a:r>
              <a:rPr lang="en-US" altLang="zh-TW" i="1" dirty="0" err="1" smtClean="0"/>
              <a:t>dy</a:t>
            </a:r>
            <a:r>
              <a:rPr lang="en-US" altLang="zh-TW" dirty="0" smtClean="0"/>
              <a:t>/</a:t>
            </a:r>
            <a:r>
              <a:rPr lang="en-US" altLang="zh-TW" i="1" dirty="0" err="1" smtClean="0"/>
              <a:t>dx</a:t>
            </a:r>
            <a:endParaRPr lang="en-US" altLang="zh-TW" i="1" dirty="0" smtClean="0"/>
          </a:p>
          <a:p>
            <a:pPr>
              <a:defRPr/>
            </a:pPr>
            <a:r>
              <a:rPr lang="en-US" altLang="zh-TW" dirty="0" smtClean="0"/>
              <a:t>We  already learned solving it by </a:t>
            </a:r>
            <a:r>
              <a:rPr lang="en-US" altLang="zh-TW" i="1" u="sng" dirty="0" smtClean="0"/>
              <a:t>separation of variable</a:t>
            </a:r>
            <a:r>
              <a:rPr lang="en-US" altLang="zh-TW" dirty="0" smtClean="0"/>
              <a:t>. </a:t>
            </a:r>
            <a:r>
              <a:rPr lang="en-US" altLang="zh-TW" dirty="0" smtClean="0"/>
              <a:t>Now we will learn a different technique by utilizing the concept of </a:t>
            </a:r>
            <a:r>
              <a:rPr lang="en-US" altLang="zh-TW" i="1" u="sng" dirty="0" smtClean="0"/>
              <a:t>partial </a:t>
            </a:r>
            <a:r>
              <a:rPr lang="en-US" altLang="zh-TW" i="1" u="sng" dirty="0" smtClean="0"/>
              <a:t>differentiation</a:t>
            </a:r>
            <a:r>
              <a:rPr lang="zh-TW" altLang="en-US" i="1" u="sng" dirty="0" smtClean="0"/>
              <a:t> </a:t>
            </a:r>
            <a:r>
              <a:rPr lang="en-US" altLang="zh-TW" i="1" u="sng" dirty="0" smtClean="0"/>
              <a:t>(</a:t>
            </a:r>
            <a:r>
              <a:rPr lang="zh-TW" altLang="en-US" i="1" u="sng" dirty="0" smtClean="0"/>
              <a:t>偏微分</a:t>
            </a:r>
            <a:r>
              <a:rPr lang="en-US" altLang="zh-TW" i="1" u="sng" dirty="0" smtClean="0"/>
              <a:t>)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FCDA8-A924-45EB-9CDC-EBA62165CE28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5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CE041-73D1-4BDB-9FAB-DE8EA845E5F3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86800" cy="627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In calculus we know that if a function </a:t>
            </a:r>
            <a:r>
              <a:rPr lang="en-US" altLang="zh-TW" b="1" i="1" dirty="0" smtClean="0">
                <a:solidFill>
                  <a:srgbClr val="FFC000"/>
                </a:solidFill>
              </a:rPr>
              <a:t>u</a:t>
            </a:r>
            <a:r>
              <a:rPr lang="en-US" altLang="zh-TW" b="1" dirty="0" smtClean="0">
                <a:solidFill>
                  <a:srgbClr val="FFC000"/>
                </a:solidFill>
              </a:rPr>
              <a:t>(</a:t>
            </a:r>
            <a:r>
              <a:rPr lang="en-US" altLang="zh-TW" b="1" i="1" dirty="0" smtClean="0">
                <a:solidFill>
                  <a:srgbClr val="FFC000"/>
                </a:solidFill>
              </a:rPr>
              <a:t>x</a:t>
            </a:r>
            <a:r>
              <a:rPr lang="en-US" altLang="zh-TW" b="1" dirty="0" smtClean="0">
                <a:solidFill>
                  <a:srgbClr val="FFC000"/>
                </a:solidFill>
              </a:rPr>
              <a:t>, </a:t>
            </a:r>
            <a:r>
              <a:rPr lang="en-US" altLang="zh-TW" b="1" i="1" dirty="0" smtClean="0">
                <a:solidFill>
                  <a:srgbClr val="FFC000"/>
                </a:solidFill>
              </a:rPr>
              <a:t>y</a:t>
            </a:r>
            <a:r>
              <a:rPr lang="en-US" altLang="zh-TW" b="1" dirty="0" smtClean="0">
                <a:solidFill>
                  <a:srgbClr val="FFC000"/>
                </a:solidFill>
              </a:rPr>
              <a:t>) </a:t>
            </a:r>
            <a:r>
              <a:rPr lang="en-US" altLang="zh-TW" dirty="0" smtClean="0"/>
              <a:t>has continuous partial derivatives, its </a:t>
            </a:r>
            <a:r>
              <a:rPr lang="en-US" altLang="zh-TW" b="1" dirty="0" smtClean="0"/>
              <a:t>differential</a:t>
            </a:r>
            <a:r>
              <a:rPr lang="en-US" altLang="zh-TW" dirty="0" smtClean="0"/>
              <a:t> (also called a </a:t>
            </a:r>
            <a:r>
              <a:rPr lang="en-US" altLang="zh-TW" b="1" i="1" u="sng" dirty="0" smtClean="0"/>
              <a:t>total</a:t>
            </a:r>
            <a:r>
              <a:rPr lang="en-US" altLang="zh-TW" b="1" i="1" dirty="0" smtClean="0"/>
              <a:t> derivative</a:t>
            </a:r>
            <a:r>
              <a:rPr lang="en-US" altLang="zh-TW" dirty="0" smtClean="0"/>
              <a:t>)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   </a:t>
            </a:r>
            <a:r>
              <a:rPr lang="en-US" altLang="zh-TW" b="1" dirty="0" smtClean="0">
                <a:solidFill>
                  <a:schemeClr val="folHlink"/>
                </a:solidFill>
              </a:rPr>
              <a:t>From this it follows that if 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u</a:t>
            </a:r>
            <a:r>
              <a:rPr lang="en-US" altLang="zh-TW" b="1" dirty="0" smtClean="0">
                <a:solidFill>
                  <a:schemeClr val="folHlink"/>
                </a:solidFill>
              </a:rPr>
              <a:t>(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x</a:t>
            </a:r>
            <a:r>
              <a:rPr lang="en-US" altLang="zh-TW" b="1" dirty="0" smtClean="0">
                <a:solidFill>
                  <a:schemeClr val="folHlink"/>
                </a:solidFill>
              </a:rPr>
              <a:t>, 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y</a:t>
            </a:r>
            <a:r>
              <a:rPr lang="en-US" altLang="zh-TW" b="1" dirty="0" smtClean="0">
                <a:solidFill>
                  <a:schemeClr val="folHlink"/>
                </a:solidFill>
              </a:rPr>
              <a:t>) = 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c</a:t>
            </a:r>
            <a:r>
              <a:rPr lang="en-US" altLang="zh-TW" b="1" dirty="0" smtClean="0">
                <a:solidFill>
                  <a:schemeClr val="folHlink"/>
                </a:solidFill>
              </a:rPr>
              <a:t> = 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const</a:t>
            </a:r>
            <a:r>
              <a:rPr lang="en-US" altLang="zh-TW" b="1" dirty="0" smtClean="0">
                <a:solidFill>
                  <a:schemeClr val="folHlink"/>
                </a:solidFill>
              </a:rPr>
              <a:t>, then </a:t>
            </a:r>
            <a:r>
              <a:rPr lang="en-US" altLang="zh-TW" b="1" i="1" dirty="0" smtClean="0">
                <a:solidFill>
                  <a:schemeClr val="folHlink"/>
                </a:solidFill>
              </a:rPr>
              <a:t>du</a:t>
            </a:r>
            <a:r>
              <a:rPr lang="en-US" altLang="zh-TW" b="1" dirty="0" smtClean="0">
                <a:solidFill>
                  <a:schemeClr val="folHlink"/>
                </a:solidFill>
              </a:rPr>
              <a:t> = 0.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For example, if </a:t>
            </a:r>
            <a:r>
              <a:rPr lang="en-US" altLang="zh-TW" i="1" dirty="0" smtClean="0"/>
              <a:t>u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+ 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,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               </a:t>
            </a:r>
            <a:r>
              <a:rPr lang="en-US" altLang="zh-TW" i="1" dirty="0" smtClean="0"/>
              <a:t>du</a:t>
            </a:r>
            <a:r>
              <a:rPr lang="en-US" altLang="zh-TW" dirty="0" smtClean="0"/>
              <a:t> = (1+2</a:t>
            </a:r>
            <a:r>
              <a:rPr lang="en-US" altLang="zh-TW" i="1" dirty="0" smtClean="0"/>
              <a:t>xy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  <a:r>
              <a:rPr lang="en-US" altLang="zh-TW" i="1" dirty="0" err="1" smtClean="0"/>
              <a:t>dx</a:t>
            </a:r>
            <a:r>
              <a:rPr lang="en-US" altLang="zh-TW" dirty="0" smtClean="0"/>
              <a:t> + 3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y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dy</a:t>
            </a:r>
            <a:r>
              <a:rPr lang="en-US" altLang="zh-TW" dirty="0" smtClean="0"/>
              <a:t>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   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   </a:t>
            </a:r>
            <a:r>
              <a:rPr lang="en-US" altLang="zh-TW" u="sng" dirty="0" smtClean="0"/>
              <a:t>This is an ODE</a:t>
            </a:r>
            <a:r>
              <a:rPr lang="en-US" altLang="zh-TW" dirty="0" smtClean="0"/>
              <a:t> we can solve by </a:t>
            </a:r>
            <a:r>
              <a:rPr lang="en-US" altLang="zh-TW" b="1" u="sng" dirty="0" smtClean="0"/>
              <a:t>going backward</a:t>
            </a:r>
            <a:r>
              <a:rPr lang="en-US" altLang="zh-TW" dirty="0" smtClean="0"/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18088" r="7103" b="13118"/>
          <a:stretch>
            <a:fillRect/>
          </a:stretch>
        </p:blipFill>
        <p:spPr bwMode="auto">
          <a:xfrm>
            <a:off x="2817813" y="1873250"/>
            <a:ext cx="40227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08288" y="4987925"/>
          <a:ext cx="36004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方程式" r:id="rId4" imgW="1269449" imgH="444307" progId="Equation.3">
                  <p:embed/>
                </p:oleObj>
              </mc:Choice>
              <mc:Fallback>
                <p:oleObj name="方程式" r:id="rId4" imgW="1269449" imgH="444307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87925"/>
                        <a:ext cx="3600450" cy="1033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924300" y="1881188"/>
            <a:ext cx="611188" cy="935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2700338" y="4437063"/>
            <a:ext cx="1511300" cy="46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5688013" y="1881188"/>
            <a:ext cx="576262" cy="935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895850" y="4400550"/>
            <a:ext cx="936625" cy="503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6222670" y="5094514"/>
            <a:ext cx="740229" cy="20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7008294" y="49037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x</a:t>
            </a:r>
            <a:r>
              <a:rPr lang="zh-TW" altLang="en-US" dirty="0" smtClean="0"/>
              <a:t>偏微分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08294" y="55046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偏微分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6163294" y="5689322"/>
            <a:ext cx="845000" cy="2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58FCB4-7190-4C15-A206-DEB31692472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27063" y="296863"/>
            <a:ext cx="83167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[Continue from previous slide.] </a:t>
            </a:r>
            <a:r>
              <a:rPr kumimoji="1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Suppose we have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following ODE: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sng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Observe that the above ODE can be written 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             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(1+2</a:t>
            </a:r>
            <a:r>
              <a:rPr kumimoji="1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xy</a:t>
            </a:r>
            <a:r>
              <a:rPr kumimoji="1" lang="en-US" altLang="zh-TW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1" lang="en-US" altLang="zh-TW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dx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+ 3</a:t>
            </a:r>
            <a:r>
              <a:rPr kumimoji="1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dy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=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                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</a:t>
            </a:r>
            <a:r>
              <a:rPr kumimoji="1" lang="en-US" altLang="zh-TW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dx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+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</a:t>
            </a:r>
            <a:r>
              <a:rPr kumimoji="1" lang="en-US" altLang="zh-TW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dy</a:t>
            </a:r>
            <a:r>
              <a:rPr kumimoji="1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=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                 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(1)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182938" y="949325"/>
          <a:ext cx="33686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方程式" r:id="rId3" imgW="1269449" imgH="444307" progId="Equation.3">
                  <p:embed/>
                </p:oleObj>
              </mc:Choice>
              <mc:Fallback>
                <p:oleObj name="方程式" r:id="rId3" imgW="1269449" imgH="444307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949325"/>
                        <a:ext cx="3368675" cy="966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2211176" y="3424321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4371763" y="3424321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1923838" y="3676733"/>
            <a:ext cx="7019925" cy="82708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8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D24629-FD0B-4DF3-BEE5-A023A0F1DE4C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6400"/>
            <a:ext cx="8229600" cy="629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/>
              <a:t>A first-order ODE written as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dirty="0" smtClean="0"/>
              <a:t>    (1)             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) </a:t>
            </a:r>
            <a:r>
              <a:rPr lang="en-US" altLang="zh-TW" i="1" dirty="0" err="1" smtClean="0"/>
              <a:t>dx</a:t>
            </a:r>
            <a:r>
              <a:rPr lang="en-US" altLang="zh-TW" i="1" dirty="0" smtClean="0"/>
              <a:t> 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) </a:t>
            </a:r>
            <a:r>
              <a:rPr lang="en-US" altLang="zh-TW" i="1" dirty="0" err="1" smtClean="0"/>
              <a:t>dy</a:t>
            </a:r>
            <a:r>
              <a:rPr lang="en-US" altLang="zh-TW" i="1" dirty="0" smtClean="0"/>
              <a:t> =</a:t>
            </a:r>
            <a:r>
              <a:rPr lang="en-US" altLang="zh-TW" dirty="0" smtClean="0"/>
              <a:t> 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    is called an </a:t>
            </a:r>
            <a:r>
              <a:rPr lang="en-US" altLang="zh-TW" sz="2800" b="1" u="sng" dirty="0" smtClean="0"/>
              <a:t>exact differential </a:t>
            </a:r>
            <a:r>
              <a:rPr lang="en-US" altLang="zh-TW" sz="2800" b="1" u="sng" dirty="0" smtClean="0"/>
              <a:t>equation</a:t>
            </a:r>
            <a:r>
              <a:rPr lang="zh-TW" altLang="en-US" sz="2800" b="1" u="sng" dirty="0" smtClean="0"/>
              <a:t> </a:t>
            </a:r>
            <a:r>
              <a:rPr lang="en-US" altLang="zh-TW" sz="2800" b="1" u="sng" dirty="0" smtClean="0"/>
              <a:t>(</a:t>
            </a:r>
            <a:r>
              <a:rPr lang="zh-TW" altLang="en-US" sz="2800" b="1" u="sng" dirty="0" smtClean="0"/>
              <a:t>正合微分方程</a:t>
            </a:r>
            <a:r>
              <a:rPr lang="en-US" altLang="zh-TW" sz="2800" b="1" u="sng" dirty="0" smtClean="0"/>
              <a:t>)</a:t>
            </a:r>
            <a:r>
              <a:rPr lang="en-US" altLang="zh-TW" sz="2800" b="1" dirty="0" smtClean="0"/>
              <a:t> </a:t>
            </a:r>
            <a:r>
              <a:rPr lang="en-US" altLang="zh-TW" sz="2800" dirty="0" smtClean="0"/>
              <a:t>if the </a:t>
            </a:r>
            <a:r>
              <a:rPr lang="en-US" altLang="zh-TW" sz="2800" b="1" dirty="0" smtClean="0"/>
              <a:t>differential form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 </a:t>
            </a:r>
            <a:r>
              <a:rPr lang="en-US" altLang="zh-TW" sz="2800" i="1" dirty="0" smtClean="0"/>
              <a:t>dx +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 </a:t>
            </a:r>
            <a:r>
              <a:rPr lang="en-US" altLang="zh-TW" sz="2800" i="1" dirty="0" err="1" smtClean="0"/>
              <a:t>dy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is </a:t>
            </a:r>
            <a:r>
              <a:rPr lang="en-US" altLang="zh-TW" sz="2800" b="1" u="sng" dirty="0" smtClean="0">
                <a:solidFill>
                  <a:schemeClr val="folHlink"/>
                </a:solidFill>
              </a:rPr>
              <a:t>exact</a:t>
            </a:r>
            <a:r>
              <a:rPr lang="en-US" altLang="zh-TW" sz="2800" b="1" dirty="0" smtClean="0"/>
              <a:t>. </a:t>
            </a:r>
            <a:r>
              <a:rPr lang="en-US" altLang="zh-TW" sz="2800" dirty="0" smtClean="0"/>
              <a:t>That is, this form is the differential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    (2)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    of </a:t>
            </a:r>
            <a:r>
              <a:rPr lang="en-US" altLang="zh-TW" sz="2800" b="1" dirty="0" smtClean="0">
                <a:solidFill>
                  <a:schemeClr val="folHlink"/>
                </a:solidFill>
              </a:rPr>
              <a:t>some function </a:t>
            </a:r>
            <a:r>
              <a:rPr lang="en-US" altLang="zh-TW" sz="2800" b="1" i="1" dirty="0" smtClean="0">
                <a:solidFill>
                  <a:schemeClr val="folHlink"/>
                </a:solidFill>
              </a:rPr>
              <a:t>u</a:t>
            </a:r>
            <a:r>
              <a:rPr lang="en-US" altLang="zh-TW" sz="2800" b="1" dirty="0" smtClean="0">
                <a:solidFill>
                  <a:schemeClr val="folHlink"/>
                </a:solidFill>
              </a:rPr>
              <a:t>(</a:t>
            </a:r>
            <a:r>
              <a:rPr lang="en-US" altLang="zh-TW" sz="2800" b="1" i="1" dirty="0" smtClean="0">
                <a:solidFill>
                  <a:schemeClr val="folHlink"/>
                </a:solidFill>
              </a:rPr>
              <a:t>x</a:t>
            </a:r>
            <a:r>
              <a:rPr lang="en-US" altLang="zh-TW" sz="2800" b="1" dirty="0" smtClean="0">
                <a:solidFill>
                  <a:schemeClr val="folHlink"/>
                </a:solidFill>
              </a:rPr>
              <a:t>, </a:t>
            </a:r>
            <a:r>
              <a:rPr lang="en-US" altLang="zh-TW" sz="2800" b="1" i="1" dirty="0" smtClean="0">
                <a:solidFill>
                  <a:schemeClr val="folHlink"/>
                </a:solidFill>
              </a:rPr>
              <a:t>y</a:t>
            </a:r>
            <a:r>
              <a:rPr lang="en-US" altLang="zh-TW" sz="2800" b="1" dirty="0" smtClean="0">
                <a:solidFill>
                  <a:schemeClr val="folHlink"/>
                </a:solidFill>
              </a:rPr>
              <a:t>)</a:t>
            </a:r>
            <a:r>
              <a:rPr lang="en-US" altLang="zh-TW" sz="2800" dirty="0" smtClean="0"/>
              <a:t>. Then (1) can be written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i="1" dirty="0" smtClean="0"/>
              <a:t>                                 du =</a:t>
            </a:r>
            <a:r>
              <a:rPr lang="en-US" altLang="zh-TW" sz="2800" dirty="0" smtClean="0"/>
              <a:t> 0.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    By integration we immediately obtain the general solution of (1) in the form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dirty="0" smtClean="0"/>
              <a:t>    (3)                       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.</a:t>
            </a:r>
            <a:endParaRPr lang="zh-TW" altLang="en-US" sz="24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18088" r="7103" b="13118"/>
          <a:stretch>
            <a:fillRect/>
          </a:stretch>
        </p:blipFill>
        <p:spPr bwMode="auto">
          <a:xfrm>
            <a:off x="2411413" y="2817813"/>
            <a:ext cx="38528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2484438" y="981075"/>
            <a:ext cx="1295400" cy="50323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3333750" y="2781300"/>
            <a:ext cx="768350" cy="99853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4679950" y="944563"/>
            <a:ext cx="1187450" cy="57626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5040313" y="2816225"/>
            <a:ext cx="696912" cy="9556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5508625" y="5659438"/>
            <a:ext cx="27797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Only if we can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find </a:t>
            </a:r>
            <a:r>
              <a:rPr kumimoji="1" lang="en-US" altLang="zh-TW" sz="3200" b="1" i="1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u</a:t>
            </a:r>
            <a:r>
              <a:rPr kumimoji="1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3200" b="1" i="1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3200" b="1" i="1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13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5A1A8-D242-40EF-8115-F5EC8F20152C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2894013"/>
            <a:ext cx="8399462" cy="3559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b="1" smtClean="0"/>
              <a:t>                                                      </a:t>
            </a:r>
            <a:r>
              <a:rPr lang="en-US" altLang="zh-TW" sz="2800" smtClean="0"/>
              <a:t>(5)</a:t>
            </a:r>
            <a:r>
              <a:rPr lang="en-US" altLang="zh-TW" sz="2800" b="1" smtClean="0"/>
              <a:t> </a:t>
            </a:r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   </a:t>
            </a:r>
            <a:r>
              <a:rPr lang="en-US" altLang="zh-TW" sz="2800" smtClean="0">
                <a:solidFill>
                  <a:schemeClr val="folHlink"/>
                </a:solidFill>
              </a:rPr>
              <a:t>For an equation of the form </a:t>
            </a:r>
            <a:r>
              <a:rPr lang="en-US" altLang="zh-TW" sz="2800" i="1" smtClean="0">
                <a:solidFill>
                  <a:schemeClr val="folHlink"/>
                </a:solidFill>
              </a:rPr>
              <a:t>M</a:t>
            </a:r>
            <a:r>
              <a:rPr lang="en-US" altLang="zh-TW" sz="2800" smtClean="0">
                <a:solidFill>
                  <a:schemeClr val="folHlink"/>
                </a:solidFill>
              </a:rPr>
              <a:t>(</a:t>
            </a:r>
            <a:r>
              <a:rPr lang="en-US" altLang="zh-TW" sz="2800" i="1" smtClean="0">
                <a:solidFill>
                  <a:schemeClr val="folHlink"/>
                </a:solidFill>
              </a:rPr>
              <a:t>x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i="1" smtClean="0">
                <a:solidFill>
                  <a:schemeClr val="folHlink"/>
                </a:solidFill>
              </a:rPr>
              <a:t>y</a:t>
            </a:r>
            <a:r>
              <a:rPr lang="en-US" altLang="zh-TW" sz="2800" smtClean="0">
                <a:solidFill>
                  <a:schemeClr val="folHlink"/>
                </a:solidFill>
              </a:rPr>
              <a:t>) </a:t>
            </a:r>
            <a:r>
              <a:rPr lang="en-US" altLang="zh-TW" sz="2800" i="1" smtClean="0">
                <a:solidFill>
                  <a:schemeClr val="folHlink"/>
                </a:solidFill>
              </a:rPr>
              <a:t>dx +</a:t>
            </a:r>
            <a:r>
              <a:rPr lang="en-US" altLang="zh-TW" sz="2800" smtClean="0">
                <a:solidFill>
                  <a:schemeClr val="folHlink"/>
                </a:solidFill>
              </a:rPr>
              <a:t> </a:t>
            </a:r>
            <a:r>
              <a:rPr lang="en-US" altLang="zh-TW" sz="2800" i="1" smtClean="0">
                <a:solidFill>
                  <a:schemeClr val="folHlink"/>
                </a:solidFill>
              </a:rPr>
              <a:t>N</a:t>
            </a:r>
            <a:r>
              <a:rPr lang="en-US" altLang="zh-TW" sz="2800" smtClean="0">
                <a:solidFill>
                  <a:schemeClr val="folHlink"/>
                </a:solidFill>
              </a:rPr>
              <a:t>(</a:t>
            </a:r>
            <a:r>
              <a:rPr lang="en-US" altLang="zh-TW" sz="2800" i="1" smtClean="0">
                <a:solidFill>
                  <a:schemeClr val="folHlink"/>
                </a:solidFill>
              </a:rPr>
              <a:t>x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i="1" smtClean="0">
                <a:solidFill>
                  <a:schemeClr val="folHlink"/>
                </a:solidFill>
              </a:rPr>
              <a:t>y</a:t>
            </a:r>
            <a:r>
              <a:rPr lang="en-US" altLang="zh-TW" sz="2800" smtClean="0">
                <a:solidFill>
                  <a:schemeClr val="folHlink"/>
                </a:solidFill>
              </a:rPr>
              <a:t>) </a:t>
            </a:r>
            <a:r>
              <a:rPr lang="en-US" altLang="zh-TW" sz="2800" i="1" smtClean="0">
                <a:solidFill>
                  <a:schemeClr val="folHlink"/>
                </a:solidFill>
              </a:rPr>
              <a:t>dy =</a:t>
            </a:r>
            <a:r>
              <a:rPr lang="en-US" altLang="zh-TW" sz="2800" smtClean="0">
                <a:solidFill>
                  <a:schemeClr val="folHlink"/>
                </a:solidFill>
              </a:rPr>
              <a:t> 0, this condition indicates that </a:t>
            </a:r>
            <a:r>
              <a:rPr lang="en-US" altLang="zh-TW" sz="2800" b="1" u="sng" smtClean="0">
                <a:solidFill>
                  <a:schemeClr val="folHlink"/>
                </a:solidFill>
              </a:rPr>
              <a:t>the differential equation is exact</a:t>
            </a:r>
            <a:r>
              <a:rPr lang="en-US" altLang="zh-TW" sz="2800" smtClean="0">
                <a:solidFill>
                  <a:schemeClr val="folHlink"/>
                </a:solidFill>
              </a:rPr>
              <a:t>.</a:t>
            </a:r>
            <a:r>
              <a:rPr lang="en-US" altLang="zh-TW" sz="2800" smtClean="0"/>
              <a:t> </a:t>
            </a:r>
            <a:r>
              <a:rPr lang="en-US" altLang="zh-TW" sz="2800" smtClean="0">
                <a:solidFill>
                  <a:schemeClr val="folHlink"/>
                </a:solidFill>
              </a:rPr>
              <a:t>Once the differential equation is exact, we will be able to write the solution to be </a:t>
            </a:r>
            <a:r>
              <a:rPr lang="en-US" altLang="zh-TW" sz="2800" i="1" smtClean="0">
                <a:solidFill>
                  <a:schemeClr val="folHlink"/>
                </a:solidFill>
              </a:rPr>
              <a:t>u</a:t>
            </a:r>
            <a:r>
              <a:rPr lang="en-US" altLang="zh-TW" sz="2800" smtClean="0">
                <a:solidFill>
                  <a:schemeClr val="folHlink"/>
                </a:solidFill>
              </a:rPr>
              <a:t>(</a:t>
            </a:r>
            <a:r>
              <a:rPr lang="en-US" altLang="zh-TW" sz="2800" i="1" smtClean="0">
                <a:solidFill>
                  <a:schemeClr val="folHlink"/>
                </a:solidFill>
              </a:rPr>
              <a:t>x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i="1" smtClean="0">
                <a:solidFill>
                  <a:schemeClr val="folHlink"/>
                </a:solidFill>
              </a:rPr>
              <a:t>y</a:t>
            </a:r>
            <a:r>
              <a:rPr lang="en-US" altLang="zh-TW" sz="2800" smtClean="0">
                <a:solidFill>
                  <a:schemeClr val="folHlink"/>
                </a:solidFill>
              </a:rPr>
              <a:t>) = </a:t>
            </a:r>
            <a:r>
              <a:rPr lang="en-US" altLang="zh-TW" sz="2800" i="1" smtClean="0">
                <a:solidFill>
                  <a:schemeClr val="folHlink"/>
                </a:solidFill>
              </a:rPr>
              <a:t>c</a:t>
            </a:r>
            <a:r>
              <a:rPr lang="en-US" altLang="zh-TW" sz="2800" smtClean="0">
                <a:solidFill>
                  <a:schemeClr val="folHlink"/>
                </a:solidFill>
              </a:rPr>
              <a:t>. (</a:t>
            </a:r>
            <a:r>
              <a:rPr lang="en-US" altLang="zh-TW" sz="2800" u="sng" smtClean="0">
                <a:solidFill>
                  <a:schemeClr val="folHlink"/>
                </a:solidFill>
              </a:rPr>
              <a:t>The problem now is how to find this function </a:t>
            </a:r>
            <a:r>
              <a:rPr lang="en-US" altLang="zh-TW" sz="2800" i="1" u="sng" smtClean="0">
                <a:solidFill>
                  <a:schemeClr val="folHlink"/>
                </a:solidFill>
              </a:rPr>
              <a:t>u</a:t>
            </a:r>
            <a:r>
              <a:rPr lang="en-US" altLang="zh-TW" sz="2800" u="sng" smtClean="0">
                <a:solidFill>
                  <a:schemeClr val="folHlink"/>
                </a:solidFill>
              </a:rPr>
              <a:t>(</a:t>
            </a:r>
            <a:r>
              <a:rPr lang="en-US" altLang="zh-TW" sz="2800" i="1" u="sng" smtClean="0">
                <a:solidFill>
                  <a:schemeClr val="folHlink"/>
                </a:solidFill>
              </a:rPr>
              <a:t>x</a:t>
            </a:r>
            <a:r>
              <a:rPr lang="en-US" altLang="zh-TW" sz="2800" u="sng" smtClean="0">
                <a:solidFill>
                  <a:schemeClr val="folHlink"/>
                </a:solidFill>
              </a:rPr>
              <a:t>, </a:t>
            </a:r>
            <a:r>
              <a:rPr lang="en-US" altLang="zh-TW" sz="2800" i="1" u="sng" smtClean="0">
                <a:solidFill>
                  <a:schemeClr val="folHlink"/>
                </a:solidFill>
              </a:rPr>
              <a:t>y</a:t>
            </a:r>
            <a:r>
              <a:rPr lang="en-US" altLang="zh-TW" sz="2800" u="sng" smtClean="0">
                <a:solidFill>
                  <a:schemeClr val="folHlink"/>
                </a:solidFill>
              </a:rPr>
              <a:t>) = </a:t>
            </a:r>
            <a:r>
              <a:rPr lang="en-US" altLang="zh-TW" sz="2800" i="1" u="sng" smtClean="0">
                <a:solidFill>
                  <a:schemeClr val="folHlink"/>
                </a:solidFill>
              </a:rPr>
              <a:t>c</a:t>
            </a:r>
            <a:r>
              <a:rPr lang="en-US" altLang="zh-TW" sz="2800" u="sng" smtClean="0">
                <a:solidFill>
                  <a:schemeClr val="folHlink"/>
                </a:solidFill>
              </a:rPr>
              <a:t>.</a:t>
            </a:r>
            <a:r>
              <a:rPr lang="en-US" altLang="zh-TW" sz="2800" smtClean="0">
                <a:solidFill>
                  <a:schemeClr val="folHlink"/>
                </a:solidFill>
              </a:rPr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12878" r="3716" b="16975"/>
          <a:stretch>
            <a:fillRect/>
          </a:stretch>
        </p:blipFill>
        <p:spPr bwMode="auto">
          <a:xfrm>
            <a:off x="3203575" y="2781300"/>
            <a:ext cx="2413000" cy="1092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843213" y="508000"/>
          <a:ext cx="36734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方程式" r:id="rId5" imgW="1943100" imgH="419100" progId="Equation.3">
                  <p:embed/>
                </p:oleObj>
              </mc:Choice>
              <mc:Fallback>
                <p:oleObj name="方程式" r:id="rId5" imgW="1943100" imgH="419100" progId="Equation.3">
                  <p:embed/>
                  <p:pic>
                    <p:nvPicPr>
                      <p:cNvPr id="122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000"/>
                        <a:ext cx="3673475" cy="8334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950913" y="590550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Recall that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44563" y="1793875"/>
            <a:ext cx="175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Therefore 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graphicFrame>
        <p:nvGraphicFramePr>
          <p:cNvPr id="12296" name="Object 15"/>
          <p:cNvGraphicFramePr>
            <a:graphicFrameLocks noChangeAspect="1"/>
          </p:cNvGraphicFramePr>
          <p:nvPr/>
        </p:nvGraphicFramePr>
        <p:xfrm>
          <a:off x="2857500" y="1616075"/>
          <a:ext cx="30829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方程式" r:id="rId7" imgW="1790700" imgH="444500" progId="Equation.3">
                  <p:embed/>
                </p:oleObj>
              </mc:Choice>
              <mc:Fallback>
                <p:oleObj name="方程式" r:id="rId7" imgW="1790700" imgH="444500" progId="Equation.3">
                  <p:embed/>
                  <p:pic>
                    <p:nvPicPr>
                      <p:cNvPr id="1229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616075"/>
                        <a:ext cx="3082925" cy="8048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935038" y="2924175"/>
            <a:ext cx="73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Or 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6819900" y="590550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3415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4CEF10-7E26-4563-90A4-47198C6DA662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2446338"/>
            <a:ext cx="8686800" cy="4078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dirty="0" smtClean="0">
                <a:solidFill>
                  <a:schemeClr val="folHlink"/>
                </a:solidFill>
              </a:rPr>
              <a:t>If (1) is exact </a:t>
            </a:r>
            <a:r>
              <a:rPr lang="en-US" altLang="zh-TW" sz="2800" dirty="0" smtClean="0"/>
              <a:t>(</a:t>
            </a:r>
            <a:r>
              <a:rPr lang="en-US" altLang="zh-TW" sz="2800" u="sng" dirty="0" err="1" smtClean="0"/>
              <a:t>Eq</a:t>
            </a:r>
            <a:r>
              <a:rPr lang="en-US" altLang="zh-TW" sz="2800" u="sng" dirty="0" smtClean="0"/>
              <a:t> (5) from previous slide</a:t>
            </a:r>
            <a:r>
              <a:rPr lang="en-US" altLang="zh-TW" sz="2800" dirty="0" smtClean="0"/>
              <a:t>), the function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 can be found in the following systematic way. </a:t>
            </a:r>
          </a:p>
          <a:p>
            <a:pPr eaLnBrk="1" hangingPunct="1">
              <a:defRPr/>
            </a:pPr>
            <a:r>
              <a:rPr lang="en-US" altLang="zh-TW" sz="2800" dirty="0" smtClean="0"/>
              <a:t>From (4a) we have by integration with respect to </a:t>
            </a:r>
            <a:r>
              <a:rPr lang="en-US" altLang="zh-TW" sz="2800" i="1" dirty="0" smtClean="0"/>
              <a:t>x</a:t>
            </a: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dirty="0" smtClean="0"/>
              <a:t>    (6)                    </a:t>
            </a:r>
            <a:r>
              <a:rPr lang="en-US" altLang="zh-TW" sz="2800" i="1" dirty="0" smtClean="0"/>
              <a:t>u = </a:t>
            </a:r>
            <a:r>
              <a:rPr lang="en-US" altLang="zh-TW" sz="2800" dirty="0" smtClean="0"/>
              <a:t>∫</a:t>
            </a:r>
            <a:r>
              <a:rPr lang="en-US" altLang="zh-TW" sz="2800" i="1" dirty="0" smtClean="0"/>
              <a:t>M </a:t>
            </a:r>
            <a:r>
              <a:rPr lang="en-US" altLang="zh-TW" sz="2800" i="1" dirty="0" err="1" smtClean="0"/>
              <a:t>dx</a:t>
            </a:r>
            <a:r>
              <a:rPr lang="en-US" altLang="zh-TW" sz="2800" i="1" dirty="0" smtClean="0"/>
              <a:t> +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FFC000"/>
                </a:solidFill>
              </a:rPr>
              <a:t>k</a:t>
            </a:r>
            <a:r>
              <a:rPr lang="en-US" altLang="zh-TW" sz="2800" dirty="0" smtClean="0">
                <a:solidFill>
                  <a:srgbClr val="FFC000"/>
                </a:solidFill>
              </a:rPr>
              <a:t>(</a:t>
            </a:r>
            <a:r>
              <a:rPr lang="en-US" altLang="zh-TW" sz="2800" i="1" dirty="0" smtClean="0">
                <a:solidFill>
                  <a:srgbClr val="FFC000"/>
                </a:solidFill>
              </a:rPr>
              <a:t>y</a:t>
            </a:r>
            <a:r>
              <a:rPr lang="en-US" altLang="zh-TW" sz="2800" dirty="0" smtClean="0">
                <a:solidFill>
                  <a:srgbClr val="FFC00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/>
              <a:t>    In this integration, </a:t>
            </a:r>
            <a:r>
              <a:rPr lang="en-US" altLang="zh-TW" sz="2800" i="1" dirty="0" smtClean="0"/>
              <a:t>y </a:t>
            </a:r>
            <a:r>
              <a:rPr lang="en-US" altLang="zh-TW" sz="2800" dirty="0" smtClean="0"/>
              <a:t>is regarded as a constant, and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 plays the role of a “constant” of integration.</a:t>
            </a:r>
          </a:p>
          <a:p>
            <a:pPr eaLnBrk="1" hangingPunct="1">
              <a:defRPr/>
            </a:pPr>
            <a:r>
              <a:rPr lang="en-US" altLang="zh-TW" sz="2800" dirty="0" smtClean="0"/>
              <a:t>To determine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), we derive </a:t>
            </a:r>
            <a:r>
              <a:rPr lang="en-US" altLang="zh-TW" sz="2800" dirty="0" smtClean="0">
                <a:sym typeface="Symbol" pitchFamily="18" charset="2"/>
              </a:rPr>
              <a:t>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/</a:t>
            </a:r>
            <a:r>
              <a:rPr lang="en-US" altLang="zh-TW" sz="2800" dirty="0" smtClean="0">
                <a:sym typeface="Symbol" pitchFamily="18" charset="2"/>
              </a:rPr>
              <a:t></a:t>
            </a:r>
            <a:r>
              <a:rPr lang="en-US" altLang="zh-TW" sz="2800" i="1" dirty="0" smtClean="0"/>
              <a:t>y </a:t>
            </a:r>
            <a:r>
              <a:rPr lang="en-US" altLang="zh-TW" sz="2800" dirty="0" smtClean="0"/>
              <a:t>from (6), use (4b) to get </a:t>
            </a:r>
            <a:r>
              <a:rPr lang="en-US" altLang="zh-TW" sz="2800" i="1" dirty="0" err="1" smtClean="0"/>
              <a:t>dk</a:t>
            </a:r>
            <a:r>
              <a:rPr lang="en-US" altLang="zh-TW" sz="2800" dirty="0" smtClean="0"/>
              <a:t>/</a:t>
            </a:r>
            <a:r>
              <a:rPr lang="en-US" altLang="zh-TW" sz="2800" i="1" dirty="0" err="1" smtClean="0"/>
              <a:t>dy</a:t>
            </a:r>
            <a:r>
              <a:rPr lang="en-US" altLang="zh-TW" sz="2800" dirty="0" smtClean="0"/>
              <a:t>, and integrate </a:t>
            </a:r>
            <a:r>
              <a:rPr lang="en-US" altLang="zh-TW" sz="2800" i="1" dirty="0" err="1" smtClean="0"/>
              <a:t>dk</a:t>
            </a:r>
            <a:r>
              <a:rPr lang="en-US" altLang="zh-TW" sz="2800" dirty="0" smtClean="0"/>
              <a:t>/</a:t>
            </a:r>
            <a:r>
              <a:rPr lang="en-US" altLang="zh-TW" sz="2800" i="1" dirty="0" err="1" smtClean="0"/>
              <a:t>dy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to get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).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2190750" y="1052513"/>
          <a:ext cx="3673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方程式" r:id="rId4" imgW="1943100" imgH="419100" progId="Equation.3">
                  <p:embed/>
                </p:oleObj>
              </mc:Choice>
              <mc:Fallback>
                <p:oleObj name="方程式" r:id="rId4" imgW="1943100" imgH="419100" progId="Equation.3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052513"/>
                        <a:ext cx="3673475" cy="8334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167438" y="113506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(4)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195513" y="1016000"/>
            <a:ext cx="1584325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0" y="2311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112963" y="1844675"/>
            <a:ext cx="458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where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and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are known.</a:t>
            </a:r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900113" y="225425"/>
            <a:ext cx="669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dx +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</a:t>
            </a:r>
            <a:r>
              <a:rPr kumimoji="1" lang="en-US" altLang="zh-TW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dy =</a:t>
            </a:r>
            <a:r>
              <a:rPr kumimoji="1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                   (1)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87338" y="3465513"/>
            <a:ext cx="8677275" cy="2987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2E6123-7FBC-438F-AA85-943BC4523D64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2276475"/>
            <a:ext cx="8686800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smtClean="0"/>
              <a:t>One can alternatively begin from 4(b) with integration with respect to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b="1" smtClean="0"/>
              <a:t>    (6*)                    </a:t>
            </a:r>
            <a:r>
              <a:rPr lang="en-US" altLang="zh-TW" sz="2800" i="1" smtClean="0"/>
              <a:t>u = </a:t>
            </a:r>
            <a:r>
              <a:rPr lang="en-US" altLang="zh-TW" sz="2800" smtClean="0"/>
              <a:t>∫</a:t>
            </a:r>
            <a:r>
              <a:rPr lang="en-US" altLang="zh-TW" sz="2800" i="1" smtClean="0"/>
              <a:t>N dy +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l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smtClean="0"/>
              <a:t>    in this integration, </a:t>
            </a:r>
            <a:r>
              <a:rPr lang="en-US" altLang="zh-TW" sz="2800" i="1" smtClean="0"/>
              <a:t>l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)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is to be regarded as a constant.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smtClean="0"/>
              <a:t>To determine </a:t>
            </a:r>
            <a:r>
              <a:rPr lang="en-US" altLang="zh-TW" sz="2800" i="1" smtClean="0"/>
              <a:t>l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), we derive </a:t>
            </a:r>
            <a:r>
              <a:rPr lang="en-US" altLang="zh-TW" sz="2800" smtClean="0">
                <a:sym typeface="Symbol" pitchFamily="18" charset="2"/>
              </a:rPr>
              <a:t>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/</a:t>
            </a:r>
            <a:r>
              <a:rPr lang="en-US" altLang="zh-TW" sz="2800" smtClean="0">
                <a:sym typeface="Symbol" pitchFamily="18" charset="2"/>
              </a:rPr>
              <a:t></a:t>
            </a:r>
            <a:r>
              <a:rPr lang="en-US" altLang="zh-TW" sz="2800" i="1" smtClean="0"/>
              <a:t>x </a:t>
            </a:r>
            <a:r>
              <a:rPr lang="en-US" altLang="zh-TW" sz="2800" smtClean="0"/>
              <a:t>from (6*), use (4a) to get </a:t>
            </a:r>
            <a:r>
              <a:rPr lang="en-US" altLang="zh-TW" sz="2800" i="1" smtClean="0"/>
              <a:t>dl</a:t>
            </a:r>
            <a:r>
              <a:rPr lang="en-US" altLang="zh-TW" sz="2800" smtClean="0"/>
              <a:t>/</a:t>
            </a:r>
            <a:r>
              <a:rPr lang="en-US" altLang="zh-TW" sz="2800" i="1" smtClean="0"/>
              <a:t>dx</a:t>
            </a:r>
            <a:r>
              <a:rPr lang="en-US" altLang="zh-TW" sz="2800" smtClean="0"/>
              <a:t>, and integrate </a:t>
            </a:r>
            <a:r>
              <a:rPr lang="en-US" altLang="zh-TW" sz="2800" i="1" smtClean="0"/>
              <a:t>dl</a:t>
            </a:r>
            <a:r>
              <a:rPr lang="en-US" altLang="zh-TW" sz="2800" smtClean="0"/>
              <a:t>/</a:t>
            </a:r>
            <a:r>
              <a:rPr lang="en-US" altLang="zh-TW" sz="2800" i="1" smtClean="0"/>
              <a:t>dx </a:t>
            </a:r>
            <a:r>
              <a:rPr lang="en-US" altLang="zh-TW" sz="2800" smtClean="0"/>
              <a:t>to get </a:t>
            </a:r>
            <a:r>
              <a:rPr lang="en-US" altLang="zh-TW" sz="2800" i="1" smtClean="0"/>
              <a:t>l(x)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800" b="1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b="1" smtClean="0">
                <a:solidFill>
                  <a:schemeClr val="folHlink"/>
                </a:solidFill>
              </a:rPr>
              <a:t>Function </a:t>
            </a:r>
            <a:r>
              <a:rPr lang="en-US" altLang="zh-TW" sz="2800" b="1" i="1" smtClean="0">
                <a:solidFill>
                  <a:schemeClr val="folHlink"/>
                </a:solidFill>
              </a:rPr>
              <a:t>u</a:t>
            </a:r>
            <a:r>
              <a:rPr lang="en-US" altLang="zh-TW" sz="2800" b="1" smtClean="0">
                <a:solidFill>
                  <a:schemeClr val="folHlink"/>
                </a:solidFill>
              </a:rPr>
              <a:t>(</a:t>
            </a:r>
            <a:r>
              <a:rPr lang="en-US" altLang="zh-TW" sz="2800" b="1" i="1" smtClean="0">
                <a:solidFill>
                  <a:schemeClr val="folHlink"/>
                </a:solidFill>
              </a:rPr>
              <a:t>x</a:t>
            </a:r>
            <a:r>
              <a:rPr lang="en-US" altLang="zh-TW" sz="2800" b="1" smtClean="0">
                <a:solidFill>
                  <a:schemeClr val="folHlink"/>
                </a:solidFill>
              </a:rPr>
              <a:t>, </a:t>
            </a:r>
            <a:r>
              <a:rPr lang="en-US" altLang="zh-TW" sz="2800" b="1" i="1" smtClean="0">
                <a:solidFill>
                  <a:schemeClr val="folHlink"/>
                </a:solidFill>
              </a:rPr>
              <a:t>y</a:t>
            </a:r>
            <a:r>
              <a:rPr lang="en-US" altLang="zh-TW" sz="2800" b="1" smtClean="0">
                <a:solidFill>
                  <a:schemeClr val="folHlink"/>
                </a:solidFill>
              </a:rPr>
              <a:t>) determined by either approach, of course, will be the same.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2190750" y="477838"/>
          <a:ext cx="3673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方程式" r:id="rId4" imgW="1943100" imgH="419100" progId="Equation.3">
                  <p:embed/>
                </p:oleObj>
              </mc:Choice>
              <mc:Fallback>
                <p:oleObj name="方程式" r:id="rId4" imgW="1943100" imgH="419100" progId="Equation.3">
                  <p:embed/>
                  <p:pic>
                    <p:nvPicPr>
                      <p:cNvPr id="163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77838"/>
                        <a:ext cx="3673475" cy="8334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167438" y="56038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(4)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284663" y="441325"/>
            <a:ext cx="1584325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0" y="20240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079625" y="1289050"/>
            <a:ext cx="458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where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and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t>) are known.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50825" y="2276475"/>
            <a:ext cx="8605838" cy="2952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671</Words>
  <Application>Microsoft Office PowerPoint</Application>
  <PresentationFormat>如螢幕大小 (4:3)</PresentationFormat>
  <Paragraphs>73</Paragraphs>
  <Slides>7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Arial</vt:lpstr>
      <vt:lpstr>Calibri</vt:lpstr>
      <vt:lpstr>Symbol</vt:lpstr>
      <vt:lpstr>Times New Roman</vt:lpstr>
      <vt:lpstr>Verdana</vt:lpstr>
      <vt:lpstr>Wingdings</vt:lpstr>
      <vt:lpstr>Globe</vt:lpstr>
      <vt:lpstr>Microsoft 方程式編輯器 3.0</vt:lpstr>
      <vt:lpstr>Recall what is an 1st-order 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23</cp:revision>
  <dcterms:created xsi:type="dcterms:W3CDTF">2018-09-20T15:10:21Z</dcterms:created>
  <dcterms:modified xsi:type="dcterms:W3CDTF">2018-09-25T00:26:20Z</dcterms:modified>
</cp:coreProperties>
</file>