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6" r:id="rId2"/>
    <p:sldId id="259" r:id="rId3"/>
    <p:sldId id="260" r:id="rId4"/>
    <p:sldId id="261" r:id="rId5"/>
    <p:sldId id="262" r:id="rId6"/>
    <p:sldId id="264" r:id="rId7"/>
    <p:sldId id="268" r:id="rId8"/>
    <p:sldId id="265" r:id="rId9"/>
    <p:sldId id="269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7" d="100"/>
          <a:sy n="167" d="100"/>
        </p:scale>
        <p:origin x="16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F8D48-BB05-496C-AF39-1B8E34E3BF99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D2E71-FD9E-4160-AD01-708271AB9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1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23E5830-4A86-4D38-9BCC-AE07627BE26E}" type="slidenum">
              <a:rPr kumimoji="0" lang="zh-TW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0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2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35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49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9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8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6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351F-D218-4168-BE92-B64F255ACE65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55CE-660E-4194-8660-360967F23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13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576" y="365124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Chapter 1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Modeling</a:t>
            </a:r>
          </a:p>
          <a:p>
            <a:r>
              <a:rPr lang="en-US" altLang="zh-TW" dirty="0" smtClean="0"/>
              <a:t>Differential equation (DE): ODE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PDE</a:t>
            </a:r>
          </a:p>
          <a:p>
            <a:r>
              <a:rPr lang="en-US" altLang="zh-TW" dirty="0" smtClean="0"/>
              <a:t>Linear ODE</a:t>
            </a:r>
          </a:p>
          <a:p>
            <a:r>
              <a:rPr lang="zh-TW" altLang="en-US" dirty="0"/>
              <a:t>手</a:t>
            </a:r>
            <a:r>
              <a:rPr lang="zh-TW" altLang="en-US" dirty="0" smtClean="0"/>
              <a:t>繪 </a:t>
            </a:r>
            <a:r>
              <a:rPr lang="en-US" altLang="zh-TW" dirty="0" smtClean="0"/>
              <a:t>Directional field</a:t>
            </a:r>
          </a:p>
          <a:p>
            <a:r>
              <a:rPr lang="zh-TW" altLang="en-US" dirty="0" smtClean="0"/>
              <a:t>求解 </a:t>
            </a:r>
            <a:r>
              <a:rPr lang="en-US" altLang="zh-TW" dirty="0" smtClean="0"/>
              <a:t>ODE: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Separable ODE</a:t>
            </a:r>
          </a:p>
          <a:p>
            <a:pPr lvl="1"/>
            <a:r>
              <a:rPr lang="en-US" altLang="zh-TW" u="sng" dirty="0" smtClean="0"/>
              <a:t>Non-</a:t>
            </a:r>
            <a:r>
              <a:rPr lang="en-US" altLang="zh-TW" dirty="0" smtClean="0"/>
              <a:t>separable ODE</a:t>
            </a:r>
          </a:p>
          <a:p>
            <a:pPr lvl="2"/>
            <a:r>
              <a:rPr lang="zh-TW" altLang="en-US" dirty="0" smtClean="0"/>
              <a:t>齊次函數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Exact ODE (</a:t>
            </a:r>
            <a:r>
              <a:rPr lang="zh-TW" altLang="en-US" dirty="0" smtClean="0"/>
              <a:t>正合</a:t>
            </a:r>
            <a:r>
              <a:rPr lang="en-US" altLang="zh-TW" dirty="0" smtClean="0"/>
              <a:t>ODE)</a:t>
            </a:r>
          </a:p>
          <a:p>
            <a:pPr lvl="2"/>
            <a:r>
              <a:rPr lang="zh-TW" altLang="en-US" dirty="0" smtClean="0"/>
              <a:t>修正型 正</a:t>
            </a:r>
            <a:r>
              <a:rPr lang="zh-TW" altLang="en-US" dirty="0"/>
              <a:t>合</a:t>
            </a:r>
            <a:r>
              <a:rPr lang="en-US" altLang="zh-TW" dirty="0"/>
              <a:t>ODE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21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114F8C4-6BBC-4A87-9366-46930DBD4903}" type="slidenum">
              <a:rPr kumimoji="0" lang="zh-TW" altLang="en-US" smtClean="0"/>
              <a:pPr eaLnBrk="1" hangingPunct="1">
                <a:defRPr/>
              </a:pPr>
              <a:t>10</a:t>
            </a:fld>
            <a:endParaRPr kumimoji="0" lang="en-US" altLang="zh-TW" smtClean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Formal Definition of a Solution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  <a:defRPr/>
            </a:pPr>
            <a:r>
              <a:rPr lang="en-US" altLang="zh-TW" dirty="0"/>
              <a:t>A function</a:t>
            </a:r>
          </a:p>
          <a:p>
            <a:pPr eaLnBrk="1" hangingPunct="1">
              <a:lnSpc>
                <a:spcPts val="3400"/>
              </a:lnSpc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                              y = h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</a:p>
          <a:p>
            <a:pPr eaLnBrk="1" hangingPunct="1">
              <a:lnSpc>
                <a:spcPts val="34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is called a </a:t>
            </a:r>
            <a:r>
              <a:rPr lang="en-US" altLang="zh-TW" b="1" dirty="0"/>
              <a:t>solution </a:t>
            </a:r>
            <a:r>
              <a:rPr lang="en-US" altLang="zh-TW" dirty="0"/>
              <a:t>of a given ODE (4) on some open interval </a:t>
            </a:r>
            <a:r>
              <a:rPr lang="en-US" altLang="zh-TW" i="1" dirty="0"/>
              <a:t>a &lt; x &lt; b </a:t>
            </a:r>
            <a:r>
              <a:rPr lang="en-US" altLang="zh-TW" dirty="0"/>
              <a:t>if </a:t>
            </a:r>
            <a:r>
              <a:rPr lang="en-US" altLang="zh-TW" i="1" dirty="0"/>
              <a:t>h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is </a:t>
            </a:r>
            <a:r>
              <a:rPr lang="en-US" altLang="zh-TW" b="1" u="sng" dirty="0">
                <a:solidFill>
                  <a:srgbClr val="FFC000"/>
                </a:solidFill>
              </a:rPr>
              <a:t>defined</a:t>
            </a:r>
            <a:r>
              <a:rPr lang="en-US" altLang="zh-TW" dirty="0"/>
              <a:t> and </a:t>
            </a:r>
            <a:r>
              <a:rPr lang="en-US" altLang="zh-TW" b="1" u="sng" dirty="0">
                <a:solidFill>
                  <a:srgbClr val="FFC000"/>
                </a:solidFill>
              </a:rPr>
              <a:t>differentiable</a:t>
            </a:r>
            <a:r>
              <a:rPr lang="en-US" altLang="zh-TW" dirty="0"/>
              <a:t> throughout the interval and is such that </a:t>
            </a:r>
            <a:r>
              <a:rPr lang="en-US" altLang="zh-TW" u="sng" dirty="0"/>
              <a:t>the equation becomes an identity</a:t>
            </a:r>
            <a:r>
              <a:rPr lang="en-US" altLang="zh-TW" dirty="0"/>
              <a:t> if </a:t>
            </a:r>
            <a:r>
              <a:rPr lang="en-US" altLang="zh-TW" i="1" dirty="0"/>
              <a:t>y </a:t>
            </a:r>
            <a:r>
              <a:rPr lang="en-US" altLang="zh-TW" dirty="0"/>
              <a:t>and </a:t>
            </a:r>
            <a:r>
              <a:rPr lang="en-US" altLang="zh-TW" i="1" dirty="0"/>
              <a:t>y’</a:t>
            </a:r>
            <a:r>
              <a:rPr lang="en-US" altLang="zh-TW" dirty="0"/>
              <a:t> are replaced with </a:t>
            </a:r>
            <a:r>
              <a:rPr lang="en-US" altLang="zh-TW" i="1" dirty="0"/>
              <a:t>h </a:t>
            </a:r>
            <a:r>
              <a:rPr lang="en-US" altLang="zh-TW" dirty="0"/>
              <a:t>and </a:t>
            </a:r>
            <a:r>
              <a:rPr lang="en-US" altLang="zh-TW" i="1" dirty="0"/>
              <a:t>h’</a:t>
            </a:r>
            <a:r>
              <a:rPr lang="en-US" altLang="zh-TW" dirty="0"/>
              <a:t>, respectively. </a:t>
            </a:r>
            <a:endParaRPr lang="en-US" altLang="zh-TW" dirty="0" smtClean="0"/>
          </a:p>
          <a:p>
            <a:pPr eaLnBrk="1" hangingPunct="1">
              <a:lnSpc>
                <a:spcPts val="34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The </a:t>
            </a:r>
            <a:r>
              <a:rPr lang="en-US" altLang="zh-TW" dirty="0"/>
              <a:t>curve (the graph) of </a:t>
            </a:r>
            <a:r>
              <a:rPr lang="en-US" altLang="zh-TW" i="1" dirty="0"/>
              <a:t>h </a:t>
            </a:r>
            <a:r>
              <a:rPr lang="en-US" altLang="zh-TW" dirty="0"/>
              <a:t>is called a </a:t>
            </a:r>
            <a:r>
              <a:rPr lang="en-US" altLang="zh-TW" b="1" u="sng" dirty="0"/>
              <a:t>solution curve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6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CF0B97D-6CD1-44D1-9CED-CF84F53C30FB}" type="slidenum">
              <a:rPr kumimoji="0" lang="zh-TW" altLang="en-US" smtClean="0"/>
              <a:pPr eaLnBrk="1" hangingPunct="1">
                <a:defRPr/>
              </a:pPr>
              <a:t>11</a:t>
            </a:fld>
            <a:endParaRPr kumimoji="0" lang="en-US" altLang="zh-TW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016000"/>
            <a:ext cx="8229600" cy="4530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TW" dirty="0">
                <a:solidFill>
                  <a:schemeClr val="folHlink"/>
                </a:solidFill>
              </a:rPr>
              <a:t>The solution </a:t>
            </a:r>
            <a:r>
              <a:rPr lang="en-US" altLang="zh-TW" i="1" dirty="0">
                <a:solidFill>
                  <a:schemeClr val="folHlink"/>
                </a:solidFill>
              </a:rPr>
              <a:t>y</a:t>
            </a:r>
            <a:r>
              <a:rPr lang="en-US" altLang="zh-TW" dirty="0">
                <a:solidFill>
                  <a:schemeClr val="folHlink"/>
                </a:solidFill>
              </a:rPr>
              <a:t>(</a:t>
            </a:r>
            <a:r>
              <a:rPr lang="en-US" altLang="zh-TW" i="1" dirty="0">
                <a:solidFill>
                  <a:schemeClr val="folHlink"/>
                </a:solidFill>
              </a:rPr>
              <a:t>x</a:t>
            </a:r>
            <a:r>
              <a:rPr lang="en-US" altLang="zh-TW" dirty="0">
                <a:solidFill>
                  <a:schemeClr val="folHlink"/>
                </a:solidFill>
              </a:rPr>
              <a:t>) to a first-order ODE will involve </a:t>
            </a:r>
            <a:r>
              <a:rPr lang="en-US" altLang="zh-TW" u="sng" dirty="0">
                <a:solidFill>
                  <a:schemeClr val="folHlink"/>
                </a:solidFill>
              </a:rPr>
              <a:t>one integration constant</a:t>
            </a:r>
            <a:r>
              <a:rPr lang="en-US" altLang="zh-TW" dirty="0">
                <a:solidFill>
                  <a:schemeClr val="folHlink"/>
                </a:solidFill>
              </a:rPr>
              <a:t>.</a:t>
            </a:r>
            <a:r>
              <a:rPr lang="en-US" altLang="zh-TW" dirty="0"/>
              <a:t> This constant can be often determined by supplying an </a:t>
            </a:r>
            <a:r>
              <a:rPr lang="en-US" altLang="zh-TW" u="sng" dirty="0">
                <a:solidFill>
                  <a:schemeClr val="folHlink"/>
                </a:solidFill>
              </a:rPr>
              <a:t>initial</a:t>
            </a:r>
            <a:r>
              <a:rPr lang="en-US" altLang="zh-TW" dirty="0">
                <a:solidFill>
                  <a:schemeClr val="folHlink"/>
                </a:solidFill>
              </a:rPr>
              <a:t> </a:t>
            </a:r>
            <a:r>
              <a:rPr lang="en-US" altLang="zh-TW" u="sng" dirty="0">
                <a:solidFill>
                  <a:schemeClr val="folHlink"/>
                </a:solidFill>
              </a:rPr>
              <a:t>condition</a:t>
            </a:r>
            <a:r>
              <a:rPr lang="en-US" altLang="zh-TW" dirty="0"/>
              <a:t> (for example, </a:t>
            </a:r>
            <a:r>
              <a:rPr lang="en-US" altLang="zh-TW" i="1" dirty="0"/>
              <a:t>y</a:t>
            </a:r>
            <a:r>
              <a:rPr lang="en-US" altLang="zh-TW" dirty="0"/>
              <a:t>(0)=</a:t>
            </a:r>
            <a:r>
              <a:rPr lang="en-US" altLang="zh-TW" i="1" dirty="0"/>
              <a:t>k</a:t>
            </a:r>
            <a:r>
              <a:rPr lang="en-US" altLang="zh-TW" baseline="-25000" dirty="0"/>
              <a:t>1</a:t>
            </a:r>
            <a:r>
              <a:rPr lang="en-US" altLang="zh-TW" dirty="0"/>
              <a:t>, or the value of </a:t>
            </a:r>
            <a:r>
              <a:rPr lang="en-US" altLang="zh-TW" i="1" dirty="0"/>
              <a:t>y</a:t>
            </a:r>
            <a:r>
              <a:rPr lang="en-US" altLang="zh-TW" dirty="0"/>
              <a:t> at </a:t>
            </a:r>
            <a:r>
              <a:rPr lang="en-US" altLang="zh-TW" i="1" dirty="0"/>
              <a:t>x</a:t>
            </a:r>
            <a:r>
              <a:rPr lang="en-US" altLang="zh-TW" dirty="0"/>
              <a:t>=0 is </a:t>
            </a:r>
            <a:r>
              <a:rPr lang="en-US" altLang="zh-TW" i="1" dirty="0"/>
              <a:t>k</a:t>
            </a:r>
            <a:r>
              <a:rPr lang="en-US" altLang="zh-TW" baseline="-25000" dirty="0"/>
              <a:t>1</a:t>
            </a:r>
            <a:r>
              <a:rPr lang="en-US" altLang="zh-TW" dirty="0"/>
              <a:t>.) or a </a:t>
            </a:r>
            <a:r>
              <a:rPr lang="en-US" altLang="zh-TW" u="sng" dirty="0">
                <a:solidFill>
                  <a:schemeClr val="folHlink"/>
                </a:solidFill>
              </a:rPr>
              <a:t>boundary condition</a:t>
            </a:r>
            <a:r>
              <a:rPr lang="en-US" altLang="zh-TW" dirty="0"/>
              <a:t> (for example,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a</a:t>
            </a:r>
            <a:r>
              <a:rPr lang="en-US" altLang="zh-TW" dirty="0"/>
              <a:t>)=</a:t>
            </a:r>
            <a:r>
              <a:rPr lang="en-US" altLang="zh-TW" i="1" dirty="0"/>
              <a:t>k</a:t>
            </a:r>
            <a:r>
              <a:rPr lang="en-US" altLang="zh-TW" baseline="-25000" dirty="0"/>
              <a:t>2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dirty="0"/>
              <a:t>Similarly, the solution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to a second-order ODE will involve </a:t>
            </a:r>
            <a:r>
              <a:rPr lang="en-US" altLang="zh-TW" u="sng" dirty="0"/>
              <a:t>two integration constants</a:t>
            </a:r>
            <a:r>
              <a:rPr lang="en-US" altLang="zh-TW" dirty="0"/>
              <a:t>, which will need two conditions to solve. (We will see in a few lectures later.)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0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若某個函數被稱為某</a:t>
            </a:r>
            <a:r>
              <a:rPr lang="en-US" altLang="zh-TW" dirty="0" smtClean="0"/>
              <a:t>ODE</a:t>
            </a:r>
            <a:r>
              <a:rPr lang="zh-TW" altLang="en-US" dirty="0" smtClean="0"/>
              <a:t>在開區間 </a:t>
            </a:r>
            <a:r>
              <a:rPr lang="en-US" altLang="zh-TW" dirty="0" smtClean="0"/>
              <a:t>a &lt; x &lt; b </a:t>
            </a:r>
            <a:r>
              <a:rPr lang="zh-TW" altLang="en-US" dirty="0" smtClean="0"/>
              <a:t>的解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則該函數在區間內有定義 且 可微分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84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Mathematical Models</a:t>
            </a:r>
          </a:p>
        </p:txBody>
      </p:sp>
      <p:sp>
        <p:nvSpPr>
          <p:cNvPr id="242700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If we want to solve an engineering problem (usually of a physical nature), we first have to </a:t>
            </a:r>
            <a:r>
              <a:rPr lang="en-US" altLang="zh-TW" b="1" u="sng" dirty="0"/>
              <a:t>formulate</a:t>
            </a:r>
            <a:r>
              <a:rPr lang="en-US" altLang="zh-TW" dirty="0"/>
              <a:t> the problem as </a:t>
            </a:r>
            <a:r>
              <a:rPr lang="en-US" altLang="zh-TW" u="sng" dirty="0"/>
              <a:t>a mathematical expression</a:t>
            </a:r>
            <a:r>
              <a:rPr lang="en-US" altLang="zh-TW" dirty="0"/>
              <a:t> in terms of </a:t>
            </a:r>
            <a:r>
              <a:rPr lang="en-US" altLang="zh-TW" u="sng" dirty="0"/>
              <a:t>variables</a:t>
            </a:r>
            <a:r>
              <a:rPr lang="en-US" altLang="zh-TW" dirty="0"/>
              <a:t>, </a:t>
            </a:r>
            <a:r>
              <a:rPr lang="en-US" altLang="zh-TW" u="sng" dirty="0"/>
              <a:t>functions</a:t>
            </a:r>
            <a:r>
              <a:rPr lang="en-US" altLang="zh-TW" dirty="0"/>
              <a:t>, </a:t>
            </a:r>
            <a:r>
              <a:rPr lang="en-US" altLang="zh-TW" u="sng" dirty="0"/>
              <a:t>equations</a:t>
            </a:r>
            <a:r>
              <a:rPr lang="en-US" altLang="zh-TW" dirty="0"/>
              <a:t>, and so forth. </a:t>
            </a:r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Such </a:t>
            </a:r>
            <a:r>
              <a:rPr lang="en-US" altLang="zh-TW" dirty="0"/>
              <a:t>an expression is known as a </a:t>
            </a:r>
            <a:r>
              <a:rPr lang="en-US" altLang="zh-TW" b="1" u="sng" dirty="0"/>
              <a:t>mathematical model</a:t>
            </a:r>
            <a:r>
              <a:rPr lang="en-US" altLang="zh-TW" dirty="0"/>
              <a:t>.</a:t>
            </a:r>
            <a:endParaRPr lang="zh-TW" altLang="en-US" sz="360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08E790F-308A-467C-89E7-33B9588E4D27}" type="slidenum">
              <a:rPr kumimoji="0" lang="zh-TW" altLang="en-US" smtClean="0"/>
              <a:pPr eaLnBrk="1" hangingPunct="1">
                <a:defRPr/>
              </a:pPr>
              <a:t>2</a:t>
            </a:fld>
            <a:endParaRPr kumimoji="0" lang="en-US" altLang="zh-TW" smtClean="0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539750" y="474663"/>
            <a:ext cx="79565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28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(Mathematical) Modeling</a:t>
            </a:r>
            <a:endParaRPr lang="en-US" altLang="zh-TW" dirty="0"/>
          </a:p>
        </p:txBody>
      </p:sp>
      <p:sp>
        <p:nvSpPr>
          <p:cNvPr id="50176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60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The process of (1) </a:t>
            </a:r>
            <a:r>
              <a:rPr lang="en-US" altLang="zh-TW" b="1" u="sng" dirty="0"/>
              <a:t>setting up a model</a:t>
            </a:r>
            <a:r>
              <a:rPr lang="en-US" altLang="zh-TW" dirty="0"/>
              <a:t>, (2) </a:t>
            </a:r>
            <a:r>
              <a:rPr lang="en-US" altLang="zh-TW" b="1" u="sng" dirty="0"/>
              <a:t>solving it mathematically</a:t>
            </a:r>
            <a:r>
              <a:rPr lang="en-US" altLang="zh-TW" dirty="0"/>
              <a:t>, and (3) </a:t>
            </a:r>
            <a:r>
              <a:rPr lang="en-US" altLang="zh-TW" b="1" u="sng" dirty="0"/>
              <a:t>interpreting the result</a:t>
            </a:r>
            <a:r>
              <a:rPr lang="en-US" altLang="zh-TW" dirty="0"/>
              <a:t> in physical or other terms;  is called mathematical modeling, or, briefly, </a:t>
            </a:r>
            <a:r>
              <a:rPr lang="en-US" altLang="zh-TW" b="1" dirty="0"/>
              <a:t>modeling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All </a:t>
            </a:r>
            <a:r>
              <a:rPr lang="en-US" altLang="zh-TW" dirty="0"/>
              <a:t>math models can be solved (obtaining solutions) one way or the others. However this mathematical solution is not necessarily a solution to the engineering (physical) problem. 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B437F87E-4A9B-4D21-A8C2-5DF2753BCE77}" type="slidenum">
              <a:rPr kumimoji="0" lang="zh-TW" altLang="en-US" smtClean="0"/>
              <a:pPr eaLnBrk="1" hangingPunct="1">
                <a:defRPr/>
              </a:pPr>
              <a:t>3</a:t>
            </a:fld>
            <a:endParaRPr kumimoji="0" lang="en-US" altLang="zh-TW" smtClean="0"/>
          </a:p>
        </p:txBody>
      </p:sp>
      <p:sp>
        <p:nvSpPr>
          <p:cNvPr id="501762" name="Rectangle 2"/>
          <p:cNvSpPr>
            <a:spLocks noChangeArrowheads="1"/>
          </p:cNvSpPr>
          <p:nvPr/>
        </p:nvSpPr>
        <p:spPr bwMode="auto">
          <a:xfrm>
            <a:off x="539750" y="474663"/>
            <a:ext cx="79565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28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1256BFC-EE5B-4ADC-B9E3-E13E0712D9C4}" type="slidenum">
              <a:rPr kumimoji="0" lang="zh-TW" altLang="en-US" smtClean="0"/>
              <a:pPr eaLnBrk="1" hangingPunct="1">
                <a:defRPr/>
              </a:pPr>
              <a:t>4</a:t>
            </a:fld>
            <a:endParaRPr kumimoji="0" lang="en-US" altLang="zh-TW" smtClean="0"/>
          </a:p>
        </p:txBody>
      </p:sp>
      <p:sp>
        <p:nvSpPr>
          <p:cNvPr id="26627" name="文字方塊 4"/>
          <p:cNvSpPr txBox="1">
            <a:spLocks noChangeArrowheads="1"/>
          </p:cNvSpPr>
          <p:nvPr/>
        </p:nvSpPr>
        <p:spPr bwMode="auto">
          <a:xfrm>
            <a:off x="2501900" y="1079500"/>
            <a:ext cx="3058338" cy="646331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600" dirty="0">
                <a:latin typeface="+mj-lt"/>
              </a:rPr>
              <a:t>Physical </a:t>
            </a:r>
            <a:r>
              <a:rPr lang="en-US" altLang="zh-TW" sz="3600" dirty="0" smtClean="0">
                <a:latin typeface="+mj-lt"/>
              </a:rPr>
              <a:t>System</a:t>
            </a:r>
            <a:endParaRPr lang="zh-TW" altLang="en-US" sz="3600" dirty="0">
              <a:latin typeface="+mj-lt"/>
            </a:endParaRPr>
          </a:p>
        </p:txBody>
      </p:sp>
      <p:sp>
        <p:nvSpPr>
          <p:cNvPr id="26628" name="文字方塊 5"/>
          <p:cNvSpPr txBox="1">
            <a:spLocks noChangeArrowheads="1"/>
          </p:cNvSpPr>
          <p:nvPr/>
        </p:nvSpPr>
        <p:spPr bwMode="auto">
          <a:xfrm>
            <a:off x="2111375" y="2376488"/>
            <a:ext cx="4044950" cy="646112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600">
                <a:latin typeface="+mj-lt"/>
              </a:rPr>
              <a:t>Mathematical Model</a:t>
            </a:r>
            <a:endParaRPr lang="zh-TW" altLang="en-US" sz="3600">
              <a:latin typeface="+mj-lt"/>
            </a:endParaRPr>
          </a:p>
        </p:txBody>
      </p:sp>
      <p:sp>
        <p:nvSpPr>
          <p:cNvPr id="26629" name="文字方塊 6"/>
          <p:cNvSpPr txBox="1">
            <a:spLocks noChangeArrowheads="1"/>
          </p:cNvSpPr>
          <p:nvPr/>
        </p:nvSpPr>
        <p:spPr bwMode="auto">
          <a:xfrm>
            <a:off x="1871663" y="3671888"/>
            <a:ext cx="4403725" cy="646112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600">
                <a:latin typeface="+mj-lt"/>
              </a:rPr>
              <a:t>Mathematical Solution</a:t>
            </a:r>
            <a:endParaRPr lang="zh-TW" altLang="en-US" sz="3600">
              <a:latin typeface="+mj-lt"/>
            </a:endParaRPr>
          </a:p>
        </p:txBody>
      </p:sp>
      <p:sp>
        <p:nvSpPr>
          <p:cNvPr id="26630" name="文字方塊 7"/>
          <p:cNvSpPr txBox="1">
            <a:spLocks noChangeArrowheads="1"/>
          </p:cNvSpPr>
          <p:nvPr/>
        </p:nvSpPr>
        <p:spPr bwMode="auto">
          <a:xfrm>
            <a:off x="1957388" y="5040313"/>
            <a:ext cx="4378325" cy="646112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600">
                <a:latin typeface="+mj-lt"/>
              </a:rPr>
              <a:t>Physical Interpretation</a:t>
            </a:r>
            <a:endParaRPr lang="zh-TW" altLang="en-US" sz="3600">
              <a:latin typeface="+mj-lt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3959225" y="1700213"/>
            <a:ext cx="396875" cy="649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3959225" y="3033713"/>
            <a:ext cx="396875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3959225" y="4365625"/>
            <a:ext cx="396875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28337" y="320674"/>
            <a:ext cx="8734926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Differential </a:t>
            </a:r>
            <a:r>
              <a:rPr lang="en-US" altLang="zh-TW" b="1" dirty="0" smtClean="0"/>
              <a:t>Equations </a:t>
            </a:r>
            <a:r>
              <a:rPr lang="zh-TW" altLang="en-US" b="1" dirty="0" smtClean="0"/>
              <a:t>微分方程 </a:t>
            </a:r>
            <a:r>
              <a:rPr lang="en-US" altLang="zh-TW" b="1" dirty="0" smtClean="0"/>
              <a:t>(DE)</a:t>
            </a:r>
            <a:endParaRPr lang="en-US" altLang="zh-TW" b="1" dirty="0"/>
          </a:p>
        </p:txBody>
      </p:sp>
      <p:sp>
        <p:nvSpPr>
          <p:cNvPr id="5027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Since many physical concepts, such as velocity and acceleration, are </a:t>
            </a:r>
            <a:r>
              <a:rPr lang="en-US" altLang="zh-TW" b="1" u="sng" dirty="0"/>
              <a:t>derivatives</a:t>
            </a:r>
            <a:r>
              <a:rPr lang="en-US" altLang="zh-TW" dirty="0"/>
              <a:t>, a model is very often an equation containing derivatives of an unknown function. 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en-US" altLang="zh-TW" dirty="0"/>
              <a:t>Such a model is called a </a:t>
            </a:r>
            <a:r>
              <a:rPr lang="en-US" altLang="zh-TW" b="1" dirty="0"/>
              <a:t>differential equation.</a:t>
            </a:r>
            <a:endParaRPr lang="en-US" altLang="zh-TW" dirty="0"/>
          </a:p>
          <a:p>
            <a:pPr eaLnBrk="1" hangingPunct="1">
              <a:defRPr/>
            </a:pPr>
            <a:endParaRPr lang="zh-TW" altLang="en-US" sz="360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2332E946-3765-40A7-A785-3F68ED36EC9D}" type="slidenum">
              <a:rPr kumimoji="0" lang="zh-TW" altLang="en-US" smtClean="0"/>
              <a:pPr eaLnBrk="1" hangingPunct="1">
                <a:defRPr/>
              </a:pPr>
              <a:t>5</a:t>
            </a:fld>
            <a:endParaRPr kumimoji="0" lang="en-US" altLang="zh-TW" smtClean="0"/>
          </a:p>
        </p:txBody>
      </p:sp>
      <p:sp>
        <p:nvSpPr>
          <p:cNvPr id="502786" name="Rectangle 2"/>
          <p:cNvSpPr>
            <a:spLocks noChangeArrowheads="1"/>
          </p:cNvSpPr>
          <p:nvPr/>
        </p:nvSpPr>
        <p:spPr bwMode="auto">
          <a:xfrm>
            <a:off x="539750" y="474663"/>
            <a:ext cx="79565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28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C6D0B71-AF25-4EDA-815F-3525C280B01B}" type="slidenum">
              <a:rPr kumimoji="0" lang="zh-TW" altLang="en-US" smtClean="0"/>
              <a:pPr eaLnBrk="1" hangingPunct="1">
                <a:defRPr/>
              </a:pPr>
              <a:t>6</a:t>
            </a:fld>
            <a:endParaRPr kumimoji="0" lang="en-US" altLang="zh-TW" smtClean="0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Fig. 1.  </a:t>
            </a: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Some applications of differential equations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endParaRPr lang="en-US" altLang="zh-TW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t="1070" r="1962" b="1070"/>
          <a:stretch>
            <a:fillRect/>
          </a:stretch>
        </p:blipFill>
        <p:spPr bwMode="auto">
          <a:xfrm>
            <a:off x="468313" y="765175"/>
            <a:ext cx="44037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12626"/>
              </p:ext>
            </p:extLst>
          </p:nvPr>
        </p:nvGraphicFramePr>
        <p:xfrm>
          <a:off x="5076825" y="2011363"/>
          <a:ext cx="37433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方程式" r:id="rId4" imgW="1676400" imgH="1409700" progId="Equation.3">
                  <p:embed/>
                </p:oleObj>
              </mc:Choice>
              <mc:Fallback>
                <p:oleObj name="方程式" r:id="rId4" imgW="1676400" imgH="1409700" progId="Equation.3">
                  <p:embed/>
                  <p:pic>
                    <p:nvPicPr>
                      <p:cNvPr id="2458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011363"/>
                        <a:ext cx="3743325" cy="3146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5003800" y="5348288"/>
            <a:ext cx="407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Newton’s second law of motion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503238" y="2744788"/>
            <a:ext cx="1439862" cy="1944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3419475" y="2744788"/>
            <a:ext cx="1439863" cy="1944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9694660-D78E-4605-80DD-8606C6D4D4E1}" type="slidenum">
              <a:rPr kumimoji="0" lang="zh-TW" altLang="en-US" smtClean="0"/>
              <a:pPr eaLnBrk="1" hangingPunct="1">
                <a:defRPr/>
              </a:pPr>
              <a:t>7</a:t>
            </a:fld>
            <a:endParaRPr kumimoji="0" lang="en-US" altLang="zh-TW" smtClean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Concept of a solution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TW" sz="3000" dirty="0"/>
              <a:t>Given an simple ODE below, the solution </a:t>
            </a:r>
            <a:r>
              <a:rPr lang="en-US" altLang="zh-TW" sz="3000" i="1" dirty="0"/>
              <a:t>y</a:t>
            </a:r>
            <a:r>
              <a:rPr lang="en-US" altLang="zh-TW" sz="3000" dirty="0"/>
              <a:t>(</a:t>
            </a:r>
            <a:r>
              <a:rPr lang="en-US" altLang="zh-TW" sz="3000" i="1" dirty="0"/>
              <a:t>x</a:t>
            </a:r>
            <a:r>
              <a:rPr lang="en-US" altLang="zh-TW" sz="3000" dirty="0"/>
              <a:t>) is a function of </a:t>
            </a:r>
            <a:r>
              <a:rPr lang="en-US" altLang="zh-TW" sz="3000" i="1" dirty="0"/>
              <a:t>x</a:t>
            </a:r>
            <a:r>
              <a:rPr lang="en-US" altLang="zh-TW" sz="3000" dirty="0"/>
              <a:t>, whose first derivative with respect to </a:t>
            </a:r>
            <a:r>
              <a:rPr lang="en-US" altLang="zh-TW" sz="3000" i="1" dirty="0"/>
              <a:t>x</a:t>
            </a:r>
            <a:r>
              <a:rPr lang="en-US" altLang="zh-TW" sz="3000" dirty="0"/>
              <a:t> is cos </a:t>
            </a:r>
            <a:r>
              <a:rPr lang="en-US" altLang="zh-TW" sz="3000" i="1" dirty="0"/>
              <a:t>x</a:t>
            </a:r>
            <a:r>
              <a:rPr lang="en-US" altLang="zh-TW" sz="3000" dirty="0" smtClean="0"/>
              <a:t>.</a:t>
            </a:r>
            <a:endParaRPr lang="en-US" altLang="zh-TW" sz="3000" dirty="0"/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95080"/>
              </p:ext>
            </p:extLst>
          </p:nvPr>
        </p:nvGraphicFramePr>
        <p:xfrm>
          <a:off x="2906796" y="3731546"/>
          <a:ext cx="23749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96" y="3731546"/>
                        <a:ext cx="2374900" cy="776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2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4025A78-D30B-45F9-8CDE-ABF0F0D55E22}" type="slidenum">
              <a:rPr kumimoji="0" lang="zh-TW" altLang="en-US" smtClean="0"/>
              <a:pPr eaLnBrk="1" hangingPunct="1">
                <a:defRPr/>
              </a:pPr>
              <a:t>8</a:t>
            </a:fld>
            <a:endParaRPr kumimoji="0" lang="en-US" altLang="zh-TW" smtClean="0"/>
          </a:p>
        </p:txBody>
      </p:sp>
      <p:sp>
        <p:nvSpPr>
          <p:cNvPr id="2160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Classification of DEs</a:t>
            </a:r>
            <a:endParaRPr lang="en-US" altLang="zh-TW" b="1" dirty="0"/>
          </a:p>
        </p:txBody>
      </p:sp>
      <p:sp>
        <p:nvSpPr>
          <p:cNvPr id="21607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ODE: Note </a:t>
            </a:r>
            <a:r>
              <a:rPr lang="en-US" altLang="zh-TW" dirty="0"/>
              <a:t>that an ODE involves a function with </a:t>
            </a:r>
            <a:r>
              <a:rPr lang="en-US" altLang="zh-TW" sz="4000" b="1" u="sng" dirty="0"/>
              <a:t>one independent variable (</a:t>
            </a:r>
            <a:r>
              <a:rPr lang="zh-TW" altLang="en-US" sz="4000" b="1" u="sng" dirty="0">
                <a:ea typeface="標楷體" pitchFamily="65" charset="-120"/>
              </a:rPr>
              <a:t>自變數</a:t>
            </a:r>
            <a:r>
              <a:rPr lang="en-US" altLang="zh-TW" sz="4000" b="1" u="sng" dirty="0"/>
              <a:t>)</a:t>
            </a:r>
            <a:r>
              <a:rPr lang="en-US" altLang="zh-TW" dirty="0"/>
              <a:t> only. 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PDE: For </a:t>
            </a:r>
            <a:r>
              <a:rPr lang="en-US" altLang="zh-TW" dirty="0"/>
              <a:t>DEs with </a:t>
            </a:r>
            <a:r>
              <a:rPr lang="en-US" altLang="zh-TW" sz="3600" b="1" u="sng" dirty="0"/>
              <a:t>two or more </a:t>
            </a:r>
            <a:r>
              <a:rPr lang="en-US" altLang="zh-TW" u="sng" dirty="0"/>
              <a:t>independent variables</a:t>
            </a:r>
            <a:r>
              <a:rPr lang="en-US" altLang="zh-TW" dirty="0"/>
              <a:t>, we called them partial differential equations, or PDEs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36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914C81C-C2B8-4B64-85C6-9045E56558F6}" type="slidenum">
              <a:rPr kumimoji="0" lang="zh-TW" altLang="en-US" smtClean="0"/>
              <a:pPr eaLnBrk="1" hangingPunct="1">
                <a:defRPr/>
              </a:pPr>
              <a:t>9</a:t>
            </a:fld>
            <a:endParaRPr kumimoji="0" lang="en-US" altLang="zh-TW" smtClean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Concept of a solution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3000" dirty="0"/>
              <a:t>Given an simple ODE below, the solution </a:t>
            </a:r>
            <a:r>
              <a:rPr lang="en-US" altLang="zh-TW" sz="3000" i="1" dirty="0"/>
              <a:t>y</a:t>
            </a:r>
            <a:r>
              <a:rPr lang="en-US" altLang="zh-TW" sz="3000" dirty="0"/>
              <a:t>(</a:t>
            </a:r>
            <a:r>
              <a:rPr lang="en-US" altLang="zh-TW" sz="3000" i="1" dirty="0"/>
              <a:t>x</a:t>
            </a:r>
            <a:r>
              <a:rPr lang="en-US" altLang="zh-TW" sz="3000" dirty="0"/>
              <a:t>) is a function of </a:t>
            </a:r>
            <a:r>
              <a:rPr lang="en-US" altLang="zh-TW" sz="3000" i="1" dirty="0"/>
              <a:t>x</a:t>
            </a:r>
            <a:r>
              <a:rPr lang="en-US" altLang="zh-TW" sz="3000" dirty="0"/>
              <a:t>, whose first derivative with respect to </a:t>
            </a:r>
            <a:r>
              <a:rPr lang="en-US" altLang="zh-TW" sz="3000" i="1" dirty="0"/>
              <a:t>x</a:t>
            </a:r>
            <a:r>
              <a:rPr lang="en-US" altLang="zh-TW" sz="3000" dirty="0"/>
              <a:t> is </a:t>
            </a:r>
            <a:r>
              <a:rPr lang="en-US" altLang="zh-TW" sz="3000" dirty="0" err="1"/>
              <a:t>cos</a:t>
            </a:r>
            <a:r>
              <a:rPr lang="en-US" altLang="zh-TW" sz="3000" dirty="0"/>
              <a:t> </a:t>
            </a:r>
            <a:r>
              <a:rPr lang="en-US" altLang="zh-TW" sz="3000" i="1" dirty="0"/>
              <a:t>x</a:t>
            </a:r>
            <a:r>
              <a:rPr lang="en-US" altLang="zh-TW" sz="3000" dirty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3000" dirty="0"/>
              <a:t>To solve the ODE is equivalent to ask the question – whose first derivative with respect to </a:t>
            </a:r>
            <a:r>
              <a:rPr lang="en-US" altLang="zh-TW" sz="3000" i="1" dirty="0"/>
              <a:t>x</a:t>
            </a:r>
            <a:r>
              <a:rPr lang="en-US" altLang="zh-TW" sz="3000" dirty="0"/>
              <a:t> is </a:t>
            </a:r>
            <a:r>
              <a:rPr lang="en-US" altLang="zh-TW" sz="3000" dirty="0" err="1"/>
              <a:t>cos</a:t>
            </a:r>
            <a:r>
              <a:rPr lang="en-US" altLang="zh-TW" sz="3000" dirty="0"/>
              <a:t> </a:t>
            </a:r>
            <a:r>
              <a:rPr lang="en-US" altLang="zh-TW" sz="3000" i="1" dirty="0"/>
              <a:t>x</a:t>
            </a:r>
            <a:r>
              <a:rPr lang="en-US" altLang="zh-TW" sz="3000" dirty="0"/>
              <a:t>?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3000" dirty="0"/>
              <a:t>From calculus, we know that </a:t>
            </a:r>
            <a:r>
              <a:rPr lang="en-US" altLang="zh-TW" sz="3000" i="1" dirty="0">
                <a:solidFill>
                  <a:srgbClr val="FFFF00"/>
                </a:solidFill>
              </a:rPr>
              <a:t>y </a:t>
            </a:r>
            <a:r>
              <a:rPr lang="en-US" altLang="zh-TW" sz="3000" dirty="0">
                <a:solidFill>
                  <a:srgbClr val="FFFF00"/>
                </a:solidFill>
              </a:rPr>
              <a:t>= sin</a:t>
            </a:r>
            <a:r>
              <a:rPr lang="en-US" altLang="zh-TW" sz="3000" i="1" dirty="0">
                <a:solidFill>
                  <a:srgbClr val="FFFF00"/>
                </a:solidFill>
              </a:rPr>
              <a:t> x</a:t>
            </a:r>
            <a:r>
              <a:rPr lang="en-US" altLang="zh-TW" sz="3000" dirty="0">
                <a:solidFill>
                  <a:srgbClr val="FFFF00"/>
                </a:solidFill>
              </a:rPr>
              <a:t> </a:t>
            </a:r>
            <a:r>
              <a:rPr lang="en-US" altLang="zh-TW" sz="3000" dirty="0"/>
              <a:t>satisfies this ODE, and is thus a solution.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3000" dirty="0"/>
              <a:t>On the other hand, </a:t>
            </a:r>
            <a:r>
              <a:rPr lang="en-US" altLang="zh-TW" sz="3000" i="1" dirty="0">
                <a:solidFill>
                  <a:srgbClr val="FFFF00"/>
                </a:solidFill>
              </a:rPr>
              <a:t>y</a:t>
            </a:r>
            <a:r>
              <a:rPr lang="en-US" altLang="zh-TW" sz="3000" dirty="0">
                <a:solidFill>
                  <a:srgbClr val="FFFF00"/>
                </a:solidFill>
              </a:rPr>
              <a:t> = sin</a:t>
            </a:r>
            <a:r>
              <a:rPr lang="en-US" altLang="zh-TW" sz="3000" i="1" dirty="0">
                <a:solidFill>
                  <a:srgbClr val="FFFF00"/>
                </a:solidFill>
              </a:rPr>
              <a:t> x</a:t>
            </a:r>
            <a:r>
              <a:rPr lang="en-US" altLang="zh-TW" sz="3000" dirty="0">
                <a:solidFill>
                  <a:srgbClr val="FFFF00"/>
                </a:solidFill>
              </a:rPr>
              <a:t> + </a:t>
            </a:r>
            <a:r>
              <a:rPr lang="en-US" altLang="zh-TW" sz="3000" i="1" dirty="0">
                <a:solidFill>
                  <a:srgbClr val="FFFF00"/>
                </a:solidFill>
              </a:rPr>
              <a:t>c</a:t>
            </a:r>
            <a:r>
              <a:rPr lang="en-US" altLang="zh-TW" sz="3000" baseline="-25000" dirty="0">
                <a:solidFill>
                  <a:srgbClr val="FFFF00"/>
                </a:solidFill>
              </a:rPr>
              <a:t>1</a:t>
            </a:r>
            <a:r>
              <a:rPr lang="en-US" altLang="zh-TW" sz="3000" dirty="0"/>
              <a:t>, where </a:t>
            </a:r>
            <a:r>
              <a:rPr lang="en-US" altLang="zh-TW" sz="3000" i="1" dirty="0"/>
              <a:t>c</a:t>
            </a:r>
            <a:r>
              <a:rPr lang="en-US" altLang="zh-TW" sz="3000" baseline="-25000" dirty="0"/>
              <a:t>1</a:t>
            </a:r>
            <a:r>
              <a:rPr lang="en-US" altLang="zh-TW" sz="3000" dirty="0"/>
              <a:t> is any constant, also satisfies this ODE.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3203575" y="5748338"/>
          <a:ext cx="23749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748338"/>
                        <a:ext cx="2374900" cy="77628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3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614</Words>
  <Application>Microsoft Office PowerPoint</Application>
  <PresentationFormat>如螢幕大小 (4:3)</PresentationFormat>
  <Paragraphs>62</Paragraphs>
  <Slides>12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方程式</vt:lpstr>
      <vt:lpstr>Equation</vt:lpstr>
      <vt:lpstr>Chapter 1 outline</vt:lpstr>
      <vt:lpstr>Mathematical Models</vt:lpstr>
      <vt:lpstr>(Mathematical) Modeling</vt:lpstr>
      <vt:lpstr>PowerPoint 簡報</vt:lpstr>
      <vt:lpstr>Differential Equations 微分方程 (DE)</vt:lpstr>
      <vt:lpstr>PowerPoint 簡報</vt:lpstr>
      <vt:lpstr>Concept of a solution</vt:lpstr>
      <vt:lpstr>Classification of DEs</vt:lpstr>
      <vt:lpstr>Concept of a solution</vt:lpstr>
      <vt:lpstr>Formal Definition of a Solution</vt:lpstr>
      <vt:lpstr>PowerPoint 簡報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31</cp:revision>
  <dcterms:created xsi:type="dcterms:W3CDTF">2018-09-17T07:18:09Z</dcterms:created>
  <dcterms:modified xsi:type="dcterms:W3CDTF">2019-09-09T09:42:01Z</dcterms:modified>
</cp:coreProperties>
</file>