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778" r:id="rId2"/>
    <p:sldId id="636" r:id="rId3"/>
    <p:sldId id="751" r:id="rId4"/>
    <p:sldId id="779" r:id="rId5"/>
    <p:sldId id="805" r:id="rId6"/>
    <p:sldId id="806" r:id="rId7"/>
    <p:sldId id="802" r:id="rId8"/>
    <p:sldId id="807" r:id="rId9"/>
    <p:sldId id="781" r:id="rId10"/>
    <p:sldId id="782" r:id="rId11"/>
    <p:sldId id="783" r:id="rId12"/>
    <p:sldId id="808" r:id="rId13"/>
    <p:sldId id="785" r:id="rId14"/>
    <p:sldId id="786" r:id="rId15"/>
    <p:sldId id="787" r:id="rId16"/>
    <p:sldId id="788" r:id="rId17"/>
    <p:sldId id="789" r:id="rId18"/>
    <p:sldId id="790" r:id="rId19"/>
    <p:sldId id="809" r:id="rId20"/>
    <p:sldId id="792" r:id="rId21"/>
    <p:sldId id="793" r:id="rId22"/>
    <p:sldId id="794" r:id="rId23"/>
    <p:sldId id="795" r:id="rId24"/>
    <p:sldId id="796" r:id="rId25"/>
    <p:sldId id="797" r:id="rId26"/>
    <p:sldId id="798" r:id="rId27"/>
    <p:sldId id="799" r:id="rId28"/>
    <p:sldId id="800" r:id="rId29"/>
    <p:sldId id="801" r:id="rId30"/>
    <p:sldId id="780" r:id="rId31"/>
    <p:sldId id="821" r:id="rId32"/>
    <p:sldId id="822" r:id="rId33"/>
    <p:sldId id="823" r:id="rId34"/>
    <p:sldId id="824" r:id="rId35"/>
    <p:sldId id="845" r:id="rId36"/>
    <p:sldId id="817" r:id="rId37"/>
    <p:sldId id="818" r:id="rId38"/>
    <p:sldId id="819" r:id="rId39"/>
    <p:sldId id="820" r:id="rId40"/>
    <p:sldId id="810" r:id="rId41"/>
    <p:sldId id="826" r:id="rId42"/>
    <p:sldId id="844" r:id="rId43"/>
    <p:sldId id="825" r:id="rId44"/>
    <p:sldId id="862" r:id="rId45"/>
    <p:sldId id="345" r:id="rId46"/>
    <p:sldId id="694" r:id="rId47"/>
    <p:sldId id="882" r:id="rId48"/>
    <p:sldId id="883" r:id="rId49"/>
    <p:sldId id="884" r:id="rId50"/>
    <p:sldId id="894" r:id="rId51"/>
    <p:sldId id="895" r:id="rId52"/>
    <p:sldId id="896" r:id="rId53"/>
    <p:sldId id="897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A4C393-E737-BC43-97C2-03F614D801C4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34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84B22-79F1-5A4C-ADC0-95054349920C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14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D16E53-AA3A-1B40-8834-C507253CDA79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216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7A7DFF-E366-894D-AE11-E372FC777130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490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164779-EDBD-A947-A945-45F2979F167B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52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43F53F6-B523-C44E-B4C1-FCBC5EB6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61CF4-3907-BD48-A0AD-B97C00B71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E5268B6-BFED-754B-A245-6D16E75F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C0F1923-A596-1A47-A249-877B26CCB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E2E980-7D79-7040-B5D8-18DB8848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D8B96B1-2EDF-B64A-A4F1-BB54A74A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DCF9BDD-CFA9-4940-A134-4E3EBF4A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14D338-4107-944C-9C9F-B78F8039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FD97474-BCA4-8B48-AA21-40B47D81E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</a:t>
            </a:r>
            <a:r>
              <a:rPr lang="en-US" sz="2800" i="1">
                <a:solidFill>
                  <a:srgbClr val="008000"/>
                </a:solidFill>
                <a:cs typeface="Arial" charset="0"/>
              </a:rPr>
              <a:t>Down </a:t>
            </a:r>
            <a:r>
              <a:rPr lang="en-US" sz="2800" i="1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Edition, </a:t>
            </a:r>
            <a:r>
              <a:rPr lang="en-US" dirty="0" smtClean="0">
                <a:solidFill>
                  <a:srgbClr val="008000"/>
                </a:solidFill>
              </a:rPr>
              <a:t>Global Edition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r>
              <a:rPr lang="en-US">
                <a:solidFill>
                  <a:srgbClr val="008000"/>
                </a:solidFill>
                <a:cs typeface="Arial" charset="0"/>
              </a:rPr>
              <a:t/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 smtClean="0">
                <a:solidFill>
                  <a:srgbClr val="008000"/>
                </a:solidFill>
                <a:cs typeface="Arial" charset="0"/>
              </a:rPr>
              <a:t>Pearson</a:t>
            </a:r>
            <a:r>
              <a:rPr lang="en-US" sz="14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52371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5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Control Plane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543936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7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Graph abstraction: costs</a:t>
            </a:r>
          </a:p>
        </p:txBody>
      </p:sp>
      <p:grpSp>
        <p:nvGrpSpPr>
          <p:cNvPr id="121861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12186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90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193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190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193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190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192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190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192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191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192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191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192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191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1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192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2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1862" name="Text Box 73"/>
          <p:cNvSpPr txBox="1">
            <a:spLocks noChangeArrowheads="1"/>
          </p:cNvSpPr>
          <p:nvPr/>
        </p:nvSpPr>
        <p:spPr bwMode="auto">
          <a:xfrm>
            <a:off x="5265738" y="1689100"/>
            <a:ext cx="30527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c(x,x</a:t>
            </a:r>
            <a:r>
              <a:rPr lang="ja-JP" altLang="en-US" sz="1800"/>
              <a:t>’</a:t>
            </a:r>
            <a:r>
              <a:rPr lang="en-US" altLang="ja-JP" sz="1800"/>
              <a:t>) = cost of link (x,x</a:t>
            </a:r>
            <a:r>
              <a:rPr lang="ja-JP" altLang="en-US" sz="1800"/>
              <a:t>’</a:t>
            </a:r>
            <a:r>
              <a:rPr lang="en-US" altLang="ja-JP" sz="1800"/>
              <a:t>)</a:t>
            </a:r>
          </a:p>
          <a:p>
            <a:r>
              <a:rPr lang="en-US" sz="1800"/>
              <a:t>      e.g., c(w,z) = 5</a:t>
            </a:r>
          </a:p>
          <a:p>
            <a:endParaRPr lang="en-US" sz="1800"/>
          </a:p>
          <a:p>
            <a:r>
              <a:rPr lang="en-US" sz="1800">
                <a:latin typeface="Gill Sans MT" charset="0"/>
              </a:rPr>
              <a:t>cost could always be 1, or </a:t>
            </a:r>
          </a:p>
          <a:p>
            <a:r>
              <a:rPr lang="en-US" sz="1800">
                <a:latin typeface="Gill Sans MT" charset="0"/>
              </a:rPr>
              <a:t>inversely related to bandwidth,</a:t>
            </a:r>
          </a:p>
          <a:p>
            <a:r>
              <a:rPr lang="en-US" sz="1800">
                <a:latin typeface="Gill Sans MT" charset="0"/>
              </a:rPr>
              <a:t>or inversely related to </a:t>
            </a:r>
          </a:p>
          <a:p>
            <a:r>
              <a:rPr lang="en-US" sz="1800">
                <a:latin typeface="Gill Sans MT" charset="0"/>
              </a:rPr>
              <a:t>congestion</a:t>
            </a:r>
          </a:p>
        </p:txBody>
      </p:sp>
      <p:sp>
        <p:nvSpPr>
          <p:cNvPr id="121863" name="Text Box 74"/>
          <p:cNvSpPr txBox="1">
            <a:spLocks noChangeArrowheads="1"/>
          </p:cNvSpPr>
          <p:nvPr/>
        </p:nvSpPr>
        <p:spPr bwMode="auto">
          <a:xfrm>
            <a:off x="925513" y="4227513"/>
            <a:ext cx="676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cost of path (x</a:t>
            </a:r>
            <a:r>
              <a:rPr lang="en-US" sz="1800" baseline="-25000"/>
              <a:t>1</a:t>
            </a:r>
            <a:r>
              <a:rPr lang="en-US" sz="1800"/>
              <a:t>, x</a:t>
            </a:r>
            <a:r>
              <a:rPr lang="en-US" sz="1800" baseline="-25000"/>
              <a:t>2</a:t>
            </a:r>
            <a:r>
              <a:rPr lang="en-US" sz="1800"/>
              <a:t>, x</a:t>
            </a:r>
            <a:r>
              <a:rPr lang="en-US" sz="1800" baseline="-25000"/>
              <a:t>3</a:t>
            </a:r>
            <a:r>
              <a:rPr lang="en-US" sz="1800"/>
              <a:t>,…, x</a:t>
            </a:r>
            <a:r>
              <a:rPr lang="en-US" sz="1800" baseline="-25000"/>
              <a:t>p</a:t>
            </a:r>
            <a:r>
              <a:rPr lang="en-US" sz="1800"/>
              <a:t>) = c(x</a:t>
            </a:r>
            <a:r>
              <a:rPr lang="en-US" sz="1800" baseline="-25000"/>
              <a:t>1</a:t>
            </a:r>
            <a:r>
              <a:rPr lang="en-US" sz="1800"/>
              <a:t>,x</a:t>
            </a:r>
            <a:r>
              <a:rPr lang="en-US" sz="1800" baseline="-25000"/>
              <a:t>2</a:t>
            </a:r>
            <a:r>
              <a:rPr lang="en-US" sz="1800"/>
              <a:t>) + c(x</a:t>
            </a:r>
            <a:r>
              <a:rPr lang="en-US" sz="1800" baseline="-25000"/>
              <a:t>2</a:t>
            </a:r>
            <a:r>
              <a:rPr lang="en-US" sz="1800"/>
              <a:t>,x</a:t>
            </a:r>
            <a:r>
              <a:rPr lang="en-US" sz="1800" baseline="-25000"/>
              <a:t>3</a:t>
            </a:r>
            <a:r>
              <a:rPr lang="en-US" sz="1800"/>
              <a:t>) + … + c(x</a:t>
            </a:r>
            <a:r>
              <a:rPr lang="en-US" sz="1800" baseline="-25000"/>
              <a:t>p-1</a:t>
            </a:r>
            <a:r>
              <a:rPr lang="en-US" sz="1800"/>
              <a:t>,x</a:t>
            </a:r>
            <a:r>
              <a:rPr lang="en-US" sz="1800" baseline="-25000"/>
              <a:t>p</a:t>
            </a:r>
            <a:r>
              <a:rPr lang="en-US" sz="1800"/>
              <a:t>)  </a:t>
            </a:r>
          </a:p>
        </p:txBody>
      </p:sp>
      <p:sp>
        <p:nvSpPr>
          <p:cNvPr id="121864" name="Text Box 75"/>
          <p:cNvSpPr txBox="1">
            <a:spLocks noChangeArrowheads="1"/>
          </p:cNvSpPr>
          <p:nvPr/>
        </p:nvSpPr>
        <p:spPr bwMode="auto">
          <a:xfrm>
            <a:off x="792163" y="4981575"/>
            <a:ext cx="7194598" cy="83099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key question:</a:t>
            </a:r>
            <a:r>
              <a:rPr lang="en-US" sz="2000" dirty="0">
                <a:latin typeface="Gill Sans MT" charset="0"/>
              </a:rPr>
              <a:t> what is the least-cost path between u and z ?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routing algorithm:</a:t>
            </a:r>
            <a:r>
              <a:rPr lang="en-US" sz="2000" dirty="0">
                <a:latin typeface="Gill Sans MT" charset="0"/>
              </a:rPr>
              <a:t> algorithm that finds that least cost path</a:t>
            </a:r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0168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777240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Routing algorithm classification</a:t>
            </a:r>
            <a:endParaRPr lang="en-US">
              <a:latin typeface="Gill Sans MT" charset="0"/>
            </a:endParaRP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371600"/>
            <a:ext cx="4216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global:</a:t>
            </a:r>
          </a:p>
          <a:p>
            <a:r>
              <a:rPr lang="en-US" sz="2400">
                <a:latin typeface="Gill Sans MT" charset="0"/>
              </a:rPr>
              <a:t>all routers have complete topology, link cost info</a:t>
            </a:r>
          </a:p>
          <a:p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link state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 algorithms</a:t>
            </a:r>
          </a:p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decentralized: </a:t>
            </a:r>
          </a:p>
          <a:p>
            <a:r>
              <a:rPr lang="en-US" sz="2400">
                <a:latin typeface="Gill Sans MT" charset="0"/>
              </a:rPr>
              <a:t>router knows physically-connected neighbors, link costs to neighbors</a:t>
            </a:r>
          </a:p>
          <a:p>
            <a:r>
              <a:rPr lang="en-US" sz="2400">
                <a:latin typeface="Gill Sans MT" charset="0"/>
              </a:rPr>
              <a:t>iterative process of computation, exchange of info with neighbors</a:t>
            </a:r>
          </a:p>
          <a:p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distance vector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 algorithms</a:t>
            </a:r>
            <a:endParaRPr lang="en-US" sz="2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134778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Q: static or dynamic</a:t>
            </a:r>
            <a:r>
              <a:rPr lang="en-US" i="1" dirty="0" smtClean="0">
                <a:solidFill>
                  <a:srgbClr val="CC0000"/>
                </a:solidFill>
                <a:cs typeface="+mn-cs"/>
              </a:rPr>
              <a:t>?</a:t>
            </a:r>
            <a:endParaRPr lang="en-US" sz="2400" i="1" dirty="0" smtClean="0">
              <a:solidFill>
                <a:srgbClr val="CC0000"/>
              </a:solidFill>
              <a:cs typeface="+mn-cs"/>
            </a:endParaRPr>
          </a:p>
          <a:p>
            <a:pPr>
              <a:spcBef>
                <a:spcPts val="1752"/>
              </a:spcBef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static</a:t>
            </a:r>
            <a:r>
              <a:rPr lang="en-US" sz="2400" i="1" dirty="0">
                <a:solidFill>
                  <a:srgbClr val="CC0000"/>
                </a:solidFill>
                <a:cs typeface="+mn-cs"/>
              </a:rPr>
              <a:t>:</a:t>
            </a:r>
            <a:r>
              <a:rPr lang="en-US" sz="2400" dirty="0"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dynamic: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routes change more quickly</a:t>
            </a:r>
          </a:p>
          <a:p>
            <a:pPr lvl="1">
              <a:defRPr/>
            </a:pPr>
            <a:r>
              <a:rPr lang="en-US" dirty="0"/>
              <a:t>periodic update</a:t>
            </a:r>
          </a:p>
          <a:p>
            <a:pPr lvl="1">
              <a:defRPr/>
            </a:pPr>
            <a:r>
              <a:rPr lang="en-US" dirty="0"/>
              <a:t>in response to link cost changes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144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A </a:t>
            </a:r>
            <a:r>
              <a:rPr lang="en-US" sz="4000" dirty="0" smtClean="0">
                <a:latin typeface="Gill Sans MT" charset="0"/>
              </a:rPr>
              <a:t>link-state routing 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55750"/>
            <a:ext cx="3810000" cy="4903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Dijkstra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</a:rPr>
              <a:t>’</a:t>
            </a:r>
            <a:r>
              <a:rPr lang="en-US" altLang="ja-JP" i="1">
                <a:solidFill>
                  <a:srgbClr val="CC0000"/>
                </a:solidFill>
                <a:latin typeface="Gill Sans MT" charset="0"/>
              </a:rPr>
              <a:t>s algorithm</a:t>
            </a:r>
          </a:p>
          <a:p>
            <a:r>
              <a:rPr lang="en-US" sz="2400">
                <a:latin typeface="Gill Sans MT" charset="0"/>
              </a:rPr>
              <a:t>net topology, link costs known to all nodes</a:t>
            </a:r>
          </a:p>
          <a:p>
            <a:pPr lvl="1"/>
            <a:r>
              <a:rPr lang="en-US" sz="2000">
                <a:latin typeface="Gill Sans MT" charset="0"/>
              </a:rPr>
              <a:t>accomplished via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>
                <a:latin typeface="Gill Sans MT" charset="0"/>
              </a:rPr>
              <a:t>link state broadcast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>
                <a:latin typeface="Gill Sans MT" charset="0"/>
              </a:rPr>
              <a:t> </a:t>
            </a:r>
          </a:p>
          <a:p>
            <a:pPr lvl="1"/>
            <a:r>
              <a:rPr lang="en-US" sz="2000">
                <a:latin typeface="Gill Sans MT" charset="0"/>
              </a:rPr>
              <a:t>all nodes have same info</a:t>
            </a:r>
          </a:p>
          <a:p>
            <a:r>
              <a:rPr lang="en-US" sz="2400">
                <a:latin typeface="Gill Sans MT" charset="0"/>
              </a:rPr>
              <a:t>computes least cost paths from one node (</a:t>
            </a:r>
            <a:r>
              <a:rPr lang="ja-JP" altLang="en-US" sz="2400">
                <a:latin typeface="Gill Sans MT" charset="0"/>
              </a:rPr>
              <a:t>‘</a:t>
            </a:r>
            <a:r>
              <a:rPr lang="en-US" altLang="ja-JP" sz="2400">
                <a:latin typeface="Gill Sans MT" charset="0"/>
              </a:rPr>
              <a:t>source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) to all other nodes</a:t>
            </a:r>
          </a:p>
          <a:p>
            <a:pPr lvl="1"/>
            <a:r>
              <a:rPr lang="en-US" sz="2000">
                <a:latin typeface="Gill Sans MT" charset="0"/>
              </a:rPr>
              <a:t>gives </a:t>
            </a:r>
            <a:r>
              <a:rPr lang="en-US" sz="2000" i="1">
                <a:solidFill>
                  <a:srgbClr val="000099"/>
                </a:solidFill>
                <a:latin typeface="Gill Sans MT" charset="0"/>
              </a:rPr>
              <a:t>forwarding table</a:t>
            </a:r>
            <a:r>
              <a:rPr lang="en-US" sz="2000">
                <a:latin typeface="Gill Sans MT" charset="0"/>
              </a:rPr>
              <a:t> for that node</a:t>
            </a:r>
          </a:p>
          <a:p>
            <a:r>
              <a:rPr lang="en-US" sz="2400">
                <a:latin typeface="Gill Sans MT" charset="0"/>
              </a:rPr>
              <a:t>iterative: after k iterations, know least cost path to k dest.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</a:t>
            </a:r>
            <a:endParaRPr lang="en-US" sz="2400">
              <a:latin typeface="Gill Sans MT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notation: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rgbClr val="000099"/>
                </a:solidFill>
                <a:latin typeface="Arial" charset="0"/>
              </a:rPr>
              <a:t>c(x,y):</a:t>
            </a:r>
            <a:r>
              <a:rPr lang="en-US" sz="2400">
                <a:latin typeface="Gill Sans MT" charset="0"/>
              </a:rPr>
              <a:t> link cost from node x to y;  = ∞ if not direct neighbors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rgbClr val="000099"/>
                </a:solidFill>
                <a:latin typeface="Arial" charset="0"/>
              </a:rPr>
              <a:t>D(v):</a:t>
            </a:r>
            <a:r>
              <a:rPr lang="en-US" sz="2400">
                <a:latin typeface="Gill Sans MT" charset="0"/>
              </a:rPr>
              <a:t> current value of cost of path from source to dest. v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rgbClr val="000099"/>
                </a:solidFill>
                <a:latin typeface="Arial" charset="0"/>
              </a:rPr>
              <a:t>p(v):</a:t>
            </a:r>
            <a:r>
              <a:rPr lang="en-US" sz="2400">
                <a:latin typeface="Gill Sans MT" charset="0"/>
              </a:rPr>
              <a:t> predecessor node along path from source to v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rgbClr val="000099"/>
                </a:solidFill>
                <a:latin typeface="Arial" charset="0"/>
              </a:rPr>
              <a:t>N</a:t>
            </a:r>
            <a:r>
              <a:rPr lang="en-US">
                <a:solidFill>
                  <a:srgbClr val="000099"/>
                </a:solidFill>
                <a:latin typeface="Arial" charset="0"/>
                <a:cs typeface="Arial" charset="0"/>
              </a:rPr>
              <a:t>'</a:t>
            </a:r>
            <a:r>
              <a:rPr lang="en-US">
                <a:solidFill>
                  <a:srgbClr val="000099"/>
                </a:solidFill>
                <a:latin typeface="Arial" charset="0"/>
              </a:rPr>
              <a:t>:</a:t>
            </a:r>
            <a:r>
              <a:rPr lang="en-US" sz="2400">
                <a:latin typeface="Gill Sans MT" charset="0"/>
              </a:rPr>
              <a:t> set of nodes whose least cost path definitively known</a:t>
            </a:r>
          </a:p>
          <a:p>
            <a:pPr>
              <a:lnSpc>
                <a:spcPct val="75000"/>
              </a:lnSpc>
            </a:pPr>
            <a:endParaRPr lang="en-US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144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Gill Sans MT" charset="0"/>
              </a:rPr>
              <a:t>Dijsktra</a:t>
            </a:r>
            <a:r>
              <a:rPr lang="ja-JP" altLang="en-US" sz="4000" dirty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</a:t>
            </a:r>
            <a:r>
              <a:rPr lang="en-US" altLang="ja-JP" sz="4000" dirty="0" smtClean="0">
                <a:latin typeface="Gill Sans MT" charset="0"/>
              </a:rPr>
              <a:t>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5957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1  </a:t>
            </a:r>
            <a:r>
              <a:rPr lang="en-US" sz="2000" b="1" i="1"/>
              <a:t>Initialization:</a:t>
            </a:r>
            <a:r>
              <a:rPr lang="en-US" sz="2000"/>
              <a:t> </a:t>
            </a:r>
          </a:p>
          <a:p>
            <a:r>
              <a:rPr lang="en-US" sz="2000"/>
              <a:t>2   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= {u} </a:t>
            </a:r>
          </a:p>
          <a:p>
            <a:r>
              <a:rPr lang="en-US" sz="2000"/>
              <a:t>3    for all nodes v </a:t>
            </a:r>
          </a:p>
          <a:p>
            <a:r>
              <a:rPr lang="en-US" sz="2000"/>
              <a:t>4      if v adjacent to u </a:t>
            </a:r>
          </a:p>
          <a:p>
            <a:r>
              <a:rPr lang="en-US" sz="2000"/>
              <a:t>5          then D(v) = c(u,v) </a:t>
            </a:r>
          </a:p>
          <a:p>
            <a:r>
              <a:rPr lang="en-US" sz="2000"/>
              <a:t>6      else D(v) = </a:t>
            </a:r>
            <a:r>
              <a:rPr lang="en-US" sz="2000">
                <a:cs typeface="Arial" charset="0"/>
              </a:rPr>
              <a:t>∞</a:t>
            </a:r>
            <a:r>
              <a:rPr lang="en-US" sz="2000"/>
              <a:t> </a:t>
            </a:r>
          </a:p>
          <a:p>
            <a:r>
              <a:rPr lang="en-US" sz="2000"/>
              <a:t>7 </a:t>
            </a:r>
          </a:p>
          <a:p>
            <a:r>
              <a:rPr lang="en-US" sz="2000"/>
              <a:t>8   </a:t>
            </a:r>
            <a:r>
              <a:rPr lang="en-US" sz="2000" b="1" i="1"/>
              <a:t>Loop</a:t>
            </a:r>
            <a:r>
              <a:rPr lang="en-US" sz="2000" i="1"/>
              <a:t> </a:t>
            </a:r>
            <a:endParaRPr lang="en-US" sz="2000"/>
          </a:p>
          <a:p>
            <a:r>
              <a:rPr lang="en-US" sz="2000"/>
              <a:t>9     find w not in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such that D(w) is a minimum </a:t>
            </a:r>
          </a:p>
          <a:p>
            <a:r>
              <a:rPr lang="en-US" sz="2000"/>
              <a:t>10    add w to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</a:t>
            </a:r>
          </a:p>
          <a:p>
            <a:r>
              <a:rPr lang="en-US" sz="2000"/>
              <a:t>11    update D(v) for all v adjacent to w and not in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: </a:t>
            </a:r>
          </a:p>
          <a:p>
            <a:r>
              <a:rPr lang="en-US" sz="2000"/>
              <a:t>12       </a:t>
            </a:r>
            <a:r>
              <a:rPr lang="en-US" sz="2000" b="1">
                <a:solidFill>
                  <a:srgbClr val="CC0000"/>
                </a:solidFill>
              </a:rPr>
              <a:t>D(v) = min( D(v), D(w) + c(w,v) ) </a:t>
            </a:r>
          </a:p>
          <a:p>
            <a:r>
              <a:rPr lang="en-US" sz="2000"/>
              <a:t>13    /* new cost to v is either old cost to v or known </a:t>
            </a:r>
          </a:p>
          <a:p>
            <a:r>
              <a:rPr lang="en-US" sz="2000"/>
              <a:t>14     shortest path cost to w plus cost from w to v */ </a:t>
            </a:r>
          </a:p>
          <a:p>
            <a:r>
              <a:rPr lang="en-US" sz="2000"/>
              <a:t>15  </a:t>
            </a:r>
            <a:r>
              <a:rPr lang="en-US" sz="2000" b="1" i="1"/>
              <a:t>until all nodes in N</a:t>
            </a:r>
            <a:r>
              <a:rPr lang="en-US" sz="2000" b="1" i="1">
                <a:cs typeface="Arial" charset="0"/>
              </a:rPr>
              <a:t>'</a:t>
            </a:r>
            <a:r>
              <a:rPr lang="en-US" sz="2000"/>
              <a:t> </a:t>
            </a: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3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787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0" name="Group 2"/>
          <p:cNvGrpSpPr>
            <a:grpSpLocks/>
          </p:cNvGrpSpPr>
          <p:nvPr/>
        </p:nvGrpSpPr>
        <p:grpSpPr bwMode="auto">
          <a:xfrm>
            <a:off x="4640263" y="3021824"/>
            <a:ext cx="4217987" cy="3364357"/>
            <a:chOff x="415" y="856"/>
            <a:chExt cx="2910" cy="2258"/>
          </a:xfrm>
        </p:grpSpPr>
        <p:grpSp>
          <p:nvGrpSpPr>
            <p:cNvPr id="127041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127103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4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5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6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7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8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9" name="Text Box 10"/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sp>
          <p:nvSpPr>
            <p:cNvPr id="127042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43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grpSp>
          <p:nvGrpSpPr>
            <p:cNvPr id="127044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127096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7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8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9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0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1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2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7045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127089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0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1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2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93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4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5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x</a:t>
                </a:r>
                <a:endParaRPr lang="en-US"/>
              </a:p>
            </p:txBody>
          </p:sp>
        </p:grpSp>
        <p:grpSp>
          <p:nvGrpSpPr>
            <p:cNvPr id="127046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127082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3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4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5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86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7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8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sp>
          <p:nvSpPr>
            <p:cNvPr id="127047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8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9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0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7051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2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53" name="Freeform 43"/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4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55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6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1270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58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127075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6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7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8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9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0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1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sp>
          <p:nvSpPr>
            <p:cNvPr id="127059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8</a:t>
              </a:r>
              <a:endParaRPr lang="en-US"/>
            </a:p>
          </p:txBody>
        </p:sp>
        <p:grpSp>
          <p:nvGrpSpPr>
            <p:cNvPr id="127060" name="Group 57"/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127068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9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0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1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2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3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4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z</a:t>
                </a:r>
                <a:endParaRPr lang="en-US"/>
              </a:p>
            </p:txBody>
          </p:sp>
        </p:grpSp>
        <p:sp>
          <p:nvSpPr>
            <p:cNvPr id="127061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2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7063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4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7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9</a:t>
              </a:r>
              <a:endParaRPr lang="en-US"/>
            </a:p>
          </p:txBody>
        </p:sp>
      </p:grpSp>
      <p:sp>
        <p:nvSpPr>
          <p:cNvPr id="126981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rgbClr val="000099"/>
                </a:solidFill>
                <a:latin typeface="Gill Sans MT" charset="0"/>
              </a:rPr>
              <a:t>Dijkstra</a:t>
            </a:r>
            <a:r>
              <a:rPr lang="ja-JP" altLang="en-US" sz="4000">
                <a:solidFill>
                  <a:srgbClr val="000099"/>
                </a:solidFill>
                <a:latin typeface="Gill Sans MT" charset="0"/>
              </a:rPr>
              <a:t>’</a:t>
            </a:r>
            <a:r>
              <a:rPr lang="en-US" altLang="ja-JP" sz="4000">
                <a:solidFill>
                  <a:srgbClr val="000099"/>
                </a:solidFill>
                <a:latin typeface="Gill Sans MT" charset="0"/>
              </a:rPr>
              <a:t>s algorithm: example</a:t>
            </a:r>
            <a:endParaRPr lang="en-US" sz="4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474663" y="1277938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endParaRPr lang="en-US" sz="2000"/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458913" y="1284288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2043113" y="100965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v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511175" y="161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515938" y="19145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517525" y="2222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511175" y="25241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509588" y="2827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514350" y="3132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630488" y="101758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w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306763" y="101758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x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946525" y="101758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y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578350" y="102235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z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600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581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492250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581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581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565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576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581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190750" y="1609725"/>
            <a:ext cx="3084513" cy="371475"/>
            <a:chOff x="1380" y="1014"/>
            <a:chExt cx="1943" cy="234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19050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163763" y="1916113"/>
            <a:ext cx="3122612" cy="371475"/>
            <a:chOff x="1356" y="1014"/>
            <a:chExt cx="1967" cy="234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</a:t>
              </a:r>
              <a:r>
                <a:rPr lang="en-US" sz="1800"/>
                <a:t>,w</a:t>
              </a:r>
              <a:r>
                <a:rPr lang="en-US" sz="1800">
                  <a:latin typeface="Comic Sans MS" charset="0"/>
                </a:rPr>
                <a:t> </a:t>
              </a:r>
              <a:endParaRPr lang="en-US" sz="2000"/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162175" y="2214563"/>
            <a:ext cx="3122613" cy="376237"/>
            <a:chOff x="1356" y="1011"/>
            <a:chExt cx="1967" cy="237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11,</a:t>
              </a:r>
              <a:r>
                <a:rPr lang="en-US" sz="1800"/>
                <a:t>w </a:t>
              </a:r>
              <a:endParaRPr lang="en-US" sz="2000"/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166687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195262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2145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27171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5003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4008438" y="2511425"/>
            <a:ext cx="1273175" cy="366713"/>
            <a:chOff x="1492" y="2777"/>
            <a:chExt cx="802" cy="231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10,</a:t>
              </a:r>
              <a:r>
                <a:rPr lang="en-US" sz="1800"/>
                <a:t>v </a:t>
              </a:r>
              <a:endParaRPr lang="en-US" sz="2000"/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570163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281940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2830513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12</a:t>
            </a:r>
            <a:r>
              <a:rPr lang="en-US" sz="1800"/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288766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37750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notes: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>
                <a:latin typeface="Gill Sans MT" charset="0"/>
              </a:rPr>
              <a:t>construct shortest path tree by tracing predecessor nodes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>
                <a:latin typeface="Gill Sans MT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11785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uwxvyz</a:t>
            </a:r>
          </a:p>
        </p:txBody>
      </p:sp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9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334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0175"/>
            <a:ext cx="8732837" cy="963613"/>
          </a:xfrm>
        </p:spPr>
        <p:txBody>
          <a:bodyPr/>
          <a:lstStyle/>
          <a:p>
            <a:r>
              <a:rPr lang="en-US" sz="4000" dirty="0" err="1">
                <a:latin typeface="Gill Sans MT" charset="0"/>
              </a:rPr>
              <a:t>Dijkstra</a:t>
            </a:r>
            <a:r>
              <a:rPr lang="ja-JP" altLang="en-US" sz="4000" dirty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algorithm: another example</a:t>
            </a:r>
            <a:endParaRPr lang="en-US" dirty="0">
              <a:latin typeface="Gill Sans MT" charset="0"/>
            </a:endParaRPr>
          </a:p>
        </p:txBody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r>
              <a:rPr lang="en-US" sz="2000"/>
              <a:t>0</a:t>
            </a:r>
          </a:p>
          <a:p>
            <a:pPr algn="r"/>
            <a:r>
              <a:rPr lang="en-US" sz="2000"/>
              <a:t>1</a:t>
            </a:r>
          </a:p>
          <a:p>
            <a:pPr algn="r"/>
            <a:r>
              <a:rPr lang="en-US" sz="2000"/>
              <a:t>2</a:t>
            </a:r>
          </a:p>
          <a:p>
            <a:pPr algn="r"/>
            <a:r>
              <a:rPr lang="en-US" sz="2000"/>
              <a:t>3</a:t>
            </a:r>
          </a:p>
          <a:p>
            <a:pPr algn="r"/>
            <a:r>
              <a:rPr lang="en-US" sz="2000"/>
              <a:t>4</a:t>
            </a:r>
          </a:p>
          <a:p>
            <a:pPr algn="r"/>
            <a:r>
              <a:rPr lang="en-US" sz="2000"/>
              <a:t>5</a:t>
            </a:r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/>
            <a:r>
              <a:rPr lang="en-US" sz="2000"/>
              <a:t>u</a:t>
            </a:r>
          </a:p>
          <a:p>
            <a:pPr algn="r"/>
            <a:r>
              <a:rPr lang="en-US" sz="2000"/>
              <a:t>ux</a:t>
            </a:r>
          </a:p>
          <a:p>
            <a:pPr algn="r"/>
            <a:r>
              <a:rPr lang="en-US" sz="2000"/>
              <a:t>uxy</a:t>
            </a:r>
          </a:p>
          <a:p>
            <a:pPr algn="r"/>
            <a:r>
              <a:rPr lang="en-US" sz="2000"/>
              <a:t>uxyv</a:t>
            </a:r>
          </a:p>
          <a:p>
            <a:pPr algn="r"/>
            <a:r>
              <a:rPr lang="en-US" sz="2000"/>
              <a:t>uxyvw</a:t>
            </a:r>
          </a:p>
          <a:p>
            <a:pPr algn="r"/>
            <a:r>
              <a:rPr lang="en-US" sz="2000"/>
              <a:t>uxyvwz</a:t>
            </a:r>
          </a:p>
        </p:txBody>
      </p:sp>
      <p:sp>
        <p:nvSpPr>
          <p:cNvPr id="128007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D(v),p(v)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</p:txBody>
      </p:sp>
      <p:sp>
        <p:nvSpPr>
          <p:cNvPr id="128008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D(w),p(w)</a:t>
            </a:r>
          </a:p>
          <a:p>
            <a:pPr algn="r"/>
            <a:r>
              <a:rPr lang="en-US" sz="2000"/>
              <a:t>5,u</a:t>
            </a:r>
          </a:p>
          <a:p>
            <a:pPr algn="r"/>
            <a:r>
              <a:rPr lang="en-US" sz="2000"/>
              <a:t>4,x</a:t>
            </a:r>
          </a:p>
          <a:p>
            <a:pPr algn="r"/>
            <a:r>
              <a:rPr lang="en-US" sz="2000"/>
              <a:t>3,y</a:t>
            </a:r>
          </a:p>
          <a:p>
            <a:pPr algn="r"/>
            <a:r>
              <a:rPr lang="en-US" sz="2000"/>
              <a:t>3,y</a:t>
            </a:r>
          </a:p>
        </p:txBody>
      </p:sp>
      <p:sp>
        <p:nvSpPr>
          <p:cNvPr id="128009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D(x),p(x)</a:t>
            </a:r>
          </a:p>
          <a:p>
            <a:pPr algn="r"/>
            <a:r>
              <a:rPr lang="en-US" sz="2000"/>
              <a:t>1,u</a:t>
            </a:r>
          </a:p>
        </p:txBody>
      </p:sp>
      <p:sp>
        <p:nvSpPr>
          <p:cNvPr id="128010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D(y),p(y)</a:t>
            </a:r>
          </a:p>
          <a:p>
            <a:pPr algn="r"/>
            <a:r>
              <a:rPr lang="en-US" sz="2000">
                <a:latin typeface="Comic Sans MS" charset="0"/>
                <a:cs typeface="Arial" charset="0"/>
              </a:rPr>
              <a:t>∞</a:t>
            </a:r>
          </a:p>
          <a:p>
            <a:pPr algn="r"/>
            <a:r>
              <a:rPr lang="en-US" sz="2000"/>
              <a:t>2,x</a:t>
            </a:r>
          </a:p>
        </p:txBody>
      </p:sp>
      <p:sp>
        <p:nvSpPr>
          <p:cNvPr id="128011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D(z),p(z)</a:t>
            </a:r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</p:txBody>
      </p:sp>
      <p:sp>
        <p:nvSpPr>
          <p:cNvPr id="128012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3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6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018" name="Group 16"/>
          <p:cNvGrpSpPr>
            <a:grpSpLocks/>
          </p:cNvGrpSpPr>
          <p:nvPr/>
        </p:nvGrpSpPr>
        <p:grpSpPr bwMode="auto">
          <a:xfrm>
            <a:off x="3645396" y="3771160"/>
            <a:ext cx="3571875" cy="2236787"/>
            <a:chOff x="3162" y="1071"/>
            <a:chExt cx="2250" cy="1409"/>
          </a:xfrm>
        </p:grpSpPr>
        <p:sp>
          <p:nvSpPr>
            <p:cNvPr id="1280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0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809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2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8066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808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0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80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808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8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80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808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80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808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4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80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808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2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8071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2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3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4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75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6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7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8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8079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80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9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9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45768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52488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algorithm: example (2) </a:t>
            </a:r>
            <a:endParaRPr lang="en-US" sz="4000">
              <a:latin typeface="Gill Sans MT" charset="0"/>
            </a:endParaRPr>
          </a:p>
        </p:txBody>
      </p:sp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2198688" y="2036763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</p:grpSp>
      <p:sp>
        <p:nvSpPr>
          <p:cNvPr id="129029" name="Text Box 57"/>
          <p:cNvSpPr txBox="1">
            <a:spLocks noChangeArrowheads="1"/>
          </p:cNvSpPr>
          <p:nvPr/>
        </p:nvSpPr>
        <p:spPr bwMode="auto">
          <a:xfrm>
            <a:off x="577850" y="1220788"/>
            <a:ext cx="456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resulting shortest-path tree from u:</a:t>
            </a:r>
          </a:p>
        </p:txBody>
      </p:sp>
      <p:grpSp>
        <p:nvGrpSpPr>
          <p:cNvPr id="129030" name="Group 58"/>
          <p:cNvGrpSpPr>
            <a:grpSpLocks/>
          </p:cNvGrpSpPr>
          <p:nvPr/>
        </p:nvGrpSpPr>
        <p:grpSpPr bwMode="auto">
          <a:xfrm>
            <a:off x="2268538" y="4224338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link</a:t>
              </a:r>
            </a:p>
          </p:txBody>
        </p:sp>
      </p:grpSp>
      <p:sp>
        <p:nvSpPr>
          <p:cNvPr id="129031" name="Text Box 73"/>
          <p:cNvSpPr txBox="1">
            <a:spLocks noChangeArrowheads="1"/>
          </p:cNvSpPr>
          <p:nvPr/>
        </p:nvSpPr>
        <p:spPr bwMode="auto">
          <a:xfrm>
            <a:off x="525463" y="3743325"/>
            <a:ext cx="394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resulting forwarding table in u:</a:t>
            </a:r>
          </a:p>
        </p:txBody>
      </p:sp>
      <p:pic>
        <p:nvPicPr>
          <p:cNvPr id="129032" name="Picture 7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604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algorithm, discussion</a:t>
            </a:r>
            <a:endParaRPr lang="en-US">
              <a:latin typeface="Gill Sans MT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8338" y="1190625"/>
            <a:ext cx="7353300" cy="2651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algorithm complexity:</a:t>
            </a: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n nodes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each iteration: need to check all nodes, w, not in </a:t>
            </a:r>
            <a:r>
              <a:rPr lang="en-US" sz="2400" dirty="0" smtClean="0">
                <a:cs typeface="+mn-cs"/>
              </a:rPr>
              <a:t>N'</a:t>
            </a:r>
            <a:endParaRPr lang="en-US" sz="2400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n(n+1)/2 comparisons: O(n</a:t>
            </a:r>
            <a:r>
              <a:rPr lang="en-US" sz="2400" baseline="30000" dirty="0">
                <a:cs typeface="+mn-cs"/>
              </a:rPr>
              <a:t>2</a:t>
            </a:r>
            <a:r>
              <a:rPr lang="en-US" sz="2400" dirty="0">
                <a:cs typeface="+mn-cs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more efficient implementations possible: O(</a:t>
            </a:r>
            <a:r>
              <a:rPr lang="en-US" sz="2400" dirty="0" err="1">
                <a:cs typeface="+mn-cs"/>
              </a:rPr>
              <a:t>nlogn</a:t>
            </a:r>
            <a:r>
              <a:rPr lang="en-US" sz="2400" dirty="0">
                <a:cs typeface="+mn-cs"/>
              </a:rPr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oscillations possible: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e.g., </a:t>
            </a:r>
            <a:r>
              <a:rPr lang="en-US" sz="2400" dirty="0" smtClean="0">
                <a:cs typeface="+mn-cs"/>
              </a:rPr>
              <a:t>suppose </a:t>
            </a:r>
            <a:r>
              <a:rPr lang="en-US" sz="2400" dirty="0">
                <a:cs typeface="+mn-cs"/>
              </a:rPr>
              <a:t>link cost equals amount of carried traffic:</a:t>
            </a:r>
          </a:p>
        </p:txBody>
      </p:sp>
      <p:sp>
        <p:nvSpPr>
          <p:cNvPr id="130054" name="Freeform 5"/>
          <p:cNvSpPr>
            <a:spLocks/>
          </p:cNvSpPr>
          <p:nvPr/>
        </p:nvSpPr>
        <p:spPr bwMode="auto">
          <a:xfrm>
            <a:off x="395288" y="4141788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Freeform 6"/>
          <p:cNvSpPr>
            <a:spLocks/>
          </p:cNvSpPr>
          <p:nvPr/>
        </p:nvSpPr>
        <p:spPr bwMode="auto">
          <a:xfrm>
            <a:off x="796925" y="4479925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056" name="Group 7"/>
          <p:cNvGrpSpPr>
            <a:grpSpLocks/>
          </p:cNvGrpSpPr>
          <p:nvPr/>
        </p:nvGrpSpPr>
        <p:grpSpPr bwMode="auto">
          <a:xfrm>
            <a:off x="1103313" y="4162425"/>
            <a:ext cx="501650" cy="396875"/>
            <a:chOff x="1747" y="3190"/>
            <a:chExt cx="316" cy="250"/>
          </a:xfrm>
        </p:grpSpPr>
        <p:sp>
          <p:nvSpPr>
            <p:cNvPr id="130276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7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8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9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80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81" name="Group 13"/>
            <p:cNvGrpSpPr>
              <a:grpSpLocks/>
            </p:cNvGrpSpPr>
            <p:nvPr/>
          </p:nvGrpSpPr>
          <p:grpSpPr bwMode="auto">
            <a:xfrm>
              <a:off x="1790" y="3190"/>
              <a:ext cx="223" cy="250"/>
              <a:chOff x="2945" y="2425"/>
              <a:chExt cx="226" cy="250"/>
            </a:xfrm>
          </p:grpSpPr>
          <p:sp>
            <p:nvSpPr>
              <p:cNvPr id="130282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83" name="Text Box 15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A</a:t>
                </a:r>
                <a:endParaRPr lang="en-US"/>
              </a:p>
            </p:txBody>
          </p:sp>
        </p:grpSp>
      </p:grpSp>
      <p:grpSp>
        <p:nvGrpSpPr>
          <p:cNvPr id="130057" name="Group 16"/>
          <p:cNvGrpSpPr>
            <a:grpSpLocks/>
          </p:cNvGrpSpPr>
          <p:nvPr/>
        </p:nvGrpSpPr>
        <p:grpSpPr bwMode="auto">
          <a:xfrm>
            <a:off x="455613" y="4567238"/>
            <a:ext cx="501650" cy="396875"/>
            <a:chOff x="2221" y="3571"/>
            <a:chExt cx="316" cy="250"/>
          </a:xfrm>
        </p:grpSpPr>
        <p:sp>
          <p:nvSpPr>
            <p:cNvPr id="130268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69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0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1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72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73" name="Group 22"/>
            <p:cNvGrpSpPr>
              <a:grpSpLocks/>
            </p:cNvGrpSpPr>
            <p:nvPr/>
          </p:nvGrpSpPr>
          <p:grpSpPr bwMode="auto">
            <a:xfrm>
              <a:off x="2275" y="3571"/>
              <a:ext cx="232" cy="250"/>
              <a:chOff x="2941" y="2425"/>
              <a:chExt cx="235" cy="250"/>
            </a:xfrm>
          </p:grpSpPr>
          <p:sp>
            <p:nvSpPr>
              <p:cNvPr id="130274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75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D</a:t>
                </a:r>
                <a:endParaRPr lang="en-US"/>
              </a:p>
            </p:txBody>
          </p:sp>
        </p:grpSp>
      </p:grpSp>
      <p:grpSp>
        <p:nvGrpSpPr>
          <p:cNvPr id="130058" name="Group 25"/>
          <p:cNvGrpSpPr>
            <a:grpSpLocks/>
          </p:cNvGrpSpPr>
          <p:nvPr/>
        </p:nvGrpSpPr>
        <p:grpSpPr bwMode="auto">
          <a:xfrm>
            <a:off x="1090613" y="5029200"/>
            <a:ext cx="500062" cy="396875"/>
            <a:chOff x="2903" y="2884"/>
            <a:chExt cx="315" cy="250"/>
          </a:xfrm>
        </p:grpSpPr>
        <p:grpSp>
          <p:nvGrpSpPr>
            <p:cNvPr id="130259" name="Group 26"/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130263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4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5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6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67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0260" name="Group 32"/>
            <p:cNvGrpSpPr>
              <a:grpSpLocks/>
            </p:cNvGrpSpPr>
            <p:nvPr/>
          </p:nvGrpSpPr>
          <p:grpSpPr bwMode="auto">
            <a:xfrm>
              <a:off x="2949" y="2884"/>
              <a:ext cx="232" cy="250"/>
              <a:chOff x="2940" y="2425"/>
              <a:chExt cx="235" cy="250"/>
            </a:xfrm>
          </p:grpSpPr>
          <p:sp>
            <p:nvSpPr>
              <p:cNvPr id="130261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2" name="Text Box 34"/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C</a:t>
                </a:r>
                <a:endParaRPr lang="en-US"/>
              </a:p>
            </p:txBody>
          </p:sp>
        </p:grpSp>
      </p:grpSp>
      <p:grpSp>
        <p:nvGrpSpPr>
          <p:cNvPr id="130059" name="Group 35"/>
          <p:cNvGrpSpPr>
            <a:grpSpLocks/>
          </p:cNvGrpSpPr>
          <p:nvPr/>
        </p:nvGrpSpPr>
        <p:grpSpPr bwMode="auto">
          <a:xfrm>
            <a:off x="1744663" y="4581525"/>
            <a:ext cx="501650" cy="396875"/>
            <a:chOff x="2217" y="2884"/>
            <a:chExt cx="316" cy="250"/>
          </a:xfrm>
        </p:grpSpPr>
        <p:sp>
          <p:nvSpPr>
            <p:cNvPr id="130251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2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3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4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55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56" name="Group 41"/>
            <p:cNvGrpSpPr>
              <a:grpSpLocks/>
            </p:cNvGrpSpPr>
            <p:nvPr/>
          </p:nvGrpSpPr>
          <p:grpSpPr bwMode="auto">
            <a:xfrm>
              <a:off x="2270" y="2884"/>
              <a:ext cx="223" cy="250"/>
              <a:chOff x="2945" y="2425"/>
              <a:chExt cx="226" cy="250"/>
            </a:xfrm>
          </p:grpSpPr>
          <p:sp>
            <p:nvSpPr>
              <p:cNvPr id="130257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58" name="Text Box 43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B</a:t>
                </a:r>
                <a:endParaRPr lang="en-US"/>
              </a:p>
            </p:txBody>
          </p:sp>
        </p:grpSp>
      </p:grpSp>
      <p:sp>
        <p:nvSpPr>
          <p:cNvPr id="130060" name="Text Box 44"/>
          <p:cNvSpPr txBox="1">
            <a:spLocks noChangeArrowheads="1"/>
          </p:cNvSpPr>
          <p:nvPr/>
        </p:nvSpPr>
        <p:spPr bwMode="auto">
          <a:xfrm>
            <a:off x="798513" y="43338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1</a:t>
            </a:r>
          </a:p>
        </p:txBody>
      </p:sp>
      <p:sp>
        <p:nvSpPr>
          <p:cNvPr id="130061" name="Freeform 45"/>
          <p:cNvSpPr>
            <a:spLocks/>
          </p:cNvSpPr>
          <p:nvPr/>
        </p:nvSpPr>
        <p:spPr bwMode="auto">
          <a:xfrm flipH="1">
            <a:off x="1482725" y="4479925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2" name="Freeform 46"/>
          <p:cNvSpPr>
            <a:spLocks/>
          </p:cNvSpPr>
          <p:nvPr/>
        </p:nvSpPr>
        <p:spPr bwMode="auto">
          <a:xfrm flipH="1" flipV="1">
            <a:off x="1497013" y="4894263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Freeform 47"/>
          <p:cNvSpPr>
            <a:spLocks/>
          </p:cNvSpPr>
          <p:nvPr/>
        </p:nvSpPr>
        <p:spPr bwMode="auto">
          <a:xfrm flipV="1">
            <a:off x="858838" y="4884738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4" name="Text Box 48"/>
          <p:cNvSpPr txBox="1">
            <a:spLocks noChangeArrowheads="1"/>
          </p:cNvSpPr>
          <p:nvPr/>
        </p:nvSpPr>
        <p:spPr bwMode="auto">
          <a:xfrm>
            <a:off x="1627188" y="4343400"/>
            <a:ext cx="48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1+e</a:t>
            </a:r>
          </a:p>
        </p:txBody>
      </p:sp>
      <p:sp>
        <p:nvSpPr>
          <p:cNvPr id="130065" name="Text Box 49"/>
          <p:cNvSpPr txBox="1">
            <a:spLocks noChangeArrowheads="1"/>
          </p:cNvSpPr>
          <p:nvPr/>
        </p:nvSpPr>
        <p:spPr bwMode="auto">
          <a:xfrm>
            <a:off x="1633538" y="49339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</a:t>
            </a:r>
          </a:p>
        </p:txBody>
      </p:sp>
      <p:sp>
        <p:nvSpPr>
          <p:cNvPr id="130066" name="Text Box 50"/>
          <p:cNvSpPr txBox="1">
            <a:spLocks noChangeArrowheads="1"/>
          </p:cNvSpPr>
          <p:nvPr/>
        </p:nvSpPr>
        <p:spPr bwMode="auto">
          <a:xfrm>
            <a:off x="762000" y="49577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67" name="Line 51"/>
          <p:cNvSpPr>
            <a:spLocks noChangeShapeType="1"/>
          </p:cNvSpPr>
          <p:nvPr/>
        </p:nvSpPr>
        <p:spPr bwMode="auto">
          <a:xfrm flipV="1">
            <a:off x="1330325" y="5351463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8" name="Text Box 52"/>
          <p:cNvSpPr txBox="1">
            <a:spLocks noChangeArrowheads="1"/>
          </p:cNvSpPr>
          <p:nvPr/>
        </p:nvSpPr>
        <p:spPr bwMode="auto">
          <a:xfrm>
            <a:off x="1085850" y="5559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e</a:t>
            </a:r>
            <a:endParaRPr lang="en-US"/>
          </a:p>
        </p:txBody>
      </p:sp>
      <p:sp>
        <p:nvSpPr>
          <p:cNvPr id="130069" name="Line 53"/>
          <p:cNvSpPr>
            <a:spLocks noChangeShapeType="1"/>
          </p:cNvSpPr>
          <p:nvPr/>
        </p:nvSpPr>
        <p:spPr bwMode="auto">
          <a:xfrm flipH="1" flipV="1">
            <a:off x="511175" y="4884738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0" name="Text Box 54"/>
          <p:cNvSpPr txBox="1">
            <a:spLocks noChangeArrowheads="1"/>
          </p:cNvSpPr>
          <p:nvPr/>
        </p:nvSpPr>
        <p:spPr bwMode="auto">
          <a:xfrm>
            <a:off x="338138" y="5173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130071" name="Line 55"/>
          <p:cNvSpPr>
            <a:spLocks noChangeShapeType="1"/>
          </p:cNvSpPr>
          <p:nvPr/>
        </p:nvSpPr>
        <p:spPr bwMode="auto">
          <a:xfrm flipV="1">
            <a:off x="2030413" y="4918075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2" name="Text Box 56"/>
          <p:cNvSpPr txBox="1">
            <a:spLocks noChangeArrowheads="1"/>
          </p:cNvSpPr>
          <p:nvPr/>
        </p:nvSpPr>
        <p:spPr bwMode="auto">
          <a:xfrm>
            <a:off x="1871663" y="5278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130073" name="Freeform 57"/>
          <p:cNvSpPr>
            <a:spLocks/>
          </p:cNvSpPr>
          <p:nvPr/>
        </p:nvSpPr>
        <p:spPr bwMode="auto">
          <a:xfrm flipH="1" flipV="1">
            <a:off x="1401763" y="48514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4" name="Freeform 58"/>
          <p:cNvSpPr>
            <a:spLocks/>
          </p:cNvSpPr>
          <p:nvPr/>
        </p:nvSpPr>
        <p:spPr bwMode="auto">
          <a:xfrm flipH="1">
            <a:off x="949325" y="4860925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5" name="Text Box 59"/>
          <p:cNvSpPr txBox="1">
            <a:spLocks noChangeArrowheads="1"/>
          </p:cNvSpPr>
          <p:nvPr/>
        </p:nvSpPr>
        <p:spPr bwMode="auto">
          <a:xfrm>
            <a:off x="1047750" y="47386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76" name="Text Box 60"/>
          <p:cNvSpPr txBox="1">
            <a:spLocks noChangeArrowheads="1"/>
          </p:cNvSpPr>
          <p:nvPr/>
        </p:nvSpPr>
        <p:spPr bwMode="auto">
          <a:xfrm>
            <a:off x="1390650" y="47307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77" name="Text Box 211"/>
          <p:cNvSpPr txBox="1">
            <a:spLocks noChangeArrowheads="1"/>
          </p:cNvSpPr>
          <p:nvPr/>
        </p:nvSpPr>
        <p:spPr bwMode="auto">
          <a:xfrm>
            <a:off x="908050" y="5824538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99"/>
                </a:solidFill>
              </a:rPr>
              <a:t>initially</a:t>
            </a: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11" name="Group 298"/>
          <p:cNvGrpSpPr>
            <a:grpSpLocks/>
          </p:cNvGrpSpPr>
          <p:nvPr/>
        </p:nvGrpSpPr>
        <p:grpSpPr bwMode="auto">
          <a:xfrm>
            <a:off x="2544763" y="4189413"/>
            <a:ext cx="2195512" cy="2293937"/>
            <a:chOff x="1729" y="2639"/>
            <a:chExt cx="1383" cy="1445"/>
          </a:xfrm>
        </p:grpSpPr>
        <p:sp>
          <p:nvSpPr>
            <p:cNvPr id="130203" name="Freeform 61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04" name="Freeform 62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05" name="Group 63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243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4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5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6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47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48" name="Group 69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249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5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206" name="Group 72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235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6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7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8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39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40" name="Group 78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4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207" name="Group 81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226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230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1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2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3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234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227" name="Group 88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228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2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208" name="Group 91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218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19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20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21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22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23" name="Group 97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224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2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209" name="Freeform 101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0" name="Freeform 102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1" name="Freeform 103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2" name="Freeform 107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3" name="Freeform 108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4" name="Text Box 212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215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6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7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079" name="Freeform 288"/>
          <p:cNvSpPr>
            <a:spLocks/>
          </p:cNvSpPr>
          <p:nvPr/>
        </p:nvSpPr>
        <p:spPr bwMode="auto">
          <a:xfrm>
            <a:off x="1358900" y="4338638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080" name="Line 289"/>
          <p:cNvSpPr>
            <a:spLocks noChangeShapeType="1"/>
          </p:cNvSpPr>
          <p:nvPr/>
        </p:nvSpPr>
        <p:spPr bwMode="auto">
          <a:xfrm flipV="1">
            <a:off x="720725" y="4419600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186" name="Freeform 290"/>
          <p:cNvSpPr>
            <a:spLocks/>
          </p:cNvSpPr>
          <p:nvPr/>
        </p:nvSpPr>
        <p:spPr bwMode="auto">
          <a:xfrm>
            <a:off x="2943225" y="439102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2768600" y="4376738"/>
            <a:ext cx="1430338" cy="966787"/>
            <a:chOff x="1870" y="2772"/>
            <a:chExt cx="901" cy="609"/>
          </a:xfrm>
        </p:grpSpPr>
        <p:sp>
          <p:nvSpPr>
            <p:cNvPr id="130197" name="Text Box 292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198" name="Text Box 293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99" name="Text Box 294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200" name="Text Box 295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201" name="Text Box 296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202" name="Text Box 297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grpSp>
        <p:nvGrpSpPr>
          <p:cNvPr id="22" name="Group 299"/>
          <p:cNvGrpSpPr>
            <a:grpSpLocks/>
          </p:cNvGrpSpPr>
          <p:nvPr/>
        </p:nvGrpSpPr>
        <p:grpSpPr bwMode="auto">
          <a:xfrm>
            <a:off x="4814888" y="4197350"/>
            <a:ext cx="2195512" cy="2293938"/>
            <a:chOff x="1729" y="2639"/>
            <a:chExt cx="1383" cy="1445"/>
          </a:xfrm>
        </p:grpSpPr>
        <p:sp>
          <p:nvSpPr>
            <p:cNvPr id="130149" name="Freeform 30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0" name="Freeform 30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151" name="Group 30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89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0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1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2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93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94" name="Group 30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95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96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152" name="Group 31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81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2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3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4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85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86" name="Group 31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87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88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153" name="Group 32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72" name="Group 32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76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7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8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9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180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173" name="Group 32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74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5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154" name="Group 33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64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5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6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7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68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69" name="Group 33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70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1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155" name="Freeform 33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6" name="Freeform 34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7" name="Freeform 34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8" name="Freeform 34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9" name="Freeform 34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0" name="Text Box 34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61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2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3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124" name="Freeform 228"/>
          <p:cNvSpPr>
            <a:spLocks/>
          </p:cNvSpPr>
          <p:nvPr/>
        </p:nvSpPr>
        <p:spPr bwMode="auto">
          <a:xfrm>
            <a:off x="5219700" y="4332288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1280" name="Group 348"/>
          <p:cNvGrpSpPr>
            <a:grpSpLocks/>
          </p:cNvGrpSpPr>
          <p:nvPr/>
        </p:nvGrpSpPr>
        <p:grpSpPr bwMode="auto">
          <a:xfrm>
            <a:off x="5137150" y="4410075"/>
            <a:ext cx="1493838" cy="990600"/>
            <a:chOff x="-186" y="1184"/>
            <a:chExt cx="941" cy="624"/>
          </a:xfrm>
        </p:grpSpPr>
        <p:sp>
          <p:nvSpPr>
            <p:cNvPr id="130143" name="Text Box 270"/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44" name="Text Box 274"/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145" name="Text Box 275"/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146" name="Text Box 276"/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130147" name="Text Box 279"/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48" name="Text Box 280"/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</p:grpSp>
      <p:grpSp>
        <p:nvGrpSpPr>
          <p:cNvPr id="721281" name="Group 349"/>
          <p:cNvGrpSpPr>
            <a:grpSpLocks/>
          </p:cNvGrpSpPr>
          <p:nvPr/>
        </p:nvGrpSpPr>
        <p:grpSpPr bwMode="auto">
          <a:xfrm>
            <a:off x="6967538" y="4195763"/>
            <a:ext cx="2195512" cy="2293937"/>
            <a:chOff x="1729" y="2639"/>
            <a:chExt cx="1383" cy="1445"/>
          </a:xfrm>
        </p:grpSpPr>
        <p:sp>
          <p:nvSpPr>
            <p:cNvPr id="130095" name="Freeform 35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6" name="Freeform 35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097" name="Group 35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35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6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7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8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39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40" name="Group 35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41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42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098" name="Group 36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27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28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29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0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31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32" name="Group 36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33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34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099" name="Group 37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18" name="Group 37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22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3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4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5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126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119" name="Group 37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20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1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100" name="Group 38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10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1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2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3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14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15" name="Group 38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16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17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101" name="Freeform 38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2" name="Freeform 39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3" name="Freeform 39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4" name="Freeform 39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5" name="Freeform 39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6" name="Text Box 39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07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8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9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294" name="Freeform 398"/>
          <p:cNvSpPr>
            <a:spLocks/>
          </p:cNvSpPr>
          <p:nvPr/>
        </p:nvSpPr>
        <p:spPr bwMode="auto">
          <a:xfrm>
            <a:off x="7366000" y="439737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1291" name="Group 399"/>
          <p:cNvGrpSpPr>
            <a:grpSpLocks/>
          </p:cNvGrpSpPr>
          <p:nvPr/>
        </p:nvGrpSpPr>
        <p:grpSpPr bwMode="auto">
          <a:xfrm>
            <a:off x="7191375" y="4383088"/>
            <a:ext cx="1430338" cy="966787"/>
            <a:chOff x="1870" y="2772"/>
            <a:chExt cx="901" cy="609"/>
          </a:xfrm>
        </p:grpSpPr>
        <p:sp>
          <p:nvSpPr>
            <p:cNvPr id="130089" name="Text Box 400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090" name="Text Box 401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1" name="Text Box 402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2" name="Text Box 403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3" name="Text Box 404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094" name="Text Box 405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3627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2813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1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86" grpId="0" animBg="1"/>
      <p:bldP spid="721124" grpId="0" animBg="1"/>
      <p:bldP spid="7212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00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29555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Chapter </a:t>
            </a:r>
            <a:r>
              <a:rPr lang="en-US" sz="4000" dirty="0" smtClean="0">
                <a:cs typeface="+mj-cs"/>
              </a:rPr>
              <a:t>5: </a:t>
            </a:r>
            <a:r>
              <a:rPr lang="en-US" sz="3600" dirty="0">
                <a:cs typeface="+mj-cs"/>
              </a:rPr>
              <a:t>network </a:t>
            </a:r>
            <a:r>
              <a:rPr lang="en-US" sz="3600" dirty="0" smtClean="0">
                <a:cs typeface="+mj-cs"/>
              </a:rPr>
              <a:t>layer control plane</a:t>
            </a:r>
            <a:endParaRPr lang="en-US" sz="3600" dirty="0"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645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chapter goals: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sz="3200" dirty="0" smtClean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understand </a:t>
            </a:r>
            <a:r>
              <a:rPr lang="en-US" dirty="0">
                <a:cs typeface="+mn-cs"/>
              </a:rPr>
              <a:t>principles behind network </a:t>
            </a:r>
            <a:r>
              <a:rPr lang="en-US" dirty="0" smtClean="0">
                <a:cs typeface="+mn-cs"/>
              </a:rPr>
              <a:t>control plane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traditional routing algorithms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SDN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controlllers</a:t>
            </a:r>
            <a:endParaRPr lang="en-US" dirty="0" smtClean="0">
              <a:solidFill>
                <a:schemeClr val="bg1">
                  <a:lumMod val="75000"/>
                </a:schemeClr>
              </a:solidFill>
              <a:cs typeface="+mn-cs"/>
            </a:endParaRPr>
          </a:p>
          <a:p>
            <a:pPr>
              <a:defRPr/>
            </a:pPr>
            <a:r>
              <a:rPr lang="en-US" dirty="0" smtClean="0"/>
              <a:t>Internet </a:t>
            </a:r>
            <a:r>
              <a:rPr lang="en-US" dirty="0"/>
              <a:t>Control Message </a:t>
            </a:r>
            <a:r>
              <a:rPr lang="en-US" dirty="0" smtClean="0"/>
              <a:t>Protocol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network management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  <a:p>
            <a:pPr marL="0" indent="0">
              <a:buNone/>
              <a:defRPr/>
            </a:pPr>
            <a:r>
              <a:rPr lang="en-US" dirty="0" smtClean="0">
                <a:cs typeface="+mn-cs"/>
              </a:rPr>
              <a:t>and their instantiation</a:t>
            </a:r>
            <a:r>
              <a:rPr lang="en-US" dirty="0">
                <a:cs typeface="+mn-cs"/>
              </a:rPr>
              <a:t>, implementation in the </a:t>
            </a:r>
            <a:r>
              <a:rPr lang="en-US" dirty="0" smtClean="0">
                <a:cs typeface="+mn-cs"/>
              </a:rPr>
              <a:t>Internet: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OSPF, BGP,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OpenFlow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, ODL and ONOS controllers, </a:t>
            </a:r>
            <a:r>
              <a:rPr lang="en-US" dirty="0" smtClean="0">
                <a:cs typeface="+mn-cs"/>
              </a:rPr>
              <a:t>ICMP, SNMP</a:t>
            </a:r>
            <a:endParaRPr lang="en-US" dirty="0"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915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Bellman-Ford equation (dynamic programming)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let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d</a:t>
            </a:r>
            <a:r>
              <a:rPr lang="en-US" baseline="-25000" dirty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(y) := cost of least-cost path from x to y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then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  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sz="3200" baseline="-25000" dirty="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(y) = </a:t>
            </a: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min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 {c(</a:t>
            </a:r>
            <a:r>
              <a:rPr lang="en-US" sz="3200" dirty="0" err="1">
                <a:solidFill>
                  <a:srgbClr val="CC0000"/>
                </a:solidFill>
                <a:latin typeface="Gill Sans MT" charset="0"/>
              </a:rPr>
              <a:t>x,v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) + d</a:t>
            </a:r>
            <a:r>
              <a:rPr lang="en-US" sz="3200" baseline="-25000" dirty="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3200" dirty="0">
                <a:latin typeface="Gill Sans MT" charset="0"/>
              </a:rPr>
              <a:t>  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2572610" y="413861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  <a:latin typeface="Comic Sans MS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017838" y="5126038"/>
            <a:ext cx="244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2467835" y="5762625"/>
            <a:ext cx="444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>
                <a:latin typeface="Gill Sans MT" charset="0"/>
              </a:rPr>
              <a:t>min</a:t>
            </a:r>
            <a:r>
              <a:rPr lang="en-US">
                <a:latin typeface="Gill Sans MT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130675" y="4730750"/>
            <a:ext cx="479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2715485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3344863" y="4359275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4649788" y="4427538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7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8397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7772400" cy="874713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Bellman-Ford example </a:t>
            </a:r>
          </a:p>
        </p:txBody>
      </p:sp>
      <p:grpSp>
        <p:nvGrpSpPr>
          <p:cNvPr id="133125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133130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1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3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6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2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3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4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5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6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7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8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9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0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71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3319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8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33172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3319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6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33173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3319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4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33174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3319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2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33175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318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0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33176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318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88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33177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8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9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0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1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2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3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84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33185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6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504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clearly, d</a:t>
            </a:r>
            <a:r>
              <a:rPr lang="en-US" baseline="-25000"/>
              <a:t>v</a:t>
            </a:r>
            <a:r>
              <a:rPr lang="en-US"/>
              <a:t>(z) = 5, d</a:t>
            </a:r>
            <a:r>
              <a:rPr lang="en-US" baseline="-25000"/>
              <a:t>x</a:t>
            </a:r>
            <a:r>
              <a:rPr lang="en-US"/>
              <a:t>(z) = 3, d</a:t>
            </a:r>
            <a:r>
              <a:rPr lang="en-US" baseline="-25000"/>
              <a:t>w</a:t>
            </a:r>
            <a:r>
              <a:rPr lang="en-US"/>
              <a:t>(z) = 3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90048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u</a:t>
            </a:r>
            <a:r>
              <a:rPr lang="en-US"/>
              <a:t>(z) = min { c(u,v) + d</a:t>
            </a:r>
            <a:r>
              <a:rPr lang="en-US" baseline="-25000"/>
              <a:t>v</a:t>
            </a:r>
            <a:r>
              <a:rPr lang="en-US"/>
              <a:t>(z),</a:t>
            </a:r>
          </a:p>
          <a:p>
            <a:r>
              <a:rPr lang="en-US"/>
              <a:t>                    c(u,x) + d</a:t>
            </a:r>
            <a:r>
              <a:rPr lang="en-US" baseline="-25000"/>
              <a:t>x</a:t>
            </a:r>
            <a:r>
              <a:rPr lang="en-US"/>
              <a:t>(z),</a:t>
            </a:r>
          </a:p>
          <a:p>
            <a:r>
              <a:rPr lang="en-US"/>
              <a:t>                    c(u,w) + d</a:t>
            </a:r>
            <a:r>
              <a:rPr lang="en-US" baseline="-25000"/>
              <a:t>w</a:t>
            </a:r>
            <a:r>
              <a:rPr lang="en-US"/>
              <a:t>(z) }</a:t>
            </a:r>
          </a:p>
          <a:p>
            <a:r>
              <a:rPr lang="en-US"/>
              <a:t>         = min {2 + 5,</a:t>
            </a:r>
          </a:p>
          <a:p>
            <a:r>
              <a:rPr lang="en-US"/>
              <a:t>                    1 + 3,</a:t>
            </a:r>
          </a:p>
          <a:p>
            <a:r>
              <a:rPr lang="en-US"/>
              <a:t>                    5 + 3}  = 4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6765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node achieving minimum is next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hop in shortest path, used in</a:t>
            </a:r>
            <a:r>
              <a:rPr lang="en-US" sz="2800" dirty="0">
                <a:latin typeface="Gill Sans MT" charset="0"/>
                <a:ea typeface="MS Mincho" charset="0"/>
                <a:cs typeface="MS Mincho" charset="0"/>
              </a:rPr>
              <a:t> </a:t>
            </a:r>
            <a:r>
              <a:rPr lang="en-US" sz="2800" dirty="0">
                <a:latin typeface="Gill Sans MT" charset="0"/>
              </a:rPr>
              <a:t>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862388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B-F equation says:</a:t>
            </a:r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8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baseline="-2500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(y)</a:t>
            </a:r>
            <a:r>
              <a:rPr lang="en-US">
                <a:latin typeface="Gill Sans MT" charset="0"/>
              </a:rPr>
              <a:t> = estimate of least cost from x to y</a:t>
            </a:r>
          </a:p>
          <a:p>
            <a:pPr lvl="1"/>
            <a:r>
              <a:rPr lang="en-US">
                <a:latin typeface="Gill Sans MT" charset="0"/>
              </a:rPr>
              <a:t>x maintains  distance vector </a:t>
            </a:r>
            <a:r>
              <a:rPr lang="en-US" b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baseline="-2500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 = [D</a:t>
            </a:r>
            <a:r>
              <a:rPr lang="en-US" baseline="-2500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 N ]</a:t>
            </a:r>
          </a:p>
          <a:p>
            <a:r>
              <a:rPr lang="en-US">
                <a:latin typeface="Gill Sans MT" charset="0"/>
              </a:rPr>
              <a:t>node x:</a:t>
            </a:r>
          </a:p>
          <a:p>
            <a:pPr lvl="1"/>
            <a:r>
              <a:rPr lang="en-US" sz="2800">
                <a:latin typeface="Gill Sans MT" charset="0"/>
              </a:rPr>
              <a:t>knows cost to each neighbor v: </a:t>
            </a:r>
            <a:r>
              <a:rPr lang="en-US" sz="2800">
                <a:solidFill>
                  <a:srgbClr val="CC0000"/>
                </a:solidFill>
                <a:latin typeface="Gill Sans MT" charset="0"/>
              </a:rPr>
              <a:t>c(x,v)</a:t>
            </a:r>
          </a:p>
          <a:p>
            <a:pPr lvl="1"/>
            <a:r>
              <a:rPr lang="en-US" sz="2800">
                <a:latin typeface="Gill Sans MT" charset="0"/>
              </a:rPr>
              <a:t>maintains its neighbors</a:t>
            </a:r>
            <a:r>
              <a:rPr lang="ja-JP" altLang="en-US" sz="2800">
                <a:latin typeface="Gill Sans MT" charset="0"/>
              </a:rPr>
              <a:t>’</a:t>
            </a:r>
            <a:r>
              <a:rPr lang="en-US" altLang="ja-JP" sz="2800">
                <a:latin typeface="Gill Sans MT" charset="0"/>
              </a:rPr>
              <a:t> distance vectors. For each neighbor v, x maintains </a:t>
            </a:r>
            <a:br>
              <a:rPr lang="en-US" altLang="ja-JP" sz="2800">
                <a:latin typeface="Gill Sans MT" charset="0"/>
              </a:rPr>
            </a:br>
            <a:r>
              <a:rPr lang="en-US" altLang="ja-JP" sz="2800" b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altLang="ja-JP" sz="2800" baseline="-2500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sz="2800">
                <a:solidFill>
                  <a:srgbClr val="CC0000"/>
                </a:solidFill>
                <a:latin typeface="Gill Sans MT" charset="0"/>
              </a:rPr>
              <a:t> = [D</a:t>
            </a:r>
            <a:r>
              <a:rPr lang="en-US" altLang="ja-JP" sz="2800" baseline="-2500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sz="2800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 altLang="ja-JP" sz="2800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 altLang="ja-JP" sz="2800">
                <a:solidFill>
                  <a:srgbClr val="CC0000"/>
                </a:solidFill>
                <a:latin typeface="Gill Sans MT" charset="0"/>
              </a:rPr>
              <a:t> N ]</a:t>
            </a:r>
          </a:p>
          <a:p>
            <a:pPr>
              <a:buFont typeface="Wingdings" charset="0"/>
              <a:buNone/>
            </a:pPr>
            <a:endParaRPr lang="en-US">
              <a:solidFill>
                <a:srgbClr val="CC0000"/>
              </a:solidFill>
              <a:latin typeface="Gill Sans MT" charset="0"/>
            </a:endParaRPr>
          </a:p>
          <a:p>
            <a:endParaRPr lang="en-US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  <a:cs typeface="+mn-cs"/>
              </a:rPr>
              <a:t>key idea:</a:t>
            </a:r>
            <a:r>
              <a:rPr lang="en-US" sz="3200">
                <a:solidFill>
                  <a:srgbClr val="CC0000"/>
                </a:solidFill>
                <a:cs typeface="+mn-cs"/>
              </a:rPr>
              <a:t> </a:t>
            </a:r>
          </a:p>
          <a:p>
            <a:pPr>
              <a:defRPr/>
            </a:pPr>
            <a:r>
              <a:rPr lang="en-US">
                <a:cs typeface="+mn-cs"/>
              </a:rPr>
              <a:t>from time-to-time, each node sends its own distance vector estimate to neighbors</a:t>
            </a:r>
          </a:p>
          <a:p>
            <a:pPr>
              <a:defRPr/>
            </a:pPr>
            <a:r>
              <a:rPr lang="en-US">
                <a:cs typeface="+mn-cs"/>
              </a:rPr>
              <a:t>when x receives new DV estimate from neighbor, it updates its own DV using B-F equation: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003300" y="3821113"/>
            <a:ext cx="781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>
                <a:solidFill>
                  <a:srgbClr val="CC0000"/>
                </a:solidFill>
                <a:cs typeface="Times New Roman" charset="0"/>
              </a:rPr>
              <a:t>x</a:t>
            </a:r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(y) ← min</a:t>
            </a:r>
            <a:r>
              <a:rPr lang="en-US" sz="2800" i="1" baseline="-30000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{c(x,v) + D</a:t>
            </a:r>
            <a:r>
              <a:rPr lang="en-US" sz="2800" i="1" baseline="-30000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(y)}  for each node y </a:t>
            </a:r>
            <a:r>
              <a:rPr lang="en-US" sz="2800" i="1">
                <a:solidFill>
                  <a:srgbClr val="CC0000"/>
                </a:solidFill>
                <a:ea typeface="MS Mincho" charset="0"/>
                <a:cs typeface="MS Mincho" charset="0"/>
              </a:rPr>
              <a:t>∊</a:t>
            </a:r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 N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800">
                <a:latin typeface="Gill Sans MT" charset="0"/>
              </a:rPr>
              <a:t>under minor, natural conditions, the estimate </a:t>
            </a:r>
            <a:r>
              <a:rPr lang="en-US" sz="2800" i="1">
                <a:latin typeface="Gill Sans MT" charset="0"/>
                <a:cs typeface="Times New Roman" charset="0"/>
              </a:rPr>
              <a:t>D</a:t>
            </a:r>
            <a:r>
              <a:rPr lang="en-US" sz="2800" i="1" baseline="-30000">
                <a:latin typeface="Gill Sans MT" charset="0"/>
                <a:cs typeface="Times New Roman" charset="0"/>
              </a:rPr>
              <a:t>x</a:t>
            </a:r>
            <a:r>
              <a:rPr lang="en-US" sz="2800" i="1">
                <a:latin typeface="Gill Sans MT" charset="0"/>
                <a:cs typeface="Times New Roman" charset="0"/>
              </a:rPr>
              <a:t>(y) converge to the actual least cost </a:t>
            </a:r>
            <a:r>
              <a:rPr lang="en-US" sz="2800">
                <a:latin typeface="Gill Sans MT" charset="0"/>
              </a:rPr>
              <a:t>d</a:t>
            </a:r>
            <a:r>
              <a:rPr lang="en-US" sz="2800" baseline="-25000">
                <a:latin typeface="Gill Sans MT" charset="0"/>
              </a:rPr>
              <a:t>x</a:t>
            </a:r>
            <a:r>
              <a:rPr lang="en-US" sz="2800">
                <a:latin typeface="Gill Sans MT" charset="0"/>
              </a:rPr>
              <a:t>(y)</a:t>
            </a:r>
            <a:r>
              <a:rPr lang="en-US" sz="2400">
                <a:latin typeface="Gill Sans MT" charset="0"/>
              </a:rPr>
              <a:t> </a:t>
            </a:r>
          </a:p>
        </p:txBody>
      </p:sp>
      <p:pic>
        <p:nvPicPr>
          <p:cNvPr id="135174" name="Picture 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417638"/>
            <a:ext cx="37814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iterative, asynchronous:</a:t>
            </a:r>
            <a:r>
              <a:rPr lang="en-US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each local iteration caused by: </a:t>
            </a:r>
          </a:p>
          <a:p>
            <a:r>
              <a:rPr lang="en-US" sz="2400">
                <a:latin typeface="Gill Sans MT" charset="0"/>
              </a:rPr>
              <a:t>local link cost change </a:t>
            </a:r>
          </a:p>
          <a:p>
            <a:r>
              <a:rPr lang="en-US" sz="2400">
                <a:latin typeface="Gill Sans MT" charset="0"/>
              </a:rPr>
              <a:t>DV update message from neighbor</a:t>
            </a:r>
          </a:p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distributed:</a:t>
            </a:r>
          </a:p>
          <a:p>
            <a:r>
              <a:rPr lang="en-US" sz="2400">
                <a:latin typeface="Gill Sans MT" charset="0"/>
              </a:rPr>
              <a:t>each node notifies neighbors </a:t>
            </a:r>
            <a:r>
              <a:rPr lang="en-US" sz="2400" i="1">
                <a:latin typeface="Gill Sans MT" charset="0"/>
              </a:rPr>
              <a:t>only</a:t>
            </a:r>
            <a:r>
              <a:rPr lang="en-US" sz="2400">
                <a:latin typeface="Gill Sans MT" charset="0"/>
              </a:rPr>
              <a:t> when its DV changes</a:t>
            </a:r>
          </a:p>
          <a:p>
            <a:pPr lvl="1"/>
            <a:r>
              <a:rPr lang="en-US" sz="2000">
                <a:latin typeface="Gill Sans MT" charset="0"/>
              </a:rPr>
              <a:t>neighbors then notify their neighbors if necessary</a:t>
            </a:r>
            <a:endParaRPr lang="en-US">
              <a:latin typeface="Gill Sans MT" charset="0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000099"/>
                </a:solidFill>
              </a:rPr>
              <a:t>wait</a:t>
            </a:r>
            <a:r>
              <a:rPr lang="en-US" sz="2000">
                <a:solidFill>
                  <a:srgbClr val="000099"/>
                </a:solidFill>
              </a:rPr>
              <a:t> </a:t>
            </a:r>
            <a:r>
              <a:rPr lang="en-US" sz="2000"/>
              <a:t>for (change in local link cost or msg from neighbor)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000099"/>
                </a:solidFill>
              </a:rPr>
              <a:t>recompute</a:t>
            </a:r>
            <a:r>
              <a:rPr lang="en-US" sz="2000"/>
              <a:t> estimates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if DV to any dest has changed, </a:t>
            </a:r>
            <a:r>
              <a:rPr lang="en-US" i="1">
                <a:solidFill>
                  <a:srgbClr val="000099"/>
                </a:solidFill>
              </a:rPr>
              <a:t>notify</a:t>
            </a:r>
            <a:r>
              <a:rPr lang="en-US" sz="2000"/>
              <a:t> neighbors </a:t>
            </a:r>
            <a:endParaRPr lang="en-US"/>
          </a:p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4916488" y="1327150"/>
            <a:ext cx="162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each node:</a:t>
            </a:r>
          </a:p>
        </p:txBody>
      </p:sp>
      <p:pic>
        <p:nvPicPr>
          <p:cNvPr id="136201" name="Picture 1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9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7" name="Picture 15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Distance vector: link cost changes</a:t>
            </a:r>
            <a:endParaRPr lang="en-US">
              <a:latin typeface="Gill Sans MT" charset="0"/>
            </a:endParaRPr>
          </a:p>
        </p:txBody>
      </p:sp>
      <p:sp>
        <p:nvSpPr>
          <p:cNvPr id="139269" name="Rectangle 3"/>
          <p:cNvSpPr>
            <a:spLocks noChangeArrowheads="1"/>
          </p:cNvSpPr>
          <p:nvPr/>
        </p:nvSpPr>
        <p:spPr bwMode="auto">
          <a:xfrm>
            <a:off x="552450" y="1400175"/>
            <a:ext cx="549196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updates routing info, recalculates </a:t>
            </a:r>
            <a:br>
              <a:rPr lang="en-US" sz="2400" dirty="0">
                <a:latin typeface="Gill Sans MT" charset="0"/>
              </a:rPr>
            </a:b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if DV changes, notify neighbors</a:t>
            </a:r>
            <a:r>
              <a:rPr lang="en-US" sz="2200" dirty="0">
                <a:latin typeface="Gill Sans MT" charset="0"/>
              </a:rPr>
              <a:t> </a:t>
            </a:r>
          </a:p>
        </p:txBody>
      </p:sp>
      <p:sp>
        <p:nvSpPr>
          <p:cNvPr id="139270" name="Text Box 4"/>
          <p:cNvSpPr txBox="1">
            <a:spLocks noChangeArrowheads="1"/>
          </p:cNvSpPr>
          <p:nvPr/>
        </p:nvSpPr>
        <p:spPr bwMode="auto">
          <a:xfrm>
            <a:off x="314325" y="3694113"/>
            <a:ext cx="10001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</a:rPr>
              <a:t>good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fast</a:t>
            </a: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sz="1600">
              <a:solidFill>
                <a:srgbClr val="CC0000"/>
              </a:solidFill>
              <a:latin typeface="Gill Sans MT" charset="0"/>
            </a:endParaRPr>
          </a:p>
        </p:txBody>
      </p:sp>
      <p:grpSp>
        <p:nvGrpSpPr>
          <p:cNvPr id="139271" name="Group 5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392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7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8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0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39281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84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3930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9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392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39300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2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3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9304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93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3930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3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39286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87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88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139289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39292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3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4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5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9296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9297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39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2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39290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91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1698625" y="3633788"/>
            <a:ext cx="6691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 dirty="0"/>
              <a:t>t</a:t>
            </a:r>
            <a:r>
              <a:rPr lang="en-US" i="1" baseline="-25000" dirty="0"/>
              <a:t>0 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1711325" y="4327525"/>
            <a:ext cx="6503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1 </a:t>
            </a:r>
            <a:r>
              <a:rPr lang="en-US"/>
              <a:t>: </a:t>
            </a:r>
            <a:r>
              <a:rPr lang="en-US" i="1"/>
              <a:t>z</a:t>
            </a:r>
            <a:r>
              <a:rPr lang="en-US"/>
              <a:t> receives update from </a:t>
            </a:r>
            <a:r>
              <a:rPr lang="en-US" i="1"/>
              <a:t>y</a:t>
            </a:r>
            <a:r>
              <a:rPr lang="en-US"/>
              <a:t>, updates its table, computes new least cost to </a:t>
            </a:r>
            <a:r>
              <a:rPr lang="en-US" i="1"/>
              <a:t>x</a:t>
            </a:r>
            <a:r>
              <a:rPr lang="en-US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1733550" y="5151438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2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receives </a:t>
            </a:r>
            <a:r>
              <a:rPr lang="en-US" i="1"/>
              <a:t>z</a:t>
            </a:r>
            <a:r>
              <a:rPr lang="ja-JP" altLang="en-US"/>
              <a:t>’</a:t>
            </a:r>
            <a:r>
              <a:rPr lang="en-US" altLang="ja-JP"/>
              <a:t>s update, updates its distance table.  </a:t>
            </a:r>
            <a:r>
              <a:rPr lang="en-US" altLang="ja-JP" i="1"/>
              <a:t>y</a:t>
            </a:r>
            <a:r>
              <a:rPr lang="ja-JP" altLang="en-US"/>
              <a:t>’</a:t>
            </a:r>
            <a:r>
              <a:rPr lang="en-US" altLang="ja-JP"/>
              <a:t>s least costs do </a:t>
            </a:r>
            <a:r>
              <a:rPr lang="en-US" altLang="ja-JP" i="1"/>
              <a:t>not</a:t>
            </a:r>
            <a:r>
              <a:rPr lang="en-US" altLang="ja-JP"/>
              <a:t> change, so </a:t>
            </a:r>
            <a:r>
              <a:rPr lang="en-US" altLang="ja-JP" i="1"/>
              <a:t>y</a:t>
            </a:r>
            <a:r>
              <a:rPr lang="en-US" altLang="ja-JP"/>
              <a:t>  does </a:t>
            </a:r>
            <a:r>
              <a:rPr lang="en-US" altLang="ja-JP" i="1"/>
              <a:t>not</a:t>
            </a:r>
            <a:r>
              <a:rPr lang="en-US" altLang="ja-JP"/>
              <a:t> send a message to </a:t>
            </a:r>
            <a:r>
              <a:rPr lang="en-US" altLang="ja-JP" i="1"/>
              <a:t>z</a:t>
            </a:r>
            <a:r>
              <a:rPr lang="en-US" altLang="ja-JP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9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35235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Distance vector: link cost changes</a:t>
            </a:r>
            <a:endParaRPr lang="en-US">
              <a:latin typeface="Gill Sans MT" charset="0"/>
            </a:endParaRPr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552450" y="1400175"/>
            <a:ext cx="547931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bad news travels slow</a:t>
            </a:r>
            <a:r>
              <a:rPr lang="en-US" sz="2400" dirty="0">
                <a:latin typeface="Gill Sans MT" charset="0"/>
              </a:rPr>
              <a:t> -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count to infinity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44 iterations before algorithm stabilizes: see text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40296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7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8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9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40302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3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4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05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0329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0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40306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40321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2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3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4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0325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326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40327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40307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08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09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140310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40313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4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5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6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0317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318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40319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40311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12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295" name="Rectangle 45"/>
          <p:cNvSpPr>
            <a:spLocks noChangeArrowheads="1"/>
          </p:cNvSpPr>
          <p:nvPr/>
        </p:nvSpPr>
        <p:spPr bwMode="auto">
          <a:xfrm>
            <a:off x="604838" y="3787775"/>
            <a:ext cx="72104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poisoned reverse:</a:t>
            </a:r>
            <a:r>
              <a:rPr lang="en-US" sz="2000">
                <a:latin typeface="Gill Sans MT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000">
                <a:latin typeface="Gill Sans MT" charset="0"/>
              </a:rPr>
              <a:t>Z tells Y its (Z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>
                <a:latin typeface="Gill Sans MT" charset="0"/>
              </a:rPr>
              <a:t>s) distance to X is infinite (so Y won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>
                <a:latin typeface="Gill Sans MT" charset="0"/>
              </a:rPr>
              <a:t>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will this completely solve count to infinity problem?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04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452438"/>
            <a:ext cx="7772400" cy="528637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Comparison of LS and DV algorithms</a:t>
            </a: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295400"/>
            <a:ext cx="40290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message complexity</a:t>
            </a:r>
          </a:p>
          <a:p>
            <a:r>
              <a:rPr lang="en-US" sz="2000" b="1" i="1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000">
                <a:latin typeface="Gill Sans MT" charset="0"/>
              </a:rPr>
              <a:t> with n nodes, E links, O(nE) msgs sent  </a:t>
            </a:r>
          </a:p>
          <a:p>
            <a:r>
              <a:rPr lang="en-US" sz="2000" b="1" i="1">
                <a:solidFill>
                  <a:srgbClr val="CC0000"/>
                </a:solidFill>
                <a:latin typeface="Gill Sans MT" charset="0"/>
              </a:rPr>
              <a:t>DV:</a:t>
            </a:r>
            <a:r>
              <a:rPr lang="en-US" sz="200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000">
                <a:latin typeface="Gill Sans MT" charset="0"/>
              </a:rPr>
              <a:t>exchange between neighbors only</a:t>
            </a:r>
          </a:p>
          <a:p>
            <a:pPr lvl="1"/>
            <a:r>
              <a:rPr lang="en-US" sz="2000">
                <a:latin typeface="Gill Sans MT" charset="0"/>
              </a:rPr>
              <a:t>convergence time varies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speed of convergence</a:t>
            </a:r>
          </a:p>
          <a:p>
            <a:r>
              <a:rPr lang="en-US" sz="2000" b="1" i="1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000">
                <a:latin typeface="Gill Sans MT" charset="0"/>
              </a:rPr>
              <a:t> O(n</a:t>
            </a:r>
            <a:r>
              <a:rPr lang="en-US" sz="2000" b="1" baseline="30000">
                <a:latin typeface="Gill Sans MT" charset="0"/>
              </a:rPr>
              <a:t>2</a:t>
            </a:r>
            <a:r>
              <a:rPr lang="en-US" sz="2000">
                <a:latin typeface="Gill Sans MT" charset="0"/>
              </a:rPr>
              <a:t>) algorithm requires O(nE) msgs</a:t>
            </a:r>
          </a:p>
          <a:p>
            <a:pPr lvl="1"/>
            <a:r>
              <a:rPr lang="en-US" sz="2000">
                <a:latin typeface="Gill Sans MT" charset="0"/>
              </a:rPr>
              <a:t>may have oscillations</a:t>
            </a:r>
            <a:endParaRPr lang="en-US" sz="1800">
              <a:latin typeface="Gill Sans MT" charset="0"/>
            </a:endParaRPr>
          </a:p>
          <a:p>
            <a:r>
              <a:rPr lang="en-US" sz="2000" b="1" i="1">
                <a:solidFill>
                  <a:srgbClr val="CC0000"/>
                </a:solidFill>
                <a:latin typeface="Gill Sans MT" charset="0"/>
              </a:rPr>
              <a:t>DV:</a:t>
            </a:r>
            <a:r>
              <a:rPr lang="en-US" sz="2000">
                <a:latin typeface="Gill Sans MT" charset="0"/>
              </a:rPr>
              <a:t> convergence time varies</a:t>
            </a:r>
          </a:p>
          <a:p>
            <a:pPr lvl="1"/>
            <a:r>
              <a:rPr lang="en-US" sz="2000">
                <a:latin typeface="Gill Sans MT" charset="0"/>
              </a:rPr>
              <a:t>may be routing loops</a:t>
            </a:r>
          </a:p>
          <a:p>
            <a:pPr lvl="1"/>
            <a:r>
              <a:rPr lang="en-US" sz="2000">
                <a:latin typeface="Gill Sans MT" charset="0"/>
              </a:rPr>
              <a:t>count-to-infinity problem</a:t>
            </a:r>
            <a:endParaRPr lang="en-US" sz="1800">
              <a:latin typeface="Gill Sans MT" charset="0"/>
            </a:endParaRPr>
          </a:p>
        </p:txBody>
      </p:sp>
      <p:sp>
        <p:nvSpPr>
          <p:cNvPr id="141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1328738"/>
            <a:ext cx="40100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robustness:</a:t>
            </a:r>
            <a:r>
              <a:rPr lang="en-US" sz="2400">
                <a:latin typeface="Gill Sans MT" charset="0"/>
              </a:rPr>
              <a:t> what happens if router malfunctions?</a:t>
            </a:r>
          </a:p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400">
                <a:latin typeface="Gill Sans MT" charset="0"/>
              </a:rPr>
              <a:t> </a:t>
            </a:r>
          </a:p>
          <a:p>
            <a:pPr lvl="1"/>
            <a:r>
              <a:rPr lang="en-US" sz="2000">
                <a:latin typeface="Gill Sans MT" charset="0"/>
              </a:rPr>
              <a:t>node can advertise incorrect </a:t>
            </a:r>
            <a:r>
              <a:rPr lang="en-US" sz="2000" i="1">
                <a:solidFill>
                  <a:srgbClr val="000099"/>
                </a:solidFill>
                <a:latin typeface="Gill Sans MT" charset="0"/>
              </a:rPr>
              <a:t>link</a:t>
            </a:r>
            <a:r>
              <a:rPr lang="en-US" sz="2000">
                <a:latin typeface="Gill Sans MT" charset="0"/>
              </a:rPr>
              <a:t> cost</a:t>
            </a:r>
          </a:p>
          <a:p>
            <a:pPr lvl="1"/>
            <a:r>
              <a:rPr lang="en-US" sz="2000">
                <a:latin typeface="Gill Sans MT" charset="0"/>
              </a:rPr>
              <a:t>each node computes only its </a:t>
            </a:r>
            <a:r>
              <a:rPr lang="en-US" sz="2000" i="1">
                <a:latin typeface="Gill Sans MT" charset="0"/>
              </a:rPr>
              <a:t>own</a:t>
            </a:r>
            <a:r>
              <a:rPr lang="en-US" sz="2000">
                <a:latin typeface="Gill Sans MT" charset="0"/>
              </a:rPr>
              <a:t> table</a:t>
            </a:r>
          </a:p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DV:</a:t>
            </a:r>
          </a:p>
          <a:p>
            <a:pPr lvl="1"/>
            <a:r>
              <a:rPr lang="en-US" sz="2000">
                <a:latin typeface="Gill Sans MT" charset="0"/>
              </a:rPr>
              <a:t>DV node can advertise incorrect </a:t>
            </a:r>
            <a:r>
              <a:rPr lang="en-US" sz="2000" i="1">
                <a:solidFill>
                  <a:srgbClr val="000099"/>
                </a:solidFill>
                <a:latin typeface="Gill Sans MT" charset="0"/>
              </a:rPr>
              <a:t>path</a:t>
            </a:r>
            <a:r>
              <a:rPr lang="en-US" sz="2000">
                <a:latin typeface="Gill Sans MT" charset="0"/>
              </a:rPr>
              <a:t> cost</a:t>
            </a:r>
          </a:p>
          <a:p>
            <a:pPr lvl="1"/>
            <a:r>
              <a:rPr lang="en-US" sz="2000">
                <a:latin typeface="Gill Sans MT" charset="0"/>
              </a:rPr>
              <a:t>each node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>
                <a:latin typeface="Gill Sans MT" charset="0"/>
              </a:rPr>
              <a:t>s table used by others </a:t>
            </a:r>
          </a:p>
          <a:p>
            <a:pPr lvl="2"/>
            <a:r>
              <a:rPr lang="en-US" sz="1800">
                <a:latin typeface="Comic Sans MS" charset="0"/>
              </a:rPr>
              <a:t>error propagate thru network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5.1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CC0000"/>
                </a:solidFill>
              </a:rPr>
              <a:t>5.3 intra</a:t>
            </a:r>
            <a:r>
              <a:rPr lang="en-US" sz="2400" dirty="0">
                <a:solidFill>
                  <a:srgbClr val="CC0000"/>
                </a:solidFill>
              </a:rPr>
              <a:t>-AS </a:t>
            </a:r>
            <a:r>
              <a:rPr lang="en-US" sz="2400" dirty="0" smtClean="0">
                <a:solidFill>
                  <a:srgbClr val="CC0000"/>
                </a:solidFill>
              </a:rPr>
              <a:t>routing </a:t>
            </a:r>
            <a:r>
              <a:rPr lang="en-US" sz="2400" dirty="0">
                <a:solidFill>
                  <a:srgbClr val="CC0000"/>
                </a:solidFill>
              </a:rPr>
              <a:t>in the Internet: </a:t>
            </a:r>
            <a:r>
              <a:rPr lang="en-US" sz="2400" dirty="0" smtClean="0">
                <a:solidFill>
                  <a:srgbClr val="CC0000"/>
                </a:solidFill>
              </a:rPr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5.6 </a:t>
            </a:r>
            <a:r>
              <a:rPr lang="en-US" sz="2400" dirty="0">
                <a:solidFill>
                  <a:srgbClr val="000000"/>
                </a:solidFill>
              </a:rPr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3" name="Picture 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4964972" cy="23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41300"/>
            <a:ext cx="7782169" cy="885825"/>
          </a:xfrm>
        </p:spPr>
        <p:txBody>
          <a:bodyPr/>
          <a:lstStyle/>
          <a:p>
            <a:r>
              <a:rPr lang="en-US" sz="4000" dirty="0" smtClean="0">
                <a:latin typeface="Gill Sans MT" charset="0"/>
              </a:rPr>
              <a:t>Making routing scalable</a:t>
            </a:r>
            <a:endParaRPr lang="en-US" dirty="0">
              <a:latin typeface="Gill Sans MT" charset="0"/>
            </a:endParaRPr>
          </a:p>
        </p:txBody>
      </p:sp>
      <p:sp>
        <p:nvSpPr>
          <p:cNvPr id="143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467100"/>
            <a:ext cx="3810000" cy="22669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scale:</a:t>
            </a:r>
            <a:r>
              <a:rPr lang="en-US" dirty="0">
                <a:latin typeface="Gill Sans MT" charset="0"/>
              </a:rPr>
              <a:t> with </a:t>
            </a:r>
            <a:r>
              <a:rPr lang="en-US" dirty="0" smtClean="0">
                <a:latin typeface="Gill Sans MT" charset="0"/>
              </a:rPr>
              <a:t>billions of destinations</a:t>
            </a:r>
            <a:r>
              <a:rPr lang="en-US" dirty="0">
                <a:latin typeface="Gill Sans MT" charset="0"/>
              </a:rPr>
              <a:t>:</a:t>
            </a:r>
          </a:p>
          <a:p>
            <a:r>
              <a:rPr lang="en-US" sz="2400" dirty="0">
                <a:latin typeface="Gill Sans MT" charset="0"/>
              </a:rPr>
              <a:t>can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store all </a:t>
            </a:r>
            <a:r>
              <a:rPr lang="en-US" altLang="ja-JP" sz="2400" dirty="0" smtClean="0">
                <a:latin typeface="Gill Sans MT" charset="0"/>
              </a:rPr>
              <a:t>destinations in </a:t>
            </a:r>
            <a:r>
              <a:rPr lang="en-US" altLang="ja-JP" sz="2400" dirty="0">
                <a:latin typeface="Gill Sans MT" charset="0"/>
              </a:rPr>
              <a:t>routing tables!</a:t>
            </a:r>
          </a:p>
          <a:p>
            <a:r>
              <a:rPr lang="en-US" sz="2400" dirty="0">
                <a:latin typeface="Gill Sans MT" charset="0"/>
              </a:rPr>
              <a:t>routing table exchange would swamp links!</a:t>
            </a:r>
            <a:r>
              <a:rPr lang="en-US" dirty="0">
                <a:latin typeface="Gill Sans MT" charset="0"/>
              </a:rPr>
              <a:t> </a:t>
            </a: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3467100"/>
            <a:ext cx="4019550" cy="2514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administrative autonomy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internet = network of networks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each network admin may want to control routing in its own network</a:t>
            </a: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660531" y="1313250"/>
            <a:ext cx="6543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latin typeface="Gill Sans MT" charset="0"/>
              </a:rPr>
              <a:t>our routing study thus far - </a:t>
            </a:r>
            <a:r>
              <a:rPr lang="en-US" sz="2800" dirty="0" smtClean="0">
                <a:latin typeface="Gill Sans MT" charset="0"/>
              </a:rPr>
              <a:t>idealized </a:t>
            </a:r>
            <a:endParaRPr lang="en-US" sz="2800" dirty="0">
              <a:latin typeface="Gill Sans MT" charset="0"/>
            </a:endParaRP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all routers identical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network </a:t>
            </a:r>
            <a:r>
              <a:rPr lang="ja-JP" altLang="en-US" sz="2800" dirty="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flat</a:t>
            </a:r>
            <a:r>
              <a:rPr lang="ja-JP" altLang="en-US" sz="2800" dirty="0">
                <a:latin typeface="Gill Sans MT" charset="0"/>
              </a:rPr>
              <a:t>”</a:t>
            </a:r>
            <a:endParaRPr lang="en-US" altLang="ja-JP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latin typeface="Gill Sans MT" charset="0"/>
              </a:rPr>
              <a:t>… not</a:t>
            </a:r>
            <a:r>
              <a:rPr lang="en-US" sz="2800" dirty="0">
                <a:latin typeface="Gill Sans MT" charset="0"/>
              </a:rPr>
              <a:t> true in practice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100" y="1302987"/>
            <a:ext cx="8192217" cy="91004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Gill Sans MT"/>
                <a:cs typeface="Gill Sans MT"/>
              </a:rPr>
              <a:t>aggregate routers into </a:t>
            </a:r>
            <a:r>
              <a:rPr lang="en-US" dirty="0" smtClean="0">
                <a:latin typeface="Gill Sans MT"/>
                <a:cs typeface="Gill Sans MT"/>
              </a:rPr>
              <a:t>regions known as</a:t>
            </a:r>
            <a:r>
              <a:rPr lang="en-US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 (AS</a:t>
            </a:r>
            <a:r>
              <a:rPr lang="en-US" altLang="ja-JP" dirty="0" smtClean="0">
                <a:solidFill>
                  <a:srgbClr val="CC0000"/>
                </a:solidFill>
                <a:latin typeface="Gill Sans MT"/>
                <a:cs typeface="Gill Sans MT"/>
              </a:rPr>
              <a:t>) (a.k.a. “domains”)</a:t>
            </a:r>
            <a:endParaRPr lang="en-US" dirty="0">
              <a:latin typeface="Gill Sans MT" charset="0"/>
            </a:endParaRP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82249" y="2213034"/>
            <a:ext cx="3748232" cy="1934001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0"/>
                </a:solidFill>
                <a:latin typeface="Gill Sans MT" charset="0"/>
              </a:rPr>
              <a:t>inter-AS routing</a:t>
            </a:r>
          </a:p>
          <a:p>
            <a:r>
              <a:rPr lang="en-US" sz="2400" dirty="0" smtClean="0">
                <a:latin typeface="Gill Sans MT" charset="0"/>
              </a:rPr>
              <a:t>routing among </a:t>
            </a:r>
            <a:r>
              <a:rPr lang="en-US" sz="2400" dirty="0" err="1" smtClean="0">
                <a:latin typeface="Gill Sans MT" charset="0"/>
              </a:rPr>
              <a:t>AS’es</a:t>
            </a:r>
            <a:endParaRPr lang="en-US" sz="2400" dirty="0" smtClean="0">
              <a:latin typeface="Gill Sans MT" charset="0"/>
            </a:endParaRPr>
          </a:p>
          <a:p>
            <a:r>
              <a:rPr lang="en-US" sz="2400" dirty="0" smtClean="0">
                <a:latin typeface="Gill Sans MT" charset="0"/>
              </a:rPr>
              <a:t>gateways perform inter-domain routing (as well as intra-domain routing)</a:t>
            </a:r>
            <a:endParaRPr lang="en-US" sz="2400" dirty="0">
              <a:latin typeface="Gill Sans MT" charset="0"/>
            </a:endParaRPr>
          </a:p>
        </p:txBody>
      </p:sp>
      <p:pic>
        <p:nvPicPr>
          <p:cNvPr id="144389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7831792" cy="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325931" y="241300"/>
            <a:ext cx="8471409" cy="885825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Internet approach to scalable </a:t>
            </a:r>
            <a:r>
              <a:rPr lang="en-US" sz="4000" dirty="0">
                <a:cs typeface="+mj-cs"/>
              </a:rPr>
              <a:t>routing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4560" y="2148294"/>
            <a:ext cx="4246080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 smtClean="0">
                <a:solidFill>
                  <a:srgbClr val="000090"/>
                </a:solidFill>
                <a:latin typeface="Gill Sans MT"/>
                <a:cs typeface="Gill Sans MT"/>
              </a:rPr>
              <a:t>intra-AS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Gill Sans MT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Gill Sans MT" charset="0"/>
              </a:rPr>
              <a:t>all routers in AS must run </a:t>
            </a:r>
            <a:r>
              <a:rPr lang="en-US" altLang="ja-JP" sz="2400" i="1" dirty="0" smtClean="0">
                <a:solidFill>
                  <a:srgbClr val="000090"/>
                </a:solidFill>
                <a:latin typeface="Gill Sans MT" charset="0"/>
              </a:rPr>
              <a:t>same</a:t>
            </a:r>
            <a:r>
              <a:rPr lang="en-US" altLang="ja-JP" sz="2400" dirty="0" smtClean="0">
                <a:latin typeface="Gill Sans MT" charset="0"/>
              </a:rPr>
              <a:t> intra-domain protocol</a:t>
            </a:r>
            <a:endParaRPr lang="en-US" altLang="ja-JP" sz="2400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Gill Sans MT" charset="0"/>
              </a:rPr>
              <a:t>routers in </a:t>
            </a:r>
            <a:r>
              <a:rPr lang="en-US" sz="2400" i="1" dirty="0" smtClean="0">
                <a:latin typeface="Gill Sans MT" charset="0"/>
              </a:rPr>
              <a:t>different</a:t>
            </a:r>
            <a:r>
              <a:rPr lang="en-US" sz="2400" dirty="0" smtClean="0">
                <a:latin typeface="Gill Sans MT" charset="0"/>
              </a:rPr>
              <a:t> AS can run </a:t>
            </a:r>
            <a:r>
              <a:rPr lang="en-US" sz="2400" i="1" dirty="0" smtClean="0">
                <a:latin typeface="Gill Sans MT" charset="0"/>
              </a:rPr>
              <a:t>different</a:t>
            </a:r>
            <a:r>
              <a:rPr lang="en-US" sz="2400" dirty="0" smtClean="0">
                <a:latin typeface="Gill Sans MT" charset="0"/>
              </a:rPr>
              <a:t> intra-domain routing protocol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Gill Sans MT" charset="0"/>
              </a:rPr>
              <a:t>gateway router: at “edge” of its own AS, has link(s) to router(s) in other ASs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204788" y="1254125"/>
            <a:ext cx="6178550" cy="4376738"/>
            <a:chOff x="0" y="878"/>
            <a:chExt cx="4232" cy="2968"/>
          </a:xfrm>
        </p:grpSpPr>
        <p:sp>
          <p:nvSpPr>
            <p:cNvPr id="145415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1063 w 1162"/>
                <a:gd name="T1" fmla="*/ 49351 h 543"/>
                <a:gd name="T2" fmla="*/ 6960 w 1162"/>
                <a:gd name="T3" fmla="*/ 4162 h 543"/>
                <a:gd name="T4" fmla="*/ 17785 w 1162"/>
                <a:gd name="T5" fmla="*/ 23973 h 543"/>
                <a:gd name="T6" fmla="*/ 21649 w 1162"/>
                <a:gd name="T7" fmla="*/ 72662 h 543"/>
                <a:gd name="T8" fmla="*/ 19828 w 1162"/>
                <a:gd name="T9" fmla="*/ 137161 h 543"/>
                <a:gd name="T10" fmla="*/ 11083 w 1162"/>
                <a:gd name="T11" fmla="*/ 164591 h 543"/>
                <a:gd name="T12" fmla="*/ 1657 w 1162"/>
                <a:gd name="T13" fmla="*/ 133650 h 543"/>
                <a:gd name="T14" fmla="*/ 1063 w 1162"/>
                <a:gd name="T15" fmla="*/ 493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34 w 1198"/>
                <a:gd name="T1" fmla="*/ 270558 h 451"/>
                <a:gd name="T2" fmla="*/ 273 w 1198"/>
                <a:gd name="T3" fmla="*/ 132828 h 451"/>
                <a:gd name="T4" fmla="*/ 679 w 1198"/>
                <a:gd name="T5" fmla="*/ 73044 h 451"/>
                <a:gd name="T6" fmla="*/ 1501 w 1198"/>
                <a:gd name="T7" fmla="*/ 37135 h 451"/>
                <a:gd name="T8" fmla="*/ 1796 w 1198"/>
                <a:gd name="T9" fmla="*/ 294460 h 451"/>
                <a:gd name="T10" fmla="*/ 1350 w 1198"/>
                <a:gd name="T11" fmla="*/ 616944 h 451"/>
                <a:gd name="T12" fmla="*/ 466 w 1198"/>
                <a:gd name="T13" fmla="*/ 634874 h 451"/>
                <a:gd name="T14" fmla="*/ 54 w 1198"/>
                <a:gd name="T15" fmla="*/ 503524 h 451"/>
                <a:gd name="T16" fmla="*/ 134 w 1198"/>
                <a:gd name="T17" fmla="*/ 270558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319 w 1583"/>
                <a:gd name="T1" fmla="*/ 862 h 682"/>
                <a:gd name="T2" fmla="*/ 3445 w 1583"/>
                <a:gd name="T3" fmla="*/ 285 h 682"/>
                <a:gd name="T4" fmla="*/ 6645 w 1583"/>
                <a:gd name="T5" fmla="*/ 77 h 682"/>
                <a:gd name="T6" fmla="*/ 9794 w 1583"/>
                <a:gd name="T7" fmla="*/ 744 h 682"/>
                <a:gd name="T8" fmla="*/ 13238 w 1583"/>
                <a:gd name="T9" fmla="*/ 1642 h 682"/>
                <a:gd name="T10" fmla="*/ 10773 w 1583"/>
                <a:gd name="T11" fmla="*/ 2476 h 682"/>
                <a:gd name="T12" fmla="*/ 5844 w 1583"/>
                <a:gd name="T13" fmla="*/ 2523 h 682"/>
                <a:gd name="T14" fmla="*/ 751 w 1583"/>
                <a:gd name="T15" fmla="*/ 2291 h 682"/>
                <a:gd name="T16" fmla="*/ 1319 w 1583"/>
                <a:gd name="T17" fmla="*/ 8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2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  <p:sp>
          <p:nvSpPr>
            <p:cNvPr id="145425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9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30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45533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4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145431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35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7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  <p:sp>
          <p:nvSpPr>
            <p:cNvPr id="145438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42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43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455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2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9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0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4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5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58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AS3</a:t>
              </a:r>
              <a:endParaRPr lang="en-US" sz="1800"/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AS2</a:t>
              </a:r>
            </a:p>
          </p:txBody>
        </p:sp>
        <p:sp>
          <p:nvSpPr>
            <p:cNvPr id="145464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68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0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1a</a:t>
              </a:r>
              <a:endParaRPr lang="en-US"/>
            </a:p>
          </p:txBody>
        </p:sp>
        <p:grpSp>
          <p:nvGrpSpPr>
            <p:cNvPr id="145471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45524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5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6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7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8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9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0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2c</a:t>
                </a:r>
                <a:endParaRPr lang="en-US"/>
              </a:p>
            </p:txBody>
          </p:sp>
        </p:grpSp>
        <p:grpSp>
          <p:nvGrpSpPr>
            <p:cNvPr id="145472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45517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8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9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0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1" name="Oval 76"/>
              <p:cNvSpPr>
                <a:spLocks noChangeArrowheads="1"/>
              </p:cNvSpPr>
              <p:nvPr/>
            </p:nvSpPr>
            <p:spPr bwMode="auto">
              <a:xfrm>
                <a:off x="4596" y="220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2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3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2b</a:t>
                </a:r>
                <a:endParaRPr lang="en-US"/>
              </a:p>
            </p:txBody>
          </p:sp>
        </p:grpSp>
        <p:grpSp>
          <p:nvGrpSpPr>
            <p:cNvPr id="145473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45509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0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1" name="Line 82"/>
              <p:cNvSpPr>
                <a:spLocks noChangeShapeType="1"/>
              </p:cNvSpPr>
              <p:nvPr/>
            </p:nvSpPr>
            <p:spPr bwMode="auto">
              <a:xfrm>
                <a:off x="2330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2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13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14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4551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1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  <p:sp>
          <p:nvSpPr>
            <p:cNvPr id="14547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3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7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4550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Intra-AS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algorithm</a:t>
                </a:r>
              </a:p>
            </p:txBody>
          </p:sp>
        </p:grpSp>
        <p:grpSp>
          <p:nvGrpSpPr>
            <p:cNvPr id="145477" name="Group 93"/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145505" name="Oval 94"/>
              <p:cNvSpPr>
                <a:spLocks noChangeArrowheads="1"/>
              </p:cNvSpPr>
              <p:nvPr/>
            </p:nvSpPr>
            <p:spPr bwMode="auto">
              <a:xfrm>
                <a:off x="2402" y="2828"/>
                <a:ext cx="736" cy="47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6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algorithm</a:t>
                </a:r>
              </a:p>
            </p:txBody>
          </p:sp>
        </p:grpSp>
        <p:sp>
          <p:nvSpPr>
            <p:cNvPr id="145478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Forwarding</a:t>
              </a:r>
            </a:p>
            <a:p>
              <a:pPr algn="ctr" eaLnBrk="1" hangingPunct="1"/>
              <a:r>
                <a:rPr lang="en-US" sz="1400"/>
                <a:t>table</a:t>
              </a:r>
            </a:p>
          </p:txBody>
        </p:sp>
        <p:sp>
          <p:nvSpPr>
            <p:cNvPr id="145479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0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81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69"/>
              <a:chOff x="2016" y="1976"/>
              <a:chExt cx="316" cy="269"/>
            </a:xfrm>
          </p:grpSpPr>
          <p:sp>
            <p:nvSpPr>
              <p:cNvPr id="145497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8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9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0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01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02" name="Group 105"/>
              <p:cNvGrpSpPr>
                <a:grpSpLocks/>
              </p:cNvGrpSpPr>
              <p:nvPr/>
            </p:nvGrpSpPr>
            <p:grpSpPr bwMode="auto">
              <a:xfrm>
                <a:off x="2020" y="1976"/>
                <a:ext cx="308" cy="269"/>
                <a:chOff x="2899" y="2425"/>
                <a:chExt cx="315" cy="269"/>
              </a:xfrm>
            </p:grpSpPr>
            <p:sp>
              <p:nvSpPr>
                <p:cNvPr id="14550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0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9" y="2425"/>
                  <a:ext cx="315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3c</a:t>
                  </a:r>
                  <a:endParaRPr lang="en-US"/>
                </a:p>
              </p:txBody>
            </p:sp>
          </p:grpSp>
        </p:grpSp>
        <p:sp>
          <p:nvSpPr>
            <p:cNvPr id="145482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3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4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5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6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7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8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9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0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1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2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3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5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6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5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7" name="Rectangle 123"/>
          <p:cNvSpPr>
            <a:spLocks noGrp="1" noChangeArrowheads="1"/>
          </p:cNvSpPr>
          <p:nvPr>
            <p:ph type="title"/>
          </p:nvPr>
        </p:nvSpPr>
        <p:spPr>
          <a:xfrm>
            <a:off x="422275" y="228600"/>
            <a:ext cx="7772400" cy="8397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Interconnected ASes</a:t>
            </a:r>
          </a:p>
        </p:txBody>
      </p: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4" y="3082149"/>
            <a:ext cx="3959919" cy="34004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forwarding table  configured by both intra- and inter-AS routing algorithm</a:t>
            </a:r>
          </a:p>
          <a:p>
            <a:pPr lvl="1">
              <a:defRPr/>
            </a:pPr>
            <a:r>
              <a:rPr lang="en-US" dirty="0"/>
              <a:t>intra-AS </a:t>
            </a:r>
            <a:r>
              <a:rPr lang="en-US" dirty="0" smtClean="0"/>
              <a:t>routing determine entries </a:t>
            </a:r>
            <a:r>
              <a:rPr lang="en-US" dirty="0"/>
              <a:t>for </a:t>
            </a:r>
            <a:r>
              <a:rPr lang="en-US" dirty="0" smtClean="0"/>
              <a:t>destinations within AS</a:t>
            </a:r>
            <a:endParaRPr lang="en-US" dirty="0"/>
          </a:p>
          <a:p>
            <a:pPr lvl="1">
              <a:defRPr/>
            </a:pPr>
            <a:r>
              <a:rPr lang="en-US" dirty="0"/>
              <a:t>inter-AS &amp; intra-AS </a:t>
            </a:r>
            <a:r>
              <a:rPr lang="en-US" dirty="0" smtClean="0"/>
              <a:t>determine </a:t>
            </a:r>
            <a:r>
              <a:rPr lang="en-US" dirty="0"/>
              <a:t>entries for external </a:t>
            </a:r>
            <a:r>
              <a:rPr lang="en-US" dirty="0" smtClean="0"/>
              <a:t>destinations</a:t>
            </a:r>
            <a:endParaRPr lang="en-US" dirty="0"/>
          </a:p>
        </p:txBody>
      </p:sp>
      <p:pic>
        <p:nvPicPr>
          <p:cNvPr id="145414" name="Picture 12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8842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Inter-AS tasks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195388"/>
            <a:ext cx="3810000" cy="2921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cs typeface="+mn-cs"/>
              </a:rPr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cs typeface="+mn-cs"/>
              </a:rPr>
              <a:t>:</a:t>
            </a:r>
          </a:p>
          <a:p>
            <a:pPr lvl="1">
              <a:defRPr/>
            </a:pPr>
            <a:r>
              <a:rPr lang="en-US" dirty="0"/>
              <a:t>router should forward packet to gateway router, but which one?</a:t>
            </a:r>
          </a:p>
        </p:txBody>
      </p:sp>
      <p:sp>
        <p:nvSpPr>
          <p:cNvPr id="1013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38675" y="1195388"/>
            <a:ext cx="3810000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AS</a:t>
            </a:r>
            <a:r>
              <a:rPr lang="en-US" sz="2400" i="1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lang="en-US" sz="2400" i="1" dirty="0">
                <a:solidFill>
                  <a:srgbClr val="CC0000"/>
                </a:solidFill>
                <a:cs typeface="+mn-cs"/>
              </a:rPr>
              <a:t> must: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>
                <a:cs typeface="+mn-cs"/>
              </a:rPr>
              <a:t>learn which </a:t>
            </a:r>
            <a:r>
              <a:rPr lang="en-US" sz="2400" dirty="0" err="1">
                <a:cs typeface="+mn-cs"/>
              </a:rPr>
              <a:t>dests</a:t>
            </a:r>
            <a:r>
              <a:rPr lang="en-US" sz="2400" dirty="0">
                <a:cs typeface="+mn-cs"/>
              </a:rPr>
              <a:t> are reachable through AS2, which through AS3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>
                <a:cs typeface="+mn-cs"/>
              </a:rPr>
              <a:t>propagate this reachability info to all routers in AS</a:t>
            </a:r>
            <a:r>
              <a:rPr lang="en-US" sz="2400" dirty="0">
                <a:latin typeface="Arial"/>
                <a:cs typeface="Arial"/>
              </a:rPr>
              <a:t>1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job of inter-AS routing!</a:t>
            </a:r>
          </a:p>
        </p:txBody>
      </p:sp>
      <p:sp>
        <p:nvSpPr>
          <p:cNvPr id="146438" name="Freeform 5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Freeform 6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" name="Freeform 7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" name="Freeform 8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2" name="Text Box 9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AS3</a:t>
            </a:r>
            <a:endParaRPr lang="en-US" sz="1800"/>
          </a:p>
        </p:txBody>
      </p:sp>
      <p:sp>
        <p:nvSpPr>
          <p:cNvPr id="146443" name="Text Box 10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AS2</a:t>
            </a:r>
          </a:p>
        </p:txBody>
      </p:sp>
      <p:sp>
        <p:nvSpPr>
          <p:cNvPr id="146444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5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6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447" name="Group 14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46545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6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7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8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549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50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51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</p:grpSp>
      <p:grpSp>
        <p:nvGrpSpPr>
          <p:cNvPr id="146448" name="Group 22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46537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8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9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0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541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42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46543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44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3c</a:t>
                </a:r>
                <a:endParaRPr lang="en-US"/>
              </a:p>
            </p:txBody>
          </p:sp>
        </p:grpSp>
      </p:grpSp>
      <p:grpSp>
        <p:nvGrpSpPr>
          <p:cNvPr id="146449" name="Group 31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146529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46531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2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3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4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35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6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6530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</p:grpSp>
      <p:grpSp>
        <p:nvGrpSpPr>
          <p:cNvPr id="146450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146486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59 w 1583"/>
                <a:gd name="T1" fmla="*/ 310 h 682"/>
                <a:gd name="T2" fmla="*/ 681 w 1583"/>
                <a:gd name="T3" fmla="*/ 102 h 682"/>
                <a:gd name="T4" fmla="*/ 1313 w 1583"/>
                <a:gd name="T5" fmla="*/ 29 h 682"/>
                <a:gd name="T6" fmla="*/ 1933 w 1583"/>
                <a:gd name="T7" fmla="*/ 268 h 682"/>
                <a:gd name="T8" fmla="*/ 2613 w 1583"/>
                <a:gd name="T9" fmla="*/ 591 h 682"/>
                <a:gd name="T10" fmla="*/ 2126 w 1583"/>
                <a:gd name="T11" fmla="*/ 888 h 682"/>
                <a:gd name="T12" fmla="*/ 1153 w 1583"/>
                <a:gd name="T13" fmla="*/ 908 h 682"/>
                <a:gd name="T14" fmla="*/ 149 w 1583"/>
                <a:gd name="T15" fmla="*/ 823 h 682"/>
                <a:gd name="T16" fmla="*/ 259 w 1583"/>
                <a:gd name="T17" fmla="*/ 310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7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6488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89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0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1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2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3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6494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46521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2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3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4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25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26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46527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2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146495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46514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5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6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7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18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9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0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1a</a:t>
                </a:r>
                <a:endParaRPr lang="en-US"/>
              </a:p>
            </p:txBody>
          </p:sp>
        </p:grpSp>
        <p:grpSp>
          <p:nvGrpSpPr>
            <p:cNvPr id="146496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46506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7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8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9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10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11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46512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1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146497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46498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99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0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1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02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03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46504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0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</p:grpSp>
      <p:grpSp>
        <p:nvGrpSpPr>
          <p:cNvPr id="146451" name="Group 84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46479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0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1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2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83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4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5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</p:grpSp>
      <p:sp>
        <p:nvSpPr>
          <p:cNvPr id="146452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53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54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5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456" name="Group 96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46472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3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4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5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76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7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8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2c</a:t>
              </a:r>
              <a:endParaRPr lang="en-US"/>
            </a:p>
          </p:txBody>
        </p:sp>
      </p:grpSp>
      <p:grpSp>
        <p:nvGrpSpPr>
          <p:cNvPr id="146457" name="Group 104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46465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6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7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8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69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0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1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2b</a:t>
              </a:r>
              <a:endParaRPr lang="en-US"/>
            </a:p>
          </p:txBody>
        </p:sp>
      </p:grpSp>
      <p:sp>
        <p:nvSpPr>
          <p:cNvPr id="146458" name="Text Box 112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46459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Text Box 114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46461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62" name="Freeform 116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3" name="Freeform 117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6464" name="Picture 118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0010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Intra-AS Routing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also known as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interior gateway protocols (IGP)</a:t>
            </a:r>
          </a:p>
          <a:p>
            <a:pPr>
              <a:defRPr/>
            </a:pPr>
            <a:r>
              <a:rPr lang="en-US" dirty="0">
                <a:cs typeface="+mn-cs"/>
              </a:rPr>
              <a:t>most common intra-AS routing protocols:</a:t>
            </a:r>
          </a:p>
          <a:p>
            <a:pPr lvl="1">
              <a:defRPr/>
            </a:pPr>
            <a:r>
              <a:rPr lang="en-US" sz="2800" dirty="0"/>
              <a:t>RIP: Routing Information Protocol</a:t>
            </a:r>
          </a:p>
          <a:p>
            <a:pPr lvl="1">
              <a:defRPr/>
            </a:pPr>
            <a:r>
              <a:rPr lang="en-US" sz="2800" dirty="0"/>
              <a:t>OSPF: Open Shortest Path </a:t>
            </a:r>
            <a:r>
              <a:rPr lang="en-US" sz="2800" dirty="0" smtClean="0"/>
              <a:t>First (IS-IS protocol essentially same as OSPF)</a:t>
            </a:r>
            <a:endParaRPr lang="en-US" sz="2800" dirty="0"/>
          </a:p>
          <a:p>
            <a:pPr lvl="1">
              <a:defRPr/>
            </a:pPr>
            <a:r>
              <a:rPr lang="en-US" sz="2800" dirty="0"/>
              <a:t>IGRP: Interior Gateway Routing Protocol (Cisco </a:t>
            </a:r>
            <a:r>
              <a:rPr lang="en-US" sz="2800" dirty="0" smtClean="0"/>
              <a:t>proprietary </a:t>
            </a:r>
            <a:r>
              <a:rPr lang="en-US" sz="2000" dirty="0" smtClean="0"/>
              <a:t>for decades, until 2016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151557" name="Picture 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0318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9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48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OSPF (Open Shortest Path First)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105400"/>
          </a:xfrm>
        </p:spPr>
        <p:txBody>
          <a:bodyPr/>
          <a:lstStyle/>
          <a:p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open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: publicly available</a:t>
            </a:r>
          </a:p>
          <a:p>
            <a:r>
              <a:rPr lang="en-US" dirty="0">
                <a:latin typeface="Gill Sans MT" charset="0"/>
              </a:rPr>
              <a:t>uses </a:t>
            </a:r>
            <a:r>
              <a:rPr lang="en-US" dirty="0" smtClean="0">
                <a:latin typeface="Gill Sans MT" charset="0"/>
              </a:rPr>
              <a:t>link-state </a:t>
            </a:r>
            <a:r>
              <a:rPr lang="en-US" dirty="0">
                <a:latin typeface="Gill Sans MT" charset="0"/>
              </a:rPr>
              <a:t>algorithm </a:t>
            </a:r>
          </a:p>
          <a:p>
            <a:pPr lvl="1"/>
            <a:r>
              <a:rPr lang="en-US" dirty="0" smtClean="0">
                <a:latin typeface="Gill Sans MT" charset="0"/>
              </a:rPr>
              <a:t>link state </a:t>
            </a:r>
            <a:r>
              <a:rPr lang="en-US" dirty="0">
                <a:latin typeface="Gill Sans MT" charset="0"/>
              </a:rPr>
              <a:t>packet dissemination</a:t>
            </a:r>
          </a:p>
          <a:p>
            <a:pPr lvl="1"/>
            <a:r>
              <a:rPr lang="en-US" dirty="0">
                <a:latin typeface="Gill Sans MT" charset="0"/>
              </a:rPr>
              <a:t>topology map at each node</a:t>
            </a:r>
          </a:p>
          <a:p>
            <a:pPr lvl="1"/>
            <a:r>
              <a:rPr lang="en-US" dirty="0">
                <a:latin typeface="Gill Sans MT" charset="0"/>
              </a:rPr>
              <a:t>route computation using Dijkstra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algorithm</a:t>
            </a:r>
          </a:p>
          <a:p>
            <a:r>
              <a:rPr lang="en-US" dirty="0" smtClean="0">
                <a:latin typeface="Gill Sans MT" charset="0"/>
              </a:rPr>
              <a:t>router floods OSPF link-state advertisements to all other routers in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entire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AS</a:t>
            </a:r>
          </a:p>
          <a:p>
            <a:pPr lvl="1"/>
            <a:r>
              <a:rPr lang="en-US" dirty="0">
                <a:latin typeface="Gill Sans MT" charset="0"/>
              </a:rPr>
              <a:t>carried in OSPF messages directly over IP (rather than TCP or </a:t>
            </a:r>
            <a:r>
              <a:rPr lang="en-US" dirty="0" smtClean="0">
                <a:latin typeface="Gill Sans MT" charset="0"/>
              </a:rPr>
              <a:t>UDP</a:t>
            </a:r>
          </a:p>
          <a:p>
            <a:pPr lvl="1"/>
            <a:r>
              <a:rPr lang="en-US" dirty="0" smtClean="0">
                <a:latin typeface="Gill Sans MT" charset="0"/>
              </a:rPr>
              <a:t>link state: for each attached link</a:t>
            </a:r>
            <a:endParaRPr lang="en-US" dirty="0">
              <a:latin typeface="Gill Sans MT" charset="0"/>
            </a:endParaRP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IS-IS routing</a:t>
            </a:r>
            <a:r>
              <a:rPr lang="en-US" dirty="0">
                <a:latin typeface="Gill Sans MT" charset="0"/>
              </a:rPr>
              <a:t> protocol: nearly identical to OSPF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5343"/>
            <a:ext cx="5308773" cy="2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Gill Sans MT" charset="0"/>
              </a:rPr>
              <a:t>OSPF </a:t>
            </a:r>
            <a:r>
              <a:rPr lang="ja-JP" altLang="en-US" sz="3600" dirty="0">
                <a:latin typeface="Gill Sans MT" charset="0"/>
              </a:rPr>
              <a:t>“</a:t>
            </a:r>
            <a:r>
              <a:rPr lang="en-US" altLang="ja-JP" sz="3600" dirty="0">
                <a:latin typeface="Gill Sans MT" charset="0"/>
              </a:rPr>
              <a:t>advanced</a:t>
            </a:r>
            <a:r>
              <a:rPr lang="ja-JP" altLang="en-US" sz="3600" dirty="0">
                <a:latin typeface="Gill Sans MT" charset="0"/>
              </a:rPr>
              <a:t>”</a:t>
            </a:r>
            <a:r>
              <a:rPr lang="en-US" altLang="ja-JP" sz="3600" dirty="0">
                <a:latin typeface="Gill Sans MT" charset="0"/>
              </a:rPr>
              <a:t> </a:t>
            </a:r>
            <a:r>
              <a:rPr lang="en-US" altLang="ja-JP" sz="3600" dirty="0" smtClean="0">
                <a:latin typeface="Gill Sans MT" charset="0"/>
              </a:rPr>
              <a:t>features</a:t>
            </a:r>
            <a:endParaRPr lang="en-US" dirty="0">
              <a:latin typeface="Gill Sans MT" charset="0"/>
            </a:endParaRPr>
          </a:p>
        </p:txBody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85888"/>
            <a:ext cx="8229600" cy="4876800"/>
          </a:xfrm>
        </p:spPr>
        <p:txBody>
          <a:bodyPr/>
          <a:lstStyle/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security:</a:t>
            </a:r>
            <a:r>
              <a:rPr lang="en-US" dirty="0">
                <a:latin typeface="Gill Sans MT" charset="0"/>
              </a:rPr>
              <a:t> all OSPF messages authenticated (to prevent malicious intrusion) </a:t>
            </a:r>
          </a:p>
          <a:p>
            <a:r>
              <a:rPr lang="en-US" dirty="0">
                <a:solidFill>
                  <a:srgbClr val="CC0000"/>
                </a:solidFill>
                <a:latin typeface="Gill Sans MT" charset="0"/>
              </a:rPr>
              <a:t>multiple </a:t>
            </a:r>
            <a:r>
              <a:rPr lang="en-US" dirty="0">
                <a:latin typeface="Gill Sans MT" charset="0"/>
              </a:rPr>
              <a:t>same-cost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paths</a:t>
            </a:r>
            <a:r>
              <a:rPr lang="en-US" dirty="0">
                <a:latin typeface="Gill Sans MT" charset="0"/>
              </a:rPr>
              <a:t> allowed (only one path in RIP)</a:t>
            </a:r>
          </a:p>
          <a:p>
            <a:r>
              <a:rPr lang="en-US" dirty="0">
                <a:latin typeface="Gill Sans MT" charset="0"/>
              </a:rPr>
              <a:t>for each link, multiple cost metrics for different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TOS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(e.g., satellite link cost set </a:t>
            </a:r>
            <a:r>
              <a:rPr lang="en-US" altLang="ja-JP" dirty="0" smtClean="0">
                <a:latin typeface="Gill Sans MT" charset="0"/>
              </a:rPr>
              <a:t>low </a:t>
            </a:r>
            <a:r>
              <a:rPr lang="en-US" altLang="ja-JP" dirty="0">
                <a:latin typeface="Gill Sans MT" charset="0"/>
              </a:rPr>
              <a:t>for best effort </a:t>
            </a:r>
            <a:r>
              <a:rPr lang="en-US" altLang="ja-JP" dirty="0" err="1">
                <a:latin typeface="Gill Sans MT" charset="0"/>
              </a:rPr>
              <a:t>ToS</a:t>
            </a:r>
            <a:r>
              <a:rPr lang="en-US" altLang="ja-JP" dirty="0">
                <a:latin typeface="Gill Sans MT" charset="0"/>
              </a:rPr>
              <a:t>; high for </a:t>
            </a:r>
            <a:r>
              <a:rPr lang="en-US" altLang="ja-JP" dirty="0" smtClean="0">
                <a:latin typeface="Gill Sans MT" charset="0"/>
              </a:rPr>
              <a:t>real-time </a:t>
            </a:r>
            <a:r>
              <a:rPr lang="en-US" altLang="ja-JP" dirty="0" err="1">
                <a:latin typeface="Gill Sans MT" charset="0"/>
              </a:rPr>
              <a:t>ToS</a:t>
            </a:r>
            <a:r>
              <a:rPr lang="en-US" altLang="ja-JP" dirty="0">
                <a:latin typeface="Gill Sans MT" charset="0"/>
              </a:rPr>
              <a:t>)</a:t>
            </a:r>
          </a:p>
          <a:p>
            <a:r>
              <a:rPr lang="en-US" dirty="0">
                <a:latin typeface="Gill Sans MT" charset="0"/>
              </a:rPr>
              <a:t>integrated </a:t>
            </a:r>
            <a:r>
              <a:rPr lang="en-US" dirty="0" err="1">
                <a:latin typeface="Gill Sans MT" charset="0"/>
              </a:rPr>
              <a:t>uni</a:t>
            </a:r>
            <a:r>
              <a:rPr lang="en-US" dirty="0">
                <a:latin typeface="Gill Sans MT" charset="0"/>
              </a:rPr>
              <a:t>- and 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multi-cast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support: </a:t>
            </a:r>
          </a:p>
          <a:p>
            <a:pPr lvl="1"/>
            <a:r>
              <a:rPr lang="en-US" sz="2800" dirty="0">
                <a:latin typeface="Gill Sans MT" charset="0"/>
              </a:rPr>
              <a:t>Multicast OSPF (MOSPF) uses same topology data base as OSPF</a:t>
            </a:r>
          </a:p>
          <a:p>
            <a:r>
              <a:rPr lang="en-US" dirty="0">
                <a:solidFill>
                  <a:srgbClr val="CC0000"/>
                </a:solidFill>
                <a:latin typeface="Gill Sans MT" charset="0"/>
              </a:rPr>
              <a:t>hierarchical</a:t>
            </a:r>
            <a:r>
              <a:rPr lang="en-US" dirty="0">
                <a:latin typeface="Gill Sans MT" charset="0"/>
              </a:rPr>
              <a:t> OSPF in large domains.</a:t>
            </a: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Freeform 2"/>
          <p:cNvSpPr>
            <a:spLocks/>
          </p:cNvSpPr>
          <p:nvPr/>
        </p:nvSpPr>
        <p:spPr bwMode="auto">
          <a:xfrm>
            <a:off x="2027238" y="1652588"/>
            <a:ext cx="6010275" cy="2206625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169863"/>
            <a:ext cx="443865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Hierarchical OSPF</a:t>
            </a:r>
            <a:endParaRPr lang="en-US">
              <a:latin typeface="Gill Sans MT" charset="0"/>
            </a:endParaRPr>
          </a:p>
        </p:txBody>
      </p:sp>
      <p:sp>
        <p:nvSpPr>
          <p:cNvPr id="159749" name="Line 4"/>
          <p:cNvSpPr>
            <a:spLocks noChangeShapeType="1"/>
          </p:cNvSpPr>
          <p:nvPr/>
        </p:nvSpPr>
        <p:spPr bwMode="auto">
          <a:xfrm flipV="1">
            <a:off x="3679825" y="2039938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0" name="Line 5"/>
          <p:cNvSpPr>
            <a:spLocks noChangeShapeType="1"/>
          </p:cNvSpPr>
          <p:nvPr/>
        </p:nvSpPr>
        <p:spPr bwMode="auto">
          <a:xfrm>
            <a:off x="4957763" y="2036763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1" name="Line 6"/>
          <p:cNvSpPr>
            <a:spLocks noChangeShapeType="1"/>
          </p:cNvSpPr>
          <p:nvPr/>
        </p:nvSpPr>
        <p:spPr bwMode="auto">
          <a:xfrm>
            <a:off x="6369050" y="2435225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2" name="Line 7"/>
          <p:cNvSpPr>
            <a:spLocks noChangeShapeType="1"/>
          </p:cNvSpPr>
          <p:nvPr/>
        </p:nvSpPr>
        <p:spPr bwMode="auto">
          <a:xfrm flipV="1">
            <a:off x="4948238" y="2330450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3" name="Line 8"/>
          <p:cNvSpPr>
            <a:spLocks noChangeShapeType="1"/>
          </p:cNvSpPr>
          <p:nvPr/>
        </p:nvSpPr>
        <p:spPr bwMode="auto">
          <a:xfrm>
            <a:off x="3683000" y="2471738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4" name="Line 9"/>
          <p:cNvSpPr>
            <a:spLocks noChangeShapeType="1"/>
          </p:cNvSpPr>
          <p:nvPr/>
        </p:nvSpPr>
        <p:spPr bwMode="auto">
          <a:xfrm flipH="1">
            <a:off x="6780213" y="3236913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5" name="Line 10"/>
          <p:cNvSpPr>
            <a:spLocks noChangeShapeType="1"/>
          </p:cNvSpPr>
          <p:nvPr/>
        </p:nvSpPr>
        <p:spPr bwMode="auto">
          <a:xfrm>
            <a:off x="6808788" y="4090988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6" name="Line 11"/>
          <p:cNvSpPr>
            <a:spLocks noChangeShapeType="1"/>
          </p:cNvSpPr>
          <p:nvPr/>
        </p:nvSpPr>
        <p:spPr bwMode="auto">
          <a:xfrm>
            <a:off x="4841875" y="3405188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7" name="Line 12"/>
          <p:cNvSpPr>
            <a:spLocks noChangeShapeType="1"/>
          </p:cNvSpPr>
          <p:nvPr/>
        </p:nvSpPr>
        <p:spPr bwMode="auto">
          <a:xfrm>
            <a:off x="4403725" y="4268788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8" name="Line 13"/>
          <p:cNvSpPr>
            <a:spLocks noChangeShapeType="1"/>
          </p:cNvSpPr>
          <p:nvPr/>
        </p:nvSpPr>
        <p:spPr bwMode="auto">
          <a:xfrm flipH="1">
            <a:off x="4646613" y="4775200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9" name="Line 14"/>
          <p:cNvSpPr>
            <a:spLocks noChangeShapeType="1"/>
          </p:cNvSpPr>
          <p:nvPr/>
        </p:nvSpPr>
        <p:spPr bwMode="auto">
          <a:xfrm flipH="1">
            <a:off x="4454525" y="3519488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0" name="Line 15"/>
          <p:cNvSpPr>
            <a:spLocks noChangeShapeType="1"/>
          </p:cNvSpPr>
          <p:nvPr/>
        </p:nvSpPr>
        <p:spPr bwMode="auto">
          <a:xfrm flipH="1">
            <a:off x="2689225" y="2319338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1" name="Line 16"/>
          <p:cNvSpPr>
            <a:spLocks noChangeShapeType="1"/>
          </p:cNvSpPr>
          <p:nvPr/>
        </p:nvSpPr>
        <p:spPr bwMode="auto">
          <a:xfrm flipH="1">
            <a:off x="2084388" y="3171825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2" name="Line 17"/>
          <p:cNvSpPr>
            <a:spLocks noChangeShapeType="1"/>
          </p:cNvSpPr>
          <p:nvPr/>
        </p:nvSpPr>
        <p:spPr bwMode="auto">
          <a:xfrm flipH="1">
            <a:off x="1435100" y="4024313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3" name="Line 18"/>
          <p:cNvSpPr>
            <a:spLocks noChangeShapeType="1"/>
          </p:cNvSpPr>
          <p:nvPr/>
        </p:nvSpPr>
        <p:spPr bwMode="auto">
          <a:xfrm flipH="1">
            <a:off x="2290763" y="4552950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4" name="Line 19"/>
          <p:cNvSpPr>
            <a:spLocks noChangeShapeType="1"/>
          </p:cNvSpPr>
          <p:nvPr/>
        </p:nvSpPr>
        <p:spPr bwMode="auto">
          <a:xfrm>
            <a:off x="2163763" y="3981450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5" name="Freeform 20"/>
          <p:cNvSpPr>
            <a:spLocks/>
          </p:cNvSpPr>
          <p:nvPr/>
        </p:nvSpPr>
        <p:spPr bwMode="auto">
          <a:xfrm>
            <a:off x="1087438" y="2833688"/>
            <a:ext cx="2185987" cy="2820987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6" name="Freeform 21"/>
          <p:cNvSpPr>
            <a:spLocks/>
          </p:cNvSpPr>
          <p:nvPr/>
        </p:nvSpPr>
        <p:spPr bwMode="auto">
          <a:xfrm>
            <a:off x="3951288" y="3068638"/>
            <a:ext cx="1903412" cy="2730500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7" name="Freeform 22"/>
          <p:cNvSpPr>
            <a:spLocks/>
          </p:cNvSpPr>
          <p:nvPr/>
        </p:nvSpPr>
        <p:spPr bwMode="auto">
          <a:xfrm>
            <a:off x="6380163" y="2774950"/>
            <a:ext cx="2079625" cy="2720975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8" name="Text Box 23"/>
          <p:cNvSpPr txBox="1">
            <a:spLocks noChangeArrowheads="1"/>
          </p:cNvSpPr>
          <p:nvPr/>
        </p:nvSpPr>
        <p:spPr bwMode="auto">
          <a:xfrm>
            <a:off x="5092700" y="1293813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boundary router</a:t>
            </a:r>
          </a:p>
        </p:txBody>
      </p:sp>
      <p:sp>
        <p:nvSpPr>
          <p:cNvPr id="159769" name="Text Box 24"/>
          <p:cNvSpPr txBox="1">
            <a:spLocks noChangeArrowheads="1"/>
          </p:cNvSpPr>
          <p:nvPr/>
        </p:nvSpPr>
        <p:spPr bwMode="auto">
          <a:xfrm>
            <a:off x="6616700" y="1714500"/>
            <a:ext cx="183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backbone router</a:t>
            </a:r>
          </a:p>
        </p:txBody>
      </p:sp>
      <p:sp>
        <p:nvSpPr>
          <p:cNvPr id="159770" name="Text Box 25"/>
          <p:cNvSpPr txBox="1">
            <a:spLocks noChangeArrowheads="1"/>
          </p:cNvSpPr>
          <p:nvPr/>
        </p:nvSpPr>
        <p:spPr bwMode="auto">
          <a:xfrm>
            <a:off x="936625" y="53578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1</a:t>
            </a:r>
          </a:p>
        </p:txBody>
      </p:sp>
      <p:sp>
        <p:nvSpPr>
          <p:cNvPr id="159771" name="Text Box 26"/>
          <p:cNvSpPr txBox="1">
            <a:spLocks noChangeArrowheads="1"/>
          </p:cNvSpPr>
          <p:nvPr/>
        </p:nvSpPr>
        <p:spPr bwMode="auto">
          <a:xfrm>
            <a:off x="4502150" y="573405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2</a:t>
            </a:r>
          </a:p>
        </p:txBody>
      </p:sp>
      <p:sp>
        <p:nvSpPr>
          <p:cNvPr id="159772" name="Text Box 27"/>
          <p:cNvSpPr txBox="1">
            <a:spLocks noChangeArrowheads="1"/>
          </p:cNvSpPr>
          <p:nvPr/>
        </p:nvSpPr>
        <p:spPr bwMode="auto">
          <a:xfrm>
            <a:off x="7586663" y="41132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3</a:t>
            </a:r>
          </a:p>
        </p:txBody>
      </p:sp>
      <p:sp>
        <p:nvSpPr>
          <p:cNvPr id="159773" name="Text Box 28"/>
          <p:cNvSpPr txBox="1">
            <a:spLocks noChangeArrowheads="1"/>
          </p:cNvSpPr>
          <p:nvPr/>
        </p:nvSpPr>
        <p:spPr bwMode="auto">
          <a:xfrm>
            <a:off x="4394200" y="2411413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backbone</a:t>
            </a:r>
          </a:p>
        </p:txBody>
      </p:sp>
      <p:sp>
        <p:nvSpPr>
          <p:cNvPr id="159774" name="Text Box 29"/>
          <p:cNvSpPr txBox="1">
            <a:spLocks noChangeArrowheads="1"/>
          </p:cNvSpPr>
          <p:nvPr/>
        </p:nvSpPr>
        <p:spPr bwMode="auto">
          <a:xfrm>
            <a:off x="3219450" y="2822575"/>
            <a:ext cx="8953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area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border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routers</a:t>
            </a:r>
          </a:p>
        </p:txBody>
      </p:sp>
      <p:sp>
        <p:nvSpPr>
          <p:cNvPr id="159775" name="Text Box 30"/>
          <p:cNvSpPr txBox="1">
            <a:spLocks noChangeArrowheads="1"/>
          </p:cNvSpPr>
          <p:nvPr/>
        </p:nvSpPr>
        <p:spPr bwMode="auto">
          <a:xfrm>
            <a:off x="5969000" y="5048250"/>
            <a:ext cx="933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159776" name="Line 242"/>
          <p:cNvSpPr>
            <a:spLocks noChangeShapeType="1"/>
          </p:cNvSpPr>
          <p:nvPr/>
        </p:nvSpPr>
        <p:spPr bwMode="auto">
          <a:xfrm flipV="1">
            <a:off x="6946900" y="5018088"/>
            <a:ext cx="490538" cy="200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7" name="Line 243"/>
          <p:cNvSpPr>
            <a:spLocks noChangeShapeType="1"/>
          </p:cNvSpPr>
          <p:nvPr/>
        </p:nvSpPr>
        <p:spPr bwMode="auto">
          <a:xfrm flipH="1" flipV="1">
            <a:off x="5559425" y="4892675"/>
            <a:ext cx="481013" cy="3000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8" name="Line 244"/>
          <p:cNvSpPr>
            <a:spLocks noChangeShapeType="1"/>
          </p:cNvSpPr>
          <p:nvPr/>
        </p:nvSpPr>
        <p:spPr bwMode="auto">
          <a:xfrm flipV="1">
            <a:off x="4862513" y="108108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9" name="Line 245"/>
          <p:cNvSpPr>
            <a:spLocks noChangeShapeType="1"/>
          </p:cNvSpPr>
          <p:nvPr/>
        </p:nvSpPr>
        <p:spPr bwMode="auto">
          <a:xfrm flipH="1">
            <a:off x="6534150" y="2039938"/>
            <a:ext cx="312738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0" name="Line 246"/>
          <p:cNvSpPr>
            <a:spLocks noChangeShapeType="1"/>
          </p:cNvSpPr>
          <p:nvPr/>
        </p:nvSpPr>
        <p:spPr bwMode="auto">
          <a:xfrm flipH="1">
            <a:off x="5024438" y="1646238"/>
            <a:ext cx="312737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1" name="Line 247"/>
          <p:cNvSpPr>
            <a:spLocks noChangeShapeType="1"/>
          </p:cNvSpPr>
          <p:nvPr/>
        </p:nvSpPr>
        <p:spPr bwMode="auto">
          <a:xfrm>
            <a:off x="4154488" y="3463925"/>
            <a:ext cx="334962" cy="55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2" name="Line 248"/>
          <p:cNvSpPr>
            <a:spLocks noChangeShapeType="1"/>
          </p:cNvSpPr>
          <p:nvPr/>
        </p:nvSpPr>
        <p:spPr bwMode="auto">
          <a:xfrm flipH="1" flipV="1">
            <a:off x="2968625" y="3270250"/>
            <a:ext cx="257175" cy="157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9783" name="Group 249"/>
          <p:cNvGrpSpPr>
            <a:grpSpLocks/>
          </p:cNvGrpSpPr>
          <p:nvPr/>
        </p:nvGrpSpPr>
        <p:grpSpPr bwMode="auto">
          <a:xfrm>
            <a:off x="5902325" y="2276475"/>
            <a:ext cx="644525" cy="282575"/>
            <a:chOff x="4396" y="1245"/>
            <a:chExt cx="672" cy="248"/>
          </a:xfrm>
        </p:grpSpPr>
        <p:sp>
          <p:nvSpPr>
            <p:cNvPr id="15991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14" name="Group 25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17" name="Freeform 2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8" name="Freeform 2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15" name="Line 25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16" name="Line 25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4" name="Group 258"/>
          <p:cNvGrpSpPr>
            <a:grpSpLocks/>
          </p:cNvGrpSpPr>
          <p:nvPr/>
        </p:nvGrpSpPr>
        <p:grpSpPr bwMode="auto">
          <a:xfrm>
            <a:off x="6824663" y="3119438"/>
            <a:ext cx="644525" cy="282575"/>
            <a:chOff x="4396" y="1245"/>
            <a:chExt cx="672" cy="248"/>
          </a:xfrm>
        </p:grpSpPr>
        <p:sp>
          <p:nvSpPr>
            <p:cNvPr id="15990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06" name="Group 26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9" name="Freeform 2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0" name="Freeform 2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07" name="Line 26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8" name="Line 26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5" name="Group 267"/>
          <p:cNvGrpSpPr>
            <a:grpSpLocks/>
          </p:cNvGrpSpPr>
          <p:nvPr/>
        </p:nvGrpSpPr>
        <p:grpSpPr bwMode="auto">
          <a:xfrm>
            <a:off x="6608763" y="3952875"/>
            <a:ext cx="644525" cy="282575"/>
            <a:chOff x="4396" y="1245"/>
            <a:chExt cx="672" cy="248"/>
          </a:xfrm>
        </p:grpSpPr>
        <p:sp>
          <p:nvSpPr>
            <p:cNvPr id="15989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8" name="Group 27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1" name="Freeform 2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02" name="Freeform 2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9" name="Line 27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0" name="Line 27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6" name="Group 276"/>
          <p:cNvGrpSpPr>
            <a:grpSpLocks/>
          </p:cNvGrpSpPr>
          <p:nvPr/>
        </p:nvGrpSpPr>
        <p:grpSpPr bwMode="auto">
          <a:xfrm>
            <a:off x="7418388" y="4797425"/>
            <a:ext cx="644525" cy="282575"/>
            <a:chOff x="4396" y="1245"/>
            <a:chExt cx="672" cy="248"/>
          </a:xfrm>
        </p:grpSpPr>
        <p:sp>
          <p:nvSpPr>
            <p:cNvPr id="15988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0" name="Group 28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93" name="Freeform 28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94" name="Freeform 28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1" name="Line 28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92" name="Line 28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7" name="Group 285"/>
          <p:cNvGrpSpPr>
            <a:grpSpLocks/>
          </p:cNvGrpSpPr>
          <p:nvPr/>
        </p:nvGrpSpPr>
        <p:grpSpPr bwMode="auto">
          <a:xfrm>
            <a:off x="4548188" y="1871663"/>
            <a:ext cx="644525" cy="282575"/>
            <a:chOff x="4396" y="1245"/>
            <a:chExt cx="672" cy="248"/>
          </a:xfrm>
        </p:grpSpPr>
        <p:sp>
          <p:nvSpPr>
            <p:cNvPr id="15987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82" name="Group 28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85" name="Freeform 2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6" name="Freeform 2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83" name="Line 29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84" name="Line 29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8" name="Group 294"/>
          <p:cNvGrpSpPr>
            <a:grpSpLocks/>
          </p:cNvGrpSpPr>
          <p:nvPr/>
        </p:nvGrpSpPr>
        <p:grpSpPr bwMode="auto">
          <a:xfrm>
            <a:off x="4567238" y="3273425"/>
            <a:ext cx="644525" cy="282575"/>
            <a:chOff x="4396" y="1245"/>
            <a:chExt cx="672" cy="248"/>
          </a:xfrm>
        </p:grpSpPr>
        <p:sp>
          <p:nvSpPr>
            <p:cNvPr id="15987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74" name="Group 29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77" name="Freeform 29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8" name="Freeform 30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75" name="Line 301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76" name="Line 30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9" name="Group 303"/>
          <p:cNvGrpSpPr>
            <a:grpSpLocks/>
          </p:cNvGrpSpPr>
          <p:nvPr/>
        </p:nvGrpSpPr>
        <p:grpSpPr bwMode="auto">
          <a:xfrm>
            <a:off x="3314700" y="2276475"/>
            <a:ext cx="644525" cy="282575"/>
            <a:chOff x="4396" y="1245"/>
            <a:chExt cx="672" cy="248"/>
          </a:xfrm>
        </p:grpSpPr>
        <p:sp>
          <p:nvSpPr>
            <p:cNvPr id="15986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66" name="Group 30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9" name="Freeform 3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0" name="Freeform 3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67" name="Line 310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8" name="Line 31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0" name="Group 312"/>
          <p:cNvGrpSpPr>
            <a:grpSpLocks/>
          </p:cNvGrpSpPr>
          <p:nvPr/>
        </p:nvGrpSpPr>
        <p:grpSpPr bwMode="auto">
          <a:xfrm>
            <a:off x="2330450" y="3063875"/>
            <a:ext cx="644525" cy="282575"/>
            <a:chOff x="4396" y="1245"/>
            <a:chExt cx="672" cy="248"/>
          </a:xfrm>
        </p:grpSpPr>
        <p:sp>
          <p:nvSpPr>
            <p:cNvPr id="15985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8" name="Group 31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1" name="Freeform 3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62" name="Freeform 3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9" name="Line 319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0" name="Line 32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1" name="Group 321"/>
          <p:cNvGrpSpPr>
            <a:grpSpLocks/>
          </p:cNvGrpSpPr>
          <p:nvPr/>
        </p:nvGrpSpPr>
        <p:grpSpPr bwMode="auto">
          <a:xfrm>
            <a:off x="1781175" y="3841750"/>
            <a:ext cx="644525" cy="282575"/>
            <a:chOff x="4396" y="1245"/>
            <a:chExt cx="672" cy="248"/>
          </a:xfrm>
        </p:grpSpPr>
        <p:sp>
          <p:nvSpPr>
            <p:cNvPr id="15984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0" name="Group 32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5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5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1" name="Line 328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52" name="Line 32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2" name="Group 330"/>
          <p:cNvGrpSpPr>
            <a:grpSpLocks/>
          </p:cNvGrpSpPr>
          <p:nvPr/>
        </p:nvGrpSpPr>
        <p:grpSpPr bwMode="auto">
          <a:xfrm>
            <a:off x="2368550" y="4362450"/>
            <a:ext cx="644525" cy="282575"/>
            <a:chOff x="4396" y="1245"/>
            <a:chExt cx="672" cy="248"/>
          </a:xfrm>
        </p:grpSpPr>
        <p:sp>
          <p:nvSpPr>
            <p:cNvPr id="15983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42" name="Group 33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45" name="Freeform 3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6" name="Freeform 3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43" name="Line 337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44" name="Line 33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3" name="Group 339"/>
          <p:cNvGrpSpPr>
            <a:grpSpLocks/>
          </p:cNvGrpSpPr>
          <p:nvPr/>
        </p:nvGrpSpPr>
        <p:grpSpPr bwMode="auto">
          <a:xfrm>
            <a:off x="2019300" y="5095875"/>
            <a:ext cx="644525" cy="282575"/>
            <a:chOff x="4396" y="1245"/>
            <a:chExt cx="672" cy="248"/>
          </a:xfrm>
        </p:grpSpPr>
        <p:sp>
          <p:nvSpPr>
            <p:cNvPr id="15983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34" name="Group 34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37" name="Freeform 3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8" name="Freeform 3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35" name="Line 34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36" name="Line 34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4" name="Group 348"/>
          <p:cNvGrpSpPr>
            <a:grpSpLocks/>
          </p:cNvGrpSpPr>
          <p:nvPr/>
        </p:nvGrpSpPr>
        <p:grpSpPr bwMode="auto">
          <a:xfrm>
            <a:off x="1189038" y="4511675"/>
            <a:ext cx="644525" cy="282575"/>
            <a:chOff x="4396" y="1245"/>
            <a:chExt cx="672" cy="248"/>
          </a:xfrm>
        </p:grpSpPr>
        <p:sp>
          <p:nvSpPr>
            <p:cNvPr id="15982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26" name="Group 35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9" name="Freeform 35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0" name="Freeform 35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27" name="Line 35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8" name="Line 35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5" name="Group 357"/>
          <p:cNvGrpSpPr>
            <a:grpSpLocks/>
          </p:cNvGrpSpPr>
          <p:nvPr/>
        </p:nvGrpSpPr>
        <p:grpSpPr bwMode="auto">
          <a:xfrm>
            <a:off x="4149725" y="4191000"/>
            <a:ext cx="644525" cy="282575"/>
            <a:chOff x="4396" y="1245"/>
            <a:chExt cx="672" cy="248"/>
          </a:xfrm>
        </p:grpSpPr>
        <p:sp>
          <p:nvSpPr>
            <p:cNvPr id="15981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8" name="Group 3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1" name="Freeform 3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22" name="Freeform 3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9" name="Line 36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0" name="Line 36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6" name="Group 366"/>
          <p:cNvGrpSpPr>
            <a:grpSpLocks/>
          </p:cNvGrpSpPr>
          <p:nvPr/>
        </p:nvGrpSpPr>
        <p:grpSpPr bwMode="auto">
          <a:xfrm>
            <a:off x="4960938" y="4610100"/>
            <a:ext cx="644525" cy="282575"/>
            <a:chOff x="4396" y="1245"/>
            <a:chExt cx="672" cy="248"/>
          </a:xfrm>
        </p:grpSpPr>
        <p:sp>
          <p:nvSpPr>
            <p:cNvPr id="15980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0" name="Group 3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13" name="Freeform 3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4" name="Freeform 3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1" name="Line 37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12" name="Line 37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7" name="Group 375"/>
          <p:cNvGrpSpPr>
            <a:grpSpLocks/>
          </p:cNvGrpSpPr>
          <p:nvPr/>
        </p:nvGrpSpPr>
        <p:grpSpPr bwMode="auto">
          <a:xfrm>
            <a:off x="4376738" y="5051425"/>
            <a:ext cx="644525" cy="282575"/>
            <a:chOff x="4396" y="1245"/>
            <a:chExt cx="672" cy="248"/>
          </a:xfrm>
        </p:grpSpPr>
        <p:sp>
          <p:nvSpPr>
            <p:cNvPr id="15979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02" name="Group 37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05" name="Freeform 38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6" name="Freeform 38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03" name="Line 38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04" name="Line 38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9798" name="Picture 38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763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7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468438"/>
            <a:ext cx="8229600" cy="4008437"/>
          </a:xfrm>
        </p:spPr>
        <p:txBody>
          <a:bodyPr/>
          <a:lstStyle/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two-level hierarchy:</a:t>
            </a:r>
            <a:r>
              <a:rPr lang="en-US" dirty="0">
                <a:latin typeface="Gill Sans MT" charset="0"/>
              </a:rPr>
              <a:t> local area, backbone.</a:t>
            </a:r>
          </a:p>
          <a:p>
            <a:pPr lvl="1"/>
            <a:r>
              <a:rPr lang="en-US" sz="2800" dirty="0">
                <a:latin typeface="Gill Sans MT" charset="0"/>
              </a:rPr>
              <a:t>link-state advertisements only in area </a:t>
            </a:r>
          </a:p>
          <a:p>
            <a:pPr lvl="1"/>
            <a:r>
              <a:rPr lang="en-US" sz="2800" dirty="0">
                <a:latin typeface="Gill Sans MT" charset="0"/>
              </a:rPr>
              <a:t>each nodes has detailed area topology; only know direction (shortest path) to nets in other areas.</a:t>
            </a:r>
            <a:endParaRPr lang="en-US" dirty="0">
              <a:latin typeface="Gill Sans MT" charset="0"/>
            </a:endParaRP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area border routers: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summarize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distances  to nets in own area, advertise to other Area Border routers.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backbone routers:</a:t>
            </a:r>
            <a:r>
              <a:rPr lang="en-US" dirty="0">
                <a:latin typeface="Gill Sans MT" charset="0"/>
              </a:rPr>
              <a:t> run OSPF routing limited to backbone.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boundary routers:</a:t>
            </a:r>
            <a:r>
              <a:rPr lang="en-US" dirty="0">
                <a:latin typeface="Gill Sans MT" charset="0"/>
              </a:rPr>
              <a:t> connect to other </a:t>
            </a:r>
            <a:r>
              <a:rPr lang="en-US" dirty="0" smtClean="0">
                <a:latin typeface="Gill Sans MT" charset="0"/>
              </a:rPr>
              <a:t>ASs</a:t>
            </a:r>
            <a:r>
              <a:rPr lang="en-US" altLang="ja-JP" dirty="0" smtClean="0">
                <a:latin typeface="Gill Sans MT" charset="0"/>
              </a:rPr>
              <a:t>.</a:t>
            </a:r>
            <a:endParaRPr lang="en-US" altLang="ja-JP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427037" y="169863"/>
            <a:ext cx="577397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Hierarchical OSPF</a:t>
            </a:r>
          </a:p>
        </p:txBody>
      </p:sp>
      <p:pic>
        <p:nvPicPr>
          <p:cNvPr id="160773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763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</a:t>
            </a:r>
            <a:r>
              <a:rPr lang="en-US" dirty="0" smtClean="0">
                <a:cs typeface="+mj-cs"/>
              </a:rPr>
              <a:t>etwork</a:t>
            </a:r>
            <a:r>
              <a:rPr lang="en-US" dirty="0">
                <a:cs typeface="+mj-cs"/>
              </a:rPr>
              <a:t>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4" y="2001352"/>
            <a:ext cx="4184626" cy="130857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 smtClean="0">
                <a:solidFill>
                  <a:srgbClr val="000099"/>
                </a:solidFill>
                <a:latin typeface="Gill Sans MT" charset="0"/>
              </a:rPr>
              <a:t>forwarding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move packets from router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input to appropriate router </a:t>
            </a:r>
            <a:r>
              <a:rPr lang="en-US" altLang="ja-JP" sz="2400" dirty="0" smtClean="0">
                <a:latin typeface="Gill Sans MT" charset="0"/>
              </a:rPr>
              <a:t>output</a:t>
            </a:r>
            <a:endParaRPr lang="en-US" altLang="ja-JP" sz="2400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4904354" y="2211504"/>
            <a:ext cx="2888003" cy="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600" i="1" dirty="0" smtClean="0">
                <a:solidFill>
                  <a:srgbClr val="000090"/>
                </a:solidFill>
                <a:latin typeface="Gill Sans MT" charset="0"/>
              </a:rPr>
              <a:t>data plane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41818" y="3342607"/>
            <a:ext cx="3293068" cy="8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en-US" sz="3600" i="1" dirty="0" smtClean="0">
                <a:solidFill>
                  <a:srgbClr val="000099"/>
                </a:solidFill>
                <a:latin typeface="Gill Sans MT" charset="0"/>
              </a:rPr>
              <a:t>control</a:t>
            </a:r>
            <a:r>
              <a:rPr lang="en-US" sz="3600" b="1" i="1" dirty="0" smtClean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3600" i="1" dirty="0" smtClean="0">
                <a:solidFill>
                  <a:srgbClr val="000099"/>
                </a:solidFill>
                <a:latin typeface="Gill Sans MT" charset="0"/>
              </a:rPr>
              <a:t>plane</a:t>
            </a:r>
            <a:endParaRPr lang="en-US" sz="36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449" y="4426071"/>
            <a:ext cx="772519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Two approaches to structuring network control plane: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 smtClean="0">
                <a:latin typeface="Gill Sans MT"/>
                <a:cs typeface="Gill Sans MT"/>
              </a:rPr>
              <a:t>per-router control (traditional)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 smtClean="0">
                <a:latin typeface="Gill Sans MT"/>
                <a:cs typeface="Gill Sans MT"/>
              </a:rPr>
              <a:t>logically centralized control (software defined networking)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1671" y="1480083"/>
            <a:ext cx="6349219" cy="57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Recall: two network-layer functions:</a:t>
            </a:r>
            <a:endParaRPr lang="en-US" dirty="0"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23952" y="3135187"/>
            <a:ext cx="4184626" cy="132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 smtClean="0">
                <a:solidFill>
                  <a:srgbClr val="000099"/>
                </a:solidFill>
                <a:latin typeface="Gill Sans MT" charset="0"/>
              </a:rPr>
              <a:t>routing:</a:t>
            </a:r>
            <a:r>
              <a:rPr lang="en-US" sz="2400" dirty="0" smtClean="0">
                <a:latin typeface="Gill Sans MT" charset="0"/>
              </a:rPr>
              <a:t> determine route taken by packets from source to destination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  <p:bldP spid="45062" grpId="0"/>
      <p:bldP spid="2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CC0000"/>
                </a:solidFill>
              </a:rPr>
              <a:t>5.4 routing among </a:t>
            </a:r>
            <a:r>
              <a:rPr lang="en-US" sz="2400" dirty="0">
                <a:solidFill>
                  <a:srgbClr val="CC0000"/>
                </a:solidFill>
              </a:rPr>
              <a:t>the ISPs: B</a:t>
            </a:r>
            <a:r>
              <a:rPr lang="en-US" sz="2400" dirty="0" smtClean="0">
                <a:solidFill>
                  <a:srgbClr val="CC0000"/>
                </a:solidFill>
              </a:rPr>
              <a:t>GP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5.6 </a:t>
            </a:r>
            <a:r>
              <a:rPr lang="en-US" sz="2400" dirty="0">
                <a:solidFill>
                  <a:srgbClr val="000000"/>
                </a:solidFill>
              </a:rPr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144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Internet inter-AS routing: BGP</a:t>
            </a:r>
            <a:endParaRPr lang="en-US" sz="3200">
              <a:latin typeface="Gill Sans MT" charset="0"/>
            </a:endParaRP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7772400" cy="4927600"/>
          </a:xfrm>
        </p:spPr>
        <p:txBody>
          <a:bodyPr/>
          <a:lstStyle/>
          <a:p>
            <a:pPr marL="381000" indent="-381000"/>
            <a:r>
              <a:rPr lang="en-US" dirty="0">
                <a:solidFill>
                  <a:srgbClr val="CC0000"/>
                </a:solidFill>
                <a:latin typeface="Gill Sans MT" charset="0"/>
              </a:rPr>
              <a:t>BGP (Border Gateway Protocol):</a:t>
            </a:r>
            <a:r>
              <a:rPr lang="en-US" dirty="0">
                <a:latin typeface="Gill Sans MT" charset="0"/>
              </a:rPr>
              <a:t> </a:t>
            </a:r>
            <a:r>
              <a:rPr lang="en-US" i="1" dirty="0">
                <a:latin typeface="Gill Sans MT" charset="0"/>
              </a:rPr>
              <a:t>the</a:t>
            </a:r>
            <a:r>
              <a:rPr lang="en-US" dirty="0">
                <a:latin typeface="Gill Sans MT" charset="0"/>
              </a:rPr>
              <a:t> de facto inter-domain routing protocol</a:t>
            </a:r>
          </a:p>
          <a:p>
            <a:pPr marL="800100" lvl="1" indent="-342900"/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glue that holds the Internet together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marL="381000" indent="-381000"/>
            <a:r>
              <a:rPr lang="en-US" dirty="0">
                <a:latin typeface="Gill Sans MT" charset="0"/>
              </a:rPr>
              <a:t>BGP provides each AS a means to:</a:t>
            </a: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eBGP:</a:t>
            </a:r>
            <a:r>
              <a:rPr lang="en-US" dirty="0">
                <a:latin typeface="Gill Sans MT" charset="0"/>
              </a:rPr>
              <a:t> obtain subnet reachability information from neighboring </a:t>
            </a:r>
            <a:r>
              <a:rPr lang="en-US" dirty="0" smtClean="0">
                <a:latin typeface="Gill Sans MT" charset="0"/>
              </a:rPr>
              <a:t>ASs</a:t>
            </a:r>
            <a:endParaRPr lang="en-US" dirty="0">
              <a:latin typeface="Gill Sans MT" charset="0"/>
            </a:endParaRP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iBGP:</a:t>
            </a:r>
            <a:r>
              <a:rPr lang="en-US" dirty="0">
                <a:latin typeface="Gill Sans MT" charset="0"/>
              </a:rPr>
              <a:t> propagate reachability information to all AS-internal routers.</a:t>
            </a:r>
          </a:p>
          <a:p>
            <a:pPr marL="800100" lvl="1" indent="-342900"/>
            <a:r>
              <a:rPr lang="en-US" dirty="0">
                <a:latin typeface="Gill Sans MT" charset="0"/>
              </a:rPr>
              <a:t>determine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good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routes to other networks based on reachability information and </a:t>
            </a:r>
            <a:r>
              <a:rPr lang="en-US" altLang="ja-JP" i="1" dirty="0" smtClean="0">
                <a:solidFill>
                  <a:srgbClr val="000090"/>
                </a:solidFill>
                <a:latin typeface="Gill Sans MT" charset="0"/>
              </a:rPr>
              <a:t>policy</a:t>
            </a:r>
            <a:endParaRPr lang="en-US" altLang="ja-JP" dirty="0">
              <a:solidFill>
                <a:srgbClr val="000090"/>
              </a:solidFill>
              <a:latin typeface="Gill Sans MT" charset="0"/>
            </a:endParaRPr>
          </a:p>
          <a:p>
            <a:pPr marL="381000" indent="-381000"/>
            <a:r>
              <a:rPr lang="en-US" dirty="0">
                <a:latin typeface="Gill Sans MT" charset="0"/>
              </a:rPr>
              <a:t>allows subnet to advertise its existence to rest of Internet: </a:t>
            </a:r>
            <a:r>
              <a:rPr lang="ja-JP" altLang="en-US" i="1" dirty="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i="1" dirty="0">
                <a:solidFill>
                  <a:srgbClr val="000099"/>
                </a:solidFill>
                <a:latin typeface="Gill Sans MT" charset="0"/>
              </a:rPr>
              <a:t>I am here</a:t>
            </a:r>
            <a:r>
              <a:rPr lang="ja-JP" altLang="en-US" i="1" dirty="0">
                <a:solidFill>
                  <a:srgbClr val="000099"/>
                </a:solidFill>
                <a:latin typeface="Gill Sans MT" charset="0"/>
              </a:rPr>
              <a:t>”</a:t>
            </a:r>
            <a:endParaRPr lang="en-US" i="1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019569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Why different Intra-, Inter-AS routing ?</a:t>
            </a:r>
            <a:r>
              <a:rPr lang="en-US" sz="4800" dirty="0">
                <a:cs typeface="+mj-cs"/>
              </a:rPr>
              <a:t> 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393825"/>
            <a:ext cx="8229600" cy="457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>
                <a:solidFill>
                  <a:srgbClr val="CC0000"/>
                </a:solidFill>
                <a:latin typeface="Gill Sans MT" charset="0"/>
              </a:rPr>
              <a:t>policy:</a:t>
            </a:r>
            <a:r>
              <a:rPr lang="en-US">
                <a:latin typeface="Gill Sans MT" charset="0"/>
              </a:rPr>
              <a:t> </a:t>
            </a:r>
          </a:p>
          <a:p>
            <a:r>
              <a:rPr lang="en-US">
                <a:latin typeface="Gill Sans MT" charset="0"/>
              </a:rPr>
              <a:t>inter-AS: admin wants control over how its traffic routed, who routes through its net. </a:t>
            </a:r>
          </a:p>
          <a:p>
            <a:r>
              <a:rPr lang="en-US">
                <a:latin typeface="Gill Sans MT" charset="0"/>
              </a:rPr>
              <a:t>intra-AS: single admin, so no policy decisions needed</a:t>
            </a:r>
          </a:p>
          <a:p>
            <a:pPr>
              <a:buFont typeface="Wingdings" charset="0"/>
              <a:buNone/>
            </a:pPr>
            <a:r>
              <a:rPr lang="en-US" sz="3200" i="1">
                <a:solidFill>
                  <a:srgbClr val="CC0000"/>
                </a:solidFill>
                <a:latin typeface="Gill Sans MT" charset="0"/>
              </a:rPr>
              <a:t>scale:</a:t>
            </a:r>
            <a:endParaRPr lang="en-US" i="1">
              <a:solidFill>
                <a:srgbClr val="CC0000"/>
              </a:solidFill>
              <a:latin typeface="Gill Sans MT" charset="0"/>
            </a:endParaRPr>
          </a:p>
          <a:p>
            <a:r>
              <a:rPr lang="en-US">
                <a:latin typeface="Gill Sans MT" charset="0"/>
              </a:rPr>
              <a:t>hierarchical routing saves table size, reduced update traffic</a:t>
            </a:r>
          </a:p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performance: </a:t>
            </a:r>
          </a:p>
          <a:p>
            <a:r>
              <a:rPr lang="en-US">
                <a:latin typeface="Gill Sans MT" charset="0"/>
              </a:rPr>
              <a:t>intra-AS: can focus on performance</a:t>
            </a:r>
          </a:p>
          <a:p>
            <a:r>
              <a:rPr lang="en-US">
                <a:latin typeface="Gill Sans MT" charset="0"/>
              </a:rPr>
              <a:t>inter-AS: policy may dominate over performance</a:t>
            </a:r>
          </a:p>
        </p:txBody>
      </p:sp>
      <p:pic>
        <p:nvPicPr>
          <p:cNvPr id="187397" name="Picture 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493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5.5 The SDN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c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ontrol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p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5.5 The SDN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c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ontrol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p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CC0000"/>
                </a:solidFill>
              </a:rPr>
              <a:t>5.6 </a:t>
            </a:r>
            <a:r>
              <a:rPr lang="en-US" sz="2400" dirty="0">
                <a:solidFill>
                  <a:srgbClr val="CC0000"/>
                </a:solidFill>
              </a:rPr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71409" cy="8763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ICMP: internet control message protocol</a:t>
            </a:r>
            <a:endParaRPr lang="en-US" dirty="0">
              <a:latin typeface="Gill Sans MT" charset="0"/>
            </a:endParaRP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1544638"/>
            <a:ext cx="4106862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used by hosts &amp; routers to communicate network-level information</a:t>
            </a:r>
          </a:p>
          <a:p>
            <a:pPr lvl="1"/>
            <a:r>
              <a:rPr lang="en-US" sz="2000" dirty="0">
                <a:latin typeface="Gill Sans MT" charset="0"/>
              </a:rPr>
              <a:t>error reporting: unreachable host, network, port, protocol</a:t>
            </a:r>
          </a:p>
          <a:p>
            <a:pPr lvl="1"/>
            <a:r>
              <a:rPr lang="en-US" sz="2000" dirty="0">
                <a:latin typeface="Gill Sans MT" charset="0"/>
              </a:rPr>
              <a:t>echo request/reply (used by ping)</a:t>
            </a:r>
          </a:p>
          <a:p>
            <a:r>
              <a:rPr lang="en-US" sz="2400" dirty="0">
                <a:latin typeface="Gill Sans MT" charset="0"/>
              </a:rPr>
              <a:t>network-layer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above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IP:</a:t>
            </a:r>
          </a:p>
          <a:p>
            <a:pPr lvl="1"/>
            <a:r>
              <a:rPr lang="en-US" sz="2000" dirty="0">
                <a:latin typeface="Gill Sans MT" charset="0"/>
              </a:rPr>
              <a:t>ICMP </a:t>
            </a:r>
            <a:r>
              <a:rPr lang="en-US" sz="2000" dirty="0" err="1">
                <a:latin typeface="Gill Sans MT" charset="0"/>
              </a:rPr>
              <a:t>msgs</a:t>
            </a:r>
            <a:r>
              <a:rPr lang="en-US" sz="2000" dirty="0">
                <a:latin typeface="Gill Sans MT" charset="0"/>
              </a:rPr>
              <a:t> carried in IP datagrams</a:t>
            </a:r>
          </a:p>
          <a:p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ICMP message:</a:t>
            </a:r>
            <a:r>
              <a:rPr lang="en-US" sz="2400" dirty="0">
                <a:latin typeface="Gill Sans MT" charset="0"/>
              </a:rPr>
              <a:t> type, code plus first 8 bytes of IP datagram causing error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260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Type</a:t>
            </a:r>
            <a:r>
              <a:rPr lang="en-US" sz="1800"/>
              <a:t>  </a:t>
            </a:r>
            <a:r>
              <a:rPr lang="en-US" sz="1800" u="sng"/>
              <a:t>Code</a:t>
            </a:r>
            <a:r>
              <a:rPr lang="en-US" sz="1800"/>
              <a:t>  </a:t>
            </a:r>
            <a:r>
              <a:rPr lang="en-US" sz="1800" u="sng"/>
              <a:t>description</a:t>
            </a:r>
            <a:endParaRPr lang="en-US" sz="1800"/>
          </a:p>
          <a:p>
            <a:r>
              <a:rPr lang="en-US" sz="1800"/>
              <a:t>0        0         echo reply (ping)</a:t>
            </a:r>
          </a:p>
          <a:p>
            <a:r>
              <a:rPr lang="en-US" sz="1800"/>
              <a:t>3        0         dest. network unreachable</a:t>
            </a:r>
          </a:p>
          <a:p>
            <a:r>
              <a:rPr lang="en-US" sz="1800"/>
              <a:t>3        1         dest host unreachable</a:t>
            </a:r>
          </a:p>
          <a:p>
            <a:r>
              <a:rPr lang="en-US" sz="1800"/>
              <a:t>3        2         dest protocol unreachable</a:t>
            </a:r>
          </a:p>
          <a:p>
            <a:r>
              <a:rPr lang="en-US" sz="1800"/>
              <a:t>3        3         dest port unreachable</a:t>
            </a:r>
          </a:p>
          <a:p>
            <a:r>
              <a:rPr lang="en-US" sz="1800"/>
              <a:t>3        6         dest network unknown</a:t>
            </a:r>
          </a:p>
          <a:p>
            <a:r>
              <a:rPr lang="en-US" sz="1800"/>
              <a:t>3        7         dest host unknown</a:t>
            </a:r>
          </a:p>
          <a:p>
            <a:r>
              <a:rPr lang="en-US" sz="1800"/>
              <a:t>4        0         source quench (congestion</a:t>
            </a:r>
          </a:p>
          <a:p>
            <a:r>
              <a:rPr lang="en-US" sz="1800"/>
              <a:t>                     control - not used)</a:t>
            </a:r>
          </a:p>
          <a:p>
            <a:r>
              <a:rPr lang="en-US" sz="1800"/>
              <a:t>8        0         echo request (ping)</a:t>
            </a:r>
          </a:p>
          <a:p>
            <a:r>
              <a:rPr lang="en-US" sz="1800"/>
              <a:t>9        0         route advertisement</a:t>
            </a:r>
          </a:p>
          <a:p>
            <a:r>
              <a:rPr lang="en-US" sz="1800"/>
              <a:t>10      0         router discovery</a:t>
            </a:r>
          </a:p>
          <a:p>
            <a:r>
              <a:rPr lang="en-US" sz="1800"/>
              <a:t>11      0         TTL expired</a:t>
            </a:r>
          </a:p>
          <a:p>
            <a:r>
              <a:rPr lang="en-US" sz="1800"/>
              <a:t>12      0         bad IP header</a:t>
            </a:r>
          </a:p>
          <a:p>
            <a:endParaRPr lang="en-US" sz="1800"/>
          </a:p>
        </p:txBody>
      </p:sp>
      <p:pic>
        <p:nvPicPr>
          <p:cNvPr id="109574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9556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Traceroute and ICMP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166813"/>
            <a:ext cx="3887788" cy="4648200"/>
          </a:xfrm>
        </p:spPr>
        <p:txBody>
          <a:bodyPr/>
          <a:lstStyle/>
          <a:p>
            <a:pPr marL="282575" indent="-282575">
              <a:defRPr/>
            </a:pPr>
            <a:r>
              <a:rPr lang="en-US" sz="2400" dirty="0">
                <a:cs typeface="+mn-cs"/>
              </a:rPr>
              <a:t>source sends series of UDP segments to </a:t>
            </a:r>
            <a:r>
              <a:rPr lang="en-US" sz="2400" dirty="0" smtClean="0">
                <a:cs typeface="+mn-cs"/>
              </a:rPr>
              <a:t>destination</a:t>
            </a:r>
            <a:endParaRPr lang="en-US" sz="2400" dirty="0">
              <a:cs typeface="+mn-cs"/>
            </a:endParaRPr>
          </a:p>
          <a:p>
            <a:pPr marL="565150" lvl="1" indent="-222250">
              <a:defRPr/>
            </a:pPr>
            <a:r>
              <a:rPr lang="en-US" sz="2000" dirty="0"/>
              <a:t>first set has TTL =1</a:t>
            </a:r>
          </a:p>
          <a:p>
            <a:pPr marL="565150" lvl="1" indent="-222250">
              <a:defRPr/>
            </a:pPr>
            <a:r>
              <a:rPr lang="en-US" sz="2000" dirty="0"/>
              <a:t>second set has TTL=2, etc.</a:t>
            </a:r>
          </a:p>
          <a:p>
            <a:pPr marL="565150" lvl="1" indent="-222250">
              <a:defRPr/>
            </a:pPr>
            <a:r>
              <a:rPr lang="en-US" sz="2000" dirty="0"/>
              <a:t>unlikely port number</a:t>
            </a:r>
          </a:p>
          <a:p>
            <a:pPr marL="282575" indent="-282575">
              <a:defRPr/>
            </a:pPr>
            <a:r>
              <a:rPr lang="en-US" sz="2400" dirty="0">
                <a:cs typeface="+mn-cs"/>
              </a:rPr>
              <a:t>when </a:t>
            </a:r>
            <a:r>
              <a:rPr lang="en-US" sz="2400" dirty="0" smtClean="0">
                <a:cs typeface="+mn-cs"/>
              </a:rPr>
              <a:t>datagram in </a:t>
            </a:r>
            <a:r>
              <a:rPr lang="en-US" sz="2400" i="1" dirty="0" smtClean="0">
                <a:cs typeface="+mn-cs"/>
              </a:rPr>
              <a:t>n</a:t>
            </a:r>
            <a:r>
              <a:rPr lang="en-US" sz="2400" dirty="0" smtClean="0">
                <a:cs typeface="+mn-cs"/>
              </a:rPr>
              <a:t>th </a:t>
            </a:r>
            <a:r>
              <a:rPr lang="en-US" sz="2400" dirty="0">
                <a:cs typeface="+mn-cs"/>
              </a:rPr>
              <a:t>set </a:t>
            </a:r>
            <a:r>
              <a:rPr lang="en-US" sz="2400" dirty="0" smtClean="0">
                <a:cs typeface="+mn-cs"/>
              </a:rPr>
              <a:t>arrives </a:t>
            </a:r>
            <a:r>
              <a:rPr lang="en-US" sz="2400" dirty="0">
                <a:cs typeface="+mn-cs"/>
              </a:rPr>
              <a:t>to </a:t>
            </a:r>
            <a:r>
              <a:rPr lang="en-US" sz="2400" i="1" dirty="0">
                <a:cs typeface="+mn-cs"/>
              </a:rPr>
              <a:t>n</a:t>
            </a:r>
            <a:r>
              <a:rPr lang="en-US" sz="2400" dirty="0">
                <a:cs typeface="+mn-cs"/>
              </a:rPr>
              <a:t>th router:</a:t>
            </a:r>
          </a:p>
          <a:p>
            <a:pPr marL="523875" lvl="1" indent="-180975">
              <a:defRPr/>
            </a:pPr>
            <a:r>
              <a:rPr lang="en-US" sz="2000" dirty="0"/>
              <a:t>router discards </a:t>
            </a:r>
            <a:r>
              <a:rPr lang="en-US" sz="2000" dirty="0" smtClean="0"/>
              <a:t>datagram and sends </a:t>
            </a:r>
            <a:r>
              <a:rPr lang="en-US" sz="2000" dirty="0"/>
              <a:t>source ICMP </a:t>
            </a:r>
            <a:r>
              <a:rPr lang="en-US" sz="2000" dirty="0" smtClean="0"/>
              <a:t>message </a:t>
            </a:r>
            <a:r>
              <a:rPr lang="en-US" sz="2000" dirty="0"/>
              <a:t>(type 11, code 0)</a:t>
            </a:r>
          </a:p>
          <a:p>
            <a:pPr marL="523875" lvl="1" indent="-180975">
              <a:defRPr/>
            </a:pPr>
            <a:r>
              <a:rPr lang="en-US" sz="2000" dirty="0"/>
              <a:t>ICMP </a:t>
            </a:r>
            <a:r>
              <a:rPr lang="en-US" sz="2000" dirty="0" smtClean="0"/>
              <a:t>message include </a:t>
            </a:r>
            <a:r>
              <a:rPr lang="en-US" sz="2000" dirty="0"/>
              <a:t>name of router &amp; IP address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95850" y="1177925"/>
            <a:ext cx="3810000" cy="2005013"/>
          </a:xfrm>
        </p:spPr>
        <p:txBody>
          <a:bodyPr/>
          <a:lstStyle/>
          <a:p>
            <a:pPr marL="282575" indent="-282575">
              <a:defRPr/>
            </a:pPr>
            <a:r>
              <a:rPr lang="en-US" sz="2400" dirty="0">
                <a:cs typeface="+mn-cs"/>
              </a:rPr>
              <a:t>when ICMP </a:t>
            </a:r>
            <a:r>
              <a:rPr lang="en-US" sz="2400" dirty="0" smtClean="0">
                <a:cs typeface="+mn-cs"/>
              </a:rPr>
              <a:t>message </a:t>
            </a:r>
            <a:r>
              <a:rPr lang="en-US" sz="2400" dirty="0">
                <a:cs typeface="+mn-cs"/>
              </a:rPr>
              <a:t>arrives, source records RTTs</a:t>
            </a: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4892675" y="2411413"/>
            <a:ext cx="38100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stopping criteria: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UDP segment eventually arrives at destination host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destination returns ICMP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port unreachable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(type 3, code 3)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source stops</a:t>
            </a:r>
          </a:p>
        </p:txBody>
      </p:sp>
      <p:pic>
        <p:nvPicPr>
          <p:cNvPr id="11059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Line 38"/>
          <p:cNvSpPr>
            <a:spLocks noChangeShapeType="1"/>
          </p:cNvSpPr>
          <p:nvPr/>
        </p:nvSpPr>
        <p:spPr bwMode="auto">
          <a:xfrm>
            <a:off x="1285875" y="5684890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Line 105"/>
          <p:cNvSpPr>
            <a:spLocks noChangeShapeType="1"/>
          </p:cNvSpPr>
          <p:nvPr/>
        </p:nvSpPr>
        <p:spPr bwMode="auto">
          <a:xfrm flipV="1">
            <a:off x="2079625" y="5735690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Line 106"/>
          <p:cNvSpPr>
            <a:spLocks noChangeShapeType="1"/>
          </p:cNvSpPr>
          <p:nvPr/>
        </p:nvSpPr>
        <p:spPr bwMode="auto">
          <a:xfrm>
            <a:off x="3014663" y="571981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Line 108"/>
          <p:cNvSpPr>
            <a:spLocks noChangeShapeType="1"/>
          </p:cNvSpPr>
          <p:nvPr/>
        </p:nvSpPr>
        <p:spPr bwMode="auto">
          <a:xfrm flipH="1">
            <a:off x="2776538" y="545152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Line 113"/>
          <p:cNvSpPr>
            <a:spLocks noChangeShapeType="1"/>
          </p:cNvSpPr>
          <p:nvPr/>
        </p:nvSpPr>
        <p:spPr bwMode="auto">
          <a:xfrm flipH="1">
            <a:off x="3990975" y="5780140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260"/>
          <p:cNvSpPr>
            <a:spLocks noChangeShapeType="1"/>
          </p:cNvSpPr>
          <p:nvPr/>
        </p:nvSpPr>
        <p:spPr bwMode="auto">
          <a:xfrm>
            <a:off x="5110163" y="574521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261"/>
          <p:cNvSpPr>
            <a:spLocks noChangeShapeType="1"/>
          </p:cNvSpPr>
          <p:nvPr/>
        </p:nvSpPr>
        <p:spPr bwMode="auto">
          <a:xfrm flipH="1">
            <a:off x="6048375" y="5691240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291"/>
          <p:cNvSpPr>
            <a:spLocks noChangeShapeType="1"/>
          </p:cNvSpPr>
          <p:nvPr/>
        </p:nvSpPr>
        <p:spPr bwMode="auto">
          <a:xfrm>
            <a:off x="2744788" y="585157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Line 292"/>
          <p:cNvSpPr>
            <a:spLocks noChangeShapeType="1"/>
          </p:cNvSpPr>
          <p:nvPr/>
        </p:nvSpPr>
        <p:spPr bwMode="auto">
          <a:xfrm>
            <a:off x="4668838" y="543882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9" name="Line 294"/>
          <p:cNvSpPr>
            <a:spLocks noChangeShapeType="1"/>
          </p:cNvSpPr>
          <p:nvPr/>
        </p:nvSpPr>
        <p:spPr bwMode="auto">
          <a:xfrm flipH="1">
            <a:off x="3386138" y="604207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Line 295"/>
          <p:cNvSpPr>
            <a:spLocks noChangeShapeType="1"/>
          </p:cNvSpPr>
          <p:nvPr/>
        </p:nvSpPr>
        <p:spPr bwMode="auto">
          <a:xfrm>
            <a:off x="3741738" y="5546778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40390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001838" y="596429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37850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110614" name="Group 21"/>
          <p:cNvGrpSpPr>
            <a:grpSpLocks/>
          </p:cNvGrpSpPr>
          <p:nvPr/>
        </p:nvGrpSpPr>
        <p:grpSpPr bwMode="auto">
          <a:xfrm>
            <a:off x="517525" y="5340403"/>
            <a:ext cx="820738" cy="688975"/>
            <a:chOff x="-44" y="1473"/>
            <a:chExt cx="981" cy="1105"/>
          </a:xfrm>
        </p:grpSpPr>
        <p:pic>
          <p:nvPicPr>
            <p:cNvPr id="110666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7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5" name="Group 24"/>
          <p:cNvGrpSpPr>
            <a:grpSpLocks/>
          </p:cNvGrpSpPr>
          <p:nvPr/>
        </p:nvGrpSpPr>
        <p:grpSpPr bwMode="auto">
          <a:xfrm flipH="1">
            <a:off x="6565900" y="5378503"/>
            <a:ext cx="754063" cy="669925"/>
            <a:chOff x="-44" y="1473"/>
            <a:chExt cx="981" cy="1105"/>
          </a:xfrm>
        </p:grpSpPr>
        <p:pic>
          <p:nvPicPr>
            <p:cNvPr id="110664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5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6" name="Group 27"/>
          <p:cNvGrpSpPr>
            <a:grpSpLocks/>
          </p:cNvGrpSpPr>
          <p:nvPr/>
        </p:nvGrpSpPr>
        <p:grpSpPr bwMode="auto">
          <a:xfrm>
            <a:off x="5513388" y="5878565"/>
            <a:ext cx="617537" cy="250825"/>
            <a:chOff x="2356" y="1300"/>
            <a:chExt cx="555" cy="194"/>
          </a:xfrm>
        </p:grpSpPr>
        <p:sp>
          <p:nvSpPr>
            <p:cNvPr id="11065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9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62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63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60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1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7" name="Group 36"/>
          <p:cNvGrpSpPr>
            <a:grpSpLocks/>
          </p:cNvGrpSpPr>
          <p:nvPr/>
        </p:nvGrpSpPr>
        <p:grpSpPr bwMode="auto">
          <a:xfrm>
            <a:off x="4545013" y="5607103"/>
            <a:ext cx="617537" cy="250825"/>
            <a:chOff x="2356" y="1300"/>
            <a:chExt cx="555" cy="194"/>
          </a:xfrm>
        </p:grpSpPr>
        <p:sp>
          <p:nvSpPr>
            <p:cNvPr id="1106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1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54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55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52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53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8" name="Group 45"/>
          <p:cNvGrpSpPr>
            <a:grpSpLocks/>
          </p:cNvGrpSpPr>
          <p:nvPr/>
        </p:nvGrpSpPr>
        <p:grpSpPr bwMode="auto">
          <a:xfrm>
            <a:off x="3394075" y="5816653"/>
            <a:ext cx="617538" cy="250825"/>
            <a:chOff x="2356" y="1300"/>
            <a:chExt cx="555" cy="194"/>
          </a:xfrm>
        </p:grpSpPr>
        <p:sp>
          <p:nvSpPr>
            <p:cNvPr id="11064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43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46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47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44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5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9" name="Group 54"/>
          <p:cNvGrpSpPr>
            <a:grpSpLocks/>
          </p:cNvGrpSpPr>
          <p:nvPr/>
        </p:nvGrpSpPr>
        <p:grpSpPr bwMode="auto">
          <a:xfrm>
            <a:off x="2392363" y="5570590"/>
            <a:ext cx="617537" cy="250825"/>
            <a:chOff x="2356" y="1300"/>
            <a:chExt cx="555" cy="194"/>
          </a:xfrm>
        </p:grpSpPr>
        <p:sp>
          <p:nvSpPr>
            <p:cNvPr id="1106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3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35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8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9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36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7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0" name="Group 63"/>
          <p:cNvGrpSpPr>
            <a:grpSpLocks/>
          </p:cNvGrpSpPr>
          <p:nvPr/>
        </p:nvGrpSpPr>
        <p:grpSpPr bwMode="auto">
          <a:xfrm>
            <a:off x="1517650" y="5837290"/>
            <a:ext cx="617538" cy="250825"/>
            <a:chOff x="2356" y="1300"/>
            <a:chExt cx="555" cy="194"/>
          </a:xfrm>
        </p:grpSpPr>
        <p:sp>
          <p:nvSpPr>
            <p:cNvPr id="1106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27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0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1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28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9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257300" y="5624565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661078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575353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/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</a:t>
            </a:r>
            <a:r>
              <a:rPr lang="en-US" sz="2400" dirty="0">
                <a:latin typeface="Gill Sans MT" charset="0"/>
              </a:rPr>
              <a:t>c</a:t>
            </a:r>
            <a:r>
              <a:rPr lang="en-US" sz="2400" dirty="0" smtClean="0">
                <a:latin typeface="Gill Sans MT" charset="0"/>
              </a:rPr>
              <a:t>ontrol </a:t>
            </a:r>
            <a:r>
              <a:rPr lang="en-US" sz="2400" dirty="0">
                <a:latin typeface="Gill Sans MT" charset="0"/>
              </a:rPr>
              <a:t>p</a:t>
            </a:r>
            <a:r>
              <a:rPr lang="en-US" sz="2400" dirty="0" smtClean="0">
                <a:latin typeface="Gill Sans MT" charset="0"/>
              </a:rPr>
              <a:t>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5.6 </a:t>
            </a:r>
            <a:r>
              <a:rPr lang="en-US" sz="2400" dirty="0">
                <a:solidFill>
                  <a:srgbClr val="000000"/>
                </a:solidFill>
              </a:rPr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CC0000"/>
                </a:solidFill>
              </a:rPr>
              <a:t>5.7 Network </a:t>
            </a:r>
            <a:r>
              <a:rPr lang="en-US" sz="2400" dirty="0" smtClean="0">
                <a:solidFill>
                  <a:srgbClr val="CC0000"/>
                </a:solidFill>
              </a:rPr>
              <a:t>management </a:t>
            </a:r>
            <a:r>
              <a:rPr lang="en-US" sz="2400" dirty="0">
                <a:solidFill>
                  <a:srgbClr val="CC0000"/>
                </a:solidFill>
              </a:rPr>
              <a:t>and SNMP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6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870123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448"/>
            <a:ext cx="8191500" cy="11430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What is network management?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2632"/>
            <a:ext cx="8191500" cy="306705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autonomous systems (aka </a:t>
            </a:r>
            <a:r>
              <a:rPr lang="ja-JP" altLang="en-US" sz="2400" dirty="0" smtClean="0">
                <a:solidFill>
                  <a:srgbClr val="CC0000"/>
                </a:solidFill>
                <a:latin typeface="Arial"/>
              </a:rPr>
              <a:t>“</a:t>
            </a:r>
            <a:r>
              <a:rPr lang="en-US" sz="2400" dirty="0" smtClean="0">
                <a:solidFill>
                  <a:srgbClr val="CC0000"/>
                </a:solidFill>
              </a:rPr>
              <a:t>network</a:t>
            </a:r>
            <a:r>
              <a:rPr lang="ja-JP" altLang="en-US" sz="2400" dirty="0" smtClean="0">
                <a:solidFill>
                  <a:srgbClr val="CC0000"/>
                </a:solidFill>
                <a:latin typeface="Arial"/>
              </a:rPr>
              <a:t>”</a:t>
            </a:r>
            <a:r>
              <a:rPr lang="en-US" sz="2400" dirty="0" smtClean="0">
                <a:solidFill>
                  <a:srgbClr val="CC0000"/>
                </a:solidFill>
              </a:rPr>
              <a:t>): </a:t>
            </a:r>
            <a:r>
              <a:rPr lang="en-US" sz="2400" dirty="0" smtClean="0"/>
              <a:t>1000s of interacting hardware/software components</a:t>
            </a:r>
          </a:p>
          <a:p>
            <a:pPr>
              <a:defRPr/>
            </a:pPr>
            <a:r>
              <a:rPr lang="en-US" sz="2400" dirty="0" smtClean="0"/>
              <a:t>other complex systems requiring monitoring, control:</a:t>
            </a:r>
          </a:p>
          <a:p>
            <a:pPr lvl="1">
              <a:defRPr/>
            </a:pPr>
            <a:r>
              <a:rPr lang="en-US" dirty="0" smtClean="0"/>
              <a:t>jet airplane</a:t>
            </a:r>
          </a:p>
          <a:p>
            <a:pPr lvl="1">
              <a:defRPr/>
            </a:pPr>
            <a:r>
              <a:rPr lang="en-US" dirty="0" smtClean="0"/>
              <a:t>nuclear power plant</a:t>
            </a:r>
          </a:p>
          <a:p>
            <a:pPr lvl="1">
              <a:defRPr/>
            </a:pPr>
            <a:r>
              <a:rPr lang="en-US" dirty="0" smtClean="0"/>
              <a:t>others?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522413" y="3845193"/>
            <a:ext cx="69627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"</a:t>
            </a:r>
            <a:r>
              <a:rPr lang="en-US" sz="2000" dirty="0">
                <a:solidFill>
                  <a:srgbClr val="000099"/>
                </a:solidFill>
                <a:latin typeface="Arial"/>
                <a:cs typeface="Arial"/>
              </a:rPr>
              <a:t>Network management</a:t>
            </a:r>
            <a:r>
              <a:rPr lang="en-US" sz="2000" dirty="0">
                <a:latin typeface="Arial"/>
                <a:cs typeface="Arial"/>
              </a:rPr>
              <a:t> includes the deployment, integration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and coordination of the hardware, software, and human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elements to monitor, test, poll, configure, analyze, evaluate,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and control the network and element resources to meet the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real-time, operational performance, and Quality of Service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requirements at a reasonable cost."</a:t>
            </a:r>
            <a:r>
              <a:rPr lang="en-US" dirty="0">
                <a:latin typeface="Arial"/>
                <a:cs typeface="Arial"/>
              </a:rPr>
              <a:t> 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427163" y="3815030"/>
            <a:ext cx="7148512" cy="209391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87433"/>
              </p:ext>
            </p:extLst>
          </p:nvPr>
        </p:nvGraphicFramePr>
        <p:xfrm>
          <a:off x="342900" y="4008705"/>
          <a:ext cx="11239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Clip" r:id="rId5" imgW="2861640" imgH="4077360" progId="">
                  <p:embed/>
                </p:oleObj>
              </mc:Choice>
              <mc:Fallback>
                <p:oleObj name="Clip" r:id="rId5" imgW="2861640" imgH="40773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008705"/>
                        <a:ext cx="1123950" cy="1600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2"/>
          <p:cNvSpPr>
            <a:spLocks/>
          </p:cNvSpPr>
          <p:nvPr/>
        </p:nvSpPr>
        <p:spPr bwMode="auto">
          <a:xfrm rot="16383367">
            <a:off x="1251820" y="2563335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5841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8985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82" y="188913"/>
            <a:ext cx="8624428" cy="9477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Infrastructure for network management</a:t>
            </a:r>
          </a:p>
        </p:txBody>
      </p:sp>
      <p:sp>
        <p:nvSpPr>
          <p:cNvPr id="35068" name="Line 252"/>
          <p:cNvSpPr>
            <a:spLocks noChangeShapeType="1"/>
          </p:cNvSpPr>
          <p:nvPr/>
        </p:nvSpPr>
        <p:spPr bwMode="auto">
          <a:xfrm flipV="1">
            <a:off x="3308350" y="2808288"/>
            <a:ext cx="338138" cy="1042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070" name="Line 254"/>
          <p:cNvSpPr>
            <a:spLocks noChangeShapeType="1"/>
          </p:cNvSpPr>
          <p:nvPr/>
        </p:nvSpPr>
        <p:spPr bwMode="auto">
          <a:xfrm flipV="1">
            <a:off x="3641725" y="3762375"/>
            <a:ext cx="187325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072" name="Line 256"/>
          <p:cNvSpPr>
            <a:spLocks noChangeShapeType="1"/>
          </p:cNvSpPr>
          <p:nvPr/>
        </p:nvSpPr>
        <p:spPr bwMode="auto">
          <a:xfrm flipV="1">
            <a:off x="3117850" y="5441950"/>
            <a:ext cx="35083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088" name="Line 272"/>
          <p:cNvSpPr>
            <a:spLocks noChangeShapeType="1"/>
          </p:cNvSpPr>
          <p:nvPr/>
        </p:nvSpPr>
        <p:spPr bwMode="auto">
          <a:xfrm>
            <a:off x="3541713" y="4252913"/>
            <a:ext cx="373062" cy="554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149" name="Text Box 333"/>
          <p:cNvSpPr txBox="1">
            <a:spLocks noChangeArrowheads="1"/>
          </p:cNvSpPr>
          <p:nvPr/>
        </p:nvSpPr>
        <p:spPr bwMode="auto">
          <a:xfrm>
            <a:off x="2014538" y="556577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/>
                <a:cs typeface="Arial"/>
              </a:rPr>
              <a:t>managed device</a:t>
            </a:r>
          </a:p>
        </p:txBody>
      </p:sp>
      <p:sp>
        <p:nvSpPr>
          <p:cNvPr id="35154" name="Text Box 338"/>
          <p:cNvSpPr txBox="1">
            <a:spLocks noChangeArrowheads="1"/>
          </p:cNvSpPr>
          <p:nvPr/>
        </p:nvSpPr>
        <p:spPr bwMode="auto">
          <a:xfrm>
            <a:off x="3860800" y="529907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/>
                <a:cs typeface="Arial"/>
              </a:rPr>
              <a:t>managed device</a:t>
            </a:r>
          </a:p>
        </p:txBody>
      </p:sp>
      <p:sp>
        <p:nvSpPr>
          <p:cNvPr id="35155" name="Text Box 339"/>
          <p:cNvSpPr txBox="1">
            <a:spLocks noChangeArrowheads="1"/>
          </p:cNvSpPr>
          <p:nvPr/>
        </p:nvSpPr>
        <p:spPr bwMode="auto">
          <a:xfrm>
            <a:off x="4079792" y="250624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/>
                <a:cs typeface="Arial"/>
              </a:rPr>
              <a:t>managed device</a:t>
            </a:r>
          </a:p>
        </p:txBody>
      </p:sp>
      <p:sp>
        <p:nvSpPr>
          <p:cNvPr id="35156" name="Text Box 340"/>
          <p:cNvSpPr txBox="1">
            <a:spLocks noChangeArrowheads="1"/>
          </p:cNvSpPr>
          <p:nvPr/>
        </p:nvSpPr>
        <p:spPr bwMode="auto">
          <a:xfrm>
            <a:off x="4033838" y="3765550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Arial"/>
                <a:cs typeface="Arial"/>
              </a:rPr>
              <a:t>managed device</a:t>
            </a:r>
          </a:p>
        </p:txBody>
      </p:sp>
      <p:sp>
        <p:nvSpPr>
          <p:cNvPr id="35163" name="Text Box 347"/>
          <p:cNvSpPr txBox="1">
            <a:spLocks noChangeArrowheads="1"/>
          </p:cNvSpPr>
          <p:nvPr/>
        </p:nvSpPr>
        <p:spPr bwMode="auto">
          <a:xfrm>
            <a:off x="436563" y="1217613"/>
            <a:ext cx="17700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Gill Sans"/>
                <a:cs typeface="Gill Sans"/>
              </a:rPr>
              <a:t>definitions:</a:t>
            </a:r>
          </a:p>
        </p:txBody>
      </p:sp>
      <p:sp>
        <p:nvSpPr>
          <p:cNvPr id="35164" name="Text Box 348"/>
          <p:cNvSpPr txBox="1">
            <a:spLocks noChangeArrowheads="1"/>
          </p:cNvSpPr>
          <p:nvPr/>
        </p:nvSpPr>
        <p:spPr bwMode="auto">
          <a:xfrm>
            <a:off x="5996822" y="2283242"/>
            <a:ext cx="2973388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Gill Sans"/>
                <a:cs typeface="Gill Sans"/>
              </a:rPr>
              <a:t>managed </a:t>
            </a:r>
            <a:r>
              <a:rPr lang="en-US" sz="2400" i="1" dirty="0" smtClean="0">
                <a:solidFill>
                  <a:srgbClr val="000099"/>
                </a:solidFill>
                <a:latin typeface="Gill Sans"/>
                <a:cs typeface="Gill Sans"/>
              </a:rPr>
              <a:t>devices</a:t>
            </a:r>
            <a:r>
              <a:rPr lang="en-US" sz="2400" dirty="0">
                <a:latin typeface="Gill Sans"/>
                <a:cs typeface="Gill Sans"/>
              </a:rPr>
              <a:t> </a:t>
            </a:r>
            <a:r>
              <a:rPr lang="en-US" sz="2400" dirty="0" smtClean="0">
                <a:latin typeface="Gill Sans"/>
                <a:cs typeface="Gill Sans"/>
              </a:rPr>
              <a:t>contain</a:t>
            </a:r>
            <a:r>
              <a:rPr lang="en-US" sz="2400" dirty="0">
                <a:latin typeface="Gill Sans"/>
                <a:cs typeface="Gill Sans"/>
              </a:rPr>
              <a:t> </a:t>
            </a:r>
            <a:r>
              <a:rPr lang="en-US" sz="2400" i="1" dirty="0" smtClean="0">
                <a:solidFill>
                  <a:srgbClr val="000099"/>
                </a:solidFill>
                <a:latin typeface="Gill Sans"/>
                <a:cs typeface="Gill Sans"/>
              </a:rPr>
              <a:t>managed </a:t>
            </a:r>
            <a:r>
              <a:rPr lang="en-US" sz="2400" i="1" dirty="0">
                <a:solidFill>
                  <a:srgbClr val="000099"/>
                </a:solidFill>
                <a:latin typeface="Gill Sans"/>
                <a:cs typeface="Gill Sans"/>
              </a:rPr>
              <a:t>objects</a:t>
            </a:r>
            <a:r>
              <a:rPr lang="en-US" sz="2400" dirty="0">
                <a:latin typeface="Gill Sans"/>
                <a:cs typeface="Gill Sans"/>
              </a:rPr>
              <a:t> whose </a:t>
            </a:r>
            <a:r>
              <a:rPr lang="en-US" sz="2400" dirty="0" smtClean="0">
                <a:latin typeface="Gill Sans"/>
                <a:cs typeface="Gill Sans"/>
              </a:rPr>
              <a:t> data </a:t>
            </a:r>
            <a:r>
              <a:rPr lang="en-US" sz="2400" dirty="0">
                <a:latin typeface="Gill Sans"/>
                <a:cs typeface="Gill Sans"/>
              </a:rPr>
              <a:t>is gathered into </a:t>
            </a:r>
            <a:r>
              <a:rPr lang="en-US" sz="2400" dirty="0" smtClean="0">
                <a:latin typeface="Gill Sans"/>
                <a:cs typeface="Gill Sans"/>
              </a:rPr>
              <a:t>a </a:t>
            </a:r>
            <a:r>
              <a:rPr lang="en-US" sz="2400" i="1" dirty="0" smtClean="0">
                <a:solidFill>
                  <a:srgbClr val="000099"/>
                </a:solidFill>
                <a:latin typeface="Gill Sans"/>
                <a:cs typeface="Gill Sans"/>
              </a:rPr>
              <a:t>Management Information Base </a:t>
            </a:r>
            <a:r>
              <a:rPr lang="en-US" sz="2400" i="1" dirty="0">
                <a:solidFill>
                  <a:srgbClr val="000099"/>
                </a:solidFill>
                <a:latin typeface="Gill Sans"/>
                <a:cs typeface="Gill Sans"/>
              </a:rPr>
              <a:t>(MIB)</a:t>
            </a:r>
            <a:r>
              <a:rPr lang="en-US" sz="2400" i="1" dirty="0">
                <a:latin typeface="Gill Sans"/>
                <a:cs typeface="Gill Sans"/>
              </a:rPr>
              <a:t> </a:t>
            </a:r>
          </a:p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8625" y="1933575"/>
            <a:ext cx="2047875" cy="1133475"/>
            <a:chOff x="428625" y="1933980"/>
            <a:chExt cx="2047875" cy="1133070"/>
          </a:xfrm>
        </p:grpSpPr>
        <p:grpSp>
          <p:nvGrpSpPr>
            <p:cNvPr id="35941" name="Group 345"/>
            <p:cNvGrpSpPr>
              <a:grpSpLocks/>
            </p:cNvGrpSpPr>
            <p:nvPr/>
          </p:nvGrpSpPr>
          <p:grpSpPr bwMode="auto">
            <a:xfrm>
              <a:off x="428625" y="2295525"/>
              <a:ext cx="2047875" cy="771525"/>
              <a:chOff x="396" y="1116"/>
              <a:chExt cx="1290" cy="486"/>
            </a:xfrm>
          </p:grpSpPr>
          <p:sp>
            <p:nvSpPr>
              <p:cNvPr id="35096" name="Oval 280"/>
              <p:cNvSpPr>
                <a:spLocks noChangeArrowheads="1"/>
              </p:cNvSpPr>
              <p:nvPr/>
            </p:nvSpPr>
            <p:spPr bwMode="auto">
              <a:xfrm>
                <a:off x="396" y="1116"/>
                <a:ext cx="1290" cy="4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35092" name="Text Box 276"/>
              <p:cNvSpPr txBox="1">
                <a:spLocks noChangeArrowheads="1"/>
              </p:cNvSpPr>
              <p:nvPr/>
            </p:nvSpPr>
            <p:spPr bwMode="auto">
              <a:xfrm>
                <a:off x="445" y="1142"/>
                <a:ext cx="68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Arial"/>
                    <a:cs typeface="Arial"/>
                  </a:rPr>
                  <a:t>managing</a:t>
                </a:r>
              </a:p>
              <a:p>
                <a:pPr>
                  <a:defRPr/>
                </a:pPr>
                <a:r>
                  <a:rPr lang="en-US" sz="1600" dirty="0">
                    <a:latin typeface="Arial"/>
                    <a:cs typeface="Arial"/>
                  </a:rPr>
                  <a:t>entity</a:t>
                </a:r>
              </a:p>
            </p:txBody>
          </p:sp>
          <p:sp>
            <p:nvSpPr>
              <p:cNvPr id="35093" name="Text Box 277"/>
              <p:cNvSpPr txBox="1">
                <a:spLocks noChangeArrowheads="1"/>
              </p:cNvSpPr>
              <p:nvPr/>
            </p:nvSpPr>
            <p:spPr bwMode="auto">
              <a:xfrm>
                <a:off x="1160" y="1262"/>
                <a:ext cx="368" cy="21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600">
                  <a:latin typeface="Arial"/>
                  <a:cs typeface="Arial"/>
                </a:endParaRPr>
              </a:p>
            </p:txBody>
          </p:sp>
        </p:grpSp>
        <p:sp>
          <p:nvSpPr>
            <p:cNvPr id="35165" name="Text Box 349"/>
            <p:cNvSpPr txBox="1">
              <a:spLocks noChangeArrowheads="1"/>
            </p:cNvSpPr>
            <p:nvPr/>
          </p:nvSpPr>
          <p:spPr bwMode="auto">
            <a:xfrm>
              <a:off x="455613" y="1933980"/>
              <a:ext cx="1657486" cy="338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managing entity</a:t>
              </a:r>
              <a:endParaRPr lang="en-US" sz="1600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3857625"/>
            <a:ext cx="876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5862" name="Group 906"/>
          <p:cNvGrpSpPr>
            <a:grpSpLocks/>
          </p:cNvGrpSpPr>
          <p:nvPr/>
        </p:nvGrpSpPr>
        <p:grpSpPr bwMode="auto">
          <a:xfrm>
            <a:off x="3786188" y="4800600"/>
            <a:ext cx="366712" cy="579438"/>
            <a:chOff x="4140" y="429"/>
            <a:chExt cx="1425" cy="2396"/>
          </a:xfrm>
        </p:grpSpPr>
        <p:sp>
          <p:nvSpPr>
            <p:cNvPr id="3590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9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91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91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2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3591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8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9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04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3591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6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7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06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35919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5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592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3592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2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3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11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92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92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4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92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6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7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8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9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20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5863" name="Group 44"/>
          <p:cNvGrpSpPr>
            <a:grpSpLocks/>
          </p:cNvGrpSpPr>
          <p:nvPr/>
        </p:nvGrpSpPr>
        <p:grpSpPr bwMode="auto">
          <a:xfrm>
            <a:off x="3251200" y="2220913"/>
            <a:ext cx="903288" cy="727075"/>
            <a:chOff x="-44" y="1473"/>
            <a:chExt cx="981" cy="1105"/>
          </a:xfrm>
        </p:grpSpPr>
        <p:pic>
          <p:nvPicPr>
            <p:cNvPr id="3590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0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grpSp>
        <p:nvGrpSpPr>
          <p:cNvPr id="35864" name="Group 44"/>
          <p:cNvGrpSpPr>
            <a:grpSpLocks/>
          </p:cNvGrpSpPr>
          <p:nvPr/>
        </p:nvGrpSpPr>
        <p:grpSpPr bwMode="auto">
          <a:xfrm>
            <a:off x="2055813" y="2655888"/>
            <a:ext cx="903287" cy="727075"/>
            <a:chOff x="-44" y="1473"/>
            <a:chExt cx="981" cy="1105"/>
          </a:xfrm>
        </p:grpSpPr>
        <p:pic>
          <p:nvPicPr>
            <p:cNvPr id="3590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0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136" name="Line 272"/>
          <p:cNvSpPr>
            <a:spLocks noChangeShapeType="1"/>
          </p:cNvSpPr>
          <p:nvPr/>
        </p:nvSpPr>
        <p:spPr bwMode="auto">
          <a:xfrm>
            <a:off x="2733675" y="3303588"/>
            <a:ext cx="371475" cy="554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137" name="Line 272"/>
          <p:cNvSpPr>
            <a:spLocks noChangeShapeType="1"/>
          </p:cNvSpPr>
          <p:nvPr/>
        </p:nvSpPr>
        <p:spPr bwMode="auto">
          <a:xfrm flipH="1">
            <a:off x="2947988" y="4241800"/>
            <a:ext cx="309562" cy="1023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006850" y="4752975"/>
            <a:ext cx="1293813" cy="615950"/>
            <a:chOff x="6563312" y="4346525"/>
            <a:chExt cx="1292995" cy="615298"/>
          </a:xfrm>
        </p:grpSpPr>
        <p:sp>
          <p:nvSpPr>
            <p:cNvPr id="35122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18" name="Text Box 302"/>
            <p:cNvSpPr txBox="1">
              <a:spLocks noChangeArrowheads="1"/>
            </p:cNvSpPr>
            <p:nvPr/>
          </p:nvSpPr>
          <p:spPr bwMode="auto">
            <a:xfrm>
              <a:off x="6607734" y="4465462"/>
              <a:ext cx="633544" cy="307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902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35120" name="Rectangle 304"/>
              <p:cNvSpPr>
                <a:spLocks noChangeArrowheads="1"/>
              </p:cNvSpPr>
              <p:nvPr/>
            </p:nvSpPr>
            <p:spPr bwMode="auto">
              <a:xfrm>
                <a:off x="747" y="2026"/>
                <a:ext cx="314" cy="19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35121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45" name="Group 144"/>
          <p:cNvGrpSpPr>
            <a:grpSpLocks/>
          </p:cNvGrpSpPr>
          <p:nvPr/>
        </p:nvGrpSpPr>
        <p:grpSpPr bwMode="auto">
          <a:xfrm>
            <a:off x="3856038" y="1949450"/>
            <a:ext cx="1293812" cy="614363"/>
            <a:chOff x="6563312" y="4346525"/>
            <a:chExt cx="1292995" cy="615298"/>
          </a:xfrm>
        </p:grpSpPr>
        <p:sp>
          <p:nvSpPr>
            <p:cNvPr id="146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47" name="Text Box 302"/>
            <p:cNvSpPr txBox="1">
              <a:spLocks noChangeArrowheads="1"/>
            </p:cNvSpPr>
            <p:nvPr/>
          </p:nvSpPr>
          <p:spPr bwMode="auto">
            <a:xfrm>
              <a:off x="6607734" y="4465769"/>
              <a:ext cx="633545" cy="308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92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49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50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231252" y="2262188"/>
            <a:ext cx="4327002" cy="2670175"/>
            <a:chOff x="-230765" y="2262935"/>
            <a:chExt cx="4326515" cy="2669941"/>
          </a:xfrm>
        </p:grpSpPr>
        <p:sp>
          <p:nvSpPr>
            <p:cNvPr id="35162" name="Text Box 346"/>
            <p:cNvSpPr txBox="1">
              <a:spLocks noChangeArrowheads="1"/>
            </p:cNvSpPr>
            <p:nvPr/>
          </p:nvSpPr>
          <p:spPr bwMode="auto">
            <a:xfrm>
              <a:off x="-230765" y="3396311"/>
              <a:ext cx="1926485" cy="830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network</a:t>
              </a:r>
            </a:p>
            <a:p>
              <a:pPr algn="r"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management</a:t>
              </a:r>
            </a:p>
            <a:p>
              <a:pPr algn="r"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protocol</a:t>
              </a:r>
              <a:endParaRPr lang="en-US" sz="1600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35159" name="Line 343"/>
            <p:cNvSpPr>
              <a:spLocks noChangeShapeType="1"/>
            </p:cNvSpPr>
            <p:nvPr/>
          </p:nvSpPr>
          <p:spPr bwMode="auto">
            <a:xfrm>
              <a:off x="2210012" y="2934388"/>
              <a:ext cx="1885738" cy="16572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57" name="Line 341"/>
            <p:cNvSpPr>
              <a:spLocks noChangeShapeType="1"/>
            </p:cNvSpPr>
            <p:nvPr/>
          </p:nvSpPr>
          <p:spPr bwMode="auto">
            <a:xfrm flipV="1">
              <a:off x="2410014" y="2262935"/>
              <a:ext cx="1431764" cy="24286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58" name="Line 342"/>
            <p:cNvSpPr>
              <a:spLocks noChangeShapeType="1"/>
            </p:cNvSpPr>
            <p:nvPr/>
          </p:nvSpPr>
          <p:spPr bwMode="auto">
            <a:xfrm>
              <a:off x="2429062" y="2762953"/>
              <a:ext cx="1666688" cy="638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60" name="Line 344"/>
            <p:cNvSpPr>
              <a:spLocks noChangeShapeType="1"/>
            </p:cNvSpPr>
            <p:nvPr/>
          </p:nvSpPr>
          <p:spPr bwMode="auto">
            <a:xfrm>
              <a:off x="1486193" y="3051853"/>
              <a:ext cx="369846" cy="188102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63" name="Line 342"/>
            <p:cNvSpPr>
              <a:spLocks noChangeShapeType="1"/>
            </p:cNvSpPr>
            <p:nvPr/>
          </p:nvSpPr>
          <p:spPr bwMode="auto">
            <a:xfrm>
              <a:off x="1800483" y="3045503"/>
              <a:ext cx="479371" cy="76352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</p:grpSp>
      <p:sp>
        <p:nvSpPr>
          <p:cNvPr id="167" name="Text Box 338"/>
          <p:cNvSpPr txBox="1">
            <a:spLocks noChangeArrowheads="1"/>
          </p:cNvSpPr>
          <p:nvPr/>
        </p:nvSpPr>
        <p:spPr bwMode="auto">
          <a:xfrm>
            <a:off x="1475707" y="4334377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/>
                <a:cs typeface="Arial"/>
              </a:rPr>
              <a:t>managed device</a:t>
            </a:r>
          </a:p>
        </p:txBody>
      </p:sp>
      <p:grpSp>
        <p:nvGrpSpPr>
          <p:cNvPr id="151" name="Group 150"/>
          <p:cNvGrpSpPr>
            <a:grpSpLocks/>
          </p:cNvGrpSpPr>
          <p:nvPr/>
        </p:nvGrpSpPr>
        <p:grpSpPr bwMode="auto">
          <a:xfrm>
            <a:off x="1858963" y="3810000"/>
            <a:ext cx="1293812" cy="615950"/>
            <a:chOff x="6563312" y="4346525"/>
            <a:chExt cx="1292995" cy="615298"/>
          </a:xfrm>
        </p:grpSpPr>
        <p:sp>
          <p:nvSpPr>
            <p:cNvPr id="152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53" name="Text Box 302"/>
            <p:cNvSpPr txBox="1">
              <a:spLocks noChangeArrowheads="1"/>
            </p:cNvSpPr>
            <p:nvPr/>
          </p:nvSpPr>
          <p:spPr bwMode="auto">
            <a:xfrm>
              <a:off x="6607734" y="4465462"/>
              <a:ext cx="633545" cy="307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76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55" name="Rectangle 304"/>
              <p:cNvSpPr>
                <a:spLocks noChangeArrowheads="1"/>
              </p:cNvSpPr>
              <p:nvPr/>
            </p:nvSpPr>
            <p:spPr bwMode="auto">
              <a:xfrm>
                <a:off x="747" y="2026"/>
                <a:ext cx="314" cy="19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56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35" name="Group 327"/>
          <p:cNvGrpSpPr>
            <a:grpSpLocks/>
          </p:cNvGrpSpPr>
          <p:nvPr/>
        </p:nvGrpSpPr>
        <p:grpSpPr bwMode="auto">
          <a:xfrm>
            <a:off x="2526083" y="5188911"/>
            <a:ext cx="687402" cy="404026"/>
            <a:chOff x="1871277" y="1576300"/>
            <a:chExt cx="1128371" cy="437861"/>
          </a:xfrm>
        </p:grpSpPr>
        <p:sp>
          <p:nvSpPr>
            <p:cNvPr id="154" name="Oval 153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" name="Oval 163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5" name="Freeform 164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6" name="Freeform 165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0" name="Straight Connector 169"/>
            <p:cNvCxnSpPr>
              <a:endCxn id="164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87" name="Line 271"/>
          <p:cNvSpPr>
            <a:spLocks noChangeShapeType="1"/>
          </p:cNvSpPr>
          <p:nvPr/>
        </p:nvSpPr>
        <p:spPr bwMode="auto">
          <a:xfrm flipV="1">
            <a:off x="2201863" y="5435600"/>
            <a:ext cx="350837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grpSp>
        <p:nvGrpSpPr>
          <p:cNvPr id="157" name="Group 156"/>
          <p:cNvGrpSpPr>
            <a:grpSpLocks/>
          </p:cNvGrpSpPr>
          <p:nvPr/>
        </p:nvGrpSpPr>
        <p:grpSpPr bwMode="auto">
          <a:xfrm>
            <a:off x="1458913" y="4940300"/>
            <a:ext cx="1292225" cy="614363"/>
            <a:chOff x="6563312" y="4346525"/>
            <a:chExt cx="1292995" cy="615298"/>
          </a:xfrm>
        </p:grpSpPr>
        <p:sp>
          <p:nvSpPr>
            <p:cNvPr id="158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59" name="Text Box 302"/>
            <p:cNvSpPr txBox="1">
              <a:spLocks noChangeArrowheads="1"/>
            </p:cNvSpPr>
            <p:nvPr/>
          </p:nvSpPr>
          <p:spPr bwMode="auto">
            <a:xfrm>
              <a:off x="6607788" y="4465769"/>
              <a:ext cx="634323" cy="308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87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61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62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7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74" name="Group 327"/>
          <p:cNvGrpSpPr>
            <a:grpSpLocks/>
          </p:cNvGrpSpPr>
          <p:nvPr/>
        </p:nvGrpSpPr>
        <p:grpSpPr bwMode="auto">
          <a:xfrm>
            <a:off x="3715872" y="3464385"/>
            <a:ext cx="687402" cy="404025"/>
            <a:chOff x="1871277" y="1576300"/>
            <a:chExt cx="1128371" cy="437861"/>
          </a:xfrm>
        </p:grpSpPr>
        <p:sp>
          <p:nvSpPr>
            <p:cNvPr id="178" name="Oval 177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" name="Oval 179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Freeform 180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2" name="Freeform 181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3" name="Freeform 182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" name="Freeform 183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5" name="Straight Connector 184"/>
            <p:cNvCxnSpPr>
              <a:endCxn id="18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71" name="Line 255"/>
          <p:cNvSpPr>
            <a:spLocks noChangeShapeType="1"/>
          </p:cNvSpPr>
          <p:nvPr/>
        </p:nvSpPr>
        <p:spPr bwMode="auto">
          <a:xfrm flipV="1">
            <a:off x="4410075" y="3738563"/>
            <a:ext cx="35083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4013200" y="3148013"/>
            <a:ext cx="1292225" cy="614362"/>
            <a:chOff x="6563312" y="4346525"/>
            <a:chExt cx="1292995" cy="615298"/>
          </a:xfrm>
        </p:grpSpPr>
        <p:sp>
          <p:nvSpPr>
            <p:cNvPr id="140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41" name="Text Box 302"/>
            <p:cNvSpPr txBox="1">
              <a:spLocks noChangeArrowheads="1"/>
            </p:cNvSpPr>
            <p:nvPr/>
          </p:nvSpPr>
          <p:spPr bwMode="auto">
            <a:xfrm>
              <a:off x="6607788" y="4465768"/>
              <a:ext cx="634323" cy="308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97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43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44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7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18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0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2592388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6210926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9505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6133138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3681413" y="6344276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4376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5019675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5741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2714625" y="5988676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757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47456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P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er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-router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control plane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828233" y="3016011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Algorithm</a:t>
              </a:r>
              <a:endParaRPr lang="en-US" sz="1400" dirty="0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517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Individual </a:t>
            </a:r>
            <a:r>
              <a:rPr lang="en-US" sz="2400" dirty="0"/>
              <a:t>routing algorithm </a:t>
            </a:r>
            <a:r>
              <a:rPr lang="en-US" sz="2400" dirty="0" smtClean="0"/>
              <a:t>components </a:t>
            </a:r>
            <a:r>
              <a:rPr lang="en-US" sz="2400" i="1" dirty="0" smtClean="0">
                <a:solidFill>
                  <a:srgbClr val="000090"/>
                </a:solidFill>
              </a:rPr>
              <a:t>in each and every router </a:t>
            </a:r>
            <a:r>
              <a:rPr lang="en-US" sz="2400" dirty="0" smtClean="0"/>
              <a:t>interact with each other in control plane to compute forwarding tables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57338" y="3404226"/>
            <a:ext cx="6375400" cy="1047750"/>
            <a:chOff x="1557338" y="3074988"/>
            <a:chExt cx="6375400" cy="1047750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829356" y="4031984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2282487" y="3212142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2"/>
          <p:cNvSpPr>
            <a:spLocks/>
          </p:cNvSpPr>
          <p:nvPr/>
        </p:nvSpPr>
        <p:spPr bwMode="auto">
          <a:xfrm rot="16383367">
            <a:off x="5235611" y="2469756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1" name="Freeform 2"/>
          <p:cNvSpPr>
            <a:spLocks/>
          </p:cNvSpPr>
          <p:nvPr/>
        </p:nvSpPr>
        <p:spPr bwMode="auto">
          <a:xfrm rot="16383367">
            <a:off x="1011196" y="2563335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3" name="Line 252"/>
          <p:cNvSpPr>
            <a:spLocks noChangeShapeType="1"/>
          </p:cNvSpPr>
          <p:nvPr/>
        </p:nvSpPr>
        <p:spPr bwMode="auto">
          <a:xfrm flipV="1">
            <a:off x="7246938" y="2713038"/>
            <a:ext cx="327025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4" name="Line 254"/>
          <p:cNvSpPr>
            <a:spLocks noChangeShapeType="1"/>
          </p:cNvSpPr>
          <p:nvPr/>
        </p:nvSpPr>
        <p:spPr bwMode="auto">
          <a:xfrm flipV="1">
            <a:off x="7567613" y="3592513"/>
            <a:ext cx="182562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5" name="Line 255"/>
          <p:cNvSpPr>
            <a:spLocks noChangeShapeType="1"/>
          </p:cNvSpPr>
          <p:nvPr/>
        </p:nvSpPr>
        <p:spPr bwMode="auto">
          <a:xfrm flipV="1">
            <a:off x="8388350" y="3576638"/>
            <a:ext cx="3397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6" name="Line 256"/>
          <p:cNvSpPr>
            <a:spLocks noChangeShapeType="1"/>
          </p:cNvSpPr>
          <p:nvPr/>
        </p:nvSpPr>
        <p:spPr bwMode="auto">
          <a:xfrm flipV="1">
            <a:off x="7061200" y="5143500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7" name="Line 271"/>
          <p:cNvSpPr>
            <a:spLocks noChangeShapeType="1"/>
          </p:cNvSpPr>
          <p:nvPr/>
        </p:nvSpPr>
        <p:spPr bwMode="auto">
          <a:xfrm flipV="1">
            <a:off x="6175375" y="5138738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8" name="Line 272"/>
          <p:cNvSpPr>
            <a:spLocks noChangeShapeType="1"/>
          </p:cNvSpPr>
          <p:nvPr/>
        </p:nvSpPr>
        <p:spPr bwMode="auto">
          <a:xfrm>
            <a:off x="7364413" y="3983038"/>
            <a:ext cx="468312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20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3" y="3681413"/>
            <a:ext cx="7127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6449" name="Group 906"/>
          <p:cNvGrpSpPr>
            <a:grpSpLocks/>
          </p:cNvGrpSpPr>
          <p:nvPr/>
        </p:nvGrpSpPr>
        <p:grpSpPr bwMode="auto">
          <a:xfrm>
            <a:off x="7707395" y="4551854"/>
            <a:ext cx="354740" cy="534865"/>
            <a:chOff x="4140" y="429"/>
            <a:chExt cx="1425" cy="2396"/>
          </a:xfrm>
        </p:grpSpPr>
        <p:sp>
          <p:nvSpPr>
            <p:cNvPr id="56472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908"/>
            <p:cNvSpPr>
              <a:spLocks noChangeArrowheads="1"/>
            </p:cNvSpPr>
            <p:nvPr/>
          </p:nvSpPr>
          <p:spPr bwMode="auto">
            <a:xfrm>
              <a:off x="4210" y="427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74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75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93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77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913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24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4" name="AutoShape 914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39" name="Rectangle 915"/>
            <p:cNvSpPr>
              <a:spLocks noChangeArrowheads="1"/>
            </p:cNvSpPr>
            <p:nvPr/>
          </p:nvSpPr>
          <p:spPr bwMode="auto">
            <a:xfrm>
              <a:off x="4229" y="1017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79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917"/>
              <p:cNvSpPr>
                <a:spLocks noChangeArrowheads="1"/>
              </p:cNvSpPr>
              <p:nvPr/>
            </p:nvSpPr>
            <p:spPr bwMode="auto">
              <a:xfrm>
                <a:off x="612" y="2562"/>
                <a:ext cx="732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2" name="AutoShape 918"/>
              <p:cNvSpPr>
                <a:spLocks noChangeArrowheads="1"/>
              </p:cNvSpPr>
              <p:nvPr/>
            </p:nvSpPr>
            <p:spPr bwMode="auto">
              <a:xfrm>
                <a:off x="628" y="2577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41" name="Rectangle 919"/>
            <p:cNvSpPr>
              <a:spLocks noChangeArrowheads="1"/>
            </p:cNvSpPr>
            <p:nvPr/>
          </p:nvSpPr>
          <p:spPr bwMode="auto">
            <a:xfrm>
              <a:off x="4216" y="1358"/>
              <a:ext cx="599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42" name="Rectangle 920"/>
            <p:cNvSpPr>
              <a:spLocks noChangeArrowheads="1"/>
            </p:cNvSpPr>
            <p:nvPr/>
          </p:nvSpPr>
          <p:spPr bwMode="auto">
            <a:xfrm>
              <a:off x="4229" y="1657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82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922"/>
              <p:cNvSpPr>
                <a:spLocks noChangeArrowheads="1"/>
              </p:cNvSpPr>
              <p:nvPr/>
            </p:nvSpPr>
            <p:spPr bwMode="auto">
              <a:xfrm>
                <a:off x="619" y="2569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0" name="AutoShape 923"/>
              <p:cNvSpPr>
                <a:spLocks noChangeArrowheads="1"/>
              </p:cNvSpPr>
              <p:nvPr/>
            </p:nvSpPr>
            <p:spPr bwMode="auto">
              <a:xfrm>
                <a:off x="635" y="2589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6483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84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926"/>
              <p:cNvSpPr>
                <a:spLocks noChangeArrowheads="1"/>
              </p:cNvSpPr>
              <p:nvPr/>
            </p:nvSpPr>
            <p:spPr bwMode="auto">
              <a:xfrm>
                <a:off x="614" y="2564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58" name="AutoShape 927"/>
              <p:cNvSpPr>
                <a:spLocks noChangeArrowheads="1"/>
              </p:cNvSpPr>
              <p:nvPr/>
            </p:nvSpPr>
            <p:spPr bwMode="auto">
              <a:xfrm>
                <a:off x="630" y="2578"/>
                <a:ext cx="69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46" name="Rectangle 928"/>
            <p:cNvSpPr>
              <a:spLocks noChangeArrowheads="1"/>
            </p:cNvSpPr>
            <p:nvPr/>
          </p:nvSpPr>
          <p:spPr bwMode="auto">
            <a:xfrm>
              <a:off x="5249" y="427"/>
              <a:ext cx="70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86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87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Oval 931"/>
            <p:cNvSpPr>
              <a:spLocks noChangeArrowheads="1"/>
            </p:cNvSpPr>
            <p:nvPr/>
          </p:nvSpPr>
          <p:spPr bwMode="auto">
            <a:xfrm>
              <a:off x="5517" y="2603"/>
              <a:ext cx="51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89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9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2" name="AutoShape 934"/>
            <p:cNvSpPr>
              <a:spLocks noChangeArrowheads="1"/>
            </p:cNvSpPr>
            <p:nvPr/>
          </p:nvSpPr>
          <p:spPr bwMode="auto">
            <a:xfrm>
              <a:off x="4210" y="2710"/>
              <a:ext cx="1065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3" name="Oval 935"/>
            <p:cNvSpPr>
              <a:spLocks noChangeArrowheads="1"/>
            </p:cNvSpPr>
            <p:nvPr/>
          </p:nvSpPr>
          <p:spPr bwMode="auto">
            <a:xfrm>
              <a:off x="4305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4" name="Oval 936"/>
            <p:cNvSpPr>
              <a:spLocks noChangeArrowheads="1"/>
            </p:cNvSpPr>
            <p:nvPr/>
          </p:nvSpPr>
          <p:spPr bwMode="auto">
            <a:xfrm>
              <a:off x="4484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55" name="Oval 937"/>
            <p:cNvSpPr>
              <a:spLocks noChangeArrowheads="1"/>
            </p:cNvSpPr>
            <p:nvPr/>
          </p:nvSpPr>
          <p:spPr bwMode="auto">
            <a:xfrm>
              <a:off x="4663" y="2375"/>
              <a:ext cx="159" cy="14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6" name="Rectangle 938"/>
            <p:cNvSpPr>
              <a:spLocks noChangeArrowheads="1"/>
            </p:cNvSpPr>
            <p:nvPr/>
          </p:nvSpPr>
          <p:spPr bwMode="auto">
            <a:xfrm>
              <a:off x="5058" y="1835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450" name="Group 44"/>
          <p:cNvGrpSpPr>
            <a:grpSpLocks/>
          </p:cNvGrpSpPr>
          <p:nvPr/>
        </p:nvGrpSpPr>
        <p:grpSpPr bwMode="auto">
          <a:xfrm>
            <a:off x="7190928" y="2171180"/>
            <a:ext cx="873545" cy="670537"/>
            <a:chOff x="-44" y="1473"/>
            <a:chExt cx="981" cy="1105"/>
          </a:xfrm>
        </p:grpSpPr>
        <p:pic>
          <p:nvPicPr>
            <p:cNvPr id="5647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7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451" name="Group 44"/>
          <p:cNvGrpSpPr>
            <a:grpSpLocks/>
          </p:cNvGrpSpPr>
          <p:nvPr/>
        </p:nvGrpSpPr>
        <p:grpSpPr bwMode="auto">
          <a:xfrm>
            <a:off x="6034088" y="2572384"/>
            <a:ext cx="873545" cy="670537"/>
            <a:chOff x="-44" y="1473"/>
            <a:chExt cx="981" cy="1105"/>
          </a:xfrm>
        </p:grpSpPr>
        <p:pic>
          <p:nvPicPr>
            <p:cNvPr id="5646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6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3" name="Line 272"/>
          <p:cNvSpPr>
            <a:spLocks noChangeShapeType="1"/>
          </p:cNvSpPr>
          <p:nvPr/>
        </p:nvSpPr>
        <p:spPr bwMode="auto">
          <a:xfrm>
            <a:off x="6689725" y="3170238"/>
            <a:ext cx="360363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4" name="Line 272"/>
          <p:cNvSpPr>
            <a:spLocks noChangeShapeType="1"/>
          </p:cNvSpPr>
          <p:nvPr/>
        </p:nvSpPr>
        <p:spPr bwMode="auto">
          <a:xfrm flipH="1">
            <a:off x="6897688" y="3975100"/>
            <a:ext cx="257175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1" name="Line 252"/>
          <p:cNvSpPr>
            <a:spLocks noChangeShapeType="1"/>
          </p:cNvSpPr>
          <p:nvPr/>
        </p:nvSpPr>
        <p:spPr bwMode="auto">
          <a:xfrm flipV="1">
            <a:off x="3033713" y="2732088"/>
            <a:ext cx="327025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2" name="Line 254"/>
          <p:cNvSpPr>
            <a:spLocks noChangeShapeType="1"/>
          </p:cNvSpPr>
          <p:nvPr/>
        </p:nvSpPr>
        <p:spPr bwMode="auto">
          <a:xfrm flipV="1">
            <a:off x="3354388" y="3611563"/>
            <a:ext cx="182562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3" name="Line 255"/>
          <p:cNvSpPr>
            <a:spLocks noChangeShapeType="1"/>
          </p:cNvSpPr>
          <p:nvPr/>
        </p:nvSpPr>
        <p:spPr bwMode="auto">
          <a:xfrm flipV="1">
            <a:off x="4175125" y="3595688"/>
            <a:ext cx="3397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4" name="Line 256"/>
          <p:cNvSpPr>
            <a:spLocks noChangeShapeType="1"/>
          </p:cNvSpPr>
          <p:nvPr/>
        </p:nvSpPr>
        <p:spPr bwMode="auto">
          <a:xfrm flipV="1">
            <a:off x="2847975" y="5162550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5" name="Line 271"/>
          <p:cNvSpPr>
            <a:spLocks noChangeShapeType="1"/>
          </p:cNvSpPr>
          <p:nvPr/>
        </p:nvSpPr>
        <p:spPr bwMode="auto">
          <a:xfrm flipV="1">
            <a:off x="2055726" y="5171156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6" name="Line 272"/>
          <p:cNvSpPr>
            <a:spLocks noChangeShapeType="1"/>
          </p:cNvSpPr>
          <p:nvPr/>
        </p:nvSpPr>
        <p:spPr bwMode="auto">
          <a:xfrm>
            <a:off x="3151188" y="4002088"/>
            <a:ext cx="468312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3700463"/>
            <a:ext cx="7127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6372" name="Group 906"/>
          <p:cNvGrpSpPr>
            <a:grpSpLocks/>
          </p:cNvGrpSpPr>
          <p:nvPr/>
        </p:nvGrpSpPr>
        <p:grpSpPr bwMode="auto">
          <a:xfrm>
            <a:off x="3494170" y="4570904"/>
            <a:ext cx="354740" cy="534865"/>
            <a:chOff x="4140" y="429"/>
            <a:chExt cx="1425" cy="2396"/>
          </a:xfrm>
        </p:grpSpPr>
        <p:sp>
          <p:nvSpPr>
            <p:cNvPr id="5639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908"/>
            <p:cNvSpPr>
              <a:spLocks noChangeArrowheads="1"/>
            </p:cNvSpPr>
            <p:nvPr/>
          </p:nvSpPr>
          <p:spPr bwMode="auto">
            <a:xfrm>
              <a:off x="4210" y="427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39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93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0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913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24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2" name="AutoShape 914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7" name="Rectangle 915"/>
            <p:cNvSpPr>
              <a:spLocks noChangeArrowheads="1"/>
            </p:cNvSpPr>
            <p:nvPr/>
          </p:nvSpPr>
          <p:spPr bwMode="auto">
            <a:xfrm>
              <a:off x="4229" y="1017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0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917"/>
              <p:cNvSpPr>
                <a:spLocks noChangeArrowheads="1"/>
              </p:cNvSpPr>
              <p:nvPr/>
            </p:nvSpPr>
            <p:spPr bwMode="auto">
              <a:xfrm>
                <a:off x="612" y="2562"/>
                <a:ext cx="732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0" name="AutoShape 918"/>
              <p:cNvSpPr>
                <a:spLocks noChangeArrowheads="1"/>
              </p:cNvSpPr>
              <p:nvPr/>
            </p:nvSpPr>
            <p:spPr bwMode="auto">
              <a:xfrm>
                <a:off x="628" y="2577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9" name="Rectangle 919"/>
            <p:cNvSpPr>
              <a:spLocks noChangeArrowheads="1"/>
            </p:cNvSpPr>
            <p:nvPr/>
          </p:nvSpPr>
          <p:spPr bwMode="auto">
            <a:xfrm>
              <a:off x="4216" y="1358"/>
              <a:ext cx="599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0" name="Rectangle 920"/>
            <p:cNvSpPr>
              <a:spLocks noChangeArrowheads="1"/>
            </p:cNvSpPr>
            <p:nvPr/>
          </p:nvSpPr>
          <p:spPr bwMode="auto">
            <a:xfrm>
              <a:off x="4229" y="1657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0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922"/>
              <p:cNvSpPr>
                <a:spLocks noChangeArrowheads="1"/>
              </p:cNvSpPr>
              <p:nvPr/>
            </p:nvSpPr>
            <p:spPr bwMode="auto">
              <a:xfrm>
                <a:off x="619" y="2569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8" name="AutoShape 923"/>
              <p:cNvSpPr>
                <a:spLocks noChangeArrowheads="1"/>
              </p:cNvSpPr>
              <p:nvPr/>
            </p:nvSpPr>
            <p:spPr bwMode="auto">
              <a:xfrm>
                <a:off x="635" y="2589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640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0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926"/>
              <p:cNvSpPr>
                <a:spLocks noChangeArrowheads="1"/>
              </p:cNvSpPr>
              <p:nvPr/>
            </p:nvSpPr>
            <p:spPr bwMode="auto">
              <a:xfrm>
                <a:off x="614" y="2564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6" name="AutoShape 927"/>
              <p:cNvSpPr>
                <a:spLocks noChangeArrowheads="1"/>
              </p:cNvSpPr>
              <p:nvPr/>
            </p:nvSpPr>
            <p:spPr bwMode="auto">
              <a:xfrm>
                <a:off x="630" y="2578"/>
                <a:ext cx="69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64" name="Rectangle 928"/>
            <p:cNvSpPr>
              <a:spLocks noChangeArrowheads="1"/>
            </p:cNvSpPr>
            <p:nvPr/>
          </p:nvSpPr>
          <p:spPr bwMode="auto">
            <a:xfrm>
              <a:off x="5249" y="427"/>
              <a:ext cx="70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0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931"/>
            <p:cNvSpPr>
              <a:spLocks noChangeArrowheads="1"/>
            </p:cNvSpPr>
            <p:nvPr/>
          </p:nvSpPr>
          <p:spPr bwMode="auto">
            <a:xfrm>
              <a:off x="5517" y="2603"/>
              <a:ext cx="51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1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9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0" name="AutoShape 934"/>
            <p:cNvSpPr>
              <a:spLocks noChangeArrowheads="1"/>
            </p:cNvSpPr>
            <p:nvPr/>
          </p:nvSpPr>
          <p:spPr bwMode="auto">
            <a:xfrm>
              <a:off x="4210" y="2710"/>
              <a:ext cx="1065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1" name="Oval 935"/>
            <p:cNvSpPr>
              <a:spLocks noChangeArrowheads="1"/>
            </p:cNvSpPr>
            <p:nvPr/>
          </p:nvSpPr>
          <p:spPr bwMode="auto">
            <a:xfrm>
              <a:off x="4305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" name="Oval 936"/>
            <p:cNvSpPr>
              <a:spLocks noChangeArrowheads="1"/>
            </p:cNvSpPr>
            <p:nvPr/>
          </p:nvSpPr>
          <p:spPr bwMode="auto">
            <a:xfrm>
              <a:off x="4484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73" name="Oval 937"/>
            <p:cNvSpPr>
              <a:spLocks noChangeArrowheads="1"/>
            </p:cNvSpPr>
            <p:nvPr/>
          </p:nvSpPr>
          <p:spPr bwMode="auto">
            <a:xfrm>
              <a:off x="4663" y="2375"/>
              <a:ext cx="159" cy="14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4" name="Rectangle 938"/>
            <p:cNvSpPr>
              <a:spLocks noChangeArrowheads="1"/>
            </p:cNvSpPr>
            <p:nvPr/>
          </p:nvSpPr>
          <p:spPr bwMode="auto">
            <a:xfrm>
              <a:off x="5058" y="1835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373" name="Group 44"/>
          <p:cNvGrpSpPr>
            <a:grpSpLocks/>
          </p:cNvGrpSpPr>
          <p:nvPr/>
        </p:nvGrpSpPr>
        <p:grpSpPr bwMode="auto">
          <a:xfrm>
            <a:off x="2977703" y="2190230"/>
            <a:ext cx="873545" cy="670537"/>
            <a:chOff x="-44" y="1473"/>
            <a:chExt cx="981" cy="1105"/>
          </a:xfrm>
        </p:grpSpPr>
        <p:pic>
          <p:nvPicPr>
            <p:cNvPr id="56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74" name="Group 44"/>
          <p:cNvGrpSpPr>
            <a:grpSpLocks/>
          </p:cNvGrpSpPr>
          <p:nvPr/>
        </p:nvGrpSpPr>
        <p:grpSpPr bwMode="auto">
          <a:xfrm>
            <a:off x="1820863" y="2591434"/>
            <a:ext cx="873545" cy="670537"/>
            <a:chOff x="-44" y="1473"/>
            <a:chExt cx="981" cy="1105"/>
          </a:xfrm>
        </p:grpSpPr>
        <p:pic>
          <p:nvPicPr>
            <p:cNvPr id="56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1" name="Line 272"/>
          <p:cNvSpPr>
            <a:spLocks noChangeShapeType="1"/>
          </p:cNvSpPr>
          <p:nvPr/>
        </p:nvSpPr>
        <p:spPr bwMode="auto">
          <a:xfrm>
            <a:off x="2476500" y="3189288"/>
            <a:ext cx="360363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2" name="Line 272"/>
          <p:cNvSpPr>
            <a:spLocks noChangeShapeType="1"/>
          </p:cNvSpPr>
          <p:nvPr/>
        </p:nvSpPr>
        <p:spPr bwMode="auto">
          <a:xfrm flipH="1">
            <a:off x="2684463" y="3994150"/>
            <a:ext cx="257175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56323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767101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2888"/>
            <a:ext cx="4827588" cy="9017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SNMP protocol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067" y="1156453"/>
            <a:ext cx="7772400" cy="6032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/>
              <a:t>Two ways to convey MIB info, commands:</a:t>
            </a:r>
            <a:endParaRPr lang="en-US" dirty="0" smtClean="0"/>
          </a:p>
        </p:txBody>
      </p:sp>
      <p:grpSp>
        <p:nvGrpSpPr>
          <p:cNvPr id="56328" name="Group 84"/>
          <p:cNvGrpSpPr>
            <a:grpSpLocks/>
          </p:cNvGrpSpPr>
          <p:nvPr/>
        </p:nvGrpSpPr>
        <p:grpSpPr bwMode="auto">
          <a:xfrm>
            <a:off x="925513" y="4475163"/>
            <a:ext cx="1704975" cy="627062"/>
            <a:chOff x="1189" y="3477"/>
            <a:chExt cx="1074" cy="395"/>
          </a:xfrm>
        </p:grpSpPr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1189" y="3477"/>
              <a:ext cx="1074" cy="3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06" name="Text Box 46"/>
            <p:cNvSpPr txBox="1">
              <a:spLocks noChangeArrowheads="1"/>
            </p:cNvSpPr>
            <p:nvPr/>
          </p:nvSpPr>
          <p:spPr bwMode="auto">
            <a:xfrm>
              <a:off x="1216" y="3545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agent</a:t>
              </a:r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56360" name="Group 47"/>
            <p:cNvGrpSpPr>
              <a:grpSpLocks/>
            </p:cNvGrpSpPr>
            <p:nvPr/>
          </p:nvGrpSpPr>
          <p:grpSpPr bwMode="auto">
            <a:xfrm>
              <a:off x="1701" y="3547"/>
              <a:ext cx="399" cy="244"/>
              <a:chOff x="698" y="2006"/>
              <a:chExt cx="399" cy="244"/>
            </a:xfrm>
          </p:grpSpPr>
          <p:sp>
            <p:nvSpPr>
              <p:cNvPr id="66608" name="Rectangle 48"/>
              <p:cNvSpPr>
                <a:spLocks noChangeArrowheads="1"/>
              </p:cNvSpPr>
              <p:nvPr/>
            </p:nvSpPr>
            <p:spPr bwMode="auto">
              <a:xfrm>
                <a:off x="714" y="2016"/>
                <a:ext cx="372" cy="23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6609" name="Text Box 49"/>
              <p:cNvSpPr txBox="1">
                <a:spLocks noChangeArrowheads="1"/>
              </p:cNvSpPr>
              <p:nvPr/>
            </p:nvSpPr>
            <p:spPr bwMode="auto">
              <a:xfrm>
                <a:off x="698" y="2006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>
                  <a:latin typeface="Arial"/>
                  <a:cs typeface="Arial"/>
                </a:endParaRPr>
              </a:p>
            </p:txBody>
          </p:sp>
        </p:grpSp>
      </p:grpSp>
      <p:sp>
        <p:nvSpPr>
          <p:cNvPr id="66629" name="Text Box 69"/>
          <p:cNvSpPr txBox="1">
            <a:spLocks noChangeArrowheads="1"/>
          </p:cNvSpPr>
          <p:nvPr/>
        </p:nvSpPr>
        <p:spPr bwMode="auto">
          <a:xfrm>
            <a:off x="1322388" y="5259388"/>
            <a:ext cx="1866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dirty="0">
                <a:latin typeface="Arial"/>
                <a:cs typeface="Arial"/>
              </a:rPr>
              <a:t>managed device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56330" name="Group 83"/>
          <p:cNvGrpSpPr>
            <a:grpSpLocks/>
          </p:cNvGrpSpPr>
          <p:nvPr/>
        </p:nvGrpSpPr>
        <p:grpSpPr bwMode="auto">
          <a:xfrm>
            <a:off x="839788" y="2232025"/>
            <a:ext cx="1941512" cy="646113"/>
            <a:chOff x="728" y="1420"/>
            <a:chExt cx="1223" cy="407"/>
          </a:xfrm>
        </p:grpSpPr>
        <p:sp>
          <p:nvSpPr>
            <p:cNvPr id="66637" name="Oval 77"/>
            <p:cNvSpPr>
              <a:spLocks noChangeArrowheads="1"/>
            </p:cNvSpPr>
            <p:nvPr/>
          </p:nvSpPr>
          <p:spPr bwMode="auto">
            <a:xfrm>
              <a:off x="728" y="1446"/>
              <a:ext cx="1223" cy="3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38" name="Text Box 78"/>
            <p:cNvSpPr txBox="1">
              <a:spLocks noChangeArrowheads="1"/>
            </p:cNvSpPr>
            <p:nvPr/>
          </p:nvSpPr>
          <p:spPr bwMode="auto">
            <a:xfrm>
              <a:off x="944" y="1420"/>
              <a:ext cx="7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managing</a:t>
              </a:r>
            </a:p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entity</a:t>
              </a:r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56331" name="Group 119"/>
          <p:cNvGrpSpPr>
            <a:grpSpLocks/>
          </p:cNvGrpSpPr>
          <p:nvPr/>
        </p:nvGrpSpPr>
        <p:grpSpPr bwMode="auto">
          <a:xfrm>
            <a:off x="5064125" y="4448175"/>
            <a:ext cx="1704975" cy="627063"/>
            <a:chOff x="1189" y="3477"/>
            <a:chExt cx="1074" cy="395"/>
          </a:xfrm>
        </p:grpSpPr>
        <p:sp>
          <p:nvSpPr>
            <p:cNvPr id="66680" name="Oval 120"/>
            <p:cNvSpPr>
              <a:spLocks noChangeArrowheads="1"/>
            </p:cNvSpPr>
            <p:nvPr/>
          </p:nvSpPr>
          <p:spPr bwMode="auto">
            <a:xfrm>
              <a:off x="1189" y="3477"/>
              <a:ext cx="1074" cy="3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81" name="Text Box 121"/>
            <p:cNvSpPr txBox="1">
              <a:spLocks noChangeArrowheads="1"/>
            </p:cNvSpPr>
            <p:nvPr/>
          </p:nvSpPr>
          <p:spPr bwMode="auto">
            <a:xfrm>
              <a:off x="1216" y="3545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agent</a:t>
              </a:r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56353" name="Group 122"/>
            <p:cNvGrpSpPr>
              <a:grpSpLocks/>
            </p:cNvGrpSpPr>
            <p:nvPr/>
          </p:nvGrpSpPr>
          <p:grpSpPr bwMode="auto">
            <a:xfrm>
              <a:off x="1701" y="3547"/>
              <a:ext cx="399" cy="244"/>
              <a:chOff x="698" y="2006"/>
              <a:chExt cx="399" cy="244"/>
            </a:xfrm>
          </p:grpSpPr>
          <p:sp>
            <p:nvSpPr>
              <p:cNvPr id="66683" name="Rectangle 123"/>
              <p:cNvSpPr>
                <a:spLocks noChangeArrowheads="1"/>
              </p:cNvSpPr>
              <p:nvPr/>
            </p:nvSpPr>
            <p:spPr bwMode="auto">
              <a:xfrm>
                <a:off x="714" y="2016"/>
                <a:ext cx="372" cy="23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6684" name="Text Box 124"/>
              <p:cNvSpPr txBox="1">
                <a:spLocks noChangeArrowheads="1"/>
              </p:cNvSpPr>
              <p:nvPr/>
            </p:nvSpPr>
            <p:spPr bwMode="auto">
              <a:xfrm>
                <a:off x="698" y="2006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>
                  <a:latin typeface="Arial"/>
                  <a:cs typeface="Arial"/>
                </a:endParaRPr>
              </a:p>
            </p:txBody>
          </p:sp>
        </p:grpSp>
      </p:grpSp>
      <p:sp>
        <p:nvSpPr>
          <p:cNvPr id="66685" name="Text Box 125"/>
          <p:cNvSpPr txBox="1">
            <a:spLocks noChangeArrowheads="1"/>
          </p:cNvSpPr>
          <p:nvPr/>
        </p:nvSpPr>
        <p:spPr bwMode="auto">
          <a:xfrm>
            <a:off x="5461000" y="5232400"/>
            <a:ext cx="18780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dirty="0">
                <a:latin typeface="Arial"/>
                <a:cs typeface="Arial"/>
              </a:rPr>
              <a:t>managed device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56333" name="Group 127"/>
          <p:cNvGrpSpPr>
            <a:grpSpLocks/>
          </p:cNvGrpSpPr>
          <p:nvPr/>
        </p:nvGrpSpPr>
        <p:grpSpPr bwMode="auto">
          <a:xfrm>
            <a:off x="4978400" y="2205038"/>
            <a:ext cx="1941513" cy="646112"/>
            <a:chOff x="728" y="1420"/>
            <a:chExt cx="1223" cy="407"/>
          </a:xfrm>
        </p:grpSpPr>
        <p:sp>
          <p:nvSpPr>
            <p:cNvPr id="66688" name="Oval 128"/>
            <p:cNvSpPr>
              <a:spLocks noChangeArrowheads="1"/>
            </p:cNvSpPr>
            <p:nvPr/>
          </p:nvSpPr>
          <p:spPr bwMode="auto">
            <a:xfrm>
              <a:off x="728" y="1446"/>
              <a:ext cx="1223" cy="3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89" name="Text Box 129"/>
            <p:cNvSpPr txBox="1">
              <a:spLocks noChangeArrowheads="1"/>
            </p:cNvSpPr>
            <p:nvPr/>
          </p:nvSpPr>
          <p:spPr bwMode="auto">
            <a:xfrm>
              <a:off x="944" y="1420"/>
              <a:ext cx="7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managing</a:t>
              </a:r>
            </a:p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entity</a:t>
              </a:r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186363" y="2870200"/>
            <a:ext cx="2455681" cy="1538288"/>
            <a:chOff x="5186363" y="2870200"/>
            <a:chExt cx="2455681" cy="1538288"/>
          </a:xfrm>
        </p:grpSpPr>
        <p:sp>
          <p:nvSpPr>
            <p:cNvPr id="66705" name="Freeform 145"/>
            <p:cNvSpPr>
              <a:spLocks/>
            </p:cNvSpPr>
            <p:nvPr/>
          </p:nvSpPr>
          <p:spPr bwMode="auto">
            <a:xfrm>
              <a:off x="5784850" y="2870200"/>
              <a:ext cx="74613" cy="1538288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706" name="Rectangle 146"/>
            <p:cNvSpPr>
              <a:spLocks noChangeArrowheads="1"/>
            </p:cNvSpPr>
            <p:nvPr/>
          </p:nvSpPr>
          <p:spPr bwMode="auto">
            <a:xfrm>
              <a:off x="5186363" y="3503613"/>
              <a:ext cx="1693862" cy="387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707" name="Text Box 147"/>
            <p:cNvSpPr txBox="1">
              <a:spLocks noChangeArrowheads="1"/>
            </p:cNvSpPr>
            <p:nvPr/>
          </p:nvSpPr>
          <p:spPr bwMode="auto">
            <a:xfrm>
              <a:off x="5384619" y="3466849"/>
              <a:ext cx="2257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trap </a:t>
              </a:r>
              <a:r>
                <a:rPr lang="en-US" dirty="0" err="1">
                  <a:solidFill>
                    <a:srgbClr val="CC0000"/>
                  </a:solidFill>
                  <a:latin typeface="Arial"/>
                  <a:cs typeface="Arial"/>
                </a:rPr>
                <a:t>msg</a:t>
              </a:r>
              <a:endParaRPr lang="en-US" dirty="0">
                <a:solidFill>
                  <a:srgbClr val="CC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1939" y="2786063"/>
            <a:ext cx="1601788" cy="1657350"/>
            <a:chOff x="419102" y="2801938"/>
            <a:chExt cx="1601788" cy="1657350"/>
          </a:xfrm>
        </p:grpSpPr>
        <p:sp>
          <p:nvSpPr>
            <p:cNvPr id="66635" name="Freeform 75"/>
            <p:cNvSpPr>
              <a:spLocks/>
            </p:cNvSpPr>
            <p:nvPr/>
          </p:nvSpPr>
          <p:spPr bwMode="auto">
            <a:xfrm>
              <a:off x="1143001" y="2801938"/>
              <a:ext cx="1587" cy="1657350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56343" name="Group 148"/>
            <p:cNvGrpSpPr>
              <a:grpSpLocks/>
            </p:cNvGrpSpPr>
            <p:nvPr/>
          </p:nvGrpSpPr>
          <p:grpSpPr bwMode="auto">
            <a:xfrm>
              <a:off x="419102" y="3213100"/>
              <a:ext cx="1601788" cy="457200"/>
              <a:chOff x="3657" y="439"/>
              <a:chExt cx="1009" cy="288"/>
            </a:xfrm>
          </p:grpSpPr>
          <p:sp>
            <p:nvSpPr>
              <p:cNvPr id="66647" name="Rectangle 87"/>
              <p:cNvSpPr>
                <a:spLocks noChangeArrowheads="1"/>
              </p:cNvSpPr>
              <p:nvPr/>
            </p:nvSpPr>
            <p:spPr bwMode="auto">
              <a:xfrm>
                <a:off x="3657" y="446"/>
                <a:ext cx="844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6646" name="Text Box 86"/>
              <p:cNvSpPr txBox="1">
                <a:spLocks noChangeArrowheads="1"/>
              </p:cNvSpPr>
              <p:nvPr/>
            </p:nvSpPr>
            <p:spPr bwMode="auto">
              <a:xfrm>
                <a:off x="3750" y="439"/>
                <a:ext cx="9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dirty="0">
                    <a:solidFill>
                      <a:srgbClr val="CC0000"/>
                    </a:solidFill>
                    <a:latin typeface="Arial"/>
                    <a:cs typeface="Arial"/>
                  </a:rPr>
                  <a:t>request</a:t>
                </a:r>
              </a:p>
            </p:txBody>
          </p:sp>
        </p:grpSp>
      </p:grpSp>
      <p:sp>
        <p:nvSpPr>
          <p:cNvPr id="66709" name="Text Box 149"/>
          <p:cNvSpPr txBox="1">
            <a:spLocks noChangeArrowheads="1"/>
          </p:cNvSpPr>
          <p:nvPr/>
        </p:nvSpPr>
        <p:spPr bwMode="auto">
          <a:xfrm>
            <a:off x="1687596" y="6047457"/>
            <a:ext cx="26098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request/response mode</a:t>
            </a:r>
          </a:p>
        </p:txBody>
      </p:sp>
      <p:sp>
        <p:nvSpPr>
          <p:cNvPr id="66710" name="Text Box 150"/>
          <p:cNvSpPr txBox="1">
            <a:spLocks noChangeArrowheads="1"/>
          </p:cNvSpPr>
          <p:nvPr/>
        </p:nvSpPr>
        <p:spPr bwMode="auto">
          <a:xfrm>
            <a:off x="6735512" y="6035674"/>
            <a:ext cx="1223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trap mode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84263" y="2936875"/>
            <a:ext cx="2383238" cy="1466850"/>
            <a:chOff x="9064738" y="1353594"/>
            <a:chExt cx="2383238" cy="1466850"/>
          </a:xfrm>
        </p:grpSpPr>
        <p:sp>
          <p:nvSpPr>
            <p:cNvPr id="66649" name="Freeform 89"/>
            <p:cNvSpPr>
              <a:spLocks/>
            </p:cNvSpPr>
            <p:nvPr/>
          </p:nvSpPr>
          <p:spPr bwMode="auto">
            <a:xfrm>
              <a:off x="9820388" y="1353594"/>
              <a:ext cx="74612" cy="1466850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51" name="Rectangle 91"/>
            <p:cNvSpPr>
              <a:spLocks noChangeArrowheads="1"/>
            </p:cNvSpPr>
            <p:nvPr/>
          </p:nvSpPr>
          <p:spPr bwMode="auto">
            <a:xfrm>
              <a:off x="9064738" y="2155282"/>
              <a:ext cx="1422400" cy="387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52" name="Text Box 92"/>
            <p:cNvSpPr txBox="1">
              <a:spLocks noChangeArrowheads="1"/>
            </p:cNvSpPr>
            <p:nvPr/>
          </p:nvSpPr>
          <p:spPr bwMode="auto">
            <a:xfrm>
              <a:off x="9190551" y="2152272"/>
              <a:ext cx="2257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response</a:t>
              </a:r>
            </a:p>
          </p:txBody>
        </p:sp>
      </p:grpSp>
      <p:grpSp>
        <p:nvGrpSpPr>
          <p:cNvPr id="198" name="Group 327"/>
          <p:cNvGrpSpPr>
            <a:grpSpLocks/>
          </p:cNvGrpSpPr>
          <p:nvPr/>
        </p:nvGrpSpPr>
        <p:grpSpPr bwMode="auto">
          <a:xfrm>
            <a:off x="2365660" y="4961649"/>
            <a:ext cx="687402" cy="404025"/>
            <a:chOff x="1871277" y="1576300"/>
            <a:chExt cx="1128371" cy="437861"/>
          </a:xfrm>
        </p:grpSpPr>
        <p:sp>
          <p:nvSpPr>
            <p:cNvPr id="199" name="Oval 19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2" name="Oval 201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Freeform 209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1" name="Freeform 210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2" name="Freeform 211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" name="Freeform 21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1" name="Straight Connector 220"/>
            <p:cNvCxnSpPr>
              <a:endCxn id="202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327"/>
          <p:cNvGrpSpPr>
            <a:grpSpLocks/>
          </p:cNvGrpSpPr>
          <p:nvPr/>
        </p:nvGrpSpPr>
        <p:grpSpPr bwMode="auto">
          <a:xfrm>
            <a:off x="3534062" y="3389522"/>
            <a:ext cx="687402" cy="404025"/>
            <a:chOff x="1871277" y="1576300"/>
            <a:chExt cx="1128371" cy="437861"/>
          </a:xfrm>
        </p:grpSpPr>
        <p:sp>
          <p:nvSpPr>
            <p:cNvPr id="230" name="Oval 229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" name="Oval 231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3" name="Freeform 232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" name="Freeform 234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" name="Freeform 235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8" name="Freeform 23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0" name="Straight Connector 239"/>
            <p:cNvCxnSpPr>
              <a:endCxn id="232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327"/>
          <p:cNvGrpSpPr>
            <a:grpSpLocks/>
          </p:cNvGrpSpPr>
          <p:nvPr/>
        </p:nvGrpSpPr>
        <p:grpSpPr bwMode="auto">
          <a:xfrm>
            <a:off x="7670251" y="3394869"/>
            <a:ext cx="687402" cy="404025"/>
            <a:chOff x="1871277" y="1576300"/>
            <a:chExt cx="1128371" cy="437861"/>
          </a:xfrm>
        </p:grpSpPr>
        <p:sp>
          <p:nvSpPr>
            <p:cNvPr id="245" name="Oval 244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8" name="Oval 247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0" name="Freeform 249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0" name="Freeform 269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" name="Freeform 270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8" name="Freeform 27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9" name="Straight Connector 278"/>
            <p:cNvCxnSpPr>
              <a:endCxn id="248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327"/>
          <p:cNvGrpSpPr>
            <a:grpSpLocks/>
          </p:cNvGrpSpPr>
          <p:nvPr/>
        </p:nvGrpSpPr>
        <p:grpSpPr bwMode="auto">
          <a:xfrm>
            <a:off x="6525914" y="4937584"/>
            <a:ext cx="687402" cy="404025"/>
            <a:chOff x="1871277" y="1576300"/>
            <a:chExt cx="1128371" cy="437861"/>
          </a:xfrm>
        </p:grpSpPr>
        <p:sp>
          <p:nvSpPr>
            <p:cNvPr id="282" name="Oval 281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4" name="Oval 283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5" name="Freeform 284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6" name="Freeform 285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7" name="Freeform 286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8" name="Freeform 28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9" name="Straight Connector 288"/>
            <p:cNvCxnSpPr>
              <a:endCxn id="284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2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8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223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6398" cy="11430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SNMP protocol: message types</a:t>
            </a:r>
          </a:p>
        </p:txBody>
      </p:sp>
      <p:sp>
        <p:nvSpPr>
          <p:cNvPr id="67699" name="Text Box 115"/>
          <p:cNvSpPr txBox="1">
            <a:spLocks noChangeArrowheads="1"/>
          </p:cNvSpPr>
          <p:nvPr/>
        </p:nvSpPr>
        <p:spPr bwMode="auto">
          <a:xfrm>
            <a:off x="506413" y="1806575"/>
            <a:ext cx="24685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>
                <a:latin typeface="Arial"/>
                <a:cs typeface="Arial"/>
              </a:rPr>
              <a:t>GetRequest</a:t>
            </a:r>
          </a:p>
          <a:p>
            <a:pPr algn="r">
              <a:defRPr/>
            </a:pPr>
            <a:r>
              <a:rPr lang="en-US">
                <a:latin typeface="Arial"/>
                <a:cs typeface="Arial"/>
              </a:rPr>
              <a:t>GetNextRequest</a:t>
            </a:r>
          </a:p>
          <a:p>
            <a:pPr algn="r">
              <a:defRPr/>
            </a:pPr>
            <a:r>
              <a:rPr lang="en-US">
                <a:latin typeface="Arial"/>
                <a:cs typeface="Arial"/>
              </a:rPr>
              <a:t>GetBulkRequest</a:t>
            </a:r>
          </a:p>
        </p:txBody>
      </p:sp>
      <p:sp>
        <p:nvSpPr>
          <p:cNvPr id="67700" name="Text Box 116"/>
          <p:cNvSpPr txBox="1">
            <a:spLocks noChangeArrowheads="1"/>
          </p:cNvSpPr>
          <p:nvPr/>
        </p:nvSpPr>
        <p:spPr bwMode="auto">
          <a:xfrm>
            <a:off x="3453732" y="1971675"/>
            <a:ext cx="48167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 smtClean="0">
                <a:latin typeface="Arial"/>
                <a:cs typeface="Arial"/>
              </a:rPr>
              <a:t>manager-</a:t>
            </a:r>
            <a:r>
              <a:rPr lang="en-US" dirty="0">
                <a:latin typeface="Arial"/>
                <a:cs typeface="Arial"/>
              </a:rPr>
              <a:t>to-agent: </a:t>
            </a:r>
            <a:r>
              <a:rPr lang="ja-JP" altLang="en-US" dirty="0">
                <a:latin typeface="Arial"/>
                <a:cs typeface="Arial"/>
              </a:rPr>
              <a:t>“</a:t>
            </a:r>
            <a:r>
              <a:rPr lang="en-US" dirty="0">
                <a:latin typeface="Arial"/>
                <a:cs typeface="Arial"/>
              </a:rPr>
              <a:t>get me data</a:t>
            </a:r>
            <a:r>
              <a:rPr lang="ja-JP" altLang="en-US" dirty="0">
                <a:latin typeface="Arial"/>
                <a:cs typeface="Arial"/>
              </a:rPr>
              <a:t>”</a:t>
            </a:r>
            <a:endParaRPr lang="en-US" dirty="0">
              <a:latin typeface="Arial"/>
              <a:cs typeface="Arial"/>
            </a:endParaRPr>
          </a:p>
          <a:p>
            <a:pPr algn="l">
              <a:defRPr/>
            </a:pPr>
            <a:r>
              <a:rPr lang="en-US" dirty="0" smtClean="0">
                <a:latin typeface="Arial"/>
                <a:cs typeface="Arial"/>
              </a:rPr>
              <a:t>(data instance, next data in </a:t>
            </a:r>
            <a:r>
              <a:rPr lang="en-US" dirty="0">
                <a:latin typeface="Arial"/>
                <a:cs typeface="Arial"/>
              </a:rPr>
              <a:t>list, </a:t>
            </a:r>
            <a:r>
              <a:rPr lang="en-US" dirty="0" smtClean="0">
                <a:latin typeface="Arial"/>
                <a:cs typeface="Arial"/>
              </a:rPr>
              <a:t>block of data)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7702" name="Text Box 118"/>
          <p:cNvSpPr txBox="1">
            <a:spLocks noChangeArrowheads="1"/>
          </p:cNvSpPr>
          <p:nvPr/>
        </p:nvSpPr>
        <p:spPr bwMode="auto">
          <a:xfrm>
            <a:off x="568325" y="1265238"/>
            <a:ext cx="2419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2800" u="sng" dirty="0">
                <a:solidFill>
                  <a:srgbClr val="CC0000"/>
                </a:solidFill>
                <a:latin typeface="Arial"/>
                <a:cs typeface="Arial"/>
              </a:rPr>
              <a:t>Message type</a:t>
            </a:r>
            <a:endParaRPr lang="en-US" sz="280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67703" name="Text Box 119"/>
          <p:cNvSpPr txBox="1">
            <a:spLocks noChangeArrowheads="1"/>
          </p:cNvSpPr>
          <p:nvPr/>
        </p:nvSpPr>
        <p:spPr bwMode="auto">
          <a:xfrm>
            <a:off x="3614738" y="1263650"/>
            <a:ext cx="1562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u="sng" dirty="0">
                <a:solidFill>
                  <a:srgbClr val="CC0000"/>
                </a:solidFill>
                <a:latin typeface="Arial"/>
                <a:cs typeface="Arial"/>
              </a:rPr>
              <a:t>Function</a:t>
            </a:r>
            <a:endParaRPr lang="en-US" sz="280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67704" name="Line 120"/>
          <p:cNvSpPr>
            <a:spLocks noChangeShapeType="1"/>
          </p:cNvSpPr>
          <p:nvPr/>
        </p:nvSpPr>
        <p:spPr bwMode="auto">
          <a:xfrm>
            <a:off x="1330325" y="3081338"/>
            <a:ext cx="53736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361950" y="3225800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latin typeface="Arial"/>
                <a:cs typeface="Arial"/>
              </a:rPr>
              <a:t>InformRequest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3537786" y="3240088"/>
            <a:ext cx="4508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Arial"/>
                <a:cs typeface="Arial"/>
              </a:rPr>
              <a:t>manager-to-manager: </a:t>
            </a:r>
            <a:r>
              <a:rPr lang="en-US" dirty="0">
                <a:latin typeface="Arial"/>
                <a:cs typeface="Arial"/>
              </a:rPr>
              <a:t>here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MIB value</a:t>
            </a:r>
          </a:p>
        </p:txBody>
      </p:sp>
      <p:sp>
        <p:nvSpPr>
          <p:cNvPr id="67707" name="Line 123"/>
          <p:cNvSpPr>
            <a:spLocks noChangeShapeType="1"/>
          </p:cNvSpPr>
          <p:nvPr/>
        </p:nvSpPr>
        <p:spPr bwMode="auto">
          <a:xfrm>
            <a:off x="1363663" y="3797300"/>
            <a:ext cx="53736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417513" y="3886200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latin typeface="Arial"/>
                <a:cs typeface="Arial"/>
              </a:rPr>
              <a:t>SetRequest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3557923" y="3921794"/>
            <a:ext cx="4273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Arial"/>
                <a:cs typeface="Arial"/>
              </a:rPr>
              <a:t>manager-</a:t>
            </a:r>
            <a:r>
              <a:rPr lang="en-US" dirty="0">
                <a:latin typeface="Arial"/>
                <a:cs typeface="Arial"/>
              </a:rPr>
              <a:t>to-agent: set MIB value</a:t>
            </a:r>
          </a:p>
        </p:txBody>
      </p:sp>
      <p:sp>
        <p:nvSpPr>
          <p:cNvPr id="67710" name="Line 126"/>
          <p:cNvSpPr>
            <a:spLocks noChangeShapeType="1"/>
          </p:cNvSpPr>
          <p:nvPr/>
        </p:nvSpPr>
        <p:spPr bwMode="auto">
          <a:xfrm>
            <a:off x="1327150" y="4491038"/>
            <a:ext cx="53736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7711" name="Text Box 127"/>
          <p:cNvSpPr txBox="1">
            <a:spLocks noChangeArrowheads="1"/>
          </p:cNvSpPr>
          <p:nvPr/>
        </p:nvSpPr>
        <p:spPr bwMode="auto">
          <a:xfrm>
            <a:off x="395288" y="4675188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latin typeface="Arial"/>
                <a:cs typeface="Arial"/>
              </a:rPr>
              <a:t>Response</a:t>
            </a:r>
          </a:p>
        </p:txBody>
      </p:sp>
      <p:sp>
        <p:nvSpPr>
          <p:cNvPr id="67712" name="Text Box 128"/>
          <p:cNvSpPr txBox="1">
            <a:spLocks noChangeArrowheads="1"/>
          </p:cNvSpPr>
          <p:nvPr/>
        </p:nvSpPr>
        <p:spPr bwMode="auto">
          <a:xfrm>
            <a:off x="3516313" y="4578350"/>
            <a:ext cx="42373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dirty="0">
                <a:latin typeface="Arial"/>
                <a:cs typeface="Arial"/>
              </a:rPr>
              <a:t>Agent-to-</a:t>
            </a:r>
            <a:r>
              <a:rPr lang="en-US" dirty="0" smtClean="0">
                <a:latin typeface="Arial"/>
                <a:cs typeface="Arial"/>
              </a:rPr>
              <a:t>manager: </a:t>
            </a:r>
            <a:r>
              <a:rPr lang="en-US" dirty="0">
                <a:latin typeface="Arial"/>
                <a:cs typeface="Arial"/>
              </a:rPr>
              <a:t>value, response to </a:t>
            </a:r>
          </a:p>
          <a:p>
            <a:pPr algn="l">
              <a:defRPr/>
            </a:pPr>
            <a:r>
              <a:rPr lang="en-US" dirty="0">
                <a:latin typeface="Arial"/>
                <a:cs typeface="Arial"/>
              </a:rPr>
              <a:t>Request</a:t>
            </a:r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1387475" y="5407025"/>
            <a:ext cx="53736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7714" name="Text Box 130"/>
          <p:cNvSpPr txBox="1">
            <a:spLocks noChangeArrowheads="1"/>
          </p:cNvSpPr>
          <p:nvPr/>
        </p:nvSpPr>
        <p:spPr bwMode="auto">
          <a:xfrm>
            <a:off x="411163" y="5553075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latin typeface="Arial"/>
                <a:cs typeface="Arial"/>
              </a:rPr>
              <a:t>Trap</a:t>
            </a:r>
          </a:p>
        </p:txBody>
      </p:sp>
      <p:sp>
        <p:nvSpPr>
          <p:cNvPr id="67715" name="Line 131"/>
          <p:cNvSpPr>
            <a:spLocks noChangeShapeType="1"/>
          </p:cNvSpPr>
          <p:nvPr/>
        </p:nvSpPr>
        <p:spPr bwMode="auto">
          <a:xfrm>
            <a:off x="3279775" y="1352550"/>
            <a:ext cx="0" cy="49641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7716" name="Text Box 132"/>
          <p:cNvSpPr txBox="1">
            <a:spLocks noChangeArrowheads="1"/>
          </p:cNvSpPr>
          <p:nvPr/>
        </p:nvSpPr>
        <p:spPr bwMode="auto">
          <a:xfrm>
            <a:off x="3505200" y="5541963"/>
            <a:ext cx="47926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latin typeface="Arial"/>
                <a:cs typeface="Arial"/>
              </a:rPr>
              <a:t>Agent-to</a:t>
            </a:r>
            <a:r>
              <a:rPr lang="en-US" dirty="0" smtClean="0">
                <a:latin typeface="Arial"/>
                <a:cs typeface="Arial"/>
              </a:rPr>
              <a:t>-manager: </a:t>
            </a:r>
            <a:r>
              <a:rPr lang="en-US" dirty="0">
                <a:latin typeface="Arial"/>
                <a:cs typeface="Arial"/>
              </a:rPr>
              <a:t>inform manager</a:t>
            </a:r>
          </a:p>
          <a:p>
            <a:pPr algn="l">
              <a:defRPr/>
            </a:pPr>
            <a:r>
              <a:rPr lang="en-US" dirty="0">
                <a:latin typeface="Arial"/>
                <a:cs typeface="Arial"/>
              </a:rPr>
              <a:t>of exceptional event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890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9075"/>
            <a:ext cx="8588884" cy="835025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SNMP protocol: message formats</a:t>
            </a:r>
          </a:p>
        </p:txBody>
      </p:sp>
      <p:sp>
        <p:nvSpPr>
          <p:cNvPr id="60421" name="Rectangle 1"/>
          <p:cNvSpPr>
            <a:spLocks noChangeArrowheads="1"/>
          </p:cNvSpPr>
          <p:nvPr/>
        </p:nvSpPr>
        <p:spPr bwMode="auto">
          <a:xfrm>
            <a:off x="939392" y="1751775"/>
            <a:ext cx="6943725" cy="1004888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9" name="Straight Connector 3"/>
          <p:cNvCxnSpPr>
            <a:cxnSpLocks noChangeShapeType="1"/>
          </p:cNvCxnSpPr>
          <p:nvPr/>
        </p:nvCxnSpPr>
        <p:spPr bwMode="auto">
          <a:xfrm>
            <a:off x="1856967" y="1756538"/>
            <a:ext cx="0" cy="10207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23" name="TextBox 39"/>
          <p:cNvSpPr txBox="1">
            <a:spLocks noChangeArrowheads="1"/>
          </p:cNvSpPr>
          <p:nvPr/>
        </p:nvSpPr>
        <p:spPr bwMode="auto">
          <a:xfrm>
            <a:off x="7386229" y="2110550"/>
            <a:ext cx="496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 i="1">
                <a:solidFill>
                  <a:schemeClr val="bg1"/>
                </a:solidFill>
                <a:latin typeface="Arial" charset="0"/>
                <a:cs typeface="Arial" charset="0"/>
              </a:rPr>
              <a:t>….</a:t>
            </a:r>
          </a:p>
        </p:txBody>
      </p:sp>
      <p:sp>
        <p:nvSpPr>
          <p:cNvPr id="60424" name="TextBox 40"/>
          <p:cNvSpPr txBox="1">
            <a:spLocks noChangeArrowheads="1"/>
          </p:cNvSpPr>
          <p:nvPr/>
        </p:nvSpPr>
        <p:spPr bwMode="auto">
          <a:xfrm>
            <a:off x="1152117" y="1778763"/>
            <a:ext cx="584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PDU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type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(0-3)</a:t>
            </a:r>
          </a:p>
        </p:txBody>
      </p:sp>
      <p:cxnSp>
        <p:nvCxnSpPr>
          <p:cNvPr id="20" name="Straight Connector 3"/>
          <p:cNvCxnSpPr>
            <a:cxnSpLocks noChangeShapeType="1"/>
          </p:cNvCxnSpPr>
          <p:nvPr/>
        </p:nvCxnSpPr>
        <p:spPr bwMode="auto">
          <a:xfrm>
            <a:off x="2750729" y="1743838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3"/>
          <p:cNvCxnSpPr>
            <a:cxnSpLocks noChangeShapeType="1"/>
          </p:cNvCxnSpPr>
          <p:nvPr/>
        </p:nvCxnSpPr>
        <p:spPr bwMode="auto">
          <a:xfrm>
            <a:off x="3644492" y="1735900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3"/>
          <p:cNvCxnSpPr>
            <a:cxnSpLocks noChangeShapeType="1"/>
          </p:cNvCxnSpPr>
          <p:nvPr/>
        </p:nvCxnSpPr>
        <p:spPr bwMode="auto">
          <a:xfrm>
            <a:off x="4546192" y="1758125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3"/>
          <p:cNvCxnSpPr>
            <a:cxnSpLocks noChangeShapeType="1"/>
          </p:cNvCxnSpPr>
          <p:nvPr/>
        </p:nvCxnSpPr>
        <p:spPr bwMode="auto">
          <a:xfrm>
            <a:off x="5255804" y="1750188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3"/>
          <p:cNvCxnSpPr>
            <a:cxnSpLocks noChangeShapeType="1"/>
          </p:cNvCxnSpPr>
          <p:nvPr/>
        </p:nvCxnSpPr>
        <p:spPr bwMode="auto">
          <a:xfrm>
            <a:off x="5978117" y="1742250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3"/>
          <p:cNvCxnSpPr>
            <a:cxnSpLocks noChangeShapeType="1"/>
          </p:cNvCxnSpPr>
          <p:nvPr/>
        </p:nvCxnSpPr>
        <p:spPr bwMode="auto">
          <a:xfrm>
            <a:off x="6681379" y="1734313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3"/>
          <p:cNvCxnSpPr>
            <a:cxnSpLocks noChangeShapeType="1"/>
          </p:cNvCxnSpPr>
          <p:nvPr/>
        </p:nvCxnSpPr>
        <p:spPr bwMode="auto">
          <a:xfrm>
            <a:off x="7403692" y="1761300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32" name="TextBox 40"/>
          <p:cNvSpPr txBox="1">
            <a:spLocks noChangeArrowheads="1"/>
          </p:cNvSpPr>
          <p:nvPr/>
        </p:nvSpPr>
        <p:spPr bwMode="auto">
          <a:xfrm>
            <a:off x="1858554" y="1926400"/>
            <a:ext cx="88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Request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ID</a:t>
            </a:r>
          </a:p>
        </p:txBody>
      </p:sp>
      <p:sp>
        <p:nvSpPr>
          <p:cNvPr id="60433" name="TextBox 40"/>
          <p:cNvSpPr txBox="1">
            <a:spLocks noChangeArrowheads="1"/>
          </p:cNvSpPr>
          <p:nvPr/>
        </p:nvSpPr>
        <p:spPr bwMode="auto">
          <a:xfrm>
            <a:off x="2842804" y="1781938"/>
            <a:ext cx="7207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Error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Status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(0-5)</a:t>
            </a:r>
          </a:p>
        </p:txBody>
      </p:sp>
      <p:sp>
        <p:nvSpPr>
          <p:cNvPr id="60434" name="TextBox 40"/>
          <p:cNvSpPr txBox="1">
            <a:spLocks noChangeArrowheads="1"/>
          </p:cNvSpPr>
          <p:nvPr/>
        </p:nvSpPr>
        <p:spPr bwMode="auto">
          <a:xfrm>
            <a:off x="3774667" y="1929575"/>
            <a:ext cx="64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Error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Index</a:t>
            </a:r>
          </a:p>
        </p:txBody>
      </p:sp>
      <p:sp>
        <p:nvSpPr>
          <p:cNvPr id="60435" name="TextBox 40"/>
          <p:cNvSpPr txBox="1">
            <a:spLocks noChangeArrowheads="1"/>
          </p:cNvSpPr>
          <p:nvPr/>
        </p:nvSpPr>
        <p:spPr bwMode="auto">
          <a:xfrm>
            <a:off x="4549367" y="2064513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60436" name="TextBox 40"/>
          <p:cNvSpPr txBox="1">
            <a:spLocks noChangeArrowheads="1"/>
          </p:cNvSpPr>
          <p:nvPr/>
        </p:nvSpPr>
        <p:spPr bwMode="auto">
          <a:xfrm>
            <a:off x="5289142" y="2074038"/>
            <a:ext cx="655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sp>
        <p:nvSpPr>
          <p:cNvPr id="60437" name="TextBox 40"/>
          <p:cNvSpPr txBox="1">
            <a:spLocks noChangeArrowheads="1"/>
          </p:cNvSpPr>
          <p:nvPr/>
        </p:nvSpPr>
        <p:spPr bwMode="auto">
          <a:xfrm>
            <a:off x="5984467" y="2074038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60438" name="TextBox 40"/>
          <p:cNvSpPr txBox="1">
            <a:spLocks noChangeArrowheads="1"/>
          </p:cNvSpPr>
          <p:nvPr/>
        </p:nvSpPr>
        <p:spPr bwMode="auto">
          <a:xfrm>
            <a:off x="6717892" y="2083563"/>
            <a:ext cx="65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sp>
        <p:nvSpPr>
          <p:cNvPr id="60439" name="Rectangle 1"/>
          <p:cNvSpPr>
            <a:spLocks noChangeArrowheads="1"/>
          </p:cNvSpPr>
          <p:nvPr/>
        </p:nvSpPr>
        <p:spPr bwMode="auto">
          <a:xfrm>
            <a:off x="902879" y="3267838"/>
            <a:ext cx="6943725" cy="1004887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59" name="Straight Connector 3"/>
          <p:cNvCxnSpPr>
            <a:cxnSpLocks noChangeShapeType="1"/>
          </p:cNvCxnSpPr>
          <p:nvPr/>
        </p:nvCxnSpPr>
        <p:spPr bwMode="auto">
          <a:xfrm>
            <a:off x="1820454" y="3274188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41" name="TextBox 39"/>
          <p:cNvSpPr txBox="1">
            <a:spLocks noChangeArrowheads="1"/>
          </p:cNvSpPr>
          <p:nvPr/>
        </p:nvSpPr>
        <p:spPr bwMode="auto">
          <a:xfrm>
            <a:off x="7349717" y="3628200"/>
            <a:ext cx="4968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 i="1">
                <a:solidFill>
                  <a:schemeClr val="bg1"/>
                </a:solidFill>
                <a:latin typeface="Arial" charset="0"/>
                <a:cs typeface="Arial" charset="0"/>
              </a:rPr>
              <a:t>….</a:t>
            </a:r>
          </a:p>
        </p:txBody>
      </p:sp>
      <p:sp>
        <p:nvSpPr>
          <p:cNvPr id="60442" name="TextBox 40"/>
          <p:cNvSpPr txBox="1">
            <a:spLocks noChangeArrowheads="1"/>
          </p:cNvSpPr>
          <p:nvPr/>
        </p:nvSpPr>
        <p:spPr bwMode="auto">
          <a:xfrm>
            <a:off x="1115604" y="3296413"/>
            <a:ext cx="5842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PDU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type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4</a:t>
            </a:r>
          </a:p>
        </p:txBody>
      </p:sp>
      <p:cxnSp>
        <p:nvCxnSpPr>
          <p:cNvPr id="62" name="Straight Connector 3"/>
          <p:cNvCxnSpPr>
            <a:cxnSpLocks noChangeShapeType="1"/>
          </p:cNvCxnSpPr>
          <p:nvPr/>
        </p:nvCxnSpPr>
        <p:spPr bwMode="auto">
          <a:xfrm>
            <a:off x="2714217" y="3259900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Connector 3"/>
          <p:cNvCxnSpPr>
            <a:cxnSpLocks noChangeShapeType="1"/>
          </p:cNvCxnSpPr>
          <p:nvPr/>
        </p:nvCxnSpPr>
        <p:spPr bwMode="auto">
          <a:xfrm>
            <a:off x="3433354" y="3258313"/>
            <a:ext cx="0" cy="10207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Connector 3"/>
          <p:cNvCxnSpPr>
            <a:cxnSpLocks noChangeShapeType="1"/>
          </p:cNvCxnSpPr>
          <p:nvPr/>
        </p:nvCxnSpPr>
        <p:spPr bwMode="auto">
          <a:xfrm>
            <a:off x="4327117" y="3267838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Connector 3"/>
          <p:cNvCxnSpPr>
            <a:cxnSpLocks noChangeShapeType="1"/>
          </p:cNvCxnSpPr>
          <p:nvPr/>
        </p:nvCxnSpPr>
        <p:spPr bwMode="auto">
          <a:xfrm>
            <a:off x="5179604" y="3266250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Connector 3"/>
          <p:cNvCxnSpPr>
            <a:cxnSpLocks noChangeShapeType="1"/>
          </p:cNvCxnSpPr>
          <p:nvPr/>
        </p:nvCxnSpPr>
        <p:spPr bwMode="auto">
          <a:xfrm>
            <a:off x="6013042" y="3258313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Connector 3"/>
          <p:cNvCxnSpPr>
            <a:cxnSpLocks noChangeShapeType="1"/>
          </p:cNvCxnSpPr>
          <p:nvPr/>
        </p:nvCxnSpPr>
        <p:spPr bwMode="auto">
          <a:xfrm>
            <a:off x="6722654" y="3244025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Connector 3"/>
          <p:cNvCxnSpPr>
            <a:cxnSpLocks noChangeShapeType="1"/>
          </p:cNvCxnSpPr>
          <p:nvPr/>
        </p:nvCxnSpPr>
        <p:spPr bwMode="auto">
          <a:xfrm>
            <a:off x="7373529" y="3272600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50" name="TextBox 40"/>
          <p:cNvSpPr txBox="1">
            <a:spLocks noChangeArrowheads="1"/>
          </p:cNvSpPr>
          <p:nvPr/>
        </p:nvSpPr>
        <p:spPr bwMode="auto">
          <a:xfrm>
            <a:off x="1788704" y="3578988"/>
            <a:ext cx="954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bg1"/>
                </a:solidFill>
                <a:latin typeface="Arial Narrow" charset="0"/>
                <a:cs typeface="Arial Narrow" charset="0"/>
              </a:rPr>
              <a:t>Enterprise</a:t>
            </a:r>
          </a:p>
        </p:txBody>
      </p:sp>
      <p:sp>
        <p:nvSpPr>
          <p:cNvPr id="60451" name="TextBox 40"/>
          <p:cNvSpPr txBox="1">
            <a:spLocks noChangeArrowheads="1"/>
          </p:cNvSpPr>
          <p:nvPr/>
        </p:nvSpPr>
        <p:spPr bwMode="auto">
          <a:xfrm>
            <a:off x="2749142" y="3453575"/>
            <a:ext cx="679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Agent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Addr</a:t>
            </a:r>
          </a:p>
        </p:txBody>
      </p:sp>
      <p:sp>
        <p:nvSpPr>
          <p:cNvPr id="60452" name="TextBox 40"/>
          <p:cNvSpPr txBox="1">
            <a:spLocks noChangeArrowheads="1"/>
          </p:cNvSpPr>
          <p:nvPr/>
        </p:nvSpPr>
        <p:spPr bwMode="auto">
          <a:xfrm>
            <a:off x="3563529" y="3317050"/>
            <a:ext cx="5953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Trap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Type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(0-7)</a:t>
            </a:r>
          </a:p>
        </p:txBody>
      </p:sp>
      <p:sp>
        <p:nvSpPr>
          <p:cNvPr id="60453" name="TextBox 40"/>
          <p:cNvSpPr txBox="1">
            <a:spLocks noChangeArrowheads="1"/>
          </p:cNvSpPr>
          <p:nvPr/>
        </p:nvSpPr>
        <p:spPr bwMode="auto">
          <a:xfrm>
            <a:off x="4330292" y="3458338"/>
            <a:ext cx="847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Specific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code</a:t>
            </a:r>
          </a:p>
        </p:txBody>
      </p:sp>
      <p:sp>
        <p:nvSpPr>
          <p:cNvPr id="60454" name="TextBox 40"/>
          <p:cNvSpPr txBox="1">
            <a:spLocks noChangeArrowheads="1"/>
          </p:cNvSpPr>
          <p:nvPr/>
        </p:nvSpPr>
        <p:spPr bwMode="auto">
          <a:xfrm>
            <a:off x="5249454" y="3467863"/>
            <a:ext cx="700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Time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stamp</a:t>
            </a:r>
          </a:p>
        </p:txBody>
      </p:sp>
      <p:sp>
        <p:nvSpPr>
          <p:cNvPr id="60455" name="TextBox 40"/>
          <p:cNvSpPr txBox="1">
            <a:spLocks noChangeArrowheads="1"/>
          </p:cNvSpPr>
          <p:nvPr/>
        </p:nvSpPr>
        <p:spPr bwMode="auto">
          <a:xfrm>
            <a:off x="6032092" y="3591688"/>
            <a:ext cx="688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60456" name="TextBox 40"/>
          <p:cNvSpPr txBox="1">
            <a:spLocks noChangeArrowheads="1"/>
          </p:cNvSpPr>
          <p:nvPr/>
        </p:nvSpPr>
        <p:spPr bwMode="auto">
          <a:xfrm>
            <a:off x="6713129" y="3601213"/>
            <a:ext cx="655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836329" y="4482692"/>
            <a:ext cx="4170363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6016217" y="4479517"/>
            <a:ext cx="181768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1831567" y="1537463"/>
            <a:ext cx="270986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4533492" y="1553338"/>
            <a:ext cx="330993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61" name="TextBox 68612"/>
          <p:cNvSpPr txBox="1">
            <a:spLocks noChangeArrowheads="1"/>
          </p:cNvSpPr>
          <p:nvPr/>
        </p:nvSpPr>
        <p:spPr bwMode="auto">
          <a:xfrm>
            <a:off x="2401479" y="1345375"/>
            <a:ext cx="1711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  <a:cs typeface="Arial" charset="0"/>
              </a:rPr>
              <a:t>Get/set header</a:t>
            </a:r>
          </a:p>
        </p:txBody>
      </p:sp>
      <p:sp>
        <p:nvSpPr>
          <p:cNvPr id="60462" name="TextBox 85"/>
          <p:cNvSpPr txBox="1">
            <a:spLocks noChangeArrowheads="1"/>
          </p:cNvSpPr>
          <p:nvPr/>
        </p:nvSpPr>
        <p:spPr bwMode="auto">
          <a:xfrm>
            <a:off x="5104992" y="1342200"/>
            <a:ext cx="2157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  <a:cs typeface="Arial" charset="0"/>
              </a:rPr>
              <a:t>Variables to get/set</a:t>
            </a:r>
          </a:p>
        </p:txBody>
      </p:sp>
      <p:sp>
        <p:nvSpPr>
          <p:cNvPr id="60463" name="TextBox 87"/>
          <p:cNvSpPr txBox="1">
            <a:spLocks noChangeArrowheads="1"/>
          </p:cNvSpPr>
          <p:nvPr/>
        </p:nvSpPr>
        <p:spPr bwMode="auto">
          <a:xfrm>
            <a:off x="3246029" y="4290604"/>
            <a:ext cx="1433513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  <a:cs typeface="Arial" charset="0"/>
              </a:rPr>
              <a:t>Trap header</a:t>
            </a:r>
          </a:p>
        </p:txBody>
      </p:sp>
      <p:sp>
        <p:nvSpPr>
          <p:cNvPr id="60464" name="TextBox 88"/>
          <p:cNvSpPr txBox="1">
            <a:spLocks noChangeArrowheads="1"/>
          </p:cNvSpPr>
          <p:nvPr/>
        </p:nvSpPr>
        <p:spPr bwMode="auto">
          <a:xfrm>
            <a:off x="6282917" y="4279492"/>
            <a:ext cx="108743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  <a:cs typeface="Arial" charset="0"/>
              </a:rPr>
              <a:t>Trap info</a:t>
            </a:r>
          </a:p>
        </p:txBody>
      </p:sp>
      <p:cxnSp>
        <p:nvCxnSpPr>
          <p:cNvPr id="90" name="Straight Connector 89"/>
          <p:cNvCxnSpPr/>
          <p:nvPr/>
        </p:nvCxnSpPr>
        <p:spPr bwMode="auto">
          <a:xfrm>
            <a:off x="913992" y="5083938"/>
            <a:ext cx="693261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66" name="TextBox 91"/>
          <p:cNvSpPr txBox="1">
            <a:spLocks noChangeArrowheads="1"/>
          </p:cNvSpPr>
          <p:nvPr/>
        </p:nvSpPr>
        <p:spPr bwMode="auto">
          <a:xfrm>
            <a:off x="3641317" y="4896613"/>
            <a:ext cx="139858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  <a:cs typeface="Arial" charset="0"/>
              </a:rPr>
              <a:t>SNMP PDU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052" y="5708316"/>
            <a:ext cx="6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More on network management: </a:t>
            </a:r>
            <a:r>
              <a:rPr lang="en-US" dirty="0" smtClean="0"/>
              <a:t>see earlier editions of 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866696"/>
            <a:ext cx="4165600" cy="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18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Chapter </a:t>
            </a:r>
            <a:r>
              <a:rPr lang="en-US" sz="4000" dirty="0" smtClean="0">
                <a:cs typeface="+mj-cs"/>
              </a:rPr>
              <a:t>5: </a:t>
            </a:r>
            <a:r>
              <a:rPr lang="en-US" sz="3600" dirty="0" smtClean="0">
                <a:cs typeface="+mj-cs"/>
              </a:rPr>
              <a:t>summary</a:t>
            </a:r>
            <a:endParaRPr lang="en-US" sz="3600" dirty="0"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347" y="1199153"/>
            <a:ext cx="8503653" cy="368032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 smtClean="0">
                <a:solidFill>
                  <a:srgbClr val="CC0000"/>
                </a:solidFill>
                <a:cs typeface="+mn-cs"/>
              </a:rPr>
              <a:t>we’ve learned a lot!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approaches to network control plane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per-router control (traditional)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logically centralized control (software defined networking</a:t>
            </a:r>
            <a:r>
              <a:rPr lang="en-US" dirty="0" smtClean="0">
                <a:cs typeface="Gill Sans MT"/>
              </a:rPr>
              <a:t>)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traditional routing algorithms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implementation in Internet: OSPF, BGP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SDN controllers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implementation in practice: ODL, ONOS</a:t>
            </a:r>
          </a:p>
          <a:p>
            <a:pPr>
              <a:defRPr/>
            </a:pPr>
            <a:r>
              <a:rPr lang="en-US" dirty="0"/>
              <a:t>Internet Control Message </a:t>
            </a:r>
            <a:r>
              <a:rPr lang="en-US" dirty="0" smtClean="0"/>
              <a:t>Protocol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network management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530" y="5721690"/>
            <a:ext cx="354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99"/>
                </a:solidFill>
              </a:rPr>
              <a:t>next stop:  link layer!</a:t>
            </a:r>
            <a:endParaRPr lang="en-US" sz="2800" i="1" dirty="0">
              <a:solidFill>
                <a:srgbClr val="00009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453484" y="2021024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2592388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62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51816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64516" y="6192838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82104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2504" y="5934075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26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53691" y="6116638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96441" y="5900738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1526216" y="3003498"/>
            <a:ext cx="6978041" cy="1096962"/>
            <a:chOff x="1526216" y="3003498"/>
            <a:chExt cx="6978041" cy="1096962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36115" y="2735108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1856416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2381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5370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L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ogically 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centralized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control plane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394448" y="1039914"/>
            <a:ext cx="8456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A distinct</a:t>
            </a:r>
            <a:r>
              <a:rPr lang="en-US" dirty="0"/>
              <a:t> </a:t>
            </a:r>
            <a:r>
              <a:rPr lang="en-US" dirty="0" smtClean="0"/>
              <a:t>(typically remote) controller </a:t>
            </a:r>
            <a:r>
              <a:rPr lang="en-US" dirty="0"/>
              <a:t>interacts with local control agents (</a:t>
            </a:r>
            <a:r>
              <a:rPr lang="en-US" dirty="0" smtClean="0"/>
              <a:t>CAs) in routers to compute forwarding tables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055910" y="4687854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5856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4375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2848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5166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3704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925875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4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51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4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3972409" cy="18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 dirty="0" smtClean="0">
                <a:latin typeface="Gill Sans MT" charset="0"/>
              </a:rPr>
              <a:t>Routing</a:t>
            </a:r>
            <a:r>
              <a:rPr lang="en-US" altLang="ja-JP" sz="4000" dirty="0" smtClean="0">
                <a:latin typeface="Gill Sans MT" charset="0"/>
              </a:rPr>
              <a:t> protocols</a:t>
            </a:r>
            <a:endParaRPr lang="en-US" dirty="0">
              <a:latin typeface="Gill Sans MT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2261" y="1363819"/>
            <a:ext cx="7353300" cy="427460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 smtClean="0">
                <a:solidFill>
                  <a:srgbClr val="CC0000"/>
                </a:solidFill>
                <a:cs typeface="+mn-cs"/>
              </a:rPr>
              <a:t>Routing </a:t>
            </a:r>
            <a:r>
              <a:rPr lang="en-US" sz="3200" i="1" dirty="0">
                <a:solidFill>
                  <a:srgbClr val="CC0000"/>
                </a:solidFill>
                <a:cs typeface="+mn-cs"/>
              </a:rPr>
              <a:t>p</a:t>
            </a:r>
            <a:r>
              <a:rPr lang="en-US" sz="3200" i="1" dirty="0" smtClean="0">
                <a:solidFill>
                  <a:srgbClr val="CC0000"/>
                </a:solidFill>
                <a:cs typeface="+mn-cs"/>
              </a:rPr>
              <a:t>rotocol goal:</a:t>
            </a:r>
            <a:r>
              <a:rPr lang="en-US" sz="3200" dirty="0"/>
              <a:t> </a:t>
            </a:r>
            <a:r>
              <a:rPr lang="en-US" dirty="0"/>
              <a:t>determine </a:t>
            </a:r>
            <a:r>
              <a:rPr lang="en-US" dirty="0" smtClean="0"/>
              <a:t>“good” paths </a:t>
            </a:r>
            <a:r>
              <a:rPr lang="en-US" dirty="0"/>
              <a:t>(equivalently, routes), from </a:t>
            </a:r>
            <a:r>
              <a:rPr lang="en-US" dirty="0" smtClean="0"/>
              <a:t>sending hosts </a:t>
            </a:r>
            <a:r>
              <a:rPr lang="en-US" dirty="0"/>
              <a:t>to </a:t>
            </a:r>
            <a:r>
              <a:rPr lang="en-US" dirty="0" smtClean="0"/>
              <a:t>receiving host, </a:t>
            </a:r>
            <a:r>
              <a:rPr lang="en-US" dirty="0"/>
              <a:t>through </a:t>
            </a:r>
            <a:r>
              <a:rPr lang="en-US" dirty="0" smtClean="0"/>
              <a:t>network of routers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cs typeface="+mn-cs"/>
              </a:rPr>
              <a:t>path: sequence of routers packets will traverse in going from given initial source host to given final destination host</a:t>
            </a:r>
            <a:endParaRPr lang="en-US" dirty="0"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cs typeface="+mn-cs"/>
              </a:rPr>
              <a:t>“good”: least “cost”, “fastest”, “least congested”</a:t>
            </a:r>
            <a:endParaRPr lang="en-US" sz="2400" dirty="0" smtClean="0"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cs typeface="+mn-cs"/>
              </a:rPr>
              <a:t>routing: a “top-10” networking challenge!</a:t>
            </a:r>
            <a:endParaRPr lang="en-US" sz="3200" dirty="0">
              <a:cs typeface="+mn-cs"/>
            </a:endParaRPr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4"/>
            <a:ext cx="6924508" cy="21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6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12084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2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3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4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5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46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7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8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9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1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2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3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4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5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6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7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9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0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1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2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3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4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5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6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7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8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9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0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71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81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0907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8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0882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0905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6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0883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0903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4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0884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0901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2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0885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0899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0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0886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0897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8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0887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8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9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0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1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2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3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94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0895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6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0837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graph: G = (N,E)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N = set of routers = { u, v, w, x, y, z }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E = set of links ={ (u,v), (u,x), (v,x), (v,w), (x,w), (x,y), (w,y), (w,z), (y,z)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Graph abstraction of the network</a:t>
            </a:r>
            <a:endParaRPr lang="en-US" sz="4000" dirty="0">
              <a:cs typeface="+mj-cs"/>
            </a:endParaRPr>
          </a:p>
        </p:txBody>
      </p:sp>
      <p:sp>
        <p:nvSpPr>
          <p:cNvPr id="120839" name="Text Box 74"/>
          <p:cNvSpPr txBox="1">
            <a:spLocks noChangeArrowheads="1"/>
          </p:cNvSpPr>
          <p:nvPr/>
        </p:nvSpPr>
        <p:spPr bwMode="auto">
          <a:xfrm>
            <a:off x="1150938" y="5157788"/>
            <a:ext cx="676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 dirty="0"/>
              <a:t>aside:</a:t>
            </a:r>
            <a:r>
              <a:rPr lang="en-US" sz="1800" dirty="0"/>
              <a:t> graph abstraction is useful in other network contexts, e.g., </a:t>
            </a:r>
          </a:p>
          <a:p>
            <a:r>
              <a:rPr lang="en-US" sz="1800" dirty="0"/>
              <a:t>P2P, where </a:t>
            </a:r>
            <a:r>
              <a:rPr lang="en-US" sz="1800" i="1" dirty="0"/>
              <a:t>N</a:t>
            </a:r>
            <a:r>
              <a:rPr lang="en-US" sz="1800" dirty="0"/>
              <a:t> is set of peers and </a:t>
            </a:r>
            <a:r>
              <a:rPr lang="en-US" sz="1800" i="1" dirty="0"/>
              <a:t>E</a:t>
            </a:r>
            <a:r>
              <a:rPr lang="en-US" sz="1800" dirty="0"/>
              <a:t> is set of TCP connections</a:t>
            </a:r>
          </a:p>
        </p:txBody>
      </p:sp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16725</TotalTime>
  <Words>4308</Words>
  <Application>Microsoft Office PowerPoint</Application>
  <PresentationFormat>如螢幕大小 (4:3)</PresentationFormat>
  <Paragraphs>1133</Paragraphs>
  <Slides>53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6" baseType="lpstr">
      <vt:lpstr>Gill Sans</vt:lpstr>
      <vt:lpstr>Gill Sans MT</vt:lpstr>
      <vt:lpstr>MS Mincho</vt:lpstr>
      <vt:lpstr>ＭＳ Ｐゴシック</vt:lpstr>
      <vt:lpstr>ZapfDingbats</vt:lpstr>
      <vt:lpstr>Arial</vt:lpstr>
      <vt:lpstr>Arial Narrow</vt:lpstr>
      <vt:lpstr>Comic Sans MS</vt:lpstr>
      <vt:lpstr>Tahoma</vt:lpstr>
      <vt:lpstr>Times New Roman</vt:lpstr>
      <vt:lpstr>Wingdings</vt:lpstr>
      <vt:lpstr>Default Design</vt:lpstr>
      <vt:lpstr>Clip</vt:lpstr>
      <vt:lpstr>PowerPoint 簡報</vt:lpstr>
      <vt:lpstr>Chapter 5: network layer control plane</vt:lpstr>
      <vt:lpstr>PowerPoint 簡報</vt:lpstr>
      <vt:lpstr>Network-layer functions</vt:lpstr>
      <vt:lpstr>PowerPoint 簡報</vt:lpstr>
      <vt:lpstr>PowerPoint 簡報</vt:lpstr>
      <vt:lpstr>PowerPoint 簡報</vt:lpstr>
      <vt:lpstr>Routing protocols</vt:lpstr>
      <vt:lpstr>Graph abstraction of the network</vt:lpstr>
      <vt:lpstr>Graph abstraction: costs</vt:lpstr>
      <vt:lpstr>Routing algorithm classification</vt:lpstr>
      <vt:lpstr>PowerPoint 簡報</vt:lpstr>
      <vt:lpstr>A link-state routing algorithm</vt:lpstr>
      <vt:lpstr>Dijsktra’s algorithm</vt:lpstr>
      <vt:lpstr>PowerPoint 簡報</vt:lpstr>
      <vt:lpstr>Dijkstra’s algorithm: another example</vt:lpstr>
      <vt:lpstr>Dijkstra’s algorithm: example (2) </vt:lpstr>
      <vt:lpstr>Dijkstra’s algorithm, discussion</vt:lpstr>
      <vt:lpstr>PowerPoint 簡報</vt:lpstr>
      <vt:lpstr>Distance vector algorithm </vt:lpstr>
      <vt:lpstr>Bellman-Ford example </vt:lpstr>
      <vt:lpstr>Distance vector algorithm </vt:lpstr>
      <vt:lpstr>Distance vector algorithm </vt:lpstr>
      <vt:lpstr>Distance vector algorithm </vt:lpstr>
      <vt:lpstr>PowerPoint 簡報</vt:lpstr>
      <vt:lpstr>PowerPoint 簡報</vt:lpstr>
      <vt:lpstr>Distance vector: link cost changes</vt:lpstr>
      <vt:lpstr>Distance vector: link cost changes</vt:lpstr>
      <vt:lpstr>Comparison of LS and DV algorithms</vt:lpstr>
      <vt:lpstr>PowerPoint 簡報</vt:lpstr>
      <vt:lpstr>Making routing scalable</vt:lpstr>
      <vt:lpstr>Internet approach to scalable routing</vt:lpstr>
      <vt:lpstr>Interconnected ASes</vt:lpstr>
      <vt:lpstr>Inter-AS tasks</vt:lpstr>
      <vt:lpstr>Intra-AS Routing</vt:lpstr>
      <vt:lpstr>OSPF (Open Shortest Path First)</vt:lpstr>
      <vt:lpstr>OSPF “advanced” features</vt:lpstr>
      <vt:lpstr>Hierarchical OSPF</vt:lpstr>
      <vt:lpstr>Hierarchical OSPF</vt:lpstr>
      <vt:lpstr>PowerPoint 簡報</vt:lpstr>
      <vt:lpstr>Internet inter-AS routing: BGP</vt:lpstr>
      <vt:lpstr>Why different Intra-, Inter-AS routing ? </vt:lpstr>
      <vt:lpstr>PowerPoint 簡報</vt:lpstr>
      <vt:lpstr>PowerPoint 簡報</vt:lpstr>
      <vt:lpstr>ICMP: internet control message protocol</vt:lpstr>
      <vt:lpstr>Traceroute and ICMP</vt:lpstr>
      <vt:lpstr>PowerPoint 簡報</vt:lpstr>
      <vt:lpstr>What is network management?</vt:lpstr>
      <vt:lpstr>Infrastructure for network management</vt:lpstr>
      <vt:lpstr>SNMP protocol</vt:lpstr>
      <vt:lpstr>SNMP protocol: message types</vt:lpstr>
      <vt:lpstr>SNMP protocol: message formats</vt:lpstr>
      <vt:lpstr>Chapter 5: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Windows 使用者</cp:lastModifiedBy>
  <cp:revision>521</cp:revision>
  <dcterms:created xsi:type="dcterms:W3CDTF">1999-10-08T19:08:27Z</dcterms:created>
  <dcterms:modified xsi:type="dcterms:W3CDTF">2018-12-22T03:03:29Z</dcterms:modified>
</cp:coreProperties>
</file>