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778" r:id="rId2"/>
    <p:sldId id="779" r:id="rId3"/>
    <p:sldId id="780" r:id="rId4"/>
    <p:sldId id="781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804" r:id="rId27"/>
    <p:sldId id="805" r:id="rId28"/>
    <p:sldId id="806" r:id="rId29"/>
    <p:sldId id="807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839" r:id="rId60"/>
    <p:sldId id="840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64" r:id="rId69"/>
    <p:sldId id="865" r:id="rId70"/>
    <p:sldId id="866" r:id="rId71"/>
    <p:sldId id="867" r:id="rId72"/>
    <p:sldId id="868" r:id="rId73"/>
    <p:sldId id="869" r:id="rId74"/>
    <p:sldId id="870" r:id="rId75"/>
    <p:sldId id="871" r:id="rId76"/>
    <p:sldId id="872" r:id="rId77"/>
    <p:sldId id="873" r:id="rId78"/>
    <p:sldId id="874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>
      <p:cViewPr varScale="1">
        <p:scale>
          <a:sx n="98" d="100"/>
          <a:sy n="98" d="100"/>
        </p:scale>
        <p:origin x="258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54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10" Type="http://schemas.openxmlformats.org/officeDocument/2006/relationships/image" Target="../media/image16.png"/><Relationship Id="rId4" Type="http://schemas.openxmlformats.org/officeDocument/2006/relationships/image" Target="../media/image44.gif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8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8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>
                <a:latin typeface="Arial" charset="0"/>
                <a:cs typeface="+mn-cs"/>
              </a:rPr>
            </a:br>
            <a:endParaRPr lang="en-US" sz="2000" i="0" dirty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6196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" y="206375"/>
            <a:ext cx="9012326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have packets to send, 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packet to send, 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95099" y="206375"/>
            <a:ext cx="89464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latin typeface="Gill Sans MT" charset="0"/>
                <a:cs typeface="+mn-cs"/>
              </a:rPr>
              <a:t>suppose: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nodes with many frames to send, each transmits in slot with probability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given node has success in a slot  = </a:t>
            </a:r>
            <a:r>
              <a:rPr lang="en-US" sz="2400" i="1" dirty="0">
                <a:latin typeface="Gill Sans MT" charset="0"/>
                <a:cs typeface="+mn-cs"/>
              </a:rPr>
              <a:t>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</a:t>
            </a:r>
            <a:r>
              <a:rPr lang="en-US" sz="2400" i="1" dirty="0">
                <a:latin typeface="Gill Sans MT" charset="0"/>
                <a:cs typeface="+mn-cs"/>
              </a:rPr>
              <a:t>any</a:t>
            </a:r>
            <a:r>
              <a:rPr lang="en-US" sz="2400" dirty="0">
                <a:latin typeface="Gill Sans MT" charset="0"/>
                <a:cs typeface="+mn-cs"/>
              </a:rPr>
              <a:t> node has a success = </a:t>
            </a: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endParaRPr lang="en-US" sz="2400" i="1" dirty="0">
              <a:latin typeface="Gill Sans MT" charset="0"/>
              <a:cs typeface="+mn-cs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max efficiency: find </a:t>
            </a:r>
            <a:r>
              <a:rPr lang="en-US" sz="2400" i="1" dirty="0">
                <a:latin typeface="Gill Sans MT" charset="0"/>
                <a:cs typeface="+mn-cs"/>
              </a:rPr>
              <a:t>p* </a:t>
            </a:r>
            <a:r>
              <a:rPr lang="en-US" sz="2400" dirty="0">
                <a:latin typeface="Gill Sans MT" charset="0"/>
                <a:cs typeface="+mn-cs"/>
              </a:rPr>
              <a:t>that maximizes </a:t>
            </a:r>
            <a:br>
              <a:rPr lang="en-US" sz="2400" dirty="0">
                <a:latin typeface="Gill Sans MT" charset="0"/>
                <a:cs typeface="+mn-cs"/>
              </a:rPr>
            </a:b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 many nodes, take limit of </a:t>
            </a:r>
            <a:r>
              <a:rPr lang="en-US" sz="2400" i="1" dirty="0">
                <a:latin typeface="Gill Sans MT" charset="0"/>
                <a:cs typeface="+mn-cs"/>
              </a:rPr>
              <a:t>Np*(1-p*)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</a:t>
            </a:r>
            <a:r>
              <a:rPr lang="en-US" sz="2400" dirty="0">
                <a:latin typeface="Gill Sans MT" charset="0"/>
                <a:cs typeface="+mn-cs"/>
              </a:rPr>
              <a:t>as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2" y="1658253"/>
            <a:ext cx="3932797" cy="1400383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dirty="0">
                <a:latin typeface="Gill Sans MT" charset="0"/>
                <a:cs typeface="+mn-cs"/>
              </a:rPr>
              <a:t>: long-run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fraction of successful slots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771369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dirty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  <a:r>
              <a:rPr lang="en-US" dirty="0">
                <a:latin typeface="Gill Sans MT" charset="0"/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P(success by given node) = P(node transmits)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-1,t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altLang="zh-TW" sz="2000" dirty="0">
                <a:latin typeface="Gill Sans MT" charset="0"/>
                <a:cs typeface="+mn-cs"/>
              </a:rPr>
              <a:t>+1]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                            </a:t>
            </a:r>
            <a:r>
              <a:rPr lang="en-US" sz="2400" i="1" dirty="0">
                <a:latin typeface="Gill Sans MT" charset="0"/>
                <a:cs typeface="+mn-cs"/>
              </a:rPr>
              <a:t>  = 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r>
              <a:rPr lang="en-US" sz="2400" i="1" baseline="16000" dirty="0">
                <a:latin typeface="Gill Sans MT" charset="0"/>
                <a:cs typeface="+mn-cs"/>
              </a:rPr>
              <a:t> 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>
                <a:latin typeface="Gill Sans MT" charset="0"/>
                <a:cs typeface="+mn-cs"/>
              </a:rPr>
              <a:t>                                                    </a:t>
            </a:r>
            <a:r>
              <a:rPr lang="en-US" sz="2400" b="1" i="1" baseline="30000" dirty="0">
                <a:latin typeface="Gill Sans MT" charset="0"/>
                <a:cs typeface="+mn-cs"/>
              </a:rPr>
              <a:t>     </a:t>
            </a:r>
            <a:r>
              <a:rPr lang="en-US" sz="2400" i="1" dirty="0">
                <a:latin typeface="Gill Sans MT" charset="0"/>
                <a:cs typeface="+mn-cs"/>
              </a:rPr>
              <a:t>=</a:t>
            </a:r>
            <a:r>
              <a:rPr lang="en-US" sz="2400" b="1" i="1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2(N-1)</a:t>
            </a:r>
            <a:r>
              <a:rPr lang="en-US" i="1" baseline="16000" dirty="0">
                <a:latin typeface="Gill Sans MT" charset="0"/>
                <a:cs typeface="+mn-cs"/>
              </a:rPr>
              <a:t> </a:t>
            </a:r>
            <a:endParaRPr lang="en-US" sz="2000" i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… choosing optimum p and then letting </a:t>
            </a:r>
            <a:r>
              <a:rPr lang="en-US" i="1" baseline="16000" dirty="0">
                <a:latin typeface="Gill Sans MT" charset="0"/>
                <a:cs typeface="+mn-cs"/>
              </a:rPr>
              <a:t>n</a:t>
            </a:r>
            <a:r>
              <a:rPr lang="en-US" baseline="16000" dirty="0"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          </a:t>
            </a:r>
            <a:r>
              <a:rPr lang="en-US" i="1" baseline="16000" dirty="0">
                <a:latin typeface="Gill Sans MT" charset="0"/>
                <a:cs typeface="+mn-cs"/>
              </a:rPr>
              <a:t>         </a:t>
            </a:r>
            <a:r>
              <a:rPr lang="en-US" sz="2400" i="1" dirty="0">
                <a:latin typeface="Gill Sans MT" charset="0"/>
                <a:cs typeface="+mn-cs"/>
              </a:rPr>
              <a:t>= 1/(2e) = .18</a:t>
            </a:r>
            <a:r>
              <a:rPr lang="en-US" i="1" baseline="16000" dirty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	</a:t>
            </a:r>
            <a:endParaRPr lang="en-US" b="1" i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6664312" y="3739362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6224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4" y="228600"/>
            <a:ext cx="8759419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25" y="1662113"/>
            <a:ext cx="8097926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789883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425309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{0,1,2, …, 2</a:t>
            </a:r>
            <a:r>
              <a:rPr lang="en-US" b="1" i="1" baseline="30000" dirty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>
                <a:latin typeface="Gill Sans MT" charset="0"/>
              </a:rPr>
              <a:t>·</a:t>
            </a:r>
            <a:r>
              <a:rPr lang="en-US" dirty="0">
                <a:latin typeface="Gill Sans MT" charset="0"/>
              </a:rPr>
              <a:t>512 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altLang="zh-TW" sz="2400" i="1" dirty="0" err="1">
                <a:latin typeface="Gill Sans MT" charset="0"/>
              </a:rPr>
              <a:t>t</a:t>
            </a:r>
            <a:r>
              <a:rPr lang="en-US" sz="2400" i="1" baseline="-25000" dirty="0" err="1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i="1" dirty="0">
                <a:latin typeface="Gill Sans MT" charset="0"/>
                <a:cs typeface="+mn-cs"/>
              </a:rPr>
              <a:t>t</a:t>
            </a:r>
            <a:r>
              <a:rPr lang="en-US" sz="2400" i="1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5206397" cy="13480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25619" y="2119313"/>
            <a:ext cx="4330599" cy="4369269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53744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62926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6481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200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62926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0"/>
            <a:ext cx="830194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852409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Switch: </a:t>
            </a:r>
            <a:r>
              <a:rPr lang="en-US" sz="3200" i="1" dirty="0">
                <a:latin typeface="Gill Sans MT" charset="0"/>
                <a:cs typeface="+mj-cs"/>
              </a:rPr>
              <a:t>multiple</a:t>
            </a:r>
            <a:r>
              <a:rPr lang="en-US" sz="32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686226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something like a routing protocol?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674" y="1370013"/>
            <a:ext cx="855913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145498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526357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9431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64606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6.7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56963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9525"/>
            <a:ext cx="8512175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9227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7" y="2568575"/>
            <a:ext cx="396767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2" y="5316538"/>
            <a:ext cx="392588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313004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49" y="2051050"/>
            <a:ext cx="4756151" cy="157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77544"/>
            <a:ext cx="4585209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11916" y="4992941"/>
            <a:ext cx="4532821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449862" y="3663950"/>
            <a:ext cx="4554947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495800" y="5287873"/>
            <a:ext cx="4509009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VLANs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17550</TotalTime>
  <Words>5851</Words>
  <Application>Microsoft Macintosh PowerPoint</Application>
  <PresentationFormat>如螢幕大小 (4:3)</PresentationFormat>
  <Paragraphs>1395</Paragraphs>
  <Slides>78</Slides>
  <Notes>69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9" baseType="lpstr">
      <vt:lpstr>MS Mincho</vt:lpstr>
      <vt:lpstr>ＭＳ Ｐゴシック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PowerPoint 簡報</vt:lpstr>
      <vt:lpstr>Chapter 6: Link layer and LANs</vt:lpstr>
      <vt:lpstr>Link layer, LANs: outline</vt:lpstr>
      <vt:lpstr>Link layer: introduction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李春良</cp:lastModifiedBy>
  <cp:revision>541</cp:revision>
  <dcterms:created xsi:type="dcterms:W3CDTF">1999-10-08T19:08:27Z</dcterms:created>
  <dcterms:modified xsi:type="dcterms:W3CDTF">2019-12-31T12:47:11Z</dcterms:modified>
</cp:coreProperties>
</file>