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62" r:id="rId2"/>
    <p:sldId id="385" r:id="rId3"/>
    <p:sldId id="406" r:id="rId4"/>
    <p:sldId id="407" r:id="rId5"/>
    <p:sldId id="388" r:id="rId6"/>
    <p:sldId id="408" r:id="rId7"/>
    <p:sldId id="389" r:id="rId8"/>
    <p:sldId id="410" r:id="rId9"/>
    <p:sldId id="411" r:id="rId10"/>
    <p:sldId id="412" r:id="rId11"/>
    <p:sldId id="413" r:id="rId12"/>
    <p:sldId id="392" r:id="rId13"/>
    <p:sldId id="390" r:id="rId14"/>
    <p:sldId id="391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5" r:id="rId27"/>
    <p:sldId id="414" r:id="rId28"/>
    <p:sldId id="415" r:id="rId29"/>
    <p:sldId id="416" r:id="rId30"/>
    <p:sldId id="417" r:id="rId31"/>
    <p:sldId id="418" r:id="rId32"/>
    <p:sldId id="419" r:id="rId33"/>
    <p:sldId id="420" r:id="rId3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84599" autoAdjust="0"/>
  </p:normalViewPr>
  <p:slideViewPr>
    <p:cSldViewPr>
      <p:cViewPr varScale="1">
        <p:scale>
          <a:sx n="152" d="100"/>
          <a:sy n="152" d="100"/>
        </p:scale>
        <p:origin x="462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340E8-880C-45B2-AF0A-BFC0EF881580}" type="datetimeFigureOut">
              <a:rPr lang="zh-TW" altLang="en-US" smtClean="0"/>
              <a:pPr/>
              <a:t>2020/12/2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F648B-B7FB-4E9E-870F-296F12B73E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515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486EF-D2E0-497A-A553-46B9B53ED030}" type="datetimeFigureOut">
              <a:rPr lang="zh-TW" altLang="en-US" smtClean="0"/>
              <a:pPr/>
              <a:t>2020/12/2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07D31-C835-4BF1-98D9-C450F41CAD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69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Development Kit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1B0B-C525-4822-9DE0-90EF3F2EC51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04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2020/12/2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4686156"/>
            <a:ext cx="5573483" cy="27384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2020/12/2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2020/12/2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2020/12/2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ahipro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ahipro.com/downloads-archive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>
                <a:ea typeface="微軟正黑體" panose="020B0604030504040204" pitchFamily="34" charset="-120"/>
              </a:rPr>
              <a:t>Sahi</a:t>
            </a:r>
            <a:r>
              <a:rPr lang="en-US" altLang="zh-TW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Pro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TestComplete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軟體回歸測試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19951"/>
            <a:ext cx="3600400" cy="181552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683568" y="411510"/>
            <a:ext cx="8153400" cy="337185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+mn-ea"/>
              </a:rPr>
              <a:t>加入剛才</a:t>
            </a:r>
            <a:r>
              <a:rPr lang="en-US" altLang="zh-TW" sz="2400" dirty="0" smtClean="0">
                <a:latin typeface="+mn-ea"/>
              </a:rPr>
              <a:t>Mail</a:t>
            </a:r>
            <a:r>
              <a:rPr lang="zh-TW" altLang="en-US" sz="2400" dirty="0" smtClean="0">
                <a:latin typeface="+mn-ea"/>
              </a:rPr>
              <a:t>中的</a:t>
            </a:r>
            <a:r>
              <a:rPr lang="en-US" altLang="zh-TW" sz="2400" dirty="0" smtClean="0">
                <a:latin typeface="+mn-ea"/>
              </a:rPr>
              <a:t>License</a:t>
            </a:r>
          </a:p>
          <a:p>
            <a:r>
              <a:rPr lang="zh-TW" altLang="en-US" sz="2400" dirty="0" smtClean="0">
                <a:latin typeface="+mn-ea"/>
              </a:rPr>
              <a:t>允許防火牆</a:t>
            </a:r>
            <a:endParaRPr lang="zh-TW" altLang="en-US" sz="24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3164891"/>
            <a:ext cx="2026920" cy="342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415" y="1563638"/>
            <a:ext cx="4715553" cy="33358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08604" y="4556515"/>
            <a:ext cx="1291788" cy="342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04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2771800" y="1635646"/>
            <a:ext cx="3312368" cy="1371600"/>
          </a:xfrm>
        </p:spPr>
        <p:txBody>
          <a:bodyPr>
            <a:normAutofit fontScale="90000"/>
          </a:bodyPr>
          <a:lstStyle/>
          <a:p>
            <a:r>
              <a:rPr lang="zh-TW" altLang="en-US" sz="6600" dirty="0"/>
              <a:t>使用說明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43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0" b="3532"/>
          <a:stretch/>
        </p:blipFill>
        <p:spPr bwMode="auto">
          <a:xfrm>
            <a:off x="4770308" y="1851670"/>
            <a:ext cx="418376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611560" y="555526"/>
            <a:ext cx="5472608" cy="3371850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>
                <a:solidFill>
                  <a:sysClr val="windowText" lastClr="000000"/>
                </a:solidFill>
                <a:latin typeface="+mn-ea"/>
              </a:rPr>
              <a:t>測試</a:t>
            </a:r>
            <a:r>
              <a:rPr lang="zh-TW" altLang="en-US" sz="2400" dirty="0" smtClean="0">
                <a:solidFill>
                  <a:sysClr val="windowText" lastClr="000000"/>
                </a:solidFill>
                <a:latin typeface="+mn-ea"/>
              </a:rPr>
              <a:t>網頁</a:t>
            </a:r>
            <a:endParaRPr lang="en-US" altLang="zh-TW" sz="2400" dirty="0" smtClean="0">
              <a:solidFill>
                <a:sysClr val="windowText" lastClr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/>
              <a:t>../</a:t>
            </a:r>
            <a:r>
              <a:rPr lang="en-US" altLang="zh-TW" sz="2400" dirty="0" err="1" smtClean="0"/>
              <a:t>sahi_pro_starter</a:t>
            </a:r>
            <a:r>
              <a:rPr lang="en-US" altLang="zh-TW" sz="2400" dirty="0" smtClean="0"/>
              <a:t>/</a:t>
            </a:r>
            <a:r>
              <a:rPr lang="en-US" altLang="zh-TW" sz="2400" dirty="0" err="1" smtClean="0"/>
              <a:t>htdocs</a:t>
            </a:r>
            <a:r>
              <a:rPr lang="en-US" altLang="zh-TW" sz="2400" dirty="0" smtClean="0"/>
              <a:t>/demo/training</a:t>
            </a:r>
            <a:endParaRPr lang="zh-TW" altLang="en-US" sz="2400" dirty="0" smtClean="0"/>
          </a:p>
          <a:p>
            <a:pPr marL="0" indent="0">
              <a:buNone/>
            </a:pPr>
            <a:r>
              <a:rPr lang="zh-TW" altLang="en-US" sz="2400" dirty="0" smtClean="0">
                <a:solidFill>
                  <a:sysClr val="windowText" lastClr="000000"/>
                </a:solidFill>
                <a:latin typeface="+mn-ea"/>
              </a:rPr>
              <a:t>複製資料夾到網頁路徑下</a:t>
            </a:r>
            <a:r>
              <a:rPr lang="en-US" altLang="zh-TW" sz="2400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en-US" altLang="zh-TW" sz="2400" dirty="0" err="1" smtClean="0">
                <a:solidFill>
                  <a:sysClr val="windowText" lastClr="000000"/>
                </a:solidFill>
                <a:latin typeface="+mn-ea"/>
              </a:rPr>
              <a:t>xampp</a:t>
            </a:r>
            <a:r>
              <a:rPr lang="en-US" altLang="zh-TW" sz="2400" dirty="0" smtClean="0">
                <a:solidFill>
                  <a:sysClr val="windowText" lastClr="000000"/>
                </a:solidFill>
                <a:latin typeface="+mn-ea"/>
              </a:rPr>
              <a:t>/</a:t>
            </a:r>
            <a:r>
              <a:rPr lang="en-US" altLang="zh-TW" sz="2400" dirty="0" err="1" smtClean="0">
                <a:solidFill>
                  <a:sysClr val="windowText" lastClr="000000"/>
                </a:solidFill>
                <a:latin typeface="+mn-ea"/>
              </a:rPr>
              <a:t>appserv</a:t>
            </a:r>
            <a:r>
              <a:rPr lang="en-US" altLang="zh-TW" sz="2400" dirty="0" smtClean="0">
                <a:solidFill>
                  <a:sysClr val="windowText" lastClr="000000"/>
                </a:solidFill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solidFill>
                <a:sysClr val="windowText" lastClr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2400" dirty="0" smtClean="0">
                <a:solidFill>
                  <a:sysClr val="windowText" lastClr="000000"/>
                </a:solidFill>
                <a:latin typeface="+mn-ea"/>
              </a:rPr>
              <a:t>先登</a:t>
            </a:r>
            <a:r>
              <a:rPr lang="zh-TW" altLang="en-US" sz="2400" dirty="0">
                <a:solidFill>
                  <a:sysClr val="windowText" lastClr="000000"/>
                </a:solidFill>
                <a:latin typeface="+mn-ea"/>
              </a:rPr>
              <a:t>入帳密</a:t>
            </a:r>
            <a:endParaRPr lang="en-US" altLang="zh-TW" sz="2400" dirty="0">
              <a:solidFill>
                <a:sysClr val="windowText" lastClr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2400" dirty="0" smtClean="0">
                <a:solidFill>
                  <a:sysClr val="windowText" lastClr="000000"/>
                </a:solidFill>
                <a:latin typeface="+mn-ea"/>
              </a:rPr>
              <a:t>進入</a:t>
            </a:r>
            <a:r>
              <a:rPr lang="zh-TW" altLang="en-US" sz="2400" dirty="0">
                <a:solidFill>
                  <a:sysClr val="windowText" lastClr="000000"/>
                </a:solidFill>
                <a:latin typeface="+mn-ea"/>
              </a:rPr>
              <a:t>另一頁面製作特殊窗</a:t>
            </a:r>
            <a:r>
              <a:rPr lang="zh-TW" altLang="en-US" sz="2400" dirty="0" smtClean="0">
                <a:solidFill>
                  <a:sysClr val="windowText" lastClr="000000"/>
                </a:solidFill>
                <a:latin typeface="+mn-ea"/>
              </a:rPr>
              <a:t>格</a:t>
            </a:r>
            <a:endParaRPr lang="en-US" altLang="zh-TW" sz="2400" dirty="0" smtClean="0">
              <a:solidFill>
                <a:sysClr val="windowText" lastClr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zh-TW" altLang="en-US" sz="2400" dirty="0" smtClean="0">
                <a:solidFill>
                  <a:sysClr val="windowText" lastClr="000000"/>
                </a:solidFill>
                <a:latin typeface="+mn-ea"/>
              </a:rPr>
              <a:t>用來核對變更</a:t>
            </a:r>
            <a:r>
              <a:rPr lang="en-US" altLang="zh-TW" sz="24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lang="en-US" altLang="zh-TW" sz="2400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41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59" y="1202635"/>
            <a:ext cx="1957653" cy="376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2176669" y="2305879"/>
            <a:ext cx="1242392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061" y="1202635"/>
            <a:ext cx="5344483" cy="347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796136" y="269598"/>
            <a:ext cx="2619790" cy="5466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700" dirty="0">
                <a:solidFill>
                  <a:sysClr val="windowText" lastClr="000000"/>
                </a:solidFill>
                <a:latin typeface="+mn-ea"/>
              </a:rPr>
              <a:t>需要安裝</a:t>
            </a:r>
            <a:r>
              <a:rPr lang="en-US" altLang="zh-TW" sz="2700" dirty="0">
                <a:solidFill>
                  <a:sysClr val="windowText" lastClr="000000"/>
                </a:solidFill>
                <a:latin typeface="+mn-ea"/>
              </a:rPr>
              <a:t>JDK!!!</a:t>
            </a:r>
            <a:endParaRPr lang="zh-TW" altLang="en-US" sz="2700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7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914" y="123478"/>
            <a:ext cx="363855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598564" y="1255618"/>
            <a:ext cx="242982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5579112" y="1570383"/>
            <a:ext cx="3399184" cy="127220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solidFill>
                <a:srgbClr val="00B0F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1380" y="1688310"/>
            <a:ext cx="2295939" cy="5078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350" dirty="0">
                <a:latin typeface="+mn-ea"/>
              </a:rPr>
              <a:t>網頁</a:t>
            </a:r>
            <a:r>
              <a:rPr lang="en-US" altLang="zh-TW" sz="1350" dirty="0">
                <a:latin typeface="+mn-ea"/>
              </a:rPr>
              <a:t>Alt + </a:t>
            </a:r>
            <a:r>
              <a:rPr lang="zh-TW" altLang="en-US" sz="1350" dirty="0">
                <a:latin typeface="+mn-ea"/>
              </a:rPr>
              <a:t>左鍵</a:t>
            </a:r>
            <a:r>
              <a:rPr lang="en-US" altLang="zh-TW" sz="1350" dirty="0">
                <a:latin typeface="+mn-ea"/>
              </a:rPr>
              <a:t>2</a:t>
            </a:r>
            <a:r>
              <a:rPr lang="zh-TW" altLang="en-US" sz="1350" dirty="0" smtClean="0">
                <a:latin typeface="+mn-ea"/>
              </a:rPr>
              <a:t>下</a:t>
            </a:r>
            <a:endParaRPr lang="en-US" altLang="zh-TW" sz="1350" dirty="0" smtClean="0">
              <a:latin typeface="+mn-ea"/>
            </a:endParaRPr>
          </a:p>
          <a:p>
            <a:pPr algn="ctr"/>
            <a:r>
              <a:rPr lang="zh-TW" altLang="en-US" sz="1350" dirty="0" smtClean="0">
                <a:latin typeface="+mn-ea"/>
              </a:rPr>
              <a:t>打開</a:t>
            </a:r>
            <a:r>
              <a:rPr lang="en-US" altLang="zh-TW" sz="1350" dirty="0" smtClean="0">
                <a:latin typeface="+mn-ea"/>
              </a:rPr>
              <a:t>"</a:t>
            </a:r>
            <a:r>
              <a:rPr lang="en-US" altLang="zh-TW" sz="1350" dirty="0" err="1" smtClean="0">
                <a:latin typeface="+mn-ea"/>
              </a:rPr>
              <a:t>sahi</a:t>
            </a:r>
            <a:r>
              <a:rPr lang="zh-TW" altLang="en-US" sz="1350" dirty="0">
                <a:latin typeface="+mn-ea"/>
              </a:rPr>
              <a:t> </a:t>
            </a:r>
            <a:r>
              <a:rPr lang="en-US" altLang="zh-TW" sz="1350" dirty="0" smtClean="0">
                <a:latin typeface="+mn-ea"/>
              </a:rPr>
              <a:t>controlle</a:t>
            </a:r>
            <a:r>
              <a:rPr lang="en-US" altLang="zh-TW" sz="1350" dirty="0">
                <a:latin typeface="+mn-ea"/>
              </a:rPr>
              <a:t>r</a:t>
            </a:r>
            <a:r>
              <a:rPr lang="en-US" altLang="zh-TW" sz="1350" dirty="0" smtClean="0">
                <a:latin typeface="+mn-ea"/>
              </a:rPr>
              <a:t>"</a:t>
            </a:r>
            <a:endParaRPr lang="zh-TW" altLang="en-US" sz="1350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3888" y="1023729"/>
            <a:ext cx="2011964" cy="5466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  <a:latin typeface="+mn-ea"/>
              </a:rPr>
              <a:t>輸出檔案名稱</a:t>
            </a:r>
          </a:p>
        </p:txBody>
      </p:sp>
      <p:sp>
        <p:nvSpPr>
          <p:cNvPr id="12" name="矩形 11"/>
          <p:cNvSpPr/>
          <p:nvPr/>
        </p:nvSpPr>
        <p:spPr>
          <a:xfrm>
            <a:off x="3635896" y="1871407"/>
            <a:ext cx="1920006" cy="54665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ysClr val="windowText" lastClr="000000"/>
                </a:solidFill>
                <a:latin typeface="+mn-ea"/>
              </a:rPr>
              <a:t>※</a:t>
            </a:r>
            <a:r>
              <a:rPr lang="zh-TW" altLang="en-US" sz="2400" dirty="0">
                <a:solidFill>
                  <a:sysClr val="windowText" lastClr="000000"/>
                </a:solidFill>
                <a:latin typeface="+mn-ea"/>
              </a:rPr>
              <a:t>特殊窗格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59609"/>
            <a:ext cx="3648396" cy="237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 rot="4388429" flipV="1">
            <a:off x="1147092" y="2452731"/>
            <a:ext cx="813504" cy="354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8688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9" y="202666"/>
            <a:ext cx="3541747" cy="478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509038" y="1314483"/>
            <a:ext cx="1929901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7" name="矩形 6"/>
          <p:cNvSpPr/>
          <p:nvPr/>
        </p:nvSpPr>
        <p:spPr>
          <a:xfrm>
            <a:off x="5148064" y="1563638"/>
            <a:ext cx="3543300" cy="12592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700" dirty="0">
                <a:solidFill>
                  <a:sysClr val="windowText" lastClr="000000"/>
                </a:solidFill>
                <a:latin typeface="+mn-ea"/>
              </a:rPr>
              <a:t>檔名需為</a:t>
            </a:r>
            <a:r>
              <a:rPr lang="en-US" altLang="zh-TW" sz="2700" dirty="0">
                <a:solidFill>
                  <a:sysClr val="windowText" lastClr="000000"/>
                </a:solidFill>
                <a:latin typeface="+mn-ea"/>
              </a:rPr>
              <a:t>.</a:t>
            </a:r>
            <a:r>
              <a:rPr lang="en-US" altLang="zh-TW" sz="2700" dirty="0" err="1">
                <a:solidFill>
                  <a:sysClr val="windowText" lastClr="000000"/>
                </a:solidFill>
                <a:latin typeface="+mn-ea"/>
              </a:rPr>
              <a:t>sah</a:t>
            </a:r>
            <a:r>
              <a:rPr lang="en-US" altLang="zh-TW" sz="2700" dirty="0">
                <a:solidFill>
                  <a:sysClr val="windowText" lastClr="000000"/>
                </a:solidFill>
                <a:latin typeface="+mn-ea"/>
              </a:rPr>
              <a:t/>
            </a:r>
            <a:br>
              <a:rPr lang="en-US" altLang="zh-TW" sz="2700" dirty="0">
                <a:solidFill>
                  <a:sysClr val="windowText" lastClr="000000"/>
                </a:solidFill>
                <a:latin typeface="+mn-ea"/>
              </a:rPr>
            </a:br>
            <a:r>
              <a:rPr lang="en-US" altLang="zh-TW" sz="270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zh-TW" altLang="en-US" sz="2700" dirty="0">
                <a:solidFill>
                  <a:sysClr val="windowText" lastClr="000000"/>
                </a:solidFill>
                <a:latin typeface="+mn-ea"/>
              </a:rPr>
              <a:t>按下</a:t>
            </a:r>
            <a:r>
              <a:rPr lang="en-US" altLang="zh-TW" sz="2700" dirty="0">
                <a:solidFill>
                  <a:sysClr val="windowText" lastClr="000000"/>
                </a:solidFill>
                <a:latin typeface="+mn-ea"/>
              </a:rPr>
              <a:t>Record</a:t>
            </a:r>
            <a:r>
              <a:rPr lang="zh-TW" altLang="en-US" sz="2700" dirty="0">
                <a:solidFill>
                  <a:sysClr val="windowText" lastClr="000000"/>
                </a:solidFill>
                <a:latin typeface="+mn-ea"/>
              </a:rPr>
              <a:t>開始記錄</a:t>
            </a:r>
            <a:r>
              <a:rPr lang="en-US" altLang="zh-TW" sz="2700" dirty="0">
                <a:solidFill>
                  <a:sysClr val="windowText" lastClr="000000"/>
                </a:solidFill>
                <a:latin typeface="+mn-ea"/>
              </a:rPr>
              <a:t>)</a:t>
            </a:r>
            <a:endParaRPr lang="zh-TW" altLang="en-US" sz="2700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8" name="直線單箭頭接點 7"/>
          <p:cNvCxnSpPr>
            <a:stCxn id="6" idx="3"/>
            <a:endCxn id="7" idx="1"/>
          </p:cNvCxnSpPr>
          <p:nvPr/>
        </p:nvCxnSpPr>
        <p:spPr>
          <a:xfrm>
            <a:off x="3438939" y="1403935"/>
            <a:ext cx="1709125" cy="7893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3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4869"/>
            <a:ext cx="4089852" cy="341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79662"/>
            <a:ext cx="417646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8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5526"/>
            <a:ext cx="3844011" cy="391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03599"/>
            <a:ext cx="302433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3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7" y="217417"/>
            <a:ext cx="4669838" cy="475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266122" y="4492488"/>
            <a:ext cx="1421296" cy="1987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7" name="直線單箭頭接點 6"/>
          <p:cNvCxnSpPr>
            <a:stCxn id="5" idx="3"/>
          </p:cNvCxnSpPr>
          <p:nvPr/>
        </p:nvCxnSpPr>
        <p:spPr>
          <a:xfrm flipV="1">
            <a:off x="3687418" y="974035"/>
            <a:ext cx="1739348" cy="36178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426764" y="526774"/>
            <a:ext cx="2852531" cy="1063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100" dirty="0">
                <a:solidFill>
                  <a:schemeClr val="tx1"/>
                </a:solidFill>
                <a:latin typeface="+mn-ea"/>
              </a:rPr>
              <a:t>今天要針對</a:t>
            </a:r>
            <a:r>
              <a:rPr lang="en-US" altLang="zh-TW" sz="2100" dirty="0">
                <a:solidFill>
                  <a:schemeClr val="tx1"/>
                </a:solidFill>
                <a:latin typeface="+mn-ea"/>
              </a:rPr>
              <a:t>1650</a:t>
            </a:r>
            <a:r>
              <a:rPr lang="zh-TW" altLang="en-US" sz="2100" dirty="0">
                <a:solidFill>
                  <a:schemeClr val="tx1"/>
                </a:solidFill>
                <a:latin typeface="+mn-ea"/>
              </a:rPr>
              <a:t>這個結果當作特殊窗格</a:t>
            </a:r>
          </a:p>
        </p:txBody>
      </p:sp>
      <p:sp>
        <p:nvSpPr>
          <p:cNvPr id="9" name="向下箭號 8"/>
          <p:cNvSpPr/>
          <p:nvPr/>
        </p:nvSpPr>
        <p:spPr>
          <a:xfrm>
            <a:off x="5983357" y="1749287"/>
            <a:ext cx="1222513" cy="103367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10" name="矩形 9"/>
          <p:cNvSpPr/>
          <p:nvPr/>
        </p:nvSpPr>
        <p:spPr>
          <a:xfrm>
            <a:off x="7205870" y="1898374"/>
            <a:ext cx="1426265" cy="5367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>
                <a:solidFill>
                  <a:schemeClr val="tx1"/>
                </a:solidFill>
                <a:latin typeface="+mn-ea"/>
              </a:rPr>
              <a:t>Ctrl+</a:t>
            </a:r>
            <a:r>
              <a:rPr lang="zh-TW" altLang="en-US" sz="2100" dirty="0">
                <a:solidFill>
                  <a:schemeClr val="tx1"/>
                </a:solidFill>
                <a:latin typeface="+mn-ea"/>
              </a:rPr>
              <a:t>左鍵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71" y="2855827"/>
            <a:ext cx="3517520" cy="212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8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5" y="2684497"/>
            <a:ext cx="4362593" cy="219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14" y="227046"/>
            <a:ext cx="3517520" cy="212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82513" y="1977888"/>
            <a:ext cx="481583" cy="258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1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直線單箭頭接點 4"/>
          <p:cNvCxnSpPr>
            <a:endCxn id="9218" idx="0"/>
          </p:cNvCxnSpPr>
          <p:nvPr/>
        </p:nvCxnSpPr>
        <p:spPr>
          <a:xfrm>
            <a:off x="723305" y="2236305"/>
            <a:ext cx="1743897" cy="4481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680178" y="3782305"/>
            <a:ext cx="635639" cy="258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1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315818" y="974035"/>
            <a:ext cx="3110948" cy="293747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426765" y="526774"/>
            <a:ext cx="2852531" cy="1063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100" dirty="0">
                <a:solidFill>
                  <a:schemeClr val="tx1"/>
                </a:solidFill>
                <a:latin typeface="+mn-ea"/>
              </a:rPr>
              <a:t>按下</a:t>
            </a:r>
            <a:r>
              <a:rPr lang="en-US" altLang="zh-TW" sz="2100" dirty="0">
                <a:solidFill>
                  <a:schemeClr val="tx1"/>
                </a:solidFill>
                <a:latin typeface="+mn-ea"/>
              </a:rPr>
              <a:t>Append</a:t>
            </a:r>
            <a:r>
              <a:rPr lang="zh-TW" altLang="en-US" sz="2100" dirty="0">
                <a:solidFill>
                  <a:schemeClr val="tx1"/>
                </a:solidFill>
                <a:latin typeface="+mn-ea"/>
              </a:rPr>
              <a:t>才會寫入檔案當作特殊窗格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062" y="2276992"/>
            <a:ext cx="4071938" cy="25335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3" name="直線單箭頭接點 12"/>
          <p:cNvCxnSpPr>
            <a:stCxn id="10" idx="2"/>
            <a:endCxn id="9219" idx="0"/>
          </p:cNvCxnSpPr>
          <p:nvPr/>
        </p:nvCxnSpPr>
        <p:spPr>
          <a:xfrm>
            <a:off x="6853031" y="1590261"/>
            <a:ext cx="0" cy="68673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2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Sahi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Pro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612648" y="1415125"/>
            <a:ext cx="8153400" cy="337185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hlinkClick r:id="rId2"/>
              </a:rPr>
              <a:t>http://sahipro.com</a:t>
            </a:r>
            <a:r>
              <a:rPr lang="en-US" altLang="zh-TW" sz="2400" dirty="0" smtClean="0">
                <a:hlinkClick r:id="rId2"/>
              </a:rPr>
              <a:t>/</a:t>
            </a:r>
            <a:endParaRPr lang="en-US" altLang="zh-TW" sz="2400" dirty="0" smtClean="0"/>
          </a:p>
          <a:p>
            <a:r>
              <a:rPr lang="en-US" altLang="zh-TW" sz="2400" dirty="0" smtClean="0"/>
              <a:t>Web</a:t>
            </a:r>
            <a:r>
              <a:rPr lang="zh-TW" altLang="en-US" sz="2400" dirty="0"/>
              <a:t>應用的商用測試自動化</a:t>
            </a:r>
            <a:r>
              <a:rPr lang="zh-TW" altLang="en-US" sz="2400" dirty="0" smtClean="0"/>
              <a:t>工具</a:t>
            </a:r>
            <a:endParaRPr lang="en-US" altLang="zh-TW" sz="2400" dirty="0" smtClean="0"/>
          </a:p>
          <a:p>
            <a:r>
              <a:rPr lang="zh-TW" altLang="en-US" sz="2400" dirty="0" smtClean="0"/>
              <a:t>免費版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功能限制</a:t>
            </a:r>
            <a:r>
              <a:rPr lang="en-US" altLang="zh-TW" sz="2400" dirty="0" smtClean="0"/>
              <a:t>+</a:t>
            </a:r>
            <a:r>
              <a:rPr lang="zh-TW" altLang="en-US" sz="2400" dirty="0" smtClean="0"/>
              <a:t>期限</a:t>
            </a:r>
            <a:r>
              <a:rPr lang="en-US" altLang="zh-TW" sz="2400" dirty="0" smtClean="0"/>
              <a:t>180</a:t>
            </a:r>
            <a:r>
              <a:rPr lang="zh-TW" altLang="en-US" sz="2400" dirty="0" smtClean="0"/>
              <a:t>天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579862"/>
            <a:ext cx="4962574" cy="12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15566"/>
            <a:ext cx="281846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155692" y="1729750"/>
            <a:ext cx="2007705" cy="745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>
                <a:solidFill>
                  <a:schemeClr val="tx1"/>
                </a:solidFill>
                <a:latin typeface="+mn-ea"/>
              </a:rPr>
              <a:t>Log</a:t>
            </a:r>
            <a:r>
              <a:rPr lang="zh-TW" altLang="en-US" sz="2100" dirty="0">
                <a:solidFill>
                  <a:schemeClr val="tx1"/>
                </a:solidFill>
                <a:latin typeface="+mn-ea"/>
              </a:rPr>
              <a:t>檔案</a:t>
            </a:r>
          </a:p>
        </p:txBody>
      </p:sp>
      <p:sp>
        <p:nvSpPr>
          <p:cNvPr id="5" name="矩形 4"/>
          <p:cNvSpPr/>
          <p:nvPr/>
        </p:nvSpPr>
        <p:spPr>
          <a:xfrm>
            <a:off x="1160661" y="2702961"/>
            <a:ext cx="2007705" cy="805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100" dirty="0">
                <a:solidFill>
                  <a:schemeClr val="tx1"/>
                </a:solidFill>
                <a:latin typeface="+mn-ea"/>
              </a:rPr>
              <a:t>執行網址</a:t>
            </a:r>
          </a:p>
        </p:txBody>
      </p:sp>
      <p:cxnSp>
        <p:nvCxnSpPr>
          <p:cNvPr id="6" name="直線單箭頭接點 5"/>
          <p:cNvCxnSpPr>
            <a:endCxn id="4" idx="3"/>
          </p:cNvCxnSpPr>
          <p:nvPr/>
        </p:nvCxnSpPr>
        <p:spPr>
          <a:xfrm flipH="1">
            <a:off x="3163397" y="1865369"/>
            <a:ext cx="2103549" cy="23709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3163397" y="2116554"/>
            <a:ext cx="2208413" cy="98894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ysClr val="windowText" lastClr="000000"/>
                </a:solidFill>
                <a:latin typeface="+mn-ea"/>
              </a:rPr>
              <a:t>Playback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276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27534"/>
            <a:ext cx="4810575" cy="398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467544" y="1160083"/>
            <a:ext cx="3170238" cy="337185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n-ea"/>
              </a:rPr>
              <a:t>按下</a:t>
            </a:r>
            <a:r>
              <a:rPr lang="en-US" altLang="zh-TW" sz="2400" dirty="0">
                <a:latin typeface="+mn-ea"/>
              </a:rPr>
              <a:t>Play</a:t>
            </a:r>
            <a:r>
              <a:rPr lang="zh-TW" altLang="en-US" sz="2400" dirty="0" smtClean="0">
                <a:latin typeface="+mn-ea"/>
              </a:rPr>
              <a:t>之後，網頁</a:t>
            </a:r>
            <a:r>
              <a:rPr lang="zh-TW" altLang="en-US" sz="2400" dirty="0">
                <a:latin typeface="+mn-ea"/>
              </a:rPr>
              <a:t>視窗會“自動”</a:t>
            </a:r>
            <a:br>
              <a:rPr lang="zh-TW" altLang="en-US" sz="2400" dirty="0">
                <a:latin typeface="+mn-ea"/>
              </a:rPr>
            </a:br>
            <a:r>
              <a:rPr lang="zh-TW" altLang="en-US" sz="2400" dirty="0">
                <a:latin typeface="+mn-ea"/>
              </a:rPr>
              <a:t>執行剛剛所經過之</a:t>
            </a:r>
            <a:r>
              <a:rPr lang="zh-TW" altLang="en-US" sz="2400" dirty="0" smtClean="0">
                <a:latin typeface="+mn-ea"/>
              </a:rPr>
              <a:t>步驟</a:t>
            </a:r>
            <a:r>
              <a:rPr lang="zh-TW" altLang="en-US" sz="2400" dirty="0">
                <a:latin typeface="+mn-ea"/>
              </a:rPr>
              <a:t>，</a:t>
            </a:r>
            <a:r>
              <a:rPr lang="zh-TW" altLang="en-US" sz="2400" dirty="0" smtClean="0">
                <a:latin typeface="+mn-ea"/>
              </a:rPr>
              <a:t>只要</a:t>
            </a:r>
            <a:r>
              <a:rPr lang="zh-TW" altLang="en-US" sz="2400" dirty="0">
                <a:latin typeface="+mn-ea"/>
              </a:rPr>
              <a:t>最後結果</a:t>
            </a:r>
            <a:r>
              <a:rPr lang="zh-TW" altLang="en-US" sz="2400" dirty="0" smtClean="0">
                <a:latin typeface="+mn-ea"/>
              </a:rPr>
              <a:t>出現“</a:t>
            </a:r>
            <a:r>
              <a:rPr lang="en-US" altLang="zh-TW" sz="2400" dirty="0">
                <a:latin typeface="+mn-ea"/>
              </a:rPr>
              <a:t>SUCCESS”</a:t>
            </a:r>
            <a:br>
              <a:rPr lang="en-US" altLang="zh-TW" sz="2400" dirty="0">
                <a:latin typeface="+mn-ea"/>
              </a:rPr>
            </a:br>
            <a:r>
              <a:rPr lang="zh-TW" altLang="en-US" sz="2400" dirty="0">
                <a:latin typeface="+mn-ea"/>
              </a:rPr>
              <a:t>即代表結果相同</a:t>
            </a:r>
          </a:p>
        </p:txBody>
      </p:sp>
    </p:spTree>
    <p:extLst>
      <p:ext uri="{BB962C8B-B14F-4D97-AF65-F5344CB8AC3E}">
        <p14:creationId xmlns:p14="http://schemas.microsoft.com/office/powerpoint/2010/main" val="396783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49059"/>
            <a:ext cx="4029075" cy="291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接點 3"/>
          <p:cNvCxnSpPr/>
          <p:nvPr/>
        </p:nvCxnSpPr>
        <p:spPr>
          <a:xfrm>
            <a:off x="1830422" y="4299942"/>
            <a:ext cx="4373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223" y="411510"/>
            <a:ext cx="3443598" cy="466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609178" y="555526"/>
            <a:ext cx="4467225" cy="337185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+mn-ea"/>
              </a:rPr>
              <a:t>將</a:t>
            </a:r>
            <a:r>
              <a:rPr lang="en-US" altLang="zh-TW" sz="2400" dirty="0" err="1" smtClean="0">
                <a:latin typeface="+mn-ea"/>
              </a:rPr>
              <a:t>tests.sah</a:t>
            </a:r>
            <a:r>
              <a:rPr lang="zh-TW" altLang="en-US" sz="2400" dirty="0" smtClean="0">
                <a:latin typeface="+mn-ea"/>
              </a:rPr>
              <a:t>檔案中指定</a:t>
            </a:r>
            <a:r>
              <a:rPr lang="zh-TW" altLang="en-US" sz="2400" dirty="0">
                <a:latin typeface="+mn-ea"/>
              </a:rPr>
              <a:t>窗格的</a:t>
            </a:r>
            <a:r>
              <a:rPr lang="zh-TW" altLang="en-US" sz="2400" dirty="0" smtClean="0">
                <a:latin typeface="+mn-ea"/>
              </a:rPr>
              <a:t>值更改</a:t>
            </a:r>
            <a:r>
              <a:rPr lang="zh-TW" altLang="en-US" sz="2400" dirty="0">
                <a:latin typeface="+mn-ea"/>
              </a:rPr>
              <a:t>為</a:t>
            </a:r>
            <a:r>
              <a:rPr lang="en-US" altLang="zh-TW" sz="2400" dirty="0">
                <a:latin typeface="+mn-ea"/>
              </a:rPr>
              <a:t>1800</a:t>
            </a:r>
          </a:p>
        </p:txBody>
      </p:sp>
    </p:spTree>
    <p:extLst>
      <p:ext uri="{BB962C8B-B14F-4D97-AF65-F5344CB8AC3E}">
        <p14:creationId xmlns:p14="http://schemas.microsoft.com/office/powerpoint/2010/main" val="9919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93778"/>
            <a:ext cx="4800168" cy="389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331333" y="3033940"/>
            <a:ext cx="1898374" cy="258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1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66624" y="4634140"/>
            <a:ext cx="504056" cy="258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1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442688" y="457868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查看</a:t>
            </a:r>
            <a:r>
              <a:rPr lang="en-US" altLang="zh-TW" dirty="0" smtClean="0">
                <a:solidFill>
                  <a:srgbClr val="FF0000"/>
                </a:solidFill>
              </a:rPr>
              <a:t>Log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642875" y="369171"/>
            <a:ext cx="4467225" cy="33718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latin typeface="+mn-ea"/>
              </a:rPr>
              <a:t>測試完</a:t>
            </a:r>
            <a:r>
              <a:rPr lang="zh-TW" altLang="en-US" sz="2400" dirty="0">
                <a:latin typeface="+mn-ea"/>
              </a:rPr>
              <a:t>後</a:t>
            </a:r>
            <a:r>
              <a:rPr lang="zh-TW" altLang="en-US" sz="2400" dirty="0" smtClean="0">
                <a:latin typeface="+mn-ea"/>
              </a:rPr>
              <a:t>可點擊下方查看</a:t>
            </a:r>
            <a:r>
              <a:rPr lang="en-US" altLang="zh-TW" sz="2400" dirty="0" smtClean="0">
                <a:latin typeface="+mn-ea"/>
              </a:rPr>
              <a:t>Log</a:t>
            </a:r>
            <a:endParaRPr lang="en-US" altLang="zh-TW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55" y="326595"/>
            <a:ext cx="1900238" cy="125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3" y="1576750"/>
            <a:ext cx="8776360" cy="327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接點 2"/>
          <p:cNvCxnSpPr/>
          <p:nvPr/>
        </p:nvCxnSpPr>
        <p:spPr>
          <a:xfrm>
            <a:off x="491055" y="596348"/>
            <a:ext cx="15663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9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55" y="326595"/>
            <a:ext cx="1900238" cy="125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接點 2"/>
          <p:cNvCxnSpPr/>
          <p:nvPr/>
        </p:nvCxnSpPr>
        <p:spPr>
          <a:xfrm>
            <a:off x="491055" y="457199"/>
            <a:ext cx="15663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3" y="1502362"/>
            <a:ext cx="8925338" cy="350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1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467544" y="1131590"/>
            <a:ext cx="4467225" cy="337185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n-ea"/>
              </a:rPr>
              <a:t>點擊</a:t>
            </a:r>
            <a:r>
              <a:rPr lang="zh-TW" altLang="en-US" sz="2400" dirty="0" smtClean="0">
                <a:latin typeface="+mn-ea"/>
              </a:rPr>
              <a:t>檔案</a:t>
            </a:r>
            <a:endParaRPr lang="en-US" altLang="zh-TW" sz="2400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+mn-ea"/>
              </a:rPr>
              <a:t>    查看失敗原因</a:t>
            </a:r>
            <a:endParaRPr lang="en-US" altLang="zh-TW" sz="2400" dirty="0" smtClean="0">
              <a:latin typeface="+mn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771550"/>
            <a:ext cx="5904357" cy="377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3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59582"/>
            <a:ext cx="8445001" cy="39113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67695" y="1347614"/>
            <a:ext cx="158417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TestComplete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4927" y="478628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https://smartbear.com/product/testcomplete/overview/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323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11510"/>
            <a:ext cx="7554650" cy="46157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92080" y="1995686"/>
            <a:ext cx="259228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164288" y="249974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要用學校信箱喔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907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7494"/>
            <a:ext cx="5830114" cy="12288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4596" y="411510"/>
            <a:ext cx="5843021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372200" y="48351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下載後請自行安裝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07654"/>
            <a:ext cx="5948606" cy="322720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732240" y="321982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程式介面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2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3347864" y="1707654"/>
            <a:ext cx="2785864" cy="1371600"/>
          </a:xfrm>
        </p:spPr>
        <p:txBody>
          <a:bodyPr>
            <a:normAutofit/>
          </a:bodyPr>
          <a:lstStyle/>
          <a:p>
            <a:r>
              <a:rPr lang="zh-TW" altLang="en-US" sz="6600" dirty="0" smtClean="0"/>
              <a:t>安裝</a:t>
            </a:r>
            <a:endParaRPr lang="zh-TW" altLang="en-US" sz="66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078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5485"/>
            <a:ext cx="8784976" cy="4765975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2699792" y="987574"/>
            <a:ext cx="1152128" cy="720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347614"/>
            <a:ext cx="3781113" cy="31326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1347614"/>
            <a:ext cx="4096128" cy="339664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54044" y="1758551"/>
            <a:ext cx="648072" cy="309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113118" y="2283719"/>
            <a:ext cx="64807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81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7494"/>
            <a:ext cx="5735724" cy="461076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084168" y="156363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要先安裝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擴充軟件喔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72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11510"/>
            <a:ext cx="7924236" cy="404053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43608" y="4447487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會記錄在瀏覽器上的所有動作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51720" y="771550"/>
            <a:ext cx="367240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點擊</a:t>
            </a:r>
            <a:r>
              <a:rPr lang="en-US" altLang="zh-TW" dirty="0" smtClean="0"/>
              <a:t>run</a:t>
            </a:r>
            <a:r>
              <a:rPr lang="zh-TW" altLang="en-US" dirty="0" smtClean="0"/>
              <a:t>即可進行回歸測試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123728" y="1059582"/>
            <a:ext cx="36004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5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42925"/>
            <a:ext cx="8750478" cy="255959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475656" y="329183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跑完回歸測試會將結果顯示出來，提供使用者作檢視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9886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03598"/>
            <a:ext cx="8625955" cy="382457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20272" y="1237215"/>
            <a:ext cx="158417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Sahi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Pro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79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94" y="123478"/>
            <a:ext cx="3962904" cy="49473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9168" y="2427734"/>
            <a:ext cx="2184640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856464" y="2723927"/>
            <a:ext cx="2435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用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gmail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信箱註冊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736" y="195486"/>
            <a:ext cx="37147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51670"/>
            <a:ext cx="5911989" cy="280831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843558"/>
            <a:ext cx="5077028" cy="393990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67544" y="812414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License</a:t>
            </a:r>
            <a:r>
              <a:rPr lang="zh-TW" altLang="en-US" sz="2400" b="1" dirty="0" smtClean="0"/>
              <a:t>會寄到信箱</a:t>
            </a:r>
            <a:endParaRPr lang="zh-TW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4067944" y="3075806"/>
            <a:ext cx="4159192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72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47614"/>
            <a:ext cx="6951232" cy="3558369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683568" y="339502"/>
            <a:ext cx="8153400" cy="337185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+mn-ea"/>
              </a:rPr>
              <a:t>下載「</a:t>
            </a:r>
            <a:r>
              <a:rPr lang="en-US" altLang="zh-TW" sz="2400" dirty="0" err="1" smtClean="0">
                <a:latin typeface="+mn-ea"/>
              </a:rPr>
              <a:t>Sahi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Pro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Starter</a:t>
            </a:r>
            <a:r>
              <a:rPr lang="zh-TW" altLang="en-US" sz="2400" dirty="0" smtClean="0">
                <a:latin typeface="+mn-ea"/>
              </a:rPr>
              <a:t>」</a:t>
            </a:r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>
                <a:latin typeface="+mn-ea"/>
                <a:hlinkClick r:id="rId3"/>
              </a:rPr>
              <a:t>http://sahipro.com/downloads-archive/</a:t>
            </a:r>
            <a:endParaRPr lang="en-US" altLang="zh-TW" sz="2400" dirty="0">
              <a:latin typeface="+mn-ea"/>
            </a:endParaRPr>
          </a:p>
          <a:p>
            <a:endParaRPr lang="zh-TW" altLang="en-US" sz="2400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5696" y="4617951"/>
            <a:ext cx="547260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461" y="267494"/>
            <a:ext cx="3870994" cy="39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7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683568" y="411510"/>
            <a:ext cx="8153400" cy="337185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+mn-ea"/>
              </a:rPr>
              <a:t>安裝過程一直下一步</a:t>
            </a:r>
            <a:endParaRPr lang="zh-TW" altLang="en-US" sz="2400" dirty="0">
              <a:latin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87574"/>
            <a:ext cx="57435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6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683568" y="411510"/>
            <a:ext cx="8153400" cy="337185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+mn-ea"/>
              </a:rPr>
              <a:t>執行</a:t>
            </a:r>
            <a:r>
              <a:rPr lang="zh-TW" altLang="en-US" sz="2400" dirty="0">
                <a:latin typeface="+mn-ea"/>
              </a:rPr>
              <a:t>「</a:t>
            </a:r>
            <a:r>
              <a:rPr lang="en-US" altLang="zh-TW" sz="2400" dirty="0" err="1">
                <a:latin typeface="+mn-ea"/>
              </a:rPr>
              <a:t>Sahi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Pro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Starter</a:t>
            </a:r>
            <a:r>
              <a:rPr lang="zh-TW" altLang="en-US" sz="2400" dirty="0">
                <a:latin typeface="+mn-ea"/>
              </a:rPr>
              <a:t>」</a:t>
            </a:r>
            <a:endParaRPr lang="en-US" altLang="zh-TW" sz="2400" dirty="0">
              <a:latin typeface="+mn-ea"/>
            </a:endParaRPr>
          </a:p>
          <a:p>
            <a:endParaRPr lang="zh-TW" altLang="en-US" sz="2400" dirty="0">
              <a:latin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27538"/>
            <a:ext cx="521494" cy="685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807"/>
            <a:ext cx="9144000" cy="37671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95936" y="3822676"/>
            <a:ext cx="64807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886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訂 1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3247</TotalTime>
  <Words>255</Words>
  <Application>Microsoft Office PowerPoint</Application>
  <PresentationFormat>如螢幕大小 (16:9)</PresentationFormat>
  <Paragraphs>54</Paragraphs>
  <Slides>33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微軟正黑體</vt:lpstr>
      <vt:lpstr>新細明體</vt:lpstr>
      <vt:lpstr>標楷體</vt:lpstr>
      <vt:lpstr>Calibri</vt:lpstr>
      <vt:lpstr>Calibri Light</vt:lpstr>
      <vt:lpstr>Wingdings</vt:lpstr>
      <vt:lpstr>Wingdings 2</vt:lpstr>
      <vt:lpstr>中庸</vt:lpstr>
      <vt:lpstr>軟體回歸測試</vt:lpstr>
      <vt:lpstr>Sahi Pro</vt:lpstr>
      <vt:lpstr>安裝</vt:lpstr>
      <vt:lpstr>Sahi Pro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使用說明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Playback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TestComplete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軟體工程工具介紹</dc:title>
  <dc:creator>Yu-Han</dc:creator>
  <cp:lastModifiedBy>HSNL_Dantou</cp:lastModifiedBy>
  <cp:revision>226</cp:revision>
  <dcterms:created xsi:type="dcterms:W3CDTF">2018-07-24T13:03:08Z</dcterms:created>
  <dcterms:modified xsi:type="dcterms:W3CDTF">2020-12-02T08:37:50Z</dcterms:modified>
</cp:coreProperties>
</file>