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4" r:id="rId2"/>
    <p:sldId id="307" r:id="rId3"/>
    <p:sldId id="306"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4" autoAdjust="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534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6C9C74-7E63-4040-82AE-00BF417A69C0}" type="datetimeFigureOut">
              <a:rPr lang="zh-TW" altLang="en-US" smtClean="0"/>
              <a:pPr/>
              <a:t>2019/9/18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771F3-F4DB-42A1-B1C4-C94B845EED31}" type="slidenum">
              <a:rPr lang="zh-TW" altLang="en-US" smtClean="0"/>
              <a:pPr/>
              <a:t>‹#›</a:t>
            </a:fld>
            <a:endParaRPr lang="zh-TW" altLang="en-US"/>
          </a:p>
        </p:txBody>
      </p:sp>
    </p:spTree>
    <p:extLst>
      <p:ext uri="{BB962C8B-B14F-4D97-AF65-F5344CB8AC3E}">
        <p14:creationId xmlns:p14="http://schemas.microsoft.com/office/powerpoint/2010/main" val="253561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218993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19121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307674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73822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209897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413572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72025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421724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59411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133461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306AA4C-630F-4C0C-B223-1DA784C03DE4}" type="datetimeFigureOut">
              <a:rPr lang="zh-TW" altLang="en-US" smtClean="0"/>
              <a:pPr/>
              <a:t>2019/9/18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314705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6AA4C-630F-4C0C-B223-1DA784C03DE4}" type="datetimeFigureOut">
              <a:rPr lang="zh-TW" altLang="en-US" smtClean="0"/>
              <a:pPr/>
              <a:t>2019/9/18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08A2C-3199-4EB9-A436-A57CE51FAA3A}" type="slidenum">
              <a:rPr lang="zh-TW" altLang="en-US" smtClean="0"/>
              <a:pPr/>
              <a:t>‹#›</a:t>
            </a:fld>
            <a:endParaRPr lang="zh-TW" altLang="en-US"/>
          </a:p>
        </p:txBody>
      </p:sp>
    </p:spTree>
    <p:extLst>
      <p:ext uri="{BB962C8B-B14F-4D97-AF65-F5344CB8AC3E}">
        <p14:creationId xmlns:p14="http://schemas.microsoft.com/office/powerpoint/2010/main" val="343518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altLang="zh-TW" smtClean="0"/>
              <a:t>Chapter 1</a:t>
            </a:r>
            <a:r>
              <a:rPr lang="zh-TW" altLang="en-US" smtClean="0">
                <a:ea typeface="標楷體" pitchFamily="65" charset="-120"/>
              </a:rPr>
              <a:t>軟體特性及軟體工程的範圍</a:t>
            </a:r>
          </a:p>
        </p:txBody>
      </p:sp>
      <p:sp>
        <p:nvSpPr>
          <p:cNvPr id="2051" name="Rectangle 3"/>
          <p:cNvSpPr>
            <a:spLocks noGrp="1" noChangeArrowheads="1"/>
          </p:cNvSpPr>
          <p:nvPr>
            <p:ph type="subTitle" idx="1"/>
          </p:nvPr>
        </p:nvSpPr>
        <p:spPr/>
        <p:txBody>
          <a:bodyPr/>
          <a:lstStyle/>
          <a:p>
            <a:pPr eaLnBrk="1" hangingPunct="1">
              <a:defRPr/>
            </a:pPr>
            <a:endParaRPr lang="zh-TW" altLang="zh-TW" smtClean="0"/>
          </a:p>
        </p:txBody>
      </p:sp>
    </p:spTree>
    <p:extLst>
      <p:ext uri="{BB962C8B-B14F-4D97-AF65-F5344CB8AC3E}">
        <p14:creationId xmlns:p14="http://schemas.microsoft.com/office/powerpoint/2010/main" val="1557897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3 </a:t>
            </a:r>
            <a:r>
              <a:rPr lang="zh-TW" altLang="en-US" b="1" smtClean="0">
                <a:ea typeface="標楷體" pitchFamily="65" charset="-120"/>
              </a:rPr>
              <a:t>軟體不會磨損</a:t>
            </a:r>
            <a:r>
              <a:rPr lang="en-US" altLang="zh-TW" b="1" smtClean="0">
                <a:ea typeface="標楷體" pitchFamily="65" charset="-120"/>
              </a:rPr>
              <a:t>,</a:t>
            </a:r>
            <a:r>
              <a:rPr lang="zh-TW" altLang="en-US" b="1" smtClean="0">
                <a:ea typeface="標楷體" pitchFamily="65" charset="-120"/>
              </a:rPr>
              <a:t>只是不斷演進</a:t>
            </a:r>
          </a:p>
        </p:txBody>
      </p:sp>
      <p:sp>
        <p:nvSpPr>
          <p:cNvPr id="77827" name="Rectangle 3"/>
          <p:cNvSpPr>
            <a:spLocks noGrp="1" noChangeArrowheads="1"/>
          </p:cNvSpPr>
          <p:nvPr>
            <p:ph type="body" idx="1"/>
          </p:nvPr>
        </p:nvSpPr>
        <p:spPr>
          <a:xfrm>
            <a:off x="457200" y="908050"/>
            <a:ext cx="8229600" cy="5218113"/>
          </a:xfrm>
        </p:spPr>
        <p:txBody>
          <a:bodyPr/>
          <a:lstStyle/>
          <a:p>
            <a:pPr eaLnBrk="1" hangingPunct="1">
              <a:lnSpc>
                <a:spcPct val="90000"/>
              </a:lnSpc>
              <a:defRPr/>
            </a:pPr>
            <a:r>
              <a:rPr lang="zh-TW" altLang="en-US" smtClean="0">
                <a:ea typeface="標楷體" pitchFamily="65" charset="-120"/>
              </a:rPr>
              <a:t>軟體會讓你繼續用下去的理由</a:t>
            </a:r>
            <a:r>
              <a:rPr lang="en-US" altLang="zh-TW" smtClean="0">
                <a:ea typeface="標楷體" pitchFamily="65" charset="-120"/>
              </a:rPr>
              <a:t>: </a:t>
            </a:r>
            <a:r>
              <a:rPr lang="en-US" altLang="zh-TW" smtClean="0">
                <a:effectLst/>
              </a:rPr>
              <a:t>meet customer needs, high quality</a:t>
            </a:r>
            <a:r>
              <a:rPr lang="en-US" altLang="zh-TW" smtClean="0">
                <a:effectLst/>
                <a:latin typeface="標楷體" pitchFamily="65" charset="-120"/>
                <a:ea typeface="標楷體" pitchFamily="65" charset="-120"/>
              </a:rPr>
              <a:t>(</a:t>
            </a:r>
            <a:r>
              <a:rPr lang="zh-TW" altLang="en-US" smtClean="0">
                <a:effectLst/>
                <a:latin typeface="標楷體" pitchFamily="65" charset="-120"/>
                <a:ea typeface="標楷體" pitchFamily="65" charset="-120"/>
              </a:rPr>
              <a:t>助益大、好操作、可靠、等等</a:t>
            </a:r>
            <a:r>
              <a:rPr lang="en-US" altLang="zh-TW" smtClean="0">
                <a:effectLst/>
              </a:rPr>
              <a:t>)</a:t>
            </a:r>
          </a:p>
          <a:p>
            <a:pPr eaLnBrk="1" hangingPunct="1">
              <a:lnSpc>
                <a:spcPct val="90000"/>
              </a:lnSpc>
              <a:defRPr/>
            </a:pPr>
            <a:r>
              <a:rPr lang="zh-TW" altLang="en-US" smtClean="0">
                <a:ea typeface="標楷體" pitchFamily="65" charset="-120"/>
              </a:rPr>
              <a:t>軟體該停用的理由</a:t>
            </a:r>
            <a:r>
              <a:rPr lang="en-US" altLang="zh-TW" smtClean="0">
                <a:ea typeface="標楷體" pitchFamily="65" charset="-120"/>
              </a:rPr>
              <a:t>:   </a:t>
            </a:r>
            <a:r>
              <a:rPr lang="zh-TW" altLang="en-US" smtClean="0">
                <a:ea typeface="標楷體" pitchFamily="65" charset="-120"/>
              </a:rPr>
              <a:t>沒有價值</a:t>
            </a:r>
            <a:r>
              <a:rPr lang="en-US" altLang="zh-TW" smtClean="0">
                <a:ea typeface="標楷體" pitchFamily="65" charset="-120"/>
              </a:rPr>
              <a:t>!</a:t>
            </a:r>
          </a:p>
          <a:p>
            <a:pPr eaLnBrk="1" hangingPunct="1">
              <a:lnSpc>
                <a:spcPct val="90000"/>
              </a:lnSpc>
              <a:spcBef>
                <a:spcPct val="0"/>
              </a:spcBef>
              <a:buClr>
                <a:schemeClr val="tx1"/>
              </a:buClr>
              <a:buFont typeface="Wingdings" pitchFamily="2" charset="2"/>
              <a:buChar char="Ø"/>
              <a:defRPr/>
            </a:pPr>
            <a:r>
              <a:rPr lang="en-US" altLang="zh-TW" smtClean="0"/>
              <a:t>Maintenance of bridge vs operating system</a:t>
            </a:r>
          </a:p>
          <a:p>
            <a:pPr lvl="1" eaLnBrk="1" hangingPunct="1">
              <a:lnSpc>
                <a:spcPct val="90000"/>
              </a:lnSpc>
              <a:spcBef>
                <a:spcPct val="0"/>
              </a:spcBef>
              <a:defRPr/>
            </a:pPr>
            <a:r>
              <a:rPr lang="en-US" altLang="zh-TW" smtClean="0"/>
              <a:t>Bridge: painting, repair minor cracks, resurfacing road &lt;--</a:t>
            </a:r>
            <a:r>
              <a:rPr lang="zh-TW" altLang="en-US" smtClean="0">
                <a:ea typeface="標楷體" pitchFamily="65" charset="-120"/>
              </a:rPr>
              <a:t>由</a:t>
            </a:r>
            <a:r>
              <a:rPr lang="zh-TW" altLang="en-US" b="1" smtClean="0">
                <a:ea typeface="標楷體" pitchFamily="65" charset="-120"/>
              </a:rPr>
              <a:t>磨損</a:t>
            </a:r>
            <a:r>
              <a:rPr lang="zh-TW" altLang="en-US" smtClean="0">
                <a:ea typeface="標楷體" pitchFamily="65" charset="-120"/>
              </a:rPr>
              <a:t>造成</a:t>
            </a:r>
          </a:p>
          <a:p>
            <a:pPr lvl="1" eaLnBrk="1" hangingPunct="1">
              <a:lnSpc>
                <a:spcPct val="90000"/>
              </a:lnSpc>
              <a:spcBef>
                <a:spcPct val="0"/>
              </a:spcBef>
              <a:defRPr/>
            </a:pPr>
            <a:r>
              <a:rPr lang="en-US" altLang="zh-TW" smtClean="0"/>
              <a:t>OS: from batch to time sharing </a:t>
            </a:r>
            <a:r>
              <a:rPr lang="en-US" altLang="zh-TW" smtClean="0">
                <a:sym typeface="Wingdings" pitchFamily="2" charset="2"/>
              </a:rPr>
              <a:t> change of architecture, lots of code should be  rewritten</a:t>
            </a:r>
            <a:r>
              <a:rPr lang="en-US" altLang="zh-TW" smtClean="0"/>
              <a:t>. &lt;--</a:t>
            </a:r>
            <a:r>
              <a:rPr lang="zh-TW" altLang="en-US" smtClean="0">
                <a:ea typeface="標楷體" pitchFamily="65" charset="-120"/>
              </a:rPr>
              <a:t>功能改變</a:t>
            </a:r>
            <a:r>
              <a:rPr lang="en-US" altLang="zh-TW" smtClean="0">
                <a:ea typeface="標楷體" pitchFamily="65" charset="-120"/>
              </a:rPr>
              <a:t>(</a:t>
            </a:r>
            <a:r>
              <a:rPr lang="zh-TW" altLang="en-US" smtClean="0">
                <a:ea typeface="標楷體" pitchFamily="65" charset="-120"/>
              </a:rPr>
              <a:t>更複雜</a:t>
            </a:r>
            <a:r>
              <a:rPr lang="en-US" altLang="zh-TW" smtClean="0">
                <a:ea typeface="標楷體" pitchFamily="65" charset="-120"/>
              </a:rPr>
              <a:t>!)</a:t>
            </a:r>
          </a:p>
        </p:txBody>
      </p:sp>
    </p:spTree>
    <p:extLst>
      <p:ext uri="{BB962C8B-B14F-4D97-AF65-F5344CB8AC3E}">
        <p14:creationId xmlns:p14="http://schemas.microsoft.com/office/powerpoint/2010/main" val="1888589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836613"/>
          </a:xfrm>
        </p:spPr>
        <p:txBody>
          <a:bodyPr/>
          <a:lstStyle/>
          <a:p>
            <a:pPr eaLnBrk="1" hangingPunct="1">
              <a:defRPr/>
            </a:pPr>
            <a:r>
              <a:rPr lang="en-US" altLang="zh-TW" b="1" smtClean="0">
                <a:ea typeface="標楷體" pitchFamily="65" charset="-120"/>
              </a:rPr>
              <a:t>3 </a:t>
            </a:r>
            <a:r>
              <a:rPr lang="zh-TW" altLang="en-US" b="1" smtClean="0">
                <a:ea typeface="標楷體" pitchFamily="65" charset="-120"/>
              </a:rPr>
              <a:t>軟體不會磨損</a:t>
            </a:r>
            <a:r>
              <a:rPr lang="en-US" altLang="zh-TW" b="1" smtClean="0">
                <a:ea typeface="標楷體" pitchFamily="65" charset="-120"/>
              </a:rPr>
              <a:t>,</a:t>
            </a:r>
            <a:r>
              <a:rPr lang="zh-TW" altLang="en-US" b="1" smtClean="0">
                <a:ea typeface="標楷體" pitchFamily="65" charset="-120"/>
              </a:rPr>
              <a:t>只是不斷演進</a:t>
            </a:r>
          </a:p>
        </p:txBody>
      </p:sp>
      <p:sp>
        <p:nvSpPr>
          <p:cNvPr id="26627" name="Rectangle 3"/>
          <p:cNvSpPr>
            <a:spLocks noGrp="1" noChangeArrowheads="1"/>
          </p:cNvSpPr>
          <p:nvPr>
            <p:ph type="body" idx="1"/>
          </p:nvPr>
        </p:nvSpPr>
        <p:spPr>
          <a:xfrm>
            <a:off x="457200" y="908050"/>
            <a:ext cx="8229600" cy="5218113"/>
          </a:xfrm>
        </p:spPr>
        <p:txBody>
          <a:bodyPr/>
          <a:lstStyle/>
          <a:p>
            <a:pPr eaLnBrk="1" hangingPunct="1">
              <a:defRPr/>
            </a:pPr>
            <a:r>
              <a:rPr lang="en-US" altLang="zh-TW" smtClean="0"/>
              <a:t>Operating System vs Bridge</a:t>
            </a:r>
          </a:p>
          <a:p>
            <a:pPr lvl="1" eaLnBrk="1" hangingPunct="1">
              <a:defRPr/>
            </a:pPr>
            <a:r>
              <a:rPr lang="zh-TW" altLang="en-US" smtClean="0">
                <a:ea typeface="標楷體" pitchFamily="65" charset="-120"/>
              </a:rPr>
              <a:t>橋施工不良有什麼後果</a:t>
            </a:r>
            <a:r>
              <a:rPr lang="en-US" altLang="zh-TW" smtClean="0">
                <a:ea typeface="標楷體" pitchFamily="65" charset="-120"/>
              </a:rPr>
              <a:t>?  </a:t>
            </a:r>
            <a:r>
              <a:rPr lang="en-US" altLang="zh-TW" smtClean="0">
                <a:ea typeface="標楷體" pitchFamily="65" charset="-120"/>
                <a:sym typeface="Wingdings" pitchFamily="2" charset="2"/>
              </a:rPr>
              <a:t></a:t>
            </a:r>
            <a:r>
              <a:rPr lang="zh-TW" altLang="en-US" smtClean="0">
                <a:ea typeface="標楷體" pitchFamily="65" charset="-120"/>
                <a:sym typeface="Wingdings" pitchFamily="2" charset="2"/>
              </a:rPr>
              <a:t>照用</a:t>
            </a:r>
          </a:p>
          <a:p>
            <a:pPr lvl="1" eaLnBrk="1" hangingPunct="1">
              <a:defRPr/>
            </a:pPr>
            <a:r>
              <a:rPr lang="zh-TW" altLang="en-US" smtClean="0">
                <a:ea typeface="標楷體" pitchFamily="65" charset="-120"/>
                <a:sym typeface="Wingdings" pitchFamily="2" charset="2"/>
              </a:rPr>
              <a:t>軟體呢</a:t>
            </a:r>
            <a:r>
              <a:rPr lang="en-US" altLang="zh-TW" smtClean="0">
                <a:ea typeface="標楷體" pitchFamily="65" charset="-120"/>
                <a:sym typeface="Wingdings" pitchFamily="2" charset="2"/>
              </a:rPr>
              <a:t>? </a:t>
            </a:r>
            <a:r>
              <a:rPr lang="en-US" altLang="zh-TW" smtClean="0"/>
              <a:t>wrong result, data loss, system crash</a:t>
            </a:r>
          </a:p>
          <a:p>
            <a:pPr lvl="1" eaLnBrk="1" hangingPunct="1">
              <a:defRPr/>
            </a:pPr>
            <a:r>
              <a:rPr lang="zh-TW" altLang="en-US" smtClean="0">
                <a:ea typeface="標楷體" pitchFamily="65" charset="-120"/>
              </a:rPr>
              <a:t>橋不當使用有什麼後果</a:t>
            </a:r>
            <a:r>
              <a:rPr lang="en-US" altLang="zh-TW" smtClean="0">
                <a:ea typeface="標楷體" pitchFamily="65" charset="-120"/>
              </a:rPr>
              <a:t>? </a:t>
            </a:r>
            <a:r>
              <a:rPr lang="en-US" altLang="zh-TW" smtClean="0">
                <a:ea typeface="標楷體" pitchFamily="65" charset="-120"/>
                <a:sym typeface="Wingdings" pitchFamily="2" charset="2"/>
              </a:rPr>
              <a:t></a:t>
            </a:r>
            <a:r>
              <a:rPr lang="zh-TW" altLang="en-US" smtClean="0">
                <a:ea typeface="標楷體" pitchFamily="65" charset="-120"/>
                <a:sym typeface="Wingdings" pitchFamily="2" charset="2"/>
              </a:rPr>
              <a:t>照用</a:t>
            </a:r>
            <a:r>
              <a:rPr lang="en-US" altLang="zh-TW" smtClean="0">
                <a:ea typeface="標楷體" pitchFamily="65" charset="-120"/>
                <a:sym typeface="Wingdings" pitchFamily="2" charset="2"/>
              </a:rPr>
              <a:t>,</a:t>
            </a:r>
            <a:r>
              <a:rPr lang="zh-TW" altLang="en-US" smtClean="0">
                <a:ea typeface="標楷體" pitchFamily="65" charset="-120"/>
                <a:sym typeface="Wingdings" pitchFamily="2" charset="2"/>
              </a:rPr>
              <a:t>只要不斷</a:t>
            </a:r>
            <a:r>
              <a:rPr lang="en-US" altLang="zh-TW" smtClean="0">
                <a:ea typeface="標楷體" pitchFamily="65" charset="-120"/>
                <a:sym typeface="Wingdings" pitchFamily="2" charset="2"/>
              </a:rPr>
              <a:t>!</a:t>
            </a:r>
          </a:p>
          <a:p>
            <a:pPr lvl="1" eaLnBrk="1" hangingPunct="1">
              <a:defRPr/>
            </a:pPr>
            <a:r>
              <a:rPr lang="zh-TW" altLang="en-US" smtClean="0">
                <a:ea typeface="標楷體" pitchFamily="65" charset="-120"/>
                <a:sym typeface="Wingdings" pitchFamily="2" charset="2"/>
              </a:rPr>
              <a:t>軟體</a:t>
            </a:r>
            <a:r>
              <a:rPr lang="zh-TW" altLang="en-US" smtClean="0">
                <a:ea typeface="標楷體" pitchFamily="65" charset="-120"/>
              </a:rPr>
              <a:t>不當使用</a:t>
            </a:r>
            <a:r>
              <a:rPr lang="zh-TW" altLang="en-US" smtClean="0">
                <a:ea typeface="標楷體" pitchFamily="65" charset="-120"/>
                <a:sym typeface="Wingdings" pitchFamily="2" charset="2"/>
              </a:rPr>
              <a:t>呢</a:t>
            </a:r>
            <a:r>
              <a:rPr lang="en-US" altLang="zh-TW" smtClean="0">
                <a:ea typeface="標楷體" pitchFamily="65" charset="-120"/>
                <a:sym typeface="Wingdings" pitchFamily="2" charset="2"/>
              </a:rPr>
              <a:t>? </a:t>
            </a:r>
            <a:r>
              <a:rPr lang="zh-TW" altLang="en-US" smtClean="0">
                <a:ea typeface="標楷體" pitchFamily="65" charset="-120"/>
                <a:sym typeface="Wingdings" pitchFamily="2" charset="2"/>
              </a:rPr>
              <a:t>允許使用的後果</a:t>
            </a:r>
            <a:r>
              <a:rPr lang="en-US" altLang="zh-TW" smtClean="0">
                <a:ea typeface="標楷體" pitchFamily="65" charset="-120"/>
                <a:sym typeface="Wingdings" pitchFamily="2" charset="2"/>
              </a:rPr>
              <a:t>! </a:t>
            </a:r>
            <a:r>
              <a:rPr lang="zh-TW" altLang="en-US" smtClean="0">
                <a:ea typeface="標楷體" pitchFamily="65" charset="-120"/>
                <a:sym typeface="Wingdings" pitchFamily="2" charset="2"/>
              </a:rPr>
              <a:t>對策</a:t>
            </a:r>
            <a:r>
              <a:rPr lang="en-US" altLang="zh-TW" smtClean="0">
                <a:ea typeface="標楷體" pitchFamily="65" charset="-120"/>
                <a:sym typeface="Wingdings" pitchFamily="2" charset="2"/>
              </a:rPr>
              <a:t>:</a:t>
            </a:r>
            <a:r>
              <a:rPr lang="zh-TW" altLang="en-US" smtClean="0">
                <a:ea typeface="標楷體" pitchFamily="65" charset="-120"/>
                <a:sym typeface="Wingdings" pitchFamily="2" charset="2"/>
              </a:rPr>
              <a:t>無法操作</a:t>
            </a:r>
            <a:r>
              <a:rPr lang="en-US" altLang="zh-TW" smtClean="0">
                <a:ea typeface="標楷體" pitchFamily="65" charset="-120"/>
                <a:sym typeface="Wingdings" pitchFamily="2" charset="2"/>
              </a:rPr>
              <a:t>,</a:t>
            </a:r>
            <a:r>
              <a:rPr lang="en-US" altLang="zh-TW" smtClean="0"/>
              <a:t>Use error or warning messages to remind the user or administrator</a:t>
            </a:r>
          </a:p>
        </p:txBody>
      </p:sp>
    </p:spTree>
    <p:extLst>
      <p:ext uri="{BB962C8B-B14F-4D97-AF65-F5344CB8AC3E}">
        <p14:creationId xmlns:p14="http://schemas.microsoft.com/office/powerpoint/2010/main" val="361093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836613"/>
          </a:xfrm>
        </p:spPr>
        <p:txBody>
          <a:bodyPr/>
          <a:lstStyle/>
          <a:p>
            <a:pPr eaLnBrk="1" hangingPunct="1">
              <a:defRPr/>
            </a:pPr>
            <a:r>
              <a:rPr lang="en-GB" altLang="zh-TW" sz="3600" smtClean="0"/>
              <a:t>What are the attributes of good software?</a:t>
            </a:r>
            <a:endParaRPr lang="en-US" altLang="zh-TW" sz="3600" smtClean="0"/>
          </a:p>
        </p:txBody>
      </p:sp>
      <p:sp>
        <p:nvSpPr>
          <p:cNvPr id="84995" name="Rectangle 3"/>
          <p:cNvSpPr>
            <a:spLocks noGrp="1" noChangeArrowheads="1"/>
          </p:cNvSpPr>
          <p:nvPr>
            <p:ph type="body" idx="1"/>
          </p:nvPr>
        </p:nvSpPr>
        <p:spPr>
          <a:xfrm>
            <a:off x="457200" y="908050"/>
            <a:ext cx="8229600" cy="5218113"/>
          </a:xfrm>
        </p:spPr>
        <p:txBody>
          <a:bodyPr/>
          <a:lstStyle/>
          <a:p>
            <a:pPr eaLnBrk="1" hangingPunct="1">
              <a:lnSpc>
                <a:spcPct val="90000"/>
              </a:lnSpc>
              <a:defRPr/>
            </a:pPr>
            <a:r>
              <a:rPr lang="en-GB" altLang="zh-TW" sz="2400" dirty="0" smtClean="0"/>
              <a:t>The software should deliver the required functionality and performance to the user and should be maintainable, dependable and acceptable.</a:t>
            </a:r>
          </a:p>
          <a:p>
            <a:pPr eaLnBrk="1" hangingPunct="1">
              <a:lnSpc>
                <a:spcPct val="90000"/>
              </a:lnSpc>
              <a:defRPr/>
            </a:pPr>
            <a:r>
              <a:rPr lang="en-GB" altLang="zh-TW" sz="2400" dirty="0" smtClean="0"/>
              <a:t>Maintainability</a:t>
            </a:r>
          </a:p>
          <a:p>
            <a:pPr lvl="1" eaLnBrk="1" hangingPunct="1">
              <a:lnSpc>
                <a:spcPct val="90000"/>
              </a:lnSpc>
              <a:defRPr/>
            </a:pPr>
            <a:r>
              <a:rPr lang="en-GB" altLang="zh-TW" sz="2000" dirty="0" smtClean="0"/>
              <a:t>Software must evolve to meet changing needs;</a:t>
            </a:r>
          </a:p>
          <a:p>
            <a:pPr eaLnBrk="1" hangingPunct="1">
              <a:lnSpc>
                <a:spcPct val="90000"/>
              </a:lnSpc>
              <a:defRPr/>
            </a:pPr>
            <a:r>
              <a:rPr lang="en-GB" altLang="zh-TW" sz="2400" dirty="0" smtClean="0"/>
              <a:t>Dependability</a:t>
            </a:r>
          </a:p>
          <a:p>
            <a:pPr lvl="1" eaLnBrk="1" hangingPunct="1">
              <a:lnSpc>
                <a:spcPct val="90000"/>
              </a:lnSpc>
              <a:defRPr/>
            </a:pPr>
            <a:r>
              <a:rPr lang="en-GB" altLang="zh-TW" sz="2000" dirty="0" smtClean="0"/>
              <a:t>Software must be trustworthy;</a:t>
            </a:r>
          </a:p>
          <a:p>
            <a:pPr eaLnBrk="1" hangingPunct="1">
              <a:lnSpc>
                <a:spcPct val="90000"/>
              </a:lnSpc>
              <a:defRPr/>
            </a:pPr>
            <a:r>
              <a:rPr lang="en-GB" altLang="zh-TW" sz="2400" dirty="0" smtClean="0"/>
              <a:t>Efficiency</a:t>
            </a:r>
          </a:p>
          <a:p>
            <a:pPr lvl="1" eaLnBrk="1" hangingPunct="1">
              <a:lnSpc>
                <a:spcPct val="90000"/>
              </a:lnSpc>
              <a:defRPr/>
            </a:pPr>
            <a:r>
              <a:rPr lang="en-GB" altLang="zh-TW" sz="2000" dirty="0" smtClean="0"/>
              <a:t>Software should not make wasteful use of system resources;</a:t>
            </a:r>
          </a:p>
          <a:p>
            <a:pPr eaLnBrk="1" hangingPunct="1">
              <a:lnSpc>
                <a:spcPct val="90000"/>
              </a:lnSpc>
              <a:defRPr/>
            </a:pPr>
            <a:r>
              <a:rPr lang="en-GB" altLang="zh-TW" sz="2400" dirty="0" smtClean="0"/>
              <a:t>Acceptability</a:t>
            </a:r>
          </a:p>
          <a:p>
            <a:pPr lvl="1" eaLnBrk="1" hangingPunct="1">
              <a:lnSpc>
                <a:spcPct val="90000"/>
              </a:lnSpc>
              <a:defRPr/>
            </a:pPr>
            <a:r>
              <a:rPr lang="en-GB" altLang="zh-TW" sz="2000" dirty="0" smtClean="0"/>
              <a:t>Software must accepted by the users for which it was designed. This means it must be understandable, usable and compatible with other systems.</a:t>
            </a:r>
            <a:endParaRPr lang="en-US" altLang="zh-TW" sz="2000" dirty="0" smtClean="0"/>
          </a:p>
        </p:txBody>
      </p:sp>
    </p:spTree>
    <p:extLst>
      <p:ext uri="{BB962C8B-B14F-4D97-AF65-F5344CB8AC3E}">
        <p14:creationId xmlns:p14="http://schemas.microsoft.com/office/powerpoint/2010/main" val="3348650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3 </a:t>
            </a:r>
            <a:r>
              <a:rPr lang="zh-TW" altLang="en-US" b="1" smtClean="0">
                <a:ea typeface="標楷體" pitchFamily="65" charset="-120"/>
              </a:rPr>
              <a:t>軟體不會磨損</a:t>
            </a:r>
            <a:r>
              <a:rPr lang="en-US" altLang="zh-TW" b="1" smtClean="0">
                <a:ea typeface="標楷體" pitchFamily="65" charset="-120"/>
              </a:rPr>
              <a:t>,</a:t>
            </a:r>
            <a:r>
              <a:rPr lang="zh-TW" altLang="en-US" b="1" smtClean="0">
                <a:ea typeface="標楷體" pitchFamily="65" charset="-120"/>
              </a:rPr>
              <a:t>只是不斷演進</a:t>
            </a:r>
          </a:p>
        </p:txBody>
      </p:sp>
      <p:sp>
        <p:nvSpPr>
          <p:cNvPr id="25603" name="Rectangle 3"/>
          <p:cNvSpPr>
            <a:spLocks noGrp="1" noChangeArrowheads="1"/>
          </p:cNvSpPr>
          <p:nvPr>
            <p:ph type="body" idx="1"/>
          </p:nvPr>
        </p:nvSpPr>
        <p:spPr>
          <a:xfrm>
            <a:off x="457200" y="908050"/>
            <a:ext cx="8229600" cy="5218113"/>
          </a:xfrm>
        </p:spPr>
        <p:txBody>
          <a:bodyPr/>
          <a:lstStyle/>
          <a:p>
            <a:pPr eaLnBrk="1" hangingPunct="1">
              <a:defRPr/>
            </a:pPr>
            <a:r>
              <a:rPr lang="zh-TW" altLang="en-US" smtClean="0">
                <a:ea typeface="標楷體" pitchFamily="65" charset="-120"/>
              </a:rPr>
              <a:t>軟體</a:t>
            </a:r>
            <a:r>
              <a:rPr lang="zh-TW" altLang="en-US" smtClean="0">
                <a:effectLst/>
                <a:ea typeface="標楷體" pitchFamily="65" charset="-120"/>
              </a:rPr>
              <a:t>為何要修改</a:t>
            </a:r>
            <a:r>
              <a:rPr lang="en-US" altLang="zh-TW" smtClean="0">
                <a:effectLst/>
                <a:ea typeface="標楷體" pitchFamily="65" charset="-120"/>
              </a:rPr>
              <a:t>?</a:t>
            </a:r>
          </a:p>
          <a:p>
            <a:pPr lvl="1" eaLnBrk="1" hangingPunct="1">
              <a:defRPr/>
            </a:pPr>
            <a:r>
              <a:rPr lang="zh-TW" altLang="en-US" smtClean="0">
                <a:ea typeface="標楷體" pitchFamily="65" charset="-120"/>
              </a:rPr>
              <a:t>操作不便、修改報表格式、錯誤 </a:t>
            </a:r>
            <a:r>
              <a:rPr lang="zh-TW" altLang="en-US" smtClean="0">
                <a:ea typeface="標楷體" pitchFamily="65" charset="-120"/>
                <a:sym typeface="Wingdings" pitchFamily="2" charset="2"/>
              </a:rPr>
              <a:t>修改程式</a:t>
            </a:r>
            <a:endParaRPr lang="zh-TW" altLang="en-US" smtClean="0">
              <a:ea typeface="標楷體" pitchFamily="65" charset="-120"/>
            </a:endParaRPr>
          </a:p>
          <a:p>
            <a:pPr lvl="1" eaLnBrk="1" hangingPunct="1">
              <a:defRPr/>
            </a:pPr>
            <a:r>
              <a:rPr lang="zh-TW" altLang="en-US" smtClean="0">
                <a:ea typeface="標楷體" pitchFamily="65" charset="-120"/>
              </a:rPr>
              <a:t>平台改變 </a:t>
            </a:r>
            <a:r>
              <a:rPr lang="zh-TW" altLang="en-US" smtClean="0">
                <a:ea typeface="標楷體" pitchFamily="65" charset="-120"/>
                <a:sym typeface="Wingdings" pitchFamily="2" charset="2"/>
              </a:rPr>
              <a:t>修改</a:t>
            </a:r>
            <a:r>
              <a:rPr lang="zh-TW" altLang="en-US" smtClean="0">
                <a:ea typeface="標楷體" pitchFamily="65" charset="-120"/>
              </a:rPr>
              <a:t>平台</a:t>
            </a:r>
            <a:r>
              <a:rPr lang="zh-TW" altLang="en-US" smtClean="0">
                <a:ea typeface="標楷體" pitchFamily="65" charset="-120"/>
                <a:sym typeface="Wingdings" pitchFamily="2" charset="2"/>
              </a:rPr>
              <a:t>介面程式或調整架構</a:t>
            </a:r>
            <a:endParaRPr lang="zh-TW" altLang="en-US" smtClean="0">
              <a:ea typeface="標楷體" pitchFamily="65" charset="-120"/>
            </a:endParaRPr>
          </a:p>
          <a:p>
            <a:pPr lvl="1" eaLnBrk="1" hangingPunct="1">
              <a:defRPr/>
            </a:pPr>
            <a:r>
              <a:rPr lang="zh-TW" altLang="en-US" smtClean="0">
                <a:ea typeface="標楷體" pitchFamily="65" charset="-120"/>
              </a:rPr>
              <a:t>增加新功能</a:t>
            </a:r>
            <a:r>
              <a:rPr lang="zh-TW" altLang="en-US" smtClean="0">
                <a:ea typeface="標楷體" pitchFamily="65" charset="-120"/>
                <a:sym typeface="Wingdings" pitchFamily="2" charset="2"/>
              </a:rPr>
              <a:t>調整架構及增修改程式</a:t>
            </a:r>
          </a:p>
          <a:p>
            <a:pPr eaLnBrk="1" hangingPunct="1">
              <a:defRPr/>
            </a:pPr>
            <a:r>
              <a:rPr lang="en-US" altLang="zh-TW" smtClean="0">
                <a:latin typeface="標楷體" pitchFamily="65" charset="-120"/>
                <a:ea typeface="標楷體" pitchFamily="65" charset="-120"/>
                <a:sym typeface="Wingdings" pitchFamily="2" charset="2"/>
              </a:rPr>
              <a:t>Software maintenance:</a:t>
            </a:r>
            <a:r>
              <a:rPr lang="zh-TW" altLang="en-US" smtClean="0">
                <a:latin typeface="標楷體" pitchFamily="65" charset="-120"/>
                <a:ea typeface="標楷體" pitchFamily="65" charset="-120"/>
                <a:sym typeface="Wingdings" pitchFamily="2" charset="2"/>
              </a:rPr>
              <a:t>修改軟體以維持軟体正常運作且滿足客戶使用</a:t>
            </a:r>
          </a:p>
          <a:p>
            <a:pPr eaLnBrk="1" hangingPunct="1">
              <a:spcBef>
                <a:spcPct val="0"/>
              </a:spcBef>
              <a:defRPr/>
            </a:pPr>
            <a:r>
              <a:rPr lang="en-US" altLang="zh-TW" smtClean="0"/>
              <a:t>More complicated for software than other engineering product</a:t>
            </a:r>
          </a:p>
        </p:txBody>
      </p:sp>
    </p:spTree>
    <p:extLst>
      <p:ext uri="{BB962C8B-B14F-4D97-AF65-F5344CB8AC3E}">
        <p14:creationId xmlns:p14="http://schemas.microsoft.com/office/powerpoint/2010/main" val="344180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9144000" cy="836613"/>
          </a:xfrm>
        </p:spPr>
        <p:txBody>
          <a:bodyPr/>
          <a:lstStyle/>
          <a:p>
            <a:pPr eaLnBrk="1" hangingPunct="1">
              <a:defRPr/>
            </a:pPr>
            <a:r>
              <a:rPr lang="en-US" altLang="zh-TW" smtClean="0">
                <a:ea typeface="標楷體" pitchFamily="65" charset="-120"/>
              </a:rPr>
              <a:t>4 </a:t>
            </a:r>
            <a:r>
              <a:rPr lang="zh-TW" altLang="en-US" smtClean="0">
                <a:ea typeface="標楷體" pitchFamily="65" charset="-120"/>
              </a:rPr>
              <a:t>軟體內容包括程式碼與設計文件</a:t>
            </a:r>
            <a:endParaRPr lang="zh-TW" altLang="en-US" smtClean="0">
              <a:ea typeface="標楷體" pitchFamily="65" charset="-120"/>
              <a:sym typeface="Wingdings" pitchFamily="2" charset="2"/>
            </a:endParaRPr>
          </a:p>
        </p:txBody>
      </p:sp>
      <p:sp>
        <p:nvSpPr>
          <p:cNvPr id="78851" name="Rectangle 3"/>
          <p:cNvSpPr>
            <a:spLocks noGrp="1" noChangeArrowheads="1"/>
          </p:cNvSpPr>
          <p:nvPr>
            <p:ph type="body" idx="1"/>
          </p:nvPr>
        </p:nvSpPr>
        <p:spPr>
          <a:xfrm>
            <a:off x="457200" y="908050"/>
            <a:ext cx="8229600" cy="5218113"/>
          </a:xfrm>
        </p:spPr>
        <p:txBody>
          <a:bodyPr/>
          <a:lstStyle/>
          <a:p>
            <a:pPr eaLnBrk="1" hangingPunct="1">
              <a:defRPr/>
            </a:pPr>
            <a:r>
              <a:rPr lang="zh-TW" altLang="en-US" smtClean="0">
                <a:ea typeface="標楷體" pitchFamily="65" charset="-120"/>
              </a:rPr>
              <a:t>修改軟體時</a:t>
            </a:r>
            <a:r>
              <a:rPr lang="en-US" altLang="zh-TW" smtClean="0">
                <a:ea typeface="標楷體" pitchFamily="65" charset="-120"/>
              </a:rPr>
              <a:t>,</a:t>
            </a:r>
            <a:r>
              <a:rPr lang="zh-TW" altLang="en-US" smtClean="0">
                <a:ea typeface="標楷體" pitchFamily="65" charset="-120"/>
              </a:rPr>
              <a:t>只有程式碼有何不便</a:t>
            </a:r>
            <a:r>
              <a:rPr lang="en-US" altLang="zh-TW" smtClean="0">
                <a:ea typeface="標楷體" pitchFamily="65" charset="-120"/>
              </a:rPr>
              <a:t>?</a:t>
            </a:r>
          </a:p>
          <a:p>
            <a:pPr lvl="1" eaLnBrk="1" hangingPunct="1">
              <a:defRPr/>
            </a:pPr>
            <a:r>
              <a:rPr lang="zh-TW" altLang="en-US" smtClean="0">
                <a:ea typeface="標楷體" pitchFamily="65" charset="-120"/>
              </a:rPr>
              <a:t>不知當時如何設計</a:t>
            </a:r>
            <a:r>
              <a:rPr lang="en-US" altLang="zh-TW" smtClean="0">
                <a:ea typeface="標楷體" pitchFamily="65" charset="-120"/>
              </a:rPr>
              <a:t>!</a:t>
            </a:r>
          </a:p>
          <a:p>
            <a:pPr lvl="1" eaLnBrk="1" hangingPunct="1">
              <a:defRPr/>
            </a:pPr>
            <a:r>
              <a:rPr lang="zh-TW" altLang="en-US" smtClean="0">
                <a:ea typeface="標楷體" pitchFamily="65" charset="-120"/>
              </a:rPr>
              <a:t>不易找出該修改處</a:t>
            </a:r>
            <a:r>
              <a:rPr lang="en-US" altLang="zh-TW" smtClean="0">
                <a:ea typeface="標楷體" pitchFamily="65" charset="-120"/>
              </a:rPr>
              <a:t>!</a:t>
            </a:r>
          </a:p>
          <a:p>
            <a:pPr lvl="1" eaLnBrk="1" hangingPunct="1">
              <a:defRPr/>
            </a:pPr>
            <a:r>
              <a:rPr lang="zh-TW" altLang="en-US" smtClean="0">
                <a:ea typeface="標楷體" pitchFamily="65" charset="-120"/>
              </a:rPr>
              <a:t>不易發現修改所造成的影嚮</a:t>
            </a:r>
          </a:p>
          <a:p>
            <a:pPr eaLnBrk="1" hangingPunct="1">
              <a:defRPr/>
            </a:pPr>
            <a:r>
              <a:rPr lang="zh-TW" altLang="en-US" smtClean="0">
                <a:ea typeface="標楷體" pitchFamily="65" charset="-120"/>
              </a:rPr>
              <a:t>軟體內容</a:t>
            </a:r>
            <a:r>
              <a:rPr lang="en-US" altLang="zh-TW" smtClean="0">
                <a:ea typeface="標楷體" pitchFamily="65" charset="-120"/>
              </a:rPr>
              <a:t>:</a:t>
            </a:r>
            <a:r>
              <a:rPr lang="zh-TW" altLang="en-US" smtClean="0">
                <a:ea typeface="標楷體" pitchFamily="65" charset="-120"/>
              </a:rPr>
              <a:t>程式碼與設計文件</a:t>
            </a:r>
          </a:p>
          <a:p>
            <a:pPr lvl="1" eaLnBrk="1" hangingPunct="1">
              <a:defRPr/>
            </a:pPr>
            <a:r>
              <a:rPr lang="zh-TW" altLang="en-US" smtClean="0">
                <a:ea typeface="標楷體" pitchFamily="65" charset="-120"/>
              </a:rPr>
              <a:t>使人了解設計的動機、功能、軟體架構、各模組設計方法</a:t>
            </a:r>
          </a:p>
          <a:p>
            <a:pPr lvl="1" eaLnBrk="1" hangingPunct="1">
              <a:defRPr/>
            </a:pPr>
            <a:r>
              <a:rPr lang="zh-TW" altLang="en-US" smtClean="0">
                <a:ea typeface="標楷體" pitchFamily="65" charset="-120"/>
              </a:rPr>
              <a:t>程式碼及所需 </a:t>
            </a:r>
            <a:r>
              <a:rPr lang="en-US" altLang="zh-TW" smtClean="0">
                <a:ea typeface="標楷體" pitchFamily="65" charset="-120"/>
              </a:rPr>
              <a:t>Data</a:t>
            </a:r>
          </a:p>
          <a:p>
            <a:pPr lvl="1" eaLnBrk="1" hangingPunct="1">
              <a:defRPr/>
            </a:pPr>
            <a:r>
              <a:rPr lang="zh-TW" altLang="en-US" smtClean="0">
                <a:ea typeface="標楷體" pitchFamily="65" charset="-120"/>
              </a:rPr>
              <a:t>測試環境、程式、資料、及步驟</a:t>
            </a:r>
          </a:p>
          <a:p>
            <a:pPr lvl="1" eaLnBrk="1" hangingPunct="1">
              <a:defRPr/>
            </a:pPr>
            <a:r>
              <a:rPr lang="zh-TW" altLang="en-US" smtClean="0">
                <a:ea typeface="標楷體" pitchFamily="65" charset="-120"/>
              </a:rPr>
              <a:t>建置、使用、維護文件</a:t>
            </a:r>
          </a:p>
        </p:txBody>
      </p:sp>
    </p:spTree>
    <p:extLst>
      <p:ext uri="{BB962C8B-B14F-4D97-AF65-F5344CB8AC3E}">
        <p14:creationId xmlns:p14="http://schemas.microsoft.com/office/powerpoint/2010/main" val="1680845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5 </a:t>
            </a:r>
            <a:r>
              <a:rPr lang="zh-TW" altLang="en-US" b="1" smtClean="0">
                <a:ea typeface="標楷體" pitchFamily="65" charset="-120"/>
              </a:rPr>
              <a:t>軟體是創意作品</a:t>
            </a:r>
          </a:p>
        </p:txBody>
      </p:sp>
      <p:sp>
        <p:nvSpPr>
          <p:cNvPr id="28675" name="Rectangle 3"/>
          <p:cNvSpPr>
            <a:spLocks noGrp="1" noChangeArrowheads="1"/>
          </p:cNvSpPr>
          <p:nvPr>
            <p:ph type="body" idx="1"/>
          </p:nvPr>
        </p:nvSpPr>
        <p:spPr>
          <a:xfrm>
            <a:off x="457200" y="908050"/>
            <a:ext cx="8229600" cy="5218113"/>
          </a:xfrm>
        </p:spPr>
        <p:txBody>
          <a:bodyPr/>
          <a:lstStyle/>
          <a:p>
            <a:pPr eaLnBrk="1" hangingPunct="1">
              <a:defRPr/>
            </a:pPr>
            <a:r>
              <a:rPr lang="zh-TW" altLang="en-US" smtClean="0">
                <a:ea typeface="標楷體" pitchFamily="65" charset="-120"/>
              </a:rPr>
              <a:t>軟体是為明天的使用而開發</a:t>
            </a:r>
          </a:p>
          <a:p>
            <a:pPr lvl="1" eaLnBrk="1" hangingPunct="1">
              <a:defRPr/>
            </a:pPr>
            <a:r>
              <a:rPr lang="zh-TW" altLang="en-US" smtClean="0">
                <a:ea typeface="標楷體" pitchFamily="65" charset="-120"/>
              </a:rPr>
              <a:t>使用者</a:t>
            </a:r>
            <a:r>
              <a:rPr lang="en-US" altLang="zh-TW" smtClean="0">
                <a:ea typeface="標楷體" pitchFamily="65" charset="-120"/>
              </a:rPr>
              <a:t>?</a:t>
            </a:r>
            <a:r>
              <a:rPr lang="zh-TW" altLang="en-US" smtClean="0">
                <a:ea typeface="標楷體" pitchFamily="65" charset="-120"/>
              </a:rPr>
              <a:t>用來作什麼</a:t>
            </a:r>
            <a:r>
              <a:rPr lang="en-US" altLang="zh-TW" smtClean="0">
                <a:ea typeface="標楷體" pitchFamily="65" charset="-120"/>
              </a:rPr>
              <a:t>?</a:t>
            </a:r>
            <a:r>
              <a:rPr lang="zh-TW" altLang="en-US" smtClean="0">
                <a:ea typeface="標楷體" pitchFamily="65" charset="-120"/>
              </a:rPr>
              <a:t>得到什麼效益</a:t>
            </a:r>
            <a:r>
              <a:rPr lang="en-US" altLang="zh-TW" smtClean="0">
                <a:ea typeface="標楷體" pitchFamily="65" charset="-120"/>
              </a:rPr>
              <a:t>?</a:t>
            </a:r>
            <a:r>
              <a:rPr lang="zh-TW" altLang="en-US" smtClean="0">
                <a:ea typeface="標楷體" pitchFamily="65" charset="-120"/>
              </a:rPr>
              <a:t>如何使用</a:t>
            </a:r>
            <a:r>
              <a:rPr lang="en-US" altLang="zh-TW" smtClean="0">
                <a:ea typeface="標楷體" pitchFamily="65" charset="-120"/>
              </a:rPr>
              <a:t>?</a:t>
            </a:r>
          </a:p>
          <a:p>
            <a:pPr lvl="1" eaLnBrk="1" hangingPunct="1">
              <a:defRPr/>
            </a:pPr>
            <a:r>
              <a:rPr lang="en-US" altLang="zh-TW" smtClean="0"/>
              <a:t>product requirements( i.e. what the users need) of a software at a time.</a:t>
            </a:r>
          </a:p>
          <a:p>
            <a:pPr eaLnBrk="1" hangingPunct="1">
              <a:defRPr/>
            </a:pPr>
            <a:r>
              <a:rPr lang="zh-TW" altLang="en-US" smtClean="0">
                <a:ea typeface="標楷體" pitchFamily="65" charset="-120"/>
              </a:rPr>
              <a:t>你會要求</a:t>
            </a:r>
            <a:r>
              <a:rPr lang="en-US" altLang="zh-TW" smtClean="0">
                <a:ea typeface="標楷體" pitchFamily="65" charset="-120"/>
              </a:rPr>
              <a:t>A</a:t>
            </a:r>
            <a:r>
              <a:rPr lang="zh-TW" altLang="en-US" smtClean="0">
                <a:ea typeface="標楷體" pitchFamily="65" charset="-120"/>
              </a:rPr>
              <a:t>公司設計</a:t>
            </a:r>
            <a:r>
              <a:rPr lang="en-US" altLang="zh-TW" smtClean="0">
                <a:ea typeface="標楷體" pitchFamily="65" charset="-120"/>
              </a:rPr>
              <a:t>B</a:t>
            </a:r>
            <a:r>
              <a:rPr lang="zh-TW" altLang="en-US" smtClean="0">
                <a:ea typeface="標楷體" pitchFamily="65" charset="-120"/>
              </a:rPr>
              <a:t>公司己有的產品嗎</a:t>
            </a:r>
            <a:r>
              <a:rPr lang="en-US" altLang="zh-TW" smtClean="0">
                <a:ea typeface="標楷體" pitchFamily="65" charset="-120"/>
              </a:rPr>
              <a:t>?</a:t>
            </a:r>
          </a:p>
          <a:p>
            <a:pPr lvl="1" eaLnBrk="1" hangingPunct="1">
              <a:defRPr/>
            </a:pPr>
            <a:r>
              <a:rPr lang="zh-TW" altLang="en-US" smtClean="0">
                <a:ea typeface="標楷體" pitchFamily="65" charset="-120"/>
              </a:rPr>
              <a:t>與其他使用者擁有相同競爭力</a:t>
            </a:r>
          </a:p>
          <a:p>
            <a:pPr eaLnBrk="1" hangingPunct="1">
              <a:defRPr/>
            </a:pPr>
            <a:r>
              <a:rPr lang="zh-TW" altLang="en-US" smtClean="0">
                <a:ea typeface="標楷體" pitchFamily="65" charset="-120"/>
              </a:rPr>
              <a:t>軟体高設計成本</a:t>
            </a:r>
            <a:r>
              <a:rPr lang="en-US" altLang="zh-TW" smtClean="0">
                <a:ea typeface="標楷體" pitchFamily="65" charset="-120"/>
              </a:rPr>
              <a:t>,</a:t>
            </a:r>
            <a:r>
              <a:rPr lang="zh-TW" altLang="en-US" smtClean="0">
                <a:ea typeface="標楷體" pitchFamily="65" charset="-120"/>
              </a:rPr>
              <a:t>低生產成本</a:t>
            </a:r>
          </a:p>
          <a:p>
            <a:pPr eaLnBrk="1" hangingPunct="1">
              <a:defRPr/>
            </a:pPr>
            <a:endParaRPr lang="en-US" altLang="zh-TW" smtClean="0">
              <a:ea typeface="標楷體" pitchFamily="65" charset="-120"/>
            </a:endParaRPr>
          </a:p>
        </p:txBody>
      </p:sp>
    </p:spTree>
    <p:extLst>
      <p:ext uri="{BB962C8B-B14F-4D97-AF65-F5344CB8AC3E}">
        <p14:creationId xmlns:p14="http://schemas.microsoft.com/office/powerpoint/2010/main" val="595435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5 </a:t>
            </a:r>
            <a:r>
              <a:rPr lang="zh-TW" altLang="en-US" b="1" smtClean="0">
                <a:ea typeface="標楷體" pitchFamily="65" charset="-120"/>
              </a:rPr>
              <a:t>軟體是創意作品</a:t>
            </a:r>
          </a:p>
        </p:txBody>
      </p:sp>
      <p:sp>
        <p:nvSpPr>
          <p:cNvPr id="34819" name="Rectangle 3"/>
          <p:cNvSpPr>
            <a:spLocks noGrp="1" noChangeArrowheads="1"/>
          </p:cNvSpPr>
          <p:nvPr>
            <p:ph type="body" idx="1"/>
          </p:nvPr>
        </p:nvSpPr>
        <p:spPr>
          <a:xfrm>
            <a:off x="457200" y="908050"/>
            <a:ext cx="8229600" cy="5218113"/>
          </a:xfrm>
        </p:spPr>
        <p:txBody>
          <a:bodyPr/>
          <a:lstStyle/>
          <a:p>
            <a:pPr eaLnBrk="1" hangingPunct="1">
              <a:spcBef>
                <a:spcPct val="0"/>
              </a:spcBef>
              <a:buClr>
                <a:schemeClr val="tx1"/>
              </a:buClr>
              <a:defRPr/>
            </a:pPr>
            <a:r>
              <a:rPr lang="en-US" altLang="zh-TW" sz="2800" dirty="0" smtClean="0"/>
              <a:t>Requirements: what services the software should provide, constraints of services and development</a:t>
            </a:r>
          </a:p>
          <a:p>
            <a:pPr eaLnBrk="1" hangingPunct="1">
              <a:spcBef>
                <a:spcPct val="0"/>
              </a:spcBef>
              <a:buClr>
                <a:schemeClr val="tx1"/>
              </a:buClr>
              <a:defRPr/>
            </a:pPr>
            <a:r>
              <a:rPr lang="en-US" altLang="zh-TW" sz="2800" dirty="0" smtClean="0"/>
              <a:t>Development of a software product is usually started from a vague concept.</a:t>
            </a:r>
            <a:r>
              <a:rPr lang="zh-TW" altLang="en-US" sz="2800" dirty="0" smtClean="0"/>
              <a:t> </a:t>
            </a:r>
            <a:r>
              <a:rPr lang="en-US" altLang="zh-TW" sz="2800" dirty="0" smtClean="0"/>
              <a:t>(</a:t>
            </a:r>
            <a:r>
              <a:rPr lang="zh-TW" altLang="en-US" sz="2800" dirty="0" smtClean="0"/>
              <a:t>模糊概念或想法</a:t>
            </a:r>
            <a:r>
              <a:rPr lang="en-US" altLang="zh-TW" sz="2800" dirty="0" smtClean="0"/>
              <a:t>)</a:t>
            </a:r>
          </a:p>
          <a:p>
            <a:pPr eaLnBrk="1" hangingPunct="1">
              <a:spcBef>
                <a:spcPct val="0"/>
              </a:spcBef>
              <a:buClr>
                <a:schemeClr val="tx1"/>
              </a:buClr>
              <a:defRPr/>
            </a:pPr>
            <a:r>
              <a:rPr lang="en-US" altLang="zh-TW" sz="2800" dirty="0" smtClean="0"/>
              <a:t>Usually, user(s) is difficult to list all what he wants the system to do unless he know computer very well; developer(s) does not have enough domain knowledge to help user(s) to find out what services the software should provide to solve user</a:t>
            </a:r>
            <a:r>
              <a:rPr lang="en-US" altLang="zh-TW" sz="2800" dirty="0" smtClean="0">
                <a:latin typeface="Arial"/>
              </a:rPr>
              <a:t>’</a:t>
            </a:r>
            <a:r>
              <a:rPr lang="en-US" altLang="zh-TW" sz="2800" dirty="0" smtClean="0"/>
              <a:t>s problems.</a:t>
            </a:r>
          </a:p>
        </p:txBody>
      </p:sp>
    </p:spTree>
    <p:extLst>
      <p:ext uri="{BB962C8B-B14F-4D97-AF65-F5344CB8AC3E}">
        <p14:creationId xmlns:p14="http://schemas.microsoft.com/office/powerpoint/2010/main" val="1385123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6 </a:t>
            </a:r>
            <a:r>
              <a:rPr lang="zh-TW" altLang="en-US" b="1" smtClean="0">
                <a:ea typeface="標楷體" pitchFamily="65" charset="-120"/>
              </a:rPr>
              <a:t>軟體是高複雜性系統</a:t>
            </a:r>
          </a:p>
        </p:txBody>
      </p:sp>
      <p:sp>
        <p:nvSpPr>
          <p:cNvPr id="80899" name="Rectangle 3"/>
          <p:cNvSpPr>
            <a:spLocks noGrp="1" noChangeArrowheads="1"/>
          </p:cNvSpPr>
          <p:nvPr>
            <p:ph type="body" idx="1"/>
          </p:nvPr>
        </p:nvSpPr>
        <p:spPr>
          <a:xfrm>
            <a:off x="457200" y="908050"/>
            <a:ext cx="8229600" cy="5218113"/>
          </a:xfrm>
        </p:spPr>
        <p:txBody>
          <a:bodyPr/>
          <a:lstStyle/>
          <a:p>
            <a:pPr eaLnBrk="1" hangingPunct="1">
              <a:lnSpc>
                <a:spcPct val="90000"/>
              </a:lnSpc>
              <a:spcBef>
                <a:spcPct val="0"/>
              </a:spcBef>
              <a:buClr>
                <a:schemeClr val="tx1"/>
              </a:buClr>
              <a:defRPr/>
            </a:pPr>
            <a:r>
              <a:rPr lang="zh-TW" altLang="en-US" smtClean="0">
                <a:ea typeface="標楷體" pitchFamily="65" charset="-120"/>
              </a:rPr>
              <a:t>影響</a:t>
            </a:r>
            <a:r>
              <a:rPr lang="zh-TW" altLang="en-US" b="1" smtClean="0">
                <a:ea typeface="標楷體" pitchFamily="65" charset="-120"/>
              </a:rPr>
              <a:t>軟體複雜度的因素</a:t>
            </a:r>
            <a:r>
              <a:rPr lang="en-US" altLang="zh-TW" b="1" smtClean="0">
                <a:ea typeface="標楷體" pitchFamily="65" charset="-120"/>
              </a:rPr>
              <a:t>:</a:t>
            </a:r>
          </a:p>
          <a:p>
            <a:pPr lvl="1" eaLnBrk="1" hangingPunct="1">
              <a:lnSpc>
                <a:spcPct val="90000"/>
              </a:lnSpc>
              <a:spcBef>
                <a:spcPct val="0"/>
              </a:spcBef>
              <a:buClr>
                <a:schemeClr val="tx1"/>
              </a:buClr>
              <a:defRPr/>
            </a:pPr>
            <a:r>
              <a:rPr lang="zh-TW" altLang="en-US" smtClean="0">
                <a:ea typeface="標楷體" pitchFamily="65" charset="-120"/>
              </a:rPr>
              <a:t>供多不同類型的使用者使用</a:t>
            </a:r>
          </a:p>
          <a:p>
            <a:pPr lvl="1" eaLnBrk="1" hangingPunct="1">
              <a:lnSpc>
                <a:spcPct val="90000"/>
              </a:lnSpc>
              <a:spcBef>
                <a:spcPct val="0"/>
              </a:spcBef>
              <a:buClr>
                <a:schemeClr val="tx1"/>
              </a:buClr>
              <a:defRPr/>
            </a:pPr>
            <a:r>
              <a:rPr lang="zh-TW" altLang="en-US" smtClean="0">
                <a:ea typeface="標楷體" pitchFamily="65" charset="-120"/>
              </a:rPr>
              <a:t>多使用者同時使用</a:t>
            </a:r>
          </a:p>
          <a:p>
            <a:pPr lvl="1" eaLnBrk="1" hangingPunct="1">
              <a:lnSpc>
                <a:spcPct val="90000"/>
              </a:lnSpc>
              <a:spcBef>
                <a:spcPct val="0"/>
              </a:spcBef>
              <a:buClr>
                <a:schemeClr val="tx1"/>
              </a:buClr>
              <a:defRPr/>
            </a:pPr>
            <a:r>
              <a:rPr lang="zh-TW" altLang="en-US" smtClean="0">
                <a:ea typeface="標楷體" pitchFamily="65" charset="-120"/>
              </a:rPr>
              <a:t>多使用者同時使用</a:t>
            </a:r>
            <a:r>
              <a:rPr lang="en-US" altLang="zh-TW" smtClean="0">
                <a:ea typeface="標楷體" pitchFamily="65" charset="-120"/>
              </a:rPr>
              <a:t>,</a:t>
            </a:r>
            <a:r>
              <a:rPr lang="zh-TW" altLang="en-US" smtClean="0">
                <a:ea typeface="標楷體" pitchFamily="65" charset="-120"/>
              </a:rPr>
              <a:t>且相亙影響</a:t>
            </a:r>
          </a:p>
          <a:p>
            <a:pPr lvl="1" eaLnBrk="1" hangingPunct="1">
              <a:lnSpc>
                <a:spcPct val="90000"/>
              </a:lnSpc>
              <a:spcBef>
                <a:spcPct val="0"/>
              </a:spcBef>
              <a:buClr>
                <a:schemeClr val="tx1"/>
              </a:buClr>
              <a:defRPr/>
            </a:pPr>
            <a:r>
              <a:rPr lang="zh-TW" altLang="en-US" smtClean="0">
                <a:ea typeface="標楷體" pitchFamily="65" charset="-120"/>
              </a:rPr>
              <a:t>多使用者分散各地同時使用</a:t>
            </a:r>
          </a:p>
          <a:p>
            <a:pPr lvl="1" eaLnBrk="1" hangingPunct="1">
              <a:lnSpc>
                <a:spcPct val="90000"/>
              </a:lnSpc>
              <a:spcBef>
                <a:spcPct val="0"/>
              </a:spcBef>
              <a:buClr>
                <a:schemeClr val="tx1"/>
              </a:buClr>
              <a:defRPr/>
            </a:pPr>
            <a:r>
              <a:rPr lang="zh-TW" altLang="en-US" smtClean="0">
                <a:ea typeface="標楷體" pitchFamily="65" charset="-120"/>
              </a:rPr>
              <a:t>在多平台可使用</a:t>
            </a:r>
          </a:p>
          <a:p>
            <a:pPr lvl="1" eaLnBrk="1" hangingPunct="1">
              <a:lnSpc>
                <a:spcPct val="90000"/>
              </a:lnSpc>
              <a:spcBef>
                <a:spcPct val="0"/>
              </a:spcBef>
              <a:buClr>
                <a:schemeClr val="tx1"/>
              </a:buClr>
              <a:defRPr/>
            </a:pPr>
            <a:r>
              <a:rPr lang="zh-TW" altLang="en-US" smtClean="0">
                <a:ea typeface="標楷體" pitchFamily="65" charset="-120"/>
              </a:rPr>
              <a:t>在限定時間內完成工作</a:t>
            </a:r>
          </a:p>
          <a:p>
            <a:pPr lvl="1" eaLnBrk="1" hangingPunct="1">
              <a:lnSpc>
                <a:spcPct val="90000"/>
              </a:lnSpc>
              <a:spcBef>
                <a:spcPct val="0"/>
              </a:spcBef>
              <a:buClr>
                <a:schemeClr val="tx1"/>
              </a:buClr>
              <a:defRPr/>
            </a:pPr>
            <a:r>
              <a:rPr lang="zh-TW" altLang="en-US" smtClean="0">
                <a:ea typeface="標楷體" pitchFamily="65" charset="-120"/>
              </a:rPr>
              <a:t>不容許錯誤</a:t>
            </a:r>
          </a:p>
          <a:p>
            <a:pPr lvl="1" eaLnBrk="1" hangingPunct="1">
              <a:lnSpc>
                <a:spcPct val="90000"/>
              </a:lnSpc>
              <a:spcBef>
                <a:spcPct val="0"/>
              </a:spcBef>
              <a:buClr>
                <a:schemeClr val="tx1"/>
              </a:buClr>
              <a:defRPr/>
            </a:pPr>
            <a:r>
              <a:rPr lang="zh-TW" altLang="en-US" smtClean="0">
                <a:ea typeface="標楷體" pitchFamily="65" charset="-120"/>
              </a:rPr>
              <a:t>不容許不當使用</a:t>
            </a:r>
          </a:p>
          <a:p>
            <a:pPr lvl="1" eaLnBrk="1" hangingPunct="1">
              <a:lnSpc>
                <a:spcPct val="90000"/>
              </a:lnSpc>
              <a:spcBef>
                <a:spcPct val="0"/>
              </a:spcBef>
              <a:buClr>
                <a:schemeClr val="tx1"/>
              </a:buClr>
              <a:defRPr/>
            </a:pPr>
            <a:r>
              <a:rPr lang="en-US" altLang="zh-TW" smtClean="0">
                <a:latin typeface="標楷體"/>
                <a:ea typeface="標楷體" pitchFamily="65" charset="-120"/>
              </a:rPr>
              <a:t>…</a:t>
            </a:r>
            <a:endParaRPr lang="en-US" altLang="zh-TW" smtClean="0">
              <a:ea typeface="標楷體" pitchFamily="65" charset="-120"/>
            </a:endParaRPr>
          </a:p>
          <a:p>
            <a:pPr lvl="1" eaLnBrk="1" hangingPunct="1">
              <a:lnSpc>
                <a:spcPct val="90000"/>
              </a:lnSpc>
              <a:spcBef>
                <a:spcPct val="0"/>
              </a:spcBef>
              <a:buClr>
                <a:schemeClr val="tx1"/>
              </a:buClr>
              <a:defRPr/>
            </a:pPr>
            <a:r>
              <a:rPr lang="en-US" altLang="zh-TW" smtClean="0">
                <a:latin typeface="標楷體"/>
                <a:ea typeface="標楷體" pitchFamily="65" charset="-120"/>
              </a:rPr>
              <a:t>…</a:t>
            </a:r>
            <a:endParaRPr lang="en-US" altLang="zh-TW" smtClean="0">
              <a:ea typeface="標楷體" pitchFamily="65" charset="-120"/>
            </a:endParaRPr>
          </a:p>
          <a:p>
            <a:pPr eaLnBrk="1" hangingPunct="1">
              <a:lnSpc>
                <a:spcPct val="90000"/>
              </a:lnSpc>
              <a:spcBef>
                <a:spcPct val="0"/>
              </a:spcBef>
              <a:buClr>
                <a:schemeClr val="tx1"/>
              </a:buClr>
              <a:defRPr/>
            </a:pPr>
            <a:r>
              <a:rPr lang="zh-TW" altLang="en-US" smtClean="0">
                <a:ea typeface="標楷體" pitchFamily="65" charset="-120"/>
              </a:rPr>
              <a:t>與橋相比較</a:t>
            </a:r>
          </a:p>
          <a:p>
            <a:pPr lvl="1" eaLnBrk="1" hangingPunct="1">
              <a:lnSpc>
                <a:spcPct val="90000"/>
              </a:lnSpc>
              <a:spcBef>
                <a:spcPct val="0"/>
              </a:spcBef>
              <a:buClr>
                <a:schemeClr val="tx1"/>
              </a:buClr>
              <a:defRPr/>
            </a:pPr>
            <a:endParaRPr lang="en-US" altLang="zh-TW" smtClean="0">
              <a:ea typeface="標楷體" pitchFamily="65" charset="-120"/>
            </a:endParaRPr>
          </a:p>
        </p:txBody>
      </p:sp>
    </p:spTree>
    <p:extLst>
      <p:ext uri="{BB962C8B-B14F-4D97-AF65-F5344CB8AC3E}">
        <p14:creationId xmlns:p14="http://schemas.microsoft.com/office/powerpoint/2010/main" val="152277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ctrTitle"/>
          </p:nvPr>
        </p:nvSpPr>
        <p:spPr/>
        <p:txBody>
          <a:bodyPr/>
          <a:lstStyle/>
          <a:p>
            <a:pPr eaLnBrk="1" hangingPunct="1">
              <a:defRPr/>
            </a:pPr>
            <a:r>
              <a:rPr lang="en-US" altLang="zh-TW" smtClean="0"/>
              <a:t>1.2  </a:t>
            </a:r>
            <a:r>
              <a:rPr lang="zh-TW" altLang="en-US" smtClean="0"/>
              <a:t>軟體工程的目的與範圍</a:t>
            </a:r>
          </a:p>
        </p:txBody>
      </p:sp>
      <p:sp>
        <p:nvSpPr>
          <p:cNvPr id="38917" name="Rectangle 5"/>
          <p:cNvSpPr>
            <a:spLocks noGrp="1" noChangeArrowheads="1"/>
          </p:cNvSpPr>
          <p:nvPr>
            <p:ph type="subTitle" idx="1"/>
          </p:nvPr>
        </p:nvSpPr>
        <p:spPr/>
        <p:txBody>
          <a:bodyPr/>
          <a:lstStyle/>
          <a:p>
            <a:pPr eaLnBrk="1" hangingPunct="1">
              <a:defRPr/>
            </a:pPr>
            <a:endParaRPr lang="zh-TW" altLang="zh-TW" smtClean="0"/>
          </a:p>
        </p:txBody>
      </p:sp>
    </p:spTree>
    <p:extLst>
      <p:ext uri="{BB962C8B-B14F-4D97-AF65-F5344CB8AC3E}">
        <p14:creationId xmlns:p14="http://schemas.microsoft.com/office/powerpoint/2010/main" val="62095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Importance of software</a:t>
            </a:r>
          </a:p>
        </p:txBody>
      </p:sp>
      <p:sp>
        <p:nvSpPr>
          <p:cNvPr id="36867" name="Rectangle 3"/>
          <p:cNvSpPr>
            <a:spLocks noGrp="1" noChangeArrowheads="1"/>
          </p:cNvSpPr>
          <p:nvPr>
            <p:ph type="body" idx="1"/>
          </p:nvPr>
        </p:nvSpPr>
        <p:spPr>
          <a:xfrm>
            <a:off x="0" y="908050"/>
            <a:ext cx="9144000" cy="5218113"/>
          </a:xfrm>
        </p:spPr>
        <p:txBody>
          <a:bodyPr/>
          <a:lstStyle/>
          <a:p>
            <a:pPr eaLnBrk="1" hangingPunct="1">
              <a:lnSpc>
                <a:spcPct val="90000"/>
              </a:lnSpc>
            </a:pPr>
            <a:r>
              <a:rPr lang="en-GB" altLang="zh-TW" smtClean="0"/>
              <a:t>More and more systems are software controlled</a:t>
            </a:r>
          </a:p>
          <a:p>
            <a:pPr eaLnBrk="1" hangingPunct="1">
              <a:lnSpc>
                <a:spcPct val="90000"/>
              </a:lnSpc>
            </a:pPr>
            <a:r>
              <a:rPr lang="en-GB" altLang="zh-TW" smtClean="0"/>
              <a:t>The economies of all developed nations are dependent on software.</a:t>
            </a:r>
          </a:p>
          <a:p>
            <a:pPr eaLnBrk="1" hangingPunct="1">
              <a:lnSpc>
                <a:spcPct val="90000"/>
              </a:lnSpc>
            </a:pPr>
            <a:r>
              <a:rPr lang="en-GB" altLang="zh-TW" smtClean="0"/>
              <a:t>Expenditure on software represents a </a:t>
            </a:r>
            <a:br>
              <a:rPr lang="en-GB" altLang="zh-TW" smtClean="0"/>
            </a:br>
            <a:r>
              <a:rPr lang="en-GB" altLang="zh-TW" smtClean="0"/>
              <a:t>significant fraction of GNP in all developed countries. </a:t>
            </a:r>
          </a:p>
          <a:p>
            <a:pPr eaLnBrk="1" hangingPunct="1">
              <a:lnSpc>
                <a:spcPct val="90000"/>
              </a:lnSpc>
            </a:pPr>
            <a:r>
              <a:rPr lang="en-GB" altLang="zh-TW" smtClean="0"/>
              <a:t>Software engineering is concerned with theories, methods and tools for professional software development.</a:t>
            </a:r>
            <a:endParaRPr lang="en-US" altLang="zh-TW" smtClean="0">
              <a:ea typeface="標楷體" pitchFamily="65" charset="-120"/>
            </a:endParaRPr>
          </a:p>
        </p:txBody>
      </p:sp>
    </p:spTree>
    <p:extLst>
      <p:ext uri="{BB962C8B-B14F-4D97-AF65-F5344CB8AC3E}">
        <p14:creationId xmlns:p14="http://schemas.microsoft.com/office/powerpoint/2010/main" val="32973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課程說明</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上課</a:t>
            </a:r>
            <a:r>
              <a:rPr lang="en-US" altLang="zh-TW" dirty="0" smtClean="0"/>
              <a:t>+</a:t>
            </a:r>
            <a:r>
              <a:rPr lang="zh-TW" altLang="en-US" dirty="0" smtClean="0"/>
              <a:t>實習</a:t>
            </a:r>
            <a:endParaRPr lang="en-US" altLang="zh-TW" dirty="0" smtClean="0"/>
          </a:p>
          <a:p>
            <a:r>
              <a:rPr lang="zh-TW" altLang="en-US" dirty="0" smtClean="0"/>
              <a:t>助教：陳家安</a:t>
            </a:r>
            <a:endParaRPr lang="en-US" altLang="zh-TW" dirty="0" smtClean="0"/>
          </a:p>
          <a:p>
            <a:r>
              <a:rPr lang="en-US" altLang="zh-TW" dirty="0" smtClean="0"/>
              <a:t>Office hour : </a:t>
            </a:r>
            <a:r>
              <a:rPr lang="zh-TW" altLang="en-US" dirty="0" smtClean="0"/>
              <a:t>星期四下午</a:t>
            </a:r>
            <a:r>
              <a:rPr lang="en-US" altLang="zh-TW" dirty="0" smtClean="0"/>
              <a:t>14:00 – 17:00</a:t>
            </a:r>
          </a:p>
          <a:p>
            <a:r>
              <a:rPr lang="zh-TW" altLang="en-US" dirty="0" smtClean="0"/>
              <a:t>評分</a:t>
            </a:r>
            <a:endParaRPr lang="en-US" altLang="zh-TW" dirty="0" smtClean="0"/>
          </a:p>
          <a:p>
            <a:pPr lvl="1"/>
            <a:r>
              <a:rPr lang="zh-TW" altLang="en-US" dirty="0" smtClean="0"/>
              <a:t>期中考</a:t>
            </a:r>
            <a:r>
              <a:rPr lang="en-US" altLang="zh-TW" dirty="0" smtClean="0"/>
              <a:t>+</a:t>
            </a:r>
            <a:r>
              <a:rPr lang="zh-TW" altLang="en-US" dirty="0" smtClean="0"/>
              <a:t>期末考：</a:t>
            </a:r>
            <a:r>
              <a:rPr lang="en-US" altLang="zh-TW" dirty="0" smtClean="0"/>
              <a:t>40%</a:t>
            </a:r>
          </a:p>
          <a:p>
            <a:pPr lvl="1"/>
            <a:r>
              <a:rPr lang="zh-TW" altLang="en-US" dirty="0" smtClean="0"/>
              <a:t>三份報告：</a:t>
            </a:r>
            <a:r>
              <a:rPr lang="en-US" altLang="zh-TW" dirty="0" smtClean="0"/>
              <a:t>45%</a:t>
            </a:r>
          </a:p>
          <a:p>
            <a:pPr lvl="2"/>
            <a:r>
              <a:rPr lang="zh-TW" altLang="en-US" dirty="0" smtClean="0"/>
              <a:t>需求</a:t>
            </a:r>
            <a:r>
              <a:rPr lang="zh-TW" altLang="en-US" dirty="0"/>
              <a:t>規格書、設計規格書</a:t>
            </a:r>
            <a:r>
              <a:rPr lang="zh-TW" altLang="en-US" dirty="0" smtClean="0"/>
              <a:t>、測試報告</a:t>
            </a:r>
            <a:r>
              <a:rPr lang="en-US" altLang="zh-TW" dirty="0" smtClean="0"/>
              <a:t>+</a:t>
            </a:r>
            <a:r>
              <a:rPr lang="zh-TW" altLang="en-US" dirty="0" smtClean="0"/>
              <a:t>操作手冊</a:t>
            </a:r>
            <a:endParaRPr lang="en-US" altLang="zh-TW" dirty="0" smtClean="0"/>
          </a:p>
          <a:p>
            <a:pPr lvl="1"/>
            <a:r>
              <a:rPr lang="zh-TW" altLang="en-US" dirty="0" smtClean="0"/>
              <a:t>期末專題成果：</a:t>
            </a:r>
            <a:r>
              <a:rPr lang="en-US" altLang="zh-TW" dirty="0" smtClean="0"/>
              <a:t>15%</a:t>
            </a:r>
          </a:p>
          <a:p>
            <a:pPr lvl="2"/>
            <a:r>
              <a:rPr lang="zh-TW" altLang="en-US" dirty="0" smtClean="0"/>
              <a:t>火車</a:t>
            </a:r>
            <a:r>
              <a:rPr lang="zh-TW" altLang="en-US" dirty="0"/>
              <a:t>或</a:t>
            </a:r>
            <a:r>
              <a:rPr lang="zh-TW" altLang="en-US" dirty="0" smtClean="0"/>
              <a:t>高鐵訂票系統</a:t>
            </a:r>
            <a:endParaRPr lang="en-US" altLang="zh-TW" dirty="0" smtClean="0"/>
          </a:p>
          <a:p>
            <a:pPr lvl="1"/>
            <a:endParaRPr lang="zh-TW" altLang="en-US" dirty="0"/>
          </a:p>
        </p:txBody>
      </p:sp>
    </p:spTree>
    <p:extLst>
      <p:ext uri="{BB962C8B-B14F-4D97-AF65-F5344CB8AC3E}">
        <p14:creationId xmlns:p14="http://schemas.microsoft.com/office/powerpoint/2010/main" val="388021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0"/>
            <a:ext cx="8915400" cy="609600"/>
          </a:xfrm>
        </p:spPr>
        <p:txBody>
          <a:bodyPr>
            <a:normAutofit fontScale="90000"/>
          </a:bodyPr>
          <a:lstStyle/>
          <a:p>
            <a:pPr eaLnBrk="1" hangingPunct="1">
              <a:defRPr/>
            </a:pPr>
            <a:r>
              <a:rPr lang="en-GB" altLang="zh-TW" sz="4000" smtClean="0"/>
              <a:t>What is software engineering?</a:t>
            </a:r>
            <a:endParaRPr lang="en-US" altLang="zh-TW" sz="4000" smtClean="0"/>
          </a:p>
        </p:txBody>
      </p:sp>
      <p:sp>
        <p:nvSpPr>
          <p:cNvPr id="52227" name="Rectangle 3"/>
          <p:cNvSpPr>
            <a:spLocks noGrp="1" noChangeArrowheads="1"/>
          </p:cNvSpPr>
          <p:nvPr>
            <p:ph type="body" idx="1"/>
          </p:nvPr>
        </p:nvSpPr>
        <p:spPr>
          <a:xfrm>
            <a:off x="0" y="533400"/>
            <a:ext cx="8942388" cy="5867400"/>
          </a:xfrm>
          <a:solidFill>
            <a:schemeClr val="accent5">
              <a:lumMod val="40000"/>
              <a:lumOff val="60000"/>
            </a:schemeClr>
          </a:solidFill>
        </p:spPr>
        <p:txBody>
          <a:bodyPr vert="horz" lIns="91440" tIns="45720" rIns="91440" bIns="45720" rtlCol="0">
            <a:normAutofit/>
          </a:bodyPr>
          <a:lstStyle/>
          <a:p>
            <a:pPr>
              <a:lnSpc>
                <a:spcPct val="90000"/>
              </a:lnSpc>
              <a:spcBef>
                <a:spcPct val="10000"/>
              </a:spcBef>
            </a:pPr>
            <a:r>
              <a:rPr lang="en-GB" altLang="zh-TW" dirty="0">
                <a:solidFill>
                  <a:srgbClr val="000000"/>
                </a:solidFill>
              </a:rPr>
              <a:t>Software engineering is an engineering discipline that is concerned with all aspects of software production.</a:t>
            </a:r>
          </a:p>
          <a:p>
            <a:pPr>
              <a:lnSpc>
                <a:spcPct val="90000"/>
              </a:lnSpc>
              <a:spcBef>
                <a:spcPct val="10000"/>
              </a:spcBef>
            </a:pPr>
            <a:r>
              <a:rPr lang="en-GB" altLang="zh-TW" dirty="0">
                <a:solidFill>
                  <a:srgbClr val="000000"/>
                </a:solidFill>
              </a:rPr>
              <a:t>Software engineers should adopt a systematic and organised approach to their work and use appropriate tools and techniques depending on the problem to be solved, the development constraints and the resources available.</a:t>
            </a:r>
            <a:endParaRPr lang="en-US" altLang="zh-TW" dirty="0">
              <a:solidFill>
                <a:srgbClr val="000000"/>
              </a:solidFill>
            </a:endParaRPr>
          </a:p>
        </p:txBody>
      </p:sp>
    </p:spTree>
    <p:extLst>
      <p:ext uri="{BB962C8B-B14F-4D97-AF65-F5344CB8AC3E}">
        <p14:creationId xmlns:p14="http://schemas.microsoft.com/office/powerpoint/2010/main" val="3855620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bg/>
                                          </p:spTgt>
                                        </p:tgtEl>
                                        <p:attrNameLst>
                                          <p:attrName>style.visibility</p:attrName>
                                        </p:attrNameLst>
                                      </p:cBhvr>
                                      <p:to>
                                        <p:strVal val="visible"/>
                                      </p:to>
                                    </p:set>
                                    <p:anim calcmode="lin" valueType="num">
                                      <p:cBhvr additive="base">
                                        <p:cTn id="7" dur="500" fill="hold"/>
                                        <p:tgtEl>
                                          <p:spTgt spid="5222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 calcmode="lin" valueType="num">
                                      <p:cBhvr additive="base">
                                        <p:cTn id="13"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1" end="1"/>
                                            </p:txEl>
                                          </p:spTgt>
                                        </p:tgtEl>
                                        <p:attrNameLst>
                                          <p:attrName>style.visibility</p:attrName>
                                        </p:attrNameLst>
                                      </p:cBhvr>
                                      <p:to>
                                        <p:strVal val="visible"/>
                                      </p:to>
                                    </p:set>
                                    <p:anim calcmode="lin" valueType="num">
                                      <p:cBhvr additive="base">
                                        <p:cTn id="19"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9144000" cy="609600"/>
          </a:xfrm>
        </p:spPr>
        <p:txBody>
          <a:bodyPr/>
          <a:lstStyle/>
          <a:p>
            <a:pPr eaLnBrk="1" hangingPunct="1">
              <a:defRPr/>
            </a:pPr>
            <a:r>
              <a:rPr lang="en-US" altLang="zh-TW" sz="3200" smtClean="0"/>
              <a:t>Why  Software Engineering is needed?</a:t>
            </a:r>
            <a:endParaRPr lang="en-US" altLang="zh-TW" sz="3600" smtClean="0"/>
          </a:p>
        </p:txBody>
      </p:sp>
      <p:sp>
        <p:nvSpPr>
          <p:cNvPr id="55299" name="Rectangle 3"/>
          <p:cNvSpPr>
            <a:spLocks noGrp="1" noChangeArrowheads="1"/>
          </p:cNvSpPr>
          <p:nvPr>
            <p:ph type="body" idx="1"/>
          </p:nvPr>
        </p:nvSpPr>
        <p:spPr>
          <a:xfrm>
            <a:off x="0" y="685800"/>
            <a:ext cx="9144000" cy="5410200"/>
          </a:xfrm>
        </p:spPr>
        <p:txBody>
          <a:bodyPr/>
          <a:lstStyle/>
          <a:p>
            <a:pPr eaLnBrk="1" hangingPunct="1">
              <a:spcBef>
                <a:spcPct val="10000"/>
              </a:spcBef>
              <a:defRPr/>
            </a:pPr>
            <a:r>
              <a:rPr lang="en-US" altLang="zh-TW" smtClean="0"/>
              <a:t>Software should be developed within limit of budget, and on time.</a:t>
            </a:r>
          </a:p>
          <a:p>
            <a:pPr eaLnBrk="1" hangingPunct="1">
              <a:spcBef>
                <a:spcPct val="10000"/>
              </a:spcBef>
              <a:defRPr/>
            </a:pPr>
            <a:r>
              <a:rPr lang="en-US" altLang="zh-TW" smtClean="0"/>
              <a:t>Characteristics of software development</a:t>
            </a:r>
          </a:p>
          <a:p>
            <a:pPr lvl="1" eaLnBrk="1" hangingPunct="1">
              <a:spcBef>
                <a:spcPct val="0"/>
              </a:spcBef>
              <a:defRPr/>
            </a:pPr>
            <a:r>
              <a:rPr lang="en-US" altLang="zh-TW" sz="3200" smtClean="0"/>
              <a:t>Knowledge-intensive job</a:t>
            </a:r>
          </a:p>
          <a:p>
            <a:pPr lvl="1" eaLnBrk="1" hangingPunct="1">
              <a:spcBef>
                <a:spcPct val="0"/>
              </a:spcBef>
              <a:defRPr/>
            </a:pPr>
            <a:r>
              <a:rPr lang="en-US" altLang="zh-TW" sz="3200" smtClean="0"/>
              <a:t>Team work</a:t>
            </a:r>
          </a:p>
          <a:p>
            <a:pPr lvl="1" eaLnBrk="1" hangingPunct="1">
              <a:spcBef>
                <a:spcPct val="0"/>
              </a:spcBef>
              <a:defRPr/>
            </a:pPr>
            <a:r>
              <a:rPr lang="en-US" altLang="zh-TW" sz="3200" smtClean="0"/>
              <a:t>Coordination of people task and progress is very important</a:t>
            </a:r>
            <a:endParaRPr lang="en-US" altLang="zh-TW" smtClean="0"/>
          </a:p>
          <a:p>
            <a:pPr eaLnBrk="1" hangingPunct="1">
              <a:defRPr/>
            </a:pPr>
            <a:r>
              <a:rPr lang="en-GB" altLang="zh-TW" smtClean="0"/>
              <a:t>Software engineering is concerned with cost-effective software development.</a:t>
            </a:r>
          </a:p>
        </p:txBody>
      </p:sp>
    </p:spTree>
    <p:extLst>
      <p:ext uri="{BB962C8B-B14F-4D97-AF65-F5344CB8AC3E}">
        <p14:creationId xmlns:p14="http://schemas.microsoft.com/office/powerpoint/2010/main" val="2199815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144000" cy="609600"/>
          </a:xfrm>
        </p:spPr>
        <p:txBody>
          <a:bodyPr/>
          <a:lstStyle/>
          <a:p>
            <a:pPr eaLnBrk="1" hangingPunct="1">
              <a:defRPr/>
            </a:pPr>
            <a:r>
              <a:rPr lang="en-US" altLang="zh-TW" sz="3200" smtClean="0"/>
              <a:t>Learning experience</a:t>
            </a:r>
          </a:p>
        </p:txBody>
      </p:sp>
      <p:sp>
        <p:nvSpPr>
          <p:cNvPr id="26627" name="Rectangle 3"/>
          <p:cNvSpPr>
            <a:spLocks noGrp="1" noChangeArrowheads="1"/>
          </p:cNvSpPr>
          <p:nvPr>
            <p:ph type="body" idx="1"/>
          </p:nvPr>
        </p:nvSpPr>
        <p:spPr>
          <a:xfrm>
            <a:off x="0" y="685800"/>
            <a:ext cx="9144000" cy="5410200"/>
          </a:xfrm>
          <a:solidFill>
            <a:schemeClr val="accent5">
              <a:lumMod val="40000"/>
              <a:lumOff val="60000"/>
            </a:schemeClr>
          </a:solidFill>
        </p:spPr>
        <p:txBody>
          <a:bodyPr/>
          <a:lstStyle/>
          <a:p>
            <a:pPr eaLnBrk="1" hangingPunct="1">
              <a:lnSpc>
                <a:spcPct val="90000"/>
              </a:lnSpc>
              <a:spcBef>
                <a:spcPct val="10000"/>
              </a:spcBef>
            </a:pPr>
            <a:r>
              <a:rPr lang="en-US" altLang="zh-TW" dirty="0" smtClean="0">
                <a:solidFill>
                  <a:srgbClr val="000000"/>
                </a:solidFill>
                <a:effectLst/>
              </a:rPr>
              <a:t>Different approaches affect the capability to build complex house.</a:t>
            </a:r>
          </a:p>
          <a:p>
            <a:pPr lvl="1" eaLnBrk="1" hangingPunct="1">
              <a:lnSpc>
                <a:spcPct val="90000"/>
              </a:lnSpc>
              <a:spcBef>
                <a:spcPct val="10000"/>
              </a:spcBef>
            </a:pPr>
            <a:r>
              <a:rPr lang="en-US" altLang="zh-TW" dirty="0" smtClean="0">
                <a:solidFill>
                  <a:srgbClr val="000000"/>
                </a:solidFill>
                <a:effectLst/>
              </a:rPr>
              <a:t>Different </a:t>
            </a:r>
            <a:r>
              <a:rPr lang="en-US" altLang="zh-TW" u="sng" dirty="0" smtClean="0">
                <a:solidFill>
                  <a:srgbClr val="000000"/>
                </a:solidFill>
                <a:effectLst/>
              </a:rPr>
              <a:t>modeling</a:t>
            </a:r>
            <a:r>
              <a:rPr lang="en-US" altLang="zh-TW" dirty="0" smtClean="0">
                <a:solidFill>
                  <a:srgbClr val="000000"/>
                </a:solidFill>
                <a:effectLst/>
              </a:rPr>
              <a:t> technique</a:t>
            </a:r>
          </a:p>
          <a:p>
            <a:pPr lvl="1" eaLnBrk="1" hangingPunct="1">
              <a:lnSpc>
                <a:spcPct val="90000"/>
              </a:lnSpc>
              <a:spcBef>
                <a:spcPct val="10000"/>
              </a:spcBef>
            </a:pPr>
            <a:r>
              <a:rPr lang="en-US" altLang="zh-TW" dirty="0" smtClean="0">
                <a:solidFill>
                  <a:srgbClr val="000000"/>
                </a:solidFill>
                <a:effectLst/>
              </a:rPr>
              <a:t>Different verification technique</a:t>
            </a:r>
          </a:p>
          <a:p>
            <a:pPr lvl="1" eaLnBrk="1" hangingPunct="1">
              <a:lnSpc>
                <a:spcPct val="90000"/>
              </a:lnSpc>
              <a:spcBef>
                <a:spcPct val="10000"/>
              </a:spcBef>
            </a:pPr>
            <a:r>
              <a:rPr lang="en-US" altLang="zh-TW" dirty="0" smtClean="0">
                <a:solidFill>
                  <a:srgbClr val="000000"/>
                </a:solidFill>
                <a:effectLst/>
              </a:rPr>
              <a:t>Different </a:t>
            </a:r>
            <a:r>
              <a:rPr lang="en-US" altLang="zh-TW" u="sng" dirty="0" smtClean="0">
                <a:solidFill>
                  <a:srgbClr val="000000"/>
                </a:solidFill>
                <a:effectLst/>
              </a:rPr>
              <a:t>method</a:t>
            </a:r>
            <a:r>
              <a:rPr lang="en-US" altLang="zh-TW" dirty="0" smtClean="0">
                <a:solidFill>
                  <a:srgbClr val="000000"/>
                </a:solidFill>
                <a:effectLst/>
                <a:sym typeface="Wingdings" pitchFamily="2" charset="2"/>
              </a:rPr>
              <a:t> affect </a:t>
            </a:r>
            <a:r>
              <a:rPr lang="en-US" altLang="zh-TW" u="sng" dirty="0" smtClean="0">
                <a:solidFill>
                  <a:srgbClr val="000000"/>
                </a:solidFill>
                <a:effectLst/>
                <a:sym typeface="Wingdings" pitchFamily="2" charset="2"/>
              </a:rPr>
              <a:t>process</a:t>
            </a:r>
            <a:r>
              <a:rPr lang="en-US" altLang="zh-TW" dirty="0" smtClean="0">
                <a:solidFill>
                  <a:srgbClr val="000000"/>
                </a:solidFill>
                <a:effectLst/>
                <a:sym typeface="Wingdings" pitchFamily="2" charset="2"/>
              </a:rPr>
              <a:t> and management</a:t>
            </a:r>
            <a:endParaRPr lang="en-US" altLang="zh-TW" dirty="0" smtClean="0">
              <a:solidFill>
                <a:srgbClr val="000000"/>
              </a:solidFill>
              <a:effectLst/>
            </a:endParaRPr>
          </a:p>
          <a:p>
            <a:pPr lvl="1" eaLnBrk="1" hangingPunct="1">
              <a:lnSpc>
                <a:spcPct val="90000"/>
              </a:lnSpc>
              <a:spcBef>
                <a:spcPct val="10000"/>
              </a:spcBef>
            </a:pPr>
            <a:r>
              <a:rPr lang="en-US" altLang="zh-TW" dirty="0" smtClean="0">
                <a:solidFill>
                  <a:srgbClr val="000000"/>
                </a:solidFill>
                <a:effectLst/>
              </a:rPr>
              <a:t>Different </a:t>
            </a:r>
            <a:r>
              <a:rPr lang="en-US" altLang="zh-TW" u="sng" dirty="0" smtClean="0">
                <a:solidFill>
                  <a:srgbClr val="000000"/>
                </a:solidFill>
                <a:effectLst/>
              </a:rPr>
              <a:t>tools</a:t>
            </a:r>
          </a:p>
          <a:p>
            <a:pPr lvl="1" eaLnBrk="1" hangingPunct="1">
              <a:lnSpc>
                <a:spcPct val="90000"/>
              </a:lnSpc>
              <a:spcBef>
                <a:spcPct val="10000"/>
              </a:spcBef>
              <a:buFont typeface="Wingdings" pitchFamily="2" charset="2"/>
              <a:buChar char="à"/>
            </a:pPr>
            <a:r>
              <a:rPr lang="en-US" altLang="zh-TW" dirty="0" smtClean="0">
                <a:solidFill>
                  <a:srgbClr val="000000"/>
                </a:solidFill>
                <a:effectLst/>
                <a:sym typeface="Wingdings" pitchFamily="2" charset="2"/>
              </a:rPr>
              <a:t>Key issues of</a:t>
            </a:r>
            <a:r>
              <a:rPr lang="en-US" altLang="zh-TW" dirty="0" smtClean="0">
                <a:solidFill>
                  <a:srgbClr val="000000"/>
                </a:solidFill>
                <a:effectLst/>
              </a:rPr>
              <a:t> software engineering research</a:t>
            </a:r>
          </a:p>
          <a:p>
            <a:pPr eaLnBrk="1" hangingPunct="1">
              <a:lnSpc>
                <a:spcPct val="90000"/>
              </a:lnSpc>
              <a:spcBef>
                <a:spcPct val="10000"/>
              </a:spcBef>
              <a:buFont typeface="Wingdings" pitchFamily="2" charset="2"/>
              <a:buChar char="u"/>
            </a:pPr>
            <a:r>
              <a:rPr lang="zh-TW" altLang="en-US" dirty="0" smtClean="0">
                <a:solidFill>
                  <a:srgbClr val="000000"/>
                </a:solidFill>
                <a:effectLst/>
                <a:ea typeface="標楷體" pitchFamily="65" charset="-120"/>
              </a:rPr>
              <a:t>了解問題的起因、性質、限制條件、及預期結果，進而思考可能的解決策略</a:t>
            </a:r>
            <a:r>
              <a:rPr lang="en-US" altLang="zh-TW" dirty="0" smtClean="0">
                <a:solidFill>
                  <a:srgbClr val="000000"/>
                </a:solidFill>
                <a:effectLst/>
                <a:ea typeface="標楷體" pitchFamily="65" charset="-120"/>
              </a:rPr>
              <a:t>(</a:t>
            </a:r>
            <a:r>
              <a:rPr lang="zh-TW" altLang="en-US" dirty="0" smtClean="0">
                <a:solidFill>
                  <a:srgbClr val="000000"/>
                </a:solidFill>
                <a:effectLst/>
                <a:ea typeface="標楷體" pitchFamily="65" charset="-120"/>
              </a:rPr>
              <a:t>類比法是一種參考作法</a:t>
            </a:r>
            <a:r>
              <a:rPr lang="en-US" altLang="zh-TW" dirty="0" smtClean="0">
                <a:solidFill>
                  <a:srgbClr val="000000"/>
                </a:solidFill>
                <a:effectLst/>
                <a:ea typeface="標楷體" pitchFamily="65" charset="-120"/>
              </a:rPr>
              <a:t>)</a:t>
            </a:r>
            <a:r>
              <a:rPr lang="zh-TW" altLang="en-US" dirty="0" smtClean="0">
                <a:solidFill>
                  <a:srgbClr val="000000"/>
                </a:solidFill>
                <a:effectLst/>
                <a:ea typeface="標楷體" pitchFamily="65" charset="-120"/>
              </a:rPr>
              <a:t>，進行不同解決策略的評估，再探討解決方法</a:t>
            </a:r>
            <a:r>
              <a:rPr lang="en-US" altLang="zh-TW" dirty="0" smtClean="0">
                <a:solidFill>
                  <a:srgbClr val="000000"/>
                </a:solidFill>
                <a:effectLst/>
                <a:ea typeface="標楷體" pitchFamily="65" charset="-120"/>
              </a:rPr>
              <a:t>,</a:t>
            </a:r>
            <a:r>
              <a:rPr lang="zh-TW" altLang="en-US" dirty="0" smtClean="0">
                <a:solidFill>
                  <a:srgbClr val="000000"/>
                </a:solidFill>
                <a:effectLst/>
                <a:ea typeface="標楷體" pitchFamily="65" charset="-120"/>
              </a:rPr>
              <a:t>最後分析方法的實用性</a:t>
            </a:r>
          </a:p>
          <a:p>
            <a:pPr lvl="1" eaLnBrk="1" hangingPunct="1">
              <a:lnSpc>
                <a:spcPct val="90000"/>
              </a:lnSpc>
              <a:spcBef>
                <a:spcPct val="10000"/>
              </a:spcBef>
            </a:pPr>
            <a:endParaRPr lang="en-US" altLang="zh-TW" dirty="0" smtClean="0">
              <a:solidFill>
                <a:srgbClr val="000000"/>
              </a:solidFill>
              <a:effectLst/>
              <a:ea typeface="標楷體" pitchFamily="65" charset="-120"/>
            </a:endParaRPr>
          </a:p>
        </p:txBody>
      </p:sp>
    </p:spTree>
    <p:extLst>
      <p:ext uri="{BB962C8B-B14F-4D97-AF65-F5344CB8AC3E}">
        <p14:creationId xmlns:p14="http://schemas.microsoft.com/office/powerpoint/2010/main" val="334384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9144000" cy="609600"/>
          </a:xfrm>
        </p:spPr>
        <p:txBody>
          <a:bodyPr/>
          <a:lstStyle/>
          <a:p>
            <a:pPr eaLnBrk="1" hangingPunct="1">
              <a:defRPr/>
            </a:pPr>
            <a:r>
              <a:rPr lang="en-US" altLang="zh-TW" sz="3200" smtClean="0"/>
              <a:t>Definition of Software Engineering</a:t>
            </a:r>
          </a:p>
        </p:txBody>
      </p:sp>
      <p:sp>
        <p:nvSpPr>
          <p:cNvPr id="71683" name="Rectangle 3"/>
          <p:cNvSpPr>
            <a:spLocks noGrp="1" noChangeArrowheads="1"/>
          </p:cNvSpPr>
          <p:nvPr>
            <p:ph type="body" idx="1"/>
          </p:nvPr>
        </p:nvSpPr>
        <p:spPr>
          <a:xfrm>
            <a:off x="0" y="685800"/>
            <a:ext cx="9144000" cy="5410200"/>
          </a:xfrm>
        </p:spPr>
        <p:txBody>
          <a:bodyPr/>
          <a:lstStyle/>
          <a:p>
            <a:pPr eaLnBrk="1" hangingPunct="1">
              <a:spcBef>
                <a:spcPct val="0"/>
              </a:spcBef>
              <a:defRPr/>
            </a:pPr>
            <a:r>
              <a:rPr lang="en-US" altLang="zh-TW" smtClean="0"/>
              <a:t>[Fritz Bauer] Software engineering is the establishment and use of sound engineering principles in order to obtain economically software that is reliable and works efficiently on real machines</a:t>
            </a:r>
          </a:p>
          <a:p>
            <a:pPr eaLnBrk="1" hangingPunct="1">
              <a:spcBef>
                <a:spcPct val="0"/>
              </a:spcBef>
              <a:defRPr/>
            </a:pPr>
            <a:r>
              <a:rPr lang="en-US" altLang="zh-TW" smtClean="0"/>
              <a:t>[IEEE] Software engineering:</a:t>
            </a:r>
            <a:r>
              <a:rPr lang="en-US" altLang="zh-TW" smtClean="0">
                <a:sym typeface="Wingdings" pitchFamily="2" charset="2"/>
              </a:rPr>
              <a:t>(1) The application of a systematic, disciplined, quantifiable approach to the development, operation, and maintenance to software, that is, the application of engineering to software. (2) The study of approaches as in (1).</a:t>
            </a:r>
          </a:p>
        </p:txBody>
      </p:sp>
    </p:spTree>
    <p:extLst>
      <p:ext uri="{BB962C8B-B14F-4D97-AF65-F5344CB8AC3E}">
        <p14:creationId xmlns:p14="http://schemas.microsoft.com/office/powerpoint/2010/main" val="3156586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836613"/>
          </a:xfrm>
        </p:spPr>
        <p:txBody>
          <a:bodyPr/>
          <a:lstStyle/>
          <a:p>
            <a:pPr eaLnBrk="1" hangingPunct="1">
              <a:defRPr/>
            </a:pPr>
            <a:r>
              <a:rPr lang="zh-TW" altLang="en-US" b="1" smtClean="0">
                <a:ea typeface="標楷體" pitchFamily="65" charset="-120"/>
              </a:rPr>
              <a:t>軟体工程的範圍</a:t>
            </a:r>
          </a:p>
        </p:txBody>
      </p:sp>
      <p:sp>
        <p:nvSpPr>
          <p:cNvPr id="35843" name="Rectangle 3"/>
          <p:cNvSpPr>
            <a:spLocks noGrp="1" noChangeArrowheads="1"/>
          </p:cNvSpPr>
          <p:nvPr>
            <p:ph type="body" idx="1"/>
          </p:nvPr>
        </p:nvSpPr>
        <p:spPr>
          <a:xfrm>
            <a:off x="457200" y="908050"/>
            <a:ext cx="8229600" cy="5218113"/>
          </a:xfrm>
        </p:spPr>
        <p:txBody>
          <a:bodyPr/>
          <a:lstStyle/>
          <a:p>
            <a:pPr eaLnBrk="1" hangingPunct="1">
              <a:defRPr/>
            </a:pPr>
            <a:r>
              <a:rPr lang="zh-TW" altLang="en-US" smtClean="0">
                <a:ea typeface="標楷體" pitchFamily="65" charset="-120"/>
              </a:rPr>
              <a:t>基本目的</a:t>
            </a:r>
            <a:r>
              <a:rPr lang="en-US" altLang="zh-TW" smtClean="0">
                <a:ea typeface="標楷體" pitchFamily="65" charset="-120"/>
              </a:rPr>
              <a:t>:</a:t>
            </a:r>
            <a:r>
              <a:rPr lang="zh-TW" altLang="en-US" smtClean="0">
                <a:ea typeface="標楷體" pitchFamily="65" charset="-120"/>
              </a:rPr>
              <a:t>熟知軟體生命周期及成熟的軟體開發方法</a:t>
            </a:r>
            <a:r>
              <a:rPr lang="en-US" altLang="zh-TW" smtClean="0">
                <a:ea typeface="標楷體" pitchFamily="65" charset="-120"/>
              </a:rPr>
              <a:t>,</a:t>
            </a:r>
            <a:r>
              <a:rPr lang="zh-TW" altLang="en-US" smtClean="0">
                <a:ea typeface="標楷體" pitchFamily="65" charset="-120"/>
              </a:rPr>
              <a:t>進而運用它來開發新軟體</a:t>
            </a:r>
          </a:p>
          <a:p>
            <a:pPr eaLnBrk="1" hangingPunct="1">
              <a:defRPr/>
            </a:pPr>
            <a:r>
              <a:rPr lang="zh-TW" altLang="en-US" smtClean="0">
                <a:ea typeface="標楷體" pitchFamily="65" charset="-120"/>
              </a:rPr>
              <a:t>研究</a:t>
            </a:r>
          </a:p>
          <a:p>
            <a:pPr lvl="1" eaLnBrk="1" hangingPunct="1">
              <a:defRPr/>
            </a:pPr>
            <a:r>
              <a:rPr lang="zh-TW" altLang="en-US" smtClean="0">
                <a:ea typeface="標楷體" pitchFamily="65" charset="-120"/>
              </a:rPr>
              <a:t>新的</a:t>
            </a:r>
            <a:r>
              <a:rPr lang="en-US" altLang="zh-TW" smtClean="0">
                <a:ea typeface="標楷體" pitchFamily="65" charset="-120"/>
              </a:rPr>
              <a:t>approach</a:t>
            </a:r>
          </a:p>
          <a:p>
            <a:pPr lvl="1" eaLnBrk="1" hangingPunct="1">
              <a:defRPr/>
            </a:pPr>
            <a:r>
              <a:rPr lang="zh-TW" altLang="en-US" smtClean="0">
                <a:ea typeface="標楷體" pitchFamily="65" charset="-120"/>
              </a:rPr>
              <a:t>新的</a:t>
            </a:r>
            <a:r>
              <a:rPr lang="en-US" altLang="zh-TW" smtClean="0">
                <a:ea typeface="標楷體" pitchFamily="65" charset="-120"/>
              </a:rPr>
              <a:t>methodology</a:t>
            </a:r>
          </a:p>
          <a:p>
            <a:pPr lvl="1" eaLnBrk="1" hangingPunct="1">
              <a:defRPr/>
            </a:pPr>
            <a:r>
              <a:rPr lang="zh-TW" altLang="en-US" smtClean="0">
                <a:ea typeface="標楷體" pitchFamily="65" charset="-120"/>
              </a:rPr>
              <a:t>新的</a:t>
            </a:r>
            <a:r>
              <a:rPr lang="en-US" altLang="zh-TW" smtClean="0">
                <a:ea typeface="標楷體" pitchFamily="65" charset="-120"/>
              </a:rPr>
              <a:t>method</a:t>
            </a:r>
          </a:p>
          <a:p>
            <a:pPr lvl="1" eaLnBrk="1" hangingPunct="1">
              <a:defRPr/>
            </a:pPr>
            <a:r>
              <a:rPr lang="zh-TW" altLang="en-US" smtClean="0">
                <a:ea typeface="標楷體" pitchFamily="65" charset="-120"/>
              </a:rPr>
              <a:t>新的</a:t>
            </a:r>
            <a:r>
              <a:rPr lang="en-US" altLang="zh-TW" smtClean="0">
                <a:ea typeface="標楷體" pitchFamily="65" charset="-120"/>
              </a:rPr>
              <a:t>process</a:t>
            </a:r>
          </a:p>
          <a:p>
            <a:pPr lvl="1" eaLnBrk="1" hangingPunct="1">
              <a:defRPr/>
            </a:pPr>
            <a:r>
              <a:rPr lang="zh-TW" altLang="en-US" smtClean="0">
                <a:ea typeface="標楷體" pitchFamily="65" charset="-120"/>
              </a:rPr>
              <a:t>新的</a:t>
            </a:r>
            <a:r>
              <a:rPr lang="en-US" altLang="zh-TW" smtClean="0">
                <a:ea typeface="標楷體" pitchFamily="65" charset="-120"/>
              </a:rPr>
              <a:t>tool</a:t>
            </a:r>
          </a:p>
          <a:p>
            <a:pPr lvl="1" eaLnBrk="1" hangingPunct="1">
              <a:defRPr/>
            </a:pPr>
            <a:r>
              <a:rPr lang="zh-TW" altLang="en-US" smtClean="0">
                <a:ea typeface="標楷體" pitchFamily="65" charset="-120"/>
              </a:rPr>
              <a:t>新的提升軟體開發效率與品質的機制與理論</a:t>
            </a:r>
          </a:p>
        </p:txBody>
      </p:sp>
    </p:spTree>
    <p:extLst>
      <p:ext uri="{BB962C8B-B14F-4D97-AF65-F5344CB8AC3E}">
        <p14:creationId xmlns:p14="http://schemas.microsoft.com/office/powerpoint/2010/main" val="1060426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0"/>
            <a:ext cx="9144000" cy="609600"/>
          </a:xfrm>
        </p:spPr>
        <p:txBody>
          <a:bodyPr>
            <a:normAutofit fontScale="90000"/>
          </a:bodyPr>
          <a:lstStyle/>
          <a:p>
            <a:pPr eaLnBrk="1" hangingPunct="1">
              <a:defRPr/>
            </a:pPr>
            <a:r>
              <a:rPr lang="en-GB" altLang="zh-TW" sz="4000" dirty="0" smtClean="0"/>
              <a:t>What is a software process?</a:t>
            </a:r>
            <a:endParaRPr lang="en-US" altLang="zh-TW" sz="4000" dirty="0" smtClean="0"/>
          </a:p>
        </p:txBody>
      </p:sp>
      <p:sp>
        <p:nvSpPr>
          <p:cNvPr id="86019" name="Rectangle 3"/>
          <p:cNvSpPr>
            <a:spLocks noGrp="1" noChangeArrowheads="1"/>
          </p:cNvSpPr>
          <p:nvPr>
            <p:ph type="body" idx="1"/>
          </p:nvPr>
        </p:nvSpPr>
        <p:spPr>
          <a:xfrm>
            <a:off x="0" y="685800"/>
            <a:ext cx="9144000" cy="5410200"/>
          </a:xfrm>
          <a:solidFill>
            <a:schemeClr val="accent5">
              <a:lumMod val="40000"/>
              <a:lumOff val="60000"/>
            </a:schemeClr>
          </a:solidFill>
        </p:spPr>
        <p:txBody>
          <a:bodyPr vert="horz" lIns="91440" tIns="45720" rIns="91440" bIns="45720" rtlCol="0">
            <a:normAutofit/>
          </a:bodyPr>
          <a:lstStyle/>
          <a:p>
            <a:pPr>
              <a:lnSpc>
                <a:spcPct val="90000"/>
              </a:lnSpc>
              <a:spcBef>
                <a:spcPct val="10000"/>
              </a:spcBef>
            </a:pPr>
            <a:r>
              <a:rPr lang="en-GB" altLang="zh-TW" dirty="0">
                <a:solidFill>
                  <a:srgbClr val="000000"/>
                </a:solidFill>
              </a:rPr>
              <a:t>A set of activities whose goal is the development or evolution of software.</a:t>
            </a:r>
          </a:p>
          <a:p>
            <a:pPr>
              <a:lnSpc>
                <a:spcPct val="90000"/>
              </a:lnSpc>
              <a:spcBef>
                <a:spcPct val="10000"/>
              </a:spcBef>
            </a:pPr>
            <a:r>
              <a:rPr lang="en-GB" altLang="zh-TW" dirty="0">
                <a:solidFill>
                  <a:srgbClr val="000000"/>
                </a:solidFill>
              </a:rPr>
              <a:t>Generic activities in all software processes are:</a:t>
            </a:r>
          </a:p>
          <a:p>
            <a:pPr lvl="1">
              <a:lnSpc>
                <a:spcPct val="90000"/>
              </a:lnSpc>
              <a:spcBef>
                <a:spcPct val="10000"/>
              </a:spcBef>
            </a:pPr>
            <a:r>
              <a:rPr lang="en-GB" altLang="zh-TW" dirty="0">
                <a:solidFill>
                  <a:srgbClr val="000000"/>
                </a:solidFill>
              </a:rPr>
              <a:t>Specification - what the system should do and its development constraints</a:t>
            </a:r>
          </a:p>
          <a:p>
            <a:pPr lvl="1">
              <a:lnSpc>
                <a:spcPct val="90000"/>
              </a:lnSpc>
              <a:spcBef>
                <a:spcPct val="10000"/>
              </a:spcBef>
            </a:pPr>
            <a:r>
              <a:rPr lang="en-GB" altLang="zh-TW" dirty="0">
                <a:solidFill>
                  <a:srgbClr val="000000"/>
                </a:solidFill>
              </a:rPr>
              <a:t>Development - production of the software system</a:t>
            </a:r>
          </a:p>
          <a:p>
            <a:pPr lvl="1">
              <a:lnSpc>
                <a:spcPct val="90000"/>
              </a:lnSpc>
              <a:spcBef>
                <a:spcPct val="10000"/>
              </a:spcBef>
            </a:pPr>
            <a:r>
              <a:rPr lang="en-GB" altLang="zh-TW" dirty="0">
                <a:solidFill>
                  <a:srgbClr val="000000"/>
                </a:solidFill>
              </a:rPr>
              <a:t>Validation - checking that the software is what the customer wants</a:t>
            </a:r>
          </a:p>
          <a:p>
            <a:pPr lvl="1">
              <a:lnSpc>
                <a:spcPct val="90000"/>
              </a:lnSpc>
              <a:spcBef>
                <a:spcPct val="10000"/>
              </a:spcBef>
            </a:pPr>
            <a:r>
              <a:rPr lang="en-GB" altLang="zh-TW" dirty="0">
                <a:solidFill>
                  <a:srgbClr val="000000"/>
                </a:solidFill>
              </a:rPr>
              <a:t>Evolution - changing the software in response to changing demands.</a:t>
            </a:r>
          </a:p>
          <a:p>
            <a:pPr>
              <a:lnSpc>
                <a:spcPct val="90000"/>
              </a:lnSpc>
              <a:spcBef>
                <a:spcPct val="10000"/>
              </a:spcBef>
            </a:pPr>
            <a:endParaRPr lang="en-US" altLang="zh-TW" dirty="0">
              <a:solidFill>
                <a:srgbClr val="000000"/>
              </a:solidFill>
            </a:endParaRPr>
          </a:p>
        </p:txBody>
      </p:sp>
    </p:spTree>
    <p:extLst>
      <p:ext uri="{BB962C8B-B14F-4D97-AF65-F5344CB8AC3E}">
        <p14:creationId xmlns:p14="http://schemas.microsoft.com/office/powerpoint/2010/main" val="179443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0"/>
            <a:ext cx="9144000" cy="609600"/>
          </a:xfrm>
        </p:spPr>
        <p:txBody>
          <a:bodyPr>
            <a:normAutofit fontScale="90000"/>
          </a:bodyPr>
          <a:lstStyle/>
          <a:p>
            <a:pPr eaLnBrk="1" hangingPunct="1">
              <a:defRPr/>
            </a:pPr>
            <a:r>
              <a:rPr lang="en-GB" altLang="zh-TW" sz="3600" smtClean="0"/>
              <a:t>What are software engineering methods?</a:t>
            </a:r>
            <a:endParaRPr lang="en-US" altLang="zh-TW" sz="3600" smtClean="0"/>
          </a:p>
        </p:txBody>
      </p:sp>
      <p:sp>
        <p:nvSpPr>
          <p:cNvPr id="87043" name="Rectangle 3"/>
          <p:cNvSpPr>
            <a:spLocks noGrp="1" noChangeArrowheads="1"/>
          </p:cNvSpPr>
          <p:nvPr>
            <p:ph type="body" idx="1"/>
          </p:nvPr>
        </p:nvSpPr>
        <p:spPr>
          <a:xfrm>
            <a:off x="0" y="685800"/>
            <a:ext cx="9144000" cy="5410200"/>
          </a:xfrm>
          <a:solidFill>
            <a:schemeClr val="accent5">
              <a:lumMod val="40000"/>
              <a:lumOff val="60000"/>
            </a:schemeClr>
          </a:solidFill>
        </p:spPr>
        <p:txBody>
          <a:bodyPr vert="horz" lIns="91440" tIns="45720" rIns="91440" bIns="45720" rtlCol="0">
            <a:normAutofit lnSpcReduction="10000"/>
          </a:bodyPr>
          <a:lstStyle/>
          <a:p>
            <a:pPr>
              <a:lnSpc>
                <a:spcPct val="90000"/>
              </a:lnSpc>
              <a:spcBef>
                <a:spcPct val="10000"/>
              </a:spcBef>
            </a:pPr>
            <a:r>
              <a:rPr lang="en-GB" altLang="zh-TW" dirty="0">
                <a:solidFill>
                  <a:srgbClr val="000000"/>
                </a:solidFill>
              </a:rPr>
              <a:t>Structured approaches to software development which include system models, notations, rules, design advice and process guidance.</a:t>
            </a:r>
          </a:p>
          <a:p>
            <a:pPr>
              <a:lnSpc>
                <a:spcPct val="90000"/>
              </a:lnSpc>
              <a:spcBef>
                <a:spcPct val="10000"/>
              </a:spcBef>
            </a:pPr>
            <a:r>
              <a:rPr lang="en-GB" altLang="zh-TW" dirty="0">
                <a:solidFill>
                  <a:srgbClr val="000000"/>
                </a:solidFill>
              </a:rPr>
              <a:t>Model descriptions	</a:t>
            </a:r>
          </a:p>
          <a:p>
            <a:pPr lvl="1">
              <a:lnSpc>
                <a:spcPct val="90000"/>
              </a:lnSpc>
              <a:spcBef>
                <a:spcPct val="10000"/>
              </a:spcBef>
            </a:pPr>
            <a:r>
              <a:rPr lang="en-GB" altLang="zh-TW" dirty="0">
                <a:solidFill>
                  <a:srgbClr val="000000"/>
                </a:solidFill>
              </a:rPr>
              <a:t>Descriptions of graphical models which should be produced;</a:t>
            </a:r>
          </a:p>
          <a:p>
            <a:pPr>
              <a:lnSpc>
                <a:spcPct val="90000"/>
              </a:lnSpc>
              <a:spcBef>
                <a:spcPct val="10000"/>
              </a:spcBef>
            </a:pPr>
            <a:r>
              <a:rPr lang="en-GB" altLang="zh-TW" dirty="0">
                <a:solidFill>
                  <a:srgbClr val="000000"/>
                </a:solidFill>
              </a:rPr>
              <a:t>Rules</a:t>
            </a:r>
          </a:p>
          <a:p>
            <a:pPr lvl="1">
              <a:lnSpc>
                <a:spcPct val="90000"/>
              </a:lnSpc>
              <a:spcBef>
                <a:spcPct val="10000"/>
              </a:spcBef>
            </a:pPr>
            <a:r>
              <a:rPr lang="en-GB" altLang="zh-TW" dirty="0">
                <a:solidFill>
                  <a:srgbClr val="000000"/>
                </a:solidFill>
              </a:rPr>
              <a:t>Constraints applied to system models;</a:t>
            </a:r>
          </a:p>
          <a:p>
            <a:pPr>
              <a:lnSpc>
                <a:spcPct val="90000"/>
              </a:lnSpc>
              <a:spcBef>
                <a:spcPct val="10000"/>
              </a:spcBef>
            </a:pPr>
            <a:r>
              <a:rPr lang="en-GB" altLang="zh-TW" dirty="0">
                <a:solidFill>
                  <a:srgbClr val="000000"/>
                </a:solidFill>
              </a:rPr>
              <a:t>Recommendations</a:t>
            </a:r>
          </a:p>
          <a:p>
            <a:pPr lvl="1">
              <a:lnSpc>
                <a:spcPct val="90000"/>
              </a:lnSpc>
              <a:spcBef>
                <a:spcPct val="10000"/>
              </a:spcBef>
            </a:pPr>
            <a:r>
              <a:rPr lang="en-GB" altLang="zh-TW" dirty="0">
                <a:solidFill>
                  <a:srgbClr val="000000"/>
                </a:solidFill>
              </a:rPr>
              <a:t>Advice on good design practice;</a:t>
            </a:r>
          </a:p>
          <a:p>
            <a:pPr>
              <a:lnSpc>
                <a:spcPct val="90000"/>
              </a:lnSpc>
              <a:spcBef>
                <a:spcPct val="10000"/>
              </a:spcBef>
            </a:pPr>
            <a:r>
              <a:rPr lang="en-GB" altLang="zh-TW" dirty="0">
                <a:solidFill>
                  <a:srgbClr val="000000"/>
                </a:solidFill>
              </a:rPr>
              <a:t>Process guidance</a:t>
            </a:r>
          </a:p>
          <a:p>
            <a:pPr lvl="1">
              <a:lnSpc>
                <a:spcPct val="90000"/>
              </a:lnSpc>
              <a:spcBef>
                <a:spcPct val="10000"/>
              </a:spcBef>
            </a:pPr>
            <a:r>
              <a:rPr lang="en-GB" altLang="zh-TW" dirty="0">
                <a:solidFill>
                  <a:srgbClr val="000000"/>
                </a:solidFill>
              </a:rPr>
              <a:t>What activities to follow.</a:t>
            </a:r>
            <a:endParaRPr lang="en-US" altLang="zh-TW" dirty="0">
              <a:solidFill>
                <a:srgbClr val="000000"/>
              </a:solidFill>
            </a:endParaRPr>
          </a:p>
        </p:txBody>
      </p:sp>
    </p:spTree>
    <p:extLst>
      <p:ext uri="{BB962C8B-B14F-4D97-AF65-F5344CB8AC3E}">
        <p14:creationId xmlns:p14="http://schemas.microsoft.com/office/powerpoint/2010/main" val="2512951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8750"/>
            <a:ext cx="8229600"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TW" sz="4000" smtClean="0">
                <a:effectLst/>
              </a:rPr>
              <a:t>What we should learn?</a:t>
            </a:r>
          </a:p>
        </p:txBody>
      </p:sp>
      <p:sp>
        <p:nvSpPr>
          <p:cNvPr id="56323" name="Rectangle 3"/>
          <p:cNvSpPr>
            <a:spLocks noGrp="1" noChangeArrowheads="1"/>
          </p:cNvSpPr>
          <p:nvPr>
            <p:ph type="body" idx="1"/>
          </p:nvPr>
        </p:nvSpPr>
        <p:spPr>
          <a:xfrm>
            <a:off x="0" y="908050"/>
            <a:ext cx="9144000" cy="5222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ffectLst/>
              </a:rPr>
              <a:t>Software engineering theory &amp; methods</a:t>
            </a:r>
          </a:p>
          <a:p>
            <a:r>
              <a:rPr lang="en-US" altLang="zh-TW" smtClean="0">
                <a:effectLst/>
              </a:rPr>
              <a:t>Software development process</a:t>
            </a:r>
          </a:p>
          <a:p>
            <a:r>
              <a:rPr lang="en-US" altLang="zh-TW" smtClean="0">
                <a:effectLst/>
              </a:rPr>
              <a:t>Software project management</a:t>
            </a:r>
          </a:p>
        </p:txBody>
      </p:sp>
    </p:spTree>
    <p:extLst>
      <p:ext uri="{BB962C8B-B14F-4D97-AF65-F5344CB8AC3E}">
        <p14:creationId xmlns:p14="http://schemas.microsoft.com/office/powerpoint/2010/main" val="1950284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0"/>
            <a:ext cx="9144000" cy="609600"/>
          </a:xfrm>
        </p:spPr>
        <p:txBody>
          <a:bodyPr>
            <a:normAutofit fontScale="90000"/>
          </a:bodyPr>
          <a:lstStyle/>
          <a:p>
            <a:pPr eaLnBrk="1" hangingPunct="1">
              <a:defRPr/>
            </a:pPr>
            <a:r>
              <a:rPr lang="en-GB" altLang="zh-TW" sz="4000" smtClean="0"/>
              <a:t>What is a software process model?</a:t>
            </a:r>
            <a:endParaRPr lang="en-US" altLang="zh-TW" sz="4000" smtClean="0"/>
          </a:p>
        </p:txBody>
      </p:sp>
      <p:sp>
        <p:nvSpPr>
          <p:cNvPr id="88067" name="Rectangle 3"/>
          <p:cNvSpPr>
            <a:spLocks noGrp="1" noChangeArrowheads="1"/>
          </p:cNvSpPr>
          <p:nvPr>
            <p:ph type="body" idx="1"/>
          </p:nvPr>
        </p:nvSpPr>
        <p:spPr>
          <a:xfrm>
            <a:off x="0" y="685800"/>
            <a:ext cx="9144000" cy="5410200"/>
          </a:xfrm>
          <a:solidFill>
            <a:schemeClr val="accent5">
              <a:lumMod val="40000"/>
              <a:lumOff val="60000"/>
            </a:schemeClr>
          </a:solidFill>
        </p:spPr>
        <p:txBody>
          <a:bodyPr vert="horz" lIns="91440" tIns="45720" rIns="91440" bIns="45720" rtlCol="0">
            <a:normAutofit/>
          </a:bodyPr>
          <a:lstStyle/>
          <a:p>
            <a:pPr>
              <a:lnSpc>
                <a:spcPct val="90000"/>
              </a:lnSpc>
              <a:spcBef>
                <a:spcPct val="10000"/>
              </a:spcBef>
            </a:pPr>
            <a:r>
              <a:rPr lang="en-GB" altLang="zh-TW" dirty="0">
                <a:solidFill>
                  <a:srgbClr val="000000"/>
                </a:solidFill>
              </a:rPr>
              <a:t>A simplified representation of a software process, presented from a specific perspective.</a:t>
            </a:r>
          </a:p>
          <a:p>
            <a:pPr>
              <a:lnSpc>
                <a:spcPct val="90000"/>
              </a:lnSpc>
              <a:spcBef>
                <a:spcPct val="10000"/>
              </a:spcBef>
            </a:pPr>
            <a:r>
              <a:rPr lang="en-GB" altLang="zh-TW" dirty="0">
                <a:solidFill>
                  <a:srgbClr val="000000"/>
                </a:solidFill>
              </a:rPr>
              <a:t>Examples of process perspectives are</a:t>
            </a:r>
          </a:p>
          <a:p>
            <a:pPr lvl="1">
              <a:lnSpc>
                <a:spcPct val="90000"/>
              </a:lnSpc>
              <a:spcBef>
                <a:spcPct val="10000"/>
              </a:spcBef>
            </a:pPr>
            <a:r>
              <a:rPr lang="en-GB" altLang="zh-TW" dirty="0">
                <a:solidFill>
                  <a:srgbClr val="000000"/>
                </a:solidFill>
              </a:rPr>
              <a:t>Workflow perspective - sequence of activities;</a:t>
            </a:r>
          </a:p>
          <a:p>
            <a:pPr lvl="1">
              <a:lnSpc>
                <a:spcPct val="90000"/>
              </a:lnSpc>
              <a:spcBef>
                <a:spcPct val="10000"/>
              </a:spcBef>
            </a:pPr>
            <a:r>
              <a:rPr lang="en-GB" altLang="zh-TW" dirty="0">
                <a:solidFill>
                  <a:srgbClr val="000000"/>
                </a:solidFill>
              </a:rPr>
              <a:t>Data-flow perspective - information flow;</a:t>
            </a:r>
          </a:p>
          <a:p>
            <a:pPr lvl="1">
              <a:lnSpc>
                <a:spcPct val="90000"/>
              </a:lnSpc>
              <a:spcBef>
                <a:spcPct val="10000"/>
              </a:spcBef>
            </a:pPr>
            <a:r>
              <a:rPr lang="en-GB" altLang="zh-TW" dirty="0">
                <a:solidFill>
                  <a:srgbClr val="000000"/>
                </a:solidFill>
              </a:rPr>
              <a:t>Role/action perspective - who does what.</a:t>
            </a:r>
          </a:p>
          <a:p>
            <a:pPr>
              <a:lnSpc>
                <a:spcPct val="90000"/>
              </a:lnSpc>
              <a:spcBef>
                <a:spcPct val="10000"/>
              </a:spcBef>
            </a:pPr>
            <a:r>
              <a:rPr lang="en-GB" altLang="zh-TW" dirty="0">
                <a:solidFill>
                  <a:srgbClr val="000000"/>
                </a:solidFill>
              </a:rPr>
              <a:t>Generic process models	</a:t>
            </a:r>
          </a:p>
          <a:p>
            <a:pPr lvl="1">
              <a:lnSpc>
                <a:spcPct val="90000"/>
              </a:lnSpc>
              <a:spcBef>
                <a:spcPct val="10000"/>
              </a:spcBef>
            </a:pPr>
            <a:r>
              <a:rPr lang="en-GB" altLang="zh-TW" dirty="0">
                <a:solidFill>
                  <a:srgbClr val="000000"/>
                </a:solidFill>
              </a:rPr>
              <a:t>Waterfall;</a:t>
            </a:r>
          </a:p>
          <a:p>
            <a:pPr lvl="1">
              <a:lnSpc>
                <a:spcPct val="90000"/>
              </a:lnSpc>
              <a:spcBef>
                <a:spcPct val="10000"/>
              </a:spcBef>
            </a:pPr>
            <a:r>
              <a:rPr lang="en-GB" altLang="zh-TW" dirty="0">
                <a:solidFill>
                  <a:srgbClr val="000000"/>
                </a:solidFill>
              </a:rPr>
              <a:t>Iterative development;</a:t>
            </a:r>
          </a:p>
          <a:p>
            <a:pPr lvl="1">
              <a:lnSpc>
                <a:spcPct val="90000"/>
              </a:lnSpc>
              <a:spcBef>
                <a:spcPct val="10000"/>
              </a:spcBef>
            </a:pPr>
            <a:r>
              <a:rPr lang="en-GB" altLang="zh-TW" dirty="0">
                <a:solidFill>
                  <a:srgbClr val="000000"/>
                </a:solidFill>
              </a:rPr>
              <a:t>Component-based software engineering.</a:t>
            </a:r>
            <a:endParaRPr lang="en-US" altLang="zh-TW" dirty="0">
              <a:solidFill>
                <a:srgbClr val="000000"/>
              </a:solidFill>
            </a:endParaRPr>
          </a:p>
        </p:txBody>
      </p:sp>
    </p:spTree>
    <p:extLst>
      <p:ext uri="{BB962C8B-B14F-4D97-AF65-F5344CB8AC3E}">
        <p14:creationId xmlns:p14="http://schemas.microsoft.com/office/powerpoint/2010/main" val="990846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125538"/>
          </a:xfrm>
        </p:spPr>
        <p:txBody>
          <a:bodyPr>
            <a:normAutofit fontScale="90000"/>
          </a:bodyPr>
          <a:lstStyle/>
          <a:p>
            <a:pPr eaLnBrk="1" hangingPunct="1">
              <a:defRPr/>
            </a:pPr>
            <a:r>
              <a:rPr lang="en-GB" altLang="zh-TW" sz="3600" smtClean="0"/>
              <a:t>What is CASE (Computer-Aided Software Engineering)</a:t>
            </a:r>
            <a:endParaRPr lang="en-US" altLang="zh-TW" sz="3600" smtClean="0"/>
          </a:p>
        </p:txBody>
      </p:sp>
      <p:sp>
        <p:nvSpPr>
          <p:cNvPr id="89091" name="Rectangle 3"/>
          <p:cNvSpPr>
            <a:spLocks noGrp="1" noChangeArrowheads="1"/>
          </p:cNvSpPr>
          <p:nvPr>
            <p:ph type="body" idx="1"/>
          </p:nvPr>
        </p:nvSpPr>
        <p:spPr>
          <a:xfrm>
            <a:off x="0" y="1196975"/>
            <a:ext cx="9144000" cy="4899025"/>
          </a:xfrm>
          <a:solidFill>
            <a:schemeClr val="accent5">
              <a:lumMod val="40000"/>
              <a:lumOff val="60000"/>
            </a:schemeClr>
          </a:solidFill>
        </p:spPr>
        <p:txBody>
          <a:bodyPr vert="horz" lIns="91440" tIns="45720" rIns="91440" bIns="45720" rtlCol="0">
            <a:normAutofit/>
          </a:bodyPr>
          <a:lstStyle/>
          <a:p>
            <a:pPr>
              <a:lnSpc>
                <a:spcPct val="90000"/>
              </a:lnSpc>
              <a:spcBef>
                <a:spcPct val="10000"/>
              </a:spcBef>
            </a:pPr>
            <a:r>
              <a:rPr lang="en-GB" altLang="zh-TW">
                <a:solidFill>
                  <a:srgbClr val="000000"/>
                </a:solidFill>
              </a:rPr>
              <a:t>Software systems that are intended to provide automated support for software process activities. </a:t>
            </a:r>
          </a:p>
          <a:p>
            <a:pPr>
              <a:lnSpc>
                <a:spcPct val="90000"/>
              </a:lnSpc>
              <a:spcBef>
                <a:spcPct val="10000"/>
              </a:spcBef>
            </a:pPr>
            <a:r>
              <a:rPr lang="en-GB" altLang="zh-TW">
                <a:solidFill>
                  <a:srgbClr val="000000"/>
                </a:solidFill>
              </a:rPr>
              <a:t>CASE systems are often used for method support.</a:t>
            </a:r>
          </a:p>
          <a:p>
            <a:pPr>
              <a:lnSpc>
                <a:spcPct val="90000"/>
              </a:lnSpc>
              <a:spcBef>
                <a:spcPct val="10000"/>
              </a:spcBef>
            </a:pPr>
            <a:r>
              <a:rPr lang="en-GB" altLang="zh-TW">
                <a:solidFill>
                  <a:srgbClr val="000000"/>
                </a:solidFill>
              </a:rPr>
              <a:t>Upper-CASE</a:t>
            </a:r>
          </a:p>
          <a:p>
            <a:pPr lvl="1">
              <a:lnSpc>
                <a:spcPct val="90000"/>
              </a:lnSpc>
              <a:spcBef>
                <a:spcPct val="10000"/>
              </a:spcBef>
            </a:pPr>
            <a:r>
              <a:rPr lang="en-GB" altLang="zh-TW">
                <a:solidFill>
                  <a:srgbClr val="000000"/>
                </a:solidFill>
              </a:rPr>
              <a:t>Tools to support the early process activities of requirements and design;</a:t>
            </a:r>
          </a:p>
          <a:p>
            <a:pPr>
              <a:lnSpc>
                <a:spcPct val="90000"/>
              </a:lnSpc>
              <a:spcBef>
                <a:spcPct val="10000"/>
              </a:spcBef>
            </a:pPr>
            <a:r>
              <a:rPr lang="en-GB" altLang="zh-TW">
                <a:solidFill>
                  <a:srgbClr val="000000"/>
                </a:solidFill>
              </a:rPr>
              <a:t>Lower-CASE</a:t>
            </a:r>
          </a:p>
          <a:p>
            <a:pPr lvl="1">
              <a:lnSpc>
                <a:spcPct val="90000"/>
              </a:lnSpc>
              <a:spcBef>
                <a:spcPct val="10000"/>
              </a:spcBef>
            </a:pPr>
            <a:r>
              <a:rPr lang="en-GB" altLang="zh-TW">
                <a:solidFill>
                  <a:srgbClr val="000000"/>
                </a:solidFill>
              </a:rPr>
              <a:t>Tools to support later activities such as programming, debugging and testing.</a:t>
            </a:r>
            <a:endParaRPr lang="en-US" altLang="zh-TW">
              <a:solidFill>
                <a:srgbClr val="000000"/>
              </a:solidFill>
            </a:endParaRPr>
          </a:p>
        </p:txBody>
      </p:sp>
    </p:spTree>
    <p:extLst>
      <p:ext uri="{BB962C8B-B14F-4D97-AF65-F5344CB8AC3E}">
        <p14:creationId xmlns:p14="http://schemas.microsoft.com/office/powerpoint/2010/main" val="1728863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TW" altLang="en-US" sz="4000" smtClean="0">
                <a:latin typeface="Times New Roman" pitchFamily="18" charset="0"/>
              </a:rPr>
              <a:t>軟體開發生命週期</a:t>
            </a:r>
          </a:p>
        </p:txBody>
      </p:sp>
      <p:sp>
        <p:nvSpPr>
          <p:cNvPr id="30723" name="AutoShape 3"/>
          <p:cNvSpPr>
            <a:spLocks noChangeArrowheads="1"/>
          </p:cNvSpPr>
          <p:nvPr/>
        </p:nvSpPr>
        <p:spPr bwMode="auto">
          <a:xfrm>
            <a:off x="3149600" y="1362075"/>
            <a:ext cx="2916238"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pPr algn="ctr"/>
            <a:r>
              <a:rPr lang="zh-TW" altLang="en-US" sz="2000" b="1" u="sng">
                <a:solidFill>
                  <a:srgbClr val="FFFF66"/>
                </a:solidFill>
              </a:rPr>
              <a:t>使用者需求</a:t>
            </a:r>
          </a:p>
          <a:p>
            <a:pPr algn="ctr"/>
            <a:endParaRPr lang="zh-TW" altLang="en-US" sz="2000" b="1" u="sng">
              <a:solidFill>
                <a:srgbClr val="FFFF66"/>
              </a:solidFill>
            </a:endParaRPr>
          </a:p>
          <a:p>
            <a:pPr algn="ctr"/>
            <a:r>
              <a:rPr lang="zh-TW" altLang="en-US" sz="2000">
                <a:solidFill>
                  <a:srgbClr val="FFFF66"/>
                </a:solidFill>
              </a:rPr>
              <a:t>使用者：我需要什麼</a:t>
            </a:r>
          </a:p>
        </p:txBody>
      </p:sp>
      <p:sp>
        <p:nvSpPr>
          <p:cNvPr id="30724" name="AutoShape 4"/>
          <p:cNvSpPr>
            <a:spLocks noChangeArrowheads="1"/>
          </p:cNvSpPr>
          <p:nvPr/>
        </p:nvSpPr>
        <p:spPr bwMode="auto">
          <a:xfrm>
            <a:off x="187325" y="3228975"/>
            <a:ext cx="2916238"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pPr algn="ctr"/>
            <a:r>
              <a:rPr lang="zh-TW" altLang="en-US" sz="2000" b="1" u="sng">
                <a:solidFill>
                  <a:srgbClr val="FFFF66"/>
                </a:solidFill>
              </a:rPr>
              <a:t>需求規格書</a:t>
            </a:r>
          </a:p>
          <a:p>
            <a:pPr algn="ctr"/>
            <a:endParaRPr lang="zh-TW" altLang="en-US" sz="2000" b="1" u="sng">
              <a:solidFill>
                <a:srgbClr val="FFFF66"/>
              </a:solidFill>
            </a:endParaRPr>
          </a:p>
          <a:p>
            <a:pPr algn="ctr"/>
            <a:r>
              <a:rPr lang="zh-TW" altLang="en-US" sz="2000">
                <a:solidFill>
                  <a:srgbClr val="FFFF66"/>
                </a:solidFill>
              </a:rPr>
              <a:t>分析者：我提供什麼</a:t>
            </a:r>
          </a:p>
        </p:txBody>
      </p:sp>
      <p:sp>
        <p:nvSpPr>
          <p:cNvPr id="30725" name="AutoShape 5"/>
          <p:cNvSpPr>
            <a:spLocks noChangeArrowheads="1"/>
          </p:cNvSpPr>
          <p:nvPr/>
        </p:nvSpPr>
        <p:spPr bwMode="auto">
          <a:xfrm>
            <a:off x="998538" y="5492750"/>
            <a:ext cx="3249612"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pPr algn="ctr"/>
            <a:r>
              <a:rPr lang="zh-TW" altLang="en-US" sz="2000" b="1" u="sng">
                <a:solidFill>
                  <a:srgbClr val="FFFF66"/>
                </a:solidFill>
              </a:rPr>
              <a:t>設計規格書</a:t>
            </a:r>
          </a:p>
          <a:p>
            <a:pPr algn="ctr"/>
            <a:endParaRPr lang="zh-TW" altLang="en-US" sz="2000" b="1" u="sng">
              <a:solidFill>
                <a:srgbClr val="FFFF66"/>
              </a:solidFill>
            </a:endParaRPr>
          </a:p>
          <a:p>
            <a:pPr algn="ctr"/>
            <a:r>
              <a:rPr lang="zh-TW" altLang="en-US" sz="2000">
                <a:solidFill>
                  <a:srgbClr val="FFFF66"/>
                </a:solidFill>
              </a:rPr>
              <a:t>設計者：我要讓軟體做什麼</a:t>
            </a:r>
          </a:p>
        </p:txBody>
      </p:sp>
      <p:sp>
        <p:nvSpPr>
          <p:cNvPr id="30726" name="AutoShape 6"/>
          <p:cNvSpPr>
            <a:spLocks noChangeArrowheads="1"/>
          </p:cNvSpPr>
          <p:nvPr/>
        </p:nvSpPr>
        <p:spPr bwMode="auto">
          <a:xfrm>
            <a:off x="5246688" y="5476875"/>
            <a:ext cx="2932112"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pPr algn="ctr"/>
            <a:r>
              <a:rPr lang="zh-TW" altLang="en-US" sz="2000" b="1" u="sng">
                <a:solidFill>
                  <a:srgbClr val="FFFF66"/>
                </a:solidFill>
              </a:rPr>
              <a:t>原始程式</a:t>
            </a:r>
          </a:p>
          <a:p>
            <a:pPr algn="ctr"/>
            <a:endParaRPr lang="zh-TW" altLang="en-US" sz="2000" b="1" u="sng">
              <a:solidFill>
                <a:srgbClr val="FFFF66"/>
              </a:solidFill>
            </a:endParaRPr>
          </a:p>
          <a:p>
            <a:pPr algn="ctr"/>
            <a:r>
              <a:rPr lang="zh-TW" altLang="en-US" sz="2000">
                <a:solidFill>
                  <a:srgbClr val="FFFF66"/>
                </a:solidFill>
              </a:rPr>
              <a:t>軟體工程師：我要寫什麼</a:t>
            </a:r>
          </a:p>
        </p:txBody>
      </p:sp>
      <p:sp>
        <p:nvSpPr>
          <p:cNvPr id="30727" name="AutoShape 7"/>
          <p:cNvSpPr>
            <a:spLocks noChangeArrowheads="1"/>
          </p:cNvSpPr>
          <p:nvPr/>
        </p:nvSpPr>
        <p:spPr bwMode="auto">
          <a:xfrm>
            <a:off x="6075363" y="3211513"/>
            <a:ext cx="2887662" cy="985837"/>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pPr algn="ctr"/>
            <a:r>
              <a:rPr lang="zh-TW" altLang="en-US" sz="2000" b="1" u="sng">
                <a:solidFill>
                  <a:srgbClr val="FFFF66"/>
                </a:solidFill>
              </a:rPr>
              <a:t>產品</a:t>
            </a:r>
          </a:p>
          <a:p>
            <a:pPr algn="ctr"/>
            <a:endParaRPr lang="zh-TW" altLang="en-US" sz="2000" b="1" u="sng">
              <a:solidFill>
                <a:srgbClr val="FFFF66"/>
              </a:solidFill>
            </a:endParaRPr>
          </a:p>
          <a:p>
            <a:pPr algn="ctr"/>
            <a:r>
              <a:rPr lang="zh-TW" altLang="en-US" sz="2000">
                <a:solidFill>
                  <a:srgbClr val="FFFF66"/>
                </a:solidFill>
              </a:rPr>
              <a:t>設備</a:t>
            </a:r>
            <a:r>
              <a:rPr lang="en-US" altLang="zh-TW" sz="2000">
                <a:solidFill>
                  <a:srgbClr val="FFFF66"/>
                </a:solidFill>
              </a:rPr>
              <a:t>/</a:t>
            </a:r>
            <a:r>
              <a:rPr lang="zh-TW" altLang="en-US" sz="2000">
                <a:solidFill>
                  <a:srgbClr val="FFFF66"/>
                </a:solidFill>
              </a:rPr>
              <a:t>電腦：執行結果</a:t>
            </a:r>
          </a:p>
        </p:txBody>
      </p:sp>
      <p:sp>
        <p:nvSpPr>
          <p:cNvPr id="30728" name="Arc 8"/>
          <p:cNvSpPr>
            <a:spLocks/>
          </p:cNvSpPr>
          <p:nvPr/>
        </p:nvSpPr>
        <p:spPr bwMode="auto">
          <a:xfrm flipH="1">
            <a:off x="1509713" y="1754188"/>
            <a:ext cx="1611312" cy="1392237"/>
          </a:xfrm>
          <a:custGeom>
            <a:avLst/>
            <a:gdLst>
              <a:gd name="T0" fmla="*/ 0 w 21600"/>
              <a:gd name="T1" fmla="*/ 0 h 23572"/>
              <a:gd name="T2" fmla="*/ 2147483646 w 21600"/>
              <a:gd name="T3" fmla="*/ 2147483646 h 23572"/>
              <a:gd name="T4" fmla="*/ 0 w 21600"/>
              <a:gd name="T5" fmla="*/ 2147483646 h 23572"/>
              <a:gd name="T6" fmla="*/ 0 60000 65536"/>
              <a:gd name="T7" fmla="*/ 0 60000 65536"/>
              <a:gd name="T8" fmla="*/ 0 60000 65536"/>
              <a:gd name="T9" fmla="*/ 0 w 21600"/>
              <a:gd name="T10" fmla="*/ 0 h 23572"/>
              <a:gd name="T11" fmla="*/ 21600 w 21600"/>
              <a:gd name="T12" fmla="*/ 23572 h 23572"/>
            </a:gdLst>
            <a:ahLst/>
            <a:cxnLst>
              <a:cxn ang="T6">
                <a:pos x="T0" y="T1"/>
              </a:cxn>
              <a:cxn ang="T7">
                <a:pos x="T2" y="T3"/>
              </a:cxn>
              <a:cxn ang="T8">
                <a:pos x="T4" y="T5"/>
              </a:cxn>
            </a:cxnLst>
            <a:rect l="T9" t="T10" r="T11" b="T12"/>
            <a:pathLst>
              <a:path w="21600" h="23572" fill="none" extrusionOk="0">
                <a:moveTo>
                  <a:pt x="-1" y="0"/>
                </a:moveTo>
                <a:cubicBezTo>
                  <a:pt x="11929" y="0"/>
                  <a:pt x="21600" y="9670"/>
                  <a:pt x="21600" y="21600"/>
                </a:cubicBezTo>
                <a:cubicBezTo>
                  <a:pt x="21600" y="22258"/>
                  <a:pt x="21569" y="22916"/>
                  <a:pt x="21509" y="23571"/>
                </a:cubicBezTo>
              </a:path>
              <a:path w="21600" h="23572" stroke="0" extrusionOk="0">
                <a:moveTo>
                  <a:pt x="-1" y="0"/>
                </a:moveTo>
                <a:cubicBezTo>
                  <a:pt x="11929" y="0"/>
                  <a:pt x="21600" y="9670"/>
                  <a:pt x="21600" y="21600"/>
                </a:cubicBezTo>
                <a:cubicBezTo>
                  <a:pt x="21600" y="22258"/>
                  <a:pt x="21569" y="22916"/>
                  <a:pt x="21509" y="23571"/>
                </a:cubicBezTo>
                <a:lnTo>
                  <a:pt x="0" y="21600"/>
                </a:lnTo>
                <a:lnTo>
                  <a:pt x="-1" y="0"/>
                </a:lnTo>
                <a:close/>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lIns="146050" tIns="73025" rIns="146050" bIns="73025" anchor="ctr"/>
          <a:lstStyle/>
          <a:p>
            <a:endParaRPr lang="zh-TW" altLang="en-US"/>
          </a:p>
        </p:txBody>
      </p:sp>
      <p:sp>
        <p:nvSpPr>
          <p:cNvPr id="30729" name="Text Box 9"/>
          <p:cNvSpPr txBox="1">
            <a:spLocks noChangeArrowheads="1"/>
          </p:cNvSpPr>
          <p:nvPr/>
        </p:nvSpPr>
        <p:spPr bwMode="auto">
          <a:xfrm>
            <a:off x="1741488" y="2435225"/>
            <a:ext cx="8001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46050" tIns="73025" rIns="146050" bIns="73025">
            <a:spAutoFit/>
          </a:bodyP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r>
              <a:rPr lang="zh-TW" altLang="en-US" sz="2000"/>
              <a:t>理解</a:t>
            </a:r>
          </a:p>
        </p:txBody>
      </p:sp>
      <p:sp>
        <p:nvSpPr>
          <p:cNvPr id="30730" name="Line 10"/>
          <p:cNvSpPr>
            <a:spLocks noChangeShapeType="1"/>
          </p:cNvSpPr>
          <p:nvPr/>
        </p:nvSpPr>
        <p:spPr bwMode="auto">
          <a:xfrm>
            <a:off x="1655763" y="4321175"/>
            <a:ext cx="520700" cy="10890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lIns="146050" tIns="73025" rIns="146050" bIns="73025" anchor="ctr"/>
          <a:lstStyle/>
          <a:p>
            <a:endParaRPr lang="zh-TW" altLang="en-US"/>
          </a:p>
        </p:txBody>
      </p:sp>
      <p:sp>
        <p:nvSpPr>
          <p:cNvPr id="30731" name="Arc 11"/>
          <p:cNvSpPr>
            <a:spLocks/>
          </p:cNvSpPr>
          <p:nvPr/>
        </p:nvSpPr>
        <p:spPr bwMode="auto">
          <a:xfrm>
            <a:off x="6096000" y="1736725"/>
            <a:ext cx="1770063" cy="140811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none" lIns="146050" tIns="73025" rIns="146050" bIns="73025" anchor="ctr"/>
          <a:lstStyle/>
          <a:p>
            <a:endParaRPr lang="zh-TW" altLang="en-US"/>
          </a:p>
        </p:txBody>
      </p:sp>
      <p:sp>
        <p:nvSpPr>
          <p:cNvPr id="30732" name="Line 12"/>
          <p:cNvSpPr>
            <a:spLocks noChangeShapeType="1"/>
          </p:cNvSpPr>
          <p:nvPr/>
        </p:nvSpPr>
        <p:spPr bwMode="auto">
          <a:xfrm>
            <a:off x="4281488" y="6019800"/>
            <a:ext cx="9429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lIns="146050" tIns="73025" rIns="146050" bIns="73025" anchor="ctr"/>
          <a:lstStyle/>
          <a:p>
            <a:endParaRPr lang="zh-TW" altLang="en-US"/>
          </a:p>
        </p:txBody>
      </p:sp>
      <p:sp>
        <p:nvSpPr>
          <p:cNvPr id="30733" name="Line 13"/>
          <p:cNvSpPr>
            <a:spLocks noChangeShapeType="1"/>
          </p:cNvSpPr>
          <p:nvPr/>
        </p:nvSpPr>
        <p:spPr bwMode="auto">
          <a:xfrm flipV="1">
            <a:off x="7300913" y="4262438"/>
            <a:ext cx="508000" cy="11620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lIns="146050" tIns="73025" rIns="146050" bIns="73025" anchor="ctr"/>
          <a:lstStyle/>
          <a:p>
            <a:endParaRPr lang="zh-TW" altLang="en-US"/>
          </a:p>
        </p:txBody>
      </p:sp>
      <p:sp>
        <p:nvSpPr>
          <p:cNvPr id="30734" name="Text Box 14"/>
          <p:cNvSpPr txBox="1">
            <a:spLocks noChangeArrowheads="1"/>
          </p:cNvSpPr>
          <p:nvPr/>
        </p:nvSpPr>
        <p:spPr bwMode="auto">
          <a:xfrm>
            <a:off x="6864350" y="2276475"/>
            <a:ext cx="8001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46050" tIns="73025" rIns="146050" bIns="73025">
            <a:spAutoFit/>
          </a:bodyPr>
          <a:lstStyle>
            <a:lvl1pPr>
              <a:defRPr>
                <a:solidFill>
                  <a:srgbClr val="FC0128"/>
                </a:solidFill>
                <a:latin typeface="Times New Roman" pitchFamily="18" charset="0"/>
                <a:ea typeface="標楷體" pitchFamily="65" charset="-120"/>
              </a:defRPr>
            </a:lvl1pPr>
            <a:lvl2pPr marL="742950" indent="-285750">
              <a:defRPr>
                <a:solidFill>
                  <a:srgbClr val="FC0128"/>
                </a:solidFill>
                <a:latin typeface="Times New Roman" pitchFamily="18" charset="0"/>
                <a:ea typeface="標楷體" pitchFamily="65" charset="-120"/>
              </a:defRPr>
            </a:lvl2pPr>
            <a:lvl3pPr marL="1143000" indent="-228600">
              <a:defRPr>
                <a:solidFill>
                  <a:srgbClr val="FC0128"/>
                </a:solidFill>
                <a:latin typeface="Times New Roman" pitchFamily="18" charset="0"/>
                <a:ea typeface="標楷體" pitchFamily="65" charset="-120"/>
              </a:defRPr>
            </a:lvl3pPr>
            <a:lvl4pPr marL="1600200" indent="-228600">
              <a:defRPr>
                <a:solidFill>
                  <a:srgbClr val="FC0128"/>
                </a:solidFill>
                <a:latin typeface="Times New Roman" pitchFamily="18" charset="0"/>
                <a:ea typeface="標楷體" pitchFamily="65" charset="-120"/>
              </a:defRPr>
            </a:lvl4pPr>
            <a:lvl5pPr marL="2057400" indent="-228600">
              <a:defRPr>
                <a:solidFill>
                  <a:srgbClr val="FC0128"/>
                </a:solidFill>
                <a:latin typeface="Times New Roman" pitchFamily="18" charset="0"/>
                <a:ea typeface="標楷體" pitchFamily="65" charset="-120"/>
              </a:defRPr>
            </a:lvl5pPr>
            <a:lvl6pPr marL="2514600" indent="-228600" eaLnBrk="0" fontAlgn="base" hangingPunct="0">
              <a:spcBef>
                <a:spcPct val="0"/>
              </a:spcBef>
              <a:spcAft>
                <a:spcPct val="0"/>
              </a:spcAft>
              <a:defRPr>
                <a:solidFill>
                  <a:srgbClr val="FC0128"/>
                </a:solidFill>
                <a:latin typeface="Times New Roman" pitchFamily="18" charset="0"/>
                <a:ea typeface="標楷體" pitchFamily="65" charset="-120"/>
              </a:defRPr>
            </a:lvl6pPr>
            <a:lvl7pPr marL="2971800" indent="-228600" eaLnBrk="0" fontAlgn="base" hangingPunct="0">
              <a:spcBef>
                <a:spcPct val="0"/>
              </a:spcBef>
              <a:spcAft>
                <a:spcPct val="0"/>
              </a:spcAft>
              <a:defRPr>
                <a:solidFill>
                  <a:srgbClr val="FC0128"/>
                </a:solidFill>
                <a:latin typeface="Times New Roman" pitchFamily="18" charset="0"/>
                <a:ea typeface="標楷體" pitchFamily="65" charset="-120"/>
              </a:defRPr>
            </a:lvl7pPr>
            <a:lvl8pPr marL="3429000" indent="-228600" eaLnBrk="0" fontAlgn="base" hangingPunct="0">
              <a:spcBef>
                <a:spcPct val="0"/>
              </a:spcBef>
              <a:spcAft>
                <a:spcPct val="0"/>
              </a:spcAft>
              <a:defRPr>
                <a:solidFill>
                  <a:srgbClr val="FC0128"/>
                </a:solidFill>
                <a:latin typeface="Times New Roman" pitchFamily="18" charset="0"/>
                <a:ea typeface="標楷體" pitchFamily="65" charset="-120"/>
              </a:defRPr>
            </a:lvl8pPr>
            <a:lvl9pPr marL="3886200" indent="-228600" eaLnBrk="0" fontAlgn="base" hangingPunct="0">
              <a:spcBef>
                <a:spcPct val="0"/>
              </a:spcBef>
              <a:spcAft>
                <a:spcPct val="0"/>
              </a:spcAft>
              <a:defRPr>
                <a:solidFill>
                  <a:srgbClr val="FC0128"/>
                </a:solidFill>
                <a:latin typeface="Times New Roman" pitchFamily="18" charset="0"/>
                <a:ea typeface="標楷體" pitchFamily="65" charset="-120"/>
              </a:defRPr>
            </a:lvl9pPr>
          </a:lstStyle>
          <a:p>
            <a:r>
              <a:rPr lang="zh-TW" altLang="en-US" sz="2000"/>
              <a:t>確認</a:t>
            </a:r>
          </a:p>
        </p:txBody>
      </p:sp>
    </p:spTree>
    <p:extLst>
      <p:ext uri="{BB962C8B-B14F-4D97-AF65-F5344CB8AC3E}">
        <p14:creationId xmlns:p14="http://schemas.microsoft.com/office/powerpoint/2010/main" val="278034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0"/>
            <a:ext cx="8915400" cy="685800"/>
          </a:xfrm>
        </p:spPr>
        <p:txBody>
          <a:bodyPr/>
          <a:lstStyle/>
          <a:p>
            <a:pPr eaLnBrk="1" hangingPunct="1">
              <a:defRPr/>
            </a:pPr>
            <a:r>
              <a:rPr lang="en-US" altLang="zh-TW" sz="3200" smtClean="0"/>
              <a:t>Terminology</a:t>
            </a:r>
          </a:p>
        </p:txBody>
      </p:sp>
      <p:sp>
        <p:nvSpPr>
          <p:cNvPr id="70659" name="Rectangle 3"/>
          <p:cNvSpPr>
            <a:spLocks noGrp="1" noChangeArrowheads="1"/>
          </p:cNvSpPr>
          <p:nvPr>
            <p:ph type="body" idx="1"/>
          </p:nvPr>
        </p:nvSpPr>
        <p:spPr>
          <a:xfrm>
            <a:off x="0" y="685800"/>
            <a:ext cx="9144000" cy="5715000"/>
          </a:xfrm>
        </p:spPr>
        <p:txBody>
          <a:bodyPr/>
          <a:lstStyle/>
          <a:p>
            <a:pPr eaLnBrk="1" hangingPunct="1">
              <a:lnSpc>
                <a:spcPct val="90000"/>
              </a:lnSpc>
              <a:spcBef>
                <a:spcPct val="0"/>
              </a:spcBef>
              <a:defRPr/>
            </a:pPr>
            <a:endParaRPr lang="en-US" altLang="zh-TW" dirty="0" smtClean="0"/>
          </a:p>
          <a:p>
            <a:pPr eaLnBrk="1" hangingPunct="1">
              <a:lnSpc>
                <a:spcPct val="90000"/>
              </a:lnSpc>
              <a:spcBef>
                <a:spcPct val="0"/>
              </a:spcBef>
              <a:defRPr/>
            </a:pPr>
            <a:r>
              <a:rPr lang="en-US" altLang="zh-TW" dirty="0" smtClean="0"/>
              <a:t>Methodology(</a:t>
            </a:r>
            <a:r>
              <a:rPr lang="zh-TW" altLang="en-US" dirty="0" smtClean="0">
                <a:ea typeface="標楷體" pitchFamily="65" charset="-120"/>
              </a:rPr>
              <a:t>方法論</a:t>
            </a:r>
            <a:r>
              <a:rPr lang="en-US" altLang="zh-TW" dirty="0" smtClean="0"/>
              <a:t>) and paradigm(</a:t>
            </a:r>
            <a:r>
              <a:rPr lang="zh-TW" altLang="en-US" dirty="0" smtClean="0">
                <a:latin typeface="標楷體" pitchFamily="65" charset="-120"/>
                <a:ea typeface="標楷體" pitchFamily="65" charset="-120"/>
              </a:rPr>
              <a:t>典範</a:t>
            </a:r>
            <a:r>
              <a:rPr lang="en-US" altLang="zh-TW" dirty="0" smtClean="0">
                <a:latin typeface="標楷體" pitchFamily="65" charset="-120"/>
                <a:ea typeface="標楷體" pitchFamily="65" charset="-120"/>
              </a:rPr>
              <a:t>)</a:t>
            </a:r>
            <a:endParaRPr lang="en-US" altLang="zh-TW" dirty="0" smtClean="0"/>
          </a:p>
          <a:p>
            <a:pPr lvl="1" eaLnBrk="1" hangingPunct="1">
              <a:lnSpc>
                <a:spcPct val="90000"/>
              </a:lnSpc>
              <a:spcBef>
                <a:spcPct val="0"/>
              </a:spcBef>
              <a:defRPr/>
            </a:pPr>
            <a:r>
              <a:rPr lang="en-US" altLang="zh-TW" sz="3200" dirty="0" smtClean="0"/>
              <a:t>Both are a collection of techniques for carrying out the complete life cycles</a:t>
            </a:r>
          </a:p>
          <a:p>
            <a:pPr lvl="1" eaLnBrk="1" hangingPunct="1">
              <a:lnSpc>
                <a:spcPct val="90000"/>
              </a:lnSpc>
              <a:spcBef>
                <a:spcPct val="0"/>
              </a:spcBef>
              <a:defRPr/>
            </a:pPr>
            <a:r>
              <a:rPr lang="en-US" altLang="zh-TW" sz="3200" dirty="0" smtClean="0"/>
              <a:t>Methodology: science of methods</a:t>
            </a:r>
          </a:p>
          <a:p>
            <a:pPr lvl="1" eaLnBrk="1" hangingPunct="1">
              <a:lnSpc>
                <a:spcPct val="90000"/>
              </a:lnSpc>
              <a:spcBef>
                <a:spcPct val="0"/>
              </a:spcBef>
              <a:defRPr/>
            </a:pPr>
            <a:r>
              <a:rPr lang="en-US" altLang="zh-TW" sz="3200" dirty="0" smtClean="0"/>
              <a:t>Paradigm: a model or pattern</a:t>
            </a:r>
          </a:p>
          <a:p>
            <a:pPr eaLnBrk="1" hangingPunct="1">
              <a:lnSpc>
                <a:spcPct val="90000"/>
              </a:lnSpc>
              <a:spcBef>
                <a:spcPct val="0"/>
              </a:spcBef>
              <a:defRPr/>
            </a:pPr>
            <a:r>
              <a:rPr lang="en-US" altLang="zh-TW" dirty="0" smtClean="0"/>
              <a:t>Method: for a phase, part of a phase</a:t>
            </a:r>
          </a:p>
          <a:p>
            <a:pPr eaLnBrk="1" hangingPunct="1">
              <a:lnSpc>
                <a:spcPct val="90000"/>
              </a:lnSpc>
              <a:spcBef>
                <a:spcPct val="0"/>
              </a:spcBef>
              <a:defRPr/>
            </a:pPr>
            <a:r>
              <a:rPr lang="en-US" altLang="zh-TW" dirty="0" smtClean="0"/>
              <a:t>Process:  Guidelines and procedures, scaled up from method, are applied to projects with many interacting activities and parties. </a:t>
            </a:r>
            <a:r>
              <a:rPr lang="en-US" altLang="zh-TW" dirty="0" smtClean="0">
                <a:sym typeface="Wingdings" pitchFamily="2" charset="2"/>
              </a:rPr>
              <a:t>Many people can work simultaneously.</a:t>
            </a:r>
            <a:r>
              <a:rPr lang="en-US" altLang="zh-TW" b="1" dirty="0" smtClean="0"/>
              <a:t> </a:t>
            </a:r>
          </a:p>
          <a:p>
            <a:pPr eaLnBrk="1" hangingPunct="1">
              <a:lnSpc>
                <a:spcPct val="90000"/>
              </a:lnSpc>
              <a:spcBef>
                <a:spcPct val="0"/>
              </a:spcBef>
              <a:defRPr/>
            </a:pPr>
            <a:endParaRPr lang="en-US" altLang="zh-TW" dirty="0" smtClean="0"/>
          </a:p>
        </p:txBody>
      </p:sp>
    </p:spTree>
    <p:extLst>
      <p:ext uri="{BB962C8B-B14F-4D97-AF65-F5344CB8AC3E}">
        <p14:creationId xmlns:p14="http://schemas.microsoft.com/office/powerpoint/2010/main" val="1897287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609600"/>
          </a:xfrm>
        </p:spPr>
        <p:txBody>
          <a:bodyPr/>
          <a:lstStyle/>
          <a:p>
            <a:pPr eaLnBrk="1" hangingPunct="1">
              <a:defRPr/>
            </a:pPr>
            <a:r>
              <a:rPr lang="en-US" altLang="zh-TW" sz="3200" smtClean="0"/>
              <a:t>Terminology</a:t>
            </a:r>
          </a:p>
        </p:txBody>
      </p:sp>
      <p:sp>
        <p:nvSpPr>
          <p:cNvPr id="72707" name="Rectangle 3"/>
          <p:cNvSpPr>
            <a:spLocks noGrp="1" noChangeArrowheads="1"/>
          </p:cNvSpPr>
          <p:nvPr>
            <p:ph type="body" idx="1"/>
          </p:nvPr>
        </p:nvSpPr>
        <p:spPr>
          <a:xfrm>
            <a:off x="0" y="685800"/>
            <a:ext cx="9144000" cy="5410200"/>
          </a:xfrm>
          <a:solidFill>
            <a:schemeClr val="accent5">
              <a:lumMod val="60000"/>
              <a:lumOff val="40000"/>
            </a:schemeClr>
          </a:solidFill>
        </p:spPr>
        <p:txBody>
          <a:bodyPr/>
          <a:lstStyle/>
          <a:p>
            <a:pPr marL="609600" indent="-609600" eaLnBrk="1" hangingPunct="1">
              <a:spcBef>
                <a:spcPct val="0"/>
              </a:spcBef>
              <a:defRPr/>
            </a:pPr>
            <a:r>
              <a:rPr lang="en-US" altLang="zh-TW" dirty="0" smtClean="0">
                <a:solidFill>
                  <a:srgbClr val="000000"/>
                </a:solidFill>
                <a:effectLst>
                  <a:outerShdw blurRad="38100" dist="38100" dir="2700000" algn="tl">
                    <a:srgbClr val="C0C0C0"/>
                  </a:outerShdw>
                </a:effectLst>
                <a:latin typeface="Arial" charset="0"/>
              </a:rPr>
              <a:t>Tool: to improve the efficiency of development, based on method</a:t>
            </a:r>
          </a:p>
          <a:p>
            <a:pPr marL="609600" indent="-609600" eaLnBrk="1" hangingPunct="1">
              <a:spcBef>
                <a:spcPct val="0"/>
              </a:spcBef>
              <a:defRPr/>
            </a:pPr>
            <a:r>
              <a:rPr lang="en-US" altLang="zh-TW" dirty="0" smtClean="0">
                <a:solidFill>
                  <a:srgbClr val="000000"/>
                </a:solidFill>
                <a:effectLst>
                  <a:outerShdw blurRad="38100" dist="38100" dir="2700000" algn="tl">
                    <a:srgbClr val="C0C0C0"/>
                  </a:outerShdw>
                </a:effectLst>
                <a:latin typeface="Arial" charset="0"/>
              </a:rPr>
              <a:t>Tool sets: Workbench, environment</a:t>
            </a:r>
          </a:p>
          <a:p>
            <a:pPr marL="990600" lvl="1" indent="-533400" eaLnBrk="1" hangingPunct="1">
              <a:spcBef>
                <a:spcPct val="0"/>
              </a:spcBef>
              <a:defRPr/>
            </a:pPr>
            <a:r>
              <a:rPr lang="en-US" altLang="zh-TW" dirty="0" smtClean="0">
                <a:solidFill>
                  <a:srgbClr val="000000"/>
                </a:solidFill>
                <a:effectLst>
                  <a:outerShdw blurRad="38100" dist="38100" dir="2700000" algn="tl">
                    <a:srgbClr val="C0C0C0"/>
                  </a:outerShdw>
                </a:effectLst>
                <a:latin typeface="Arial" charset="0"/>
              </a:rPr>
              <a:t>Workflow</a:t>
            </a:r>
          </a:p>
          <a:p>
            <a:pPr marL="990600" lvl="1" indent="-533400" eaLnBrk="1" hangingPunct="1">
              <a:spcBef>
                <a:spcPct val="0"/>
              </a:spcBef>
              <a:defRPr/>
            </a:pPr>
            <a:r>
              <a:rPr lang="en-US" altLang="zh-TW" dirty="0" smtClean="0">
                <a:solidFill>
                  <a:srgbClr val="000000"/>
                </a:solidFill>
                <a:effectLst/>
                <a:latin typeface="Arial" charset="0"/>
              </a:rPr>
              <a:t>Use of previous phase artifact</a:t>
            </a:r>
          </a:p>
          <a:p>
            <a:pPr marL="990600" lvl="1" indent="-533400" eaLnBrk="1" hangingPunct="1">
              <a:spcBef>
                <a:spcPct val="0"/>
              </a:spcBef>
              <a:defRPr/>
            </a:pPr>
            <a:r>
              <a:rPr lang="en-US" altLang="zh-TW" dirty="0" smtClean="0">
                <a:solidFill>
                  <a:srgbClr val="000000"/>
                </a:solidFill>
                <a:effectLst/>
                <a:latin typeface="Arial" charset="0"/>
              </a:rPr>
              <a:t>Check of consistency, redundancy, completeness, error.</a:t>
            </a:r>
          </a:p>
          <a:p>
            <a:pPr marL="990600" lvl="1" indent="-533400" eaLnBrk="1" hangingPunct="1">
              <a:spcBef>
                <a:spcPct val="0"/>
              </a:spcBef>
              <a:defRPr/>
            </a:pPr>
            <a:r>
              <a:rPr lang="en-US" altLang="zh-TW" dirty="0" smtClean="0">
                <a:solidFill>
                  <a:srgbClr val="000000"/>
                </a:solidFill>
                <a:effectLst/>
                <a:latin typeface="Arial" charset="0"/>
              </a:rPr>
              <a:t>Automatic or semi-automatic</a:t>
            </a:r>
          </a:p>
          <a:p>
            <a:pPr marL="990600" lvl="1" indent="-533400" eaLnBrk="1" hangingPunct="1">
              <a:spcBef>
                <a:spcPct val="0"/>
              </a:spcBef>
              <a:defRPr/>
            </a:pPr>
            <a:endParaRPr lang="en-US" altLang="zh-TW" dirty="0" smtClean="0">
              <a:solidFill>
                <a:srgbClr val="000000"/>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866258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type="body" idx="1"/>
          </p:nvPr>
        </p:nvGraphicFramePr>
        <p:xfrm>
          <a:off x="685800" y="228600"/>
          <a:ext cx="7620000" cy="5867400"/>
        </p:xfrm>
        <a:graphic>
          <a:graphicData uri="http://schemas.openxmlformats.org/presentationml/2006/ole">
            <mc:AlternateContent xmlns:mc="http://schemas.openxmlformats.org/markup-compatibility/2006">
              <mc:Choice xmlns:v="urn:schemas-microsoft-com:vml" Requires="v">
                <p:oleObj spid="_x0000_s1032" name="Photo Editor Photo" r:id="rId3" imgW="4428571" imgH="3572374" progId="">
                  <p:embed/>
                </p:oleObj>
              </mc:Choice>
              <mc:Fallback>
                <p:oleObj name="Photo Editor Photo" r:id="rId3" imgW="4428571" imgH="3572374"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
                        <a:ext cx="7620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2426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ctrTitle"/>
          </p:nvPr>
        </p:nvSpPr>
        <p:spPr/>
        <p:txBody>
          <a:bodyPr/>
          <a:lstStyle/>
          <a:p>
            <a:pPr eaLnBrk="1" hangingPunct="1">
              <a:defRPr/>
            </a:pPr>
            <a:r>
              <a:rPr lang="en-GB" altLang="zh-TW" smtClean="0"/>
              <a:t>1.3 Professional and ethical responsibility</a:t>
            </a:r>
            <a:endParaRPr lang="en-US" altLang="zh-TW" smtClean="0"/>
          </a:p>
        </p:txBody>
      </p:sp>
      <p:sp>
        <p:nvSpPr>
          <p:cNvPr id="90117" name="Rectangle 5"/>
          <p:cNvSpPr>
            <a:spLocks noGrp="1" noChangeArrowheads="1"/>
          </p:cNvSpPr>
          <p:nvPr>
            <p:ph type="subTitle" idx="1"/>
          </p:nvPr>
        </p:nvSpPr>
        <p:spPr/>
        <p:txBody>
          <a:bodyPr/>
          <a:lstStyle/>
          <a:p>
            <a:pPr eaLnBrk="1" hangingPunct="1">
              <a:defRPr/>
            </a:pPr>
            <a:endParaRPr lang="zh-TW" altLang="zh-TW" smtClean="0"/>
          </a:p>
        </p:txBody>
      </p:sp>
    </p:spTree>
    <p:extLst>
      <p:ext uri="{BB962C8B-B14F-4D97-AF65-F5344CB8AC3E}">
        <p14:creationId xmlns:p14="http://schemas.microsoft.com/office/powerpoint/2010/main" val="2080402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144000" cy="836613"/>
          </a:xfrm>
        </p:spPr>
        <p:txBody>
          <a:bodyPr/>
          <a:lstStyle/>
          <a:p>
            <a:pPr eaLnBrk="1" hangingPunct="1">
              <a:defRPr/>
            </a:pPr>
            <a:r>
              <a:rPr lang="en-GB" altLang="zh-TW" sz="4000" smtClean="0"/>
              <a:t>Professional and ethical responsibility</a:t>
            </a:r>
            <a:endParaRPr lang="en-US" altLang="zh-TW" sz="4000" smtClean="0"/>
          </a:p>
        </p:txBody>
      </p:sp>
      <p:sp>
        <p:nvSpPr>
          <p:cNvPr id="82947" name="Rectangle 3"/>
          <p:cNvSpPr>
            <a:spLocks noGrp="1" noChangeArrowheads="1"/>
          </p:cNvSpPr>
          <p:nvPr>
            <p:ph type="body" idx="1"/>
          </p:nvPr>
        </p:nvSpPr>
        <p:spPr>
          <a:xfrm>
            <a:off x="0" y="908050"/>
            <a:ext cx="9144000" cy="5218113"/>
          </a:xfrm>
        </p:spPr>
        <p:txBody>
          <a:bodyPr/>
          <a:lstStyle/>
          <a:p>
            <a:pPr eaLnBrk="1" hangingPunct="1">
              <a:defRPr/>
            </a:pPr>
            <a:r>
              <a:rPr lang="en-GB" altLang="zh-TW" smtClean="0"/>
              <a:t>Software engineering involves wider responsibilities than simply the application of technical skills.</a:t>
            </a:r>
          </a:p>
          <a:p>
            <a:pPr eaLnBrk="1" hangingPunct="1">
              <a:defRPr/>
            </a:pPr>
            <a:r>
              <a:rPr lang="en-GB" altLang="zh-TW" smtClean="0"/>
              <a:t>Software engineers must behave in an honest and ethically responsible way if they are to be respected as professionals.</a:t>
            </a:r>
          </a:p>
          <a:p>
            <a:pPr eaLnBrk="1" hangingPunct="1">
              <a:defRPr/>
            </a:pPr>
            <a:r>
              <a:rPr lang="en-GB" altLang="zh-TW" smtClean="0"/>
              <a:t>Ethical behaviour is more than simply upholding the law.</a:t>
            </a:r>
            <a:endParaRPr lang="en-US" altLang="zh-TW" smtClean="0">
              <a:ea typeface="標楷體" pitchFamily="65" charset="-120"/>
            </a:endParaRPr>
          </a:p>
        </p:txBody>
      </p:sp>
    </p:spTree>
    <p:extLst>
      <p:ext uri="{BB962C8B-B14F-4D97-AF65-F5344CB8AC3E}">
        <p14:creationId xmlns:p14="http://schemas.microsoft.com/office/powerpoint/2010/main" val="1594462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0"/>
            <a:ext cx="8229600" cy="836613"/>
          </a:xfrm>
        </p:spPr>
        <p:txBody>
          <a:bodyPr/>
          <a:lstStyle/>
          <a:p>
            <a:pPr eaLnBrk="1" hangingPunct="1">
              <a:defRPr/>
            </a:pPr>
            <a:r>
              <a:rPr lang="en-GB" altLang="zh-TW" sz="4000" smtClean="0"/>
              <a:t>Issues of professional responsibility</a:t>
            </a:r>
            <a:endParaRPr lang="en-US" altLang="zh-TW" sz="4000" smtClean="0"/>
          </a:p>
        </p:txBody>
      </p:sp>
      <p:sp>
        <p:nvSpPr>
          <p:cNvPr id="92163" name="Rectangle 3"/>
          <p:cNvSpPr>
            <a:spLocks noGrp="1" noChangeArrowheads="1"/>
          </p:cNvSpPr>
          <p:nvPr>
            <p:ph type="body" idx="1"/>
          </p:nvPr>
        </p:nvSpPr>
        <p:spPr>
          <a:xfrm>
            <a:off x="457200" y="908050"/>
            <a:ext cx="8229600" cy="5218113"/>
          </a:xfrm>
        </p:spPr>
        <p:txBody>
          <a:bodyPr/>
          <a:lstStyle/>
          <a:p>
            <a:pPr eaLnBrk="1" hangingPunct="1">
              <a:defRPr/>
            </a:pPr>
            <a:r>
              <a:rPr lang="en-GB" altLang="zh-TW" dirty="0" smtClean="0"/>
              <a:t>Confidentiality </a:t>
            </a:r>
          </a:p>
          <a:p>
            <a:pPr lvl="1" eaLnBrk="1" hangingPunct="1">
              <a:defRPr/>
            </a:pPr>
            <a:r>
              <a:rPr lang="en-GB" altLang="zh-TW" dirty="0" smtClean="0"/>
              <a:t>Engineers should normally respect the confidentiality of their employers or clients irrespective of whether or not a formal confidentiality agreement has been signed.</a:t>
            </a:r>
          </a:p>
          <a:p>
            <a:pPr eaLnBrk="1" hangingPunct="1">
              <a:defRPr/>
            </a:pPr>
            <a:r>
              <a:rPr lang="en-GB" altLang="zh-TW" dirty="0" smtClean="0"/>
              <a:t>Competence </a:t>
            </a:r>
          </a:p>
          <a:p>
            <a:pPr lvl="1" eaLnBrk="1" hangingPunct="1">
              <a:defRPr/>
            </a:pPr>
            <a:r>
              <a:rPr lang="en-GB" altLang="zh-TW" dirty="0" smtClean="0"/>
              <a:t>Engineers should not misrepresent their level of competence. They should not knowingly accept work which is </a:t>
            </a:r>
            <a:r>
              <a:rPr lang="en-GB" altLang="zh-TW" dirty="0" err="1" smtClean="0"/>
              <a:t>outwith</a:t>
            </a:r>
            <a:r>
              <a:rPr lang="en-GB" altLang="zh-TW" dirty="0" smtClean="0"/>
              <a:t> their competence. </a:t>
            </a:r>
            <a:endParaRPr lang="en-US" altLang="zh-TW" dirty="0" smtClean="0">
              <a:ea typeface="標楷體" pitchFamily="65" charset="-120"/>
            </a:endParaRPr>
          </a:p>
        </p:txBody>
      </p:sp>
    </p:spTree>
    <p:extLst>
      <p:ext uri="{BB962C8B-B14F-4D97-AF65-F5344CB8AC3E}">
        <p14:creationId xmlns:p14="http://schemas.microsoft.com/office/powerpoint/2010/main" val="4227853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0"/>
            <a:ext cx="8229600" cy="836613"/>
          </a:xfrm>
        </p:spPr>
        <p:txBody>
          <a:bodyPr/>
          <a:lstStyle/>
          <a:p>
            <a:pPr eaLnBrk="1" hangingPunct="1">
              <a:defRPr/>
            </a:pPr>
            <a:r>
              <a:rPr lang="en-GB" altLang="zh-TW" sz="4000" smtClean="0"/>
              <a:t>Issues of professional responsibility</a:t>
            </a:r>
            <a:endParaRPr lang="en-US" altLang="zh-TW" sz="4000" smtClean="0"/>
          </a:p>
        </p:txBody>
      </p:sp>
      <p:sp>
        <p:nvSpPr>
          <p:cNvPr id="93187" name="Rectangle 3"/>
          <p:cNvSpPr>
            <a:spLocks noGrp="1" noChangeArrowheads="1"/>
          </p:cNvSpPr>
          <p:nvPr>
            <p:ph type="body" idx="1"/>
          </p:nvPr>
        </p:nvSpPr>
        <p:spPr>
          <a:xfrm>
            <a:off x="457200" y="908050"/>
            <a:ext cx="8229600" cy="5218113"/>
          </a:xfrm>
        </p:spPr>
        <p:txBody>
          <a:bodyPr/>
          <a:lstStyle/>
          <a:p>
            <a:pPr eaLnBrk="1" hangingPunct="1">
              <a:defRPr/>
            </a:pPr>
            <a:r>
              <a:rPr lang="en-GB" altLang="zh-TW" sz="2800" dirty="0" smtClean="0"/>
              <a:t>Intellectual property rights </a:t>
            </a:r>
          </a:p>
          <a:p>
            <a:pPr lvl="1" eaLnBrk="1" hangingPunct="1">
              <a:defRPr/>
            </a:pPr>
            <a:r>
              <a:rPr lang="en-GB" altLang="zh-TW" sz="2400" dirty="0" smtClean="0"/>
              <a:t>Engineers should be aware of local laws governing the use of intellectual property such as patents, copyright, etc. They should be careful to ensure that the intellectual property of employers and clients is protected.</a:t>
            </a:r>
          </a:p>
          <a:p>
            <a:pPr eaLnBrk="1" hangingPunct="1">
              <a:defRPr/>
            </a:pPr>
            <a:r>
              <a:rPr lang="en-GB" altLang="zh-TW" sz="2800" dirty="0" smtClean="0"/>
              <a:t>Computer misuse </a:t>
            </a:r>
          </a:p>
          <a:p>
            <a:pPr lvl="1" eaLnBrk="1" hangingPunct="1">
              <a:defRPr/>
            </a:pPr>
            <a:r>
              <a:rPr lang="en-GB" altLang="zh-TW" sz="2400" dirty="0" smtClean="0"/>
              <a:t>Software engineers should not use their technical skills to misuse other people</a:t>
            </a:r>
            <a:r>
              <a:rPr lang="en-GB" altLang="zh-TW" sz="2400" dirty="0" smtClean="0">
                <a:latin typeface="Arial"/>
              </a:rPr>
              <a:t>’</a:t>
            </a:r>
            <a:r>
              <a:rPr lang="en-GB" altLang="zh-TW" sz="2400" dirty="0" smtClean="0"/>
              <a:t>s computers. Computer misuse ranges from relatively trivial (game playing on an employer</a:t>
            </a:r>
            <a:r>
              <a:rPr lang="en-GB" altLang="zh-TW" sz="2400" dirty="0" smtClean="0">
                <a:latin typeface="Arial"/>
              </a:rPr>
              <a:t>’</a:t>
            </a:r>
            <a:r>
              <a:rPr lang="en-GB" altLang="zh-TW" sz="2400" dirty="0" smtClean="0"/>
              <a:t>s machine, say) to extremely serious (dissemination of viruses). </a:t>
            </a:r>
            <a:endParaRPr lang="en-US" altLang="zh-TW" sz="2400" dirty="0" smtClean="0">
              <a:ea typeface="標楷體" pitchFamily="65" charset="-120"/>
            </a:endParaRPr>
          </a:p>
        </p:txBody>
      </p:sp>
    </p:spTree>
    <p:extLst>
      <p:ext uri="{BB962C8B-B14F-4D97-AF65-F5344CB8AC3E}">
        <p14:creationId xmlns:p14="http://schemas.microsoft.com/office/powerpoint/2010/main" val="1482803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836613"/>
          </a:xfrm>
        </p:spPr>
        <p:txBody>
          <a:bodyPr/>
          <a:lstStyle/>
          <a:p>
            <a:pPr eaLnBrk="1" hangingPunct="1">
              <a:defRPr/>
            </a:pPr>
            <a:r>
              <a:rPr lang="en-GB" altLang="zh-TW" smtClean="0"/>
              <a:t>Topics covered</a:t>
            </a:r>
            <a:endParaRPr lang="en-US" altLang="zh-TW" smtClean="0"/>
          </a:p>
        </p:txBody>
      </p:sp>
      <p:sp>
        <p:nvSpPr>
          <p:cNvPr id="81923" name="Rectangle 3"/>
          <p:cNvSpPr>
            <a:spLocks noGrp="1" noChangeArrowheads="1"/>
          </p:cNvSpPr>
          <p:nvPr>
            <p:ph type="body" idx="1"/>
          </p:nvPr>
        </p:nvSpPr>
        <p:spPr>
          <a:xfrm>
            <a:off x="0" y="908050"/>
            <a:ext cx="9144000" cy="5218113"/>
          </a:xfrm>
        </p:spPr>
        <p:txBody>
          <a:bodyPr/>
          <a:lstStyle/>
          <a:p>
            <a:pPr eaLnBrk="1" hangingPunct="1">
              <a:defRPr/>
            </a:pPr>
            <a:r>
              <a:rPr lang="en-US" altLang="zh-TW" smtClean="0">
                <a:ea typeface="標楷體" pitchFamily="65" charset="-120"/>
              </a:rPr>
              <a:t>Important Characteristics of  software</a:t>
            </a:r>
          </a:p>
          <a:p>
            <a:pPr eaLnBrk="1" hangingPunct="1">
              <a:defRPr/>
            </a:pPr>
            <a:endParaRPr lang="en-US" altLang="zh-TW" smtClean="0">
              <a:ea typeface="標楷體" pitchFamily="65" charset="-120"/>
            </a:endParaRPr>
          </a:p>
          <a:p>
            <a:pPr eaLnBrk="1" hangingPunct="1">
              <a:defRPr/>
            </a:pPr>
            <a:r>
              <a:rPr lang="en-US" altLang="zh-TW" smtClean="0">
                <a:ea typeface="標楷體" pitchFamily="65" charset="-120"/>
              </a:rPr>
              <a:t>Purpose and  scope of software  Engineering</a:t>
            </a:r>
          </a:p>
          <a:p>
            <a:pPr eaLnBrk="1" hangingPunct="1">
              <a:defRPr/>
            </a:pPr>
            <a:endParaRPr lang="en-US" altLang="zh-TW" smtClean="0">
              <a:ea typeface="標楷體" pitchFamily="65" charset="-120"/>
            </a:endParaRPr>
          </a:p>
          <a:p>
            <a:pPr eaLnBrk="1" hangingPunct="1">
              <a:defRPr/>
            </a:pPr>
            <a:r>
              <a:rPr lang="en-GB" altLang="zh-TW" smtClean="0"/>
              <a:t>Professional and ethical responsibility</a:t>
            </a:r>
          </a:p>
          <a:p>
            <a:pPr eaLnBrk="1" hangingPunct="1">
              <a:defRPr/>
            </a:pPr>
            <a:endParaRPr lang="en-US" altLang="zh-TW" smtClean="0">
              <a:ea typeface="標楷體" pitchFamily="65" charset="-120"/>
            </a:endParaRPr>
          </a:p>
        </p:txBody>
      </p:sp>
    </p:spTree>
    <p:extLst>
      <p:ext uri="{BB962C8B-B14F-4D97-AF65-F5344CB8AC3E}">
        <p14:creationId xmlns:p14="http://schemas.microsoft.com/office/powerpoint/2010/main" val="2093430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ctrTitle"/>
          </p:nvPr>
        </p:nvSpPr>
        <p:spPr/>
        <p:txBody>
          <a:bodyPr/>
          <a:lstStyle/>
          <a:p>
            <a:pPr eaLnBrk="1" hangingPunct="1">
              <a:defRPr/>
            </a:pPr>
            <a:r>
              <a:rPr lang="en-US" altLang="zh-TW" smtClean="0"/>
              <a:t>1.1</a:t>
            </a:r>
            <a:r>
              <a:rPr lang="zh-TW" altLang="en-US" smtClean="0"/>
              <a:t>軟體的重要特性</a:t>
            </a:r>
          </a:p>
        </p:txBody>
      </p:sp>
      <p:sp>
        <p:nvSpPr>
          <p:cNvPr id="29701" name="Rectangle 5"/>
          <p:cNvSpPr>
            <a:spLocks noGrp="1" noChangeArrowheads="1"/>
          </p:cNvSpPr>
          <p:nvPr>
            <p:ph type="subTitle" idx="1"/>
          </p:nvPr>
        </p:nvSpPr>
        <p:spPr/>
        <p:txBody>
          <a:bodyPr/>
          <a:lstStyle/>
          <a:p>
            <a:pPr eaLnBrk="1" hangingPunct="1">
              <a:defRPr/>
            </a:pPr>
            <a:endParaRPr lang="zh-TW" altLang="zh-TW" smtClean="0"/>
          </a:p>
        </p:txBody>
      </p:sp>
    </p:spTree>
    <p:extLst>
      <p:ext uri="{BB962C8B-B14F-4D97-AF65-F5344CB8AC3E}">
        <p14:creationId xmlns:p14="http://schemas.microsoft.com/office/powerpoint/2010/main" val="278145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0"/>
            <a:ext cx="8229600" cy="836613"/>
          </a:xfrm>
        </p:spPr>
        <p:txBody>
          <a:bodyPr/>
          <a:lstStyle/>
          <a:p>
            <a:pPr eaLnBrk="1" hangingPunct="1">
              <a:defRPr/>
            </a:pPr>
            <a:r>
              <a:rPr lang="en-GB" altLang="zh-TW" smtClean="0"/>
              <a:t>What is software?</a:t>
            </a:r>
            <a:endParaRPr lang="en-US" altLang="zh-TW" smtClean="0"/>
          </a:p>
        </p:txBody>
      </p:sp>
      <p:sp>
        <p:nvSpPr>
          <p:cNvPr id="83971" name="Rectangle 3"/>
          <p:cNvSpPr>
            <a:spLocks noGrp="1" noChangeArrowheads="1"/>
          </p:cNvSpPr>
          <p:nvPr>
            <p:ph type="body" idx="1"/>
          </p:nvPr>
        </p:nvSpPr>
        <p:spPr>
          <a:xfrm>
            <a:off x="0" y="908050"/>
            <a:ext cx="9144000" cy="5218113"/>
          </a:xfrm>
        </p:spPr>
        <p:txBody>
          <a:bodyPr/>
          <a:lstStyle/>
          <a:p>
            <a:pPr eaLnBrk="1" hangingPunct="1">
              <a:lnSpc>
                <a:spcPct val="80000"/>
              </a:lnSpc>
              <a:defRPr/>
            </a:pPr>
            <a:r>
              <a:rPr lang="en-GB" altLang="zh-TW" sz="2800" dirty="0" smtClean="0"/>
              <a:t>Computer programs and associated documentation such as requirements, design models and user manuals.</a:t>
            </a:r>
          </a:p>
          <a:p>
            <a:pPr eaLnBrk="1" hangingPunct="1">
              <a:lnSpc>
                <a:spcPct val="80000"/>
              </a:lnSpc>
              <a:defRPr/>
            </a:pPr>
            <a:r>
              <a:rPr lang="en-GB" altLang="zh-TW" sz="2800" dirty="0" smtClean="0"/>
              <a:t>Software products may be developed for a particular customer or may be developed for a general market.</a:t>
            </a:r>
          </a:p>
          <a:p>
            <a:pPr eaLnBrk="1" hangingPunct="1">
              <a:lnSpc>
                <a:spcPct val="80000"/>
              </a:lnSpc>
              <a:defRPr/>
            </a:pPr>
            <a:r>
              <a:rPr lang="en-GB" altLang="zh-TW" sz="2800" dirty="0" smtClean="0"/>
              <a:t>Software products may be</a:t>
            </a:r>
          </a:p>
          <a:p>
            <a:pPr lvl="1" eaLnBrk="1" hangingPunct="1">
              <a:lnSpc>
                <a:spcPct val="80000"/>
              </a:lnSpc>
              <a:defRPr/>
            </a:pPr>
            <a:r>
              <a:rPr lang="en-GB" altLang="zh-TW" sz="2400" dirty="0" smtClean="0"/>
              <a:t>Generic - developed to be sold to a range of different customers e.g. PC software such as Excel or Word.</a:t>
            </a:r>
          </a:p>
          <a:p>
            <a:pPr lvl="1" eaLnBrk="1" hangingPunct="1">
              <a:lnSpc>
                <a:spcPct val="80000"/>
              </a:lnSpc>
              <a:defRPr/>
            </a:pPr>
            <a:r>
              <a:rPr lang="en-GB" altLang="zh-TW" sz="2400" dirty="0" smtClean="0"/>
              <a:t>Bespoke (custom) - developed for a single customer according to their specification.</a:t>
            </a:r>
          </a:p>
          <a:p>
            <a:pPr eaLnBrk="1" hangingPunct="1">
              <a:lnSpc>
                <a:spcPct val="80000"/>
              </a:lnSpc>
              <a:defRPr/>
            </a:pPr>
            <a:r>
              <a:rPr lang="en-GB" altLang="zh-TW" sz="2800" dirty="0" smtClean="0"/>
              <a:t>New software can be created by developing new programs, configuring generic software systems or reusing existing software.</a:t>
            </a:r>
          </a:p>
          <a:p>
            <a:pPr eaLnBrk="1" hangingPunct="1">
              <a:lnSpc>
                <a:spcPct val="80000"/>
              </a:lnSpc>
              <a:defRPr/>
            </a:pPr>
            <a:endParaRPr lang="en-US" altLang="zh-TW" sz="2800" dirty="0" smtClean="0">
              <a:ea typeface="標楷體" pitchFamily="65" charset="-120"/>
            </a:endParaRPr>
          </a:p>
        </p:txBody>
      </p:sp>
    </p:spTree>
    <p:extLst>
      <p:ext uri="{BB962C8B-B14F-4D97-AF65-F5344CB8AC3E}">
        <p14:creationId xmlns:p14="http://schemas.microsoft.com/office/powerpoint/2010/main" val="203369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1 </a:t>
            </a:r>
            <a:r>
              <a:rPr lang="zh-TW" altLang="en-US" b="1" smtClean="0">
                <a:ea typeface="標楷體" pitchFamily="65" charset="-120"/>
              </a:rPr>
              <a:t>軟體是工具或娛樂性玩具</a:t>
            </a:r>
          </a:p>
        </p:txBody>
      </p:sp>
      <p:sp>
        <p:nvSpPr>
          <p:cNvPr id="23555" name="Rectangle 3"/>
          <p:cNvSpPr>
            <a:spLocks noGrp="1" noChangeArrowheads="1"/>
          </p:cNvSpPr>
          <p:nvPr>
            <p:ph type="body" idx="1"/>
          </p:nvPr>
        </p:nvSpPr>
        <p:spPr>
          <a:xfrm>
            <a:off x="457200" y="908050"/>
            <a:ext cx="8229600" cy="5218113"/>
          </a:xfrm>
        </p:spPr>
        <p:txBody>
          <a:bodyPr/>
          <a:lstStyle/>
          <a:p>
            <a:pPr eaLnBrk="1" hangingPunct="1">
              <a:defRPr/>
            </a:pPr>
            <a:r>
              <a:rPr lang="zh-TW" altLang="en-US" b="1" smtClean="0">
                <a:ea typeface="標楷體" pitchFamily="65" charset="-120"/>
              </a:rPr>
              <a:t>從軟體的用途</a:t>
            </a:r>
            <a:r>
              <a:rPr lang="en-US" altLang="zh-TW" b="1" smtClean="0">
                <a:ea typeface="標楷體" pitchFamily="65" charset="-120"/>
              </a:rPr>
              <a:t>/</a:t>
            </a:r>
            <a:r>
              <a:rPr lang="zh-TW" altLang="en-US" b="1" smtClean="0">
                <a:ea typeface="標楷體" pitchFamily="65" charset="-120"/>
              </a:rPr>
              <a:t>目的作</a:t>
            </a:r>
            <a:r>
              <a:rPr lang="zh-TW" altLang="en-US" smtClean="0">
                <a:ea typeface="標楷體" pitchFamily="65" charset="-120"/>
              </a:rPr>
              <a:t>軟體的分類</a:t>
            </a:r>
          </a:p>
          <a:p>
            <a:pPr lvl="1" eaLnBrk="1" hangingPunct="1">
              <a:defRPr/>
            </a:pPr>
            <a:r>
              <a:rPr lang="en-US" altLang="zh-TW" smtClean="0">
                <a:ea typeface="標楷體" pitchFamily="65" charset="-120"/>
              </a:rPr>
              <a:t>WORD. Window OS, </a:t>
            </a:r>
            <a:r>
              <a:rPr lang="zh-TW" altLang="en-US" smtClean="0">
                <a:ea typeface="標楷體" pitchFamily="65" charset="-120"/>
              </a:rPr>
              <a:t>選課系統</a:t>
            </a:r>
            <a:r>
              <a:rPr lang="en-US" altLang="zh-TW" smtClean="0">
                <a:ea typeface="標楷體" pitchFamily="65" charset="-120"/>
              </a:rPr>
              <a:t>,</a:t>
            </a:r>
            <a:r>
              <a:rPr lang="zh-TW" altLang="en-US" smtClean="0">
                <a:ea typeface="標楷體" pitchFamily="65" charset="-120"/>
              </a:rPr>
              <a:t>手機內軟體等等</a:t>
            </a:r>
            <a:r>
              <a:rPr lang="en-US" altLang="zh-TW" smtClean="0">
                <a:ea typeface="標楷體" pitchFamily="65" charset="-120"/>
              </a:rPr>
              <a:t>,</a:t>
            </a:r>
            <a:r>
              <a:rPr lang="zh-TW" altLang="en-US" smtClean="0">
                <a:ea typeface="標楷體" pitchFamily="65" charset="-120"/>
              </a:rPr>
              <a:t>使用動機</a:t>
            </a:r>
            <a:r>
              <a:rPr lang="en-US" altLang="zh-TW" smtClean="0">
                <a:ea typeface="標楷體" pitchFamily="65" charset="-120"/>
              </a:rPr>
              <a:t>:</a:t>
            </a:r>
            <a:r>
              <a:rPr lang="zh-TW" altLang="en-US" smtClean="0">
                <a:solidFill>
                  <a:schemeClr val="accent1"/>
                </a:solidFill>
                <a:ea typeface="標楷體" pitchFamily="65" charset="-120"/>
              </a:rPr>
              <a:t>提升工作效率</a:t>
            </a:r>
            <a:r>
              <a:rPr lang="en-US" altLang="zh-TW" smtClean="0">
                <a:solidFill>
                  <a:schemeClr val="accent1"/>
                </a:solidFill>
                <a:ea typeface="標楷體" pitchFamily="65" charset="-120"/>
              </a:rPr>
              <a:t>/</a:t>
            </a:r>
            <a:r>
              <a:rPr lang="zh-TW" altLang="en-US" smtClean="0">
                <a:solidFill>
                  <a:schemeClr val="accent1"/>
                </a:solidFill>
                <a:ea typeface="標楷體" pitchFamily="65" charset="-120"/>
              </a:rPr>
              <a:t>方便性</a:t>
            </a:r>
            <a:r>
              <a:rPr lang="zh-TW" altLang="en-US" smtClean="0">
                <a:ea typeface="標楷體" pitchFamily="65" charset="-120"/>
              </a:rPr>
              <a:t>   </a:t>
            </a:r>
            <a:r>
              <a:rPr lang="en-US" altLang="zh-TW" smtClean="0">
                <a:ea typeface="標楷體" pitchFamily="65" charset="-120"/>
              </a:rPr>
              <a:t>(</a:t>
            </a:r>
            <a:r>
              <a:rPr lang="zh-TW" altLang="en-US" smtClean="0">
                <a:ea typeface="標楷體" pitchFamily="65" charset="-120"/>
              </a:rPr>
              <a:t>工具</a:t>
            </a:r>
            <a:r>
              <a:rPr lang="en-US" altLang="zh-TW" smtClean="0">
                <a:ea typeface="標楷體" pitchFamily="65" charset="-120"/>
              </a:rPr>
              <a:t>)</a:t>
            </a:r>
          </a:p>
          <a:p>
            <a:pPr lvl="1" eaLnBrk="1" hangingPunct="1">
              <a:defRPr/>
            </a:pPr>
            <a:r>
              <a:rPr lang="zh-TW" altLang="en-US" smtClean="0">
                <a:ea typeface="標楷體" pitchFamily="65" charset="-120"/>
              </a:rPr>
              <a:t>但</a:t>
            </a:r>
            <a:r>
              <a:rPr lang="en-US" altLang="zh-TW" smtClean="0">
                <a:ea typeface="標楷體" pitchFamily="65" charset="-120"/>
              </a:rPr>
              <a:t>COMPUTER GAME?   (</a:t>
            </a:r>
            <a:r>
              <a:rPr lang="zh-TW" altLang="en-US" smtClean="0">
                <a:ea typeface="標楷體" pitchFamily="65" charset="-120"/>
              </a:rPr>
              <a:t>娛樂</a:t>
            </a:r>
            <a:r>
              <a:rPr lang="en-US" altLang="zh-TW" smtClean="0">
                <a:ea typeface="標楷體" pitchFamily="65" charset="-120"/>
              </a:rPr>
              <a:t>)</a:t>
            </a:r>
          </a:p>
          <a:p>
            <a:pPr eaLnBrk="1" hangingPunct="1">
              <a:defRPr/>
            </a:pPr>
            <a:r>
              <a:rPr lang="en-US" altLang="zh-TW" smtClean="0">
                <a:ea typeface="標楷體" pitchFamily="65" charset="-120"/>
              </a:rPr>
              <a:t>TOOL or ENTERTAINMENT</a:t>
            </a:r>
          </a:p>
          <a:p>
            <a:pPr eaLnBrk="1" hangingPunct="1">
              <a:defRPr/>
            </a:pPr>
            <a:r>
              <a:rPr lang="zh-TW" altLang="en-US" smtClean="0">
                <a:ea typeface="標楷體" pitchFamily="65" charset="-120"/>
              </a:rPr>
              <a:t>工具</a:t>
            </a:r>
            <a:r>
              <a:rPr lang="en-US" altLang="zh-TW" smtClean="0">
                <a:ea typeface="標楷體" pitchFamily="65" charset="-120"/>
              </a:rPr>
              <a:t>:</a:t>
            </a:r>
            <a:r>
              <a:rPr lang="zh-TW" altLang="en-US" smtClean="0">
                <a:ea typeface="標楷體" pitchFamily="65" charset="-120"/>
              </a:rPr>
              <a:t>為何要用</a:t>
            </a:r>
            <a:r>
              <a:rPr lang="en-US" altLang="zh-TW" smtClean="0">
                <a:ea typeface="標楷體" pitchFamily="65" charset="-120"/>
              </a:rPr>
              <a:t>(</a:t>
            </a:r>
            <a:r>
              <a:rPr lang="zh-TW" altLang="en-US" smtClean="0">
                <a:ea typeface="標楷體" pitchFamily="65" charset="-120"/>
              </a:rPr>
              <a:t>目的</a:t>
            </a:r>
            <a:r>
              <a:rPr lang="en-US" altLang="zh-TW" smtClean="0">
                <a:ea typeface="標楷體" pitchFamily="65" charset="-120"/>
              </a:rPr>
              <a:t>)?</a:t>
            </a:r>
            <a:r>
              <a:rPr lang="zh-TW" altLang="en-US" smtClean="0">
                <a:ea typeface="標楷體" pitchFamily="65" charset="-120"/>
              </a:rPr>
              <a:t>什麼人用</a:t>
            </a:r>
            <a:r>
              <a:rPr lang="en-US" altLang="zh-TW" smtClean="0">
                <a:ea typeface="標楷體" pitchFamily="65" charset="-120"/>
              </a:rPr>
              <a:t>?</a:t>
            </a:r>
            <a:r>
              <a:rPr lang="zh-TW" altLang="en-US" smtClean="0">
                <a:ea typeface="標楷體" pitchFamily="65" charset="-120"/>
              </a:rPr>
              <a:t>何時用</a:t>
            </a:r>
            <a:r>
              <a:rPr lang="en-US" altLang="zh-TW" smtClean="0">
                <a:ea typeface="標楷體" pitchFamily="65" charset="-120"/>
              </a:rPr>
              <a:t>?</a:t>
            </a:r>
            <a:r>
              <a:rPr lang="zh-TW" altLang="en-US" smtClean="0">
                <a:ea typeface="標楷體" pitchFamily="65" charset="-120"/>
              </a:rPr>
              <a:t>如何用</a:t>
            </a:r>
            <a:r>
              <a:rPr lang="en-US" altLang="zh-TW" smtClean="0">
                <a:ea typeface="標楷體" pitchFamily="65" charset="-120"/>
              </a:rPr>
              <a:t>?</a:t>
            </a:r>
            <a:r>
              <a:rPr lang="zh-TW" altLang="en-US" smtClean="0">
                <a:ea typeface="標楷體" pitchFamily="65" charset="-120"/>
              </a:rPr>
              <a:t>得到什麼效益</a:t>
            </a:r>
            <a:r>
              <a:rPr lang="en-US" altLang="zh-TW" smtClean="0">
                <a:ea typeface="標楷體" pitchFamily="65" charset="-120"/>
              </a:rPr>
              <a:t>?</a:t>
            </a:r>
          </a:p>
          <a:p>
            <a:pPr lvl="1" eaLnBrk="1" hangingPunct="1">
              <a:buFontTx/>
              <a:buNone/>
              <a:defRPr/>
            </a:pPr>
            <a:r>
              <a:rPr lang="en-US" altLang="zh-TW" smtClean="0">
                <a:ea typeface="標楷體" pitchFamily="65" charset="-120"/>
                <a:sym typeface="Wingdings" pitchFamily="2" charset="2"/>
              </a:rPr>
              <a:t></a:t>
            </a:r>
            <a:r>
              <a:rPr lang="zh-TW" altLang="en-US" smtClean="0">
                <a:ea typeface="標楷體" pitchFamily="65" charset="-120"/>
                <a:sym typeface="Wingdings" pitchFamily="2" charset="2"/>
              </a:rPr>
              <a:t>產品成功的條件</a:t>
            </a:r>
            <a:r>
              <a:rPr lang="en-US" altLang="zh-TW" smtClean="0">
                <a:ea typeface="標楷體" pitchFamily="65" charset="-120"/>
                <a:sym typeface="Wingdings" pitchFamily="2" charset="2"/>
              </a:rPr>
              <a:t>!</a:t>
            </a:r>
            <a:endParaRPr lang="en-US" altLang="zh-TW" smtClean="0">
              <a:ea typeface="標楷體" pitchFamily="65" charset="-120"/>
            </a:endParaRPr>
          </a:p>
        </p:txBody>
      </p:sp>
    </p:spTree>
    <p:extLst>
      <p:ext uri="{BB962C8B-B14F-4D97-AF65-F5344CB8AC3E}">
        <p14:creationId xmlns:p14="http://schemas.microsoft.com/office/powerpoint/2010/main" val="1603295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836613"/>
          </a:xfrm>
        </p:spPr>
        <p:txBody>
          <a:bodyPr/>
          <a:lstStyle/>
          <a:p>
            <a:pPr eaLnBrk="1" hangingPunct="1">
              <a:defRPr/>
            </a:pPr>
            <a:r>
              <a:rPr lang="en-US" altLang="zh-TW" b="1" smtClean="0">
                <a:ea typeface="標楷體" pitchFamily="65" charset="-120"/>
              </a:rPr>
              <a:t>2 </a:t>
            </a:r>
            <a:r>
              <a:rPr lang="zh-TW" altLang="en-US" b="1" smtClean="0">
                <a:ea typeface="標楷體" pitchFamily="65" charset="-120"/>
              </a:rPr>
              <a:t>軟體是一個系統</a:t>
            </a:r>
          </a:p>
        </p:txBody>
      </p:sp>
      <p:sp>
        <p:nvSpPr>
          <p:cNvPr id="24579" name="Rectangle 3"/>
          <p:cNvSpPr>
            <a:spLocks noGrp="1" noChangeArrowheads="1"/>
          </p:cNvSpPr>
          <p:nvPr>
            <p:ph type="body" idx="1"/>
          </p:nvPr>
        </p:nvSpPr>
        <p:spPr>
          <a:xfrm>
            <a:off x="468313" y="836613"/>
            <a:ext cx="8229600" cy="5865812"/>
          </a:xfrm>
        </p:spPr>
        <p:txBody>
          <a:bodyPr/>
          <a:lstStyle/>
          <a:p>
            <a:pPr eaLnBrk="1" hangingPunct="1">
              <a:defRPr/>
            </a:pPr>
            <a:r>
              <a:rPr lang="zh-TW" altLang="en-US" smtClean="0">
                <a:ea typeface="標楷體" pitchFamily="65" charset="-120"/>
              </a:rPr>
              <a:t>系統</a:t>
            </a:r>
            <a:r>
              <a:rPr lang="en-US" altLang="zh-TW" smtClean="0">
                <a:ea typeface="標楷體" pitchFamily="65" charset="-120"/>
              </a:rPr>
              <a:t>:</a:t>
            </a:r>
            <a:r>
              <a:rPr lang="zh-TW" altLang="en-US" smtClean="0">
                <a:ea typeface="標楷體" pitchFamily="65" charset="-120"/>
              </a:rPr>
              <a:t>由一群相亙連結的組件</a:t>
            </a:r>
            <a:r>
              <a:rPr lang="en-US" altLang="zh-TW" smtClean="0">
                <a:ea typeface="標楷體" pitchFamily="65" charset="-120"/>
              </a:rPr>
              <a:t>( components)</a:t>
            </a:r>
            <a:r>
              <a:rPr lang="zh-TW" altLang="en-US" smtClean="0">
                <a:ea typeface="標楷體" pitchFamily="65" charset="-120"/>
              </a:rPr>
              <a:t>組成</a:t>
            </a:r>
            <a:r>
              <a:rPr lang="en-US" altLang="zh-TW" smtClean="0">
                <a:ea typeface="標楷體" pitchFamily="65" charset="-120"/>
              </a:rPr>
              <a:t>,</a:t>
            </a:r>
            <a:r>
              <a:rPr lang="zh-TW" altLang="en-US" smtClean="0">
                <a:ea typeface="標楷體" pitchFamily="65" charset="-120"/>
              </a:rPr>
              <a:t>共同運作以完成特定任務</a:t>
            </a:r>
          </a:p>
          <a:p>
            <a:pPr lvl="1" eaLnBrk="1" hangingPunct="1">
              <a:defRPr/>
            </a:pPr>
            <a:r>
              <a:rPr lang="zh-TW" altLang="en-US" smtClean="0">
                <a:ea typeface="標楷體" pitchFamily="65" charset="-120"/>
              </a:rPr>
              <a:t>任務的複雜性影嚮系統的複雜度及組件的數量</a:t>
            </a:r>
          </a:p>
          <a:p>
            <a:pPr lvl="1" eaLnBrk="1" hangingPunct="1">
              <a:defRPr/>
            </a:pPr>
            <a:r>
              <a:rPr lang="zh-TW" altLang="en-US" smtClean="0">
                <a:ea typeface="標楷體" pitchFamily="65" charset="-120"/>
              </a:rPr>
              <a:t>每一組件均有被使用的時機</a:t>
            </a:r>
          </a:p>
          <a:p>
            <a:pPr lvl="1" eaLnBrk="1" hangingPunct="1">
              <a:defRPr/>
            </a:pPr>
            <a:r>
              <a:rPr lang="zh-TW" altLang="en-US" smtClean="0">
                <a:ea typeface="標楷體" pitchFamily="65" charset="-120"/>
              </a:rPr>
              <a:t>一任務的每一工作由一或多個組件的</a:t>
            </a:r>
            <a:r>
              <a:rPr lang="zh-TW" altLang="en-US" smtClean="0">
                <a:solidFill>
                  <a:schemeClr val="accent1"/>
                </a:solidFill>
                <a:ea typeface="標楷體" pitchFamily="65" charset="-120"/>
              </a:rPr>
              <a:t>正常運作</a:t>
            </a:r>
            <a:r>
              <a:rPr lang="zh-TW" altLang="en-US" smtClean="0">
                <a:ea typeface="標楷體" pitchFamily="65" charset="-120"/>
              </a:rPr>
              <a:t>來達成</a:t>
            </a:r>
            <a:r>
              <a:rPr lang="en-US" altLang="zh-TW" smtClean="0">
                <a:ea typeface="標楷體" pitchFamily="65" charset="-120"/>
              </a:rPr>
              <a:t>,</a:t>
            </a:r>
            <a:r>
              <a:rPr lang="zh-TW" altLang="en-US" smtClean="0">
                <a:ea typeface="標楷體" pitchFamily="65" charset="-120"/>
              </a:rPr>
              <a:t>多個組件間有連動關係</a:t>
            </a:r>
          </a:p>
          <a:p>
            <a:pPr eaLnBrk="1" hangingPunct="1">
              <a:defRPr/>
            </a:pPr>
            <a:r>
              <a:rPr lang="zh-TW" altLang="en-US" smtClean="0">
                <a:ea typeface="標楷體" pitchFamily="65" charset="-120"/>
              </a:rPr>
              <a:t>軟體是否具有上述性質</a:t>
            </a:r>
            <a:r>
              <a:rPr lang="en-US" altLang="zh-TW" smtClean="0">
                <a:ea typeface="標楷體" pitchFamily="65" charset="-120"/>
              </a:rPr>
              <a:t>?</a:t>
            </a:r>
          </a:p>
          <a:p>
            <a:pPr eaLnBrk="1" hangingPunct="1">
              <a:defRPr/>
            </a:pPr>
            <a:r>
              <a:rPr lang="zh-TW" altLang="en-US" smtClean="0">
                <a:ea typeface="標楷體" pitchFamily="65" charset="-120"/>
              </a:rPr>
              <a:t>組件</a:t>
            </a:r>
            <a:r>
              <a:rPr lang="en-US" altLang="zh-TW" smtClean="0">
                <a:ea typeface="標楷體" pitchFamily="65" charset="-120"/>
              </a:rPr>
              <a:t>:</a:t>
            </a:r>
            <a:r>
              <a:rPr lang="zh-TW" altLang="en-US" smtClean="0">
                <a:ea typeface="標楷體" pitchFamily="65" charset="-120"/>
              </a:rPr>
              <a:t>程式模組、資料模組</a:t>
            </a:r>
            <a:r>
              <a:rPr lang="en-US" altLang="zh-TW" smtClean="0">
                <a:ea typeface="標楷體" pitchFamily="65" charset="-120"/>
              </a:rPr>
              <a:t>(</a:t>
            </a:r>
            <a:r>
              <a:rPr lang="zh-TW" altLang="en-US" smtClean="0">
                <a:ea typeface="標楷體" pitchFamily="65" charset="-120"/>
              </a:rPr>
              <a:t>檔案、資料庫、資料結構</a:t>
            </a:r>
            <a:r>
              <a:rPr lang="en-US" altLang="zh-TW" smtClean="0">
                <a:ea typeface="標楷體" pitchFamily="65" charset="-120"/>
              </a:rPr>
              <a:t>)</a:t>
            </a:r>
          </a:p>
          <a:p>
            <a:pPr eaLnBrk="1" hangingPunct="1">
              <a:defRPr/>
            </a:pPr>
            <a:r>
              <a:rPr lang="zh-TW" altLang="en-US" smtClean="0">
                <a:ea typeface="標楷體" pitchFamily="65" charset="-120"/>
              </a:rPr>
              <a:t>大組件由一群小組件組成</a:t>
            </a:r>
          </a:p>
        </p:txBody>
      </p:sp>
    </p:spTree>
    <p:extLst>
      <p:ext uri="{BB962C8B-B14F-4D97-AF65-F5344CB8AC3E}">
        <p14:creationId xmlns:p14="http://schemas.microsoft.com/office/powerpoint/2010/main" val="3682790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X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239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2619</TotalTime>
  <Words>1885</Words>
  <Application>Microsoft Office PowerPoint</Application>
  <PresentationFormat>如螢幕大小 (4:3)</PresentationFormat>
  <Paragraphs>225</Paragraphs>
  <Slides>36</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36</vt:i4>
      </vt:variant>
    </vt:vector>
  </HeadingPairs>
  <TitlesOfParts>
    <vt:vector size="44" baseType="lpstr">
      <vt:lpstr>新細明體</vt:lpstr>
      <vt:lpstr>標楷體</vt:lpstr>
      <vt:lpstr>Arial</vt:lpstr>
      <vt:lpstr>Calibri</vt:lpstr>
      <vt:lpstr>Times New Roman</vt:lpstr>
      <vt:lpstr>Wingdings</vt:lpstr>
      <vt:lpstr>Office 佈景主題</vt:lpstr>
      <vt:lpstr>Photo Editor Photo</vt:lpstr>
      <vt:lpstr>Chapter 1軟體特性及軟體工程的範圍</vt:lpstr>
      <vt:lpstr>課程說明</vt:lpstr>
      <vt:lpstr>軟體開發生命週期</vt:lpstr>
      <vt:lpstr>Topics covered</vt:lpstr>
      <vt:lpstr>1.1軟體的重要特性</vt:lpstr>
      <vt:lpstr>What is software?</vt:lpstr>
      <vt:lpstr>1 軟體是工具或娛樂性玩具</vt:lpstr>
      <vt:lpstr>2 軟體是一個系統</vt:lpstr>
      <vt:lpstr>PowerPoint 簡報</vt:lpstr>
      <vt:lpstr>3 軟體不會磨損,只是不斷演進</vt:lpstr>
      <vt:lpstr>3 軟體不會磨損,只是不斷演進</vt:lpstr>
      <vt:lpstr>What are the attributes of good software?</vt:lpstr>
      <vt:lpstr>3 軟體不會磨損,只是不斷演進</vt:lpstr>
      <vt:lpstr>4 軟體內容包括程式碼與設計文件</vt:lpstr>
      <vt:lpstr>5 軟體是創意作品</vt:lpstr>
      <vt:lpstr>5 軟體是創意作品</vt:lpstr>
      <vt:lpstr>6 軟體是高複雜性系統</vt:lpstr>
      <vt:lpstr>1.2  軟體工程的目的與範圍</vt:lpstr>
      <vt:lpstr>Importance of software</vt:lpstr>
      <vt:lpstr>What is software engineering?</vt:lpstr>
      <vt:lpstr>Why  Software Engineering is needed?</vt:lpstr>
      <vt:lpstr>Learning experience</vt:lpstr>
      <vt:lpstr>Definition of Software Engineering</vt:lpstr>
      <vt:lpstr>軟体工程的範圍</vt:lpstr>
      <vt:lpstr>What is a software process?</vt:lpstr>
      <vt:lpstr>What are software engineering methods?</vt:lpstr>
      <vt:lpstr>What we should learn?</vt:lpstr>
      <vt:lpstr>What is a software process model?</vt:lpstr>
      <vt:lpstr>What is CASE (Computer-Aided Software Engineering)</vt:lpstr>
      <vt:lpstr>Terminology</vt:lpstr>
      <vt:lpstr>Terminology</vt:lpstr>
      <vt:lpstr>PowerPoint 簡報</vt:lpstr>
      <vt:lpstr>1.3 Professional and ethical responsibility</vt:lpstr>
      <vt:lpstr>Professional and ethical responsibility</vt:lpstr>
      <vt:lpstr>Issues of professional responsibility</vt:lpstr>
      <vt:lpstr>Issues of professional responsibility</vt:lpstr>
    </vt:vector>
  </TitlesOfParts>
  <Company>CGU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整合医疗、电子与纺织三大产业提高竞争门坎</dc:title>
  <dc:creator>Chung-Chih Lin</dc:creator>
  <cp:lastModifiedBy>CCLab</cp:lastModifiedBy>
  <cp:revision>15</cp:revision>
  <dcterms:created xsi:type="dcterms:W3CDTF">2017-12-06T00:15:55Z</dcterms:created>
  <dcterms:modified xsi:type="dcterms:W3CDTF">2019-09-18T09:37:19Z</dcterms:modified>
</cp:coreProperties>
</file>