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310" r:id="rId3"/>
    <p:sldId id="311" r:id="rId4"/>
    <p:sldId id="312" r:id="rId5"/>
    <p:sldId id="313" r:id="rId6"/>
    <p:sldId id="259" r:id="rId7"/>
    <p:sldId id="260" r:id="rId8"/>
    <p:sldId id="308" r:id="rId9"/>
    <p:sldId id="314" r:id="rId10"/>
    <p:sldId id="325" r:id="rId11"/>
    <p:sldId id="326" r:id="rId12"/>
    <p:sldId id="315" r:id="rId13"/>
    <p:sldId id="329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1" r:id="rId22"/>
    <p:sldId id="328" r:id="rId23"/>
    <p:sldId id="324" r:id="rId24"/>
    <p:sldId id="271" r:id="rId25"/>
    <p:sldId id="272" r:id="rId26"/>
    <p:sldId id="330" r:id="rId27"/>
    <p:sldId id="273" r:id="rId28"/>
    <p:sldId id="274" r:id="rId29"/>
    <p:sldId id="275" r:id="rId30"/>
    <p:sldId id="333" r:id="rId31"/>
    <p:sldId id="276" r:id="rId32"/>
    <p:sldId id="334" r:id="rId33"/>
    <p:sldId id="277" r:id="rId34"/>
    <p:sldId id="331" r:id="rId35"/>
    <p:sldId id="27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35" r:id="rId47"/>
    <p:sldId id="338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9" r:id="rId56"/>
    <p:sldId id="348" r:id="rId57"/>
    <p:sldId id="351" r:id="rId58"/>
    <p:sldId id="353" r:id="rId59"/>
    <p:sldId id="354" r:id="rId60"/>
    <p:sldId id="355" r:id="rId61"/>
    <p:sldId id="356" r:id="rId62"/>
    <p:sldId id="357" r:id="rId63"/>
    <p:sldId id="358" r:id="rId64"/>
    <p:sldId id="303" r:id="rId65"/>
    <p:sldId id="304" r:id="rId66"/>
    <p:sldId id="305" r:id="rId67"/>
    <p:sldId id="306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267E-7BEE-4CB6-BFA8-3EA296CE1164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0CA0-721E-470D-8880-C8BD76895E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4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E2E75-B225-4F28-A46E-CDCA39F1F56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86A7AE7C-5E9C-4F71-BBE5-8F3C02EE8B94}" type="slidenum">
              <a:rPr lang="en-US" altLang="zh-TW" sz="1200">
                <a:latin typeface="Times New Roman" pitchFamily="18" charset="0"/>
              </a:rPr>
              <a:pPr algn="r"/>
              <a:t>2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097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22DB-21E6-4F52-8115-003E8C2F4D1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6BD1D3D0-0EC2-4828-AA3A-D3F475D92790}" type="slidenum">
              <a:rPr lang="en-US" altLang="zh-TW" sz="1200">
                <a:latin typeface="Times New Roman" pitchFamily="18" charset="0"/>
              </a:rPr>
              <a:pPr algn="r"/>
              <a:t>18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9884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49B19-83AB-477B-873F-67C55DE06CB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3CA15F08-FFDB-4BA1-88CE-5A6AB76793C2}" type="slidenum">
              <a:rPr lang="en-US" altLang="zh-TW" sz="1200">
                <a:latin typeface="Times New Roman" pitchFamily="18" charset="0"/>
              </a:rPr>
              <a:pPr algn="r"/>
              <a:t>19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256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9D717-449D-4DAE-85FA-215D6DB696D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0778A998-C21C-4540-89BD-AF4D2C4805FA}" type="slidenum">
              <a:rPr lang="en-US" altLang="zh-TW" sz="1200">
                <a:latin typeface="Times New Roman" pitchFamily="18" charset="0"/>
              </a:rPr>
              <a:pPr algn="r"/>
              <a:t>20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3371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AA7DA-D06C-4150-9078-DC68D3D5892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8DB5CDCA-28AD-4533-A4CD-65C407D4618F}" type="slidenum">
              <a:rPr lang="en-US" altLang="zh-TW" sz="1200">
                <a:latin typeface="Times New Roman" pitchFamily="18" charset="0"/>
              </a:rPr>
              <a:pPr algn="r"/>
              <a:t>21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284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BF24D-4A7D-4617-84E0-EA176BA9903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6F488F09-BAE3-4961-9543-917F311E8B37}" type="slidenum">
              <a:rPr lang="en-US" altLang="zh-TW" sz="1200">
                <a:latin typeface="Times New Roman" pitchFamily="18" charset="0"/>
              </a:rPr>
              <a:pPr algn="r"/>
              <a:t>23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021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7FDC9-9D32-4081-95D5-468E1249906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949AFD9A-F6B6-43FD-B4BB-17E00B4BECFE}" type="slidenum">
              <a:rPr lang="en-US" altLang="zh-TW" sz="1200">
                <a:latin typeface="Times New Roman" pitchFamily="18" charset="0"/>
              </a:rPr>
              <a:pPr algn="r"/>
              <a:t>24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715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DEAD2-56F4-43E7-8FF5-C9E7589C3330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44C5CE61-B1A5-4873-A943-D1903B9F62C3}" type="slidenum">
              <a:rPr lang="en-US" altLang="zh-TW" sz="1200">
                <a:latin typeface="Times New Roman" pitchFamily="18" charset="0"/>
              </a:rPr>
              <a:pPr algn="r"/>
              <a:t>25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52377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4A22F-7F83-435A-ACAD-DDA63923A3BE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05F2E9C5-DC8A-48A5-84D8-D9EC2EAFA9F1}" type="slidenum">
              <a:rPr lang="en-US" altLang="zh-TW" sz="1200">
                <a:latin typeface="Times New Roman" pitchFamily="18" charset="0"/>
              </a:rPr>
              <a:pPr algn="r"/>
              <a:t>27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32643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EA854-5778-4CB2-A3F7-D33C115D7755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CFB07803-4641-4088-A18B-B94FFE5D7495}" type="slidenum">
              <a:rPr lang="en-US" altLang="zh-TW" sz="1200">
                <a:latin typeface="Times New Roman" pitchFamily="18" charset="0"/>
              </a:rPr>
              <a:pPr algn="r"/>
              <a:t>28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9241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28F04-6A0D-4DF1-8CE9-99BE294D737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1D82B2FD-3F16-4F55-A3F8-C91E71866733}" type="slidenum">
              <a:rPr lang="en-US" altLang="zh-TW" sz="1200">
                <a:latin typeface="Times New Roman" pitchFamily="18" charset="0"/>
              </a:rPr>
              <a:pPr algn="r"/>
              <a:t>29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534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9CE3E-CFC1-4E39-B7FC-CCD3E882BEC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08E172C0-547E-401F-B1B6-4DC0BB9D2311}" type="slidenum">
              <a:rPr lang="en-US" altLang="zh-TW" sz="1200">
                <a:latin typeface="Times New Roman" pitchFamily="18" charset="0"/>
              </a:rPr>
              <a:pPr algn="r"/>
              <a:t>3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0164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D30A5-3815-4ED6-9E8A-3273DF3A3FA9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FEF4EBC9-81FE-41F7-8A5B-C7F2EDF5363B}" type="slidenum">
              <a:rPr lang="en-US" altLang="zh-TW" sz="1200">
                <a:latin typeface="Times New Roman" pitchFamily="18" charset="0"/>
              </a:rPr>
              <a:pPr algn="r"/>
              <a:t>31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1342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45B03-DB30-434D-9434-66CC10539CC2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155CD2DD-0BA9-4A66-B214-6558C2322AC6}" type="slidenum">
              <a:rPr lang="en-US" altLang="zh-TW" sz="1200">
                <a:latin typeface="Times New Roman" pitchFamily="18" charset="0"/>
              </a:rPr>
              <a:pPr algn="r"/>
              <a:t>33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29257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843A6-43E1-4742-99B6-1C9244A3798F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3E83AEAB-4C83-4C81-A29F-EFF841590403}" type="slidenum">
              <a:rPr lang="en-US" altLang="zh-TW" sz="1200">
                <a:latin typeface="Times New Roman" pitchFamily="18" charset="0"/>
              </a:rPr>
              <a:pPr algn="r"/>
              <a:t>35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6611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5A1AB-F04D-45D0-BAB9-13B403ABAB0F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307EA2E7-62CC-41B1-A361-1E04B6C5C5F2}" type="slidenum">
              <a:rPr lang="en-US" altLang="zh-TW" sz="1200">
                <a:latin typeface="Times New Roman" pitchFamily="18" charset="0"/>
              </a:rPr>
              <a:pPr algn="r"/>
              <a:t>36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0285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46A8D-BA26-4FE2-AC0E-8B35266DE202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971F0C4D-D9CF-4893-8D57-19CDCBEA1712}" type="slidenum">
              <a:rPr lang="en-US" altLang="zh-TW" sz="1200">
                <a:latin typeface="Times New Roman" pitchFamily="18" charset="0"/>
              </a:rPr>
              <a:pPr algn="r"/>
              <a:t>37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46963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7AB0F-818D-4DF7-BEE1-DEFEC960B2A0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9090479D-4906-4E8D-8970-8EE050779E6C}" type="slidenum">
              <a:rPr lang="en-US" altLang="zh-TW" sz="1200">
                <a:latin typeface="Times New Roman" pitchFamily="18" charset="0"/>
              </a:rPr>
              <a:pPr algn="r"/>
              <a:t>38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4628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1D881-8A52-4869-9054-16D28337655D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0D09B136-8E79-4360-90B9-C4DCD4922BF9}" type="slidenum">
              <a:rPr lang="en-US" altLang="zh-TW" sz="1200">
                <a:latin typeface="Times New Roman" pitchFamily="18" charset="0"/>
              </a:rPr>
              <a:pPr algn="r"/>
              <a:t>39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95184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4BC5E-2506-471F-89A7-7ED335F0E08B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D14058C8-1637-41D9-9AF2-6FB122649DBF}" type="slidenum">
              <a:rPr lang="en-US" altLang="zh-TW" sz="1200">
                <a:latin typeface="Times New Roman" pitchFamily="18" charset="0"/>
              </a:rPr>
              <a:pPr algn="r"/>
              <a:t>40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336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60035-701D-476E-B379-D4ECA831EB61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236FC022-3792-418A-9472-E7B9643F14BE}" type="slidenum">
              <a:rPr lang="en-US" altLang="zh-TW" sz="1200">
                <a:latin typeface="Times New Roman" pitchFamily="18" charset="0"/>
              </a:rPr>
              <a:pPr algn="r"/>
              <a:t>41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47096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7C9B7-F238-4028-8E72-7EC685598D91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8AFD6171-E90B-4108-A2D4-6937A0DF3EB1}" type="slidenum">
              <a:rPr lang="en-US" altLang="zh-TW" sz="1200">
                <a:latin typeface="Times New Roman" pitchFamily="18" charset="0"/>
              </a:rPr>
              <a:pPr algn="r"/>
              <a:t>42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39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2D052-876D-4734-B428-5231E7EF961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BE162D0A-892A-46B2-B483-539C158E610E}" type="slidenum">
              <a:rPr lang="en-US" altLang="zh-TW" sz="1200">
                <a:latin typeface="Times New Roman" pitchFamily="18" charset="0"/>
              </a:rPr>
              <a:pPr algn="r"/>
              <a:t>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C0ECB-A4FC-47A7-A4C8-BFEC0ABEAF4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D0C6CC1E-1804-46B4-B47A-A1752A3EF929}" type="slidenum">
              <a:rPr lang="en-US" altLang="zh-TW" sz="1200">
                <a:latin typeface="Times New Roman" pitchFamily="18" charset="0"/>
              </a:rPr>
              <a:pPr algn="r"/>
              <a:t>43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90289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975CF-A823-4968-974E-AED5E703E1F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ABF92A93-FF6A-49CB-8FB9-7A615BBBA826}" type="slidenum">
              <a:rPr lang="en-US" altLang="zh-TW" sz="1200">
                <a:latin typeface="Times New Roman" pitchFamily="18" charset="0"/>
              </a:rPr>
              <a:pPr algn="r"/>
              <a:t>44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5712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344CB-482B-405C-8DCC-22A1D195BDBC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0A84D27A-CA97-47DE-8BA2-E0A4A700D727}" type="slidenum">
              <a:rPr lang="en-US" altLang="zh-TW" sz="1200">
                <a:latin typeface="Times New Roman" pitchFamily="18" charset="0"/>
              </a:rPr>
              <a:pPr algn="r"/>
              <a:t>64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6552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9C5F9-0146-4796-8E70-D7C757E8E024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41A89811-C775-418F-8404-974BEFACBF97}" type="slidenum">
              <a:rPr lang="en-US" altLang="zh-TW" sz="1200">
                <a:latin typeface="Times New Roman" pitchFamily="18" charset="0"/>
              </a:rPr>
              <a:pPr algn="r"/>
              <a:t>65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4859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908AE-7074-4F4A-9778-965B7A09E289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302D993D-CB81-4265-8B88-F50D0EA9C7E5}" type="slidenum">
              <a:rPr lang="en-US" altLang="zh-TW" sz="1200">
                <a:latin typeface="Times New Roman" pitchFamily="18" charset="0"/>
              </a:rPr>
              <a:pPr algn="r"/>
              <a:t>66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87078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356BE-6D7D-485E-814F-38E00BD139C8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871B727B-23CB-4F4A-A143-345F2E42E035}" type="slidenum">
              <a:rPr lang="en-US" altLang="zh-TW" sz="1200">
                <a:latin typeface="Times New Roman" pitchFamily="18" charset="0"/>
              </a:rPr>
              <a:pPr algn="r"/>
              <a:t>67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324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1D30B-EF1D-4193-8862-CF0F63CCC9F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7E895C49-CFE7-4847-A07D-77D260B12D5B}" type="slidenum">
              <a:rPr lang="en-US" altLang="zh-TW" sz="1200">
                <a:latin typeface="Times New Roman" pitchFamily="18" charset="0"/>
              </a:rPr>
              <a:pPr algn="r"/>
              <a:t>5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4929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3D8C8-2514-447B-9D8C-CF2ACFC043A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F62CCBD0-B9B2-4A9C-B952-94BFBA859694}" type="slidenum">
              <a:rPr lang="en-US" altLang="zh-TW" sz="1200">
                <a:latin typeface="Times New Roman" pitchFamily="18" charset="0"/>
              </a:rPr>
              <a:pPr algn="r"/>
              <a:t>9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1239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018B4-1F3C-440B-B20D-51012A3446C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59C2EF94-416A-4C79-B164-5E1B3D010C32}" type="slidenum">
              <a:rPr lang="en-US" altLang="zh-TW" sz="1200">
                <a:latin typeface="Times New Roman" pitchFamily="18" charset="0"/>
              </a:rPr>
              <a:pPr algn="r"/>
              <a:t>12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641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FD271-002B-460E-B853-6C2A9328EB1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753EBE99-A620-4911-97BA-F09201772017}" type="slidenum">
              <a:rPr lang="en-US" altLang="zh-TW" sz="1200">
                <a:latin typeface="Times New Roman" pitchFamily="18" charset="0"/>
              </a:rPr>
              <a:pPr algn="r"/>
              <a:t>14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2706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B2183-F98C-4FEF-8315-569FFD3A50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A2C2A62C-B82F-472E-BB3A-C3E12BA3BB15}" type="slidenum">
              <a:rPr lang="en-US" altLang="zh-TW" sz="1200">
                <a:latin typeface="Times New Roman" pitchFamily="18" charset="0"/>
              </a:rPr>
              <a:pPr algn="r"/>
              <a:t>16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912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AEA2D-1468-4241-B6E4-DA8B012CC73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/>
            <a:fld id="{EC2834C1-AEA4-4A61-83BD-C2842D224A6A}" type="slidenum">
              <a:rPr lang="en-US" altLang="zh-TW" sz="1200">
                <a:latin typeface="Times New Roman" pitchFamily="18" charset="0"/>
              </a:rPr>
              <a:pPr algn="r"/>
              <a:t>17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8704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0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8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1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1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30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19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61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A8B7-3B4E-47DD-8861-56C51BA86250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1088-BBD1-4361-A64F-5CCE837801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2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Design Concept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774700" y="6162387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These slides are designed to accompany </a:t>
            </a:r>
            <a:r>
              <a:rPr lang="en-US" altLang="zh-TW" i="1" dirty="0"/>
              <a:t>Software Engineering: A Practitioner’s Approach, 7/e </a:t>
            </a:r>
            <a:r>
              <a:rPr lang="en-US" altLang="zh-TW" dirty="0"/>
              <a:t>(McGraw-Hill, 2009) Slides copyright 2009 by Roger Pressman. 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1066800"/>
            <a:ext cx="3883025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Data Abstraction</a:t>
            </a:r>
          </a:p>
        </p:txBody>
      </p:sp>
      <p:sp>
        <p:nvSpPr>
          <p:cNvPr id="17413" name="AutoShape 3"/>
          <p:cNvSpPr>
            <a:spLocks noChangeArrowheads="1"/>
          </p:cNvSpPr>
          <p:nvPr/>
        </p:nvSpPr>
        <p:spPr bwMode="auto">
          <a:xfrm>
            <a:off x="6324600" y="1931989"/>
            <a:ext cx="3263900" cy="3527425"/>
          </a:xfrm>
          <a:prstGeom prst="roundRect">
            <a:avLst>
              <a:gd name="adj" fmla="val 5843"/>
            </a:avLst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6324600" y="2387600"/>
            <a:ext cx="325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477000" y="1905001"/>
            <a:ext cx="64440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door</a:t>
            </a:r>
            <a:endParaRPr lang="en-US" altLang="zh-TW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H="1">
            <a:off x="5791200" y="4186238"/>
            <a:ext cx="825500" cy="147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643563" y="5640389"/>
            <a:ext cx="34464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implemented as a data structure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6923089" y="2617789"/>
            <a:ext cx="15271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manufacturer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6923089" y="2860675"/>
            <a:ext cx="164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model number</a:t>
            </a:r>
            <a:endParaRPr lang="en-US" altLang="zh-TW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6923089" y="3101975"/>
            <a:ext cx="6127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type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6923089" y="3343275"/>
            <a:ext cx="1692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swing direction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6923089" y="3824289"/>
            <a:ext cx="7143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lights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6923089" y="4065589"/>
            <a:ext cx="8032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zh-TW" altLang="en-US">
                <a:solidFill>
                  <a:srgbClr val="AD27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   </a:t>
            </a: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type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923089" y="4306889"/>
            <a:ext cx="11461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zh-TW" altLang="en-US">
                <a:solidFill>
                  <a:srgbClr val="AD27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   </a:t>
            </a: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number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6923089" y="4548189"/>
            <a:ext cx="8413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weight</a:t>
            </a:r>
          </a:p>
          <a:p>
            <a:pPr>
              <a:lnSpc>
                <a:spcPct val="90000"/>
              </a:lnSpc>
              <a:defRPr/>
            </a:pPr>
            <a:endParaRPr lang="zh-TW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923088" y="4789489"/>
            <a:ext cx="22272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opening mechanism</a:t>
            </a:r>
          </a:p>
        </p:txBody>
      </p:sp>
      <p:sp>
        <p:nvSpPr>
          <p:cNvPr id="17428" name="Rectangle 18"/>
          <p:cNvSpPr>
            <a:spLocks noChangeArrowheads="1"/>
          </p:cNvSpPr>
          <p:nvPr/>
        </p:nvSpPr>
        <p:spPr bwMode="auto">
          <a:xfrm>
            <a:off x="3390900" y="20955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29" name="Rectangle 19"/>
          <p:cNvSpPr>
            <a:spLocks noChangeArrowheads="1"/>
          </p:cNvSpPr>
          <p:nvPr/>
        </p:nvSpPr>
        <p:spPr bwMode="auto">
          <a:xfrm>
            <a:off x="3390900" y="20970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0" name="Rectangle 20"/>
          <p:cNvSpPr>
            <a:spLocks noChangeArrowheads="1"/>
          </p:cNvSpPr>
          <p:nvPr/>
        </p:nvSpPr>
        <p:spPr bwMode="auto">
          <a:xfrm>
            <a:off x="3505200" y="22098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1" name="Rectangle 21"/>
          <p:cNvSpPr>
            <a:spLocks noChangeArrowheads="1"/>
          </p:cNvSpPr>
          <p:nvPr/>
        </p:nvSpPr>
        <p:spPr bwMode="auto">
          <a:xfrm>
            <a:off x="3505200" y="22113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2" name="Freeform 22"/>
          <p:cNvSpPr>
            <a:spLocks/>
          </p:cNvSpPr>
          <p:nvPr/>
        </p:nvSpPr>
        <p:spPr bwMode="auto">
          <a:xfrm>
            <a:off x="3517900" y="22225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3" name="Freeform 23"/>
          <p:cNvSpPr>
            <a:spLocks/>
          </p:cNvSpPr>
          <p:nvPr/>
        </p:nvSpPr>
        <p:spPr bwMode="auto">
          <a:xfrm>
            <a:off x="3505200" y="22098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4622800" y="39243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4622800" y="39258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6" name="Rectangle 26"/>
          <p:cNvSpPr>
            <a:spLocks noChangeArrowheads="1"/>
          </p:cNvSpPr>
          <p:nvPr/>
        </p:nvSpPr>
        <p:spPr bwMode="auto">
          <a:xfrm>
            <a:off x="4673600" y="40386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7" name="Rectangle 27"/>
          <p:cNvSpPr>
            <a:spLocks noChangeArrowheads="1"/>
          </p:cNvSpPr>
          <p:nvPr/>
        </p:nvSpPr>
        <p:spPr bwMode="auto">
          <a:xfrm>
            <a:off x="4673600" y="40401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38" name="Line 28"/>
          <p:cNvSpPr>
            <a:spLocks noChangeShapeType="1"/>
          </p:cNvSpPr>
          <p:nvPr/>
        </p:nvSpPr>
        <p:spPr bwMode="auto">
          <a:xfrm>
            <a:off x="5257800" y="3810000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09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653473" y="6171623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These slides are designed to accompany </a:t>
            </a:r>
            <a:r>
              <a:rPr lang="en-US" altLang="zh-TW" i="1" dirty="0"/>
              <a:t>Software Engineering: A Practitioner’s Approach, 7/e </a:t>
            </a:r>
            <a:r>
              <a:rPr lang="en-US" altLang="zh-TW" dirty="0"/>
              <a:t>(McGraw-Hill, 2009) Slides copyright 2009 by Roger Pressman.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2657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Procedural Abstraction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 flipV="1">
            <a:off x="5359400" y="4089400"/>
            <a:ext cx="952500" cy="88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505200" y="21336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505200" y="21351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619500" y="22479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3619500" y="22494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2" name="Freeform 8"/>
          <p:cNvSpPr>
            <a:spLocks/>
          </p:cNvSpPr>
          <p:nvPr/>
        </p:nvSpPr>
        <p:spPr bwMode="auto">
          <a:xfrm>
            <a:off x="3632200" y="22606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Freeform 9"/>
          <p:cNvSpPr>
            <a:spLocks/>
          </p:cNvSpPr>
          <p:nvPr/>
        </p:nvSpPr>
        <p:spPr bwMode="auto">
          <a:xfrm>
            <a:off x="3619500" y="22479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4737100" y="39624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5" name="Oval 11"/>
          <p:cNvSpPr>
            <a:spLocks noChangeArrowheads="1"/>
          </p:cNvSpPr>
          <p:nvPr/>
        </p:nvSpPr>
        <p:spPr bwMode="auto">
          <a:xfrm>
            <a:off x="4737100" y="39639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4787900" y="40767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4787900" y="40782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8" name="Oval 14"/>
          <p:cNvSpPr>
            <a:spLocks noChangeArrowheads="1"/>
          </p:cNvSpPr>
          <p:nvPr/>
        </p:nvSpPr>
        <p:spPr bwMode="auto">
          <a:xfrm>
            <a:off x="4051300" y="2846388"/>
            <a:ext cx="254000" cy="620712"/>
          </a:xfrm>
          <a:prstGeom prst="ellipse">
            <a:avLst/>
          </a:prstGeom>
          <a:solidFill>
            <a:srgbClr val="790015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49" name="Freeform 15"/>
          <p:cNvSpPr>
            <a:spLocks/>
          </p:cNvSpPr>
          <p:nvPr/>
        </p:nvSpPr>
        <p:spPr bwMode="auto">
          <a:xfrm>
            <a:off x="3924300" y="3390900"/>
            <a:ext cx="458788" cy="1271588"/>
          </a:xfrm>
          <a:custGeom>
            <a:avLst/>
            <a:gdLst>
              <a:gd name="T0" fmla="*/ 0 w 289"/>
              <a:gd name="T1" fmla="*/ 0 h 712"/>
              <a:gd name="T2" fmla="*/ 2147483646 w 289"/>
              <a:gd name="T3" fmla="*/ 2147483646 h 712"/>
              <a:gd name="T4" fmla="*/ 2147483646 w 289"/>
              <a:gd name="T5" fmla="*/ 2147483646 h 712"/>
              <a:gd name="T6" fmla="*/ 2147483646 w 289"/>
              <a:gd name="T7" fmla="*/ 2147483646 h 712"/>
              <a:gd name="T8" fmla="*/ 0 w 289"/>
              <a:gd name="T9" fmla="*/ 0 h 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712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4381500" y="3621089"/>
            <a:ext cx="11430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 flipV="1">
            <a:off x="4521200" y="4292600"/>
            <a:ext cx="2540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3733800" y="3417889"/>
            <a:ext cx="1778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3746500" y="3989389"/>
            <a:ext cx="22860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>
            <a:off x="4279900" y="4675189"/>
            <a:ext cx="17780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5" name="Line 21"/>
          <p:cNvSpPr>
            <a:spLocks noChangeShapeType="1"/>
          </p:cNvSpPr>
          <p:nvPr/>
        </p:nvSpPr>
        <p:spPr bwMode="auto">
          <a:xfrm flipH="1">
            <a:off x="4241800" y="5335589"/>
            <a:ext cx="2286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 flipV="1">
            <a:off x="4241800" y="6019800"/>
            <a:ext cx="635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000500" y="4497388"/>
            <a:ext cx="889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3683000" y="5210175"/>
            <a:ext cx="41910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 flipV="1">
            <a:off x="3695700" y="5829300"/>
            <a:ext cx="76200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0" name="AutoShape 26"/>
          <p:cNvSpPr>
            <a:spLocks noChangeArrowheads="1"/>
          </p:cNvSpPr>
          <p:nvPr/>
        </p:nvSpPr>
        <p:spPr bwMode="auto">
          <a:xfrm>
            <a:off x="6489700" y="20447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61" name="AutoShape 27"/>
          <p:cNvSpPr>
            <a:spLocks noChangeArrowheads="1"/>
          </p:cNvSpPr>
          <p:nvPr/>
        </p:nvSpPr>
        <p:spPr bwMode="auto">
          <a:xfrm>
            <a:off x="6477000" y="2032000"/>
            <a:ext cx="2794000" cy="2794000"/>
          </a:xfrm>
          <a:prstGeom prst="roundRect">
            <a:avLst>
              <a:gd name="adj" fmla="val 7005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6489700" y="2501900"/>
            <a:ext cx="273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8205" name="Rectangle 29"/>
          <p:cNvSpPr>
            <a:spLocks noChangeArrowheads="1"/>
          </p:cNvSpPr>
          <p:nvPr/>
        </p:nvSpPr>
        <p:spPr bwMode="auto">
          <a:xfrm>
            <a:off x="6678613" y="2014539"/>
            <a:ext cx="6957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open</a:t>
            </a:r>
            <a:endParaRPr lang="en-US" altLang="zh-TW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64" name="Line 30"/>
          <p:cNvSpPr>
            <a:spLocks noChangeShapeType="1"/>
          </p:cNvSpPr>
          <p:nvPr/>
        </p:nvSpPr>
        <p:spPr bwMode="auto">
          <a:xfrm flipH="1">
            <a:off x="6413500" y="4421189"/>
            <a:ext cx="93980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5" name="Rectangle 31"/>
          <p:cNvSpPr>
            <a:spLocks noChangeArrowheads="1"/>
          </p:cNvSpPr>
          <p:nvPr/>
        </p:nvSpPr>
        <p:spPr bwMode="auto">
          <a:xfrm>
            <a:off x="5472114" y="5329239"/>
            <a:ext cx="423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implemented with a "knowledge" of the  </a:t>
            </a:r>
          </a:p>
        </p:txBody>
      </p:sp>
      <p:sp>
        <p:nvSpPr>
          <p:cNvPr id="18466" name="Rectangle 32"/>
          <p:cNvSpPr>
            <a:spLocks noChangeArrowheads="1"/>
          </p:cNvSpPr>
          <p:nvPr/>
        </p:nvSpPr>
        <p:spPr bwMode="auto">
          <a:xfrm>
            <a:off x="5484813" y="5621339"/>
            <a:ext cx="36750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object that is associated with enter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6983413" y="2928939"/>
            <a:ext cx="17446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details of enter 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6983414" y="3157539"/>
            <a:ext cx="1120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zh-TW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algorithm</a:t>
            </a:r>
            <a:endParaRPr lang="en-US" altLang="zh-TW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5850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軟體設計的基本法則</a:t>
            </a:r>
            <a:r>
              <a:rPr lang="en-US" altLang="zh-TW"/>
              <a:t>(2/9)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dirty="0" smtClean="0"/>
              <a:t>模組化 </a:t>
            </a:r>
            <a:r>
              <a:rPr lang="en-US" altLang="zh-TW" dirty="0" smtClean="0"/>
              <a:t>(</a:t>
            </a:r>
            <a:r>
              <a:rPr lang="en-US" altLang="zh-TW" dirty="0"/>
              <a:t>Modularity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2">
              <a:lnSpc>
                <a:spcPct val="100000"/>
              </a:lnSpc>
            </a:pPr>
            <a:r>
              <a:rPr lang="zh-TW" altLang="en-US" dirty="0"/>
              <a:t>將系統模組化，意味著將系統分解成由簡單、相對獨立的組件（稱為</a:t>
            </a:r>
            <a:r>
              <a:rPr lang="en-US" altLang="zh-TW" dirty="0"/>
              <a:t>module</a:t>
            </a:r>
            <a:r>
              <a:rPr lang="zh-TW" altLang="en-US" dirty="0"/>
              <a:t>）所構成的集合。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良好的模組化可獲得許多好處，包括：降低系統複雜度、易於組裝、維護與再利用、減少溝通負荷、便於團隊合作、具有彈性，以及容易瞭解等。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模組化的誤用會有不少弊端，因為不該分割的部位，若強加分割，反而會升高而非降低系統的複雜度，不只無法獲取好處反而製造了問題。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模組化的目的只有一個：就是將複雜的系統簡單化；其它好處都是模組化所帶來的結果，不能倒果為因，否則可能適得其反。</a:t>
            </a:r>
          </a:p>
        </p:txBody>
      </p:sp>
    </p:spTree>
    <p:extLst>
      <p:ext uri="{BB962C8B-B14F-4D97-AF65-F5344CB8AC3E}">
        <p14:creationId xmlns:p14="http://schemas.microsoft.com/office/powerpoint/2010/main" val="650372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 Slides copyright 2009 by Roger Pressman.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4AA5D1-17B2-4BDB-9639-151406815450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1" y="1143000"/>
            <a:ext cx="6310313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Sizing Modules: Two Views</a:t>
            </a:r>
          </a:p>
        </p:txBody>
      </p:sp>
      <p:pic>
        <p:nvPicPr>
          <p:cNvPr id="3277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66675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4740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軟體設計的基本法則</a:t>
            </a:r>
            <a:r>
              <a:rPr lang="en-US" altLang="zh-TW"/>
              <a:t>(3/9)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zh-TW" altLang="en-US" dirty="0"/>
              <a:t>檢驗模組化的好壞，其標準是模組的「功能獨立性」；決定模組功能獨立性的兩項指標為：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內聚力（</a:t>
            </a:r>
            <a:r>
              <a:rPr lang="en-US" altLang="zh-TW" dirty="0"/>
              <a:t>Cohesion</a:t>
            </a:r>
            <a:r>
              <a:rPr lang="zh-TW" altLang="en-US" dirty="0"/>
              <a:t>）衡量模組執行單項功能的程度，內聚力越高，越能適應未來的變化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耦合度（</a:t>
            </a:r>
            <a:r>
              <a:rPr lang="en-US" altLang="zh-TW" dirty="0"/>
              <a:t>Coupling</a:t>
            </a:r>
            <a:r>
              <a:rPr lang="zh-TW" altLang="en-US" dirty="0"/>
              <a:t>）衡量模組之間「相依」的程度，耦合力愈低，表示模組變動的自由度愈高</a:t>
            </a:r>
          </a:p>
        </p:txBody>
      </p:sp>
    </p:spTree>
    <p:extLst>
      <p:ext uri="{BB962C8B-B14F-4D97-AF65-F5344CB8AC3E}">
        <p14:creationId xmlns:p14="http://schemas.microsoft.com/office/powerpoint/2010/main" val="1365259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軟體設計的基本法則</a:t>
            </a:r>
            <a:r>
              <a:rPr lang="en-US" altLang="zh-TW" dirty="0"/>
              <a:t>(4/9)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4294967295"/>
          </p:nvPr>
        </p:nvSpPr>
        <p:spPr>
          <a:xfrm>
            <a:off x="1644073" y="1719263"/>
            <a:ext cx="4375727" cy="49216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100" dirty="0"/>
              <a:t>內聚力：由低到高分為：</a:t>
            </a:r>
          </a:p>
          <a:p>
            <a:pPr lvl="1">
              <a:lnSpc>
                <a:spcPct val="100000"/>
              </a:lnSpc>
            </a:pPr>
            <a:r>
              <a:rPr lang="zh-TW" altLang="en-US" sz="1900" dirty="0"/>
              <a:t>巧合（</a:t>
            </a:r>
            <a:r>
              <a:rPr lang="en-US" altLang="zh-TW" sz="1900" dirty="0"/>
              <a:t>coincidental</a:t>
            </a:r>
            <a:r>
              <a:rPr lang="zh-TW" altLang="en-US" sz="1900" dirty="0"/>
              <a:t>）：模組內的零件只是碰巧在一起。</a:t>
            </a:r>
          </a:p>
          <a:p>
            <a:pPr lvl="1">
              <a:lnSpc>
                <a:spcPct val="100000"/>
              </a:lnSpc>
            </a:pPr>
            <a:r>
              <a:rPr lang="zh-TW" altLang="en-US" sz="1900" dirty="0"/>
              <a:t>邏輯相關（</a:t>
            </a:r>
            <a:r>
              <a:rPr lang="en-US" altLang="zh-TW" sz="1900" dirty="0"/>
              <a:t>logical association</a:t>
            </a:r>
            <a:r>
              <a:rPr lang="zh-TW" altLang="en-US" sz="1900" dirty="0"/>
              <a:t>）：相似功能的元件聚集在一起。</a:t>
            </a:r>
          </a:p>
          <a:p>
            <a:pPr lvl="1">
              <a:lnSpc>
                <a:spcPct val="100000"/>
              </a:lnSpc>
            </a:pPr>
            <a:r>
              <a:rPr lang="zh-TW" altLang="en-US" sz="1900" dirty="0"/>
              <a:t>時間附著（</a:t>
            </a:r>
            <a:r>
              <a:rPr lang="en-US" altLang="zh-TW" sz="1900" dirty="0"/>
              <a:t>temporal cohesion</a:t>
            </a:r>
            <a:r>
              <a:rPr lang="zh-TW" altLang="en-US" sz="1900" dirty="0"/>
              <a:t>）：同時啟動的元件聚集在一起。</a:t>
            </a:r>
          </a:p>
          <a:p>
            <a:pPr lvl="1">
              <a:lnSpc>
                <a:spcPct val="100000"/>
              </a:lnSpc>
            </a:pPr>
            <a:r>
              <a:rPr lang="zh-TW" altLang="en-US" sz="1900" dirty="0"/>
              <a:t>程序附著（</a:t>
            </a:r>
            <a:r>
              <a:rPr lang="en-US" altLang="zh-TW" sz="1900" dirty="0"/>
              <a:t>procedural cohesion</a:t>
            </a:r>
            <a:r>
              <a:rPr lang="zh-TW" altLang="en-US" sz="1900" dirty="0"/>
              <a:t>）：程序相接的元件聚集在一起</a:t>
            </a:r>
            <a:r>
              <a:rPr lang="zh-TW" altLang="en-US" sz="1900" dirty="0"/>
              <a:t>。如計算</a:t>
            </a:r>
            <a:r>
              <a:rPr lang="zh-TW" altLang="en-US" sz="1900" dirty="0" smtClean="0"/>
              <a:t>學生</a:t>
            </a:r>
            <a:r>
              <a:rPr lang="zh-TW" altLang="en-US" sz="1900" dirty="0"/>
              <a:t>成績</a:t>
            </a:r>
            <a:r>
              <a:rPr lang="zh-TW" altLang="en-US" sz="1900" dirty="0" smtClean="0"/>
              <a:t>，列印學生</a:t>
            </a:r>
            <a:r>
              <a:rPr lang="zh-TW" altLang="en-US" sz="1900" dirty="0"/>
              <a:t>記錄</a:t>
            </a:r>
            <a:endParaRPr lang="zh-TW" altLang="en-US" sz="1900" dirty="0"/>
          </a:p>
          <a:p>
            <a:pPr lvl="1">
              <a:lnSpc>
                <a:spcPct val="100000"/>
              </a:lnSpc>
            </a:pPr>
            <a:endParaRPr lang="zh-TW" altLang="en-US" sz="1900" dirty="0"/>
          </a:p>
          <a:p>
            <a:pPr>
              <a:lnSpc>
                <a:spcPct val="100000"/>
              </a:lnSpc>
            </a:pPr>
            <a:endParaRPr lang="en-US" altLang="zh-TW" sz="21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4294967295"/>
          </p:nvPr>
        </p:nvSpPr>
        <p:spPr>
          <a:xfrm>
            <a:off x="6172199" y="1719263"/>
            <a:ext cx="4828309" cy="4260850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sz="1900" dirty="0"/>
              <a:t>順序附著（</a:t>
            </a:r>
            <a:r>
              <a:rPr lang="en-US" altLang="zh-TW" sz="1900" dirty="0"/>
              <a:t>sequential cohesion</a:t>
            </a:r>
            <a:r>
              <a:rPr lang="zh-TW" altLang="en-US" sz="1900" dirty="0"/>
              <a:t>）：模組內一部分零件的輸出，是另一部分的</a:t>
            </a:r>
            <a:r>
              <a:rPr lang="zh-TW" altLang="en-US" sz="1900" dirty="0"/>
              <a:t>輸入，它自然發生在函數式編程語言中。</a:t>
            </a:r>
            <a:endParaRPr lang="zh-TW" altLang="en-US" sz="1900" dirty="0"/>
          </a:p>
          <a:p>
            <a:pPr lvl="1">
              <a:lnSpc>
                <a:spcPct val="100000"/>
              </a:lnSpc>
            </a:pPr>
            <a:r>
              <a:rPr lang="zh-TW" altLang="en-US" sz="1900" dirty="0"/>
              <a:t>功能附著（</a:t>
            </a:r>
            <a:r>
              <a:rPr lang="en-US" altLang="zh-TW" sz="1900" dirty="0"/>
              <a:t>functional cohesion</a:t>
            </a:r>
            <a:r>
              <a:rPr lang="zh-TW" altLang="en-US" sz="1900" dirty="0"/>
              <a:t>）：模組內的每一部分零件，都是為了執行某個特定的功能所必要的。</a:t>
            </a:r>
          </a:p>
          <a:p>
            <a:pPr lvl="1">
              <a:lnSpc>
                <a:spcPct val="100000"/>
              </a:lnSpc>
            </a:pPr>
            <a:r>
              <a:rPr lang="zh-TW" altLang="en-US" sz="1900" dirty="0"/>
              <a:t>物件附著（</a:t>
            </a:r>
            <a:r>
              <a:rPr lang="en-US" altLang="zh-TW" sz="1900" dirty="0"/>
              <a:t>object cohesion</a:t>
            </a:r>
            <a:r>
              <a:rPr lang="zh-TW" altLang="en-US" sz="1900" dirty="0"/>
              <a:t>）：每一項功能或運算，都是為了物件本身</a:t>
            </a:r>
            <a:r>
              <a:rPr lang="zh-TW" altLang="en-US" sz="1900" dirty="0" smtClean="0"/>
              <a:t>屬性。</a:t>
            </a:r>
            <a:endParaRPr lang="zh-TW" altLang="en-US" sz="1900" dirty="0"/>
          </a:p>
          <a:p>
            <a:pPr>
              <a:lnSpc>
                <a:spcPct val="100000"/>
              </a:lnSpc>
            </a:pP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61415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軟體設計的基本法則</a:t>
            </a:r>
            <a:r>
              <a:rPr lang="en-US" altLang="zh-TW"/>
              <a:t>(5/9)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199" y="1825625"/>
            <a:ext cx="1098434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耦合度：由低到高分為：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資料（</a:t>
            </a:r>
            <a:r>
              <a:rPr lang="en-US" altLang="zh-TW" sz="2300" dirty="0"/>
              <a:t>data</a:t>
            </a:r>
            <a:r>
              <a:rPr lang="zh-TW" altLang="en-US" sz="2300" dirty="0"/>
              <a:t>）：模組間的資料分享透過參數進行。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戳記（</a:t>
            </a:r>
            <a:r>
              <a:rPr lang="en-US" altLang="zh-TW" sz="2300" dirty="0"/>
              <a:t>stamp</a:t>
            </a:r>
            <a:r>
              <a:rPr lang="zh-TW" altLang="en-US" sz="2300" dirty="0"/>
              <a:t>）：模組間共享一個複合的資料結構，彼此不知道對方會使用其中的哪一部分。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控制（</a:t>
            </a:r>
            <a:r>
              <a:rPr lang="en-US" altLang="zh-TW" sz="2300" dirty="0"/>
              <a:t>control</a:t>
            </a:r>
            <a:r>
              <a:rPr lang="zh-TW" altLang="en-US" sz="2300" dirty="0"/>
              <a:t>）：其中一個模組控制另一個的執行邏輯，並且告訴它該怎麼做。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外部（</a:t>
            </a:r>
            <a:r>
              <a:rPr lang="en-US" altLang="zh-TW" sz="2300" dirty="0"/>
              <a:t>external</a:t>
            </a:r>
            <a:r>
              <a:rPr lang="zh-TW" altLang="en-US" sz="2300" dirty="0"/>
              <a:t>）：模組間共享一個外部資料格式、通訊協定、設備介面等。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共同（</a:t>
            </a:r>
            <a:r>
              <a:rPr lang="en-US" altLang="zh-TW" sz="2300" dirty="0"/>
              <a:t>common</a:t>
            </a:r>
            <a:r>
              <a:rPr lang="zh-TW" altLang="en-US" sz="2300" dirty="0"/>
              <a:t>）：模組間共享同一個全域變數。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內容（</a:t>
            </a:r>
            <a:r>
              <a:rPr lang="en-US" altLang="zh-TW" sz="2300" dirty="0"/>
              <a:t>content</a:t>
            </a:r>
            <a:r>
              <a:rPr lang="zh-TW" altLang="en-US" sz="2300" dirty="0"/>
              <a:t>）：一個模組會修改或依賴另一個模組內部的工作細節。</a:t>
            </a:r>
          </a:p>
        </p:txBody>
      </p:sp>
    </p:spTree>
    <p:extLst>
      <p:ext uri="{BB962C8B-B14F-4D97-AF65-F5344CB8AC3E}">
        <p14:creationId xmlns:p14="http://schemas.microsoft.com/office/powerpoint/2010/main" val="3425503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軟體設計的基本法則</a:t>
            </a:r>
            <a:r>
              <a:rPr lang="en-US" altLang="zh-TW"/>
              <a:t>(6/9)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dirty="0"/>
              <a:t>模組化雖可將一個複雜系統分解成簡單並易於處理的組件，但並非愈多模組愈好。任何東西都是有成本的，所以最佳的決策，通常落在兩個極端的中間。</a:t>
            </a:r>
          </a:p>
          <a:p>
            <a:r>
              <a:rPr lang="zh-TW" altLang="en-US" dirty="0"/>
              <a:t>模組化亦復如是，過度地分解，會增加系統整合的成本，因此，兩者之間應取得一個</a:t>
            </a:r>
            <a:r>
              <a:rPr lang="zh-TW" altLang="en-US" dirty="0" smtClean="0"/>
              <a:t>平衡。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35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zh-TW" altLang="en-US" sz="3500" dirty="0"/>
              <a:t>軟體成本與模組化之間的平衡</a:t>
            </a:r>
          </a:p>
        </p:txBody>
      </p:sp>
      <p:pic>
        <p:nvPicPr>
          <p:cNvPr id="82947" name="Picture 4" descr="f10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1500189"/>
            <a:ext cx="84296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421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軟體設計的基本法則</a:t>
            </a:r>
            <a:r>
              <a:rPr lang="en-US" altLang="zh-TW" dirty="0" smtClean="0"/>
              <a:t>(7/9</a:t>
            </a:r>
            <a:r>
              <a:rPr lang="en-US" altLang="zh-TW" dirty="0"/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資訊隱藏 </a:t>
            </a:r>
            <a:r>
              <a:rPr lang="en-US" altLang="zh-TW" dirty="0"/>
              <a:t>(hiding)</a:t>
            </a:r>
            <a:endParaRPr lang="zh-TW" altLang="en-US" dirty="0"/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將模組內的資訊隱藏有許多好處，例如，降低模組間的耦合度，使得出現意外副作用的可能性降低；侷限區域內的設計決策對全體的影響；以及減輕人員的資訊超載（</a:t>
            </a:r>
            <a:r>
              <a:rPr lang="en-US" altLang="zh-TW" sz="2300" dirty="0"/>
              <a:t>information overload</a:t>
            </a:r>
            <a:r>
              <a:rPr lang="zh-TW" altLang="en-US" sz="2300" dirty="0" smtClean="0"/>
              <a:t>）等</a:t>
            </a:r>
            <a:r>
              <a:rPr lang="zh-TW" altLang="en-US" sz="2300" dirty="0"/>
              <a:t>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資訊隱藏的設計，強調經由受控制的介面進行通訊，避免使用全域變數或資料。不僅資訊隱藏，模組內部的執行細節也被封裝（</a:t>
            </a:r>
            <a:r>
              <a:rPr lang="en-US" altLang="zh-TW" sz="2300" dirty="0"/>
              <a:t>encapsulation</a:t>
            </a:r>
            <a:r>
              <a:rPr lang="zh-TW" altLang="en-US" sz="2300" dirty="0"/>
              <a:t>）起來，避免外部任何直接的存取 。</a:t>
            </a:r>
          </a:p>
        </p:txBody>
      </p:sp>
    </p:spTree>
    <p:extLst>
      <p:ext uri="{BB962C8B-B14F-4D97-AF65-F5344CB8AC3E}">
        <p14:creationId xmlns:p14="http://schemas.microsoft.com/office/powerpoint/2010/main" val="272477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何謂軟體設計？</a:t>
            </a:r>
            <a:r>
              <a:rPr lang="en-US" altLang="zh-TW"/>
              <a:t>(1/4)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軟體設計的意義</a:t>
            </a:r>
          </a:p>
          <a:p>
            <a:pPr lvl="1">
              <a:lnSpc>
                <a:spcPct val="90000"/>
              </a:lnSpc>
            </a:pPr>
            <a:r>
              <a:rPr lang="zh-TW" altLang="en-US" sz="2300" dirty="0"/>
              <a:t>軟體設計是軟體工程技術的</a:t>
            </a:r>
            <a:r>
              <a:rPr lang="zh-TW" altLang="en-US" sz="2300" dirty="0" smtClean="0"/>
              <a:t>核心，良好</a:t>
            </a:r>
            <a:r>
              <a:rPr lang="zh-TW" altLang="en-US" sz="2300" dirty="0"/>
              <a:t>的</a:t>
            </a:r>
            <a:r>
              <a:rPr lang="zh-TW" altLang="en-US" sz="2300" dirty="0" smtClean="0"/>
              <a:t>設計可以實現：</a:t>
            </a:r>
            <a:endParaRPr lang="en-US" altLang="zh-TW" sz="2300" dirty="0"/>
          </a:p>
          <a:p>
            <a:pPr marL="1371600" lvl="2" indent="-457200">
              <a:lnSpc>
                <a:spcPct val="90000"/>
              </a:lnSpc>
              <a:buFont typeface="+mj-lt"/>
              <a:buAutoNum type="arabicParenR"/>
            </a:pPr>
            <a:r>
              <a:rPr lang="zh-TW" altLang="en-US" sz="1900" dirty="0"/>
              <a:t>系統化繁為簡，減少系統開發的成本</a:t>
            </a:r>
            <a:endParaRPr lang="en-US" altLang="zh-TW" sz="1900" dirty="0"/>
          </a:p>
          <a:p>
            <a:pPr marL="1371600" lvl="2" indent="-457200">
              <a:lnSpc>
                <a:spcPct val="90000"/>
              </a:lnSpc>
              <a:buFont typeface="+mj-lt"/>
              <a:buAutoNum type="arabicParenR"/>
            </a:pPr>
            <a:r>
              <a:rPr lang="zh-TW" altLang="en-US" sz="1900" dirty="0"/>
              <a:t>提高系統的可靠度。</a:t>
            </a:r>
            <a:endParaRPr lang="en-US" altLang="zh-TW" sz="1900" dirty="0"/>
          </a:p>
          <a:p>
            <a:pPr marL="1371600" lvl="2" indent="-457200">
              <a:lnSpc>
                <a:spcPct val="90000"/>
              </a:lnSpc>
              <a:buFont typeface="+mj-lt"/>
              <a:buAutoNum type="arabicParenR"/>
            </a:pPr>
            <a:r>
              <a:rPr lang="zh-TW" altLang="en-US" sz="1900" dirty="0"/>
              <a:t>不當的設計隨著時間的演化，系統會變得複雜而瑣碎，不只維護成本增加，系統的穩定性也隨之降低。</a:t>
            </a:r>
          </a:p>
          <a:p>
            <a:pPr lvl="1">
              <a:lnSpc>
                <a:spcPct val="90000"/>
              </a:lnSpc>
            </a:pPr>
            <a:r>
              <a:rPr lang="zh-TW" altLang="en-US" sz="2300" dirty="0"/>
              <a:t>設計是一項管理系統複雜度的</a:t>
            </a:r>
            <a:r>
              <a:rPr lang="zh-TW" altLang="en-US" sz="2300" dirty="0" smtClean="0"/>
              <a:t>活動，亦即</a:t>
            </a:r>
            <a:r>
              <a:rPr lang="zh-TW" altLang="en-US" sz="2300" dirty="0"/>
              <a:t>如何將複雜的事物，用一套清楚的架構加以統御，使之不致於失控。</a:t>
            </a:r>
          </a:p>
          <a:p>
            <a:pPr lvl="1">
              <a:lnSpc>
                <a:spcPct val="90000"/>
              </a:lnSpc>
            </a:pPr>
            <a:r>
              <a:rPr lang="zh-TW" altLang="en-US" sz="2300" dirty="0"/>
              <a:t>好的設計具有</a:t>
            </a:r>
            <a:r>
              <a:rPr lang="zh-TW" altLang="en-US" sz="2300" dirty="0">
                <a:solidFill>
                  <a:srgbClr val="FF0000"/>
                </a:solidFill>
              </a:rPr>
              <a:t>簡單</a:t>
            </a:r>
            <a:r>
              <a:rPr lang="zh-TW" altLang="en-US" sz="2300" dirty="0"/>
              <a:t>、</a:t>
            </a:r>
            <a:r>
              <a:rPr lang="zh-TW" altLang="en-US" sz="2300" dirty="0">
                <a:solidFill>
                  <a:srgbClr val="FF0000"/>
                </a:solidFill>
              </a:rPr>
              <a:t>容易維護</a:t>
            </a:r>
            <a:r>
              <a:rPr lang="zh-TW" altLang="en-US" sz="2300" dirty="0"/>
              <a:t>、</a:t>
            </a:r>
            <a:r>
              <a:rPr lang="zh-TW" altLang="en-US" sz="2300" dirty="0">
                <a:solidFill>
                  <a:srgbClr val="FF0000"/>
                </a:solidFill>
              </a:rPr>
              <a:t>易於擴充及變更</a:t>
            </a:r>
            <a:r>
              <a:rPr lang="zh-TW" altLang="en-US" sz="2300" dirty="0"/>
              <a:t>等屬性。不良的設計則會導致不穩定的系統、不易測試及不易維護等問題。</a:t>
            </a:r>
          </a:p>
        </p:txBody>
      </p:sp>
    </p:spTree>
    <p:extLst>
      <p:ext uri="{BB962C8B-B14F-4D97-AF65-F5344CB8AC3E}">
        <p14:creationId xmlns:p14="http://schemas.microsoft.com/office/powerpoint/2010/main" val="258887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 smtClean="0"/>
              <a:t>資訊</a:t>
            </a:r>
            <a:r>
              <a:rPr lang="zh-TW" altLang="en-US" dirty="0"/>
              <a:t>隱藏的模組設計</a:t>
            </a:r>
          </a:p>
        </p:txBody>
      </p:sp>
      <p:grpSp>
        <p:nvGrpSpPr>
          <p:cNvPr id="89091" name="Group 4"/>
          <p:cNvGrpSpPr>
            <a:grpSpLocks noChangeAspect="1"/>
          </p:cNvGrpSpPr>
          <p:nvPr/>
        </p:nvGrpSpPr>
        <p:grpSpPr bwMode="auto">
          <a:xfrm>
            <a:off x="1881188" y="1857376"/>
            <a:ext cx="8420100" cy="3571875"/>
            <a:chOff x="3060" y="1797"/>
            <a:chExt cx="6797" cy="3118"/>
          </a:xfrm>
        </p:grpSpPr>
        <p:pic>
          <p:nvPicPr>
            <p:cNvPr id="89092" name="Picture 4" descr="f10-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797"/>
              <a:ext cx="6797" cy="3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3" name="Text Box 6"/>
            <p:cNvSpPr txBox="1">
              <a:spLocks noChangeArrowheads="1"/>
            </p:cNvSpPr>
            <p:nvPr/>
          </p:nvSpPr>
          <p:spPr bwMode="auto">
            <a:xfrm>
              <a:off x="7860" y="2460"/>
              <a:ext cx="1800" cy="1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0" hangingPunct="0"/>
              <a:r>
                <a:rPr kumimoji="0" lang="zh-TW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演算法</a:t>
              </a:r>
            </a:p>
            <a:p>
              <a:pPr eaLnBrk="0" hangingPunct="0"/>
              <a:r>
                <a:rPr kumimoji="0" lang="zh-TW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資料結構</a:t>
              </a:r>
            </a:p>
            <a:p>
              <a:pPr eaLnBrk="0" hangingPunct="0"/>
              <a:r>
                <a:rPr kumimoji="0" lang="zh-TW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外部介面的細節</a:t>
              </a:r>
            </a:p>
            <a:p>
              <a:pPr eaLnBrk="0" hangingPunct="0"/>
              <a:r>
                <a:rPr kumimoji="0" lang="zh-TW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資料使用的規範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53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軟體設計的基本法則</a:t>
            </a:r>
            <a:r>
              <a:rPr lang="en-US" altLang="zh-TW"/>
              <a:t>(7/9)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逐步精細化（</a:t>
            </a:r>
            <a:r>
              <a:rPr lang="en-US" altLang="zh-TW" dirty="0"/>
              <a:t>stepwise refinement</a:t>
            </a:r>
            <a:r>
              <a:rPr lang="zh-TW" altLang="en-US" dirty="0"/>
              <a:t>）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將抽象化的物件逐漸加入細節，以展現其具體的樣貌。功能分解（</a:t>
            </a:r>
            <a:r>
              <a:rPr lang="en-US" altLang="zh-TW" dirty="0"/>
              <a:t>functional decomposition</a:t>
            </a:r>
            <a:r>
              <a:rPr lang="zh-TW" altLang="en-US" dirty="0"/>
              <a:t>）或者結構化程式（</a:t>
            </a:r>
            <a:r>
              <a:rPr lang="en-US" altLang="zh-TW" dirty="0"/>
              <a:t>structural programming</a:t>
            </a:r>
            <a:r>
              <a:rPr lang="zh-TW" altLang="en-US" dirty="0"/>
              <a:t>）設計，就是此一準則的應用。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優點是符合直覺，適合用來設計演算法。但是並非所有問題都適合由上向下展開，尤其是複雜度主要與資料有關的問題（例如，商業系統），反而會產生不良的副作用。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本方法也不必然導致好的模組化，因為是否建立副程式是獨立判斷的決定。</a:t>
            </a:r>
          </a:p>
        </p:txBody>
      </p:sp>
    </p:spTree>
    <p:extLst>
      <p:ext uri="{BB962C8B-B14F-4D97-AF65-F5344CB8AC3E}">
        <p14:creationId xmlns:p14="http://schemas.microsoft.com/office/powerpoint/2010/main" val="3782297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 Slides copyright 2009 by Roger Pressman. </a:t>
            </a:r>
          </a:p>
        </p:txBody>
      </p:sp>
      <p:sp>
        <p:nvSpPr>
          <p:cNvPr id="2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910111-EA4A-44EE-AEB2-B3C472913BCA}" type="slidenum">
              <a:rPr lang="zh-TW" altLang="en-US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066800"/>
            <a:ext cx="49276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Stepwise Refinement</a:t>
            </a:r>
          </a:p>
        </p:txBody>
      </p:sp>
      <p:sp>
        <p:nvSpPr>
          <p:cNvPr id="31749" name="AutoShape 3"/>
          <p:cNvSpPr>
            <a:spLocks noChangeArrowheads="1"/>
          </p:cNvSpPr>
          <p:nvPr/>
        </p:nvSpPr>
        <p:spPr bwMode="auto">
          <a:xfrm>
            <a:off x="3530600" y="18542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3505200" y="1828800"/>
            <a:ext cx="2819400" cy="2819400"/>
          </a:xfrm>
          <a:prstGeom prst="roundRect">
            <a:avLst>
              <a:gd name="adj" fmla="val 7394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3530600" y="2311400"/>
            <a:ext cx="2768600" cy="0"/>
          </a:xfrm>
          <a:prstGeom prst="line">
            <a:avLst/>
          </a:prstGeom>
          <a:noFill/>
          <a:ln w="50800">
            <a:solidFill>
              <a:srgbClr val="AD2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605214" y="1771650"/>
            <a:ext cx="8688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bg2"/>
                </a:solidFill>
                <a:ea typeface="新細明體" panose="02020500000000000000" pitchFamily="18" charset="-120"/>
              </a:rPr>
              <a:t>open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521200" y="2882900"/>
            <a:ext cx="3378200" cy="2159000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4646614" y="2917825"/>
            <a:ext cx="14763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walk to door;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4646613" y="3146425"/>
            <a:ext cx="17065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reach for knob;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4646613" y="33750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4646613" y="3603625"/>
            <a:ext cx="12747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open door;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758" name="Rectangle 12"/>
          <p:cNvSpPr>
            <a:spLocks noChangeArrowheads="1"/>
          </p:cNvSpPr>
          <p:nvPr/>
        </p:nvSpPr>
        <p:spPr bwMode="auto">
          <a:xfrm>
            <a:off x="4646613" y="38322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759" name="Rectangle 13"/>
          <p:cNvSpPr>
            <a:spLocks noChangeArrowheads="1"/>
          </p:cNvSpPr>
          <p:nvPr/>
        </p:nvSpPr>
        <p:spPr bwMode="auto">
          <a:xfrm>
            <a:off x="4646614" y="4060825"/>
            <a:ext cx="15398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walk through;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760" name="Rectangle 14"/>
          <p:cNvSpPr>
            <a:spLocks noChangeArrowheads="1"/>
          </p:cNvSpPr>
          <p:nvPr/>
        </p:nvSpPr>
        <p:spPr bwMode="auto">
          <a:xfrm>
            <a:off x="4646614" y="4289425"/>
            <a:ext cx="1298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close door.</a:t>
            </a:r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6324600" y="3532188"/>
            <a:ext cx="3175000" cy="26781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6411913" y="3627439"/>
            <a:ext cx="25193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repeat until door opens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3" name="Rectangle 17"/>
          <p:cNvSpPr>
            <a:spLocks noChangeArrowheads="1"/>
          </p:cNvSpPr>
          <p:nvPr/>
        </p:nvSpPr>
        <p:spPr bwMode="auto">
          <a:xfrm>
            <a:off x="6411913" y="3856039"/>
            <a:ext cx="2239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turn knob clockwise;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6411913" y="4084639"/>
            <a:ext cx="267811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if knob doesn't turn, then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5" name="Rectangle 19"/>
          <p:cNvSpPr>
            <a:spLocks noChangeArrowheads="1"/>
          </p:cNvSpPr>
          <p:nvPr/>
        </p:nvSpPr>
        <p:spPr bwMode="auto">
          <a:xfrm>
            <a:off x="6411913" y="4313239"/>
            <a:ext cx="1731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bg2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take key out;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6" name="Rectangle 20"/>
          <p:cNvSpPr>
            <a:spLocks noChangeArrowheads="1"/>
          </p:cNvSpPr>
          <p:nvPr/>
        </p:nvSpPr>
        <p:spPr bwMode="auto">
          <a:xfrm>
            <a:off x="6411914" y="4541839"/>
            <a:ext cx="20478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bg2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find correct key;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7" name="Rectangle 21"/>
          <p:cNvSpPr>
            <a:spLocks noChangeArrowheads="1"/>
          </p:cNvSpPr>
          <p:nvPr/>
        </p:nvSpPr>
        <p:spPr bwMode="auto">
          <a:xfrm>
            <a:off x="6411914" y="4770439"/>
            <a:ext cx="17684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chemeClr val="bg2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insert in lock;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8" name="Rectangle 22"/>
          <p:cNvSpPr>
            <a:spLocks noChangeArrowheads="1"/>
          </p:cNvSpPr>
          <p:nvPr/>
        </p:nvSpPr>
        <p:spPr bwMode="auto">
          <a:xfrm>
            <a:off x="6411914" y="4999039"/>
            <a:ext cx="6762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endif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69" name="Rectangle 23"/>
          <p:cNvSpPr>
            <a:spLocks noChangeArrowheads="1"/>
          </p:cNvSpPr>
          <p:nvPr/>
        </p:nvSpPr>
        <p:spPr bwMode="auto">
          <a:xfrm>
            <a:off x="6411913" y="5275263"/>
            <a:ext cx="19097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pull/push door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move out of way;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1770" name="Rectangle 24"/>
          <p:cNvSpPr>
            <a:spLocks noChangeArrowheads="1"/>
          </p:cNvSpPr>
          <p:nvPr/>
        </p:nvSpPr>
        <p:spPr bwMode="auto">
          <a:xfrm>
            <a:off x="6399213" y="5684839"/>
            <a:ext cx="12747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end repeat</a:t>
            </a:r>
          </a:p>
        </p:txBody>
      </p:sp>
      <p:sp>
        <p:nvSpPr>
          <p:cNvPr id="31771" name="Line 25"/>
          <p:cNvSpPr>
            <a:spLocks noChangeShapeType="1"/>
          </p:cNvSpPr>
          <p:nvPr/>
        </p:nvSpPr>
        <p:spPr bwMode="auto">
          <a:xfrm flipV="1">
            <a:off x="6019800" y="3835400"/>
            <a:ext cx="4064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72" name="Arc 26"/>
          <p:cNvSpPr>
            <a:spLocks/>
          </p:cNvSpPr>
          <p:nvPr/>
        </p:nvSpPr>
        <p:spPr bwMode="auto">
          <a:xfrm>
            <a:off x="4014788" y="2767014"/>
            <a:ext cx="812800" cy="828675"/>
          </a:xfrm>
          <a:custGeom>
            <a:avLst/>
            <a:gdLst>
              <a:gd name="T0" fmla="*/ 1150915882 w 21600"/>
              <a:gd name="T1" fmla="*/ 1219678048 h 21600"/>
              <a:gd name="T2" fmla="*/ 0 w 21600"/>
              <a:gd name="T3" fmla="*/ 0 h 21600"/>
              <a:gd name="T4" fmla="*/ 1150915882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50800" cap="rnd">
            <a:solidFill>
              <a:srgbClr val="AD278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278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8519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軟體設計的基本法則</a:t>
            </a:r>
            <a:r>
              <a:rPr lang="en-US" altLang="zh-TW" dirty="0"/>
              <a:t>(9/9)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繼承（</a:t>
            </a:r>
            <a:r>
              <a:rPr lang="en-US" altLang="zh-TW" dirty="0"/>
              <a:t>inheritance</a:t>
            </a:r>
            <a:r>
              <a:rPr lang="zh-TW" altLang="en-US" dirty="0"/>
              <a:t>）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是一種設計再用的機制，也是一個降低系統複雜度的好方法。透過繼承，可將原本複雜的事務加以歸納與整理。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繼承的另一個好處，是改進系統承受變動的能力。透過繼承使用，元件可以被再定義，以適應變動的需要，而不必修改原始設計。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過度使用繼承會增加系統的複雜度，且某種程度上破壞了模組化的價值。因此應避免過長的繼承路徑，且進行定期檢討與結構的重整。</a:t>
            </a:r>
          </a:p>
        </p:txBody>
      </p:sp>
    </p:spTree>
    <p:extLst>
      <p:ext uri="{BB962C8B-B14F-4D97-AF65-F5344CB8AC3E}">
        <p14:creationId xmlns:p14="http://schemas.microsoft.com/office/powerpoint/2010/main" val="1824228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1/7)</a:t>
            </a:r>
            <a:endParaRPr lang="en-US" altLang="zh-TW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軟體架構：系統的基本組織，具體地表現在元件、元件對彼此與對環境間的關係，以及設計與演化的原則。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軟體架構包含：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一組用來執行系統功能的軟體元件。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一組用來提供元件間溝通、協調與合作的連結器。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一組描述元件間如何組成系統的限制（</a:t>
            </a:r>
            <a:r>
              <a:rPr lang="en-US" altLang="zh-TW" sz="2300" dirty="0"/>
              <a:t>constraints</a:t>
            </a:r>
            <a:r>
              <a:rPr lang="zh-TW" altLang="en-US" sz="2300" dirty="0"/>
              <a:t>）。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能夠讓設計者瞭解整個系統特性的語意模型（</a:t>
            </a:r>
            <a:r>
              <a:rPr lang="en-US" altLang="zh-TW" sz="2300" dirty="0"/>
              <a:t>semantic models</a:t>
            </a:r>
            <a:r>
              <a:rPr lang="zh-TW" altLang="en-US" sz="23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75849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2/7)</a:t>
            </a:r>
            <a:endParaRPr lang="en-US" altLang="zh-TW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軟體架構的描述通常包括下列五種模型：</a:t>
            </a:r>
          </a:p>
          <a:p>
            <a:pPr lvl="1">
              <a:lnSpc>
                <a:spcPct val="110000"/>
              </a:lnSpc>
            </a:pPr>
            <a:r>
              <a:rPr lang="zh-TW" altLang="en-US" sz="2300" dirty="0"/>
              <a:t>結構（</a:t>
            </a:r>
            <a:r>
              <a:rPr lang="en-US" altLang="zh-TW" sz="2300" dirty="0"/>
              <a:t>structure</a:t>
            </a:r>
            <a:r>
              <a:rPr lang="zh-TW" altLang="en-US" sz="2300" dirty="0"/>
              <a:t>）：由多個元件所組織成的架構，亦即元件被安排或組織起來的方式。</a:t>
            </a:r>
          </a:p>
          <a:p>
            <a:pPr lvl="1">
              <a:lnSpc>
                <a:spcPct val="110000"/>
              </a:lnSpc>
            </a:pPr>
            <a:r>
              <a:rPr lang="zh-TW" altLang="en-US" sz="2300" dirty="0"/>
              <a:t>框架（</a:t>
            </a:r>
            <a:r>
              <a:rPr lang="en-US" altLang="zh-TW" sz="2300" dirty="0"/>
              <a:t>framework</a:t>
            </a:r>
            <a:r>
              <a:rPr lang="zh-TW" altLang="en-US" sz="2300" dirty="0"/>
              <a:t>）：增加設計抽象化的層級，亦即從相似的軟體中找出可重複使用的設計樣版（</a:t>
            </a:r>
            <a:r>
              <a:rPr lang="en-US" altLang="zh-TW" sz="2300" dirty="0"/>
              <a:t>design pattern</a:t>
            </a:r>
            <a:r>
              <a:rPr lang="zh-TW" altLang="en-US" sz="2300" dirty="0" smtClean="0"/>
              <a:t>），</a:t>
            </a:r>
            <a:r>
              <a:rPr lang="zh-TW" altLang="en-US" dirty="0"/>
              <a:t>通常指的是</a:t>
            </a:r>
            <a:r>
              <a:rPr lang="zh-TW" altLang="en-US" dirty="0" smtClean="0"/>
              <a:t>為了完成</a:t>
            </a:r>
            <a:r>
              <a:rPr lang="zh-TW" altLang="en-US" dirty="0"/>
              <a:t>特定基本任務的軟體組件規範或者規則（思想）</a:t>
            </a:r>
            <a:r>
              <a:rPr lang="zh-TW" altLang="en-US" dirty="0" smtClean="0"/>
              <a:t>，程式設計師在</a:t>
            </a:r>
            <a:r>
              <a:rPr lang="zh-TW" altLang="en-US" dirty="0"/>
              <a:t>該規範或者規則（思想）下工作</a:t>
            </a:r>
            <a:endParaRPr lang="zh-TW" altLang="en-US" sz="2300" dirty="0"/>
          </a:p>
          <a:p>
            <a:pPr lvl="1">
              <a:lnSpc>
                <a:spcPct val="110000"/>
              </a:lnSpc>
            </a:pPr>
            <a:r>
              <a:rPr lang="zh-TW" altLang="en-US" sz="2300" dirty="0"/>
              <a:t>動態（</a:t>
            </a:r>
            <a:r>
              <a:rPr lang="en-US" altLang="zh-TW" sz="2300" dirty="0"/>
              <a:t>dynamic</a:t>
            </a:r>
            <a:r>
              <a:rPr lang="zh-TW" altLang="en-US" sz="2300" dirty="0"/>
              <a:t>）：著重在行為層面的程式架構，亦即描述架構的動態行為。</a:t>
            </a:r>
          </a:p>
          <a:p>
            <a:pPr lvl="1">
              <a:lnSpc>
                <a:spcPct val="110000"/>
              </a:lnSpc>
            </a:pPr>
            <a:r>
              <a:rPr lang="zh-TW" altLang="en-US" sz="2300" dirty="0"/>
              <a:t>流程（</a:t>
            </a:r>
            <a:r>
              <a:rPr lang="en-US" altLang="zh-TW" sz="2300" dirty="0"/>
              <a:t>process</a:t>
            </a:r>
            <a:r>
              <a:rPr lang="zh-TW" altLang="en-US" sz="2300" dirty="0"/>
              <a:t>）：著重在系統必須與企業的流程相互配合，亦即描述系統的商業或技術流程。</a:t>
            </a:r>
          </a:p>
          <a:p>
            <a:pPr lvl="1">
              <a:lnSpc>
                <a:spcPct val="110000"/>
              </a:lnSpc>
            </a:pPr>
            <a:r>
              <a:rPr lang="zh-TW" altLang="en-US" sz="2300" dirty="0"/>
              <a:t>功能（</a:t>
            </a:r>
            <a:r>
              <a:rPr lang="en-US" altLang="zh-TW" sz="2300" dirty="0"/>
              <a:t>function</a:t>
            </a:r>
            <a:r>
              <a:rPr lang="zh-TW" altLang="en-US" sz="2300" dirty="0"/>
              <a:t>）：表現系統功能面的階層關係，亦即系統的功能階層組織。</a:t>
            </a:r>
          </a:p>
        </p:txBody>
      </p:sp>
    </p:spTree>
    <p:extLst>
      <p:ext uri="{BB962C8B-B14F-4D97-AF65-F5344CB8AC3E}">
        <p14:creationId xmlns:p14="http://schemas.microsoft.com/office/powerpoint/2010/main" val="1876360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2009). Slides copyright 2009 by Roger Pressman.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2743200" y="1066800"/>
            <a:ext cx="5545138" cy="6858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Architectural Styles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67200" y="4191000"/>
            <a:ext cx="4387850" cy="2160588"/>
          </a:xfrm>
        </p:spPr>
        <p:txBody>
          <a:bodyPr/>
          <a:lstStyle/>
          <a:p>
            <a:r>
              <a:rPr lang="en-US" altLang="zh-TW" sz="2000" dirty="0">
                <a:solidFill>
                  <a:schemeClr val="folHlink"/>
                </a:solidFill>
              </a:rPr>
              <a:t>Data flow architectures</a:t>
            </a:r>
          </a:p>
          <a:p>
            <a:r>
              <a:rPr lang="en-US" altLang="zh-TW" sz="2000" dirty="0" smtClean="0">
                <a:solidFill>
                  <a:schemeClr val="folHlink"/>
                </a:solidFill>
                <a:ea typeface="新細明體" panose="02020500000000000000" pitchFamily="18" charset="-120"/>
              </a:rPr>
              <a:t>Data-centered </a:t>
            </a:r>
            <a:r>
              <a:rPr lang="en-US" altLang="zh-TW" sz="2000" dirty="0">
                <a:solidFill>
                  <a:schemeClr val="folHlink"/>
                </a:solidFill>
                <a:ea typeface="新細明體" panose="02020500000000000000" pitchFamily="18" charset="-120"/>
              </a:rPr>
              <a:t>architectures</a:t>
            </a:r>
          </a:p>
          <a:p>
            <a:r>
              <a:rPr lang="en-US" altLang="zh-TW" sz="2000" dirty="0" smtClean="0">
                <a:solidFill>
                  <a:schemeClr val="folHlink"/>
                </a:solidFill>
                <a:ea typeface="新細明體" panose="02020500000000000000" pitchFamily="18" charset="-120"/>
              </a:rPr>
              <a:t>Call </a:t>
            </a:r>
            <a:r>
              <a:rPr lang="en-US" altLang="zh-TW" sz="2000" dirty="0">
                <a:solidFill>
                  <a:schemeClr val="folHlink"/>
                </a:solidFill>
                <a:ea typeface="新細明體" panose="02020500000000000000" pitchFamily="18" charset="-120"/>
              </a:rPr>
              <a:t>and return architectures</a:t>
            </a:r>
          </a:p>
          <a:p>
            <a:r>
              <a:rPr lang="en-US" altLang="zh-TW" sz="2000" dirty="0">
                <a:solidFill>
                  <a:schemeClr val="folHlink"/>
                </a:solidFill>
                <a:ea typeface="新細明體" panose="02020500000000000000" pitchFamily="18" charset="-120"/>
              </a:rPr>
              <a:t>Object-oriented architectures</a:t>
            </a:r>
          </a:p>
          <a:p>
            <a:r>
              <a:rPr lang="en-US" altLang="zh-TW" sz="2000" dirty="0">
                <a:solidFill>
                  <a:schemeClr val="folHlink"/>
                </a:solidFill>
                <a:ea typeface="新細明體" panose="02020500000000000000" pitchFamily="18" charset="-120"/>
              </a:rPr>
              <a:t>Layered architectures</a:t>
            </a:r>
            <a:endParaRPr lang="en-US" altLang="zh-TW" dirty="0">
              <a:solidFill>
                <a:schemeClr val="fol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320799" y="2177736"/>
            <a:ext cx="10510982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Each style describes a system category that encompasses: (1) a </a:t>
            </a:r>
            <a:r>
              <a:rPr lang="en-US" altLang="zh-TW" b="1" dirty="0">
                <a:solidFill>
                  <a:schemeClr val="folHlink"/>
                </a:solidFill>
                <a:latin typeface="Palatino" pitchFamily="-128" charset="0"/>
                <a:ea typeface="新細明體" panose="02020500000000000000" pitchFamily="18" charset="-120"/>
              </a:rPr>
              <a:t>set of components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 (e.g., a database, computational modules) that perform a function required by a system, (2) a </a:t>
            </a:r>
            <a:r>
              <a:rPr lang="en-US" altLang="zh-TW" b="1" dirty="0">
                <a:solidFill>
                  <a:schemeClr val="folHlink"/>
                </a:solidFill>
                <a:latin typeface="Palatino" pitchFamily="-128" charset="0"/>
                <a:ea typeface="新細明體" panose="02020500000000000000" pitchFamily="18" charset="-120"/>
              </a:rPr>
              <a:t>set of connectors</a:t>
            </a:r>
            <a:r>
              <a:rPr lang="en-US" altLang="zh-TW" dirty="0">
                <a:solidFill>
                  <a:schemeClr val="folHlink"/>
                </a:solidFill>
                <a:latin typeface="Palatino" pitchFamily="-128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that enable “communication, coordination and cooperation” among components, (3) </a:t>
            </a:r>
            <a:r>
              <a:rPr lang="en-US" altLang="zh-TW" b="1" dirty="0">
                <a:solidFill>
                  <a:schemeClr val="folHlink"/>
                </a:solidFill>
                <a:latin typeface="Palatino" pitchFamily="-128" charset="0"/>
                <a:ea typeface="新細明體" panose="02020500000000000000" pitchFamily="18" charset="-120"/>
              </a:rPr>
              <a:t>constraints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 that define how components can be integrated to form the system, and (4) </a:t>
            </a:r>
            <a:r>
              <a:rPr lang="en-US" altLang="zh-TW" b="1" dirty="0">
                <a:solidFill>
                  <a:schemeClr val="folHlink"/>
                </a:solidFill>
                <a:latin typeface="Palatino" pitchFamily="-128" charset="0"/>
                <a:ea typeface="新細明體" panose="02020500000000000000" pitchFamily="18" charset="-120"/>
              </a:rPr>
              <a:t>semantic models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新細明體" panose="02020500000000000000" pitchFamily="18" charset="-120"/>
              </a:rPr>
              <a:t> that enable a designer to understand the overall properties of a system by analyzing the known properties of its constituent parts. </a:t>
            </a:r>
          </a:p>
        </p:txBody>
      </p:sp>
    </p:spTree>
    <p:extLst>
      <p:ext uri="{BB962C8B-B14F-4D97-AF65-F5344CB8AC3E}">
        <p14:creationId xmlns:p14="http://schemas.microsoft.com/office/powerpoint/2010/main" val="29742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3/7)</a:t>
            </a:r>
            <a:endParaRPr lang="en-US" altLang="zh-TW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常見的軟體架構型態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資料流（</a:t>
            </a:r>
            <a:r>
              <a:rPr lang="en-US" altLang="zh-TW" dirty="0"/>
              <a:t>Data Flow, </a:t>
            </a:r>
            <a:r>
              <a:rPr lang="zh-TW" altLang="en-US" dirty="0"/>
              <a:t>又稱為連接管與過濾器（</a:t>
            </a:r>
            <a:r>
              <a:rPr lang="en-US" altLang="zh-TW" dirty="0"/>
              <a:t>pipes &amp; filters</a:t>
            </a:r>
            <a:r>
              <a:rPr lang="zh-TW" altLang="en-US" dirty="0"/>
              <a:t>））：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系統是由過濾器（元件）與連接管（連結器）所構成，在一個定義好的資料流上運作，過濾器負責資料的轉換並獨立運作；連接管則以串接的方式負責在過濾器間傳遞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26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 smtClean="0"/>
              <a:t>連</a:t>
            </a:r>
            <a:r>
              <a:rPr lang="zh-TW" altLang="en-US" dirty="0"/>
              <a:t>接管與過濾器示意圖</a:t>
            </a:r>
          </a:p>
        </p:txBody>
      </p:sp>
      <p:pic>
        <p:nvPicPr>
          <p:cNvPr id="46083" name="Picture 4" descr="f10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57314"/>
            <a:ext cx="86614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542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4/7)</a:t>
            </a:r>
            <a:endParaRPr lang="en-US" altLang="zh-TW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dirty="0"/>
              <a:t>呼叫與回覆</a:t>
            </a:r>
            <a:r>
              <a:rPr lang="en-US" altLang="zh-TW" dirty="0"/>
              <a:t>(Call and Return)</a:t>
            </a:r>
            <a:r>
              <a:rPr lang="zh-TW" altLang="en-US" dirty="0"/>
              <a:t>：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特色是控制流程隨著呼叫而轉移，中間包含資料（或參數）的傳遞，而被呼叫者執行完成後，控制權重新回到呼叫者。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交互作用程序（</a:t>
            </a:r>
            <a:r>
              <a:rPr lang="en-US" altLang="zh-TW" dirty="0"/>
              <a:t>Interacting Process, </a:t>
            </a:r>
            <a:r>
              <a:rPr lang="zh-TW" altLang="en-US" dirty="0"/>
              <a:t>又稱為間接呼叫</a:t>
            </a:r>
            <a:r>
              <a:rPr lang="en-US" altLang="zh-TW" dirty="0"/>
              <a:t>, indirect invocation</a:t>
            </a:r>
            <a:r>
              <a:rPr lang="zh-TW" altLang="en-US" dirty="0"/>
              <a:t>）：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透過事件與作業系統，間接地連結呼叫者與被呼叫者；而兩個交互作用的程序或物件雙方，不必知道對方的存在。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最大的好處，是元件再用與系統演化。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缺點則是，宣告者元件無法知道誰會受到事件的影響、運算的順序、何時結束及資料交換問題。</a:t>
            </a:r>
          </a:p>
        </p:txBody>
      </p:sp>
    </p:spTree>
    <p:extLst>
      <p:ext uri="{BB962C8B-B14F-4D97-AF65-F5344CB8AC3E}">
        <p14:creationId xmlns:p14="http://schemas.microsoft.com/office/powerpoint/2010/main" val="3856763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何謂軟體設計？</a:t>
            </a:r>
            <a:r>
              <a:rPr lang="en-US" altLang="zh-TW"/>
              <a:t>(2/4)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 dirty="0"/>
              <a:t>軟體設計所處的階段</a:t>
            </a:r>
          </a:p>
          <a:p>
            <a:pPr lvl="1"/>
            <a:r>
              <a:rPr lang="zh-TW" altLang="en-US" sz="2800" dirty="0"/>
              <a:t>軟體工程是顧客或用戶提出需求，而工程師設法找出問題的解答。以下過程之第三、四個步驟屬於軟體設計的範圍：</a:t>
            </a:r>
          </a:p>
          <a:p>
            <a:pPr marL="1371600" lvl="2" indent="-457200">
              <a:buFont typeface="+mj-lt"/>
              <a:buAutoNum type="arabicParenR"/>
            </a:pPr>
            <a:r>
              <a:rPr lang="zh-TW" altLang="en-US" sz="2800" dirty="0"/>
              <a:t>定義及描述問題（需求定義）。</a:t>
            </a:r>
          </a:p>
          <a:p>
            <a:pPr marL="1371600" lvl="2" indent="-457200">
              <a:buFont typeface="+mj-lt"/>
              <a:buAutoNum type="arabicParenR"/>
            </a:pPr>
            <a:r>
              <a:rPr lang="zh-TW" altLang="en-US" sz="2800" dirty="0"/>
              <a:t>分析問題（需求分析）。</a:t>
            </a:r>
          </a:p>
          <a:p>
            <a:pPr marL="1371600" lvl="2" indent="-457200">
              <a:buFont typeface="+mj-lt"/>
              <a:buAutoNum type="arabicParenR"/>
            </a:pPr>
            <a:r>
              <a:rPr lang="zh-TW" altLang="en-US" sz="2800" b="1" dirty="0">
                <a:solidFill>
                  <a:srgbClr val="FF0000"/>
                </a:solidFill>
              </a:rPr>
              <a:t>尋找適當之解答（系統分析）。</a:t>
            </a:r>
          </a:p>
          <a:p>
            <a:pPr marL="1371600" lvl="2" indent="-457200">
              <a:buFont typeface="+mj-lt"/>
              <a:buAutoNum type="arabicParenR"/>
            </a:pPr>
            <a:r>
              <a:rPr lang="zh-TW" altLang="en-US" sz="2800" b="1" dirty="0">
                <a:solidFill>
                  <a:srgbClr val="FF0000"/>
                </a:solidFill>
              </a:rPr>
              <a:t>發展最佳的解決方案（系統設計）</a:t>
            </a:r>
            <a:r>
              <a:rPr lang="zh-TW" altLang="en-US" sz="2800" b="1" dirty="0"/>
              <a:t>。</a:t>
            </a:r>
          </a:p>
          <a:p>
            <a:pPr marL="1371600" lvl="2" indent="-457200">
              <a:buFont typeface="+mj-lt"/>
              <a:buAutoNum type="arabicParenR"/>
            </a:pPr>
            <a:r>
              <a:rPr lang="zh-TW" altLang="en-US" sz="2800" dirty="0"/>
              <a:t>實施解決方案（撰寫程式）。</a:t>
            </a:r>
          </a:p>
        </p:txBody>
      </p:sp>
    </p:spTree>
    <p:extLst>
      <p:ext uri="{BB962C8B-B14F-4D97-AF65-F5344CB8AC3E}">
        <p14:creationId xmlns:p14="http://schemas.microsoft.com/office/powerpoint/2010/main" val="97048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2009). Slides copyright 2009 by Roger Pressman.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DB8CE8-AEF7-479A-9C69-FC7741FADBD4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1143001"/>
            <a:ext cx="6638925" cy="633413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Call and Return Architecture</a:t>
            </a:r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828800"/>
            <a:ext cx="58007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5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5/7)</a:t>
            </a:r>
            <a:endParaRPr lang="en-US" altLang="zh-TW" dirty="0"/>
          </a:p>
        </p:txBody>
      </p:sp>
      <p:sp>
        <p:nvSpPr>
          <p:cNvPr id="7946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TW" altLang="en-US"/>
              <a:t>階層式（</a:t>
            </a:r>
            <a:r>
              <a:rPr lang="en-US" altLang="zh-TW"/>
              <a:t>hierarchical, </a:t>
            </a:r>
            <a:r>
              <a:rPr lang="zh-TW" altLang="en-US"/>
              <a:t>有時又成為多層式系統）：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系統架構會依功能或服務的不同，設計成多層系統（</a:t>
            </a:r>
            <a:r>
              <a:rPr lang="en-US" altLang="zh-TW"/>
              <a:t>layered system</a:t>
            </a:r>
            <a:r>
              <a:rPr lang="zh-TW" altLang="en-US"/>
              <a:t>），由外向內包覆（或由內向外擴充），每一層負責特定的功能，提供服務給它的上一層，同時扮演下一層的顧客。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其優點是：符合軟體工程的原則、易於擴充與演化及非常適合設計再用。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缺點則為：不是所有系統都可以用階層的方式設計、為了效能的考量，必須將邏輯上的高階函數與低階實作綁在一起，以及不容易找出適當的抽象階層。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階層式系統的另一種類型是虛擬機（</a:t>
            </a:r>
            <a:r>
              <a:rPr lang="en-US" altLang="zh-TW"/>
              <a:t>virtual machine</a:t>
            </a:r>
            <a:r>
              <a:rPr lang="zh-TW" altLang="en-US"/>
              <a:t>）架構。</a:t>
            </a:r>
          </a:p>
        </p:txBody>
      </p:sp>
    </p:spTree>
    <p:extLst>
      <p:ext uri="{BB962C8B-B14F-4D97-AF65-F5344CB8AC3E}">
        <p14:creationId xmlns:p14="http://schemas.microsoft.com/office/powerpoint/2010/main" val="3103701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2009). Slides copyright 2009 by Roger Pressman.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C07B2-F9EA-4672-856B-0C3A9516989F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143001"/>
            <a:ext cx="4973638" cy="633413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Layered Architecture</a:t>
            </a:r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1201"/>
            <a:ext cx="44196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6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6/7)</a:t>
            </a:r>
            <a:endParaRPr lang="en-US" altLang="zh-TW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/>
            <a:r>
              <a:rPr lang="zh-TW" altLang="en-US" dirty="0"/>
              <a:t>資料導向倉庫（</a:t>
            </a:r>
            <a:r>
              <a:rPr lang="en-US" altLang="zh-TW" dirty="0"/>
              <a:t>data-oriented repository, </a:t>
            </a:r>
            <a:r>
              <a:rPr lang="zh-TW" altLang="en-US" dirty="0"/>
              <a:t>又稱為資料中心架構</a:t>
            </a:r>
            <a:r>
              <a:rPr lang="en-US" altLang="zh-TW" dirty="0"/>
              <a:t>, data center architecture</a:t>
            </a:r>
            <a:r>
              <a:rPr lang="zh-TW" altLang="en-US" dirty="0"/>
              <a:t>）：</a:t>
            </a:r>
          </a:p>
          <a:p>
            <a:pPr lvl="2"/>
            <a:r>
              <a:rPr lang="zh-TW" altLang="en-US" dirty="0"/>
              <a:t>此一架構顯著的特點是有一個共同分享的資料中心，與一組相互獨立的元件。</a:t>
            </a:r>
          </a:p>
          <a:p>
            <a:pPr lvl="2"/>
            <a:r>
              <a:rPr lang="zh-TW" altLang="en-US" dirty="0"/>
              <a:t>包含兩種模式：</a:t>
            </a:r>
          </a:p>
          <a:p>
            <a:pPr lvl="3"/>
            <a:r>
              <a:rPr lang="zh-TW" altLang="en-US" dirty="0"/>
              <a:t>儲藏庫（</a:t>
            </a:r>
            <a:r>
              <a:rPr lang="en-US" altLang="zh-TW" dirty="0"/>
              <a:t>repository</a:t>
            </a:r>
            <a:r>
              <a:rPr lang="zh-TW" altLang="en-US" dirty="0"/>
              <a:t>）：負責保存系統的狀態與資料，被動地等待元件對它的存取和運算。具永久儲存資料的</a:t>
            </a:r>
            <a:r>
              <a:rPr lang="zh-TW" altLang="en-US" dirty="0" smtClean="0"/>
              <a:t>特性。</a:t>
            </a:r>
            <a:endParaRPr lang="zh-TW" altLang="en-US" dirty="0"/>
          </a:p>
          <a:p>
            <a:pPr lvl="3"/>
            <a:r>
              <a:rPr lang="zh-TW" altLang="en-US" dirty="0"/>
              <a:t>看板（</a:t>
            </a:r>
            <a:r>
              <a:rPr lang="en-US" altLang="zh-TW" dirty="0"/>
              <a:t>blackboard</a:t>
            </a:r>
            <a:r>
              <a:rPr lang="zh-TW" altLang="en-US" dirty="0"/>
              <a:t>）：發號施令的中心，各個元件會解讀看板的指示訊息，然後進行相關運算。通常應用在人工智慧系統。</a:t>
            </a:r>
          </a:p>
        </p:txBody>
      </p:sp>
    </p:spTree>
    <p:extLst>
      <p:ext uri="{BB962C8B-B14F-4D97-AF65-F5344CB8AC3E}">
        <p14:creationId xmlns:p14="http://schemas.microsoft.com/office/powerpoint/2010/main" val="1287408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2009). Slides copyright 2009 by Roger Pressman.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BDC406-5BFF-4F4D-9DEB-2BCF9DAA9B59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1" y="1143001"/>
            <a:ext cx="5864225" cy="568325"/>
          </a:xfrm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新細明體" panose="02020500000000000000" pitchFamily="18" charset="-120"/>
              </a:rPr>
              <a:t>Data-Centered Architecture</a:t>
            </a:r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1"/>
            <a:ext cx="4737100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軟體架構</a:t>
            </a:r>
            <a:r>
              <a:rPr lang="en-US" altLang="zh-TW" dirty="0"/>
              <a:t>(</a:t>
            </a:r>
            <a:r>
              <a:rPr lang="en-US" altLang="zh-TW" dirty="0" smtClean="0"/>
              <a:t>7/7)</a:t>
            </a:r>
            <a:endParaRPr lang="en-US" altLang="zh-TW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76267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架構的選擇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每一種架構皆有其適用性，在開發系統前，設計者必須先瞭解系統的特性，才能依照需要挑選適當的架構進行系統開發。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挑選的考量：</a:t>
            </a:r>
          </a:p>
          <a:p>
            <a:pPr lvl="2">
              <a:lnSpc>
                <a:spcPct val="90000"/>
              </a:lnSpc>
            </a:pPr>
            <a:r>
              <a:rPr lang="zh-TW" altLang="en-US" dirty="0"/>
              <a:t>共享相依（</a:t>
            </a:r>
            <a:r>
              <a:rPr lang="en-US" altLang="zh-TW" dirty="0"/>
              <a:t>sharing dependencies</a:t>
            </a:r>
            <a:r>
              <a:rPr lang="zh-TW" altLang="en-US" dirty="0"/>
              <a:t>）：元件之間共用相同的資源。</a:t>
            </a:r>
          </a:p>
          <a:p>
            <a:pPr lvl="2">
              <a:lnSpc>
                <a:spcPct val="90000"/>
              </a:lnSpc>
            </a:pPr>
            <a:r>
              <a:rPr lang="zh-TW" altLang="en-US" dirty="0"/>
              <a:t>流程相依（</a:t>
            </a:r>
            <a:r>
              <a:rPr lang="en-US" altLang="zh-TW" dirty="0"/>
              <a:t>flow dependencies</a:t>
            </a:r>
            <a:r>
              <a:rPr lang="zh-TW" altLang="en-US" dirty="0"/>
              <a:t>）：類似生產者與消費者之間的相依性。</a:t>
            </a:r>
          </a:p>
          <a:p>
            <a:pPr lvl="2">
              <a:lnSpc>
                <a:spcPct val="90000"/>
              </a:lnSpc>
            </a:pPr>
            <a:r>
              <a:rPr lang="zh-TW" altLang="en-US" dirty="0"/>
              <a:t>限制性相依（</a:t>
            </a:r>
            <a:r>
              <a:rPr lang="en-US" altLang="zh-TW" dirty="0"/>
              <a:t>constrained dependencies</a:t>
            </a:r>
            <a:r>
              <a:rPr lang="zh-TW" altLang="en-US" dirty="0"/>
              <a:t>）：代表一系列的活動中彼此之間的限制關係。</a:t>
            </a:r>
          </a:p>
        </p:txBody>
      </p:sp>
    </p:spTree>
    <p:extLst>
      <p:ext uri="{BB962C8B-B14F-4D97-AF65-F5344CB8AC3E}">
        <p14:creationId xmlns:p14="http://schemas.microsoft.com/office/powerpoint/2010/main" val="93509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軟體設計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 smtClean="0"/>
              <a:t>(1/10</a:t>
            </a:r>
            <a:r>
              <a:rPr lang="en-US" altLang="zh-TW" dirty="0"/>
              <a:t>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TW" altLang="en-US"/>
              <a:t>目前發展最成熟的兩種軟體設計方法</a:t>
            </a:r>
          </a:p>
          <a:p>
            <a:pPr lvl="1"/>
            <a:r>
              <a:rPr lang="zh-TW" altLang="en-US"/>
              <a:t>功能導向設計（或者又稱為結構化設計）：</a:t>
            </a:r>
          </a:p>
          <a:p>
            <a:pPr lvl="2"/>
            <a:r>
              <a:rPr lang="zh-TW" altLang="en-US"/>
              <a:t>藉由對問題的分解，從概括著手，逐步由上而下將問題展開；如同建築師先構造出事物的整體，然後逐漸精細化，發展出構造的每個細節。</a:t>
            </a:r>
          </a:p>
          <a:p>
            <a:pPr lvl="1"/>
            <a:r>
              <a:rPr lang="zh-TW" altLang="en-US"/>
              <a:t>物件導向設計：</a:t>
            </a:r>
          </a:p>
          <a:p>
            <a:pPr lvl="2"/>
            <a:r>
              <a:rPr lang="zh-TW" altLang="en-US"/>
              <a:t>從資料與程序的抽象化入手，藉著資訊隱藏來避免複雜度的問題；先勾勒出物件架構的基本模型，然後向上組合發展出系統的樣貌。</a:t>
            </a:r>
          </a:p>
          <a:p>
            <a:endParaRPr lang="zh-TW" altLang="en-US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135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(2/10)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功能導向設計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功能導向設計的基本精神，是從系統應具備的功能角度切入，利用資料流程圖（</a:t>
            </a:r>
            <a:r>
              <a:rPr lang="en-US" altLang="zh-TW" sz="2300" dirty="0"/>
              <a:t>DFD</a:t>
            </a:r>
            <a:r>
              <a:rPr lang="zh-TW" altLang="en-US" sz="2300" dirty="0"/>
              <a:t>）為工具，描繪系統的實際作業現況，或概念上的邏輯模型。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此一方法的特色，是可由粗略到精細，從上到下逐步分解，將大略的作業（或問題）分解成較小型的作業，並重複上述的動作，直到有關細節都已浮現為止。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資料流程圖藉由描述資料的流向，說明系統中各個處理單元（</a:t>
            </a:r>
            <a:r>
              <a:rPr lang="en-US" altLang="zh-TW" sz="2300" dirty="0"/>
              <a:t>process unit</a:t>
            </a:r>
            <a:r>
              <a:rPr lang="zh-TW" altLang="en-US" sz="2300" dirty="0"/>
              <a:t>）與資料之間的關係 。</a:t>
            </a:r>
          </a:p>
        </p:txBody>
      </p:sp>
    </p:spTree>
    <p:extLst>
      <p:ext uri="{BB962C8B-B14F-4D97-AF65-F5344CB8AC3E}">
        <p14:creationId xmlns:p14="http://schemas.microsoft.com/office/powerpoint/2010/main" val="17692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(3/10)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sz="2300" dirty="0"/>
              <a:t>資料流程圖其圖示由下列元件所組成：</a:t>
            </a:r>
          </a:p>
          <a:p>
            <a:pPr lvl="2"/>
            <a:r>
              <a:rPr lang="zh-TW" altLang="en-US" dirty="0"/>
              <a:t>外部實體（終結者、來源、目的）：以長方形或橢圓形表示，代表資料的來源或消失處。屬於系統模型之外，不必知道它是什麼或如何產生。</a:t>
            </a:r>
          </a:p>
          <a:p>
            <a:pPr lvl="2"/>
            <a:r>
              <a:rPr lang="zh-TW" altLang="en-US" dirty="0"/>
              <a:t>處理單元：以圓形或圓角長方形（</a:t>
            </a:r>
            <a:r>
              <a:rPr lang="en-US" altLang="zh-TW" dirty="0"/>
              <a:t>rounded rectangle</a:t>
            </a:r>
            <a:r>
              <a:rPr lang="zh-TW" altLang="en-US" dirty="0"/>
              <a:t>）表示，將流進的資料予以加工後流出。</a:t>
            </a:r>
          </a:p>
          <a:p>
            <a:pPr lvl="2"/>
            <a:r>
              <a:rPr lang="zh-TW" altLang="en-US" dirty="0"/>
              <a:t>資料流：以箭頭表示，描述資料在任意兩個系統元件之間的流向。</a:t>
            </a:r>
          </a:p>
          <a:p>
            <a:pPr lvl="2"/>
            <a:r>
              <a:rPr lang="zh-TW" altLang="en-US" dirty="0"/>
              <a:t>資料站（</a:t>
            </a:r>
            <a:r>
              <a:rPr lang="en-US" altLang="zh-TW" dirty="0"/>
              <a:t>data store</a:t>
            </a:r>
            <a:r>
              <a:rPr lang="zh-TW" altLang="en-US" dirty="0"/>
              <a:t>）：以兩條平行線（有時左端的開口會封起來）表示，代表資料暫時停留之處，停留時間可長可短。</a:t>
            </a:r>
          </a:p>
        </p:txBody>
      </p:sp>
    </p:spTree>
    <p:extLst>
      <p:ext uri="{BB962C8B-B14F-4D97-AF65-F5344CB8AC3E}">
        <p14:creationId xmlns:p14="http://schemas.microsoft.com/office/powerpoint/2010/main" val="3396262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流範例圖</a:t>
            </a:r>
          </a:p>
        </p:txBody>
      </p:sp>
      <p:pic>
        <p:nvPicPr>
          <p:cNvPr id="99331" name="Picture 4" descr="f10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714500"/>
            <a:ext cx="9017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97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 dirty="0"/>
              <a:t>何謂軟體設計？</a:t>
            </a:r>
            <a:r>
              <a:rPr lang="en-US" altLang="zh-TW" dirty="0"/>
              <a:t>(3/4)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軟體設計的三個層次，分別與設計的哲學、原則與方法有關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架構與風格：軟體有各種不同的架構類型，如資料流</a:t>
            </a:r>
            <a:r>
              <a:rPr lang="zh-TW" altLang="en-US" sz="2300" dirty="0" smtClean="0"/>
              <a:t>、資料庫</a:t>
            </a:r>
            <a:r>
              <a:rPr lang="zh-TW" altLang="en-US" sz="2300" dirty="0"/>
              <a:t>、事件驅動、物件導向等，如何選擇牽涉到工程師的認知與信念</a:t>
            </a:r>
            <a:r>
              <a:rPr lang="zh-TW" altLang="en-US" sz="2300" dirty="0" smtClean="0"/>
              <a:t>，屬於</a:t>
            </a:r>
            <a:r>
              <a:rPr lang="zh-TW" altLang="en-US" sz="2300" dirty="0"/>
              <a:t>價值觀或哲學的範疇。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高階系統設計：包含發散與收斂兩個交互運用的過程，產出系統的概念架構</a:t>
            </a:r>
            <a:r>
              <a:rPr lang="zh-TW" altLang="en-US" sz="2300" dirty="0" smtClean="0"/>
              <a:t>。</a:t>
            </a:r>
          </a:p>
          <a:p>
            <a:pPr lvl="2">
              <a:lnSpc>
                <a:spcPct val="100000"/>
              </a:lnSpc>
            </a:pPr>
            <a:r>
              <a:rPr lang="zh-TW" altLang="en-US" dirty="0" smtClean="0"/>
              <a:t>在發散階段，思考所有可能的解決方案；</a:t>
            </a:r>
          </a:p>
          <a:p>
            <a:pPr lvl="2">
              <a:lnSpc>
                <a:spcPct val="100000"/>
              </a:lnSpc>
            </a:pPr>
            <a:r>
              <a:rPr lang="zh-TW" altLang="en-US" dirty="0" smtClean="0"/>
              <a:t>在</a:t>
            </a:r>
            <a:r>
              <a:rPr lang="zh-TW" altLang="en-US" dirty="0"/>
              <a:t>收斂階段，比較方案的好壞、成本與限制，找出可優先選擇的方案。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低階細部設計：即演算法的展開。</a:t>
            </a:r>
          </a:p>
        </p:txBody>
      </p:sp>
    </p:spTree>
    <p:extLst>
      <p:ext uri="{BB962C8B-B14F-4D97-AF65-F5344CB8AC3E}">
        <p14:creationId xmlns:p14="http://schemas.microsoft.com/office/powerpoint/2010/main" val="4285909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(4/10)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dirty="0"/>
              <a:t>採用資料流程圖的優點，是易於溝通、符號容易學習、不需要軟體專業知識、可清楚地定義系統範圍，並內含抽象化與模組化的設計法則。另一個好處是同一套工具可用於描述問題現況，以及對未來的系統期望。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有了資料流程圖之後，還需要將它對應到一個軟體架構上，以便進一步地設計。傳統上有一種結構化方法（</a:t>
            </a:r>
            <a:r>
              <a:rPr lang="en-US" altLang="zh-TW" dirty="0"/>
              <a:t>structured method</a:t>
            </a:r>
            <a:r>
              <a:rPr lang="zh-TW" altLang="en-US" dirty="0"/>
              <a:t>），可將</a:t>
            </a:r>
            <a:r>
              <a:rPr lang="en-US" altLang="zh-TW" dirty="0"/>
              <a:t>DFD</a:t>
            </a:r>
            <a:r>
              <a:rPr lang="zh-TW" altLang="en-US" dirty="0"/>
              <a:t>對應到「主－副程式」　型的軟體架構。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此一架構的缺點，是隨著系統的成長，系統易流於過度複雜。</a:t>
            </a:r>
          </a:p>
        </p:txBody>
      </p:sp>
    </p:spTree>
    <p:extLst>
      <p:ext uri="{BB962C8B-B14F-4D97-AF65-F5344CB8AC3E}">
        <p14:creationId xmlns:p14="http://schemas.microsoft.com/office/powerpoint/2010/main" val="116934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(5/10)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dirty="0"/>
              <a:t>結構化方法提供兩種方式，將</a:t>
            </a:r>
            <a:r>
              <a:rPr lang="en-US" altLang="zh-TW" dirty="0"/>
              <a:t>DFD</a:t>
            </a:r>
            <a:r>
              <a:rPr lang="zh-TW" altLang="en-US" dirty="0"/>
              <a:t>對應到結構圖（</a:t>
            </a:r>
            <a:r>
              <a:rPr lang="en-US" altLang="zh-TW" dirty="0"/>
              <a:t>structure chart</a:t>
            </a:r>
            <a:r>
              <a:rPr lang="zh-TW" altLang="en-US" dirty="0"/>
              <a:t>）：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交易分析（</a:t>
            </a:r>
            <a:r>
              <a:rPr lang="en-US" altLang="zh-TW" dirty="0"/>
              <a:t>transaction analysis</a:t>
            </a:r>
            <a:r>
              <a:rPr lang="zh-TW" altLang="en-US" dirty="0"/>
              <a:t>）：所產生的結構圖，其副程式模組各自功能獨立。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轉換分析（</a:t>
            </a:r>
            <a:r>
              <a:rPr lang="en-US" altLang="zh-TW" dirty="0"/>
              <a:t>transform analysis</a:t>
            </a:r>
            <a:r>
              <a:rPr lang="zh-TW" altLang="en-US" dirty="0"/>
              <a:t>）：產生的副程式模組會被依序呼叫，以共同完成某項任務</a:t>
            </a:r>
            <a:r>
              <a:rPr lang="zh-TW" altLang="en-US" dirty="0" smtClean="0"/>
              <a:t>。轉換</a:t>
            </a:r>
            <a:r>
              <a:rPr lang="zh-TW" altLang="en-US" dirty="0"/>
              <a:t>的步驟為：</a:t>
            </a:r>
          </a:p>
          <a:p>
            <a:pPr marL="2171700" lvl="4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dirty="0"/>
              <a:t>決定主要的資訊流（由輸入到輸出的主要流程）。</a:t>
            </a:r>
          </a:p>
          <a:p>
            <a:pPr marL="2171700" lvl="4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dirty="0"/>
              <a:t>找出其中負責最基礎運算的處理單元。</a:t>
            </a:r>
          </a:p>
          <a:p>
            <a:pPr marL="2171700" lvl="4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dirty="0"/>
              <a:t>重畫</a:t>
            </a:r>
            <a:r>
              <a:rPr lang="en-US" altLang="zh-TW" dirty="0"/>
              <a:t>DFD</a:t>
            </a:r>
            <a:r>
              <a:rPr lang="zh-TW" altLang="en-US" dirty="0"/>
              <a:t>，將輸入放在左邊而輸出放在右邊，中間是該處理單元。</a:t>
            </a:r>
          </a:p>
          <a:p>
            <a:pPr marL="2171700" lvl="4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dirty="0"/>
              <a:t>重畫資料流以產生結構圖</a:t>
            </a:r>
            <a:r>
              <a:rPr lang="zh-TW" altLang="en-US" dirty="0" smtClean="0"/>
              <a:t>初稿。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622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zh-TW" altLang="en-US" sz="3500" dirty="0"/>
              <a:t>從資料流程圖轉換成模組結構圖</a:t>
            </a:r>
          </a:p>
        </p:txBody>
      </p:sp>
      <p:pic>
        <p:nvPicPr>
          <p:cNvPr id="105475" name="Picture 4" descr="f10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1870075"/>
            <a:ext cx="8929687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205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(6/10)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TW" altLang="en-US" dirty="0"/>
              <a:t>綜合而言，結構化設計的特色，是以系統的邏輯模型為基礎，借助一套標準的設計準則與圖表等工具，逐層地將系統分解成多個大小適當、功能單一、具有一定獨立性的模組，把一個複雜的系統轉換成易於實現、易於維護的模組化結構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此一方法的優點，是系統開發的整體性和全局性；在整體考量的前提下分析及設計系統。開發流程清楚易懂，在專案上易於分階段管理。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缺點為，系統缺乏彈性，對於功能演化的適應性不佳。</a:t>
            </a:r>
          </a:p>
        </p:txBody>
      </p:sp>
    </p:spTree>
    <p:extLst>
      <p:ext uri="{BB962C8B-B14F-4D97-AF65-F5344CB8AC3E}">
        <p14:creationId xmlns:p14="http://schemas.microsoft.com/office/powerpoint/2010/main" val="3661919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(7/10)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物件導向設計</a:t>
            </a:r>
          </a:p>
          <a:p>
            <a:pPr lvl="1"/>
            <a:r>
              <a:rPr lang="zh-TW" altLang="en-US" dirty="0"/>
              <a:t>早期的資料導向設計，以資訊工程方法（</a:t>
            </a:r>
            <a:r>
              <a:rPr lang="en-US" altLang="zh-TW" dirty="0"/>
              <a:t>information engineering methodology</a:t>
            </a:r>
            <a:r>
              <a:rPr lang="zh-TW" altLang="en-US" dirty="0"/>
              <a:t>）為代表。經過長時間的演變，如今融入到物件導向方法中，並演化出完整的符號體系與方法論。</a:t>
            </a:r>
          </a:p>
          <a:p>
            <a:pPr lvl="1"/>
            <a:r>
              <a:rPr lang="zh-TW" altLang="en-US" dirty="0"/>
              <a:t>物件導向方法有著許多優點，例如，可重複使用、高度模組化等。</a:t>
            </a:r>
          </a:p>
          <a:p>
            <a:pPr lvl="1"/>
            <a:r>
              <a:rPr lang="zh-TW" altLang="en-US" dirty="0"/>
              <a:t>但是也存在著潛在的缺點，就是系統易流於過度龐雜、結構鬆散。</a:t>
            </a:r>
          </a:p>
        </p:txBody>
      </p:sp>
    </p:spTree>
    <p:extLst>
      <p:ext uri="{BB962C8B-B14F-4D97-AF65-F5344CB8AC3E}">
        <p14:creationId xmlns:p14="http://schemas.microsoft.com/office/powerpoint/2010/main" val="350972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標題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系統設計的方法</a:t>
            </a:r>
            <a:r>
              <a:rPr lang="en-US" altLang="zh-TW"/>
              <a:t>(8/10)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zh-TW" sz="2300" dirty="0"/>
              <a:t>Coad</a:t>
            </a:r>
            <a:r>
              <a:rPr lang="zh-TW" altLang="en-US" sz="2300" dirty="0"/>
              <a:t>與</a:t>
            </a:r>
            <a:r>
              <a:rPr lang="en-US" altLang="zh-TW" sz="2300" dirty="0"/>
              <a:t>Yourdon</a:t>
            </a:r>
            <a:r>
              <a:rPr lang="zh-TW" altLang="en-US" sz="2300" dirty="0"/>
              <a:t>建議了六個篩選物件的條件，以決定候選物件是否應包含在物件模型中，滿足這些特徵的，才是合法的物件：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資訊的保留：候選物件的資訊必須被記住，才能使系統正常工作。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必要的服務：候選物件擁有一組可標識的操作，而它們可以用某種方式修改物件屬性的值。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包含多個屬性：單一或少量屬性的候選者，可被其它物件所包含，不需要獨立出來。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共同屬性：候選物件擁有一組可被定義的共同屬性。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共同操作：候選物件擁有一組可被定義的共同操作。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基本需求：例如，出現在問題領域的外部實體、生產或消費任何系統解決方案中運算所需的資訊等，都是必要的。</a:t>
            </a:r>
          </a:p>
        </p:txBody>
      </p:sp>
    </p:spTree>
    <p:extLst>
      <p:ext uri="{BB962C8B-B14F-4D97-AF65-F5344CB8AC3E}">
        <p14:creationId xmlns:p14="http://schemas.microsoft.com/office/powerpoint/2010/main" val="4159942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>
                <a:solidFill>
                  <a:schemeClr val="tx1"/>
                </a:solidFill>
                <a:latin typeface="新細明體" panose="02020500000000000000" pitchFamily="18" charset="-120"/>
              </a:rPr>
              <a:t>關鍵概念</a:t>
            </a:r>
            <a:br>
              <a:rPr lang="zh-TW" altLang="en-US" smtClean="0">
                <a:solidFill>
                  <a:schemeClr val="tx1"/>
                </a:solidFill>
                <a:latin typeface="新細明體" panose="02020500000000000000" pitchFamily="18" charset="-120"/>
              </a:rPr>
            </a:br>
            <a:r>
              <a:rPr lang="en-US" altLang="zh-TW" smtClean="0">
                <a:solidFill>
                  <a:schemeClr val="tx1"/>
                </a:solidFill>
                <a:latin typeface="新細明體" panose="02020500000000000000" pitchFamily="18" charset="-120"/>
              </a:rPr>
              <a:t>(Key Concepts)</a:t>
            </a:r>
            <a:endParaRPr lang="zh-TW" altLang="en-US" smtClean="0">
              <a:solidFill>
                <a:schemeClr val="tx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600">
                <a:latin typeface="新細明體" panose="02020500000000000000" pitchFamily="18" charset="-120"/>
              </a:rPr>
              <a:t>類別及類別繼承 </a:t>
            </a:r>
            <a:r>
              <a:rPr lang="en-US" altLang="zh-TW" sz="2600">
                <a:latin typeface="新細明體" panose="02020500000000000000" pitchFamily="18" charset="-120"/>
              </a:rPr>
              <a:t>(classes and class hierarchies)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事例</a:t>
            </a:r>
            <a:r>
              <a:rPr lang="en-US" altLang="zh-TW" smtClean="0">
                <a:latin typeface="新細明體" panose="02020500000000000000" pitchFamily="18" charset="-120"/>
              </a:rPr>
              <a:t>(i</a:t>
            </a:r>
            <a:r>
              <a:rPr lang="en-US" altLang="ja-JP" smtClean="0">
                <a:latin typeface="新細明體" panose="02020500000000000000" pitchFamily="18" charset="-120"/>
              </a:rPr>
              <a:t>nstances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繼承</a:t>
            </a:r>
            <a:r>
              <a:rPr lang="en-US" altLang="zh-TW" smtClean="0">
                <a:latin typeface="新細明體" panose="02020500000000000000" pitchFamily="18" charset="-120"/>
              </a:rPr>
              <a:t>(i</a:t>
            </a:r>
            <a:r>
              <a:rPr lang="en-US" altLang="ja-JP" smtClean="0">
                <a:latin typeface="新細明體" panose="02020500000000000000" pitchFamily="18" charset="-120"/>
              </a:rPr>
              <a:t>nheritance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抽象化及隱藏</a:t>
            </a:r>
            <a:r>
              <a:rPr lang="en-US" altLang="zh-TW" smtClean="0">
                <a:latin typeface="新細明體" panose="02020500000000000000" pitchFamily="18" charset="-120"/>
              </a:rPr>
              <a:t>(a</a:t>
            </a:r>
            <a:r>
              <a:rPr lang="en-US" altLang="ja-JP" smtClean="0">
                <a:latin typeface="新細明體" panose="02020500000000000000" pitchFamily="18" charset="-120"/>
              </a:rPr>
              <a:t>bstraction and hiding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en-US" altLang="ja-JP" smtClean="0">
                <a:latin typeface="新細明體" panose="02020500000000000000" pitchFamily="18" charset="-120"/>
              </a:rPr>
              <a:t> </a:t>
            </a:r>
            <a:endParaRPr lang="en-US" altLang="zh-TW" smtClean="0">
              <a:latin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600">
                <a:latin typeface="新細明體" panose="02020500000000000000" pitchFamily="18" charset="-120"/>
              </a:rPr>
              <a:t>物件</a:t>
            </a:r>
            <a:r>
              <a:rPr lang="en-US" altLang="zh-TW" sz="2600">
                <a:latin typeface="新細明體" panose="02020500000000000000" pitchFamily="18" charset="-120"/>
              </a:rPr>
              <a:t>(objects)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屬性</a:t>
            </a:r>
            <a:r>
              <a:rPr lang="en-US" altLang="zh-TW" smtClean="0">
                <a:latin typeface="新細明體" panose="02020500000000000000" pitchFamily="18" charset="-120"/>
              </a:rPr>
              <a:t>(a</a:t>
            </a:r>
            <a:r>
              <a:rPr lang="en-US" altLang="ja-JP" smtClean="0">
                <a:latin typeface="新細明體" panose="02020500000000000000" pitchFamily="18" charset="-120"/>
              </a:rPr>
              <a:t>ttributes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en-US" altLang="ja-JP" smtClean="0">
                <a:latin typeface="新細明體" panose="02020500000000000000" pitchFamily="18" charset="-120"/>
              </a:rPr>
              <a:t> </a:t>
            </a:r>
            <a:endParaRPr lang="en-US" altLang="zh-TW" smtClean="0">
              <a:latin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方法</a:t>
            </a:r>
            <a:r>
              <a:rPr lang="en-US" altLang="zh-TW" smtClean="0">
                <a:latin typeface="新細明體" panose="02020500000000000000" pitchFamily="18" charset="-120"/>
              </a:rPr>
              <a:t>(m</a:t>
            </a:r>
            <a:r>
              <a:rPr lang="en-US" altLang="ja-JP" smtClean="0">
                <a:latin typeface="新細明體" panose="02020500000000000000" pitchFamily="18" charset="-120"/>
              </a:rPr>
              <a:t>ethods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en-US" altLang="ja-JP" smtClean="0">
                <a:latin typeface="新細明體" panose="02020500000000000000" pitchFamily="18" charset="-120"/>
              </a:rPr>
              <a:t> </a:t>
            </a:r>
            <a:endParaRPr lang="en-US" altLang="zh-TW" smtClean="0">
              <a:latin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封裝</a:t>
            </a:r>
            <a:r>
              <a:rPr lang="en-US" altLang="zh-TW" smtClean="0">
                <a:latin typeface="新細明體" panose="02020500000000000000" pitchFamily="18" charset="-120"/>
              </a:rPr>
              <a:t>(e</a:t>
            </a:r>
            <a:r>
              <a:rPr lang="en-US" altLang="ja-JP" smtClean="0">
                <a:latin typeface="新細明體" panose="02020500000000000000" pitchFamily="18" charset="-120"/>
              </a:rPr>
              <a:t>ncapsulation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en-US" altLang="ja-JP" smtClean="0">
                <a:latin typeface="新細明體" panose="02020500000000000000" pitchFamily="18" charset="-120"/>
              </a:rPr>
              <a:t> </a:t>
            </a:r>
            <a:endParaRPr lang="en-US" altLang="zh-TW" smtClean="0">
              <a:latin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smtClean="0">
                <a:latin typeface="新細明體" panose="02020500000000000000" pitchFamily="18" charset="-120"/>
              </a:rPr>
              <a:t>多型</a:t>
            </a:r>
            <a:r>
              <a:rPr lang="en-US" altLang="zh-TW" smtClean="0">
                <a:latin typeface="新細明體" panose="02020500000000000000" pitchFamily="18" charset="-120"/>
              </a:rPr>
              <a:t>(p</a:t>
            </a:r>
            <a:r>
              <a:rPr lang="en-US" altLang="ja-JP" smtClean="0">
                <a:latin typeface="新細明體" panose="02020500000000000000" pitchFamily="18" charset="-120"/>
              </a:rPr>
              <a:t>olymorphism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en-US" altLang="ja-JP" smtClean="0">
                <a:latin typeface="新細明體" panose="02020500000000000000" pitchFamily="18" charset="-120"/>
              </a:rPr>
              <a:t> </a:t>
            </a:r>
            <a:endParaRPr lang="en-US" altLang="zh-TW" sz="2000">
              <a:solidFill>
                <a:srgbClr val="009900"/>
              </a:solidFill>
              <a:latin typeface="新細明體" panose="02020500000000000000" pitchFamily="18" charset="-120"/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>
                <a:latin typeface="新細明體" panose="02020500000000000000" pitchFamily="18" charset="-120"/>
              </a:rPr>
              <a:t>信息</a:t>
            </a:r>
            <a:r>
              <a:rPr lang="en-US" altLang="zh-TW">
                <a:latin typeface="新細明體" panose="02020500000000000000" pitchFamily="18" charset="-120"/>
              </a:rPr>
              <a:t>(</a:t>
            </a:r>
            <a:r>
              <a:rPr lang="en-US" altLang="zh-TW" sz="2600">
                <a:latin typeface="新細明體" panose="02020500000000000000" pitchFamily="18" charset="-120"/>
              </a:rPr>
              <a:t>m</a:t>
            </a:r>
            <a:r>
              <a:rPr lang="en-US" altLang="ja-JP" sz="2600">
                <a:latin typeface="新細明體" panose="02020500000000000000" pitchFamily="18" charset="-120"/>
              </a:rPr>
              <a:t>essag</a:t>
            </a:r>
            <a:r>
              <a:rPr lang="en-US" altLang="zh-TW" sz="2600">
                <a:latin typeface="新細明體" panose="02020500000000000000" pitchFamily="18" charset="-120"/>
              </a:rPr>
              <a:t>es) </a:t>
            </a:r>
            <a:endParaRPr lang="zh-TW" altLang="en-US"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1" y="404814"/>
            <a:ext cx="6823075" cy="1270091"/>
          </a:xfrm>
          <a:noFill/>
        </p:spPr>
        <p:txBody>
          <a:bodyPr vert="horz" lIns="63500" tIns="25400" rIns="63500" bIns="25400" rtlCol="0" anchor="t">
            <a:spAutoFit/>
          </a:bodyPr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建立類別</a:t>
            </a:r>
            <a:r>
              <a:rPr lang="en-US" altLang="zh-TW" smtClean="0">
                <a:latin typeface="BiauKai" charset="-120"/>
              </a:rPr>
              <a:t/>
            </a:r>
            <a:br>
              <a:rPr lang="en-US" altLang="zh-TW" smtClean="0">
                <a:latin typeface="BiauKai" charset="-120"/>
              </a:rPr>
            </a:br>
            <a:r>
              <a:rPr lang="en-US" altLang="zh-TW" smtClean="0">
                <a:latin typeface="BiauKai" charset="-120"/>
              </a:rPr>
              <a:t>(</a:t>
            </a:r>
            <a:r>
              <a:rPr lang="en-US" altLang="ja-JP" smtClean="0">
                <a:latin typeface="BiauKai" charset="-120"/>
              </a:rPr>
              <a:t>Building a Class</a:t>
            </a:r>
            <a:r>
              <a:rPr lang="en-US" altLang="zh-TW" smtClean="0">
                <a:latin typeface="BiauKai" charset="-120"/>
              </a:rPr>
              <a:t>)</a:t>
            </a:r>
          </a:p>
        </p:txBody>
      </p:sp>
      <p:pic>
        <p:nvPicPr>
          <p:cNvPr id="66562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844675"/>
            <a:ext cx="53594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908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4801"/>
            <a:ext cx="6756400" cy="1270091"/>
          </a:xfrm>
          <a:noFill/>
        </p:spPr>
        <p:txBody>
          <a:bodyPr vert="horz" lIns="63500" tIns="25400" rIns="63500" bIns="25400" rtlCol="0" anchor="t">
            <a:spAutoFit/>
          </a:bodyPr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封裝</a:t>
            </a:r>
            <a:r>
              <a:rPr lang="en-US" altLang="zh-TW" smtClean="0">
                <a:latin typeface="新細明體" panose="02020500000000000000" pitchFamily="18" charset="-120"/>
              </a:rPr>
              <a:t>/</a:t>
            </a:r>
            <a:r>
              <a:rPr lang="zh-TW" altLang="en-US" smtClean="0">
                <a:latin typeface="新細明體" panose="02020500000000000000" pitchFamily="18" charset="-120"/>
              </a:rPr>
              <a:t>隱藏</a:t>
            </a:r>
            <a:br>
              <a:rPr lang="zh-TW" altLang="en-US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US" altLang="ja-JP" smtClean="0">
                <a:latin typeface="新細明體" panose="02020500000000000000" pitchFamily="18" charset="-120"/>
              </a:rPr>
              <a:t>Encapsulation/Hiding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</a:p>
        </p:txBody>
      </p:sp>
      <p:grpSp>
        <p:nvGrpSpPr>
          <p:cNvPr id="68610" name="Group 31"/>
          <p:cNvGrpSpPr>
            <a:grpSpLocks/>
          </p:cNvGrpSpPr>
          <p:nvPr/>
        </p:nvGrpSpPr>
        <p:grpSpPr bwMode="auto">
          <a:xfrm>
            <a:off x="2424114" y="1773238"/>
            <a:ext cx="6810375" cy="4146550"/>
            <a:chOff x="340" y="935"/>
            <a:chExt cx="4290" cy="2612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>
              <a:off x="340" y="935"/>
              <a:ext cx="2505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zh-TW" altLang="en-US" sz="2800">
                  <a:latin typeface="新細明體" panose="02020500000000000000" pitchFamily="18" charset="-120"/>
                </a:rPr>
                <a:t>該物件封裝處理資料所需的資料和邏輯程序</a:t>
              </a:r>
              <a:endParaRPr kumimoji="0" lang="en-US" altLang="zh-TW" sz="2800">
                <a:latin typeface="新細明體" panose="02020500000000000000" pitchFamily="18" charset="-120"/>
              </a:endParaRPr>
            </a:p>
          </p:txBody>
        </p:sp>
        <p:sp>
          <p:nvSpPr>
            <p:cNvPr id="120836" name="Freeform 4"/>
            <p:cNvSpPr>
              <a:spLocks/>
            </p:cNvSpPr>
            <p:nvPr/>
          </p:nvSpPr>
          <p:spPr bwMode="auto">
            <a:xfrm>
              <a:off x="1653" y="1821"/>
              <a:ext cx="341" cy="311"/>
            </a:xfrm>
            <a:custGeom>
              <a:avLst/>
              <a:gdLst>
                <a:gd name="T0" fmla="*/ 84 w 341"/>
                <a:gd name="T1" fmla="*/ 0 h 276"/>
                <a:gd name="T2" fmla="*/ 84 w 341"/>
                <a:gd name="T3" fmla="*/ 106 h 276"/>
                <a:gd name="T4" fmla="*/ 0 w 341"/>
                <a:gd name="T5" fmla="*/ 80 h 276"/>
                <a:gd name="T6" fmla="*/ 170 w 341"/>
                <a:gd name="T7" fmla="*/ 275 h 276"/>
                <a:gd name="T8" fmla="*/ 340 w 341"/>
                <a:gd name="T9" fmla="*/ 81 h 276"/>
                <a:gd name="T10" fmla="*/ 255 w 341"/>
                <a:gd name="T11" fmla="*/ 106 h 276"/>
                <a:gd name="T12" fmla="*/ 255 w 341"/>
                <a:gd name="T13" fmla="*/ 0 h 276"/>
                <a:gd name="T14" fmla="*/ 84 w 341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1"/>
                <a:gd name="T25" fmla="*/ 0 h 276"/>
                <a:gd name="T26" fmla="*/ 341 w 341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1" h="276">
                  <a:moveTo>
                    <a:pt x="84" y="0"/>
                  </a:moveTo>
                  <a:lnTo>
                    <a:pt x="84" y="106"/>
                  </a:lnTo>
                  <a:lnTo>
                    <a:pt x="0" y="80"/>
                  </a:lnTo>
                  <a:lnTo>
                    <a:pt x="170" y="275"/>
                  </a:lnTo>
                  <a:lnTo>
                    <a:pt x="340" y="81"/>
                  </a:lnTo>
                  <a:lnTo>
                    <a:pt x="255" y="106"/>
                  </a:lnTo>
                  <a:lnTo>
                    <a:pt x="255" y="0"/>
                  </a:lnTo>
                  <a:lnTo>
                    <a:pt x="84" y="0"/>
                  </a:lnTo>
                </a:path>
              </a:pathLst>
            </a:custGeom>
            <a:solidFill>
              <a:srgbClr val="BF3F00"/>
            </a:solidFill>
            <a:ln w="127000" cap="rnd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新細明體" charset="0"/>
                <a:ea typeface="新細明體" charset="0"/>
              </a:endParaRPr>
            </a:p>
          </p:txBody>
        </p:sp>
        <p:sp>
          <p:nvSpPr>
            <p:cNvPr id="120837" name="Freeform 5"/>
            <p:cNvSpPr>
              <a:spLocks/>
            </p:cNvSpPr>
            <p:nvPr/>
          </p:nvSpPr>
          <p:spPr bwMode="auto">
            <a:xfrm>
              <a:off x="1653" y="2334"/>
              <a:ext cx="341" cy="311"/>
            </a:xfrm>
            <a:custGeom>
              <a:avLst/>
              <a:gdLst>
                <a:gd name="T0" fmla="*/ 84 w 341"/>
                <a:gd name="T1" fmla="*/ 0 h 276"/>
                <a:gd name="T2" fmla="*/ 84 w 341"/>
                <a:gd name="T3" fmla="*/ 106 h 276"/>
                <a:gd name="T4" fmla="*/ 0 w 341"/>
                <a:gd name="T5" fmla="*/ 80 h 276"/>
                <a:gd name="T6" fmla="*/ 170 w 341"/>
                <a:gd name="T7" fmla="*/ 275 h 276"/>
                <a:gd name="T8" fmla="*/ 340 w 341"/>
                <a:gd name="T9" fmla="*/ 81 h 276"/>
                <a:gd name="T10" fmla="*/ 255 w 341"/>
                <a:gd name="T11" fmla="*/ 106 h 276"/>
                <a:gd name="T12" fmla="*/ 255 w 341"/>
                <a:gd name="T13" fmla="*/ 0 h 276"/>
                <a:gd name="T14" fmla="*/ 84 w 341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1"/>
                <a:gd name="T25" fmla="*/ 0 h 276"/>
                <a:gd name="T26" fmla="*/ 341 w 341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1" h="276">
                  <a:moveTo>
                    <a:pt x="84" y="0"/>
                  </a:moveTo>
                  <a:lnTo>
                    <a:pt x="84" y="106"/>
                  </a:lnTo>
                  <a:lnTo>
                    <a:pt x="0" y="80"/>
                  </a:lnTo>
                  <a:lnTo>
                    <a:pt x="170" y="275"/>
                  </a:lnTo>
                  <a:lnTo>
                    <a:pt x="340" y="81"/>
                  </a:lnTo>
                  <a:lnTo>
                    <a:pt x="255" y="106"/>
                  </a:lnTo>
                  <a:lnTo>
                    <a:pt x="255" y="0"/>
                  </a:lnTo>
                  <a:lnTo>
                    <a:pt x="84" y="0"/>
                  </a:lnTo>
                </a:path>
              </a:pathLst>
            </a:custGeom>
            <a:solidFill>
              <a:srgbClr val="BF3F00"/>
            </a:solidFill>
            <a:ln w="127000" cap="rnd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新細明體" charset="0"/>
                <a:ea typeface="新細明體" charset="0"/>
              </a:endParaRPr>
            </a:p>
          </p:txBody>
        </p:sp>
        <p:sp>
          <p:nvSpPr>
            <p:cNvPr id="120838" name="Freeform 6"/>
            <p:cNvSpPr>
              <a:spLocks/>
            </p:cNvSpPr>
            <p:nvPr/>
          </p:nvSpPr>
          <p:spPr bwMode="auto">
            <a:xfrm>
              <a:off x="1645" y="2828"/>
              <a:ext cx="341" cy="311"/>
            </a:xfrm>
            <a:custGeom>
              <a:avLst/>
              <a:gdLst>
                <a:gd name="T0" fmla="*/ 84 w 341"/>
                <a:gd name="T1" fmla="*/ 0 h 276"/>
                <a:gd name="T2" fmla="*/ 84 w 341"/>
                <a:gd name="T3" fmla="*/ 106 h 276"/>
                <a:gd name="T4" fmla="*/ 0 w 341"/>
                <a:gd name="T5" fmla="*/ 80 h 276"/>
                <a:gd name="T6" fmla="*/ 170 w 341"/>
                <a:gd name="T7" fmla="*/ 275 h 276"/>
                <a:gd name="T8" fmla="*/ 340 w 341"/>
                <a:gd name="T9" fmla="*/ 81 h 276"/>
                <a:gd name="T10" fmla="*/ 255 w 341"/>
                <a:gd name="T11" fmla="*/ 106 h 276"/>
                <a:gd name="T12" fmla="*/ 255 w 341"/>
                <a:gd name="T13" fmla="*/ 0 h 276"/>
                <a:gd name="T14" fmla="*/ 84 w 341"/>
                <a:gd name="T15" fmla="*/ 0 h 2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1"/>
                <a:gd name="T25" fmla="*/ 0 h 276"/>
                <a:gd name="T26" fmla="*/ 341 w 341"/>
                <a:gd name="T27" fmla="*/ 276 h 2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1" h="276">
                  <a:moveTo>
                    <a:pt x="84" y="0"/>
                  </a:moveTo>
                  <a:lnTo>
                    <a:pt x="84" y="106"/>
                  </a:lnTo>
                  <a:lnTo>
                    <a:pt x="0" y="80"/>
                  </a:lnTo>
                  <a:lnTo>
                    <a:pt x="170" y="275"/>
                  </a:lnTo>
                  <a:lnTo>
                    <a:pt x="340" y="81"/>
                  </a:lnTo>
                  <a:lnTo>
                    <a:pt x="255" y="106"/>
                  </a:lnTo>
                  <a:lnTo>
                    <a:pt x="255" y="0"/>
                  </a:lnTo>
                  <a:lnTo>
                    <a:pt x="84" y="0"/>
                  </a:lnTo>
                </a:path>
              </a:pathLst>
            </a:custGeom>
            <a:solidFill>
              <a:srgbClr val="BF3F00"/>
            </a:solidFill>
            <a:ln w="127000" cap="rnd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新細明體" charset="0"/>
                <a:ea typeface="新細明體" charset="0"/>
              </a:endParaRPr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476" y="3249"/>
              <a:ext cx="213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zh-TW" altLang="en-US" sz="2800">
                  <a:solidFill>
                    <a:srgbClr val="000000"/>
                  </a:solidFill>
                  <a:latin typeface="新細明體" panose="02020500000000000000" pitchFamily="18" charset="-120"/>
                </a:rPr>
                <a:t>以實現</a:t>
              </a:r>
              <a:r>
                <a:rPr kumimoji="0" lang="en-US" altLang="zh-TW" sz="2800">
                  <a:solidFill>
                    <a:srgbClr val="000000"/>
                  </a:solidFill>
                  <a:latin typeface="新細明體" panose="02020500000000000000" pitchFamily="18" charset="-120"/>
                </a:rPr>
                <a:t>”</a:t>
              </a:r>
              <a:r>
                <a:rPr kumimoji="0" lang="zh-TW" altLang="en-US" sz="2800">
                  <a:solidFill>
                    <a:srgbClr val="000000"/>
                  </a:solidFill>
                  <a:latin typeface="新細明體" panose="02020500000000000000" pitchFamily="18" charset="-120"/>
                </a:rPr>
                <a:t>資訊隱藏</a:t>
              </a:r>
              <a:r>
                <a:rPr kumimoji="0" lang="en-US" altLang="zh-TW" sz="2800">
                  <a:solidFill>
                    <a:srgbClr val="000000"/>
                  </a:solidFill>
                  <a:latin typeface="新細明體" panose="02020500000000000000" pitchFamily="18" charset="-120"/>
                </a:rPr>
                <a:t>”</a:t>
              </a:r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2562" y="1298"/>
              <a:ext cx="2068" cy="1966"/>
            </a:xfrm>
            <a:prstGeom prst="ellipse">
              <a:avLst/>
            </a:prstGeom>
            <a:solidFill>
              <a:srgbClr val="DADAD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17" name="Oval 9"/>
            <p:cNvSpPr>
              <a:spLocks noChangeArrowheads="1"/>
            </p:cNvSpPr>
            <p:nvPr/>
          </p:nvSpPr>
          <p:spPr bwMode="auto">
            <a:xfrm>
              <a:off x="2990" y="1712"/>
              <a:ext cx="1189" cy="11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flipV="1">
              <a:off x="3562" y="1287"/>
              <a:ext cx="0" cy="4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flipV="1">
              <a:off x="4091" y="1709"/>
              <a:ext cx="336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>
              <a:off x="4104" y="2583"/>
              <a:ext cx="349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3595" y="2850"/>
              <a:ext cx="0" cy="4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flipH="1">
              <a:off x="2787" y="2669"/>
              <a:ext cx="352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flipH="1" flipV="1">
              <a:off x="2670" y="1787"/>
              <a:ext cx="371" cy="2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3270" y="2012"/>
              <a:ext cx="147" cy="144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3485" y="2012"/>
              <a:ext cx="147" cy="144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26" name="Rectangle 18"/>
            <p:cNvSpPr>
              <a:spLocks noChangeArrowheads="1"/>
            </p:cNvSpPr>
            <p:nvPr/>
          </p:nvSpPr>
          <p:spPr bwMode="auto">
            <a:xfrm>
              <a:off x="3700" y="2012"/>
              <a:ext cx="147" cy="144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270" y="2213"/>
              <a:ext cx="147" cy="144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>
              <a:off x="3485" y="2213"/>
              <a:ext cx="147" cy="144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3700" y="2213"/>
              <a:ext cx="147" cy="144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3270" y="2414"/>
              <a:ext cx="147" cy="145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3485" y="2414"/>
              <a:ext cx="147" cy="145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3700" y="2414"/>
              <a:ext cx="147" cy="145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>
                <a:latin typeface="新細明體" panose="02020500000000000000" pitchFamily="18" charset="-120"/>
              </a:endParaRPr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2884" y="1469"/>
              <a:ext cx="55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method </a:t>
              </a:r>
            </a:p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# 1</a:t>
              </a:r>
            </a:p>
          </p:txBody>
        </p:sp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3399" y="1783"/>
              <a:ext cx="2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latin typeface="新細明體" panose="02020500000000000000" pitchFamily="18" charset="-120"/>
                </a:rPr>
                <a:t>data</a:t>
              </a:r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3684" y="1442"/>
              <a:ext cx="55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method </a:t>
              </a:r>
            </a:p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# 2</a:t>
              </a:r>
            </a:p>
          </p:txBody>
        </p:sp>
        <p:sp>
          <p:nvSpPr>
            <p:cNvPr id="68636" name="Rectangle 28"/>
            <p:cNvSpPr>
              <a:spLocks noChangeArrowheads="1"/>
            </p:cNvSpPr>
            <p:nvPr/>
          </p:nvSpPr>
          <p:spPr bwMode="auto">
            <a:xfrm>
              <a:off x="3724" y="2801"/>
              <a:ext cx="55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method </a:t>
              </a:r>
            </a:p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# 4</a:t>
              </a:r>
            </a:p>
          </p:txBody>
        </p:sp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>
              <a:off x="2972" y="2828"/>
              <a:ext cx="55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method </a:t>
              </a:r>
            </a:p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# 5</a:t>
              </a:r>
            </a:p>
          </p:txBody>
        </p:sp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2604" y="2144"/>
              <a:ext cx="55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method </a:t>
              </a:r>
            </a:p>
            <a:p>
              <a:pPr algn="ctr">
                <a:lnSpc>
                  <a:spcPct val="75000"/>
                </a:lnSpc>
              </a:pPr>
              <a:r>
                <a:rPr kumimoji="0" lang="en-US" altLang="zh-TW" sz="1800">
                  <a:latin typeface="新細明體" panose="02020500000000000000" pitchFamily="18" charset="-120"/>
                </a:rPr>
                <a:t>#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5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7124700" cy="1079500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資訊隱藏</a:t>
            </a:r>
            <a:br>
              <a:rPr lang="zh-TW" altLang="en-US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(Information Hiding)</a:t>
            </a:r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4927600" y="2209800"/>
            <a:ext cx="2501900" cy="3227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927600" y="2211389"/>
            <a:ext cx="2501900" cy="3222625"/>
          </a:xfrm>
          <a:prstGeom prst="rect">
            <a:avLst/>
          </a:prstGeom>
          <a:solidFill>
            <a:srgbClr val="F9F03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新細明體" charset="0"/>
              <a:ea typeface="新細明體" charset="0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4824413" y="1709739"/>
            <a:ext cx="7985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>
                <a:solidFill>
                  <a:srgbClr val="000000"/>
                </a:solidFill>
                <a:latin typeface="新細明體" panose="02020500000000000000" pitchFamily="18" charset="-120"/>
              </a:rPr>
              <a:t>模組</a:t>
            </a:r>
          </a:p>
        </p:txBody>
      </p:sp>
      <p:sp>
        <p:nvSpPr>
          <p:cNvPr id="69637" name="Freeform 6" descr="10%"/>
          <p:cNvSpPr>
            <a:spLocks/>
          </p:cNvSpPr>
          <p:nvPr/>
        </p:nvSpPr>
        <p:spPr bwMode="auto">
          <a:xfrm>
            <a:off x="5283200" y="3390900"/>
            <a:ext cx="1843088" cy="1843088"/>
          </a:xfrm>
          <a:custGeom>
            <a:avLst/>
            <a:gdLst>
              <a:gd name="T0" fmla="*/ 2147483647 w 1161"/>
              <a:gd name="T1" fmla="*/ 2147483647 h 1032"/>
              <a:gd name="T2" fmla="*/ 2147483647 w 1161"/>
              <a:gd name="T3" fmla="*/ 2147483647 h 1032"/>
              <a:gd name="T4" fmla="*/ 2147483647 w 1161"/>
              <a:gd name="T5" fmla="*/ 2147483647 h 1032"/>
              <a:gd name="T6" fmla="*/ 2147483647 w 1161"/>
              <a:gd name="T7" fmla="*/ 2147483647 h 1032"/>
              <a:gd name="T8" fmla="*/ 2147483647 w 1161"/>
              <a:gd name="T9" fmla="*/ 2147483647 h 1032"/>
              <a:gd name="T10" fmla="*/ 2147483647 w 1161"/>
              <a:gd name="T11" fmla="*/ 2147483647 h 1032"/>
              <a:gd name="T12" fmla="*/ 2147483647 w 1161"/>
              <a:gd name="T13" fmla="*/ 2147483647 h 1032"/>
              <a:gd name="T14" fmla="*/ 2147483647 w 1161"/>
              <a:gd name="T15" fmla="*/ 2147483647 h 1032"/>
              <a:gd name="T16" fmla="*/ 2147483647 w 1161"/>
              <a:gd name="T17" fmla="*/ 2147483647 h 1032"/>
              <a:gd name="T18" fmla="*/ 2147483647 w 1161"/>
              <a:gd name="T19" fmla="*/ 2147483647 h 1032"/>
              <a:gd name="T20" fmla="*/ 2147483647 w 1161"/>
              <a:gd name="T21" fmla="*/ 2147483647 h 1032"/>
              <a:gd name="T22" fmla="*/ 2147483647 w 1161"/>
              <a:gd name="T23" fmla="*/ 2147483647 h 1032"/>
              <a:gd name="T24" fmla="*/ 2147483647 w 1161"/>
              <a:gd name="T25" fmla="*/ 2147483647 h 1032"/>
              <a:gd name="T26" fmla="*/ 2147483647 w 1161"/>
              <a:gd name="T27" fmla="*/ 2147483647 h 1032"/>
              <a:gd name="T28" fmla="*/ 2147483647 w 1161"/>
              <a:gd name="T29" fmla="*/ 2147483647 h 1032"/>
              <a:gd name="T30" fmla="*/ 2147483647 w 1161"/>
              <a:gd name="T31" fmla="*/ 2147483647 h 1032"/>
              <a:gd name="T32" fmla="*/ 2147483647 w 1161"/>
              <a:gd name="T33" fmla="*/ 2147483647 h 1032"/>
              <a:gd name="T34" fmla="*/ 2147483647 w 1161"/>
              <a:gd name="T35" fmla="*/ 2147483647 h 1032"/>
              <a:gd name="T36" fmla="*/ 2147483647 w 1161"/>
              <a:gd name="T37" fmla="*/ 2147483647 h 1032"/>
              <a:gd name="T38" fmla="*/ 2147483647 w 1161"/>
              <a:gd name="T39" fmla="*/ 2147483647 h 1032"/>
              <a:gd name="T40" fmla="*/ 2147483647 w 1161"/>
              <a:gd name="T41" fmla="*/ 2147483647 h 1032"/>
              <a:gd name="T42" fmla="*/ 2147483647 w 1161"/>
              <a:gd name="T43" fmla="*/ 2147483647 h 1032"/>
              <a:gd name="T44" fmla="*/ 2147483647 w 1161"/>
              <a:gd name="T45" fmla="*/ 2147483647 h 1032"/>
              <a:gd name="T46" fmla="*/ 2147483647 w 1161"/>
              <a:gd name="T47" fmla="*/ 2147483647 h 1032"/>
              <a:gd name="T48" fmla="*/ 2147483647 w 1161"/>
              <a:gd name="T49" fmla="*/ 2147483647 h 1032"/>
              <a:gd name="T50" fmla="*/ 2147483647 w 1161"/>
              <a:gd name="T51" fmla="*/ 2147483647 h 1032"/>
              <a:gd name="T52" fmla="*/ 2147483647 w 1161"/>
              <a:gd name="T53" fmla="*/ 2147483647 h 1032"/>
              <a:gd name="T54" fmla="*/ 2147483647 w 1161"/>
              <a:gd name="T55" fmla="*/ 2147483647 h 1032"/>
              <a:gd name="T56" fmla="*/ 2147483647 w 1161"/>
              <a:gd name="T57" fmla="*/ 2147483647 h 1032"/>
              <a:gd name="T58" fmla="*/ 2147483647 w 1161"/>
              <a:gd name="T59" fmla="*/ 2147483647 h 1032"/>
              <a:gd name="T60" fmla="*/ 2147483647 w 1161"/>
              <a:gd name="T61" fmla="*/ 2147483647 h 1032"/>
              <a:gd name="T62" fmla="*/ 2147483647 w 1161"/>
              <a:gd name="T63" fmla="*/ 2147483647 h 1032"/>
              <a:gd name="T64" fmla="*/ 2147483647 w 1161"/>
              <a:gd name="T65" fmla="*/ 2147483647 h 1032"/>
              <a:gd name="T66" fmla="*/ 2147483647 w 1161"/>
              <a:gd name="T67" fmla="*/ 2147483647 h 1032"/>
              <a:gd name="T68" fmla="*/ 2147483647 w 1161"/>
              <a:gd name="T69" fmla="*/ 2147483647 h 1032"/>
              <a:gd name="T70" fmla="*/ 2147483647 w 1161"/>
              <a:gd name="T71" fmla="*/ 2147483647 h 1032"/>
              <a:gd name="T72" fmla="*/ 2147483647 w 1161"/>
              <a:gd name="T73" fmla="*/ 2147483647 h 1032"/>
              <a:gd name="T74" fmla="*/ 2147483647 w 1161"/>
              <a:gd name="T75" fmla="*/ 2147483647 h 1032"/>
              <a:gd name="T76" fmla="*/ 2147483647 w 1161"/>
              <a:gd name="T77" fmla="*/ 2147483647 h 1032"/>
              <a:gd name="T78" fmla="*/ 2147483647 w 1161"/>
              <a:gd name="T79" fmla="*/ 2147483647 h 1032"/>
              <a:gd name="T80" fmla="*/ 2147483647 w 1161"/>
              <a:gd name="T81" fmla="*/ 2147483647 h 1032"/>
              <a:gd name="T82" fmla="*/ 2147483647 w 1161"/>
              <a:gd name="T83" fmla="*/ 2147483647 h 1032"/>
              <a:gd name="T84" fmla="*/ 2147483647 w 1161"/>
              <a:gd name="T85" fmla="*/ 2147483647 h 1032"/>
              <a:gd name="T86" fmla="*/ 2147483647 w 1161"/>
              <a:gd name="T87" fmla="*/ 2147483647 h 1032"/>
              <a:gd name="T88" fmla="*/ 2147483647 w 1161"/>
              <a:gd name="T89" fmla="*/ 0 h 1032"/>
              <a:gd name="T90" fmla="*/ 2147483647 w 1161"/>
              <a:gd name="T91" fmla="*/ 0 h 1032"/>
              <a:gd name="T92" fmla="*/ 2147483647 w 1161"/>
              <a:gd name="T93" fmla="*/ 2147483647 h 1032"/>
              <a:gd name="T94" fmla="*/ 2147483647 w 1161"/>
              <a:gd name="T95" fmla="*/ 2147483647 h 1032"/>
              <a:gd name="T96" fmla="*/ 2147483647 w 1161"/>
              <a:gd name="T97" fmla="*/ 2147483647 h 10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161"/>
              <a:gd name="T148" fmla="*/ 0 h 1032"/>
              <a:gd name="T149" fmla="*/ 1161 w 1161"/>
              <a:gd name="T150" fmla="*/ 1032 h 10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6983" name="Freeform 7"/>
          <p:cNvSpPr>
            <a:spLocks/>
          </p:cNvSpPr>
          <p:nvPr/>
        </p:nvSpPr>
        <p:spPr bwMode="auto">
          <a:xfrm>
            <a:off x="5283200" y="3390900"/>
            <a:ext cx="1855788" cy="1855788"/>
          </a:xfrm>
          <a:custGeom>
            <a:avLst/>
            <a:gdLst>
              <a:gd name="T0" fmla="*/ 352 w 1169"/>
              <a:gd name="T1" fmla="*/ 64 h 1039"/>
              <a:gd name="T2" fmla="*/ 256 w 1169"/>
              <a:gd name="T3" fmla="*/ 43 h 1039"/>
              <a:gd name="T4" fmla="*/ 192 w 1169"/>
              <a:gd name="T5" fmla="*/ 43 h 1039"/>
              <a:gd name="T6" fmla="*/ 168 w 1169"/>
              <a:gd name="T7" fmla="*/ 71 h 1039"/>
              <a:gd name="T8" fmla="*/ 152 w 1169"/>
              <a:gd name="T9" fmla="*/ 107 h 1039"/>
              <a:gd name="T10" fmla="*/ 160 w 1169"/>
              <a:gd name="T11" fmla="*/ 156 h 1039"/>
              <a:gd name="T12" fmla="*/ 144 w 1169"/>
              <a:gd name="T13" fmla="*/ 213 h 1039"/>
              <a:gd name="T14" fmla="*/ 88 w 1169"/>
              <a:gd name="T15" fmla="*/ 277 h 1039"/>
              <a:gd name="T16" fmla="*/ 40 w 1169"/>
              <a:gd name="T17" fmla="*/ 334 h 1039"/>
              <a:gd name="T18" fmla="*/ 8 w 1169"/>
              <a:gd name="T19" fmla="*/ 391 h 1039"/>
              <a:gd name="T20" fmla="*/ 8 w 1169"/>
              <a:gd name="T21" fmla="*/ 448 h 1039"/>
              <a:gd name="T22" fmla="*/ 32 w 1169"/>
              <a:gd name="T23" fmla="*/ 498 h 1039"/>
              <a:gd name="T24" fmla="*/ 24 w 1169"/>
              <a:gd name="T25" fmla="*/ 619 h 1039"/>
              <a:gd name="T26" fmla="*/ 16 w 1169"/>
              <a:gd name="T27" fmla="*/ 690 h 1039"/>
              <a:gd name="T28" fmla="*/ 48 w 1169"/>
              <a:gd name="T29" fmla="*/ 775 h 1039"/>
              <a:gd name="T30" fmla="*/ 104 w 1169"/>
              <a:gd name="T31" fmla="*/ 846 h 1039"/>
              <a:gd name="T32" fmla="*/ 176 w 1169"/>
              <a:gd name="T33" fmla="*/ 903 h 1039"/>
              <a:gd name="T34" fmla="*/ 280 w 1169"/>
              <a:gd name="T35" fmla="*/ 924 h 1039"/>
              <a:gd name="T36" fmla="*/ 384 w 1169"/>
              <a:gd name="T37" fmla="*/ 910 h 1039"/>
              <a:gd name="T38" fmla="*/ 488 w 1169"/>
              <a:gd name="T39" fmla="*/ 896 h 1039"/>
              <a:gd name="T40" fmla="*/ 640 w 1169"/>
              <a:gd name="T41" fmla="*/ 917 h 1039"/>
              <a:gd name="T42" fmla="*/ 760 w 1169"/>
              <a:gd name="T43" fmla="*/ 967 h 1039"/>
              <a:gd name="T44" fmla="*/ 872 w 1169"/>
              <a:gd name="T45" fmla="*/ 1017 h 1039"/>
              <a:gd name="T46" fmla="*/ 960 w 1169"/>
              <a:gd name="T47" fmla="*/ 1038 h 1039"/>
              <a:gd name="T48" fmla="*/ 984 w 1169"/>
              <a:gd name="T49" fmla="*/ 1024 h 1039"/>
              <a:gd name="T50" fmla="*/ 984 w 1169"/>
              <a:gd name="T51" fmla="*/ 953 h 1039"/>
              <a:gd name="T52" fmla="*/ 960 w 1169"/>
              <a:gd name="T53" fmla="*/ 910 h 1039"/>
              <a:gd name="T54" fmla="*/ 968 w 1169"/>
              <a:gd name="T55" fmla="*/ 853 h 1039"/>
              <a:gd name="T56" fmla="*/ 1016 w 1169"/>
              <a:gd name="T57" fmla="*/ 782 h 1039"/>
              <a:gd name="T58" fmla="*/ 1080 w 1169"/>
              <a:gd name="T59" fmla="*/ 718 h 1039"/>
              <a:gd name="T60" fmla="*/ 1152 w 1169"/>
              <a:gd name="T61" fmla="*/ 626 h 1039"/>
              <a:gd name="T62" fmla="*/ 1168 w 1169"/>
              <a:gd name="T63" fmla="*/ 562 h 1039"/>
              <a:gd name="T64" fmla="*/ 1144 w 1169"/>
              <a:gd name="T65" fmla="*/ 512 h 1039"/>
              <a:gd name="T66" fmla="*/ 1032 w 1169"/>
              <a:gd name="T67" fmla="*/ 427 h 1039"/>
              <a:gd name="T68" fmla="*/ 976 w 1169"/>
              <a:gd name="T69" fmla="*/ 405 h 1039"/>
              <a:gd name="T70" fmla="*/ 968 w 1169"/>
              <a:gd name="T71" fmla="*/ 348 h 1039"/>
              <a:gd name="T72" fmla="*/ 1016 w 1169"/>
              <a:gd name="T73" fmla="*/ 256 h 1039"/>
              <a:gd name="T74" fmla="*/ 1064 w 1169"/>
              <a:gd name="T75" fmla="*/ 185 h 1039"/>
              <a:gd name="T76" fmla="*/ 1088 w 1169"/>
              <a:gd name="T77" fmla="*/ 114 h 1039"/>
              <a:gd name="T78" fmla="*/ 1040 w 1169"/>
              <a:gd name="T79" fmla="*/ 85 h 1039"/>
              <a:gd name="T80" fmla="*/ 976 w 1169"/>
              <a:gd name="T81" fmla="*/ 85 h 1039"/>
              <a:gd name="T82" fmla="*/ 904 w 1169"/>
              <a:gd name="T83" fmla="*/ 71 h 1039"/>
              <a:gd name="T84" fmla="*/ 832 w 1169"/>
              <a:gd name="T85" fmla="*/ 28 h 1039"/>
              <a:gd name="T86" fmla="*/ 808 w 1169"/>
              <a:gd name="T87" fmla="*/ 7 h 1039"/>
              <a:gd name="T88" fmla="*/ 768 w 1169"/>
              <a:gd name="T89" fmla="*/ 0 h 1039"/>
              <a:gd name="T90" fmla="*/ 704 w 1169"/>
              <a:gd name="T91" fmla="*/ 0 h 1039"/>
              <a:gd name="T92" fmla="*/ 608 w 1169"/>
              <a:gd name="T93" fmla="*/ 21 h 1039"/>
              <a:gd name="T94" fmla="*/ 512 w 1169"/>
              <a:gd name="T95" fmla="*/ 50 h 1039"/>
              <a:gd name="T96" fmla="*/ 408 w 1169"/>
              <a:gd name="T97" fmla="*/ 92 h 10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169"/>
              <a:gd name="T148" fmla="*/ 0 h 1039"/>
              <a:gd name="T149" fmla="*/ 1169 w 1169"/>
              <a:gd name="T150" fmla="*/ 1039 h 103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 w="25400" cap="rnd">
            <a:noFill/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新細明體" charset="0"/>
              <a:ea typeface="新細明體" charset="0"/>
            </a:endParaRPr>
          </a:p>
        </p:txBody>
      </p:sp>
      <p:sp>
        <p:nvSpPr>
          <p:cNvPr id="69639" name="Rectangle 8" descr="25%"/>
          <p:cNvSpPr>
            <a:spLocks noChangeArrowheads="1"/>
          </p:cNvSpPr>
          <p:nvPr/>
        </p:nvSpPr>
        <p:spPr bwMode="auto">
          <a:xfrm>
            <a:off x="4927600" y="2209800"/>
            <a:ext cx="2501900" cy="64770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40" name="Rectangle 9"/>
          <p:cNvSpPr>
            <a:spLocks noChangeArrowheads="1"/>
          </p:cNvSpPr>
          <p:nvPr/>
        </p:nvSpPr>
        <p:spPr bwMode="auto">
          <a:xfrm>
            <a:off x="4927600" y="2211389"/>
            <a:ext cx="2501900" cy="6445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1800">
              <a:solidFill>
                <a:schemeClr val="bg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41" name="Rectangle 10"/>
          <p:cNvSpPr>
            <a:spLocks noChangeArrowheads="1"/>
          </p:cNvSpPr>
          <p:nvPr/>
        </p:nvSpPr>
        <p:spPr bwMode="auto">
          <a:xfrm>
            <a:off x="5014914" y="2168526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800">
                <a:solidFill>
                  <a:schemeClr val="bg1"/>
                </a:solidFill>
                <a:latin typeface="新細明體" panose="02020500000000000000" pitchFamily="18" charset="-120"/>
              </a:rPr>
              <a:t>控制</a:t>
            </a:r>
          </a:p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42" name="Rectangle 11"/>
          <p:cNvSpPr>
            <a:spLocks noChangeArrowheads="1"/>
          </p:cNvSpPr>
          <p:nvPr/>
        </p:nvSpPr>
        <p:spPr bwMode="auto">
          <a:xfrm>
            <a:off x="5040314" y="2409825"/>
            <a:ext cx="638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800">
                <a:solidFill>
                  <a:schemeClr val="bg1"/>
                </a:solidFill>
                <a:latin typeface="新細明體" panose="02020500000000000000" pitchFamily="18" charset="-120"/>
              </a:rPr>
              <a:t>界面</a:t>
            </a:r>
          </a:p>
        </p:txBody>
      </p:sp>
      <p:sp>
        <p:nvSpPr>
          <p:cNvPr id="126988" name="Rectangle 12"/>
          <p:cNvSpPr>
            <a:spLocks noChangeArrowheads="1"/>
          </p:cNvSpPr>
          <p:nvPr/>
        </p:nvSpPr>
        <p:spPr bwMode="auto">
          <a:xfrm>
            <a:off x="5383213" y="3970339"/>
            <a:ext cx="8572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anose="02020500000000000000" pitchFamily="18" charset="-120"/>
              </a:rPr>
              <a:t>"secret"</a:t>
            </a:r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6286500" y="1855789"/>
            <a:ext cx="3481388" cy="2149475"/>
          </a:xfrm>
          <a:prstGeom prst="rect">
            <a:avLst/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新細明體" charset="0"/>
              <a:ea typeface="新細明體" charset="0"/>
            </a:endParaRPr>
          </a:p>
        </p:txBody>
      </p:sp>
      <p:sp>
        <p:nvSpPr>
          <p:cNvPr id="69645" name="Rectangle 14"/>
          <p:cNvSpPr>
            <a:spLocks noChangeArrowheads="1"/>
          </p:cNvSpPr>
          <p:nvPr/>
        </p:nvSpPr>
        <p:spPr bwMode="auto">
          <a:xfrm>
            <a:off x="6361113" y="1912939"/>
            <a:ext cx="22526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•  </a:t>
            </a:r>
            <a:r>
              <a:rPr kumimoji="0" lang="zh-TW" altLang="en-US" sz="1800">
                <a:solidFill>
                  <a:schemeClr val="bg1"/>
                </a:solidFill>
                <a:latin typeface="新細明體" panose="02020500000000000000" pitchFamily="18" charset="-120"/>
              </a:rPr>
              <a:t>演算法 </a:t>
            </a:r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(algorithm)</a:t>
            </a:r>
          </a:p>
        </p:txBody>
      </p:sp>
      <p:sp>
        <p:nvSpPr>
          <p:cNvPr id="69646" name="Rectangle 15"/>
          <p:cNvSpPr>
            <a:spLocks noChangeArrowheads="1"/>
          </p:cNvSpPr>
          <p:nvPr/>
        </p:nvSpPr>
        <p:spPr bwMode="auto">
          <a:xfrm>
            <a:off x="6361113" y="2141538"/>
            <a:ext cx="18280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47" name="Rectangle 16"/>
          <p:cNvSpPr>
            <a:spLocks noChangeArrowheads="1"/>
          </p:cNvSpPr>
          <p:nvPr/>
        </p:nvSpPr>
        <p:spPr bwMode="auto">
          <a:xfrm>
            <a:off x="6361114" y="2370139"/>
            <a:ext cx="281463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•  </a:t>
            </a:r>
            <a:r>
              <a:rPr kumimoji="0" lang="zh-TW" altLang="en-US" sz="1800">
                <a:solidFill>
                  <a:schemeClr val="bg1"/>
                </a:solidFill>
                <a:latin typeface="新細明體" panose="02020500000000000000" pitchFamily="18" charset="-120"/>
              </a:rPr>
              <a:t>資料結構 </a:t>
            </a:r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(data structure)</a:t>
            </a:r>
          </a:p>
        </p:txBody>
      </p:sp>
      <p:sp>
        <p:nvSpPr>
          <p:cNvPr id="69648" name="Rectangle 17"/>
          <p:cNvSpPr>
            <a:spLocks noChangeArrowheads="1"/>
          </p:cNvSpPr>
          <p:nvPr/>
        </p:nvSpPr>
        <p:spPr bwMode="auto">
          <a:xfrm>
            <a:off x="6361113" y="2598738"/>
            <a:ext cx="18280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49" name="Rectangle 18"/>
          <p:cNvSpPr>
            <a:spLocks noChangeArrowheads="1"/>
          </p:cNvSpPr>
          <p:nvPr/>
        </p:nvSpPr>
        <p:spPr bwMode="auto">
          <a:xfrm>
            <a:off x="6361113" y="2827338"/>
            <a:ext cx="2982912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• </a:t>
            </a:r>
            <a:r>
              <a:rPr kumimoji="0" lang="zh-TW" altLang="en-US" sz="1800">
                <a:solidFill>
                  <a:schemeClr val="bg1"/>
                </a:solidFill>
                <a:latin typeface="新細明體" panose="02020500000000000000" pitchFamily="18" charset="-120"/>
              </a:rPr>
              <a:t>外部介面的細節</a:t>
            </a:r>
          </a:p>
          <a:p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     (details of external interface)</a:t>
            </a:r>
          </a:p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50" name="Rectangle 19"/>
          <p:cNvSpPr>
            <a:spLocks noChangeArrowheads="1"/>
          </p:cNvSpPr>
          <p:nvPr/>
        </p:nvSpPr>
        <p:spPr bwMode="auto">
          <a:xfrm>
            <a:off x="6361113" y="3055938"/>
            <a:ext cx="18280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  <a:p>
            <a:endParaRPr kumimoji="0" lang="en-US" altLang="zh-TW" sz="1800">
              <a:solidFill>
                <a:schemeClr val="bg1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51" name="Rectangle 20"/>
          <p:cNvSpPr>
            <a:spLocks noChangeArrowheads="1"/>
          </p:cNvSpPr>
          <p:nvPr/>
        </p:nvSpPr>
        <p:spPr bwMode="auto">
          <a:xfrm>
            <a:off x="6383339" y="3357564"/>
            <a:ext cx="2854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•  </a:t>
            </a:r>
            <a:r>
              <a:rPr kumimoji="0" lang="zh-TW" altLang="en-US" sz="1800">
                <a:solidFill>
                  <a:schemeClr val="bg1"/>
                </a:solidFill>
                <a:latin typeface="新細明體" panose="02020500000000000000" pitchFamily="18" charset="-120"/>
              </a:rPr>
              <a:t>資源分配策略</a:t>
            </a:r>
          </a:p>
          <a:p>
            <a:r>
              <a:rPr kumimoji="0" lang="en-US" altLang="zh-TW" sz="1800">
                <a:solidFill>
                  <a:schemeClr val="bg1"/>
                </a:solidFill>
                <a:latin typeface="新細明體" panose="02020500000000000000" pitchFamily="18" charset="-120"/>
              </a:rPr>
              <a:t>     (resource allocation policy)</a:t>
            </a:r>
          </a:p>
        </p:txBody>
      </p:sp>
      <p:sp>
        <p:nvSpPr>
          <p:cNvPr id="69652" name="Rectangle 21"/>
          <p:cNvSpPr>
            <a:spLocks noChangeArrowheads="1"/>
          </p:cNvSpPr>
          <p:nvPr/>
        </p:nvSpPr>
        <p:spPr bwMode="auto">
          <a:xfrm>
            <a:off x="3048000" y="1727200"/>
            <a:ext cx="838200" cy="78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53" name="Rectangle 22"/>
          <p:cNvSpPr>
            <a:spLocks noChangeArrowheads="1"/>
          </p:cNvSpPr>
          <p:nvPr/>
        </p:nvSpPr>
        <p:spPr bwMode="auto">
          <a:xfrm>
            <a:off x="3048000" y="1728789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54" name="Rectangle 23"/>
          <p:cNvSpPr>
            <a:spLocks noChangeArrowheads="1"/>
          </p:cNvSpPr>
          <p:nvPr/>
        </p:nvSpPr>
        <p:spPr bwMode="auto">
          <a:xfrm>
            <a:off x="3327400" y="2019300"/>
            <a:ext cx="850900" cy="78898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6600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55" name="Rectangle 24"/>
          <p:cNvSpPr>
            <a:spLocks noChangeArrowheads="1"/>
          </p:cNvSpPr>
          <p:nvPr/>
        </p:nvSpPr>
        <p:spPr bwMode="auto">
          <a:xfrm>
            <a:off x="3327400" y="2022475"/>
            <a:ext cx="850900" cy="78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56" name="Rectangle 25"/>
          <p:cNvSpPr>
            <a:spLocks noChangeArrowheads="1"/>
          </p:cNvSpPr>
          <p:nvPr/>
        </p:nvSpPr>
        <p:spPr bwMode="auto">
          <a:xfrm>
            <a:off x="2908300" y="2413000"/>
            <a:ext cx="8382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57" name="Rectangle 26"/>
          <p:cNvSpPr>
            <a:spLocks noChangeArrowheads="1"/>
          </p:cNvSpPr>
          <p:nvPr/>
        </p:nvSpPr>
        <p:spPr bwMode="auto">
          <a:xfrm>
            <a:off x="2908300" y="2414589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58" name="Rectangle 27"/>
          <p:cNvSpPr>
            <a:spLocks noChangeArrowheads="1"/>
          </p:cNvSpPr>
          <p:nvPr/>
        </p:nvSpPr>
        <p:spPr bwMode="auto">
          <a:xfrm>
            <a:off x="3479800" y="2984500"/>
            <a:ext cx="838200" cy="787400"/>
          </a:xfrm>
          <a:prstGeom prst="rect">
            <a:avLst/>
          </a:prstGeom>
          <a:solidFill>
            <a:srgbClr val="66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59" name="Rectangle 28"/>
          <p:cNvSpPr>
            <a:spLocks noChangeArrowheads="1"/>
          </p:cNvSpPr>
          <p:nvPr/>
        </p:nvSpPr>
        <p:spPr bwMode="auto">
          <a:xfrm>
            <a:off x="3479800" y="2986089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9660" name="Rectangle 29"/>
          <p:cNvSpPr>
            <a:spLocks noChangeArrowheads="1"/>
          </p:cNvSpPr>
          <p:nvPr/>
        </p:nvSpPr>
        <p:spPr bwMode="auto">
          <a:xfrm>
            <a:off x="3160714" y="3767139"/>
            <a:ext cx="11064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>
                <a:solidFill>
                  <a:srgbClr val="000000"/>
                </a:solidFill>
                <a:latin typeface="新細明體" panose="02020500000000000000" pitchFamily="18" charset="-120"/>
              </a:rPr>
              <a:t>客戶端</a:t>
            </a:r>
            <a:endParaRPr kumimoji="0" lang="en-US" altLang="zh-TW">
              <a:solidFill>
                <a:srgbClr val="000000"/>
              </a:solidFill>
              <a:latin typeface="新細明體" panose="02020500000000000000" pitchFamily="18" charset="-120"/>
            </a:endParaRPr>
          </a:p>
        </p:txBody>
      </p:sp>
      <p:sp>
        <p:nvSpPr>
          <p:cNvPr id="69661" name="Rectangle 30"/>
          <p:cNvSpPr>
            <a:spLocks noChangeArrowheads="1"/>
          </p:cNvSpPr>
          <p:nvPr/>
        </p:nvSpPr>
        <p:spPr bwMode="auto">
          <a:xfrm>
            <a:off x="3275014" y="5508625"/>
            <a:ext cx="20288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>
                <a:solidFill>
                  <a:srgbClr val="000000"/>
                </a:solidFill>
                <a:latin typeface="新細明體" panose="02020500000000000000" pitchFamily="18" charset="-120"/>
              </a:rPr>
              <a:t>特殊設計決定</a:t>
            </a:r>
          </a:p>
        </p:txBody>
      </p:sp>
      <p:sp>
        <p:nvSpPr>
          <p:cNvPr id="69662" name="Line 31"/>
          <p:cNvSpPr>
            <a:spLocks noChangeShapeType="1"/>
          </p:cNvSpPr>
          <p:nvPr/>
        </p:nvSpPr>
        <p:spPr bwMode="auto">
          <a:xfrm flipH="1">
            <a:off x="5295900" y="4446589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3" name="Line 32"/>
          <p:cNvSpPr>
            <a:spLocks noChangeShapeType="1"/>
          </p:cNvSpPr>
          <p:nvPr/>
        </p:nvSpPr>
        <p:spPr bwMode="auto">
          <a:xfrm>
            <a:off x="4343400" y="2403475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4" name="Line 33"/>
          <p:cNvSpPr>
            <a:spLocks noChangeShapeType="1"/>
          </p:cNvSpPr>
          <p:nvPr/>
        </p:nvSpPr>
        <p:spPr bwMode="auto">
          <a:xfrm>
            <a:off x="3975100" y="1958975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5" name="Line 34"/>
          <p:cNvSpPr>
            <a:spLocks noChangeShapeType="1"/>
          </p:cNvSpPr>
          <p:nvPr/>
        </p:nvSpPr>
        <p:spPr bwMode="auto">
          <a:xfrm flipV="1">
            <a:off x="3860800" y="2628900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6" name="Line 35"/>
          <p:cNvSpPr>
            <a:spLocks noChangeShapeType="1"/>
          </p:cNvSpPr>
          <p:nvPr/>
        </p:nvSpPr>
        <p:spPr bwMode="auto">
          <a:xfrm flipV="1">
            <a:off x="4406900" y="2755900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4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何謂軟體設計？</a:t>
            </a:r>
            <a:r>
              <a:rPr lang="en-US" altLang="zh-TW"/>
              <a:t>(4/4)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軟體系統的概念性描述，主要由四個模型組成：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資料模型：資料設計是要建立資訊系統背後的資料模型，以存放從應用領域裡所產生的資料。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系統結構：結構設計主要任務是決定系統需要哪些構成元件，並定義出它們的角色與彼此間的連結關係。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用戶介面：介面設計主要的任務，是安排系統的操作畫面與人機互動的方式。</a:t>
            </a:r>
          </a:p>
          <a:p>
            <a:pPr lvl="1">
              <a:lnSpc>
                <a:spcPct val="100000"/>
              </a:lnSpc>
            </a:pPr>
            <a:r>
              <a:rPr lang="zh-TW" altLang="en-US" sz="2300" dirty="0"/>
              <a:t>軟體元件：元件設計將系統結構中的元件，轉換成以程式語言描述的執行步驟。</a:t>
            </a:r>
          </a:p>
        </p:txBody>
      </p:sp>
    </p:spTree>
    <p:extLst>
      <p:ext uri="{BB962C8B-B14F-4D97-AF65-F5344CB8AC3E}">
        <p14:creationId xmlns:p14="http://schemas.microsoft.com/office/powerpoint/2010/main" val="100483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701" y="539750"/>
            <a:ext cx="7578725" cy="831850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pPr algn="ctr" eaLnBrk="1" hangingPunct="1"/>
            <a:r>
              <a:rPr lang="zh-TW" altLang="en-US" sz="3400">
                <a:latin typeface="新細明體" panose="02020500000000000000" pitchFamily="18" charset="-120"/>
              </a:rPr>
              <a:t>為何要資訊隱藏 </a:t>
            </a:r>
            <a:r>
              <a:rPr lang="en-US" altLang="zh-TW" sz="3400">
                <a:latin typeface="新細明體" panose="02020500000000000000" pitchFamily="18" charset="-120"/>
              </a:rPr>
              <a:t>?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773238"/>
            <a:ext cx="7848600" cy="4532312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marL="285750" indent="-285750"/>
            <a:r>
              <a:rPr lang="zh-TW" altLang="en-US" sz="2600">
                <a:latin typeface="新細明體" panose="02020500000000000000" pitchFamily="18" charset="-120"/>
              </a:rPr>
              <a:t>降低副作用</a:t>
            </a:r>
            <a:r>
              <a:rPr lang="en-US" altLang="zh-TW" sz="2600">
                <a:latin typeface="新細明體" panose="02020500000000000000" pitchFamily="18" charset="-120"/>
              </a:rPr>
              <a:t>(</a:t>
            </a:r>
            <a:r>
              <a:rPr lang="en-US" altLang="ja-JP" sz="2600">
                <a:latin typeface="新細明體" panose="02020500000000000000" pitchFamily="18" charset="-120"/>
              </a:rPr>
              <a:t>side effects</a:t>
            </a:r>
            <a:r>
              <a:rPr lang="en-US" altLang="zh-TW" sz="2600">
                <a:latin typeface="新細明體" panose="02020500000000000000" pitchFamily="18" charset="-120"/>
              </a:rPr>
              <a:t>)</a:t>
            </a:r>
            <a:r>
              <a:rPr lang="zh-TW" altLang="en-US" sz="2600">
                <a:latin typeface="新細明體" panose="02020500000000000000" pitchFamily="18" charset="-120"/>
              </a:rPr>
              <a:t>的可能性</a:t>
            </a:r>
          </a:p>
          <a:p>
            <a:pPr marL="285750" indent="-285750"/>
            <a:r>
              <a:rPr lang="zh-TW" altLang="en-US" sz="2600">
                <a:latin typeface="新細明體" panose="02020500000000000000" pitchFamily="18" charset="-120"/>
              </a:rPr>
              <a:t>限制局部設計決定</a:t>
            </a:r>
            <a:r>
              <a:rPr lang="en-US" altLang="zh-TW" sz="2600">
                <a:latin typeface="新細明體" panose="02020500000000000000" pitchFamily="18" charset="-120"/>
              </a:rPr>
              <a:t>(local design decision)</a:t>
            </a:r>
            <a:r>
              <a:rPr lang="zh-TW" altLang="en-US" sz="2600">
                <a:latin typeface="新細明體" panose="02020500000000000000" pitchFamily="18" charset="-120"/>
              </a:rPr>
              <a:t>對全域性的衝擊</a:t>
            </a:r>
            <a:r>
              <a:rPr lang="en-US" altLang="zh-TW" sz="2600">
                <a:latin typeface="新細明體" panose="02020500000000000000" pitchFamily="18" charset="-120"/>
              </a:rPr>
              <a:t>(global impact)</a:t>
            </a:r>
            <a:endParaRPr lang="zh-TW" altLang="en-US" sz="2600">
              <a:latin typeface="新細明體" panose="02020500000000000000" pitchFamily="18" charset="-120"/>
            </a:endParaRPr>
          </a:p>
          <a:p>
            <a:pPr marL="285750" indent="-285750"/>
            <a:r>
              <a:rPr lang="zh-TW" altLang="en-US" sz="2600">
                <a:latin typeface="新細明體" panose="02020500000000000000" pitchFamily="18" charset="-120"/>
              </a:rPr>
              <a:t>透過控制介面</a:t>
            </a:r>
            <a:r>
              <a:rPr lang="en-US" altLang="zh-TW" sz="2600">
                <a:latin typeface="新細明體" panose="02020500000000000000" pitchFamily="18" charset="-120"/>
              </a:rPr>
              <a:t>(controlled interface)</a:t>
            </a:r>
            <a:r>
              <a:rPr lang="zh-TW" altLang="en-US" sz="2600">
                <a:latin typeface="新細明體" panose="02020500000000000000" pitchFamily="18" charset="-120"/>
              </a:rPr>
              <a:t>強調溝通</a:t>
            </a:r>
            <a:r>
              <a:rPr lang="en-US" altLang="zh-TW" sz="2600">
                <a:latin typeface="新細明體" panose="02020500000000000000" pitchFamily="18" charset="-120"/>
              </a:rPr>
              <a:t>(communication)</a:t>
            </a:r>
            <a:endParaRPr lang="zh-TW" altLang="en-US" sz="2600">
              <a:latin typeface="新細明體" panose="02020500000000000000" pitchFamily="18" charset="-120"/>
            </a:endParaRPr>
          </a:p>
          <a:p>
            <a:pPr marL="285750" indent="-285750"/>
            <a:r>
              <a:rPr lang="zh-TW" altLang="en-US" sz="2600">
                <a:latin typeface="新細明體" panose="02020500000000000000" pitchFamily="18" charset="-120"/>
              </a:rPr>
              <a:t>不鼓勵使用全域資料</a:t>
            </a:r>
            <a:r>
              <a:rPr lang="en-US" altLang="zh-TW" sz="2600">
                <a:latin typeface="新細明體" panose="02020500000000000000" pitchFamily="18" charset="-120"/>
              </a:rPr>
              <a:t>(global data)</a:t>
            </a:r>
            <a:endParaRPr lang="en-US" altLang="ja-JP" sz="2600">
              <a:latin typeface="新細明體" panose="02020500000000000000" pitchFamily="18" charset="-120"/>
            </a:endParaRPr>
          </a:p>
          <a:p>
            <a:pPr marL="285750" indent="-285750"/>
            <a:r>
              <a:rPr lang="zh-TW" altLang="en-US" sz="2600">
                <a:latin typeface="新細明體" panose="02020500000000000000" pitchFamily="18" charset="-120"/>
              </a:rPr>
              <a:t>導入封裝</a:t>
            </a:r>
            <a:r>
              <a:rPr lang="en-US" altLang="zh-TW" sz="2600">
                <a:latin typeface="新細明體" panose="02020500000000000000" pitchFamily="18" charset="-120"/>
              </a:rPr>
              <a:t>(</a:t>
            </a:r>
            <a:r>
              <a:rPr lang="en-US" altLang="zh-TW" sz="2600">
                <a:latin typeface="Times New Roman" panose="02020603050405020304" pitchFamily="18" charset="0"/>
              </a:rPr>
              <a:t>l</a:t>
            </a:r>
            <a:r>
              <a:rPr lang="en-US" altLang="ja-JP" sz="2600">
                <a:latin typeface="Times New Roman" panose="02020603050405020304" pitchFamily="18" charset="0"/>
              </a:rPr>
              <a:t>eads to encapsulation</a:t>
            </a:r>
            <a:r>
              <a:rPr lang="en-US" altLang="zh-TW" sz="2600">
                <a:latin typeface="新細明體" panose="02020500000000000000" pitchFamily="18" charset="-120"/>
              </a:rPr>
              <a:t>)</a:t>
            </a:r>
            <a:r>
              <a:rPr lang="zh-TW" altLang="en-US" sz="2600">
                <a:latin typeface="新細明體" panose="02020500000000000000" pitchFamily="18" charset="-120"/>
              </a:rPr>
              <a:t>，一個高品質設計的屬性</a:t>
            </a:r>
            <a:r>
              <a:rPr lang="en-US" altLang="zh-TW" sz="2600">
                <a:latin typeface="新細明體" panose="02020500000000000000" pitchFamily="18" charset="-120"/>
              </a:rPr>
              <a:t>(attribute)</a:t>
            </a:r>
            <a:r>
              <a:rPr lang="zh-TW" altLang="en-US" sz="2600">
                <a:latin typeface="新細明體" panose="02020500000000000000" pitchFamily="18" charset="-120"/>
              </a:rPr>
              <a:t> </a:t>
            </a:r>
            <a:endParaRPr lang="en-US" altLang="ja-JP" sz="2600">
              <a:latin typeface="新細明體" panose="02020500000000000000" pitchFamily="18" charset="-120"/>
            </a:endParaRPr>
          </a:p>
          <a:p>
            <a:pPr marL="285750" indent="-285750"/>
            <a:r>
              <a:rPr lang="zh-TW" altLang="en-US" sz="2600">
                <a:latin typeface="新細明體" panose="02020500000000000000" pitchFamily="18" charset="-120"/>
              </a:rPr>
              <a:t>可產生更高品質的軟體</a:t>
            </a:r>
            <a:r>
              <a:rPr lang="en-US" altLang="zh-TW" sz="2600">
                <a:latin typeface="新細明體" panose="02020500000000000000" pitchFamily="18" charset="-120"/>
              </a:rPr>
              <a:t>(higher </a:t>
            </a:r>
            <a:r>
              <a:rPr lang="en-US" altLang="ja-JP" sz="2600">
                <a:latin typeface="新細明體" panose="02020500000000000000" pitchFamily="18" charset="-120"/>
              </a:rPr>
              <a:t>quality software</a:t>
            </a:r>
            <a:r>
              <a:rPr lang="en-US" altLang="zh-TW" sz="2600">
                <a:latin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196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1" y="304801"/>
            <a:ext cx="5965825" cy="1270091"/>
          </a:xfrm>
          <a:noFill/>
        </p:spPr>
        <p:txBody>
          <a:bodyPr vert="horz" lIns="63500" tIns="25400" rIns="63500" bIns="25400" rtlCol="0" anchor="t">
            <a:spAutoFit/>
          </a:bodyPr>
          <a:lstStyle/>
          <a:p>
            <a:pPr algn="ctr" eaLnBrk="1" hangingPunct="1"/>
            <a:r>
              <a:rPr lang="zh-TW" altLang="en-US" smtClean="0">
                <a:solidFill>
                  <a:srgbClr val="000000"/>
                </a:solidFill>
                <a:latin typeface="新細明體" panose="02020500000000000000" pitchFamily="18" charset="-120"/>
              </a:rPr>
              <a:t>類別階層</a:t>
            </a:r>
            <a:br>
              <a:rPr lang="zh-TW" altLang="en-US" smtClean="0">
                <a:solidFill>
                  <a:srgbClr val="000000"/>
                </a:solidFill>
                <a:latin typeface="新細明體" panose="02020500000000000000" pitchFamily="18" charset="-120"/>
              </a:rPr>
            </a:br>
            <a:r>
              <a:rPr lang="en-US" altLang="zh-TW" smtClean="0">
                <a:solidFill>
                  <a:srgbClr val="000000"/>
                </a:solidFill>
                <a:latin typeface="新細明體" panose="02020500000000000000" pitchFamily="18" charset="-120"/>
              </a:rPr>
              <a:t>(</a:t>
            </a:r>
            <a:r>
              <a:rPr lang="en-US" altLang="ja-JP" smtClean="0">
                <a:solidFill>
                  <a:srgbClr val="000000"/>
                </a:solidFill>
                <a:latin typeface="新細明體" panose="02020500000000000000" pitchFamily="18" charset="-120"/>
              </a:rPr>
              <a:t>Class Hierarchy</a:t>
            </a:r>
            <a:r>
              <a:rPr lang="en-US" altLang="zh-TW" smtClean="0">
                <a:solidFill>
                  <a:srgbClr val="000000"/>
                </a:solidFill>
                <a:latin typeface="新細明體" panose="02020500000000000000" pitchFamily="18" charset="-120"/>
              </a:rPr>
              <a:t>)</a:t>
            </a:r>
          </a:p>
        </p:txBody>
      </p:sp>
      <p:grpSp>
        <p:nvGrpSpPr>
          <p:cNvPr id="71682" name="Group 112"/>
          <p:cNvGrpSpPr>
            <a:grpSpLocks/>
          </p:cNvGrpSpPr>
          <p:nvPr/>
        </p:nvGrpSpPr>
        <p:grpSpPr bwMode="auto">
          <a:xfrm>
            <a:off x="3222626" y="1690688"/>
            <a:ext cx="5616575" cy="4482960"/>
            <a:chOff x="1016" y="772"/>
            <a:chExt cx="3720" cy="3096"/>
          </a:xfrm>
        </p:grpSpPr>
        <p:grpSp>
          <p:nvGrpSpPr>
            <p:cNvPr id="71683" name="Group 3"/>
            <p:cNvGrpSpPr>
              <a:grpSpLocks/>
            </p:cNvGrpSpPr>
            <p:nvPr/>
          </p:nvGrpSpPr>
          <p:grpSpPr bwMode="auto">
            <a:xfrm>
              <a:off x="2373" y="953"/>
              <a:ext cx="814" cy="945"/>
              <a:chOff x="2373" y="847"/>
              <a:chExt cx="814" cy="840"/>
            </a:xfrm>
          </p:grpSpPr>
          <p:sp>
            <p:nvSpPr>
              <p:cNvPr id="71776" name="Oval 4"/>
              <p:cNvSpPr>
                <a:spLocks noChangeArrowheads="1"/>
              </p:cNvSpPr>
              <p:nvPr/>
            </p:nvSpPr>
            <p:spPr bwMode="auto">
              <a:xfrm>
                <a:off x="2373" y="847"/>
                <a:ext cx="814" cy="840"/>
              </a:xfrm>
              <a:prstGeom prst="ellipse">
                <a:avLst/>
              </a:prstGeom>
              <a:solidFill>
                <a:srgbClr val="BBBB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77" name="Oval 5"/>
              <p:cNvSpPr>
                <a:spLocks noChangeArrowheads="1"/>
              </p:cNvSpPr>
              <p:nvPr/>
            </p:nvSpPr>
            <p:spPr bwMode="auto">
              <a:xfrm>
                <a:off x="2557" y="1033"/>
                <a:ext cx="471" cy="477"/>
              </a:xfrm>
              <a:prstGeom prst="ellipse">
                <a:avLst/>
              </a:prstGeom>
              <a:solidFill>
                <a:srgbClr val="EEEEE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78" name="Rectangle 6"/>
              <p:cNvSpPr>
                <a:spLocks noChangeArrowheads="1"/>
              </p:cNvSpPr>
              <p:nvPr/>
            </p:nvSpPr>
            <p:spPr bwMode="auto">
              <a:xfrm>
                <a:off x="2690" y="1161"/>
                <a:ext cx="64" cy="67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79" name="Rectangle 7"/>
              <p:cNvSpPr>
                <a:spLocks noChangeArrowheads="1"/>
              </p:cNvSpPr>
              <p:nvPr/>
            </p:nvSpPr>
            <p:spPr bwMode="auto">
              <a:xfrm>
                <a:off x="2760" y="1161"/>
                <a:ext cx="64" cy="67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0" name="Rectangle 8"/>
              <p:cNvSpPr>
                <a:spLocks noChangeArrowheads="1"/>
              </p:cNvSpPr>
              <p:nvPr/>
            </p:nvSpPr>
            <p:spPr bwMode="auto">
              <a:xfrm>
                <a:off x="2830" y="1161"/>
                <a:ext cx="64" cy="67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1" name="Rectangle 9"/>
              <p:cNvSpPr>
                <a:spLocks noChangeArrowheads="1"/>
              </p:cNvSpPr>
              <p:nvPr/>
            </p:nvSpPr>
            <p:spPr bwMode="auto">
              <a:xfrm>
                <a:off x="2690" y="1234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2" name="Rectangle 10"/>
              <p:cNvSpPr>
                <a:spLocks noChangeArrowheads="1"/>
              </p:cNvSpPr>
              <p:nvPr/>
            </p:nvSpPr>
            <p:spPr bwMode="auto">
              <a:xfrm>
                <a:off x="2760" y="1234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3" name="Rectangle 11"/>
              <p:cNvSpPr>
                <a:spLocks noChangeArrowheads="1"/>
              </p:cNvSpPr>
              <p:nvPr/>
            </p:nvSpPr>
            <p:spPr bwMode="auto">
              <a:xfrm>
                <a:off x="2830" y="1234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4" name="Rectangle 12"/>
              <p:cNvSpPr>
                <a:spLocks noChangeArrowheads="1"/>
              </p:cNvSpPr>
              <p:nvPr/>
            </p:nvSpPr>
            <p:spPr bwMode="auto">
              <a:xfrm>
                <a:off x="2690" y="1308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5" name="Rectangle 13"/>
              <p:cNvSpPr>
                <a:spLocks noChangeArrowheads="1"/>
              </p:cNvSpPr>
              <p:nvPr/>
            </p:nvSpPr>
            <p:spPr bwMode="auto">
              <a:xfrm>
                <a:off x="2760" y="1308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6" name="Rectangle 14"/>
              <p:cNvSpPr>
                <a:spLocks noChangeArrowheads="1"/>
              </p:cNvSpPr>
              <p:nvPr/>
            </p:nvSpPr>
            <p:spPr bwMode="auto">
              <a:xfrm>
                <a:off x="2830" y="1308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87" name="Line 15"/>
              <p:cNvSpPr>
                <a:spLocks noChangeShapeType="1"/>
              </p:cNvSpPr>
              <p:nvPr/>
            </p:nvSpPr>
            <p:spPr bwMode="auto">
              <a:xfrm>
                <a:off x="2485" y="973"/>
                <a:ext cx="132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88" name="Line 16"/>
              <p:cNvSpPr>
                <a:spLocks noChangeShapeType="1"/>
              </p:cNvSpPr>
              <p:nvPr/>
            </p:nvSpPr>
            <p:spPr bwMode="auto">
              <a:xfrm flipH="1">
                <a:off x="2926" y="947"/>
                <a:ext cx="110" cy="1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89" name="Line 17"/>
              <p:cNvSpPr>
                <a:spLocks noChangeShapeType="1"/>
              </p:cNvSpPr>
              <p:nvPr/>
            </p:nvSpPr>
            <p:spPr bwMode="auto">
              <a:xfrm flipH="1" flipV="1">
                <a:off x="2996" y="1374"/>
                <a:ext cx="141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90" name="Line 18"/>
              <p:cNvSpPr>
                <a:spLocks noChangeShapeType="1"/>
              </p:cNvSpPr>
              <p:nvPr/>
            </p:nvSpPr>
            <p:spPr bwMode="auto">
              <a:xfrm flipV="1">
                <a:off x="2786" y="1506"/>
                <a:ext cx="1" cy="1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91" name="Line 19"/>
              <p:cNvSpPr>
                <a:spLocks noChangeShapeType="1"/>
              </p:cNvSpPr>
              <p:nvPr/>
            </p:nvSpPr>
            <p:spPr bwMode="auto">
              <a:xfrm flipV="1">
                <a:off x="2421" y="1374"/>
                <a:ext cx="154" cy="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84" name="Group 20"/>
            <p:cNvGrpSpPr>
              <a:grpSpLocks/>
            </p:cNvGrpSpPr>
            <p:nvPr/>
          </p:nvGrpSpPr>
          <p:grpSpPr bwMode="auto">
            <a:xfrm>
              <a:off x="1016" y="2183"/>
              <a:ext cx="814" cy="945"/>
              <a:chOff x="1016" y="1940"/>
              <a:chExt cx="814" cy="840"/>
            </a:xfrm>
          </p:grpSpPr>
          <p:sp>
            <p:nvSpPr>
              <p:cNvPr id="71760" name="Oval 21"/>
              <p:cNvSpPr>
                <a:spLocks noChangeArrowheads="1"/>
              </p:cNvSpPr>
              <p:nvPr/>
            </p:nvSpPr>
            <p:spPr bwMode="auto">
              <a:xfrm>
                <a:off x="1016" y="1940"/>
                <a:ext cx="814" cy="840"/>
              </a:xfrm>
              <a:prstGeom prst="ellipse">
                <a:avLst/>
              </a:prstGeom>
              <a:solidFill>
                <a:srgbClr val="BBBB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1" name="Oval 22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471" cy="476"/>
              </a:xfrm>
              <a:prstGeom prst="ellipse">
                <a:avLst/>
              </a:prstGeom>
              <a:solidFill>
                <a:srgbClr val="EEEEE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2" name="Rectangle 23"/>
              <p:cNvSpPr>
                <a:spLocks noChangeArrowheads="1"/>
              </p:cNvSpPr>
              <p:nvPr/>
            </p:nvSpPr>
            <p:spPr bwMode="auto">
              <a:xfrm>
                <a:off x="1333" y="2253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3" name="Rectangle 24"/>
              <p:cNvSpPr>
                <a:spLocks noChangeArrowheads="1"/>
              </p:cNvSpPr>
              <p:nvPr/>
            </p:nvSpPr>
            <p:spPr bwMode="auto">
              <a:xfrm>
                <a:off x="1403" y="2253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4" name="Rectangle 25"/>
              <p:cNvSpPr>
                <a:spLocks noChangeArrowheads="1"/>
              </p:cNvSpPr>
              <p:nvPr/>
            </p:nvSpPr>
            <p:spPr bwMode="auto">
              <a:xfrm>
                <a:off x="1473" y="2253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5" name="Rectangle 26"/>
              <p:cNvSpPr>
                <a:spLocks noChangeArrowheads="1"/>
              </p:cNvSpPr>
              <p:nvPr/>
            </p:nvSpPr>
            <p:spPr bwMode="auto">
              <a:xfrm>
                <a:off x="1333" y="232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6" name="Rectangle 27"/>
              <p:cNvSpPr>
                <a:spLocks noChangeArrowheads="1"/>
              </p:cNvSpPr>
              <p:nvPr/>
            </p:nvSpPr>
            <p:spPr bwMode="auto">
              <a:xfrm>
                <a:off x="1403" y="232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7" name="Rectangle 28"/>
              <p:cNvSpPr>
                <a:spLocks noChangeArrowheads="1"/>
              </p:cNvSpPr>
              <p:nvPr/>
            </p:nvSpPr>
            <p:spPr bwMode="auto">
              <a:xfrm>
                <a:off x="1473" y="232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8" name="Rectangle 29"/>
              <p:cNvSpPr>
                <a:spLocks noChangeArrowheads="1"/>
              </p:cNvSpPr>
              <p:nvPr/>
            </p:nvSpPr>
            <p:spPr bwMode="auto">
              <a:xfrm>
                <a:off x="1333" y="2401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69" name="Rectangle 30"/>
              <p:cNvSpPr>
                <a:spLocks noChangeArrowheads="1"/>
              </p:cNvSpPr>
              <p:nvPr/>
            </p:nvSpPr>
            <p:spPr bwMode="auto">
              <a:xfrm>
                <a:off x="1403" y="2401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70" name="Rectangle 31"/>
              <p:cNvSpPr>
                <a:spLocks noChangeArrowheads="1"/>
              </p:cNvSpPr>
              <p:nvPr/>
            </p:nvSpPr>
            <p:spPr bwMode="auto">
              <a:xfrm>
                <a:off x="1473" y="2401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71" name="Line 32"/>
              <p:cNvSpPr>
                <a:spLocks noChangeShapeType="1"/>
              </p:cNvSpPr>
              <p:nvPr/>
            </p:nvSpPr>
            <p:spPr bwMode="auto">
              <a:xfrm>
                <a:off x="1128" y="2066"/>
                <a:ext cx="131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72" name="Line 33"/>
              <p:cNvSpPr>
                <a:spLocks noChangeShapeType="1"/>
              </p:cNvSpPr>
              <p:nvPr/>
            </p:nvSpPr>
            <p:spPr bwMode="auto">
              <a:xfrm flipH="1">
                <a:off x="1569" y="2040"/>
                <a:ext cx="110" cy="1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73" name="Line 34"/>
              <p:cNvSpPr>
                <a:spLocks noChangeShapeType="1"/>
              </p:cNvSpPr>
              <p:nvPr/>
            </p:nvSpPr>
            <p:spPr bwMode="auto">
              <a:xfrm flipH="1" flipV="1">
                <a:off x="1639" y="2467"/>
                <a:ext cx="141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74" name="Line 35"/>
              <p:cNvSpPr>
                <a:spLocks noChangeShapeType="1"/>
              </p:cNvSpPr>
              <p:nvPr/>
            </p:nvSpPr>
            <p:spPr bwMode="auto">
              <a:xfrm flipV="1">
                <a:off x="1429" y="2598"/>
                <a:ext cx="1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75" name="Line 36"/>
              <p:cNvSpPr>
                <a:spLocks noChangeShapeType="1"/>
              </p:cNvSpPr>
              <p:nvPr/>
            </p:nvSpPr>
            <p:spPr bwMode="auto">
              <a:xfrm flipV="1">
                <a:off x="1064" y="2467"/>
                <a:ext cx="154" cy="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85" name="Group 37"/>
            <p:cNvGrpSpPr>
              <a:grpSpLocks/>
            </p:cNvGrpSpPr>
            <p:nvPr/>
          </p:nvGrpSpPr>
          <p:grpSpPr bwMode="auto">
            <a:xfrm>
              <a:off x="1990" y="2165"/>
              <a:ext cx="814" cy="945"/>
              <a:chOff x="1990" y="1924"/>
              <a:chExt cx="814" cy="840"/>
            </a:xfrm>
          </p:grpSpPr>
          <p:sp>
            <p:nvSpPr>
              <p:cNvPr id="71744" name="Oval 38"/>
              <p:cNvSpPr>
                <a:spLocks noChangeArrowheads="1"/>
              </p:cNvSpPr>
              <p:nvPr/>
            </p:nvSpPr>
            <p:spPr bwMode="auto">
              <a:xfrm>
                <a:off x="1990" y="1924"/>
                <a:ext cx="814" cy="840"/>
              </a:xfrm>
              <a:prstGeom prst="ellipse">
                <a:avLst/>
              </a:prstGeom>
              <a:solidFill>
                <a:srgbClr val="BBBB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45" name="Oval 39"/>
              <p:cNvSpPr>
                <a:spLocks noChangeArrowheads="1"/>
              </p:cNvSpPr>
              <p:nvPr/>
            </p:nvSpPr>
            <p:spPr bwMode="auto">
              <a:xfrm>
                <a:off x="2174" y="2110"/>
                <a:ext cx="470" cy="476"/>
              </a:xfrm>
              <a:prstGeom prst="ellipse">
                <a:avLst/>
              </a:prstGeom>
              <a:solidFill>
                <a:srgbClr val="EEEEE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46" name="Rectangle 40"/>
              <p:cNvSpPr>
                <a:spLocks noChangeArrowheads="1"/>
              </p:cNvSpPr>
              <p:nvPr/>
            </p:nvSpPr>
            <p:spPr bwMode="auto">
              <a:xfrm>
                <a:off x="2307" y="223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47" name="Rectangle 41"/>
              <p:cNvSpPr>
                <a:spLocks noChangeArrowheads="1"/>
              </p:cNvSpPr>
              <p:nvPr/>
            </p:nvSpPr>
            <p:spPr bwMode="auto">
              <a:xfrm>
                <a:off x="2377" y="223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48" name="Rectangle 42"/>
              <p:cNvSpPr>
                <a:spLocks noChangeArrowheads="1"/>
              </p:cNvSpPr>
              <p:nvPr/>
            </p:nvSpPr>
            <p:spPr bwMode="auto">
              <a:xfrm>
                <a:off x="2447" y="223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49" name="Rectangle 43"/>
              <p:cNvSpPr>
                <a:spLocks noChangeArrowheads="1"/>
              </p:cNvSpPr>
              <p:nvPr/>
            </p:nvSpPr>
            <p:spPr bwMode="auto">
              <a:xfrm>
                <a:off x="2307" y="2311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50" name="Rectangle 44"/>
              <p:cNvSpPr>
                <a:spLocks noChangeArrowheads="1"/>
              </p:cNvSpPr>
              <p:nvPr/>
            </p:nvSpPr>
            <p:spPr bwMode="auto">
              <a:xfrm>
                <a:off x="2377" y="2311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51" name="Rectangle 45"/>
              <p:cNvSpPr>
                <a:spLocks noChangeArrowheads="1"/>
              </p:cNvSpPr>
              <p:nvPr/>
            </p:nvSpPr>
            <p:spPr bwMode="auto">
              <a:xfrm>
                <a:off x="2447" y="2311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52" name="Rectangle 46"/>
              <p:cNvSpPr>
                <a:spLocks noChangeArrowheads="1"/>
              </p:cNvSpPr>
              <p:nvPr/>
            </p:nvSpPr>
            <p:spPr bwMode="auto">
              <a:xfrm>
                <a:off x="2307" y="2385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53" name="Rectangle 47"/>
              <p:cNvSpPr>
                <a:spLocks noChangeArrowheads="1"/>
              </p:cNvSpPr>
              <p:nvPr/>
            </p:nvSpPr>
            <p:spPr bwMode="auto">
              <a:xfrm>
                <a:off x="2377" y="2385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54" name="Rectangle 48"/>
              <p:cNvSpPr>
                <a:spLocks noChangeArrowheads="1"/>
              </p:cNvSpPr>
              <p:nvPr/>
            </p:nvSpPr>
            <p:spPr bwMode="auto">
              <a:xfrm>
                <a:off x="2447" y="2385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55" name="Line 49"/>
              <p:cNvSpPr>
                <a:spLocks noChangeShapeType="1"/>
              </p:cNvSpPr>
              <p:nvPr/>
            </p:nvSpPr>
            <p:spPr bwMode="auto">
              <a:xfrm>
                <a:off x="2102" y="2050"/>
                <a:ext cx="131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56" name="Line 50"/>
              <p:cNvSpPr>
                <a:spLocks noChangeShapeType="1"/>
              </p:cNvSpPr>
              <p:nvPr/>
            </p:nvSpPr>
            <p:spPr bwMode="auto">
              <a:xfrm flipH="1">
                <a:off x="2543" y="2024"/>
                <a:ext cx="109" cy="1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57" name="Line 51"/>
              <p:cNvSpPr>
                <a:spLocks noChangeShapeType="1"/>
              </p:cNvSpPr>
              <p:nvPr/>
            </p:nvSpPr>
            <p:spPr bwMode="auto">
              <a:xfrm flipH="1" flipV="1">
                <a:off x="2613" y="2451"/>
                <a:ext cx="141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58" name="Line 52"/>
              <p:cNvSpPr>
                <a:spLocks noChangeShapeType="1"/>
              </p:cNvSpPr>
              <p:nvPr/>
            </p:nvSpPr>
            <p:spPr bwMode="auto">
              <a:xfrm flipV="1">
                <a:off x="2403" y="2582"/>
                <a:ext cx="1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59" name="Line 53"/>
              <p:cNvSpPr>
                <a:spLocks noChangeShapeType="1"/>
              </p:cNvSpPr>
              <p:nvPr/>
            </p:nvSpPr>
            <p:spPr bwMode="auto">
              <a:xfrm flipV="1">
                <a:off x="2038" y="2451"/>
                <a:ext cx="153" cy="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86" name="Group 54"/>
            <p:cNvGrpSpPr>
              <a:grpSpLocks/>
            </p:cNvGrpSpPr>
            <p:nvPr/>
          </p:nvGrpSpPr>
          <p:grpSpPr bwMode="auto">
            <a:xfrm>
              <a:off x="2972" y="2174"/>
              <a:ext cx="814" cy="945"/>
              <a:chOff x="2972" y="1932"/>
              <a:chExt cx="814" cy="840"/>
            </a:xfrm>
          </p:grpSpPr>
          <p:sp>
            <p:nvSpPr>
              <p:cNvPr id="71728" name="Oval 55"/>
              <p:cNvSpPr>
                <a:spLocks noChangeArrowheads="1"/>
              </p:cNvSpPr>
              <p:nvPr/>
            </p:nvSpPr>
            <p:spPr bwMode="auto">
              <a:xfrm>
                <a:off x="2972" y="1932"/>
                <a:ext cx="814" cy="840"/>
              </a:xfrm>
              <a:prstGeom prst="ellipse">
                <a:avLst/>
              </a:prstGeom>
              <a:solidFill>
                <a:srgbClr val="BBBB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29" name="Oval 56"/>
              <p:cNvSpPr>
                <a:spLocks noChangeArrowheads="1"/>
              </p:cNvSpPr>
              <p:nvPr/>
            </p:nvSpPr>
            <p:spPr bwMode="auto">
              <a:xfrm>
                <a:off x="3155" y="2118"/>
                <a:ext cx="471" cy="476"/>
              </a:xfrm>
              <a:prstGeom prst="ellipse">
                <a:avLst/>
              </a:prstGeom>
              <a:solidFill>
                <a:srgbClr val="EEEEE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0" name="Rectangle 57"/>
              <p:cNvSpPr>
                <a:spLocks noChangeArrowheads="1"/>
              </p:cNvSpPr>
              <p:nvPr/>
            </p:nvSpPr>
            <p:spPr bwMode="auto">
              <a:xfrm>
                <a:off x="3289" y="2245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1" name="Rectangle 58"/>
              <p:cNvSpPr>
                <a:spLocks noChangeArrowheads="1"/>
              </p:cNvSpPr>
              <p:nvPr/>
            </p:nvSpPr>
            <p:spPr bwMode="auto">
              <a:xfrm>
                <a:off x="3359" y="2245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2" name="Rectangle 59"/>
              <p:cNvSpPr>
                <a:spLocks noChangeArrowheads="1"/>
              </p:cNvSpPr>
              <p:nvPr/>
            </p:nvSpPr>
            <p:spPr bwMode="auto">
              <a:xfrm>
                <a:off x="3429" y="2245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3" name="Rectangle 60"/>
              <p:cNvSpPr>
                <a:spLocks noChangeArrowheads="1"/>
              </p:cNvSpPr>
              <p:nvPr/>
            </p:nvSpPr>
            <p:spPr bwMode="auto">
              <a:xfrm>
                <a:off x="3289" y="2319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4" name="Rectangle 61"/>
              <p:cNvSpPr>
                <a:spLocks noChangeArrowheads="1"/>
              </p:cNvSpPr>
              <p:nvPr/>
            </p:nvSpPr>
            <p:spPr bwMode="auto">
              <a:xfrm>
                <a:off x="3359" y="2319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5" name="Rectangle 62"/>
              <p:cNvSpPr>
                <a:spLocks noChangeArrowheads="1"/>
              </p:cNvSpPr>
              <p:nvPr/>
            </p:nvSpPr>
            <p:spPr bwMode="auto">
              <a:xfrm>
                <a:off x="3429" y="2319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6" name="Rectangle 63"/>
              <p:cNvSpPr>
                <a:spLocks noChangeArrowheads="1"/>
              </p:cNvSpPr>
              <p:nvPr/>
            </p:nvSpPr>
            <p:spPr bwMode="auto">
              <a:xfrm>
                <a:off x="3289" y="2393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7" name="Rectangle 64"/>
              <p:cNvSpPr>
                <a:spLocks noChangeArrowheads="1"/>
              </p:cNvSpPr>
              <p:nvPr/>
            </p:nvSpPr>
            <p:spPr bwMode="auto">
              <a:xfrm>
                <a:off x="3359" y="2393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8" name="Rectangle 65"/>
              <p:cNvSpPr>
                <a:spLocks noChangeArrowheads="1"/>
              </p:cNvSpPr>
              <p:nvPr/>
            </p:nvSpPr>
            <p:spPr bwMode="auto">
              <a:xfrm>
                <a:off x="3429" y="2393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39" name="Line 66"/>
              <p:cNvSpPr>
                <a:spLocks noChangeShapeType="1"/>
              </p:cNvSpPr>
              <p:nvPr/>
            </p:nvSpPr>
            <p:spPr bwMode="auto">
              <a:xfrm>
                <a:off x="3084" y="2058"/>
                <a:ext cx="131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0" name="Line 67"/>
              <p:cNvSpPr>
                <a:spLocks noChangeShapeType="1"/>
              </p:cNvSpPr>
              <p:nvPr/>
            </p:nvSpPr>
            <p:spPr bwMode="auto">
              <a:xfrm flipH="1">
                <a:off x="3525" y="2032"/>
                <a:ext cx="109" cy="1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1" name="Line 68"/>
              <p:cNvSpPr>
                <a:spLocks noChangeShapeType="1"/>
              </p:cNvSpPr>
              <p:nvPr/>
            </p:nvSpPr>
            <p:spPr bwMode="auto">
              <a:xfrm flipH="1" flipV="1">
                <a:off x="3594" y="2459"/>
                <a:ext cx="142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2" name="Line 69"/>
              <p:cNvSpPr>
                <a:spLocks noChangeShapeType="1"/>
              </p:cNvSpPr>
              <p:nvPr/>
            </p:nvSpPr>
            <p:spPr bwMode="auto">
              <a:xfrm flipV="1">
                <a:off x="3385" y="2590"/>
                <a:ext cx="1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3" name="Line 70"/>
              <p:cNvSpPr>
                <a:spLocks noChangeShapeType="1"/>
              </p:cNvSpPr>
              <p:nvPr/>
            </p:nvSpPr>
            <p:spPr bwMode="auto">
              <a:xfrm flipV="1">
                <a:off x="3020" y="2459"/>
                <a:ext cx="153" cy="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87" name="Group 71"/>
            <p:cNvGrpSpPr>
              <a:grpSpLocks/>
            </p:cNvGrpSpPr>
            <p:nvPr/>
          </p:nvGrpSpPr>
          <p:grpSpPr bwMode="auto">
            <a:xfrm>
              <a:off x="3922" y="2165"/>
              <a:ext cx="814" cy="945"/>
              <a:chOff x="3922" y="1924"/>
              <a:chExt cx="814" cy="840"/>
            </a:xfrm>
          </p:grpSpPr>
          <p:sp>
            <p:nvSpPr>
              <p:cNvPr id="71712" name="Oval 72"/>
              <p:cNvSpPr>
                <a:spLocks noChangeArrowheads="1"/>
              </p:cNvSpPr>
              <p:nvPr/>
            </p:nvSpPr>
            <p:spPr bwMode="auto">
              <a:xfrm>
                <a:off x="3922" y="1924"/>
                <a:ext cx="814" cy="840"/>
              </a:xfrm>
              <a:prstGeom prst="ellipse">
                <a:avLst/>
              </a:prstGeom>
              <a:solidFill>
                <a:srgbClr val="BBBBB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3" name="Oval 73"/>
              <p:cNvSpPr>
                <a:spLocks noChangeArrowheads="1"/>
              </p:cNvSpPr>
              <p:nvPr/>
            </p:nvSpPr>
            <p:spPr bwMode="auto">
              <a:xfrm>
                <a:off x="4105" y="2110"/>
                <a:ext cx="471" cy="476"/>
              </a:xfrm>
              <a:prstGeom prst="ellipse">
                <a:avLst/>
              </a:prstGeom>
              <a:solidFill>
                <a:srgbClr val="EEEEE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4" name="Rectangle 74"/>
              <p:cNvSpPr>
                <a:spLocks noChangeArrowheads="1"/>
              </p:cNvSpPr>
              <p:nvPr/>
            </p:nvSpPr>
            <p:spPr bwMode="auto">
              <a:xfrm>
                <a:off x="4239" y="223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5" name="Rectangle 75"/>
              <p:cNvSpPr>
                <a:spLocks noChangeArrowheads="1"/>
              </p:cNvSpPr>
              <p:nvPr/>
            </p:nvSpPr>
            <p:spPr bwMode="auto">
              <a:xfrm>
                <a:off x="4309" y="223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6" name="Rectangle 76"/>
              <p:cNvSpPr>
                <a:spLocks noChangeArrowheads="1"/>
              </p:cNvSpPr>
              <p:nvPr/>
            </p:nvSpPr>
            <p:spPr bwMode="auto">
              <a:xfrm>
                <a:off x="4379" y="2237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7" name="Rectangle 77"/>
              <p:cNvSpPr>
                <a:spLocks noChangeArrowheads="1"/>
              </p:cNvSpPr>
              <p:nvPr/>
            </p:nvSpPr>
            <p:spPr bwMode="auto">
              <a:xfrm>
                <a:off x="4239" y="2311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8" name="Rectangle 78"/>
              <p:cNvSpPr>
                <a:spLocks noChangeArrowheads="1"/>
              </p:cNvSpPr>
              <p:nvPr/>
            </p:nvSpPr>
            <p:spPr bwMode="auto">
              <a:xfrm>
                <a:off x="4309" y="2311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19" name="Rectangle 79"/>
              <p:cNvSpPr>
                <a:spLocks noChangeArrowheads="1"/>
              </p:cNvSpPr>
              <p:nvPr/>
            </p:nvSpPr>
            <p:spPr bwMode="auto">
              <a:xfrm>
                <a:off x="4379" y="2311"/>
                <a:ext cx="64" cy="68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20" name="Rectangle 80"/>
              <p:cNvSpPr>
                <a:spLocks noChangeArrowheads="1"/>
              </p:cNvSpPr>
              <p:nvPr/>
            </p:nvSpPr>
            <p:spPr bwMode="auto">
              <a:xfrm>
                <a:off x="4239" y="2385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21" name="Rectangle 81"/>
              <p:cNvSpPr>
                <a:spLocks noChangeArrowheads="1"/>
              </p:cNvSpPr>
              <p:nvPr/>
            </p:nvSpPr>
            <p:spPr bwMode="auto">
              <a:xfrm>
                <a:off x="4309" y="2385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22" name="Rectangle 82"/>
              <p:cNvSpPr>
                <a:spLocks noChangeArrowheads="1"/>
              </p:cNvSpPr>
              <p:nvPr/>
            </p:nvSpPr>
            <p:spPr bwMode="auto">
              <a:xfrm>
                <a:off x="4379" y="2385"/>
                <a:ext cx="64" cy="66"/>
              </a:xfrm>
              <a:prstGeom prst="rect">
                <a:avLst/>
              </a:prstGeom>
              <a:solidFill>
                <a:srgbClr val="8888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800">
                  <a:solidFill>
                    <a:srgbClr val="000000"/>
                  </a:solidFill>
                  <a:latin typeface="新細明體" panose="02020500000000000000" pitchFamily="18" charset="-120"/>
                </a:endParaRPr>
              </a:p>
            </p:txBody>
          </p:sp>
          <p:sp>
            <p:nvSpPr>
              <p:cNvPr id="71723" name="Line 83"/>
              <p:cNvSpPr>
                <a:spLocks noChangeShapeType="1"/>
              </p:cNvSpPr>
              <p:nvPr/>
            </p:nvSpPr>
            <p:spPr bwMode="auto">
              <a:xfrm>
                <a:off x="4034" y="2050"/>
                <a:ext cx="131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24" name="Line 84"/>
              <p:cNvSpPr>
                <a:spLocks noChangeShapeType="1"/>
              </p:cNvSpPr>
              <p:nvPr/>
            </p:nvSpPr>
            <p:spPr bwMode="auto">
              <a:xfrm flipH="1">
                <a:off x="4475" y="2024"/>
                <a:ext cx="109" cy="1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25" name="Line 85"/>
              <p:cNvSpPr>
                <a:spLocks noChangeShapeType="1"/>
              </p:cNvSpPr>
              <p:nvPr/>
            </p:nvSpPr>
            <p:spPr bwMode="auto">
              <a:xfrm flipH="1" flipV="1">
                <a:off x="4544" y="2451"/>
                <a:ext cx="142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26" name="Line 86"/>
              <p:cNvSpPr>
                <a:spLocks noChangeShapeType="1"/>
              </p:cNvSpPr>
              <p:nvPr/>
            </p:nvSpPr>
            <p:spPr bwMode="auto">
              <a:xfrm flipV="1">
                <a:off x="4335" y="2582"/>
                <a:ext cx="1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27" name="Line 87"/>
              <p:cNvSpPr>
                <a:spLocks noChangeShapeType="1"/>
              </p:cNvSpPr>
              <p:nvPr/>
            </p:nvSpPr>
            <p:spPr bwMode="auto">
              <a:xfrm flipV="1">
                <a:off x="3970" y="2451"/>
                <a:ext cx="153" cy="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688" name="Arc 88"/>
            <p:cNvSpPr>
              <a:spLocks/>
            </p:cNvSpPr>
            <p:nvPr/>
          </p:nvSpPr>
          <p:spPr bwMode="auto">
            <a:xfrm>
              <a:off x="2393" y="2005"/>
              <a:ext cx="98" cy="129"/>
            </a:xfrm>
            <a:custGeom>
              <a:avLst/>
              <a:gdLst>
                <a:gd name="T0" fmla="*/ 0 w 17636"/>
                <a:gd name="T1" fmla="*/ 0 h 20873"/>
                <a:gd name="T2" fmla="*/ 0 w 17636"/>
                <a:gd name="T3" fmla="*/ 0 h 20873"/>
                <a:gd name="T4" fmla="*/ 0 w 17636"/>
                <a:gd name="T5" fmla="*/ 0 h 20873"/>
                <a:gd name="T6" fmla="*/ 0 60000 65536"/>
                <a:gd name="T7" fmla="*/ 0 60000 65536"/>
                <a:gd name="T8" fmla="*/ 0 60000 65536"/>
                <a:gd name="T9" fmla="*/ 0 w 17636"/>
                <a:gd name="T10" fmla="*/ 0 h 20873"/>
                <a:gd name="T11" fmla="*/ 17636 w 17636"/>
                <a:gd name="T12" fmla="*/ 20873 h 20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36" h="20873" fill="none" extrusionOk="0">
                  <a:moveTo>
                    <a:pt x="5555" y="-1"/>
                  </a:moveTo>
                  <a:cubicBezTo>
                    <a:pt x="10441" y="1300"/>
                    <a:pt x="14717" y="4274"/>
                    <a:pt x="17637" y="8403"/>
                  </a:cubicBezTo>
                </a:path>
                <a:path w="17636" h="20873" stroke="0" extrusionOk="0">
                  <a:moveTo>
                    <a:pt x="5555" y="-1"/>
                  </a:moveTo>
                  <a:cubicBezTo>
                    <a:pt x="10441" y="1300"/>
                    <a:pt x="14717" y="4274"/>
                    <a:pt x="17637" y="8403"/>
                  </a:cubicBezTo>
                  <a:lnTo>
                    <a:pt x="0" y="20873"/>
                  </a:lnTo>
                  <a:lnTo>
                    <a:pt x="5555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89" name="Line 89"/>
            <p:cNvSpPr>
              <a:spLocks noChangeShapeType="1"/>
            </p:cNvSpPr>
            <p:nvPr/>
          </p:nvSpPr>
          <p:spPr bwMode="auto">
            <a:xfrm flipH="1">
              <a:off x="2451" y="1864"/>
              <a:ext cx="94" cy="1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0" name="Arc 90"/>
            <p:cNvSpPr>
              <a:spLocks/>
            </p:cNvSpPr>
            <p:nvPr/>
          </p:nvSpPr>
          <p:spPr bwMode="auto">
            <a:xfrm>
              <a:off x="3078" y="2041"/>
              <a:ext cx="98" cy="129"/>
            </a:xfrm>
            <a:custGeom>
              <a:avLst/>
              <a:gdLst>
                <a:gd name="T0" fmla="*/ 0 w 17661"/>
                <a:gd name="T1" fmla="*/ 0 h 20855"/>
                <a:gd name="T2" fmla="*/ 0 w 17661"/>
                <a:gd name="T3" fmla="*/ 0 h 20855"/>
                <a:gd name="T4" fmla="*/ 0 w 17661"/>
                <a:gd name="T5" fmla="*/ 0 h 20855"/>
                <a:gd name="T6" fmla="*/ 0 60000 65536"/>
                <a:gd name="T7" fmla="*/ 0 60000 65536"/>
                <a:gd name="T8" fmla="*/ 0 60000 65536"/>
                <a:gd name="T9" fmla="*/ 0 w 17661"/>
                <a:gd name="T10" fmla="*/ 0 h 20855"/>
                <a:gd name="T11" fmla="*/ 17661 w 17661"/>
                <a:gd name="T12" fmla="*/ 20855 h 208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61" h="20855" fill="none" extrusionOk="0">
                  <a:moveTo>
                    <a:pt x="-1" y="8419"/>
                  </a:moveTo>
                  <a:cubicBezTo>
                    <a:pt x="2905" y="4292"/>
                    <a:pt x="7165" y="1312"/>
                    <a:pt x="12039" y="-1"/>
                  </a:cubicBezTo>
                </a:path>
                <a:path w="17661" h="20855" stroke="0" extrusionOk="0">
                  <a:moveTo>
                    <a:pt x="-1" y="8419"/>
                  </a:moveTo>
                  <a:cubicBezTo>
                    <a:pt x="2905" y="4292"/>
                    <a:pt x="7165" y="1312"/>
                    <a:pt x="12039" y="-1"/>
                  </a:cubicBezTo>
                  <a:lnTo>
                    <a:pt x="17661" y="20855"/>
                  </a:lnTo>
                  <a:lnTo>
                    <a:pt x="-1" y="8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1" name="Line 91"/>
            <p:cNvSpPr>
              <a:spLocks noChangeShapeType="1"/>
            </p:cNvSpPr>
            <p:nvPr/>
          </p:nvSpPr>
          <p:spPr bwMode="auto">
            <a:xfrm>
              <a:off x="3000" y="1891"/>
              <a:ext cx="10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2" name="Arc 92"/>
            <p:cNvSpPr>
              <a:spLocks/>
            </p:cNvSpPr>
            <p:nvPr/>
          </p:nvSpPr>
          <p:spPr bwMode="auto">
            <a:xfrm>
              <a:off x="2061" y="3516"/>
              <a:ext cx="78" cy="135"/>
            </a:xfrm>
            <a:custGeom>
              <a:avLst/>
              <a:gdLst>
                <a:gd name="T0" fmla="*/ 0 w 14040"/>
                <a:gd name="T1" fmla="*/ 0 h 21600"/>
                <a:gd name="T2" fmla="*/ 0 w 14040"/>
                <a:gd name="T3" fmla="*/ 0 h 21600"/>
                <a:gd name="T4" fmla="*/ 0 w 1404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040"/>
                <a:gd name="T10" fmla="*/ 0 h 21600"/>
                <a:gd name="T11" fmla="*/ 14040 w 140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40" h="21600" fill="none" extrusionOk="0">
                  <a:moveTo>
                    <a:pt x="-1" y="19"/>
                  </a:moveTo>
                  <a:cubicBezTo>
                    <a:pt x="301" y="6"/>
                    <a:pt x="603" y="-1"/>
                    <a:pt x="906" y="-1"/>
                  </a:cubicBezTo>
                  <a:cubicBezTo>
                    <a:pt x="5654" y="-1"/>
                    <a:pt x="10270" y="1564"/>
                    <a:pt x="14040" y="4452"/>
                  </a:cubicBezTo>
                </a:path>
                <a:path w="14040" h="21600" stroke="0" extrusionOk="0">
                  <a:moveTo>
                    <a:pt x="-1" y="19"/>
                  </a:moveTo>
                  <a:cubicBezTo>
                    <a:pt x="301" y="6"/>
                    <a:pt x="603" y="-1"/>
                    <a:pt x="906" y="-1"/>
                  </a:cubicBezTo>
                  <a:cubicBezTo>
                    <a:pt x="5654" y="-1"/>
                    <a:pt x="10270" y="1564"/>
                    <a:pt x="14040" y="4452"/>
                  </a:cubicBezTo>
                  <a:lnTo>
                    <a:pt x="906" y="21600"/>
                  </a:lnTo>
                  <a:lnTo>
                    <a:pt x="-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3" name="Line 93"/>
            <p:cNvSpPr>
              <a:spLocks noChangeShapeType="1"/>
            </p:cNvSpPr>
            <p:nvPr/>
          </p:nvSpPr>
          <p:spPr bwMode="auto">
            <a:xfrm flipH="1">
              <a:off x="2094" y="3130"/>
              <a:ext cx="107" cy="3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4" name="Arc 94"/>
            <p:cNvSpPr>
              <a:spLocks/>
            </p:cNvSpPr>
            <p:nvPr/>
          </p:nvSpPr>
          <p:spPr bwMode="auto">
            <a:xfrm>
              <a:off x="2255" y="3516"/>
              <a:ext cx="79" cy="135"/>
            </a:xfrm>
            <a:custGeom>
              <a:avLst/>
              <a:gdLst>
                <a:gd name="T0" fmla="*/ 0 w 14305"/>
                <a:gd name="T1" fmla="*/ 0 h 21600"/>
                <a:gd name="T2" fmla="*/ 0 w 14305"/>
                <a:gd name="T3" fmla="*/ 0 h 21600"/>
                <a:gd name="T4" fmla="*/ 0 w 14305"/>
                <a:gd name="T5" fmla="*/ 0 h 21600"/>
                <a:gd name="T6" fmla="*/ 0 60000 65536"/>
                <a:gd name="T7" fmla="*/ 0 60000 65536"/>
                <a:gd name="T8" fmla="*/ 0 60000 65536"/>
                <a:gd name="T9" fmla="*/ 0 w 14305"/>
                <a:gd name="T10" fmla="*/ 0 h 21600"/>
                <a:gd name="T11" fmla="*/ 14305 w 143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05" h="21600" fill="none" extrusionOk="0">
                  <a:moveTo>
                    <a:pt x="-1" y="274"/>
                  </a:moveTo>
                  <a:cubicBezTo>
                    <a:pt x="1135" y="91"/>
                    <a:pt x="2283" y="-1"/>
                    <a:pt x="3433" y="-1"/>
                  </a:cubicBezTo>
                  <a:cubicBezTo>
                    <a:pt x="7252" y="-1"/>
                    <a:pt x="11004" y="1012"/>
                    <a:pt x="14305" y="2935"/>
                  </a:cubicBezTo>
                </a:path>
                <a:path w="14305" h="21600" stroke="0" extrusionOk="0">
                  <a:moveTo>
                    <a:pt x="-1" y="274"/>
                  </a:moveTo>
                  <a:cubicBezTo>
                    <a:pt x="1135" y="91"/>
                    <a:pt x="2283" y="-1"/>
                    <a:pt x="3433" y="-1"/>
                  </a:cubicBezTo>
                  <a:cubicBezTo>
                    <a:pt x="7252" y="-1"/>
                    <a:pt x="11004" y="1012"/>
                    <a:pt x="14305" y="2935"/>
                  </a:cubicBezTo>
                  <a:lnTo>
                    <a:pt x="3433" y="21600"/>
                  </a:lnTo>
                  <a:lnTo>
                    <a:pt x="-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5" name="Line 95"/>
            <p:cNvSpPr>
              <a:spLocks noChangeShapeType="1"/>
            </p:cNvSpPr>
            <p:nvPr/>
          </p:nvSpPr>
          <p:spPr bwMode="auto">
            <a:xfrm flipH="1">
              <a:off x="2287" y="3166"/>
              <a:ext cx="58" cy="3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6" name="Arc 96"/>
            <p:cNvSpPr>
              <a:spLocks/>
            </p:cNvSpPr>
            <p:nvPr/>
          </p:nvSpPr>
          <p:spPr bwMode="auto">
            <a:xfrm>
              <a:off x="2537" y="3516"/>
              <a:ext cx="79" cy="135"/>
            </a:xfrm>
            <a:custGeom>
              <a:avLst/>
              <a:gdLst>
                <a:gd name="T0" fmla="*/ 0 w 14284"/>
                <a:gd name="T1" fmla="*/ 0 h 21600"/>
                <a:gd name="T2" fmla="*/ 0 w 14284"/>
                <a:gd name="T3" fmla="*/ 0 h 21600"/>
                <a:gd name="T4" fmla="*/ 0 w 14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14284"/>
                <a:gd name="T10" fmla="*/ 0 h 21600"/>
                <a:gd name="T11" fmla="*/ 14284 w 14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84" h="21600" fill="none" extrusionOk="0">
                  <a:moveTo>
                    <a:pt x="-1" y="3354"/>
                  </a:moveTo>
                  <a:cubicBezTo>
                    <a:pt x="3457" y="1163"/>
                    <a:pt x="7467" y="-1"/>
                    <a:pt x="11561" y="-1"/>
                  </a:cubicBezTo>
                  <a:cubicBezTo>
                    <a:pt x="12471" y="-1"/>
                    <a:pt x="13380" y="57"/>
                    <a:pt x="14284" y="172"/>
                  </a:cubicBezTo>
                </a:path>
                <a:path w="14284" h="21600" stroke="0" extrusionOk="0">
                  <a:moveTo>
                    <a:pt x="-1" y="3354"/>
                  </a:moveTo>
                  <a:cubicBezTo>
                    <a:pt x="3457" y="1163"/>
                    <a:pt x="7467" y="-1"/>
                    <a:pt x="11561" y="-1"/>
                  </a:cubicBezTo>
                  <a:cubicBezTo>
                    <a:pt x="12471" y="-1"/>
                    <a:pt x="13380" y="57"/>
                    <a:pt x="14284" y="172"/>
                  </a:cubicBezTo>
                  <a:lnTo>
                    <a:pt x="11561" y="21600"/>
                  </a:lnTo>
                  <a:lnTo>
                    <a:pt x="-1" y="33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7" name="Line 97"/>
            <p:cNvSpPr>
              <a:spLocks noChangeShapeType="1"/>
            </p:cNvSpPr>
            <p:nvPr/>
          </p:nvSpPr>
          <p:spPr bwMode="auto">
            <a:xfrm>
              <a:off x="2505" y="3166"/>
              <a:ext cx="64" cy="3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8" name="Arc 98"/>
            <p:cNvSpPr>
              <a:spLocks/>
            </p:cNvSpPr>
            <p:nvPr/>
          </p:nvSpPr>
          <p:spPr bwMode="auto">
            <a:xfrm>
              <a:off x="2746" y="3507"/>
              <a:ext cx="78" cy="135"/>
            </a:xfrm>
            <a:custGeom>
              <a:avLst/>
              <a:gdLst>
                <a:gd name="T0" fmla="*/ 0 w 13950"/>
                <a:gd name="T1" fmla="*/ 0 h 21600"/>
                <a:gd name="T2" fmla="*/ 0 w 13950"/>
                <a:gd name="T3" fmla="*/ 0 h 21600"/>
                <a:gd name="T4" fmla="*/ 0 w 13950"/>
                <a:gd name="T5" fmla="*/ 0 h 21600"/>
                <a:gd name="T6" fmla="*/ 0 60000 65536"/>
                <a:gd name="T7" fmla="*/ 0 60000 65536"/>
                <a:gd name="T8" fmla="*/ 0 60000 65536"/>
                <a:gd name="T9" fmla="*/ 0 w 13950"/>
                <a:gd name="T10" fmla="*/ 0 h 21600"/>
                <a:gd name="T11" fmla="*/ 13950 w 139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50" h="21600" fill="none" extrusionOk="0">
                  <a:moveTo>
                    <a:pt x="-1" y="3998"/>
                  </a:moveTo>
                  <a:cubicBezTo>
                    <a:pt x="3656" y="1397"/>
                    <a:pt x="8032" y="-1"/>
                    <a:pt x="12520" y="-1"/>
                  </a:cubicBezTo>
                  <a:cubicBezTo>
                    <a:pt x="12997" y="-1"/>
                    <a:pt x="13474" y="15"/>
                    <a:pt x="13950" y="47"/>
                  </a:cubicBezTo>
                </a:path>
                <a:path w="13950" h="21600" stroke="0" extrusionOk="0">
                  <a:moveTo>
                    <a:pt x="-1" y="3998"/>
                  </a:moveTo>
                  <a:cubicBezTo>
                    <a:pt x="3656" y="1397"/>
                    <a:pt x="8032" y="-1"/>
                    <a:pt x="12520" y="-1"/>
                  </a:cubicBezTo>
                  <a:cubicBezTo>
                    <a:pt x="12997" y="-1"/>
                    <a:pt x="13474" y="15"/>
                    <a:pt x="13950" y="47"/>
                  </a:cubicBezTo>
                  <a:lnTo>
                    <a:pt x="12520" y="21600"/>
                  </a:lnTo>
                  <a:lnTo>
                    <a:pt x="-1" y="39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9" name="Line 99"/>
            <p:cNvSpPr>
              <a:spLocks noChangeShapeType="1"/>
            </p:cNvSpPr>
            <p:nvPr/>
          </p:nvSpPr>
          <p:spPr bwMode="auto">
            <a:xfrm>
              <a:off x="2680" y="3139"/>
              <a:ext cx="96" cy="3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0" name="Arc 100"/>
            <p:cNvSpPr>
              <a:spLocks/>
            </p:cNvSpPr>
            <p:nvPr/>
          </p:nvSpPr>
          <p:spPr bwMode="auto">
            <a:xfrm>
              <a:off x="1683" y="2100"/>
              <a:ext cx="117" cy="106"/>
            </a:xfrm>
            <a:custGeom>
              <a:avLst/>
              <a:gdLst>
                <a:gd name="T0" fmla="*/ 0 w 21180"/>
                <a:gd name="T1" fmla="*/ 0 h 16990"/>
                <a:gd name="T2" fmla="*/ 0 w 21180"/>
                <a:gd name="T3" fmla="*/ 0 h 16990"/>
                <a:gd name="T4" fmla="*/ 0 w 21180"/>
                <a:gd name="T5" fmla="*/ 0 h 16990"/>
                <a:gd name="T6" fmla="*/ 0 60000 65536"/>
                <a:gd name="T7" fmla="*/ 0 60000 65536"/>
                <a:gd name="T8" fmla="*/ 0 60000 65536"/>
                <a:gd name="T9" fmla="*/ 0 w 21180"/>
                <a:gd name="T10" fmla="*/ 0 h 16990"/>
                <a:gd name="T11" fmla="*/ 21180 w 21180"/>
                <a:gd name="T12" fmla="*/ 16990 h 169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80" h="16990" fill="none" extrusionOk="0">
                  <a:moveTo>
                    <a:pt x="13336" y="-1"/>
                  </a:moveTo>
                  <a:cubicBezTo>
                    <a:pt x="17388" y="3179"/>
                    <a:pt x="20170" y="7703"/>
                    <a:pt x="21180" y="12753"/>
                  </a:cubicBezTo>
                </a:path>
                <a:path w="21180" h="16990" stroke="0" extrusionOk="0">
                  <a:moveTo>
                    <a:pt x="13336" y="-1"/>
                  </a:moveTo>
                  <a:cubicBezTo>
                    <a:pt x="17388" y="3179"/>
                    <a:pt x="20170" y="7703"/>
                    <a:pt x="21180" y="12753"/>
                  </a:cubicBezTo>
                  <a:lnTo>
                    <a:pt x="0" y="16990"/>
                  </a:lnTo>
                  <a:lnTo>
                    <a:pt x="13336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1" name="Line 101"/>
            <p:cNvSpPr>
              <a:spLocks noChangeShapeType="1"/>
            </p:cNvSpPr>
            <p:nvPr/>
          </p:nvSpPr>
          <p:spPr bwMode="auto">
            <a:xfrm flipH="1">
              <a:off x="1776" y="1721"/>
              <a:ext cx="609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2" name="Arc 102"/>
            <p:cNvSpPr>
              <a:spLocks/>
            </p:cNvSpPr>
            <p:nvPr/>
          </p:nvSpPr>
          <p:spPr bwMode="auto">
            <a:xfrm>
              <a:off x="3887" y="2076"/>
              <a:ext cx="119" cy="94"/>
            </a:xfrm>
            <a:custGeom>
              <a:avLst/>
              <a:gdLst>
                <a:gd name="T0" fmla="*/ 0 w 21508"/>
                <a:gd name="T1" fmla="*/ 0 h 15273"/>
                <a:gd name="T2" fmla="*/ 0 w 21508"/>
                <a:gd name="T3" fmla="*/ 0 h 15273"/>
                <a:gd name="T4" fmla="*/ 0 w 21508"/>
                <a:gd name="T5" fmla="*/ 0 h 15273"/>
                <a:gd name="T6" fmla="*/ 0 60000 65536"/>
                <a:gd name="T7" fmla="*/ 0 60000 65536"/>
                <a:gd name="T8" fmla="*/ 0 60000 65536"/>
                <a:gd name="T9" fmla="*/ 0 w 21508"/>
                <a:gd name="T10" fmla="*/ 0 h 15273"/>
                <a:gd name="T11" fmla="*/ 21508 w 21508"/>
                <a:gd name="T12" fmla="*/ 15273 h 15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8" h="15273" fill="none" extrusionOk="0">
                  <a:moveTo>
                    <a:pt x="-1" y="13284"/>
                  </a:moveTo>
                  <a:cubicBezTo>
                    <a:pt x="463" y="8264"/>
                    <a:pt x="2669" y="3564"/>
                    <a:pt x="6234" y="-1"/>
                  </a:cubicBezTo>
                </a:path>
                <a:path w="21508" h="15273" stroke="0" extrusionOk="0">
                  <a:moveTo>
                    <a:pt x="-1" y="13284"/>
                  </a:moveTo>
                  <a:cubicBezTo>
                    <a:pt x="463" y="8264"/>
                    <a:pt x="2669" y="3564"/>
                    <a:pt x="6234" y="-1"/>
                  </a:cubicBezTo>
                  <a:lnTo>
                    <a:pt x="21508" y="15273"/>
                  </a:lnTo>
                  <a:lnTo>
                    <a:pt x="-1" y="13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3" name="Line 103"/>
            <p:cNvSpPr>
              <a:spLocks noChangeShapeType="1"/>
            </p:cNvSpPr>
            <p:nvPr/>
          </p:nvSpPr>
          <p:spPr bwMode="auto">
            <a:xfrm>
              <a:off x="3167" y="1730"/>
              <a:ext cx="723" cy="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4" name="Rectangle 104"/>
            <p:cNvSpPr>
              <a:spLocks noChangeArrowheads="1"/>
            </p:cNvSpPr>
            <p:nvPr/>
          </p:nvSpPr>
          <p:spPr bwMode="auto">
            <a:xfrm>
              <a:off x="2068" y="2010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solidFill>
                    <a:srgbClr val="000000"/>
                  </a:solidFill>
                  <a:latin typeface="新細明體" panose="02020500000000000000" pitchFamily="18" charset="-120"/>
                </a:rPr>
                <a:t>chair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05" name="Rectangle 105"/>
            <p:cNvSpPr>
              <a:spLocks noChangeArrowheads="1"/>
            </p:cNvSpPr>
            <p:nvPr/>
          </p:nvSpPr>
          <p:spPr bwMode="auto">
            <a:xfrm>
              <a:off x="1238" y="2001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solidFill>
                    <a:srgbClr val="000000"/>
                  </a:solidFill>
                  <a:latin typeface="新細明體" panose="02020500000000000000" pitchFamily="18" charset="-120"/>
                </a:rPr>
                <a:t>table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06" name="Rectangle 106"/>
            <p:cNvSpPr>
              <a:spLocks noChangeArrowheads="1"/>
            </p:cNvSpPr>
            <p:nvPr/>
          </p:nvSpPr>
          <p:spPr bwMode="auto">
            <a:xfrm>
              <a:off x="3258" y="2010"/>
              <a:ext cx="2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solidFill>
                    <a:srgbClr val="000000"/>
                  </a:solidFill>
                  <a:latin typeface="新細明體" panose="02020500000000000000" pitchFamily="18" charset="-120"/>
                </a:rPr>
                <a:t>desk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07" name="Rectangle 107"/>
            <p:cNvSpPr>
              <a:spLocks noChangeArrowheads="1"/>
            </p:cNvSpPr>
            <p:nvPr/>
          </p:nvSpPr>
          <p:spPr bwMode="auto">
            <a:xfrm>
              <a:off x="4192" y="2010"/>
              <a:ext cx="3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solidFill>
                    <a:srgbClr val="000000"/>
                  </a:solidFill>
                  <a:latin typeface="新細明體" panose="02020500000000000000" pitchFamily="18" charset="-120"/>
                </a:rPr>
                <a:t>"chable"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08" name="Rectangle 108"/>
            <p:cNvSpPr>
              <a:spLocks noChangeArrowheads="1"/>
            </p:cNvSpPr>
            <p:nvPr/>
          </p:nvSpPr>
          <p:spPr bwMode="auto">
            <a:xfrm>
              <a:off x="1988" y="3734"/>
              <a:ext cx="7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solidFill>
                    <a:srgbClr val="000000"/>
                  </a:solidFill>
                  <a:latin typeface="新細明體" panose="02020500000000000000" pitchFamily="18" charset="-120"/>
                </a:rPr>
                <a:t>instances of chair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09" name="Rectangle 109"/>
            <p:cNvSpPr>
              <a:spLocks noChangeArrowheads="1"/>
            </p:cNvSpPr>
            <p:nvPr/>
          </p:nvSpPr>
          <p:spPr bwMode="auto">
            <a:xfrm>
              <a:off x="2555" y="772"/>
              <a:ext cx="94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400">
                  <a:solidFill>
                    <a:srgbClr val="000000"/>
                  </a:solidFill>
                  <a:latin typeface="新細明體" panose="02020500000000000000" pitchFamily="18" charset="-120"/>
                </a:rPr>
                <a:t>furniture (superclass)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10" name="Rectangle 110"/>
            <p:cNvSpPr>
              <a:spLocks noChangeArrowheads="1"/>
            </p:cNvSpPr>
            <p:nvPr/>
          </p:nvSpPr>
          <p:spPr bwMode="auto">
            <a:xfrm>
              <a:off x="3471" y="3200"/>
              <a:ext cx="6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200">
                  <a:solidFill>
                    <a:srgbClr val="000000"/>
                  </a:solidFill>
                  <a:latin typeface="新細明體" panose="02020500000000000000" pitchFamily="18" charset="-120"/>
                </a:rPr>
                <a:t>subclasses of the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  <p:sp>
          <p:nvSpPr>
            <p:cNvPr id="71711" name="Rectangle 111"/>
            <p:cNvSpPr>
              <a:spLocks noChangeArrowheads="1"/>
            </p:cNvSpPr>
            <p:nvPr/>
          </p:nvSpPr>
          <p:spPr bwMode="auto">
            <a:xfrm>
              <a:off x="3471" y="3325"/>
              <a:ext cx="74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en-US" altLang="zh-TW" sz="1200">
                  <a:solidFill>
                    <a:srgbClr val="000000"/>
                  </a:solidFill>
                  <a:latin typeface="新細明體" panose="02020500000000000000" pitchFamily="18" charset="-120"/>
                </a:rPr>
                <a:t>furniture superclass</a:t>
              </a:r>
              <a:endParaRPr kumimoji="0" lang="en-US" altLang="zh-TW" sz="1800">
                <a:solidFill>
                  <a:srgbClr val="000000"/>
                </a:solidFill>
                <a:latin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9290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>
                <a:latin typeface="新細明體" panose="02020500000000000000" pitchFamily="18" charset="-120"/>
              </a:rPr>
              <a:t>方法</a:t>
            </a:r>
            <a:r>
              <a:rPr lang="en-US" altLang="zh-TW" smtClean="0">
                <a:latin typeface="BiauKai" charset="-120"/>
              </a:rPr>
              <a:t>—</a:t>
            </a:r>
            <a:r>
              <a:rPr lang="zh-TW" altLang="en-US" smtClean="0">
                <a:latin typeface="新細明體" panose="02020500000000000000" pitchFamily="18" charset="-120"/>
              </a:rPr>
              <a:t>運算，服務</a:t>
            </a:r>
            <a:r>
              <a:rPr lang="en-US" altLang="zh-TW" smtClean="0">
                <a:latin typeface="BiauKai" charset="-120"/>
              </a:rPr>
              <a:t/>
            </a:r>
            <a:br>
              <a:rPr lang="en-US" altLang="zh-TW" smtClean="0">
                <a:latin typeface="BiauKai" charset="-120"/>
              </a:rPr>
            </a:br>
            <a:r>
              <a:rPr lang="en-US" altLang="zh-TW" smtClean="0">
                <a:latin typeface="BiauKai" charset="-120"/>
              </a:rPr>
              <a:t>(</a:t>
            </a:r>
            <a:r>
              <a:rPr lang="en-US" altLang="ja-JP" smtClean="0">
                <a:latin typeface="BiauKai" charset="-120"/>
              </a:rPr>
              <a:t>Methods</a:t>
            </a:r>
            <a:r>
              <a:rPr lang="en-US" altLang="zh-TW" smtClean="0">
                <a:latin typeface="BiauKai" charset="-120"/>
              </a:rPr>
              <a:t>—</a:t>
            </a:r>
            <a:r>
              <a:rPr lang="en-US" altLang="ja-JP" smtClean="0">
                <a:latin typeface="BiauKai" charset="-120"/>
              </a:rPr>
              <a:t>Operations, Services</a:t>
            </a:r>
            <a:r>
              <a:rPr lang="en-US" altLang="zh-TW" smtClean="0">
                <a:latin typeface="BiauKai" charset="-120"/>
              </a:rPr>
              <a:t>)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090738" y="1752600"/>
            <a:ext cx="6596062" cy="4267200"/>
          </a:xfrm>
        </p:spPr>
        <p:txBody>
          <a:bodyPr/>
          <a:lstStyle/>
          <a:p>
            <a:r>
              <a:rPr lang="zh-TW" altLang="en-US" sz="2600">
                <a:latin typeface="新細明體" panose="02020500000000000000" pitchFamily="18" charset="-120"/>
              </a:rPr>
              <a:t>可執行程序</a:t>
            </a:r>
            <a:r>
              <a:rPr lang="en-US" altLang="zh-TW" sz="2600">
                <a:latin typeface="新細明體" panose="02020500000000000000" pitchFamily="18" charset="-120"/>
              </a:rPr>
              <a:t>(</a:t>
            </a:r>
            <a:r>
              <a:rPr lang="en-US" altLang="ja-JP" sz="260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procedure</a:t>
            </a:r>
            <a:r>
              <a:rPr lang="en-US" altLang="zh-TW" sz="2600">
                <a:latin typeface="新細明體" panose="02020500000000000000" pitchFamily="18" charset="-120"/>
              </a:rPr>
              <a:t>)</a:t>
            </a:r>
            <a:r>
              <a:rPr lang="zh-TW" altLang="en-US" sz="2600">
                <a:latin typeface="新細明體" panose="02020500000000000000" pitchFamily="18" charset="-120"/>
              </a:rPr>
              <a:t>被封裝在類別</a:t>
            </a:r>
            <a:r>
              <a:rPr lang="en-US" altLang="zh-TW" sz="2600">
                <a:latin typeface="新細明體" panose="02020500000000000000" pitchFamily="18" charset="-120"/>
              </a:rPr>
              <a:t>(class)</a:t>
            </a:r>
            <a:r>
              <a:rPr lang="zh-TW" altLang="en-US" sz="2600">
                <a:latin typeface="新細明體" panose="02020500000000000000" pitchFamily="18" charset="-120"/>
              </a:rPr>
              <a:t>裡，是被用來作用</a:t>
            </a:r>
            <a:r>
              <a:rPr lang="en-US" altLang="zh-TW" sz="2600">
                <a:latin typeface="新細明體" panose="02020500000000000000" pitchFamily="18" charset="-120"/>
              </a:rPr>
              <a:t>(operate)</a:t>
            </a:r>
            <a:r>
              <a:rPr lang="zh-TW" altLang="en-US" sz="2600">
                <a:latin typeface="新細明體" panose="02020500000000000000" pitchFamily="18" charset="-120"/>
              </a:rPr>
              <a:t>在被定義在類別裡的部分資料屬性</a:t>
            </a:r>
            <a:r>
              <a:rPr lang="en-US" altLang="zh-TW" sz="2600">
                <a:latin typeface="新細明體" panose="02020500000000000000" pitchFamily="18" charset="-120"/>
              </a:rPr>
              <a:t>(</a:t>
            </a:r>
            <a:r>
              <a:rPr lang="en-US" altLang="ja-JP" sz="2600">
                <a:latin typeface="BiauKai" charset="-120"/>
                <a:ea typeface="BiauKai" charset="-120"/>
              </a:rPr>
              <a:t>one or more data attributes)</a:t>
            </a:r>
          </a:p>
          <a:p>
            <a:r>
              <a:rPr lang="zh-TW" altLang="en-US" sz="2600">
                <a:latin typeface="新細明體" panose="02020500000000000000" pitchFamily="18" charset="-120"/>
              </a:rPr>
              <a:t>方法</a:t>
            </a:r>
            <a:r>
              <a:rPr lang="en-US" altLang="zh-TW" sz="2600">
                <a:latin typeface="新細明體" panose="02020500000000000000" pitchFamily="18" charset="-120"/>
              </a:rPr>
              <a:t>(</a:t>
            </a:r>
            <a:r>
              <a:rPr lang="en-US" altLang="ja-JP" sz="2600">
                <a:latin typeface="BiauKai" charset="-120"/>
                <a:ea typeface="BiauKai" charset="-120"/>
              </a:rPr>
              <a:t>method</a:t>
            </a:r>
            <a:r>
              <a:rPr lang="en-US" altLang="zh-TW" sz="2600">
                <a:latin typeface="新細明體" panose="02020500000000000000" pitchFamily="18" charset="-120"/>
              </a:rPr>
              <a:t>)</a:t>
            </a:r>
            <a:r>
              <a:rPr lang="zh-TW" altLang="en-US" sz="2600">
                <a:latin typeface="新細明體" panose="02020500000000000000" pitchFamily="18" charset="-120"/>
              </a:rPr>
              <a:t>是透過訊息傳送</a:t>
            </a:r>
            <a:r>
              <a:rPr lang="en-US" altLang="zh-TW" sz="2600">
                <a:latin typeface="新細明體" panose="02020500000000000000" pitchFamily="18" charset="-120"/>
              </a:rPr>
              <a:t>(</a:t>
            </a:r>
            <a:r>
              <a:rPr lang="en-US" altLang="ja-JP" sz="2600">
                <a:latin typeface="BiauKai" charset="-120"/>
                <a:ea typeface="BiauKai" charset="-120"/>
              </a:rPr>
              <a:t>message passing</a:t>
            </a:r>
            <a:r>
              <a:rPr lang="en-US" altLang="zh-TW" sz="2600">
                <a:latin typeface="新細明體" panose="02020500000000000000" pitchFamily="18" charset="-120"/>
              </a:rPr>
              <a:t>)</a:t>
            </a:r>
            <a:r>
              <a:rPr lang="zh-TW" altLang="en-US" sz="2600">
                <a:latin typeface="新細明體" panose="02020500000000000000" pitchFamily="18" charset="-120"/>
              </a:rPr>
              <a:t>而啟動</a:t>
            </a:r>
            <a:r>
              <a:rPr lang="en-US" altLang="zh-TW" sz="2600">
                <a:latin typeface="新細明體" panose="02020500000000000000" pitchFamily="18" charset="-120"/>
              </a:rPr>
              <a:t>(invoked)</a:t>
            </a:r>
            <a:endParaRPr lang="en-US" altLang="zh-TW" sz="2600" u="sng">
              <a:latin typeface="BiauKai" charset="-120"/>
              <a:ea typeface="BiauKai" charset="-120"/>
            </a:endParaRP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8297864" y="3644900"/>
            <a:ext cx="2370137" cy="2459038"/>
            <a:chOff x="3131" y="1823"/>
            <a:chExt cx="1482" cy="1377"/>
          </a:xfrm>
        </p:grpSpPr>
        <p:sp>
          <p:nvSpPr>
            <p:cNvPr id="72708" name="Oval 4"/>
            <p:cNvSpPr>
              <a:spLocks noChangeArrowheads="1"/>
            </p:cNvSpPr>
            <p:nvPr/>
          </p:nvSpPr>
          <p:spPr bwMode="auto">
            <a:xfrm>
              <a:off x="3131" y="1826"/>
              <a:ext cx="1482" cy="137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09" name="Oval 5"/>
            <p:cNvSpPr>
              <a:spLocks noChangeArrowheads="1"/>
            </p:cNvSpPr>
            <p:nvPr/>
          </p:nvSpPr>
          <p:spPr bwMode="auto">
            <a:xfrm>
              <a:off x="3453" y="2122"/>
              <a:ext cx="851" cy="782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10" name="Line 6"/>
            <p:cNvSpPr>
              <a:spLocks noChangeShapeType="1"/>
            </p:cNvSpPr>
            <p:nvPr/>
          </p:nvSpPr>
          <p:spPr bwMode="auto">
            <a:xfrm flipV="1">
              <a:off x="3862" y="1823"/>
              <a:ext cx="0" cy="296"/>
            </a:xfrm>
            <a:prstGeom prst="line">
              <a:avLst/>
            </a:prstGeom>
            <a:noFill/>
            <a:ln w="25400">
              <a:solidFill>
                <a:srgbClr val="F9F0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 flipV="1">
              <a:off x="4245" y="2119"/>
              <a:ext cx="237" cy="173"/>
            </a:xfrm>
            <a:prstGeom prst="line">
              <a:avLst/>
            </a:prstGeom>
            <a:noFill/>
            <a:ln w="25400">
              <a:solidFill>
                <a:srgbClr val="F9F0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>
              <a:off x="4255" y="2733"/>
              <a:ext cx="245" cy="144"/>
            </a:xfrm>
            <a:prstGeom prst="line">
              <a:avLst/>
            </a:prstGeom>
            <a:noFill/>
            <a:ln w="25400">
              <a:solidFill>
                <a:srgbClr val="F9F0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3886" y="2920"/>
              <a:ext cx="0" cy="280"/>
            </a:xfrm>
            <a:prstGeom prst="line">
              <a:avLst/>
            </a:prstGeom>
            <a:noFill/>
            <a:ln w="25400">
              <a:solidFill>
                <a:srgbClr val="F9F0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 flipH="1">
              <a:off x="3305" y="2792"/>
              <a:ext cx="253" cy="166"/>
            </a:xfrm>
            <a:prstGeom prst="line">
              <a:avLst/>
            </a:prstGeom>
            <a:noFill/>
            <a:ln w="25400">
              <a:solidFill>
                <a:srgbClr val="F9F0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 flipH="1" flipV="1">
              <a:off x="3221" y="2174"/>
              <a:ext cx="267" cy="163"/>
            </a:xfrm>
            <a:prstGeom prst="line">
              <a:avLst/>
            </a:prstGeom>
            <a:noFill/>
            <a:ln w="25400">
              <a:solidFill>
                <a:srgbClr val="F9F0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3655" y="2333"/>
              <a:ext cx="10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3810" y="2333"/>
              <a:ext cx="100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3964" y="2333"/>
              <a:ext cx="102" cy="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3655" y="2473"/>
              <a:ext cx="102" cy="9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3810" y="2473"/>
              <a:ext cx="100" cy="9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3964" y="2473"/>
              <a:ext cx="102" cy="9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3655" y="2614"/>
              <a:ext cx="102" cy="9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3810" y="2614"/>
              <a:ext cx="100" cy="9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  <p:sp>
          <p:nvSpPr>
            <p:cNvPr id="72724" name="Rectangle 20"/>
            <p:cNvSpPr>
              <a:spLocks noChangeArrowheads="1"/>
            </p:cNvSpPr>
            <p:nvPr/>
          </p:nvSpPr>
          <p:spPr bwMode="auto">
            <a:xfrm>
              <a:off x="3964" y="2614"/>
              <a:ext cx="102" cy="9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F9F03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TW" sz="1800"/>
            </a:p>
          </p:txBody>
        </p:sp>
      </p:grpSp>
    </p:spTree>
    <p:extLst>
      <p:ext uri="{BB962C8B-B14F-4D97-AF65-F5344CB8AC3E}">
        <p14:creationId xmlns:p14="http://schemas.microsoft.com/office/powerpoint/2010/main" val="1942856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>
          <a:xfrm>
            <a:off x="3352801" y="304801"/>
            <a:ext cx="5821363" cy="1270091"/>
          </a:xfrm>
          <a:noFill/>
        </p:spPr>
        <p:txBody>
          <a:bodyPr vert="horz" lIns="63500" tIns="25400" rIns="63500" bIns="25400" rtlCol="0" anchor="t">
            <a:spAutoFit/>
          </a:bodyPr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信息</a:t>
            </a:r>
            <a:br>
              <a:rPr lang="zh-TW" altLang="en-US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(Messages)</a:t>
            </a:r>
          </a:p>
        </p:txBody>
      </p:sp>
      <p:pic>
        <p:nvPicPr>
          <p:cNvPr id="7373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1773238"/>
            <a:ext cx="4319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5059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7" tIns="44450" rIns="90487" bIns="44450" rtlCol="0" anchor="ctr">
            <a:normAutofit/>
          </a:bodyPr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物件模型</a:t>
            </a:r>
            <a:br>
              <a:rPr lang="zh-TW" altLang="en-US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latin typeface="新細明體" panose="02020500000000000000" pitchFamily="18" charset="-120"/>
              </a:rPr>
              <a:t>Object Models)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9" y="1789546"/>
            <a:ext cx="10039927" cy="4267200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物件模型</a:t>
            </a:r>
            <a:r>
              <a:rPr lang="zh-TW" altLang="en-US" dirty="0" smtClean="0">
                <a:latin typeface="新細明體" panose="02020500000000000000" pitchFamily="18" charset="-120"/>
              </a:rPr>
              <a:t>是以</a:t>
            </a:r>
            <a:r>
              <a:rPr lang="zh-TW" altLang="en-GB" dirty="0" smtClean="0">
                <a:latin typeface="新細明體" panose="02020500000000000000" pitchFamily="18" charset="-120"/>
              </a:rPr>
              <a:t>物件類別</a:t>
            </a:r>
            <a:r>
              <a:rPr lang="en-US" altLang="zh-TW" dirty="0" smtClean="0">
                <a:latin typeface="新細明體" panose="02020500000000000000" pitchFamily="18" charset="-120"/>
              </a:rPr>
              <a:t>(object class)</a:t>
            </a:r>
            <a:r>
              <a:rPr lang="zh-TW" altLang="en-US" dirty="0" smtClean="0">
                <a:latin typeface="新細明體" panose="02020500000000000000" pitchFamily="18" charset="-120"/>
              </a:rPr>
              <a:t>來</a:t>
            </a:r>
            <a:r>
              <a:rPr lang="zh-TW" altLang="en-GB" dirty="0" smtClean="0">
                <a:latin typeface="新細明體" panose="02020500000000000000" pitchFamily="18" charset="-120"/>
              </a:rPr>
              <a:t>描述系統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物件類別是一</a:t>
            </a:r>
            <a:r>
              <a:rPr lang="zh-TW" altLang="en-US" dirty="0" smtClean="0">
                <a:latin typeface="新細明體" panose="02020500000000000000" pitchFamily="18" charset="-120"/>
              </a:rPr>
              <a:t>個架構於具共通屬性</a:t>
            </a:r>
            <a:r>
              <a:rPr lang="en-US" altLang="zh-TW" dirty="0" smtClean="0">
                <a:latin typeface="新細明體" panose="02020500000000000000" pitchFamily="18" charset="-120"/>
              </a:rPr>
              <a:t>(</a:t>
            </a:r>
            <a:r>
              <a:rPr lang="en-GB" altLang="zh-TW" dirty="0" smtClean="0">
                <a:latin typeface="Times New Roman" panose="02020603050405020304" pitchFamily="18" charset="0"/>
              </a:rPr>
              <a:t>common attributes</a:t>
            </a:r>
            <a:r>
              <a:rPr lang="en-US" altLang="zh-TW" dirty="0" smtClean="0">
                <a:latin typeface="新細明體" panose="02020500000000000000" pitchFamily="18" charset="-120"/>
              </a:rPr>
              <a:t>)</a:t>
            </a:r>
            <a:r>
              <a:rPr lang="zh-TW" altLang="en-US" dirty="0" smtClean="0">
                <a:latin typeface="新細明體" panose="02020500000000000000" pitchFamily="18" charset="-120"/>
              </a:rPr>
              <a:t>及由每個物件所提供之</a:t>
            </a:r>
            <a:r>
              <a:rPr lang="zh-TW" altLang="en-GB" dirty="0" smtClean="0">
                <a:latin typeface="新細明體" panose="02020500000000000000" pitchFamily="18" charset="-120"/>
              </a:rPr>
              <a:t>服務</a:t>
            </a:r>
            <a:r>
              <a:rPr lang="en-GB" altLang="zh-TW" dirty="0" smtClean="0">
                <a:latin typeface="新細明體" panose="02020500000000000000" pitchFamily="18" charset="-120"/>
              </a:rPr>
              <a:t>(</a:t>
            </a:r>
            <a:r>
              <a:rPr lang="zh-TW" altLang="en-GB" dirty="0" smtClean="0">
                <a:latin typeface="新細明體" panose="02020500000000000000" pitchFamily="18" charset="-120"/>
              </a:rPr>
              <a:t>操作</a:t>
            </a:r>
            <a:r>
              <a:rPr lang="en-GB" altLang="zh-TW" dirty="0" smtClean="0">
                <a:latin typeface="新細明體" panose="02020500000000000000" pitchFamily="18" charset="-120"/>
              </a:rPr>
              <a:t>)(services (operations))</a:t>
            </a:r>
            <a:r>
              <a:rPr lang="zh-TW" altLang="en-US" dirty="0" smtClean="0">
                <a:latin typeface="新細明體" panose="02020500000000000000" pitchFamily="18" charset="-120"/>
              </a:rPr>
              <a:t>之物件集合的</a:t>
            </a:r>
            <a:r>
              <a:rPr lang="zh-TW" altLang="en-GB" dirty="0" smtClean="0">
                <a:latin typeface="新細明體" panose="02020500000000000000" pitchFamily="18" charset="-120"/>
              </a:rPr>
              <a:t>抽象理念</a:t>
            </a:r>
            <a:r>
              <a:rPr lang="en-US" altLang="zh-TW" dirty="0" smtClean="0">
                <a:latin typeface="新細明體" panose="02020500000000000000" pitchFamily="18" charset="-120"/>
              </a:rPr>
              <a:t>(abstraction)</a:t>
            </a:r>
            <a:endParaRPr lang="en-GB" altLang="zh-TW" dirty="0" smtClean="0">
              <a:latin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可</a:t>
            </a:r>
            <a:r>
              <a:rPr lang="zh-TW" altLang="en-US" dirty="0" smtClean="0">
                <a:latin typeface="新細明體" panose="02020500000000000000" pitchFamily="18" charset="-120"/>
              </a:rPr>
              <a:t>用以</a:t>
            </a:r>
            <a:r>
              <a:rPr lang="zh-TW" altLang="en-GB" dirty="0" smtClean="0">
                <a:latin typeface="新細明體" panose="02020500000000000000" pitchFamily="18" charset="-120"/>
              </a:rPr>
              <a:t>生產</a:t>
            </a:r>
            <a:r>
              <a:rPr lang="zh-TW" altLang="en-US" dirty="0" smtClean="0">
                <a:latin typeface="新細明體" panose="02020500000000000000" pitchFamily="18" charset="-120"/>
              </a:rPr>
              <a:t>不同</a:t>
            </a:r>
            <a:r>
              <a:rPr lang="zh-TW" altLang="en-GB" dirty="0" smtClean="0">
                <a:latin typeface="新細明體" panose="02020500000000000000" pitchFamily="18" charset="-120"/>
              </a:rPr>
              <a:t>的物件模型</a:t>
            </a:r>
            <a:endParaRPr lang="en-GB" altLang="zh-TW" dirty="0" smtClean="0">
              <a:latin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繼承模型</a:t>
            </a:r>
            <a:r>
              <a:rPr lang="en-GB" altLang="zh-TW" dirty="0" smtClean="0">
                <a:latin typeface="新細明體" panose="02020500000000000000" pitchFamily="18" charset="-120"/>
              </a:rPr>
              <a:t>(</a:t>
            </a:r>
            <a:r>
              <a:rPr lang="en-GB" altLang="zh-TW" sz="3000" dirty="0">
                <a:latin typeface="新細明體" panose="02020500000000000000" pitchFamily="18" charset="-120"/>
              </a:rPr>
              <a:t>inheritance models)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集</a:t>
            </a:r>
            <a:r>
              <a:rPr lang="zh-TW" altLang="en-US" dirty="0" smtClean="0">
                <a:latin typeface="新細明體" panose="02020500000000000000" pitchFamily="18" charset="-120"/>
              </a:rPr>
              <a:t>成</a:t>
            </a:r>
            <a:r>
              <a:rPr lang="zh-TW" altLang="en-GB" dirty="0" smtClean="0">
                <a:latin typeface="新細明體" panose="02020500000000000000" pitchFamily="18" charset="-120"/>
              </a:rPr>
              <a:t>模型</a:t>
            </a:r>
            <a:r>
              <a:rPr lang="en-GB" altLang="zh-TW" dirty="0" smtClean="0">
                <a:latin typeface="新細明體" panose="02020500000000000000" pitchFamily="18" charset="-120"/>
              </a:rPr>
              <a:t>(</a:t>
            </a:r>
            <a:r>
              <a:rPr lang="en-GB" altLang="zh-TW" sz="3000" dirty="0">
                <a:latin typeface="新細明體" panose="02020500000000000000" pitchFamily="18" charset="-120"/>
              </a:rPr>
              <a:t>aggregation models)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交互作用模型 </a:t>
            </a:r>
            <a:r>
              <a:rPr lang="en-GB" altLang="zh-TW" dirty="0" smtClean="0">
                <a:latin typeface="新細明體" panose="02020500000000000000" pitchFamily="18" charset="-120"/>
              </a:rPr>
              <a:t>(i</a:t>
            </a:r>
            <a:r>
              <a:rPr lang="en-GB" altLang="zh-TW" sz="3000" dirty="0">
                <a:latin typeface="新細明體" panose="02020500000000000000" pitchFamily="18" charset="-120"/>
              </a:rPr>
              <a:t>nteraction models)</a:t>
            </a:r>
          </a:p>
        </p:txBody>
      </p:sp>
    </p:spTree>
    <p:extLst>
      <p:ext uri="{BB962C8B-B14F-4D97-AF65-F5344CB8AC3E}">
        <p14:creationId xmlns:p14="http://schemas.microsoft.com/office/powerpoint/2010/main" val="3067787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統一塑模語言</a:t>
            </a:r>
            <a:br>
              <a:rPr lang="zh-TW" altLang="en-US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latin typeface="新細明體" panose="02020500000000000000" pitchFamily="18" charset="-120"/>
              </a:rPr>
              <a:t>Unified Modelling Language)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新細明體" panose="02020500000000000000" pitchFamily="18" charset="-120"/>
              </a:rPr>
              <a:t>由</a:t>
            </a:r>
            <a:r>
              <a:rPr lang="zh-TW" altLang="en-GB" dirty="0" smtClean="0">
                <a:latin typeface="新細明體" panose="02020500000000000000" pitchFamily="18" charset="-120"/>
              </a:rPr>
              <a:t>被廣泛使用</a:t>
            </a:r>
            <a:r>
              <a:rPr lang="zh-TW" altLang="en-US" dirty="0" smtClean="0">
                <a:latin typeface="新細明體" panose="02020500000000000000" pitchFamily="18" charset="-120"/>
              </a:rPr>
              <a:t>之</a:t>
            </a:r>
            <a:r>
              <a:rPr lang="zh-TW" altLang="en-GB" dirty="0" smtClean="0">
                <a:latin typeface="新細明體" panose="02020500000000000000" pitchFamily="18" charset="-120"/>
              </a:rPr>
              <a:t>物件導向分析</a:t>
            </a:r>
            <a:r>
              <a:rPr lang="zh-TW" altLang="en-US" dirty="0" smtClean="0">
                <a:latin typeface="新細明體" panose="02020500000000000000" pitchFamily="18" charset="-120"/>
              </a:rPr>
              <a:t>及</a:t>
            </a:r>
            <a:r>
              <a:rPr lang="zh-TW" altLang="en-GB" dirty="0" smtClean="0">
                <a:latin typeface="新細明體" panose="02020500000000000000" pitchFamily="18" charset="-120"/>
              </a:rPr>
              <a:t>設計方法</a:t>
            </a:r>
            <a:r>
              <a:rPr lang="zh-TW" altLang="en-US" dirty="0" smtClean="0">
                <a:latin typeface="新細明體" panose="02020500000000000000" pitchFamily="18" charset="-120"/>
              </a:rPr>
              <a:t>的</a:t>
            </a:r>
            <a:r>
              <a:rPr lang="en-GB" altLang="zh-TW" dirty="0" smtClean="0">
                <a:latin typeface="新細明體" panose="02020500000000000000" pitchFamily="18" charset="-120"/>
              </a:rPr>
              <a:t>  </a:t>
            </a:r>
            <a:r>
              <a:rPr lang="zh-TW" altLang="en-GB" dirty="0" smtClean="0">
                <a:latin typeface="新細明體" panose="02020500000000000000" pitchFamily="18" charset="-120"/>
              </a:rPr>
              <a:t>開發者</a:t>
            </a:r>
            <a:r>
              <a:rPr lang="zh-TW" altLang="en-US" dirty="0" smtClean="0">
                <a:latin typeface="新細明體" panose="02020500000000000000" pitchFamily="18" charset="-120"/>
              </a:rPr>
              <a:t>所提出</a:t>
            </a:r>
            <a:endParaRPr lang="en-GB" altLang="zh-TW" dirty="0" smtClean="0">
              <a:latin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GB" dirty="0" smtClean="0">
                <a:latin typeface="新細明體" panose="02020500000000000000" pitchFamily="18" charset="-120"/>
              </a:rPr>
              <a:t>已成為物件導向塑模</a:t>
            </a:r>
            <a:r>
              <a:rPr lang="en-GB" altLang="zh-TW" dirty="0" smtClean="0">
                <a:latin typeface="新細明體" panose="02020500000000000000" pitchFamily="18" charset="-120"/>
              </a:rPr>
              <a:t>(object-oriented modelling)</a:t>
            </a:r>
            <a:r>
              <a:rPr lang="zh-TW" altLang="en-GB" dirty="0" smtClean="0">
                <a:latin typeface="新細明體" panose="02020500000000000000" pitchFamily="18" charset="-120"/>
              </a:rPr>
              <a:t>的一個有效標準</a:t>
            </a:r>
            <a:r>
              <a:rPr lang="en-GB" altLang="zh-TW" dirty="0" smtClean="0">
                <a:latin typeface="新細明體" panose="02020500000000000000" pitchFamily="18" charset="-120"/>
              </a:rPr>
              <a:t>(effective standard) </a:t>
            </a:r>
            <a:endParaRPr lang="en-GB" altLang="zh-TW" dirty="0" smtClean="0">
              <a:latin typeface="新細明體" panose="02020500000000000000" pitchFamily="18" charset="-120"/>
            </a:endParaRPr>
          </a:p>
          <a:p>
            <a:r>
              <a:rPr lang="zh-TW" altLang="en-US" dirty="0">
                <a:latin typeface="新細明體" panose="02020500000000000000" pitchFamily="18" charset="-120"/>
              </a:rPr>
              <a:t>表示</a:t>
            </a:r>
            <a:r>
              <a:rPr lang="zh-TW" altLang="en-GB" dirty="0">
                <a:latin typeface="新細明體" panose="02020500000000000000" pitchFamily="18" charset="-120"/>
              </a:rPr>
              <a:t>法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en-GB" altLang="zh-TW" dirty="0">
                <a:latin typeface="Times New Roman" panose="02020603050405020304" pitchFamily="18" charset="0"/>
              </a:rPr>
              <a:t>notation</a:t>
            </a:r>
            <a:r>
              <a:rPr lang="en-US" altLang="zh-TW" dirty="0">
                <a:latin typeface="新細明體" panose="02020500000000000000" pitchFamily="18" charset="-120"/>
              </a:rPr>
              <a:t>)</a:t>
            </a:r>
            <a:endParaRPr lang="zh-TW" altLang="en-GB" dirty="0">
              <a:latin typeface="新細明體" panose="02020500000000000000" pitchFamily="18" charset="-120"/>
            </a:endParaRPr>
          </a:p>
          <a:p>
            <a:pPr lvl="1"/>
            <a:r>
              <a:rPr lang="zh-TW" altLang="en-GB" dirty="0">
                <a:latin typeface="新細明體" panose="02020500000000000000" pitchFamily="18" charset="-120"/>
              </a:rPr>
              <a:t>物件類別</a:t>
            </a:r>
            <a:r>
              <a:rPr lang="zh-TW" altLang="en-US" dirty="0">
                <a:latin typeface="新細明體" panose="02020500000000000000" pitchFamily="18" charset="-120"/>
              </a:rPr>
              <a:t>表示為</a:t>
            </a:r>
            <a:r>
              <a:rPr lang="zh-TW" altLang="en-GB" dirty="0">
                <a:latin typeface="新細明體" panose="02020500000000000000" pitchFamily="18" charset="-120"/>
              </a:rPr>
              <a:t>在頂端有</a:t>
            </a:r>
            <a:r>
              <a:rPr lang="zh-TW" altLang="en-US" dirty="0">
                <a:latin typeface="新細明體" panose="02020500000000000000" pitchFamily="18" charset="-120"/>
              </a:rPr>
              <a:t>名字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en-GB" altLang="zh-TW" dirty="0">
                <a:latin typeface="新細明體" panose="02020500000000000000" pitchFamily="18" charset="-120"/>
              </a:rPr>
              <a:t>name)</a:t>
            </a:r>
            <a:r>
              <a:rPr lang="zh-TW" altLang="en-GB" dirty="0">
                <a:latin typeface="新細明體" panose="02020500000000000000" pitchFamily="18" charset="-120"/>
              </a:rPr>
              <a:t>的長方形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en-GB" altLang="zh-TW" dirty="0">
                <a:latin typeface="Times New Roman" panose="02020603050405020304" pitchFamily="18" charset="0"/>
              </a:rPr>
              <a:t>rectangles</a:t>
            </a:r>
            <a:r>
              <a:rPr lang="en-US" altLang="zh-TW" dirty="0">
                <a:latin typeface="新細明體" panose="02020500000000000000" pitchFamily="18" charset="-120"/>
              </a:rPr>
              <a:t>)</a:t>
            </a:r>
            <a:r>
              <a:rPr lang="zh-TW" altLang="en-GB" dirty="0">
                <a:latin typeface="新細明體" panose="02020500000000000000" pitchFamily="18" charset="-120"/>
              </a:rPr>
              <a:t>，</a:t>
            </a:r>
            <a:r>
              <a:rPr lang="zh-TW" altLang="en-US" dirty="0">
                <a:latin typeface="新細明體" panose="02020500000000000000" pitchFamily="18" charset="-120"/>
              </a:rPr>
              <a:t>屬性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en-GB" altLang="zh-TW" dirty="0">
                <a:latin typeface="新細明體" panose="02020500000000000000" pitchFamily="18" charset="-120"/>
              </a:rPr>
              <a:t>attributes)</a:t>
            </a:r>
            <a:r>
              <a:rPr lang="zh-TW" altLang="en-US" dirty="0">
                <a:latin typeface="新細明體" panose="02020500000000000000" pitchFamily="18" charset="-120"/>
              </a:rPr>
              <a:t>位</a:t>
            </a:r>
            <a:r>
              <a:rPr lang="zh-TW" altLang="en-GB" dirty="0">
                <a:latin typeface="新細明體" panose="02020500000000000000" pitchFamily="18" charset="-120"/>
              </a:rPr>
              <a:t>於中間，而</a:t>
            </a:r>
            <a:r>
              <a:rPr lang="zh-TW" altLang="en-US" dirty="0">
                <a:latin typeface="新細明體" panose="02020500000000000000" pitchFamily="18" charset="-120"/>
              </a:rPr>
              <a:t>操作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en-GB" altLang="zh-TW" dirty="0">
                <a:latin typeface="新細明體" panose="02020500000000000000" pitchFamily="18" charset="-120"/>
              </a:rPr>
              <a:t>operation)</a:t>
            </a:r>
            <a:r>
              <a:rPr lang="zh-TW" altLang="en-GB" dirty="0">
                <a:latin typeface="新細明體" panose="02020500000000000000" pitchFamily="18" charset="-120"/>
              </a:rPr>
              <a:t>在底</a:t>
            </a:r>
            <a:r>
              <a:rPr lang="zh-TW" altLang="en-US" dirty="0">
                <a:latin typeface="新細明體" panose="02020500000000000000" pitchFamily="18" charset="-120"/>
              </a:rPr>
              <a:t>部</a:t>
            </a:r>
            <a:r>
              <a:rPr lang="zh-TW" altLang="en-GB" dirty="0">
                <a:latin typeface="新細明體" panose="02020500000000000000" pitchFamily="18" charset="-120"/>
              </a:rPr>
              <a:t> </a:t>
            </a:r>
            <a:endParaRPr lang="en-GB" altLang="zh-TW" dirty="0">
              <a:latin typeface="新細明體" panose="02020500000000000000" pitchFamily="18" charset="-120"/>
            </a:endParaRPr>
          </a:p>
          <a:p>
            <a:pPr lvl="1"/>
            <a:r>
              <a:rPr lang="zh-TW" altLang="en-GB" dirty="0">
                <a:latin typeface="新細明體" panose="02020500000000000000" pitchFamily="18" charset="-120"/>
              </a:rPr>
              <a:t>在物件類別之間的關係</a:t>
            </a:r>
            <a:r>
              <a:rPr lang="en-US" altLang="zh-TW" dirty="0">
                <a:latin typeface="新細明體" panose="02020500000000000000" pitchFamily="18" charset="-120"/>
              </a:rPr>
              <a:t>(relationships)</a:t>
            </a:r>
            <a:r>
              <a:rPr lang="en-GB" altLang="zh-TW" dirty="0">
                <a:latin typeface="新細明體" panose="02020500000000000000" pitchFamily="18" charset="-120"/>
              </a:rPr>
              <a:t>(</a:t>
            </a:r>
            <a:r>
              <a:rPr lang="zh-TW" altLang="en-US" dirty="0">
                <a:latin typeface="新細明體" panose="02020500000000000000" pitchFamily="18" charset="-120"/>
              </a:rPr>
              <a:t>或稱為關連</a:t>
            </a:r>
            <a:r>
              <a:rPr lang="en-US" altLang="zh-TW" dirty="0">
                <a:latin typeface="新細明體" panose="02020500000000000000" pitchFamily="18" charset="-120"/>
              </a:rPr>
              <a:t>(association)</a:t>
            </a:r>
            <a:r>
              <a:rPr lang="en-GB" altLang="zh-TW" dirty="0">
                <a:latin typeface="新細明體" panose="02020500000000000000" pitchFamily="18" charset="-120"/>
              </a:rPr>
              <a:t>)</a:t>
            </a:r>
            <a:r>
              <a:rPr lang="zh-TW" altLang="en-US" dirty="0">
                <a:latin typeface="新細明體" panose="02020500000000000000" pitchFamily="18" charset="-120"/>
              </a:rPr>
              <a:t>以</a:t>
            </a:r>
            <a:r>
              <a:rPr lang="zh-TW" altLang="en-GB" dirty="0">
                <a:latin typeface="新細明體" panose="02020500000000000000" pitchFamily="18" charset="-120"/>
              </a:rPr>
              <a:t>連結物件</a:t>
            </a:r>
            <a:r>
              <a:rPr lang="zh-TW" altLang="en-US" dirty="0">
                <a:latin typeface="新細明體" panose="02020500000000000000" pitchFamily="18" charset="-120"/>
              </a:rPr>
              <a:t>的線段</a:t>
            </a:r>
            <a:r>
              <a:rPr lang="en-GB" altLang="zh-TW" dirty="0">
                <a:latin typeface="新細明體" panose="02020500000000000000" pitchFamily="18" charset="-120"/>
              </a:rPr>
              <a:t>(lines)</a:t>
            </a:r>
            <a:r>
              <a:rPr lang="zh-TW" altLang="en-US" dirty="0">
                <a:latin typeface="新細明體" panose="02020500000000000000" pitchFamily="18" charset="-120"/>
              </a:rPr>
              <a:t>來表示</a:t>
            </a:r>
            <a:endParaRPr lang="en-GB" altLang="zh-TW" dirty="0">
              <a:latin typeface="新細明體" panose="02020500000000000000" pitchFamily="18" charset="-120"/>
            </a:endParaRPr>
          </a:p>
          <a:p>
            <a:pPr lvl="1"/>
            <a:r>
              <a:rPr lang="zh-TW" altLang="en-GB" dirty="0">
                <a:latin typeface="新細明體" panose="02020500000000000000" pitchFamily="18" charset="-120"/>
              </a:rPr>
              <a:t>繼承</a:t>
            </a:r>
            <a:r>
              <a:rPr lang="en-US" altLang="zh-TW" dirty="0">
                <a:latin typeface="新細明體" panose="02020500000000000000" pitchFamily="18" charset="-120"/>
              </a:rPr>
              <a:t>(inheritance)</a:t>
            </a:r>
            <a:r>
              <a:rPr lang="zh-TW" altLang="en-US" dirty="0">
                <a:latin typeface="新細明體" panose="02020500000000000000" pitchFamily="18" charset="-120"/>
              </a:rPr>
              <a:t>常</a:t>
            </a:r>
            <a:r>
              <a:rPr lang="zh-TW" altLang="en-GB" dirty="0">
                <a:latin typeface="新細明體" panose="02020500000000000000" pitchFamily="18" charset="-120"/>
              </a:rPr>
              <a:t>被</a:t>
            </a:r>
            <a:r>
              <a:rPr lang="zh-TW" altLang="en-US" dirty="0">
                <a:latin typeface="新細明體" panose="02020500000000000000" pitchFamily="18" charset="-120"/>
              </a:rPr>
              <a:t>視</a:t>
            </a:r>
            <a:r>
              <a:rPr lang="zh-TW" altLang="en-GB" dirty="0">
                <a:latin typeface="新細明體" panose="02020500000000000000" pitchFamily="18" charset="-120"/>
              </a:rPr>
              <a:t>為</a:t>
            </a:r>
            <a:r>
              <a:rPr lang="zh-TW" altLang="en-US" dirty="0">
                <a:latin typeface="新細明體" panose="02020500000000000000" pitchFamily="18" charset="-120"/>
              </a:rPr>
              <a:t>一般化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en-GB" altLang="zh-TW" dirty="0">
                <a:latin typeface="新細明體" panose="02020500000000000000" pitchFamily="18" charset="-120"/>
              </a:rPr>
              <a:t>generalisation)</a:t>
            </a:r>
            <a:r>
              <a:rPr lang="zh-TW" altLang="en-US" dirty="0">
                <a:latin typeface="新細明體" panose="02020500000000000000" pitchFamily="18" charset="-120"/>
              </a:rPr>
              <a:t>，</a:t>
            </a:r>
            <a:r>
              <a:rPr lang="zh-TW" altLang="en-GB" dirty="0">
                <a:latin typeface="新細明體" panose="02020500000000000000" pitchFamily="18" charset="-120"/>
              </a:rPr>
              <a:t>在階層中表示</a:t>
            </a:r>
            <a:r>
              <a:rPr lang="en-GB" altLang="zh-TW" dirty="0">
                <a:latin typeface="新細明體" panose="02020500000000000000" pitchFamily="18" charset="-120"/>
              </a:rPr>
              <a:t>upwards 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zh-TW" altLang="en-US" dirty="0">
                <a:latin typeface="新細明體" panose="02020500000000000000" pitchFamily="18" charset="-120"/>
              </a:rPr>
              <a:t>非</a:t>
            </a:r>
            <a:r>
              <a:rPr lang="en-GB" altLang="zh-TW" dirty="0">
                <a:latin typeface="新細明體" panose="02020500000000000000" pitchFamily="18" charset="-120"/>
              </a:rPr>
              <a:t>downwards)</a:t>
            </a:r>
            <a:r>
              <a:rPr lang="zh-TW" altLang="en-US" dirty="0">
                <a:latin typeface="新細明體" panose="02020500000000000000" pitchFamily="18" charset="-120"/>
              </a:rPr>
              <a:t>的關係</a:t>
            </a:r>
          </a:p>
          <a:p>
            <a:pPr eaLnBrk="1" hangingPunct="1">
              <a:lnSpc>
                <a:spcPct val="90000"/>
              </a:lnSpc>
            </a:pPr>
            <a:endParaRPr lang="en-GB" altLang="zh-TW" dirty="0" smtClean="0">
              <a:latin typeface="新細明體" panose="02020500000000000000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3218873"/>
            <a:ext cx="10515600" cy="295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 smtClean="0"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395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81001"/>
            <a:ext cx="8001000" cy="1139825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pPr algn="ctr" eaLnBrk="1" hangingPunct="1"/>
            <a:r>
              <a:rPr lang="zh-TW" altLang="en-US" smtClean="0">
                <a:latin typeface="新細明體" panose="02020500000000000000" pitchFamily="18" charset="-120"/>
              </a:rPr>
              <a:t>繼承模型</a:t>
            </a:r>
            <a:br>
              <a:rPr lang="zh-TW" altLang="en-US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latin typeface="新細明體" panose="02020500000000000000" pitchFamily="18" charset="-120"/>
              </a:rPr>
              <a:t>Inheritance Models)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將</a:t>
            </a:r>
            <a:r>
              <a:rPr lang="zh-TW" altLang="en-US" smtClean="0">
                <a:latin typeface="Times New Roman" panose="02020603050405020304" pitchFamily="18" charset="0"/>
              </a:rPr>
              <a:t>領域</a:t>
            </a:r>
            <a:r>
              <a:rPr lang="zh-TW" altLang="en-GB" smtClean="0">
                <a:latin typeface="新細明體" panose="02020500000000000000" pitchFamily="18" charset="-120"/>
              </a:rPr>
              <a:t>物件類別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latin typeface="Times New Roman" panose="02020603050405020304" pitchFamily="18" charset="0"/>
              </a:rPr>
              <a:t>domain object classes)</a:t>
            </a:r>
            <a:r>
              <a:rPr lang="zh-TW" altLang="en-US" smtClean="0">
                <a:latin typeface="Times New Roman" panose="02020603050405020304" pitchFamily="18" charset="0"/>
              </a:rPr>
              <a:t>組織成階層式架構</a:t>
            </a:r>
            <a:r>
              <a:rPr lang="en-US" altLang="zh-TW" smtClean="0">
                <a:latin typeface="Times New Roman" panose="02020603050405020304" pitchFamily="18" charset="0"/>
              </a:rPr>
              <a:t>(</a:t>
            </a:r>
            <a:r>
              <a:rPr lang="en-GB" altLang="zh-TW" smtClean="0">
                <a:latin typeface="Times New Roman" panose="02020603050405020304" pitchFamily="18" charset="0"/>
              </a:rPr>
              <a:t>hierarchy</a:t>
            </a:r>
            <a:r>
              <a:rPr lang="en-US" altLang="zh-TW" smtClean="0">
                <a:latin typeface="Times New Roman" panose="02020603050405020304" pitchFamily="18" charset="0"/>
              </a:rPr>
              <a:t>)</a:t>
            </a:r>
            <a:r>
              <a:rPr lang="zh-TW" altLang="en-GB" smtClean="0">
                <a:latin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位於</a:t>
            </a:r>
            <a:r>
              <a:rPr lang="zh-TW" altLang="en-GB" smtClean="0">
                <a:latin typeface="新細明體" panose="02020500000000000000" pitchFamily="18" charset="-120"/>
              </a:rPr>
              <a:t>階層頂端</a:t>
            </a:r>
            <a:r>
              <a:rPr lang="en-US" altLang="zh-TW" smtClean="0">
                <a:latin typeface="新細明體" panose="02020500000000000000" pitchFamily="18" charset="-120"/>
              </a:rPr>
              <a:t>(top)</a:t>
            </a:r>
            <a:r>
              <a:rPr lang="zh-TW" altLang="en-US" smtClean="0">
                <a:latin typeface="新細明體" panose="02020500000000000000" pitchFamily="18" charset="-120"/>
              </a:rPr>
              <a:t>的</a:t>
            </a:r>
            <a:r>
              <a:rPr lang="zh-TW" altLang="en-GB" smtClean="0">
                <a:latin typeface="新細明體" panose="02020500000000000000" pitchFamily="18" charset="-120"/>
              </a:rPr>
              <a:t>類別</a:t>
            </a:r>
            <a:r>
              <a:rPr lang="zh-TW" altLang="en-US" smtClean="0">
                <a:latin typeface="新細明體" panose="02020500000000000000" pitchFamily="18" charset="-120"/>
              </a:rPr>
              <a:t>可</a:t>
            </a:r>
            <a:r>
              <a:rPr lang="zh-TW" altLang="en-GB" smtClean="0">
                <a:latin typeface="新細明體" panose="02020500000000000000" pitchFamily="18" charset="-120"/>
              </a:rPr>
              <a:t>反映所有類別的共同特色</a:t>
            </a:r>
            <a:r>
              <a:rPr lang="en-US" altLang="zh-TW" smtClean="0">
                <a:latin typeface="新細明體" panose="02020500000000000000" pitchFamily="18" charset="-120"/>
              </a:rPr>
              <a:t>(common features)</a:t>
            </a:r>
            <a:r>
              <a:rPr lang="zh-TW" altLang="en-GB" smtClean="0">
                <a:latin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zh-TW" altLang="en-GB" smtClean="0">
                <a:latin typeface="新細明體" panose="02020500000000000000" pitchFamily="18" charset="-120"/>
              </a:rPr>
              <a:t>物件類別由一</a:t>
            </a:r>
            <a:r>
              <a:rPr lang="zh-TW" altLang="en-US" smtClean="0">
                <a:latin typeface="新細明體" panose="02020500000000000000" pitchFamily="18" charset="-120"/>
              </a:rPr>
              <a:t>個</a:t>
            </a:r>
            <a:r>
              <a:rPr lang="zh-TW" altLang="en-GB" smtClean="0">
                <a:latin typeface="新細明體" panose="02020500000000000000" pitchFamily="18" charset="-120"/>
              </a:rPr>
              <a:t>或多</a:t>
            </a:r>
            <a:r>
              <a:rPr lang="zh-TW" altLang="en-US" smtClean="0">
                <a:latin typeface="新細明體" panose="02020500000000000000" pitchFamily="18" charset="-120"/>
              </a:rPr>
              <a:t>個</a:t>
            </a:r>
            <a:r>
              <a:rPr lang="en-GB" altLang="zh-TW" smtClean="0">
                <a:latin typeface="新細明體" panose="02020500000000000000" pitchFamily="18" charset="-120"/>
              </a:rPr>
              <a:t>super-classes</a:t>
            </a:r>
            <a:r>
              <a:rPr lang="zh-TW" altLang="en-GB" smtClean="0">
                <a:latin typeface="新細明體" panose="02020500000000000000" pitchFamily="18" charset="-120"/>
              </a:rPr>
              <a:t>繼承他們的屬性和服務</a:t>
            </a:r>
            <a:endParaRPr lang="en-US" altLang="zh-TW" smtClean="0">
              <a:latin typeface="新細明體" panose="02020500000000000000" pitchFamily="18" charset="-120"/>
            </a:endParaRPr>
          </a:p>
          <a:p>
            <a:pPr eaLnBrk="1" hangingPunct="1"/>
            <a:r>
              <a:rPr lang="zh-TW" altLang="en-GB" smtClean="0">
                <a:latin typeface="新細明體" panose="02020500000000000000" pitchFamily="18" charset="-120"/>
              </a:rPr>
              <a:t>物件類別</a:t>
            </a:r>
            <a:r>
              <a:rPr lang="zh-TW" altLang="en-US" smtClean="0">
                <a:latin typeface="新細明體" panose="02020500000000000000" pitchFamily="18" charset="-120"/>
              </a:rPr>
              <a:t>可根據</a:t>
            </a:r>
            <a:r>
              <a:rPr lang="zh-TW" altLang="en-GB" smtClean="0">
                <a:latin typeface="新細明體" panose="02020500000000000000" pitchFamily="18" charset="-120"/>
              </a:rPr>
              <a:t>需要</a:t>
            </a:r>
            <a:r>
              <a:rPr lang="zh-TW" altLang="en-US" smtClean="0">
                <a:latin typeface="新細明體" panose="02020500000000000000" pitchFamily="18" charset="-120"/>
              </a:rPr>
              <a:t>客製化</a:t>
            </a:r>
            <a:r>
              <a:rPr lang="en-US" altLang="zh-TW" smtClean="0">
                <a:latin typeface="新細明體" panose="02020500000000000000" pitchFamily="18" charset="-120"/>
              </a:rPr>
              <a:t>(specialized)</a:t>
            </a:r>
            <a:r>
              <a:rPr lang="zh-TW" altLang="en-GB" smtClean="0">
                <a:latin typeface="新細明體" panose="02020500000000000000" pitchFamily="18" charset="-120"/>
              </a:rPr>
              <a:t>屬性和服務</a:t>
            </a:r>
          </a:p>
        </p:txBody>
      </p:sp>
    </p:spTree>
    <p:extLst>
      <p:ext uri="{BB962C8B-B14F-4D97-AF65-F5344CB8AC3E}">
        <p14:creationId xmlns:p14="http://schemas.microsoft.com/office/powerpoint/2010/main" val="232041536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3" descr="圖片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4" y="762001"/>
            <a:ext cx="8904287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7010400" y="914400"/>
            <a:ext cx="2179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GB" sz="1800">
                <a:latin typeface="BiauKai" charset="-120"/>
              </a:rPr>
              <a:t>圖書館類別階層</a:t>
            </a:r>
          </a:p>
          <a:p>
            <a:pPr eaLnBrk="1" hangingPunct="1"/>
            <a:r>
              <a:rPr lang="en-GB" altLang="zh-TW" sz="1800">
                <a:latin typeface="BiauKai" charset="-120"/>
              </a:rPr>
              <a:t>Library class hierarchy</a:t>
            </a:r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8133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81001"/>
            <a:ext cx="8001000" cy="1139825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pPr algn="ctr" eaLnBrk="1" hangingPunct="1"/>
            <a:r>
              <a:rPr lang="zh-TW" altLang="en-US" smtClean="0">
                <a:solidFill>
                  <a:schemeClr val="tx1"/>
                </a:solidFill>
                <a:latin typeface="新細明體" panose="02020500000000000000" pitchFamily="18" charset="-120"/>
              </a:rPr>
              <a:t>多重繼承</a:t>
            </a:r>
            <a:br>
              <a:rPr lang="zh-TW" altLang="en-US" smtClean="0">
                <a:solidFill>
                  <a:schemeClr val="tx1"/>
                </a:solidFill>
                <a:latin typeface="新細明體" panose="02020500000000000000" pitchFamily="18" charset="-120"/>
              </a:rPr>
            </a:br>
            <a:r>
              <a:rPr lang="en-US" altLang="zh-TW" smtClean="0">
                <a:solidFill>
                  <a:schemeClr val="tx1"/>
                </a:solidFill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solidFill>
                  <a:schemeClr val="tx1"/>
                </a:solidFill>
                <a:latin typeface="新細明體" panose="02020500000000000000" pitchFamily="18" charset="-120"/>
              </a:rPr>
              <a:t>Multiple Inheritance)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相較於由單一父類別</a:t>
            </a:r>
            <a:r>
              <a:rPr lang="en-GB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(single parent class)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繼承屬性與服務，支援多繼承</a:t>
            </a:r>
            <a:r>
              <a:rPr lang="en-US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(</a:t>
            </a:r>
            <a:r>
              <a:rPr lang="en-GB" altLang="zh-TW" sz="2600">
                <a:solidFill>
                  <a:srgbClr val="000000"/>
                </a:solidFill>
                <a:latin typeface="Times New Roman" panose="02020603050405020304" pitchFamily="18" charset="0"/>
              </a:rPr>
              <a:t>multiple inheritance</a:t>
            </a:r>
            <a:r>
              <a:rPr lang="en-US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系統則允許物件類別繼承多個</a:t>
            </a:r>
            <a:r>
              <a:rPr lang="en-GB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super-classes</a:t>
            </a:r>
          </a:p>
          <a:p>
            <a:pPr eaLnBrk="1" hangingPunct="1"/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可能造成</a:t>
            </a:r>
            <a:r>
              <a:rPr lang="zh-TW" altLang="en-US" sz="2600">
                <a:solidFill>
                  <a:srgbClr val="000000"/>
                </a:solidFill>
                <a:latin typeface="新細明體" panose="02020500000000000000" pitchFamily="18" charset="-120"/>
              </a:rPr>
              <a:t>在不同</a:t>
            </a:r>
            <a:r>
              <a:rPr lang="en-GB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super-classes</a:t>
            </a:r>
            <a:r>
              <a:rPr lang="zh-TW" altLang="en-US" sz="2600">
                <a:solidFill>
                  <a:srgbClr val="000000"/>
                </a:solidFill>
                <a:latin typeface="新細明體" panose="02020500000000000000" pitchFamily="18" charset="-120"/>
              </a:rPr>
              <a:t>中，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屬性與服務</a:t>
            </a:r>
            <a:r>
              <a:rPr lang="zh-TW" altLang="en-US" sz="2600">
                <a:solidFill>
                  <a:srgbClr val="000000"/>
                </a:solidFill>
                <a:latin typeface="新細明體" panose="02020500000000000000" pitchFamily="18" charset="-120"/>
              </a:rPr>
              <a:t>的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名字</a:t>
            </a:r>
            <a:r>
              <a:rPr lang="en-GB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(name)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相同</a:t>
            </a:r>
            <a:r>
              <a:rPr lang="zh-TW" altLang="en-US" sz="2600">
                <a:solidFill>
                  <a:srgbClr val="000000"/>
                </a:solidFill>
                <a:latin typeface="新細明體" panose="02020500000000000000" pitchFamily="18" charset="-120"/>
              </a:rPr>
              <a:t>，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但語意</a:t>
            </a:r>
            <a:r>
              <a:rPr lang="zh-TW" altLang="en-US" sz="2600">
                <a:solidFill>
                  <a:srgbClr val="000000"/>
                </a:solidFill>
                <a:latin typeface="新細明體" panose="02020500000000000000" pitchFamily="18" charset="-120"/>
              </a:rPr>
              <a:t>卻不同的</a:t>
            </a:r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衝突</a:t>
            </a:r>
            <a:r>
              <a:rPr lang="en-GB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(semantic conflicts)</a:t>
            </a:r>
          </a:p>
          <a:p>
            <a:pPr eaLnBrk="1" hangingPunct="1"/>
            <a:r>
              <a:rPr lang="zh-TW" altLang="en-GB" sz="2600">
                <a:solidFill>
                  <a:srgbClr val="000000"/>
                </a:solidFill>
                <a:latin typeface="新細明體" panose="02020500000000000000" pitchFamily="18" charset="-120"/>
              </a:rPr>
              <a:t>使得類別階層重組更為複雜</a:t>
            </a:r>
            <a:r>
              <a:rPr lang="en-US" altLang="zh-TW" sz="2600">
                <a:solidFill>
                  <a:srgbClr val="000000"/>
                </a:solidFill>
                <a:latin typeface="新細明體" panose="02020500000000000000" pitchFamily="18" charset="-120"/>
              </a:rPr>
              <a:t>(</a:t>
            </a:r>
            <a:r>
              <a:rPr lang="en-GB" altLang="zh-TW" sz="2600">
                <a:solidFill>
                  <a:srgbClr val="000000"/>
                </a:solidFill>
                <a:latin typeface="Times New Roman" panose="02020603050405020304" pitchFamily="18" charset="0"/>
              </a:rPr>
              <a:t>hierarchy reorganisation more complex)</a:t>
            </a:r>
            <a:endParaRPr lang="zh-TW" altLang="en-GB" sz="2600">
              <a:solidFill>
                <a:srgbClr val="000000"/>
              </a:solidFill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3626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81001"/>
            <a:ext cx="8001000" cy="1139825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pPr algn="ctr" eaLnBrk="1" hangingPunct="1"/>
            <a:r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多重繼承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GB" altLang="zh-TW" smtClean="0">
                <a:latin typeface="Times New Roman" panose="02020603050405020304" pitchFamily="18" charset="0"/>
              </a:rPr>
              <a:t>Multiple Inheritance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en-GB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2946" name="Picture 5" descr="圖片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33550"/>
            <a:ext cx="767238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53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These slides are designed to accompany </a:t>
            </a:r>
            <a:r>
              <a:rPr lang="en-US" altLang="zh-TW" i="1"/>
              <a:t>Software Engineering: A Practitioner’s Approach, 7/e </a:t>
            </a:r>
            <a:r>
              <a:rPr lang="en-US" altLang="zh-TW"/>
              <a:t>(McGraw-Hill, 2009) Slides copyright 2009 by Roger Pressman.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28" charset="-128"/>
              </a:defRPr>
            </a:lvl9pPr>
          </a:lstStyle>
          <a:p>
            <a:fld id="{96AC87ED-882D-4707-8027-2AF21A78F327}" type="slidenum">
              <a:rPr lang="zh-TW" altLang="en-US" sz="1000">
                <a:latin typeface="Helvetica" pitchFamily="-128" charset="0"/>
                <a:ea typeface="新細明體" pitchFamily="18" charset="-120"/>
              </a:rPr>
              <a:pPr/>
              <a:t>6</a:t>
            </a:fld>
            <a:endParaRPr lang="en-US" altLang="zh-TW" sz="1000">
              <a:latin typeface="Helvetica" pitchFamily="-128" charset="0"/>
              <a:ea typeface="新細明體" pitchFamily="18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43200" y="1143001"/>
            <a:ext cx="8458200" cy="600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Analysis Model -&gt; Design Model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71" y="1577966"/>
            <a:ext cx="7339275" cy="514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7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381001"/>
            <a:ext cx="8001000" cy="1139825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pPr algn="ctr" eaLnBrk="1" hangingPunct="1"/>
            <a:r>
              <a:rPr lang="zh-TW" altLang="en-US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物件集成</a:t>
            </a:r>
            <a:r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GB" altLang="zh-TW" smtClean="0">
                <a:solidFill>
                  <a:schemeClr val="tx1"/>
                </a:solidFill>
                <a:latin typeface="BiauKai" charset="-120"/>
              </a:rPr>
              <a:t>Object Aggregation)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zh-TW" altLang="en-GB" smtClean="0">
                <a:latin typeface="新細明體" panose="02020500000000000000" pitchFamily="18" charset="-120"/>
              </a:rPr>
              <a:t>集</a:t>
            </a:r>
            <a:r>
              <a:rPr lang="zh-TW" altLang="en-US" smtClean="0">
                <a:latin typeface="新細明體" panose="02020500000000000000" pitchFamily="18" charset="-120"/>
              </a:rPr>
              <a:t>成</a:t>
            </a:r>
            <a:r>
              <a:rPr lang="zh-TW" altLang="en-GB" smtClean="0">
                <a:latin typeface="新細明體" panose="02020500000000000000" pitchFamily="18" charset="-120"/>
              </a:rPr>
              <a:t>模型</a:t>
            </a:r>
            <a:r>
              <a:rPr lang="en-GB" altLang="zh-TW" smtClean="0">
                <a:latin typeface="新細明體" panose="02020500000000000000" pitchFamily="18" charset="-120"/>
              </a:rPr>
              <a:t>(a</a:t>
            </a:r>
            <a:r>
              <a:rPr lang="en-GB" altLang="zh-TW" smtClean="0">
                <a:latin typeface="BiauKai" charset="-120"/>
              </a:rPr>
              <a:t>ggregation model)</a:t>
            </a:r>
            <a:r>
              <a:rPr lang="zh-TW" altLang="en-GB" smtClean="0">
                <a:latin typeface="BiauKai" charset="-120"/>
              </a:rPr>
              <a:t>表</a:t>
            </a:r>
            <a:r>
              <a:rPr lang="zh-TW" altLang="en-GB" smtClean="0">
                <a:latin typeface="新細明體" panose="02020500000000000000" pitchFamily="18" charset="-120"/>
              </a:rPr>
              <a:t>示</a:t>
            </a:r>
            <a:r>
              <a:rPr lang="zh-TW" altLang="en-US" smtClean="0">
                <a:latin typeface="新細明體" panose="02020500000000000000" pitchFamily="18" charset="-120"/>
              </a:rPr>
              <a:t>集合</a:t>
            </a:r>
            <a:r>
              <a:rPr lang="en-US" altLang="zh-TW" smtClean="0">
                <a:latin typeface="新細明體" panose="02020500000000000000" pitchFamily="18" charset="-120"/>
              </a:rPr>
              <a:t>(collection)</a:t>
            </a:r>
            <a:r>
              <a:rPr lang="zh-TW" altLang="en-US" smtClean="0">
                <a:latin typeface="新細明體" panose="02020500000000000000" pitchFamily="18" charset="-120"/>
              </a:rPr>
              <a:t>而成的</a:t>
            </a:r>
            <a:r>
              <a:rPr lang="zh-TW" altLang="en-GB" smtClean="0">
                <a:latin typeface="新細明體" panose="02020500000000000000" pitchFamily="18" charset="-120"/>
              </a:rPr>
              <a:t>類別</a:t>
            </a:r>
            <a:r>
              <a:rPr lang="en-US" altLang="zh-TW" smtClean="0">
                <a:latin typeface="新細明體" panose="02020500000000000000" pitchFamily="18" charset="-120"/>
              </a:rPr>
              <a:t>(class)</a:t>
            </a:r>
            <a:r>
              <a:rPr lang="zh-TW" altLang="en-GB" smtClean="0">
                <a:latin typeface="新細明體" panose="02020500000000000000" pitchFamily="18" charset="-120"/>
              </a:rPr>
              <a:t>如何由其</a:t>
            </a:r>
            <a:r>
              <a:rPr lang="zh-TW" altLang="en-US" smtClean="0">
                <a:latin typeface="新細明體" panose="02020500000000000000" pitchFamily="18" charset="-120"/>
              </a:rPr>
              <a:t>它</a:t>
            </a:r>
            <a:r>
              <a:rPr lang="zh-TW" altLang="en-GB" smtClean="0">
                <a:latin typeface="新細明體" panose="02020500000000000000" pitchFamily="18" charset="-120"/>
              </a:rPr>
              <a:t>類別組</a:t>
            </a:r>
            <a:r>
              <a:rPr lang="zh-TW" altLang="en-US" smtClean="0">
                <a:latin typeface="新細明體" panose="02020500000000000000" pitchFamily="18" charset="-120"/>
              </a:rPr>
              <a:t>合而</a:t>
            </a:r>
            <a:r>
              <a:rPr lang="zh-TW" altLang="en-GB" smtClean="0">
                <a:latin typeface="新細明體" panose="02020500000000000000" pitchFamily="18" charset="-120"/>
              </a:rPr>
              <a:t>成</a:t>
            </a:r>
            <a:r>
              <a:rPr lang="en-US" altLang="zh-TW" smtClean="0">
                <a:latin typeface="新細明體" panose="02020500000000000000" pitchFamily="18" charset="-120"/>
              </a:rPr>
              <a:t>(compose)</a:t>
            </a:r>
            <a:endParaRPr lang="zh-TW" altLang="en-GB" smtClean="0">
              <a:latin typeface="新細明體" panose="02020500000000000000" pitchFamily="18" charset="-120"/>
            </a:endParaRPr>
          </a:p>
          <a:p>
            <a:pPr eaLnBrk="1" hangingPunct="1"/>
            <a:r>
              <a:rPr lang="zh-TW" altLang="en-US" smtClean="0"/>
              <a:t>類似於</a:t>
            </a:r>
            <a:r>
              <a:rPr lang="zh-TW" altLang="en-GB" smtClean="0">
                <a:latin typeface="BiauKai" charset="-120"/>
              </a:rPr>
              <a:t>在語意資料模型</a:t>
            </a:r>
            <a:r>
              <a:rPr lang="en-GB" altLang="zh-TW" smtClean="0">
                <a:latin typeface="BiauKai" charset="-120"/>
              </a:rPr>
              <a:t>(semantic data models)</a:t>
            </a:r>
            <a:r>
              <a:rPr lang="zh-TW" altLang="en-US" smtClean="0">
                <a:latin typeface="BiauKai" charset="-120"/>
              </a:rPr>
              <a:t>中的</a:t>
            </a:r>
            <a:r>
              <a:rPr lang="zh-TW" altLang="en-US" smtClean="0"/>
              <a:t>部分關係</a:t>
            </a:r>
            <a:r>
              <a:rPr lang="en-GB" altLang="zh-TW" smtClean="0">
                <a:latin typeface="BiauKai" charset="-120"/>
              </a:rPr>
              <a:t>(part-of relationship)</a:t>
            </a:r>
          </a:p>
        </p:txBody>
      </p:sp>
    </p:spTree>
    <p:extLst>
      <p:ext uri="{BB962C8B-B14F-4D97-AF65-F5344CB8AC3E}">
        <p14:creationId xmlns:p14="http://schemas.microsoft.com/office/powerpoint/2010/main" val="60702765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1"/>
            <a:ext cx="8001000" cy="1171575"/>
          </a:xfrm>
          <a:noFill/>
        </p:spPr>
        <p:txBody>
          <a:bodyPr vert="horz" lIns="90487" tIns="44450" rIns="90487" bIns="44450" rtlCol="0" anchor="ctr">
            <a:normAutofit fontScale="90000"/>
          </a:bodyPr>
          <a:lstStyle/>
          <a:p>
            <a:pPr algn="ctr" eaLnBrk="1" hangingPunct="1"/>
            <a:r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物件集合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GB" altLang="zh-TW" smtClean="0">
                <a:latin typeface="Times New Roman" panose="02020603050405020304" pitchFamily="18" charset="0"/>
              </a:rPr>
              <a:t>Object Aggregation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en-GB" altLang="zh-TW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4994" name="Picture 5" descr="圖片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49438"/>
            <a:ext cx="769620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732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001000" cy="11033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TW" altLang="en-US" smtClean="0">
                <a:solidFill>
                  <a:schemeClr val="tx1"/>
                </a:solidFill>
                <a:latin typeface="新細明體" panose="02020500000000000000" pitchFamily="18" charset="-120"/>
              </a:rPr>
              <a:t>物件行為塑模</a:t>
            </a:r>
            <a:br>
              <a:rPr lang="zh-TW" altLang="en-US" smtClean="0">
                <a:solidFill>
                  <a:schemeClr val="tx1"/>
                </a:solidFill>
                <a:latin typeface="新細明體" panose="02020500000000000000" pitchFamily="18" charset="-120"/>
              </a:rPr>
            </a:br>
            <a:r>
              <a:rPr lang="en-US" altLang="zh-TW" smtClean="0">
                <a:solidFill>
                  <a:schemeClr val="tx1"/>
                </a:solidFill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solidFill>
                  <a:schemeClr val="tx1"/>
                </a:solidFill>
                <a:latin typeface="新細明體" panose="02020500000000000000" pitchFamily="18" charset="-120"/>
              </a:rPr>
              <a:t>Object Behaviour Modelling)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GB" smtClean="0">
                <a:latin typeface="新細明體" panose="02020500000000000000" pitchFamily="18" charset="-120"/>
              </a:rPr>
              <a:t>行為模</a:t>
            </a:r>
            <a:r>
              <a:rPr lang="zh-TW" altLang="en-US" smtClean="0">
                <a:latin typeface="新細明體" panose="02020500000000000000" pitchFamily="18" charset="-120"/>
              </a:rPr>
              <a:t>型</a:t>
            </a:r>
            <a:r>
              <a:rPr lang="en-GB" altLang="zh-TW" smtClean="0">
                <a:latin typeface="新細明體" panose="02020500000000000000" pitchFamily="18" charset="-120"/>
              </a:rPr>
              <a:t>(behavioural model)</a:t>
            </a:r>
            <a:r>
              <a:rPr lang="zh-TW" altLang="en-GB" smtClean="0">
                <a:latin typeface="新細明體" panose="02020500000000000000" pitchFamily="18" charset="-120"/>
              </a:rPr>
              <a:t>表示物件間的相互作用</a:t>
            </a:r>
            <a:r>
              <a:rPr lang="en-GB" altLang="zh-TW" smtClean="0">
                <a:latin typeface="新細明體" panose="02020500000000000000" pitchFamily="18" charset="-120"/>
              </a:rPr>
              <a:t>(interactions)</a:t>
            </a:r>
            <a:r>
              <a:rPr lang="zh-TW" altLang="en-US" smtClean="0">
                <a:latin typeface="新細明體" panose="02020500000000000000" pitchFamily="18" charset="-120"/>
              </a:rPr>
              <a:t>，此可用以</a:t>
            </a:r>
            <a:r>
              <a:rPr lang="zh-TW" altLang="en-GB" smtClean="0">
                <a:latin typeface="新細明體" panose="02020500000000000000" pitchFamily="18" charset="-120"/>
              </a:rPr>
              <a:t>產生</a:t>
            </a:r>
            <a:r>
              <a:rPr lang="zh-TW" altLang="en-US" smtClean="0">
                <a:latin typeface="新細明體" panose="02020500000000000000" pitchFamily="18" charset="-120"/>
              </a:rPr>
              <a:t>特定</a:t>
            </a:r>
            <a:r>
              <a:rPr lang="zh-TW" altLang="en-GB" smtClean="0">
                <a:latin typeface="新細明體" panose="02020500000000000000" pitchFamily="18" charset="-120"/>
              </a:rPr>
              <a:t>系統行為</a:t>
            </a:r>
            <a:r>
              <a:rPr lang="zh-TW" altLang="en-US" smtClean="0">
                <a:latin typeface="新細明體" panose="02020500000000000000" pitchFamily="18" charset="-120"/>
              </a:rPr>
              <a:t>的</a:t>
            </a:r>
            <a:r>
              <a:rPr lang="zh-TW" altLang="en-GB" smtClean="0">
                <a:latin typeface="新細明體" panose="02020500000000000000" pitchFamily="18" charset="-120"/>
              </a:rPr>
              <a:t>使用</a:t>
            </a:r>
            <a:r>
              <a:rPr lang="zh-TW" altLang="en-US" smtClean="0">
                <a:latin typeface="新細明體" panose="02020500000000000000" pitchFamily="18" charset="-120"/>
              </a:rPr>
              <a:t>事例</a:t>
            </a:r>
            <a:r>
              <a:rPr lang="en-GB" altLang="zh-TW" smtClean="0">
                <a:latin typeface="新細明體" panose="02020500000000000000" pitchFamily="18" charset="-120"/>
              </a:rPr>
              <a:t>(use-case)</a:t>
            </a:r>
          </a:p>
          <a:p>
            <a:pPr eaLnBrk="1" hangingPunct="1"/>
            <a:r>
              <a:rPr lang="zh-TW" altLang="en-GB" smtClean="0">
                <a:latin typeface="新細明體" panose="02020500000000000000" pitchFamily="18" charset="-120"/>
              </a:rPr>
              <a:t>在</a:t>
            </a:r>
            <a:r>
              <a:rPr lang="en-GB" altLang="zh-TW" smtClean="0">
                <a:latin typeface="新細明體" panose="02020500000000000000" pitchFamily="18" charset="-120"/>
              </a:rPr>
              <a:t>UML</a:t>
            </a:r>
            <a:r>
              <a:rPr lang="zh-TW" altLang="en-US" smtClean="0">
                <a:latin typeface="新細明體" panose="02020500000000000000" pitchFamily="18" charset="-120"/>
              </a:rPr>
              <a:t>中的</a:t>
            </a:r>
            <a:r>
              <a:rPr lang="zh-TW" altLang="en-US" sz="3200"/>
              <a:t>序列</a:t>
            </a:r>
            <a:r>
              <a:rPr lang="zh-TW" altLang="en-GB" smtClean="0">
                <a:latin typeface="新細明體" panose="02020500000000000000" pitchFamily="18" charset="-120"/>
              </a:rPr>
              <a:t>圖</a:t>
            </a:r>
            <a:r>
              <a:rPr lang="en-GB" altLang="zh-TW" smtClean="0">
                <a:latin typeface="新細明體" panose="02020500000000000000" pitchFamily="18" charset="-120"/>
              </a:rPr>
              <a:t>(sequence diagrams )(</a:t>
            </a:r>
            <a:r>
              <a:rPr lang="zh-TW" altLang="en-GB" smtClean="0">
                <a:latin typeface="新細明體" panose="02020500000000000000" pitchFamily="18" charset="-120"/>
              </a:rPr>
              <a:t>或合作圖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latin typeface="新細明體" panose="02020500000000000000" pitchFamily="18" charset="-120"/>
              </a:rPr>
              <a:t>collaboration diagrams)</a:t>
            </a:r>
            <a:r>
              <a:rPr lang="zh-TW" altLang="en-US" smtClean="0">
                <a:latin typeface="新細明體" panose="02020500000000000000" pitchFamily="18" charset="-120"/>
              </a:rPr>
              <a:t>可用來塑模</a:t>
            </a:r>
            <a:r>
              <a:rPr lang="en-US" altLang="zh-TW" smtClean="0">
                <a:latin typeface="新細明體" panose="02020500000000000000" pitchFamily="18" charset="-120"/>
              </a:rPr>
              <a:t>(model)</a:t>
            </a:r>
            <a:r>
              <a:rPr lang="zh-TW" altLang="en-GB" smtClean="0">
                <a:latin typeface="新細明體" panose="02020500000000000000" pitchFamily="18" charset="-120"/>
              </a:rPr>
              <a:t>物件間的相互作用</a:t>
            </a:r>
            <a:r>
              <a:rPr lang="en-US" altLang="zh-TW" smtClean="0">
                <a:latin typeface="新細明體" panose="02020500000000000000" pitchFamily="18" charset="-120"/>
              </a:rPr>
              <a:t>(interaction)</a:t>
            </a:r>
            <a:r>
              <a:rPr lang="zh-TW" altLang="en-GB" smtClean="0">
                <a:latin typeface="新細明體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900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GB" smtClean="0">
                <a:latin typeface="新細明體" panose="02020500000000000000" pitchFamily="18" charset="-120"/>
              </a:rPr>
              <a:t>電子</a:t>
            </a:r>
            <a:r>
              <a:rPr lang="zh-TW" altLang="en-US" smtClean="0">
                <a:latin typeface="新細明體" panose="02020500000000000000" pitchFamily="18" charset="-120"/>
              </a:rPr>
              <a:t>版出版品</a:t>
            </a:r>
            <a:r>
              <a:rPr lang="en-US" altLang="zh-TW" smtClean="0">
                <a:latin typeface="新細明體" panose="02020500000000000000" pitchFamily="18" charset="-120"/>
              </a:rPr>
              <a:t/>
            </a:r>
            <a:br>
              <a:rPr lang="en-US" altLang="zh-TW" smtClean="0">
                <a:latin typeface="新細明體" panose="02020500000000000000" pitchFamily="18" charset="-120"/>
              </a:rPr>
            </a:b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en-GB" altLang="zh-TW" smtClean="0">
                <a:latin typeface="Times New Roman" panose="02020603050405020304" pitchFamily="18" charset="0"/>
              </a:rPr>
              <a:t>Issue of Electronic Items)</a:t>
            </a:r>
            <a:endParaRPr lang="en-GB" altLang="zh-TW" smtClean="0">
              <a:latin typeface="新細明體" panose="02020500000000000000" pitchFamily="18" charset="-120"/>
            </a:endParaRPr>
          </a:p>
        </p:txBody>
      </p:sp>
      <p:pic>
        <p:nvPicPr>
          <p:cNvPr id="87042" name="Picture 5" descr="圖片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4" y="1744664"/>
            <a:ext cx="7691437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545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設計時應注意事項</a:t>
            </a:r>
            <a:r>
              <a:rPr lang="en-US" altLang="zh-TW"/>
              <a:t>(1/3)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軟體設計時應注意的事項：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設計不應受到「隧道視野」（</a:t>
            </a:r>
            <a:r>
              <a:rPr lang="en-US" altLang="zh-TW" dirty="0"/>
              <a:t>tunnel vision</a:t>
            </a:r>
            <a:r>
              <a:rPr lang="zh-TW" altLang="en-US" dirty="0"/>
              <a:t>）的限制：一名好的設計者，應分析問題的本質，並考慮各種替代手段、可能的變化與周邊需求。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設計應儘可能縮短軟體與實際問題間的「智力距離」：概念表達上的轉換，不止構成認知上的負擔，也會增加系統的複雜度，並形成錯誤的溫床，所以軟體系統的結構設計，應儘量類比於問題域的結構。</a:t>
            </a:r>
          </a:p>
        </p:txBody>
      </p:sp>
    </p:spTree>
    <p:extLst>
      <p:ext uri="{BB962C8B-B14F-4D97-AF65-F5344CB8AC3E}">
        <p14:creationId xmlns:p14="http://schemas.microsoft.com/office/powerpoint/2010/main" val="339709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設計時應注意事項</a:t>
            </a:r>
            <a:r>
              <a:rPr lang="en-US" altLang="zh-TW"/>
              <a:t>(2/3)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TW" altLang="en-US"/>
              <a:t>設計所對應到的分析模型應該是可追蹤的：因為系統的性能與問題需求間不是一對一的關係，有時一項性能會對應到多個需求上，所以設計模型如何滿足問題的需求，應該是可追蹤的。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設計應保持一致性和整體性：如果一項設計看上去像是一個人所完成的，那麼它就是一致的。</a:t>
            </a:r>
            <a:r>
              <a:rPr lang="en-US" altLang="zh-TW"/>
              <a:t>《</a:t>
            </a:r>
            <a:r>
              <a:rPr lang="zh-TW" altLang="en-US"/>
              <a:t>人月神話：軟體專案管理之道</a:t>
            </a:r>
            <a:r>
              <a:rPr lang="en-US" altLang="zh-TW"/>
              <a:t>》</a:t>
            </a:r>
            <a:r>
              <a:rPr lang="zh-TW" altLang="en-US"/>
              <a:t>的作者建議，軟體開發應比照外科手術，由主要的設計者負責整體的系統結構，其餘的從旁協助。在設計工作開始之前，開發團隊應先定義設計風格和樣式的規則。</a:t>
            </a:r>
          </a:p>
        </p:txBody>
      </p:sp>
    </p:spTree>
    <p:extLst>
      <p:ext uri="{BB962C8B-B14F-4D97-AF65-F5344CB8AC3E}">
        <p14:creationId xmlns:p14="http://schemas.microsoft.com/office/powerpoint/2010/main" val="416260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設計時應注意事項</a:t>
            </a:r>
            <a:r>
              <a:rPr lang="en-US" altLang="zh-TW"/>
              <a:t>(3/3)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/>
              <a:t>設計應具備彈性以容納修改：軟體開發唯一不變的真理，就是「變」。所以好的設計應儘量提高系統彈性，以適應未來的改變。</a:t>
            </a:r>
          </a:p>
          <a:p>
            <a:pPr lvl="1"/>
            <a:r>
              <a:rPr lang="zh-TW" altLang="en-US"/>
              <a:t>設計應避免從頭做起：時間短暫而資源有限，所以設計應儘可能重用一些好的設計樣版或系統元件，將時間投入到真正需要構思和整合的元件上。</a:t>
            </a:r>
          </a:p>
          <a:p>
            <a:pPr lvl="1"/>
            <a:r>
              <a:rPr lang="zh-TW" altLang="en-US"/>
              <a:t>設計要能夠進行品質評估：軟體最困難的就是不可見性，所以好的設計應思考如何讓系統的品質很容易被驗證。</a:t>
            </a:r>
          </a:p>
        </p:txBody>
      </p:sp>
    </p:spTree>
    <p:extLst>
      <p:ext uri="{BB962C8B-B14F-4D97-AF65-F5344CB8AC3E}">
        <p14:creationId xmlns:p14="http://schemas.microsoft.com/office/powerpoint/2010/main" val="217777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結語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/>
              <a:t>設計是一項管理複雜度的活動，設計的品質決定了系統的品質。你可將軟體設計得很簡單，也可以很複雜，端看你的「功力」而定。化簡為繁是容易的；反之，化繁為簡則很困難。</a:t>
            </a:r>
          </a:p>
          <a:p>
            <a:pPr>
              <a:lnSpc>
                <a:spcPct val="80000"/>
              </a:lnSpc>
            </a:pPr>
            <a:r>
              <a:rPr lang="zh-TW" altLang="en-US"/>
              <a:t>今日許多人採用</a:t>
            </a:r>
            <a:r>
              <a:rPr lang="en-US" altLang="zh-TW"/>
              <a:t>RUP</a:t>
            </a:r>
            <a:r>
              <a:rPr lang="zh-TW" altLang="en-US"/>
              <a:t>或</a:t>
            </a:r>
            <a:r>
              <a:rPr lang="en-US" altLang="zh-TW"/>
              <a:t>MSF</a:t>
            </a:r>
            <a:r>
              <a:rPr lang="zh-TW" altLang="en-US"/>
              <a:t>等多循環式的軟體開發流程，強調快速實作，這樣的方法固然有其優點，但相對的風險，則是系統可能缺乏清楚的架構設計，導致系統複雜度快速增加，造成專案後期開發與維護上的困難。</a:t>
            </a:r>
          </a:p>
          <a:p>
            <a:pPr>
              <a:lnSpc>
                <a:spcPct val="80000"/>
              </a:lnSpc>
            </a:pPr>
            <a:r>
              <a:rPr lang="zh-TW" altLang="en-US"/>
              <a:t>相對地，如果事前有良好的規劃與設計，也許更能夠做到事半功倍，但這是取捨的問題。</a:t>
            </a:r>
          </a:p>
        </p:txBody>
      </p:sp>
    </p:spTree>
    <p:extLst>
      <p:ext uri="{BB962C8B-B14F-4D97-AF65-F5344CB8AC3E}">
        <p14:creationId xmlns:p14="http://schemas.microsoft.com/office/powerpoint/2010/main" val="1712337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4" y="836713"/>
            <a:ext cx="4605338" cy="6334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TW" altLang="en-US" dirty="0" smtClean="0">
                <a:ea typeface="新細明體" pitchFamily="18" charset="-120"/>
              </a:rPr>
              <a:t>設計品</a:t>
            </a:r>
            <a:r>
              <a:rPr lang="zh-TW" altLang="en-US" dirty="0">
                <a:ea typeface="新細明體" pitchFamily="18" charset="-120"/>
              </a:rPr>
              <a:t>質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the design must implement all of the explicit requirements </a:t>
            </a:r>
            <a:r>
              <a:rPr lang="en-US" altLang="zh-TW" smtClean="0">
                <a:ea typeface="新細明體" pitchFamily="18" charset="-120"/>
              </a:rPr>
              <a:t>contained in the analysis model, and it must accommodate all of the implicit requirements desired by the customer.</a:t>
            </a:r>
          </a:p>
          <a:p>
            <a:pPr>
              <a:spcBef>
                <a:spcPts val="300"/>
              </a:spcBef>
            </a:pPr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the design must be a readable, understandable guide </a:t>
            </a:r>
            <a:r>
              <a:rPr lang="en-US" altLang="zh-TW" smtClean="0">
                <a:ea typeface="新細明體" pitchFamily="18" charset="-120"/>
              </a:rPr>
              <a:t>for those who generate code and for those who test and subsequently support the software.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folHlink"/>
                </a:solidFill>
                <a:ea typeface="新細明體" pitchFamily="18" charset="-120"/>
              </a:rPr>
              <a:t>the design should provide a complete picture of the software</a:t>
            </a:r>
            <a:r>
              <a:rPr lang="en-US" altLang="zh-TW" smtClean="0">
                <a:ea typeface="新細明體" pitchFamily="18" charset="-120"/>
              </a:rPr>
              <a:t>, addressing the data, functional, and behavioral domains from an implementation perspective.</a:t>
            </a:r>
          </a:p>
        </p:txBody>
      </p:sp>
    </p:spTree>
    <p:extLst>
      <p:ext uri="{BB962C8B-B14F-4D97-AF65-F5344CB8AC3E}">
        <p14:creationId xmlns:p14="http://schemas.microsoft.com/office/powerpoint/2010/main" val="6697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設計指引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設計應當表現出：（</a:t>
            </a:r>
            <a:r>
              <a:rPr lang="en-US" altLang="zh-TW" dirty="0"/>
              <a:t>1</a:t>
            </a:r>
            <a:r>
              <a:rPr lang="zh-TW" altLang="en-US" dirty="0" smtClean="0"/>
              <a:t>）針對專案特性提出合適的系統結構</a:t>
            </a:r>
            <a:r>
              <a:rPr lang="zh-TW" altLang="en-US" dirty="0"/>
              <a:t>，（</a:t>
            </a:r>
            <a:r>
              <a:rPr lang="en-US" altLang="zh-TW" dirty="0"/>
              <a:t>2</a:t>
            </a:r>
            <a:r>
              <a:rPr lang="zh-TW" altLang="en-US" dirty="0" smtClean="0"/>
              <a:t>）表現</a:t>
            </a:r>
            <a:r>
              <a:rPr lang="zh-TW" altLang="en-US" dirty="0"/>
              <a:t>出良好的設計特性和（</a:t>
            </a:r>
            <a:r>
              <a:rPr lang="en-US" altLang="zh-TW" dirty="0"/>
              <a:t>3</a:t>
            </a:r>
            <a:r>
              <a:rPr lang="zh-TW" altLang="en-US" dirty="0"/>
              <a:t>）可以以漸進的方式來實現的組件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一個設計應採用模塊化</a:t>
            </a:r>
            <a:r>
              <a:rPr lang="en-US" altLang="zh-TW" dirty="0"/>
              <a:t>;</a:t>
            </a:r>
            <a:r>
              <a:rPr lang="zh-TW" altLang="en-US" dirty="0"/>
              <a:t>也就是說，軟件應邏輯上劃分成元素或子系統</a:t>
            </a:r>
          </a:p>
          <a:p>
            <a:r>
              <a:rPr lang="zh-TW" altLang="en-US" dirty="0"/>
              <a:t>設計應包含不同的表示方法來描述</a:t>
            </a:r>
            <a:r>
              <a:rPr lang="zh-TW" altLang="en-US" dirty="0" smtClean="0">
                <a:solidFill>
                  <a:srgbClr val="FF0000"/>
                </a:solidFill>
              </a:rPr>
              <a:t>資料、</a:t>
            </a:r>
            <a:r>
              <a:rPr lang="zh-TW" altLang="en-US" dirty="0">
                <a:solidFill>
                  <a:srgbClr val="FF0000"/>
                </a:solidFill>
              </a:rPr>
              <a:t>結構、介面、元素</a:t>
            </a:r>
          </a:p>
          <a:p>
            <a:r>
              <a:rPr lang="zh-TW" altLang="en-US" dirty="0" smtClean="0"/>
              <a:t>一個</a:t>
            </a:r>
            <a:r>
              <a:rPr lang="zh-TW" altLang="en-US" dirty="0"/>
              <a:t>設計應能表現出獨立的功能特性的成分。</a:t>
            </a:r>
          </a:p>
          <a:p>
            <a:r>
              <a:rPr lang="zh-TW" altLang="en-US" dirty="0"/>
              <a:t>設計應導致減少的組件之間以及與外部環境連接的複雜的接口。</a:t>
            </a:r>
          </a:p>
          <a:p>
            <a:r>
              <a:rPr lang="zh-TW" altLang="en-US" dirty="0"/>
              <a:t>設計應使用由在軟件需求分析得到的</a:t>
            </a:r>
            <a:r>
              <a:rPr lang="zh-TW" altLang="en-US" dirty="0" smtClean="0"/>
              <a:t>信息。</a:t>
            </a:r>
            <a:endParaRPr lang="zh-TW" altLang="en-US" dirty="0"/>
          </a:p>
          <a:p>
            <a:r>
              <a:rPr lang="zh-TW" altLang="en-US" dirty="0"/>
              <a:t>一個設計應該使用的</a:t>
            </a:r>
            <a:r>
              <a:rPr lang="zh-TW" altLang="en-US" dirty="0" smtClean="0"/>
              <a:t>符號有效</a:t>
            </a:r>
            <a:r>
              <a:rPr lang="zh-TW" altLang="en-US" dirty="0"/>
              <a:t>地傳達其含義表示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在設計過程中不應該遭受“</a:t>
            </a:r>
            <a:r>
              <a:rPr lang="en-US" altLang="zh-TW" dirty="0"/>
              <a:t>tunnel vision </a:t>
            </a:r>
            <a:r>
              <a:rPr lang="zh-TW" altLang="en-US" dirty="0"/>
              <a:t>。”</a:t>
            </a:r>
          </a:p>
          <a:p>
            <a:r>
              <a:rPr lang="zh-TW" altLang="en-US" dirty="0"/>
              <a:t>該設計的結構應適應變化。</a:t>
            </a:r>
          </a:p>
          <a:p>
            <a:r>
              <a:rPr lang="zh-TW" altLang="en-US" dirty="0"/>
              <a:t>設計不是編碼，編碼不在於設計。</a:t>
            </a:r>
          </a:p>
          <a:p>
            <a:r>
              <a:rPr lang="zh-TW" altLang="en-US" dirty="0"/>
              <a:t>設計應該在程式撰寫前就評估好質量</a:t>
            </a:r>
            <a:endParaRPr lang="en-US" altLang="zh-TW" dirty="0"/>
          </a:p>
          <a:p>
            <a:r>
              <a:rPr lang="zh-TW" altLang="en-US" dirty="0"/>
              <a:t>設計進行審查，以減少錯誤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5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TW" altLang="en-US"/>
              <a:t>軟體設計的基本法則</a:t>
            </a:r>
            <a:r>
              <a:rPr lang="en-US" altLang="zh-TW"/>
              <a:t>(1/9)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/>
              <a:t>軟體設計的基本法則，常見的有：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分解與征服（</a:t>
            </a:r>
            <a:r>
              <a:rPr lang="en-US" altLang="zh-TW" dirty="0"/>
              <a:t>divide and conquer</a:t>
            </a:r>
            <a:r>
              <a:rPr lang="zh-TW" altLang="en-US" dirty="0"/>
              <a:t>）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是一項傳統的解題智慧，將不易處理的問題，經過分解之後，簡化成更簡單的問題，然後再各個「破解」。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抽象化（</a:t>
            </a:r>
            <a:r>
              <a:rPr lang="en-US" altLang="zh-TW" dirty="0"/>
              <a:t>abstraction</a:t>
            </a:r>
            <a:r>
              <a:rPr lang="zh-TW" altLang="en-US" dirty="0"/>
              <a:t>）</a:t>
            </a:r>
          </a:p>
          <a:p>
            <a:pPr lvl="2">
              <a:lnSpc>
                <a:spcPct val="100000"/>
              </a:lnSpc>
            </a:pPr>
            <a:r>
              <a:rPr lang="zh-TW" altLang="en-US" dirty="0"/>
              <a:t>將一個實體或活動模型化（</a:t>
            </a:r>
            <a:r>
              <a:rPr lang="en-US" altLang="zh-TW" dirty="0"/>
              <a:t>modeling</a:t>
            </a:r>
            <a:r>
              <a:rPr lang="zh-TW" altLang="en-US" dirty="0"/>
              <a:t>），只表達其中重要的事物與屬性，排除或隱藏與目的無關的細節，簡化事情的複雜度，專注在一般性概念的層次上，而無須費心於不相關的細節，以便問題的全貌得以呈現，避免見樹不見林的缺點。</a:t>
            </a:r>
          </a:p>
        </p:txBody>
      </p:sp>
    </p:spTree>
    <p:extLst>
      <p:ext uri="{BB962C8B-B14F-4D97-AF65-F5344CB8AC3E}">
        <p14:creationId xmlns:p14="http://schemas.microsoft.com/office/powerpoint/2010/main" val="3624031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5419</Words>
  <Application>Microsoft Office PowerPoint</Application>
  <PresentationFormat>寬螢幕</PresentationFormat>
  <Paragraphs>436</Paragraphs>
  <Slides>67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82" baseType="lpstr">
      <vt:lpstr>BiauKai</vt:lpstr>
      <vt:lpstr>MS PGothic</vt:lpstr>
      <vt:lpstr>Palatino</vt:lpstr>
      <vt:lpstr>Yu Gothic</vt:lpstr>
      <vt:lpstr>Yu Gothic Light</vt:lpstr>
      <vt:lpstr>細明體</vt:lpstr>
      <vt:lpstr>新細明體</vt:lpstr>
      <vt:lpstr>標楷體</vt:lpstr>
      <vt:lpstr>Arial</vt:lpstr>
      <vt:lpstr>Calibri</vt:lpstr>
      <vt:lpstr>Calibri Light</vt:lpstr>
      <vt:lpstr>Helvetica</vt:lpstr>
      <vt:lpstr>Times New Roman</vt:lpstr>
      <vt:lpstr>Verdana</vt:lpstr>
      <vt:lpstr>Office 佈景主題</vt:lpstr>
      <vt:lpstr>Design Concept</vt:lpstr>
      <vt:lpstr>何謂軟體設計？(1/4)</vt:lpstr>
      <vt:lpstr>何謂軟體設計？(2/4)</vt:lpstr>
      <vt:lpstr>何謂軟體設計？(3/4)</vt:lpstr>
      <vt:lpstr>何謂軟體設計？(4/4)</vt:lpstr>
      <vt:lpstr>Analysis Model -&gt; Design Model</vt:lpstr>
      <vt:lpstr>設計品質</vt:lpstr>
      <vt:lpstr>設計指引</vt:lpstr>
      <vt:lpstr>軟體設計的基本法則(1/9)</vt:lpstr>
      <vt:lpstr>Data Abstraction</vt:lpstr>
      <vt:lpstr>Procedural Abstraction</vt:lpstr>
      <vt:lpstr>軟體設計的基本法則(2/9)</vt:lpstr>
      <vt:lpstr>Sizing Modules: Two Views</vt:lpstr>
      <vt:lpstr>軟體設計的基本法則(3/9)</vt:lpstr>
      <vt:lpstr>軟體設計的基本法則(4/9)</vt:lpstr>
      <vt:lpstr>軟體設計的基本法則(5/9)</vt:lpstr>
      <vt:lpstr>軟體設計的基本法則(6/9)</vt:lpstr>
      <vt:lpstr>軟體成本與模組化之間的平衡</vt:lpstr>
      <vt:lpstr>軟體設計的基本法則(7/9)</vt:lpstr>
      <vt:lpstr>資訊隱藏的模組設計</vt:lpstr>
      <vt:lpstr>軟體設計的基本法則(7/9)</vt:lpstr>
      <vt:lpstr>Stepwise Refinement</vt:lpstr>
      <vt:lpstr>軟體設計的基本法則(9/9)</vt:lpstr>
      <vt:lpstr>軟體架構(1/7)</vt:lpstr>
      <vt:lpstr>軟體架構(2/7)</vt:lpstr>
      <vt:lpstr>Architectural Styles</vt:lpstr>
      <vt:lpstr>軟體架構(3/7)</vt:lpstr>
      <vt:lpstr>連接管與過濾器示意圖</vt:lpstr>
      <vt:lpstr>軟體架構(4/7)</vt:lpstr>
      <vt:lpstr>Call and Return Architecture</vt:lpstr>
      <vt:lpstr>軟體架構(5/7)</vt:lpstr>
      <vt:lpstr>Layered Architecture</vt:lpstr>
      <vt:lpstr>軟體架構(6/7)</vt:lpstr>
      <vt:lpstr>Data-Centered Architecture</vt:lpstr>
      <vt:lpstr>軟體架構(7/7)</vt:lpstr>
      <vt:lpstr>軟體設計的方法(1/10)</vt:lpstr>
      <vt:lpstr>系統設計的方法(2/10)</vt:lpstr>
      <vt:lpstr>系統設計的方法(3/10)</vt:lpstr>
      <vt:lpstr>資料流範例圖</vt:lpstr>
      <vt:lpstr>系統設計的方法(4/10)</vt:lpstr>
      <vt:lpstr>系統設計的方法(5/10)</vt:lpstr>
      <vt:lpstr>從資料流程圖轉換成模組結構圖</vt:lpstr>
      <vt:lpstr>系統設計的方法(6/10)</vt:lpstr>
      <vt:lpstr>系統設計的方法(7/10)</vt:lpstr>
      <vt:lpstr>系統設計的方法(8/10)</vt:lpstr>
      <vt:lpstr>關鍵概念 (Key Concepts)</vt:lpstr>
      <vt:lpstr>建立類別 (Building a Class)</vt:lpstr>
      <vt:lpstr>封裝/隱藏 (Encapsulation/Hiding)</vt:lpstr>
      <vt:lpstr>資訊隱藏 (Information Hiding)</vt:lpstr>
      <vt:lpstr>為何要資訊隱藏 ?</vt:lpstr>
      <vt:lpstr>類別階層 (Class Hierarchy)</vt:lpstr>
      <vt:lpstr>方法—運算，服務 (Methods—Operations, Services)</vt:lpstr>
      <vt:lpstr>信息 (Messages)</vt:lpstr>
      <vt:lpstr>物件模型 (Object Models)</vt:lpstr>
      <vt:lpstr>統一塑模語言 (Unified Modelling Language)</vt:lpstr>
      <vt:lpstr>繼承模型 (Inheritance Models)</vt:lpstr>
      <vt:lpstr>PowerPoint 簡報</vt:lpstr>
      <vt:lpstr>多重繼承 (Multiple Inheritance)</vt:lpstr>
      <vt:lpstr>多重繼承 (Multiple Inheritance)</vt:lpstr>
      <vt:lpstr>物件集成 (Object Aggregation)</vt:lpstr>
      <vt:lpstr>物件集合 (Object Aggregation)</vt:lpstr>
      <vt:lpstr>物件行為塑模 (Object Behaviour Modelling)</vt:lpstr>
      <vt:lpstr>電子版出版品 (Issue of Electronic Items)</vt:lpstr>
      <vt:lpstr>設計時應注意事項(1/3)</vt:lpstr>
      <vt:lpstr>設計時應注意事項(2/3)</vt:lpstr>
      <vt:lpstr>設計時應注意事項(3/3)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</dc:title>
  <dc:creator>CCLab</dc:creator>
  <cp:lastModifiedBy>CCLab</cp:lastModifiedBy>
  <cp:revision>29</cp:revision>
  <dcterms:created xsi:type="dcterms:W3CDTF">2019-10-14T14:44:39Z</dcterms:created>
  <dcterms:modified xsi:type="dcterms:W3CDTF">2019-10-17T00:51:50Z</dcterms:modified>
</cp:coreProperties>
</file>