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262" r:id="rId4"/>
    <p:sldId id="284" r:id="rId5"/>
    <p:sldId id="285" r:id="rId6"/>
    <p:sldId id="286" r:id="rId7"/>
    <p:sldId id="287" r:id="rId8"/>
    <p:sldId id="283"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30" r:id="rId25"/>
    <p:sldId id="304" r:id="rId26"/>
    <p:sldId id="305" r:id="rId27"/>
    <p:sldId id="306" r:id="rId28"/>
    <p:sldId id="307" r:id="rId29"/>
    <p:sldId id="308" r:id="rId30"/>
    <p:sldId id="309" r:id="rId31"/>
    <p:sldId id="310" r:id="rId32"/>
    <p:sldId id="311" r:id="rId33"/>
    <p:sldId id="312" r:id="rId34"/>
    <p:sldId id="336" r:id="rId35"/>
    <p:sldId id="313" r:id="rId36"/>
    <p:sldId id="314" r:id="rId37"/>
    <p:sldId id="315" r:id="rId38"/>
    <p:sldId id="316" r:id="rId39"/>
    <p:sldId id="317" r:id="rId40"/>
    <p:sldId id="318" r:id="rId41"/>
    <p:sldId id="319" r:id="rId42"/>
    <p:sldId id="320" r:id="rId43"/>
    <p:sldId id="321" r:id="rId44"/>
    <p:sldId id="334" r:id="rId45"/>
    <p:sldId id="322" r:id="rId46"/>
    <p:sldId id="323" r:id="rId47"/>
    <p:sldId id="332" r:id="rId48"/>
    <p:sldId id="324" r:id="rId49"/>
    <p:sldId id="325" r:id="rId50"/>
    <p:sldId id="326" r:id="rId51"/>
    <p:sldId id="327" r:id="rId52"/>
    <p:sldId id="328" r:id="rId53"/>
    <p:sldId id="329" r:id="rId54"/>
    <p:sldId id="280" r:id="rId55"/>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E0E0E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44" autoAdjust="0"/>
    <p:restoredTop sz="94660"/>
  </p:normalViewPr>
  <p:slideViewPr>
    <p:cSldViewPr snapToGrid="0" showGuides="1">
      <p:cViewPr varScale="1">
        <p:scale>
          <a:sx n="75" d="100"/>
          <a:sy n="75" d="100"/>
        </p:scale>
        <p:origin x="312" y="56"/>
      </p:cViewPr>
      <p:guideLst>
        <p:guide pos="3840"/>
        <p:guide orient="horz" pos="2160"/>
      </p:guideLst>
    </p:cSldViewPr>
  </p:slideViewPr>
  <p:notesTextViewPr>
    <p:cViewPr>
      <p:scale>
        <a:sx n="3" d="2"/>
        <a:sy n="3" d="2"/>
      </p:scale>
      <p:origin x="0" y="0"/>
    </p:cViewPr>
  </p:notesTextViewPr>
  <p:sorterViewPr>
    <p:cViewPr>
      <p:scale>
        <a:sx n="75" d="100"/>
        <a:sy n="75" d="100"/>
      </p:scale>
      <p:origin x="0" y="-88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7C3EF-B7CD-4F39-BCB9-D1C15F7CD72F}" type="datetimeFigureOut">
              <a:rPr lang="zh-CN" altLang="en-US" smtClean="0"/>
              <a:t>2021/9/30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7170E-50DC-463C-898B-44901D5ACC29}" type="slidenum">
              <a:rPr lang="zh-CN" altLang="en-US" smtClean="0"/>
              <a:t>‹#›</a:t>
            </a:fld>
            <a:endParaRPr lang="zh-CN" altLang="en-US"/>
          </a:p>
        </p:txBody>
      </p:sp>
    </p:spTree>
    <p:extLst>
      <p:ext uri="{BB962C8B-B14F-4D97-AF65-F5344CB8AC3E}">
        <p14:creationId xmlns:p14="http://schemas.microsoft.com/office/powerpoint/2010/main" val="13005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a:t>
            </a:fld>
            <a:endParaRPr lang="zh-CN" altLang="en-US"/>
          </a:p>
        </p:txBody>
      </p:sp>
    </p:spTree>
    <p:extLst>
      <p:ext uri="{BB962C8B-B14F-4D97-AF65-F5344CB8AC3E}">
        <p14:creationId xmlns:p14="http://schemas.microsoft.com/office/powerpoint/2010/main" val="3513083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10</a:t>
            </a:fld>
            <a:endParaRPr lang="zh-CN" altLang="en-US"/>
          </a:p>
        </p:txBody>
      </p:sp>
    </p:spTree>
    <p:extLst>
      <p:ext uri="{BB962C8B-B14F-4D97-AF65-F5344CB8AC3E}">
        <p14:creationId xmlns:p14="http://schemas.microsoft.com/office/powerpoint/2010/main" val="3050511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11</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12</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13</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14</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15</a:t>
            </a:fld>
            <a:endParaRPr lang="zh-CN" altLang="en-US"/>
          </a:p>
        </p:txBody>
      </p:sp>
    </p:spTree>
    <p:extLst>
      <p:ext uri="{BB962C8B-B14F-4D97-AF65-F5344CB8AC3E}">
        <p14:creationId xmlns:p14="http://schemas.microsoft.com/office/powerpoint/2010/main" val="3050511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16</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17</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18</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19</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a:t>
            </a:fld>
            <a:endParaRPr lang="zh-CN" altLang="en-US"/>
          </a:p>
        </p:txBody>
      </p:sp>
    </p:spTree>
    <p:extLst>
      <p:ext uri="{BB962C8B-B14F-4D97-AF65-F5344CB8AC3E}">
        <p14:creationId xmlns:p14="http://schemas.microsoft.com/office/powerpoint/2010/main" val="3797683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20</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21</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22</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23</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24</a:t>
            </a:fld>
            <a:endParaRPr lang="zh-CN" altLang="en-US"/>
          </a:p>
        </p:txBody>
      </p:sp>
    </p:spTree>
    <p:extLst>
      <p:ext uri="{BB962C8B-B14F-4D97-AF65-F5344CB8AC3E}">
        <p14:creationId xmlns:p14="http://schemas.microsoft.com/office/powerpoint/2010/main" val="4017895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25</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26</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27</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28</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29</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a:t>
            </a:fld>
            <a:endParaRPr lang="zh-CN" altLang="en-US"/>
          </a:p>
        </p:txBody>
      </p:sp>
    </p:spTree>
    <p:extLst>
      <p:ext uri="{BB962C8B-B14F-4D97-AF65-F5344CB8AC3E}">
        <p14:creationId xmlns:p14="http://schemas.microsoft.com/office/powerpoint/2010/main" val="3208246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30</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31</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32</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33</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34</a:t>
            </a:fld>
            <a:endParaRPr lang="zh-CN" altLang="en-US"/>
          </a:p>
        </p:txBody>
      </p:sp>
    </p:spTree>
    <p:extLst>
      <p:ext uri="{BB962C8B-B14F-4D97-AF65-F5344CB8AC3E}">
        <p14:creationId xmlns:p14="http://schemas.microsoft.com/office/powerpoint/2010/main" val="644453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35</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36</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37</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38</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39</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40</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41</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42</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43</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44</a:t>
            </a:fld>
            <a:endParaRPr lang="zh-CN" altLang="en-US"/>
          </a:p>
        </p:txBody>
      </p:sp>
    </p:spTree>
    <p:extLst>
      <p:ext uri="{BB962C8B-B14F-4D97-AF65-F5344CB8AC3E}">
        <p14:creationId xmlns:p14="http://schemas.microsoft.com/office/powerpoint/2010/main" val="1273511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45</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46</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47</a:t>
            </a:fld>
            <a:endParaRPr lang="zh-CN" altLang="en-US"/>
          </a:p>
        </p:txBody>
      </p:sp>
    </p:spTree>
    <p:extLst>
      <p:ext uri="{BB962C8B-B14F-4D97-AF65-F5344CB8AC3E}">
        <p14:creationId xmlns:p14="http://schemas.microsoft.com/office/powerpoint/2010/main" val="6265174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48</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49</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50</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51</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52</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53</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54</a:t>
            </a:fld>
            <a:endParaRPr lang="zh-CN" altLang="en-US"/>
          </a:p>
        </p:txBody>
      </p:sp>
    </p:spTree>
    <p:extLst>
      <p:ext uri="{BB962C8B-B14F-4D97-AF65-F5344CB8AC3E}">
        <p14:creationId xmlns:p14="http://schemas.microsoft.com/office/powerpoint/2010/main" val="3665617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6</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7</a:t>
            </a:fld>
            <a:endParaRPr lang="zh-CN" altLang="en-US"/>
          </a:p>
        </p:txBody>
      </p:sp>
    </p:spTree>
    <p:extLst>
      <p:ext uri="{BB962C8B-B14F-4D97-AF65-F5344CB8AC3E}">
        <p14:creationId xmlns:p14="http://schemas.microsoft.com/office/powerpoint/2010/main" val="309393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8</a:t>
            </a:fld>
            <a:endParaRPr lang="zh-CN" altLang="en-US"/>
          </a:p>
        </p:txBody>
      </p:sp>
    </p:spTree>
    <p:extLst>
      <p:ext uri="{BB962C8B-B14F-4D97-AF65-F5344CB8AC3E}">
        <p14:creationId xmlns:p14="http://schemas.microsoft.com/office/powerpoint/2010/main" val="344605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37170E-50DC-463C-898B-44901D5ACC29}" type="slidenum">
              <a:rPr lang="zh-CN" altLang="en-US" smtClean="0"/>
              <a:t>9</a:t>
            </a:fld>
            <a:endParaRPr lang="zh-CN" altLang="en-US"/>
          </a:p>
        </p:txBody>
      </p:sp>
    </p:spTree>
    <p:extLst>
      <p:ext uri="{BB962C8B-B14F-4D97-AF65-F5344CB8AC3E}">
        <p14:creationId xmlns:p14="http://schemas.microsoft.com/office/powerpoint/2010/main" val="34460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72389-5F89-4D34-937F-3BB58EE8A6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ADF09C-98EE-4D7E-A10A-A3FB7D0CC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8F40AF-9EA6-4541-8A32-16166E2D27E3}"/>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1D0EC89F-3288-411D-A2E0-E90600A984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47E844-1C6C-45A5-B981-5DA86E5CBC3D}"/>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34560141"/>
      </p:ext>
    </p:extLst>
  </p:cSld>
  <p:clrMapOvr>
    <a:masterClrMapping/>
  </p:clrMapOvr>
  <p:transition spd="slow" advClick="0" advTm="2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AC84C-65D3-4E12-8AB3-FB9BFD1A93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72A7CF-2F27-4B64-A8ED-13D9995062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0062CC-ED88-489D-B811-5A90EC7901E6}"/>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C9162EC4-01BA-441D-B441-9710DF8A85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1A8599-7F0F-4615-9FFF-FC7A2130B58A}"/>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3197419691"/>
      </p:ext>
    </p:extLst>
  </p:cSld>
  <p:clrMapOvr>
    <a:masterClrMapping/>
  </p:clrMapOvr>
  <p:transition spd="slow" advClick="0" advTm="2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54C5A5-7CF0-4FB6-926A-C388273B49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07284F-D2CA-4503-842F-BA664445AA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C4B75-A33D-4771-81D2-1E9DAC22C892}"/>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9AA6C6BE-7A82-4733-8F7F-63579C710B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6C1285-7524-40C9-AF50-1AB496A992EC}"/>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90063905"/>
      </p:ext>
    </p:extLst>
  </p:cSld>
  <p:clrMapOvr>
    <a:masterClrMapping/>
  </p:clrMapOvr>
  <p:transition spd="slow" advClick="0" advTm="2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E51AF-F996-4F9A-9175-CB95A513BB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7EA85-1340-4279-B36D-95E81D5585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34FC7B-C7F6-46EF-B909-FED971FB0E9D}"/>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68392D6C-FDB2-4696-B19D-7E76DE935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BA2FA2-1EEC-4729-8FE1-5F7EE3792441}"/>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36780790"/>
      </p:ext>
    </p:extLst>
  </p:cSld>
  <p:clrMapOvr>
    <a:masterClrMapping/>
  </p:clrMapOvr>
  <p:transition spd="slow" advClick="0" advTm="2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308FF-886E-4E75-9283-EA45DADA2A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649737-4E24-4FAE-BF27-AEA0F5A90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5C3076-D30E-4E85-AC1E-83344DEAB287}"/>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9E53127F-D753-4D50-A0FE-B4486F88A7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23E0BB-3046-42A9-A7DD-F56B4FD45C0B}"/>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71730532"/>
      </p:ext>
    </p:extLst>
  </p:cSld>
  <p:clrMapOvr>
    <a:masterClrMapping/>
  </p:clrMapOvr>
  <p:transition spd="slow" advClick="0" advTm="2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BC932-1EB1-4A38-93F6-EDD71FD35E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E034DA-C396-4C65-B337-FE36AA6422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A801FB-4B00-4755-9FC2-5D494C646D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43F7A2-8DAA-41EE-A052-166FD99596D5}"/>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69CD65BC-DF09-4332-8355-7AF663738B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855EBC-EE79-4FA2-96CE-DF3032069696}"/>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912799619"/>
      </p:ext>
    </p:extLst>
  </p:cSld>
  <p:clrMapOvr>
    <a:masterClrMapping/>
  </p:clrMapOvr>
  <p:transition spd="slow" advClick="0" advTm="2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3E2A9-3577-40B2-A663-5E1D4593B66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F7B9F6-9F02-4D55-AAE2-579385D6B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BB1F4AA-873E-45D9-8711-BAEDCEEB10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474910-9EE8-4CF3-A6F6-A2D62B44B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CCFEA9-845D-47A2-8584-BF7DDF66519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CE0C65-4A45-46E8-A42B-B3DF268E0A66}"/>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8" name="页脚占位符 7">
            <a:extLst>
              <a:ext uri="{FF2B5EF4-FFF2-40B4-BE49-F238E27FC236}">
                <a16:creationId xmlns:a16="http://schemas.microsoft.com/office/drawing/2014/main" id="{809A2B79-99F7-450E-BC46-AAE8BB8FCB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635D09D-B437-44E8-A0A8-7D305FACB0D0}"/>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78107441"/>
      </p:ext>
    </p:extLst>
  </p:cSld>
  <p:clrMapOvr>
    <a:masterClrMapping/>
  </p:clrMapOvr>
  <p:transition spd="slow" advClick="0" advTm="2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5F74B-37D7-4369-8571-5753C41BD04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7EA7F5-9DA5-4F9F-8FEA-F6CA63EBD8C9}"/>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4" name="页脚占位符 3">
            <a:extLst>
              <a:ext uri="{FF2B5EF4-FFF2-40B4-BE49-F238E27FC236}">
                <a16:creationId xmlns:a16="http://schemas.microsoft.com/office/drawing/2014/main" id="{DCF3AC67-01C9-475C-8B86-A83999D3D6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A006B7-1F81-4AD1-872C-3E2E9BE11A33}"/>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510221906"/>
      </p:ext>
    </p:extLst>
  </p:cSld>
  <p:clrMapOvr>
    <a:masterClrMapping/>
  </p:clrMapOvr>
  <p:transition spd="slow" advClick="0" advTm="2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67B813-2A88-4AD3-B675-015CF1EF2BBE}"/>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3" name="页脚占位符 2">
            <a:extLst>
              <a:ext uri="{FF2B5EF4-FFF2-40B4-BE49-F238E27FC236}">
                <a16:creationId xmlns:a16="http://schemas.microsoft.com/office/drawing/2014/main" id="{D9EBB75E-8218-4D03-891B-A70A54CD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650BC0-14D6-4608-86D0-31BB03989067}"/>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052385618"/>
      </p:ext>
    </p:extLst>
  </p:cSld>
  <p:clrMapOvr>
    <a:masterClrMapping/>
  </p:clrMapOvr>
  <p:transition spd="slow" advClick="0" advTm="2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E315A-788E-4607-9E46-4CEE3FBD3D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2868A7A-6B38-48EB-A751-34B8844EC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B38392B-C1D9-4E53-A0F5-64F1CAD64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F3F734-7C58-4ECF-9420-581D46CF68F6}"/>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34EA72CE-2CE8-4F6A-94E7-8A3B63FD5D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CC9C5A-CA79-48AD-BA04-7AEC7723C1A3}"/>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2999702631"/>
      </p:ext>
    </p:extLst>
  </p:cSld>
  <p:clrMapOvr>
    <a:masterClrMapping/>
  </p:clrMapOvr>
  <p:transition spd="slow" advClick="0" advTm="2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4D2DE-4AE7-4718-A90A-24D95C2817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3EEBAF-9842-477E-B1C7-5E321AF4D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78A71E-0F0F-4BBF-998B-3F036E6D2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5D7575-3D12-4478-A093-7BB541FA000F}"/>
              </a:ext>
            </a:extLst>
          </p:cNvPr>
          <p:cNvSpPr>
            <a:spLocks noGrp="1"/>
          </p:cNvSpPr>
          <p:nvPr>
            <p:ph type="dt" sz="half" idx="10"/>
          </p:nvPr>
        </p:nvSpPr>
        <p:spPr/>
        <p:txBody>
          <a:bodyPr/>
          <a:lstStyle/>
          <a:p>
            <a:fld id="{79D539DB-82B6-4C29-B7A5-8BF08A0B324F}"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F090D552-94FD-4E6B-AFD4-2426EEFA4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D5BE8A-E018-4568-B006-4349EADE8FF8}"/>
              </a:ext>
            </a:extLst>
          </p:cNvPr>
          <p:cNvSpPr>
            <a:spLocks noGrp="1"/>
          </p:cNvSpPr>
          <p:nvPr>
            <p:ph type="sldNum" sz="quarter" idx="12"/>
          </p:nvPr>
        </p:nvSpPr>
        <p:spPr/>
        <p:txBody>
          <a:body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3995071537"/>
      </p:ext>
    </p:extLst>
  </p:cSld>
  <p:clrMapOvr>
    <a:masterClrMapping/>
  </p:clrMapOvr>
  <p:transition spd="slow" advClick="0" advTm="2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E464F7-E056-47BB-AFFD-ED730B1D8F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CD5085-42CA-4654-937B-8E94B3B16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6D2EF2-BD6C-4BE7-B46F-0342680CC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39DB-82B6-4C29-B7A5-8BF08A0B324F}"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A76D0554-5706-4C2D-80C5-A2A8988B9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DF1454-8A57-4F8B-B726-DAF4A2703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22C13-F92E-40F2-B58C-8CF9669829BE}" type="slidenum">
              <a:rPr lang="zh-CN" altLang="en-US" smtClean="0"/>
              <a:t>‹#›</a:t>
            </a:fld>
            <a:endParaRPr lang="zh-CN" altLang="en-US"/>
          </a:p>
        </p:txBody>
      </p:sp>
    </p:spTree>
    <p:extLst>
      <p:ext uri="{BB962C8B-B14F-4D97-AF65-F5344CB8AC3E}">
        <p14:creationId xmlns:p14="http://schemas.microsoft.com/office/powerpoint/2010/main" val="77750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2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图形 1">
            <a:extLst>
              <a:ext uri="{FF2B5EF4-FFF2-40B4-BE49-F238E27FC236}">
                <a16:creationId xmlns:a16="http://schemas.microsoft.com/office/drawing/2014/main" id="{2ACD1BA4-5B7D-43FB-9365-F2E6CF6DF84D}"/>
              </a:ext>
            </a:extLst>
          </p:cNvPr>
          <p:cNvSpPr/>
          <p:nvPr/>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26" name="图形 1">
            <a:extLst>
              <a:ext uri="{FF2B5EF4-FFF2-40B4-BE49-F238E27FC236}">
                <a16:creationId xmlns:a16="http://schemas.microsoft.com/office/drawing/2014/main" id="{2406CFEB-8FFE-4F07-939C-E375A2F50EA9}"/>
              </a:ext>
            </a:extLst>
          </p:cNvPr>
          <p:cNvSpPr/>
          <p:nvPr/>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27" name="图形 1">
            <a:extLst>
              <a:ext uri="{FF2B5EF4-FFF2-40B4-BE49-F238E27FC236}">
                <a16:creationId xmlns:a16="http://schemas.microsoft.com/office/drawing/2014/main" id="{B13FE8E4-5DC2-47C1-B070-EF50D2B1F3CC}"/>
              </a:ext>
            </a:extLst>
          </p:cNvPr>
          <p:cNvSpPr/>
          <p:nvPr/>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28" name="图形 1">
            <a:extLst>
              <a:ext uri="{FF2B5EF4-FFF2-40B4-BE49-F238E27FC236}">
                <a16:creationId xmlns:a16="http://schemas.microsoft.com/office/drawing/2014/main" id="{86351A03-2156-490F-9B52-F56002A1E946}"/>
              </a:ext>
            </a:extLst>
          </p:cNvPr>
          <p:cNvSpPr/>
          <p:nvPr/>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29" name="图形 1">
            <a:extLst>
              <a:ext uri="{FF2B5EF4-FFF2-40B4-BE49-F238E27FC236}">
                <a16:creationId xmlns:a16="http://schemas.microsoft.com/office/drawing/2014/main" id="{293FBC2C-504C-4930-B1E9-259CEFE00EEE}"/>
              </a:ext>
            </a:extLst>
          </p:cNvPr>
          <p:cNvSpPr/>
          <p:nvPr/>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30" name="图形 1">
            <a:extLst>
              <a:ext uri="{FF2B5EF4-FFF2-40B4-BE49-F238E27FC236}">
                <a16:creationId xmlns:a16="http://schemas.microsoft.com/office/drawing/2014/main" id="{6251CDC0-9C68-4409-BC69-E9E54893B23C}"/>
              </a:ext>
            </a:extLst>
          </p:cNvPr>
          <p:cNvSpPr/>
          <p:nvPr/>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id="{CFF8384F-B79F-4D27-B33B-1AAFB31945E2}"/>
              </a:ext>
            </a:extLst>
          </p:cNvPr>
          <p:cNvSpPr/>
          <p:nvPr/>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id="{33952D66-6632-45BD-8F68-81C16A7BAE58}"/>
              </a:ext>
            </a:extLst>
          </p:cNvPr>
          <p:cNvSpPr/>
          <p:nvPr/>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id="{BBEE8BD4-C83E-4CFF-9E6D-BA37C8A09E8C}"/>
              </a:ext>
            </a:extLst>
          </p:cNvPr>
          <p:cNvSpPr/>
          <p:nvPr/>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id="{B3B85DF7-A80D-4BCA-92BE-1142BCFF5C98}"/>
              </a:ext>
            </a:extLst>
          </p:cNvPr>
          <p:cNvSpPr/>
          <p:nvPr/>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id="{C5B581ED-FF3F-450E-A83F-B933DFC0EA46}"/>
              </a:ext>
            </a:extLst>
          </p:cNvPr>
          <p:cNvSpPr/>
          <p:nvPr/>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id="{F53CE35B-5C7B-4224-BA1B-748EFC6FEA23}"/>
              </a:ext>
            </a:extLst>
          </p:cNvPr>
          <p:cNvSpPr/>
          <p:nvPr/>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id="{8E3684BA-8A5E-4DE8-83AC-5DA759F524A7}"/>
              </a:ext>
            </a:extLst>
          </p:cNvPr>
          <p:cNvSpPr/>
          <p:nvPr/>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id="{864E3761-4569-4AF2-838B-5A5061A4204A}"/>
              </a:ext>
            </a:extLst>
          </p:cNvPr>
          <p:cNvSpPr/>
          <p:nvPr/>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id="{DC84EBD9-E7A9-4762-A47D-52AA5E85391D}"/>
              </a:ext>
            </a:extLst>
          </p:cNvPr>
          <p:cNvSpPr/>
          <p:nvPr/>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44" name="椭圆 43">
            <a:extLst>
              <a:ext uri="{FF2B5EF4-FFF2-40B4-BE49-F238E27FC236}">
                <a16:creationId xmlns:a16="http://schemas.microsoft.com/office/drawing/2014/main" id="{6186DFED-0AE2-4415-A88F-18E553D52BC1}"/>
              </a:ext>
            </a:extLst>
          </p:cNvPr>
          <p:cNvSpPr/>
          <p:nvPr/>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id="{AADF1392-053B-486C-A920-5BF0AEE73325}"/>
              </a:ext>
            </a:extLst>
          </p:cNvPr>
          <p:cNvSpPr/>
          <p:nvPr/>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椭圆 47">
            <a:extLst>
              <a:ext uri="{FF2B5EF4-FFF2-40B4-BE49-F238E27FC236}">
                <a16:creationId xmlns:a16="http://schemas.microsoft.com/office/drawing/2014/main" id="{F63EE040-D767-474C-9118-E4B1A93C3993}"/>
              </a:ext>
            </a:extLst>
          </p:cNvPr>
          <p:cNvSpPr/>
          <p:nvPr/>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图形 1">
            <a:extLst>
              <a:ext uri="{FF2B5EF4-FFF2-40B4-BE49-F238E27FC236}">
                <a16:creationId xmlns:a16="http://schemas.microsoft.com/office/drawing/2014/main" id="{91E97BD3-5419-4550-BF24-AD2A5051C4D9}"/>
              </a:ext>
            </a:extLst>
          </p:cNvPr>
          <p:cNvSpPr/>
          <p:nvPr/>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24" name="文本框 23">
            <a:extLst>
              <a:ext uri="{FF2B5EF4-FFF2-40B4-BE49-F238E27FC236}">
                <a16:creationId xmlns:a16="http://schemas.microsoft.com/office/drawing/2014/main" id="{9F7099D1-C2A8-4DBE-A8B1-F7F265495CE2}"/>
              </a:ext>
            </a:extLst>
          </p:cNvPr>
          <p:cNvSpPr txBox="1"/>
          <p:nvPr/>
        </p:nvSpPr>
        <p:spPr>
          <a:xfrm>
            <a:off x="5120653" y="2534033"/>
            <a:ext cx="184666" cy="769441"/>
          </a:xfrm>
          <a:prstGeom prst="rect">
            <a:avLst/>
          </a:prstGeom>
          <a:noFill/>
        </p:spPr>
        <p:txBody>
          <a:bodyPr wrap="none" rtlCol="0">
            <a:spAutoFit/>
          </a:bodyPr>
          <a:lstStyle/>
          <a:p>
            <a:endParaRPr lang="zh-CN" altLang="en-US" sz="4400" dirty="0">
              <a:solidFill>
                <a:schemeClr val="bg1"/>
              </a:solidFill>
              <a:effectLst>
                <a:outerShdw blurRad="63500" sx="102000" sy="102000" algn="ctr" rotWithShape="0">
                  <a:prstClr val="black">
                    <a:alpha val="40000"/>
                  </a:prstClr>
                </a:outerShdw>
              </a:effectLst>
              <a:latin typeface="仓耳今楷05-6763 W05" panose="02020400000000000000" pitchFamily="18" charset="-122"/>
              <a:ea typeface="仓耳今楷05-6763 W05" panose="02020400000000000000" pitchFamily="18" charset="-122"/>
            </a:endParaRPr>
          </a:p>
        </p:txBody>
      </p:sp>
      <p:sp>
        <p:nvSpPr>
          <p:cNvPr id="10" name="椭圆 9">
            <a:extLst>
              <a:ext uri="{FF2B5EF4-FFF2-40B4-BE49-F238E27FC236}">
                <a16:creationId xmlns:a16="http://schemas.microsoft.com/office/drawing/2014/main" id="{EB317741-BE2F-44A4-BC2C-017D2C5DA678}"/>
              </a:ext>
            </a:extLst>
          </p:cNvPr>
          <p:cNvSpPr/>
          <p:nvPr/>
        </p:nvSpPr>
        <p:spPr>
          <a:xfrm>
            <a:off x="7640744" y="2966628"/>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DC03CF4-9959-4D37-ADAE-3C16BECFB200}"/>
              </a:ext>
            </a:extLst>
          </p:cNvPr>
          <p:cNvSpPr txBox="1"/>
          <p:nvPr/>
        </p:nvSpPr>
        <p:spPr>
          <a:xfrm>
            <a:off x="436611" y="3762096"/>
            <a:ext cx="11431660" cy="2585323"/>
          </a:xfrm>
          <a:prstGeom prst="rect">
            <a:avLst/>
          </a:prstGeom>
          <a:noFill/>
        </p:spPr>
        <p:txBody>
          <a:bodyPr wrap="none" rtlCol="0">
            <a:spAutoFit/>
          </a:bodyPr>
          <a:lstStyle/>
          <a:p>
            <a:pPr algn="ctr"/>
            <a:r>
              <a:rPr lang="zh-TW" altLang="en-US" sz="5400" dirty="0">
                <a:latin typeface="微軟正黑體"/>
                <a:ea typeface="微軟正黑體"/>
                <a:cs typeface="微軟正黑體"/>
              </a:rPr>
              <a:t>如何描述需求</a:t>
            </a:r>
            <a:br>
              <a:rPr lang="zh-TW" altLang="en-US" sz="5400" dirty="0">
                <a:latin typeface="微軟正黑體"/>
                <a:ea typeface="微軟正黑體"/>
                <a:cs typeface="微軟正黑體"/>
              </a:rPr>
            </a:br>
            <a:br>
              <a:rPr lang="zh-TW" altLang="en-US" sz="5400" dirty="0">
                <a:latin typeface="微軟正黑體"/>
                <a:ea typeface="微軟正黑體"/>
                <a:cs typeface="微軟正黑體"/>
              </a:rPr>
            </a:br>
            <a:r>
              <a:rPr lang="en-US" altLang="zh-TW" sz="5400" dirty="0">
                <a:latin typeface="微軟正黑體"/>
                <a:ea typeface="微軟正黑體"/>
                <a:cs typeface="微軟正黑體"/>
              </a:rPr>
              <a:t>Unified Modeling Language - UML</a:t>
            </a:r>
            <a:endParaRPr lang="zh-CN" altLang="en-US" sz="5400" b="1" spc="300" dirty="0">
              <a:latin typeface="微軟正黑體"/>
              <a:ea typeface="微軟正黑體"/>
              <a:cs typeface="微軟正黑體"/>
            </a:endParaRPr>
          </a:p>
        </p:txBody>
      </p:sp>
    </p:spTree>
    <p:extLst>
      <p:ext uri="{BB962C8B-B14F-4D97-AF65-F5344CB8AC3E}">
        <p14:creationId xmlns:p14="http://schemas.microsoft.com/office/powerpoint/2010/main" val="132211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片包含 室内, 天花板&#10;&#10;描述已自动生成">
            <a:extLst>
              <a:ext uri="{FF2B5EF4-FFF2-40B4-BE49-F238E27FC236}">
                <a16:creationId xmlns:a16="http://schemas.microsoft.com/office/drawing/2014/main" id="{BA775D35-2032-4317-8F7E-6DE06403784C}"/>
              </a:ext>
            </a:extLst>
          </p:cNvPr>
          <p:cNvPicPr>
            <a:picLocks noChangeAspect="1"/>
          </p:cNvPicPr>
          <p:nvPr/>
        </p:nvPicPr>
        <p:blipFill>
          <a:blip r:embed="rId3" cstate="print">
            <a:extLst>
              <a:ext uri="{28A0092B-C50C-407E-A947-70E740481C1C}">
                <a14:useLocalDpi xmlns:a14="http://schemas.microsoft.com/office/drawing/2010/main" val="0"/>
              </a:ext>
            </a:extLst>
          </a:blip>
          <a:srcRect l="812" t="36085" r="29523"/>
          <a:stretch>
            <a:fillRect/>
          </a:stretch>
        </p:blipFill>
        <p:spPr>
          <a:xfrm>
            <a:off x="7953544" y="4280428"/>
            <a:ext cx="4238456" cy="2577572"/>
          </a:xfrm>
          <a:custGeom>
            <a:avLst/>
            <a:gdLst>
              <a:gd name="connsiteX0" fmla="*/ 3603874 w 7207748"/>
              <a:gd name="connsiteY0" fmla="*/ 0 h 4383314"/>
              <a:gd name="connsiteX1" fmla="*/ 7207748 w 7207748"/>
              <a:gd name="connsiteY1" fmla="*/ 4383314 h 4383314"/>
              <a:gd name="connsiteX2" fmla="*/ 0 w 7207748"/>
              <a:gd name="connsiteY2" fmla="*/ 4383314 h 4383314"/>
            </a:gdLst>
            <a:ahLst/>
            <a:cxnLst>
              <a:cxn ang="0">
                <a:pos x="connsiteX0" y="connsiteY0"/>
              </a:cxn>
              <a:cxn ang="0">
                <a:pos x="connsiteX1" y="connsiteY1"/>
              </a:cxn>
              <a:cxn ang="0">
                <a:pos x="connsiteX2" y="connsiteY2"/>
              </a:cxn>
            </a:cxnLst>
            <a:rect l="l" t="t" r="r" b="b"/>
            <a:pathLst>
              <a:path w="7207748" h="4383314">
                <a:moveTo>
                  <a:pt x="3603874" y="0"/>
                </a:moveTo>
                <a:lnTo>
                  <a:pt x="7207748" y="4383314"/>
                </a:lnTo>
                <a:lnTo>
                  <a:pt x="0" y="4383314"/>
                </a:lnTo>
                <a:close/>
              </a:path>
            </a:pathLst>
          </a:custGeom>
        </p:spPr>
      </p:pic>
      <p:sp>
        <p:nvSpPr>
          <p:cNvPr id="4" name="文本框 3">
            <a:extLst>
              <a:ext uri="{FF2B5EF4-FFF2-40B4-BE49-F238E27FC236}">
                <a16:creationId xmlns:a16="http://schemas.microsoft.com/office/drawing/2014/main" id="{5FDA3F83-8BCE-4237-9CC5-DCA1DB2751FC}"/>
              </a:ext>
            </a:extLst>
          </p:cNvPr>
          <p:cNvSpPr txBox="1"/>
          <p:nvPr/>
        </p:nvSpPr>
        <p:spPr>
          <a:xfrm>
            <a:off x="4545512" y="2508601"/>
            <a:ext cx="2467342" cy="707886"/>
          </a:xfrm>
          <a:prstGeom prst="rect">
            <a:avLst/>
          </a:prstGeom>
          <a:noFill/>
        </p:spPr>
        <p:txBody>
          <a:bodyPr wrap="none" rtlCol="0">
            <a:spAutoFit/>
          </a:bodyPr>
          <a:lstStyle/>
          <a:p>
            <a:r>
              <a:rPr lang="zh-TW"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問題討論</a:t>
            </a:r>
            <a:endPar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2" name="文字方塊 1"/>
          <p:cNvSpPr txBox="1"/>
          <p:nvPr/>
        </p:nvSpPr>
        <p:spPr>
          <a:xfrm>
            <a:off x="1160383" y="3782464"/>
            <a:ext cx="10737936" cy="461665"/>
          </a:xfrm>
          <a:prstGeom prst="rect">
            <a:avLst/>
          </a:prstGeom>
          <a:noFill/>
        </p:spPr>
        <p:txBody>
          <a:bodyPr wrap="none" rtlCol="0">
            <a:spAutoFit/>
          </a:bodyPr>
          <a:lstStyle/>
          <a:p>
            <a:r>
              <a:rPr lang="en-US" altLang="zh-TW" sz="2400" dirty="0">
                <a:latin typeface="微軟正黑體"/>
                <a:ea typeface="微軟正黑體"/>
                <a:cs typeface="微軟正黑體"/>
              </a:rPr>
              <a:t>ATM</a:t>
            </a:r>
            <a:r>
              <a:rPr lang="zh-TW" altLang="en-US" sz="2400" dirty="0">
                <a:latin typeface="微軟正黑體"/>
                <a:ea typeface="微軟正黑體"/>
                <a:cs typeface="微軟正黑體"/>
              </a:rPr>
              <a:t>的</a:t>
            </a:r>
            <a:r>
              <a:rPr lang="en-US" altLang="zh-TW" sz="2400" dirty="0">
                <a:latin typeface="微軟正黑體"/>
                <a:ea typeface="微軟正黑體"/>
                <a:cs typeface="微軟正黑體"/>
              </a:rPr>
              <a:t>UCD</a:t>
            </a:r>
            <a:r>
              <a:rPr lang="zh-TW" altLang="en-US" sz="2400" dirty="0">
                <a:latin typeface="微軟正黑體"/>
                <a:ea typeface="微軟正黑體"/>
                <a:cs typeface="微軟正黑體"/>
              </a:rPr>
              <a:t>中，應不應該包含「確認密碼」及「列印報告」這兩個</a:t>
            </a:r>
            <a:r>
              <a:rPr lang="en-US" altLang="zh-TW" sz="2400" dirty="0">
                <a:latin typeface="微軟正黑體"/>
                <a:ea typeface="微軟正黑體"/>
                <a:cs typeface="微軟正黑體"/>
              </a:rPr>
              <a:t>use case</a:t>
            </a:r>
            <a:r>
              <a:rPr lang="zh-TW" altLang="en-US" sz="2400" dirty="0">
                <a:latin typeface="微軟正黑體"/>
                <a:ea typeface="微軟正黑體"/>
                <a:cs typeface="微軟正黑體"/>
              </a:rPr>
              <a:t>？</a:t>
            </a:r>
          </a:p>
        </p:txBody>
      </p:sp>
      <p:pic>
        <p:nvPicPr>
          <p:cNvPr id="16" name="图片 7" descr="图片包含 条纹的&#10;&#10;描述已自动生成">
            <a:extLst>
              <a:ext uri="{FF2B5EF4-FFF2-40B4-BE49-F238E27FC236}">
                <a16:creationId xmlns:a16="http://schemas.microsoft.com/office/drawing/2014/main" id="{AD79FE63-37F3-42E9-970B-14D8F5C4800D}"/>
              </a:ext>
            </a:extLst>
          </p:cNvPr>
          <p:cNvPicPr>
            <a:picLocks noChangeAspect="1"/>
          </p:cNvPicPr>
          <p:nvPr/>
        </p:nvPicPr>
        <p:blipFill>
          <a:blip r:embed="rId4" cstate="print">
            <a:extLst>
              <a:ext uri="{28A0092B-C50C-407E-A947-70E740481C1C}">
                <a14:useLocalDpi xmlns:a14="http://schemas.microsoft.com/office/drawing/2010/main" val="0"/>
              </a:ext>
            </a:extLst>
          </a:blip>
          <a:srcRect l="21016" t="40000" r="21016" b="6667"/>
          <a:stretch>
            <a:fillRect/>
          </a:stretch>
        </p:blipFill>
        <p:spPr>
          <a:xfrm>
            <a:off x="0" y="0"/>
            <a:ext cx="4327616" cy="2719598"/>
          </a:xfrm>
          <a:custGeom>
            <a:avLst/>
            <a:gdLst>
              <a:gd name="connsiteX0" fmla="*/ 0 w 5820230"/>
              <a:gd name="connsiteY0" fmla="*/ 0 h 3657600"/>
              <a:gd name="connsiteX1" fmla="*/ 5820230 w 5820230"/>
              <a:gd name="connsiteY1" fmla="*/ 0 h 3657600"/>
              <a:gd name="connsiteX2" fmla="*/ 2910115 w 5820230"/>
              <a:gd name="connsiteY2" fmla="*/ 3657600 h 3657600"/>
            </a:gdLst>
            <a:ahLst/>
            <a:cxnLst>
              <a:cxn ang="0">
                <a:pos x="connsiteX0" y="connsiteY0"/>
              </a:cxn>
              <a:cxn ang="0">
                <a:pos x="connsiteX1" y="connsiteY1"/>
              </a:cxn>
              <a:cxn ang="0">
                <a:pos x="connsiteX2" y="connsiteY2"/>
              </a:cxn>
            </a:cxnLst>
            <a:rect l="l" t="t" r="r" b="b"/>
            <a:pathLst>
              <a:path w="5820230" h="3657600">
                <a:moveTo>
                  <a:pt x="0" y="0"/>
                </a:moveTo>
                <a:lnTo>
                  <a:pt x="5820230" y="0"/>
                </a:lnTo>
                <a:lnTo>
                  <a:pt x="2910115" y="3657600"/>
                </a:lnTo>
                <a:close/>
              </a:path>
            </a:pathLst>
          </a:custGeom>
        </p:spPr>
      </p:pic>
    </p:spTree>
    <p:extLst>
      <p:ext uri="{BB962C8B-B14F-4D97-AF65-F5344CB8AC3E}">
        <p14:creationId xmlns:p14="http://schemas.microsoft.com/office/powerpoint/2010/main" val="3845049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5744081" cy="707886"/>
          </a:xfrm>
          <a:prstGeom prst="rect">
            <a:avLst/>
          </a:prstGeom>
          <a:noFill/>
        </p:spPr>
        <p:txBody>
          <a:bodyPr wrap="none" rtlCol="0">
            <a:spAutoFit/>
          </a:bodyPr>
          <a:lstStyle/>
          <a:p>
            <a:r>
              <a:rPr lang="en-US" altLang="zh-TW" sz="4000" dirty="0">
                <a:latin typeface="微軟正黑體"/>
                <a:ea typeface="微軟正黑體"/>
                <a:cs typeface="微軟正黑體"/>
              </a:rPr>
              <a:t>UC</a:t>
            </a:r>
            <a:r>
              <a:rPr lang="zh-TW" altLang="en-US" sz="4000" dirty="0">
                <a:latin typeface="微軟正黑體"/>
                <a:ea typeface="微軟正黑體"/>
                <a:cs typeface="微軟正黑體"/>
              </a:rPr>
              <a:t>之間的關係：</a:t>
            </a:r>
            <a:r>
              <a:rPr lang="en-US" altLang="zh-TW" sz="4000" dirty="0">
                <a:latin typeface="微軟正黑體"/>
                <a:ea typeface="微軟正黑體"/>
                <a:cs typeface="微軟正黑體"/>
              </a:rPr>
              <a:t>include</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4" name="Rectangle 3"/>
          <p:cNvSpPr txBox="1">
            <a:spLocks noChangeArrowheads="1"/>
          </p:cNvSpPr>
          <p:nvPr/>
        </p:nvSpPr>
        <p:spPr>
          <a:xfrm>
            <a:off x="2180962" y="2577413"/>
            <a:ext cx="8343900" cy="29683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en-US" altLang="zh-TW" sz="2400" dirty="0">
                <a:latin typeface="微軟正黑體"/>
                <a:ea typeface="微軟正黑體"/>
                <a:cs typeface="微軟正黑體"/>
              </a:rPr>
              <a:t>include (</a:t>
            </a:r>
            <a:r>
              <a:rPr lang="zh-TW" altLang="en-US" sz="2400" dirty="0">
                <a:latin typeface="微軟正黑體"/>
                <a:ea typeface="微軟正黑體"/>
                <a:cs typeface="微軟正黑體"/>
              </a:rPr>
              <a:t>包含</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A ---&lt;&lt;include&gt;&gt;--&gt; </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B</a:t>
            </a:r>
            <a:r>
              <a:rPr lang="zh-TW" altLang="en-US" sz="2400" dirty="0">
                <a:latin typeface="微軟正黑體"/>
                <a:ea typeface="微軟正黑體"/>
                <a:cs typeface="微軟正黑體"/>
              </a:rPr>
              <a:t>，表示在</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A (</a:t>
            </a:r>
            <a:r>
              <a:rPr lang="zh-TW" altLang="en-US" sz="2400" dirty="0">
                <a:latin typeface="微軟正黑體"/>
                <a:ea typeface="微軟正黑體"/>
                <a:cs typeface="微軟正黑體"/>
              </a:rPr>
              <a:t>此為</a:t>
            </a:r>
            <a:r>
              <a:rPr lang="en-US" altLang="zh-TW" sz="2400" dirty="0">
                <a:latin typeface="微軟正黑體"/>
                <a:ea typeface="微軟正黑體"/>
                <a:cs typeface="微軟正黑體"/>
              </a:rPr>
              <a:t>base </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內的活動流程遇到</a:t>
            </a:r>
            <a:r>
              <a:rPr lang="en-US" altLang="zh-TW" sz="2400" dirty="0">
                <a:latin typeface="微軟正黑體"/>
                <a:ea typeface="微軟正黑體"/>
                <a:cs typeface="微軟正黑體"/>
              </a:rPr>
              <a:t>inclusion point B</a:t>
            </a:r>
            <a:r>
              <a:rPr lang="zh-TW" altLang="en-US" sz="2400" dirty="0">
                <a:latin typeface="微軟正黑體"/>
                <a:ea typeface="微軟正黑體"/>
                <a:cs typeface="微軟正黑體"/>
              </a:rPr>
              <a:t>時，必須轉移至</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B</a:t>
            </a:r>
            <a:r>
              <a:rPr lang="zh-TW" altLang="en-US" sz="2400" dirty="0">
                <a:latin typeface="微軟正黑體"/>
                <a:ea typeface="微軟正黑體"/>
                <a:cs typeface="微軟正黑體"/>
              </a:rPr>
              <a:t>，在完成</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B</a:t>
            </a:r>
            <a:r>
              <a:rPr lang="zh-TW" altLang="en-US" sz="2400" dirty="0">
                <a:latin typeface="微軟正黑體"/>
                <a:ea typeface="微軟正黑體"/>
                <a:cs typeface="微軟正黑體"/>
              </a:rPr>
              <a:t>的活動流程後，再回到</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A</a:t>
            </a:r>
            <a:r>
              <a:rPr lang="zh-TW" altLang="en-US" sz="2400" dirty="0">
                <a:latin typeface="微軟正黑體"/>
                <a:ea typeface="微軟正黑體"/>
                <a:cs typeface="微軟正黑體"/>
              </a:rPr>
              <a:t>內完成剩下的活動流程。</a:t>
            </a:r>
            <a:endParaRPr lang="en-US" altLang="zh-TW" sz="2400" dirty="0">
              <a:latin typeface="微軟正黑體"/>
              <a:ea typeface="微軟正黑體"/>
              <a:cs typeface="微軟正黑體"/>
            </a:endParaRPr>
          </a:p>
          <a:p>
            <a:pPr marL="0" indent="0">
              <a:buNone/>
            </a:pPr>
            <a:endParaRPr lang="zh-TW" altLang="en-US" sz="2400" dirty="0">
              <a:latin typeface="微軟正黑體"/>
              <a:ea typeface="微軟正黑體"/>
              <a:cs typeface="微軟正黑體"/>
            </a:endParaRPr>
          </a:p>
          <a:p>
            <a:pPr>
              <a:buFont typeface="Wingdings" charset="2"/>
              <a:buChar char="n"/>
            </a:pPr>
            <a:r>
              <a:rPr lang="zh-TW" altLang="en-US" sz="2400" dirty="0">
                <a:latin typeface="微軟正黑體"/>
                <a:ea typeface="微軟正黑體"/>
                <a:cs typeface="微軟正黑體"/>
              </a:rPr>
              <a:t>優點：大而複雜的</a:t>
            </a:r>
            <a:r>
              <a:rPr lang="en-US" altLang="zh-TW" sz="2400" dirty="0" err="1">
                <a:latin typeface="微軟正黑體"/>
                <a:ea typeface="微軟正黑體"/>
                <a:cs typeface="微軟正黑體"/>
              </a:rPr>
              <a:t>uc</a:t>
            </a:r>
            <a:r>
              <a:rPr lang="zh-TW" altLang="en-US" sz="2400" dirty="0">
                <a:latin typeface="微軟正黑體"/>
                <a:ea typeface="微軟正黑體"/>
                <a:cs typeface="微軟正黑體"/>
              </a:rPr>
              <a:t>可拆解成多個小而簡單的</a:t>
            </a:r>
            <a:r>
              <a:rPr lang="en-US" altLang="zh-TW" sz="2400" dirty="0" err="1">
                <a:latin typeface="微軟正黑體"/>
                <a:ea typeface="微軟正黑體"/>
                <a:cs typeface="微軟正黑體"/>
              </a:rPr>
              <a:t>uc</a:t>
            </a:r>
            <a:r>
              <a:rPr lang="zh-TW" altLang="en-US" sz="2400" dirty="0">
                <a:latin typeface="微軟正黑體"/>
                <a:ea typeface="微軟正黑體"/>
                <a:cs typeface="微軟正黑體"/>
              </a:rPr>
              <a:t>。一個</a:t>
            </a:r>
            <a:r>
              <a:rPr lang="en-US" altLang="zh-TW" sz="2400" dirty="0" err="1">
                <a:latin typeface="微軟正黑體"/>
                <a:ea typeface="微軟正黑體"/>
                <a:cs typeface="微軟正黑體"/>
              </a:rPr>
              <a:t>uc</a:t>
            </a:r>
            <a:r>
              <a:rPr lang="zh-TW" altLang="en-US" sz="2400" dirty="0">
                <a:latin typeface="微軟正黑體"/>
                <a:ea typeface="微軟正黑體"/>
                <a:cs typeface="微軟正黑體"/>
              </a:rPr>
              <a:t>可被多個</a:t>
            </a:r>
            <a:r>
              <a:rPr lang="en-US" altLang="zh-TW" sz="2400" dirty="0" err="1">
                <a:latin typeface="微軟正黑體"/>
                <a:ea typeface="微軟正黑體"/>
                <a:cs typeface="微軟正黑體"/>
              </a:rPr>
              <a:t>uc</a:t>
            </a:r>
            <a:r>
              <a:rPr lang="zh-TW" altLang="en-US" sz="2400" dirty="0">
                <a:latin typeface="微軟正黑體"/>
                <a:ea typeface="微軟正黑體"/>
                <a:cs typeface="微軟正黑體"/>
              </a:rPr>
              <a:t>包含，故可將通用的程序抽離成通用</a:t>
            </a:r>
            <a:r>
              <a:rPr lang="en-US" altLang="zh-TW" sz="2400" dirty="0" err="1">
                <a:latin typeface="微軟正黑體"/>
                <a:ea typeface="微軟正黑體"/>
                <a:cs typeface="微軟正黑體"/>
              </a:rPr>
              <a:t>uc</a:t>
            </a:r>
            <a:r>
              <a:rPr lang="zh-TW" altLang="en-US" sz="2400" dirty="0">
                <a:latin typeface="微軟正黑體"/>
                <a:ea typeface="微軟正黑體"/>
                <a:cs typeface="微軟正黑體"/>
              </a:rPr>
              <a:t>。</a:t>
            </a:r>
          </a:p>
        </p:txBody>
      </p:sp>
    </p:spTree>
    <p:extLst>
      <p:ext uri="{BB962C8B-B14F-4D97-AF65-F5344CB8AC3E}">
        <p14:creationId xmlns:p14="http://schemas.microsoft.com/office/powerpoint/2010/main" val="1249836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5632622" cy="707886"/>
          </a:xfrm>
          <a:prstGeom prst="rect">
            <a:avLst/>
          </a:prstGeom>
          <a:noFill/>
        </p:spPr>
        <p:txBody>
          <a:bodyPr wrap="none" rtlCol="0">
            <a:spAutoFit/>
          </a:bodyPr>
          <a:lstStyle/>
          <a:p>
            <a:r>
              <a:rPr lang="en-US" altLang="zh-TW" sz="4000" dirty="0">
                <a:latin typeface="微軟正黑體"/>
                <a:ea typeface="微軟正黑體"/>
                <a:cs typeface="微軟正黑體"/>
              </a:rPr>
              <a:t>UC</a:t>
            </a:r>
            <a:r>
              <a:rPr lang="zh-TW" altLang="en-US" sz="4000" dirty="0">
                <a:latin typeface="微軟正黑體"/>
                <a:ea typeface="微軟正黑體"/>
                <a:cs typeface="微軟正黑體"/>
              </a:rPr>
              <a:t>之間的關係：</a:t>
            </a:r>
            <a:r>
              <a:rPr lang="en-US" altLang="zh-TW" sz="4000" dirty="0">
                <a:latin typeface="微軟正黑體"/>
                <a:ea typeface="微軟正黑體"/>
                <a:cs typeface="微軟正黑體"/>
              </a:rPr>
              <a:t>extend</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4" name="Rectangle 3"/>
          <p:cNvSpPr txBox="1">
            <a:spLocks noChangeArrowheads="1"/>
          </p:cNvSpPr>
          <p:nvPr/>
        </p:nvSpPr>
        <p:spPr>
          <a:xfrm>
            <a:off x="2171825" y="2586549"/>
            <a:ext cx="8343900" cy="29683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en-US" altLang="zh-TW" sz="2400" dirty="0">
                <a:latin typeface="微軟正黑體"/>
                <a:ea typeface="微軟正黑體"/>
                <a:cs typeface="微軟正黑體"/>
              </a:rPr>
              <a:t>extend (</a:t>
            </a:r>
            <a:r>
              <a:rPr lang="zh-TW" altLang="en-US" sz="2400" dirty="0">
                <a:latin typeface="微軟正黑體"/>
                <a:ea typeface="微軟正黑體"/>
                <a:cs typeface="微軟正黑體"/>
              </a:rPr>
              <a:t>延伸</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 </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X ---&lt;&lt;extend&gt;&gt;--&gt; </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Y</a:t>
            </a:r>
            <a:r>
              <a:rPr lang="zh-TW" altLang="en-US" sz="2400" dirty="0">
                <a:latin typeface="微軟正黑體"/>
                <a:ea typeface="微軟正黑體"/>
                <a:cs typeface="微軟正黑體"/>
              </a:rPr>
              <a:t>，表示在</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Y (</a:t>
            </a:r>
            <a:r>
              <a:rPr lang="zh-TW" altLang="en-US" sz="2400" dirty="0">
                <a:latin typeface="微軟正黑體"/>
                <a:ea typeface="微軟正黑體"/>
                <a:cs typeface="微軟正黑體"/>
              </a:rPr>
              <a:t>此為</a:t>
            </a:r>
            <a:r>
              <a:rPr lang="en-US" altLang="zh-TW" sz="2400" dirty="0">
                <a:latin typeface="微軟正黑體"/>
                <a:ea typeface="微軟正黑體"/>
                <a:cs typeface="微軟正黑體"/>
              </a:rPr>
              <a:t>base </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內的活動流程遇到</a:t>
            </a:r>
            <a:r>
              <a:rPr lang="en-US" altLang="zh-TW" sz="2400" dirty="0">
                <a:latin typeface="微軟正黑體"/>
                <a:ea typeface="微軟正黑體"/>
                <a:cs typeface="微軟正黑體"/>
              </a:rPr>
              <a:t>extension point</a:t>
            </a:r>
            <a:r>
              <a:rPr lang="zh-TW" altLang="en-US" sz="2400" dirty="0">
                <a:latin typeface="微軟正黑體"/>
                <a:ea typeface="微軟正黑體"/>
                <a:cs typeface="微軟正黑體"/>
              </a:rPr>
              <a:t>時，需判斷</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X</a:t>
            </a:r>
            <a:r>
              <a:rPr lang="zh-TW" altLang="en-US" sz="2400" dirty="0">
                <a:latin typeface="微軟正黑體"/>
                <a:ea typeface="微軟正黑體"/>
                <a:cs typeface="微軟正黑體"/>
              </a:rPr>
              <a:t>是否滿足延伸條件，如為「否」，則略過</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X</a:t>
            </a:r>
            <a:r>
              <a:rPr lang="zh-TW" altLang="en-US" sz="2400" dirty="0">
                <a:latin typeface="微軟正黑體"/>
                <a:ea typeface="微軟正黑體"/>
                <a:cs typeface="微軟正黑體"/>
              </a:rPr>
              <a:t>，繼續</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Y</a:t>
            </a:r>
            <a:r>
              <a:rPr lang="zh-TW" altLang="en-US" sz="2400" dirty="0">
                <a:latin typeface="微軟正黑體"/>
                <a:ea typeface="微軟正黑體"/>
                <a:cs typeface="微軟正黑體"/>
              </a:rPr>
              <a:t>的後續流程；如為「是」，則轉移至</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X</a:t>
            </a:r>
            <a:r>
              <a:rPr lang="zh-TW" altLang="en-US" sz="2400" dirty="0">
                <a:latin typeface="微軟正黑體"/>
                <a:ea typeface="微軟正黑體"/>
                <a:cs typeface="微軟正黑體"/>
              </a:rPr>
              <a:t>，在完成</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X</a:t>
            </a:r>
            <a:r>
              <a:rPr lang="zh-TW" altLang="en-US" sz="2400" dirty="0">
                <a:latin typeface="微軟正黑體"/>
                <a:ea typeface="微軟正黑體"/>
                <a:cs typeface="微軟正黑體"/>
              </a:rPr>
              <a:t>的活動流程後，再回到</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Y</a:t>
            </a:r>
            <a:r>
              <a:rPr lang="zh-TW" altLang="en-US" sz="2400" dirty="0">
                <a:latin typeface="微軟正黑體"/>
                <a:ea typeface="微軟正黑體"/>
                <a:cs typeface="微軟正黑體"/>
              </a:rPr>
              <a:t>內完成剩下的活動流程。</a:t>
            </a:r>
          </a:p>
          <a:p>
            <a:pPr marL="0" indent="0">
              <a:buNone/>
            </a:pPr>
            <a:endParaRPr lang="zh-TW" altLang="en-US" sz="2400" dirty="0">
              <a:latin typeface="微軟正黑體"/>
              <a:ea typeface="微軟正黑體"/>
              <a:cs typeface="微軟正黑體"/>
            </a:endParaRPr>
          </a:p>
          <a:p>
            <a:pPr>
              <a:buFont typeface="Wingdings" charset="2"/>
              <a:buChar char="n"/>
            </a:pPr>
            <a:r>
              <a:rPr lang="zh-TW" altLang="en-US" sz="2400" dirty="0">
                <a:latin typeface="微軟正黑體"/>
                <a:ea typeface="微軟正黑體"/>
                <a:cs typeface="微軟正黑體"/>
              </a:rPr>
              <a:t>優點：當系統內容需與時俱進時，可將改變的部分放在</a:t>
            </a:r>
            <a:r>
              <a:rPr lang="en-US" altLang="zh-TW" sz="2400" dirty="0">
                <a:latin typeface="微軟正黑體"/>
                <a:ea typeface="微軟正黑體"/>
                <a:cs typeface="微軟正黑體"/>
              </a:rPr>
              <a:t>extension </a:t>
            </a:r>
            <a:r>
              <a:rPr lang="en-US" altLang="zh-TW" sz="2400" dirty="0" err="1">
                <a:latin typeface="微軟正黑體"/>
                <a:ea typeface="微軟正黑體"/>
                <a:cs typeface="微軟正黑體"/>
              </a:rPr>
              <a:t>uc</a:t>
            </a:r>
            <a:r>
              <a:rPr lang="zh-TW" altLang="en-US" sz="2400" dirty="0">
                <a:latin typeface="微軟正黑體"/>
                <a:ea typeface="微軟正黑體"/>
                <a:cs typeface="微軟正黑體"/>
              </a:rPr>
              <a:t>內，如此可讓</a:t>
            </a:r>
            <a:r>
              <a:rPr lang="en-US" altLang="zh-TW" sz="2400" dirty="0">
                <a:latin typeface="微軟正黑體"/>
                <a:ea typeface="微軟正黑體"/>
                <a:cs typeface="微軟正黑體"/>
              </a:rPr>
              <a:t>base </a:t>
            </a:r>
            <a:r>
              <a:rPr lang="en-US" altLang="zh-TW" sz="2400" dirty="0" err="1">
                <a:latin typeface="微軟正黑體"/>
                <a:ea typeface="微軟正黑體"/>
                <a:cs typeface="微軟正黑體"/>
              </a:rPr>
              <a:t>uc</a:t>
            </a:r>
            <a:r>
              <a:rPr lang="zh-TW" altLang="en-US" sz="2400" dirty="0">
                <a:latin typeface="微軟正黑體"/>
                <a:ea typeface="微軟正黑體"/>
                <a:cs typeface="微軟正黑體"/>
              </a:rPr>
              <a:t>維持穩定性。</a:t>
            </a:r>
          </a:p>
        </p:txBody>
      </p:sp>
    </p:spTree>
    <p:extLst>
      <p:ext uri="{BB962C8B-B14F-4D97-AF65-F5344CB8AC3E}">
        <p14:creationId xmlns:p14="http://schemas.microsoft.com/office/powerpoint/2010/main" val="3347740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7596300" cy="707886"/>
          </a:xfrm>
          <a:prstGeom prst="rect">
            <a:avLst/>
          </a:prstGeom>
          <a:noFill/>
        </p:spPr>
        <p:txBody>
          <a:bodyPr wrap="none" rtlCol="0">
            <a:spAutoFit/>
          </a:bodyPr>
          <a:lstStyle/>
          <a:p>
            <a:r>
              <a:rPr lang="zh-TW" altLang="en-US" sz="4000" dirty="0">
                <a:latin typeface="微軟正黑體"/>
                <a:ea typeface="微軟正黑體"/>
                <a:cs typeface="微軟正黑體"/>
              </a:rPr>
              <a:t>一般化</a:t>
            </a:r>
            <a:r>
              <a:rPr lang="en-US" altLang="zh-TW" sz="4000" dirty="0">
                <a:latin typeface="微軟正黑體"/>
                <a:ea typeface="微軟正黑體"/>
                <a:cs typeface="微軟正黑體"/>
              </a:rPr>
              <a:t>(Generalization)</a:t>
            </a:r>
            <a:r>
              <a:rPr lang="zh-TW" altLang="en-US" sz="4000" dirty="0">
                <a:latin typeface="微軟正黑體"/>
                <a:ea typeface="微軟正黑體"/>
                <a:cs typeface="微軟正黑體"/>
              </a:rPr>
              <a:t>繼承關係</a:t>
            </a:r>
            <a:endParaRPr lang="zh-CN" altLang="en-US" sz="4000" dirty="0">
              <a:latin typeface="微軟正黑體"/>
              <a:ea typeface="微軟正黑體"/>
              <a:cs typeface="微軟正黑體"/>
            </a:endParaRPr>
          </a:p>
        </p:txBody>
      </p:sp>
      <p:sp>
        <p:nvSpPr>
          <p:cNvPr id="96" name="Rectangle 3"/>
          <p:cNvSpPr txBox="1">
            <a:spLocks noChangeArrowheads="1"/>
          </p:cNvSpPr>
          <p:nvPr/>
        </p:nvSpPr>
        <p:spPr>
          <a:xfrm>
            <a:off x="1285549" y="3034231"/>
            <a:ext cx="10126391" cy="19268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en-US" altLang="zh-TW" sz="2400" dirty="0">
                <a:latin typeface="微軟正黑體"/>
                <a:ea typeface="微軟正黑體"/>
                <a:cs typeface="微軟正黑體"/>
              </a:rPr>
              <a:t>UC</a:t>
            </a:r>
            <a:r>
              <a:rPr lang="zh-TW" altLang="en-US" sz="2400" dirty="0">
                <a:latin typeface="微軟正黑體"/>
                <a:ea typeface="微軟正黑體"/>
                <a:cs typeface="微軟正黑體"/>
              </a:rPr>
              <a:t>間的繼承關係：</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O           </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P</a:t>
            </a:r>
            <a:r>
              <a:rPr lang="zh-TW" altLang="en-US" sz="2400" dirty="0">
                <a:latin typeface="微軟正黑體"/>
                <a:ea typeface="微軟正黑體"/>
                <a:cs typeface="微軟正黑體"/>
              </a:rPr>
              <a:t>，表示</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O</a:t>
            </a:r>
            <a:r>
              <a:rPr lang="zh-TW" altLang="en-US" sz="2400" dirty="0">
                <a:latin typeface="微軟正黑體"/>
                <a:ea typeface="微軟正黑體"/>
                <a:cs typeface="微軟正黑體"/>
              </a:rPr>
              <a:t>繼承</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P</a:t>
            </a:r>
            <a:r>
              <a:rPr lang="zh-TW" altLang="en-US" sz="2400" dirty="0">
                <a:latin typeface="微軟正黑體"/>
                <a:ea typeface="微軟正黑體"/>
                <a:cs typeface="微軟正黑體"/>
              </a:rPr>
              <a:t>。通常</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O</a:t>
            </a:r>
            <a:r>
              <a:rPr lang="zh-TW" altLang="en-US" sz="2400" dirty="0">
                <a:latin typeface="微軟正黑體"/>
                <a:ea typeface="微軟正黑體"/>
                <a:cs typeface="微軟正黑體"/>
              </a:rPr>
              <a:t>會改寫</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P</a:t>
            </a:r>
            <a:r>
              <a:rPr lang="zh-TW" altLang="en-US" sz="2400" dirty="0">
                <a:latin typeface="微軟正黑體"/>
                <a:ea typeface="微軟正黑體"/>
                <a:cs typeface="微軟正黑體"/>
              </a:rPr>
              <a:t>內的部分程序。</a:t>
            </a:r>
            <a:endParaRPr lang="en-US" altLang="zh-TW" sz="2400" dirty="0">
              <a:latin typeface="微軟正黑體"/>
              <a:ea typeface="微軟正黑體"/>
              <a:cs typeface="微軟正黑體"/>
            </a:endParaRPr>
          </a:p>
          <a:p>
            <a:pPr marL="0" indent="0">
              <a:buNone/>
            </a:pPr>
            <a:r>
              <a:rPr lang="zh-TW" altLang="en-US" sz="2400" dirty="0">
                <a:latin typeface="微軟正黑體"/>
                <a:ea typeface="微軟正黑體"/>
                <a:cs typeface="微軟正黑體"/>
              </a:rPr>
              <a:t> </a:t>
            </a:r>
          </a:p>
          <a:p>
            <a:pPr>
              <a:buFont typeface="Wingdings" charset="2"/>
              <a:buChar char="n"/>
            </a:pPr>
            <a:r>
              <a:rPr lang="zh-TW" altLang="en-US" sz="2400" dirty="0">
                <a:latin typeface="微軟正黑體"/>
                <a:ea typeface="微軟正黑體"/>
                <a:cs typeface="微軟正黑體"/>
              </a:rPr>
              <a:t>角色間的繼承關係：</a:t>
            </a:r>
            <a:r>
              <a:rPr lang="en-US" altLang="zh-TW" sz="2400" dirty="0">
                <a:latin typeface="微軟正黑體"/>
                <a:ea typeface="微軟正黑體"/>
                <a:cs typeface="微軟正黑體"/>
              </a:rPr>
              <a:t>actor A           actor B</a:t>
            </a:r>
            <a:r>
              <a:rPr lang="zh-TW" altLang="en-US" sz="2400" dirty="0">
                <a:latin typeface="微軟正黑體"/>
                <a:ea typeface="微軟正黑體"/>
                <a:cs typeface="微軟正黑體"/>
              </a:rPr>
              <a:t>，表示</a:t>
            </a:r>
            <a:r>
              <a:rPr lang="en-US" altLang="zh-TW" sz="2400" dirty="0">
                <a:latin typeface="微軟正黑體"/>
                <a:ea typeface="微軟正黑體"/>
                <a:cs typeface="微軟正黑體"/>
              </a:rPr>
              <a:t>actor A</a:t>
            </a:r>
            <a:r>
              <a:rPr lang="zh-TW" altLang="en-US" sz="2400" dirty="0">
                <a:latin typeface="微軟正黑體"/>
                <a:ea typeface="微軟正黑體"/>
                <a:cs typeface="微軟正黑體"/>
              </a:rPr>
              <a:t>繼承</a:t>
            </a:r>
            <a:r>
              <a:rPr lang="en-US" altLang="zh-TW" sz="2400" dirty="0">
                <a:latin typeface="微軟正黑體"/>
                <a:ea typeface="微軟正黑體"/>
                <a:cs typeface="微軟正黑體"/>
              </a:rPr>
              <a:t>actor B</a:t>
            </a:r>
            <a:r>
              <a:rPr lang="zh-TW" altLang="en-US" sz="2400" dirty="0">
                <a:latin typeface="微軟正黑體"/>
                <a:ea typeface="微軟正黑體"/>
                <a:cs typeface="微軟正黑體"/>
              </a:rPr>
              <a:t>。</a:t>
            </a:r>
          </a:p>
        </p:txBody>
      </p:sp>
      <p:grpSp>
        <p:nvGrpSpPr>
          <p:cNvPr id="97" name="Group 6"/>
          <p:cNvGrpSpPr>
            <a:grpSpLocks/>
          </p:cNvGrpSpPr>
          <p:nvPr/>
        </p:nvGrpSpPr>
        <p:grpSpPr bwMode="auto">
          <a:xfrm>
            <a:off x="4844869" y="3155149"/>
            <a:ext cx="800100" cy="228600"/>
            <a:chOff x="2675" y="5525"/>
            <a:chExt cx="1096" cy="320"/>
          </a:xfrm>
        </p:grpSpPr>
        <p:sp>
          <p:nvSpPr>
            <p:cNvPr id="98" name="Line 7"/>
            <p:cNvSpPr>
              <a:spLocks noChangeShapeType="1"/>
            </p:cNvSpPr>
            <p:nvPr/>
          </p:nvSpPr>
          <p:spPr bwMode="auto">
            <a:xfrm>
              <a:off x="2675" y="5685"/>
              <a:ext cx="782"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99" name="AutoShape 8"/>
            <p:cNvSpPr>
              <a:spLocks noChangeArrowheads="1"/>
            </p:cNvSpPr>
            <p:nvPr/>
          </p:nvSpPr>
          <p:spPr bwMode="auto">
            <a:xfrm rot="16200000" flipH="1">
              <a:off x="3455" y="5528"/>
              <a:ext cx="320" cy="313"/>
            </a:xfrm>
            <a:prstGeom prst="flowChartMerge">
              <a:avLst/>
            </a:prstGeom>
            <a:solidFill>
              <a:srgbClr val="FFFFFF"/>
            </a:solidFill>
            <a:ln w="9525">
              <a:solidFill>
                <a:srgbClr val="000000"/>
              </a:solidFill>
              <a:miter lim="800000"/>
              <a:headEnd/>
              <a:tailEnd/>
            </a:ln>
          </p:spPr>
          <p:txBody>
            <a:bodyPr/>
            <a:lstStyle/>
            <a:p>
              <a:endParaRPr lang="zh-TW" altLang="en-US"/>
            </a:p>
          </p:txBody>
        </p:sp>
      </p:grpSp>
      <p:grpSp>
        <p:nvGrpSpPr>
          <p:cNvPr id="100" name="Group 6"/>
          <p:cNvGrpSpPr>
            <a:grpSpLocks/>
          </p:cNvGrpSpPr>
          <p:nvPr/>
        </p:nvGrpSpPr>
        <p:grpSpPr bwMode="auto">
          <a:xfrm>
            <a:off x="5393080" y="4361152"/>
            <a:ext cx="800100" cy="228600"/>
            <a:chOff x="2675" y="5525"/>
            <a:chExt cx="1096" cy="320"/>
          </a:xfrm>
        </p:grpSpPr>
        <p:sp>
          <p:nvSpPr>
            <p:cNvPr id="101" name="Line 7"/>
            <p:cNvSpPr>
              <a:spLocks noChangeShapeType="1"/>
            </p:cNvSpPr>
            <p:nvPr/>
          </p:nvSpPr>
          <p:spPr bwMode="auto">
            <a:xfrm>
              <a:off x="2675" y="5685"/>
              <a:ext cx="782"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02" name="AutoShape 8"/>
            <p:cNvSpPr>
              <a:spLocks noChangeArrowheads="1"/>
            </p:cNvSpPr>
            <p:nvPr/>
          </p:nvSpPr>
          <p:spPr bwMode="auto">
            <a:xfrm rot="16200000" flipH="1">
              <a:off x="3455" y="5528"/>
              <a:ext cx="320" cy="313"/>
            </a:xfrm>
            <a:prstGeom prst="flowChartMerge">
              <a:avLst/>
            </a:prstGeom>
            <a:solidFill>
              <a:srgbClr val="FFFFFF"/>
            </a:solidFill>
            <a:ln w="9525">
              <a:solidFill>
                <a:srgbClr val="000000"/>
              </a:solidFill>
              <a:miter lim="800000"/>
              <a:headEnd/>
              <a:tailEnd/>
            </a:ln>
          </p:spPr>
          <p:txBody>
            <a:bodyPr/>
            <a:lstStyle/>
            <a:p>
              <a:endParaRPr lang="zh-TW" altLang="en-US"/>
            </a:p>
          </p:txBody>
        </p:sp>
      </p:grpSp>
    </p:spTree>
    <p:extLst>
      <p:ext uri="{BB962C8B-B14F-4D97-AF65-F5344CB8AC3E}">
        <p14:creationId xmlns:p14="http://schemas.microsoft.com/office/powerpoint/2010/main" val="371469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87384" y="-49693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5314275" cy="707886"/>
          </a:xfrm>
          <a:prstGeom prst="rect">
            <a:avLst/>
          </a:prstGeom>
          <a:noFill/>
        </p:spPr>
        <p:txBody>
          <a:bodyPr wrap="none" rtlCol="0">
            <a:spAutoFit/>
          </a:bodyPr>
          <a:lstStyle/>
          <a:p>
            <a:r>
              <a:rPr lang="zh-TW" altLang="en-US" sz="4000" dirty="0">
                <a:latin typeface="微軟正黑體"/>
                <a:ea typeface="微軟正黑體"/>
                <a:cs typeface="微軟正黑體"/>
              </a:rPr>
              <a:t>使用案例圖範例：註冊</a:t>
            </a:r>
            <a:endParaRPr lang="zh-CN" altLang="en-US" sz="4000" dirty="0">
              <a:latin typeface="微軟正黑體"/>
              <a:ea typeface="微軟正黑體"/>
              <a:cs typeface="微軟正黑體"/>
            </a:endParaRPr>
          </a:p>
        </p:txBody>
      </p:sp>
      <p:grpSp>
        <p:nvGrpSpPr>
          <p:cNvPr id="15" name="群組 14"/>
          <p:cNvGrpSpPr/>
          <p:nvPr/>
        </p:nvGrpSpPr>
        <p:grpSpPr>
          <a:xfrm>
            <a:off x="2717188" y="2066737"/>
            <a:ext cx="6755995" cy="4184243"/>
            <a:chOff x="2011609" y="2000336"/>
            <a:chExt cx="6755995" cy="4184243"/>
          </a:xfrm>
        </p:grpSpPr>
        <p:grpSp>
          <p:nvGrpSpPr>
            <p:cNvPr id="4" name="群組 3"/>
            <p:cNvGrpSpPr/>
            <p:nvPr/>
          </p:nvGrpSpPr>
          <p:grpSpPr>
            <a:xfrm>
              <a:off x="2011609" y="2000336"/>
              <a:ext cx="1210588" cy="1065699"/>
              <a:chOff x="2003308" y="2108238"/>
              <a:chExt cx="1210588" cy="1065699"/>
            </a:xfrm>
          </p:grpSpPr>
          <p:sp>
            <p:nvSpPr>
              <p:cNvPr id="49" name="文字方塊 48"/>
              <p:cNvSpPr txBox="1"/>
              <p:nvPr/>
            </p:nvSpPr>
            <p:spPr>
              <a:xfrm>
                <a:off x="2003308" y="2835383"/>
                <a:ext cx="1210588" cy="338554"/>
              </a:xfrm>
              <a:prstGeom prst="rect">
                <a:avLst/>
              </a:prstGeom>
              <a:solidFill>
                <a:schemeClr val="bg2">
                  <a:lumMod val="25000"/>
                </a:schemeClr>
              </a:solidFill>
            </p:spPr>
            <p:txBody>
              <a:bodyPr wrap="none" rtlCol="0">
                <a:spAutoFit/>
              </a:bodyPr>
              <a:lstStyle/>
              <a:p>
                <a:r>
                  <a:rPr kumimoji="1" lang="zh-TW" altLang="en-US" sz="1600" dirty="0">
                    <a:solidFill>
                      <a:schemeClr val="bg1"/>
                    </a:solidFill>
                    <a:latin typeface="微軟正黑體"/>
                    <a:ea typeface="微軟正黑體"/>
                    <a:cs typeface="微軟正黑體"/>
                  </a:rPr>
                  <a:t>教職員子弟</a:t>
                </a:r>
              </a:p>
            </p:txBody>
          </p:sp>
          <p:pic>
            <p:nvPicPr>
              <p:cNvPr id="50" name="圖片 49"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70755" y="2108238"/>
                <a:ext cx="675694" cy="675694"/>
              </a:xfrm>
              <a:prstGeom prst="rect">
                <a:avLst/>
              </a:prstGeom>
            </p:spPr>
          </p:pic>
        </p:grpSp>
        <p:grpSp>
          <p:nvGrpSpPr>
            <p:cNvPr id="2" name="群組 1"/>
            <p:cNvGrpSpPr/>
            <p:nvPr/>
          </p:nvGrpSpPr>
          <p:grpSpPr>
            <a:xfrm>
              <a:off x="2270755" y="3563759"/>
              <a:ext cx="675694" cy="1065699"/>
              <a:chOff x="2270755" y="3347957"/>
              <a:chExt cx="675694" cy="1065699"/>
            </a:xfrm>
          </p:grpSpPr>
          <p:sp>
            <p:nvSpPr>
              <p:cNvPr id="51" name="文字方塊 50"/>
              <p:cNvSpPr txBox="1"/>
              <p:nvPr/>
            </p:nvSpPr>
            <p:spPr>
              <a:xfrm>
                <a:off x="2311085" y="4075102"/>
                <a:ext cx="595035" cy="338554"/>
              </a:xfrm>
              <a:prstGeom prst="rect">
                <a:avLst/>
              </a:prstGeom>
              <a:solidFill>
                <a:schemeClr val="bg2">
                  <a:lumMod val="25000"/>
                </a:schemeClr>
              </a:solidFill>
            </p:spPr>
            <p:txBody>
              <a:bodyPr wrap="none" rtlCol="0">
                <a:spAutoFit/>
              </a:bodyPr>
              <a:lstStyle/>
              <a:p>
                <a:r>
                  <a:rPr kumimoji="1" lang="zh-TW" altLang="en-US" sz="1600" dirty="0">
                    <a:solidFill>
                      <a:schemeClr val="bg1"/>
                    </a:solidFill>
                    <a:latin typeface="微軟正黑體"/>
                    <a:ea typeface="微軟正黑體"/>
                    <a:cs typeface="微軟正黑體"/>
                  </a:rPr>
                  <a:t>學生</a:t>
                </a:r>
              </a:p>
            </p:txBody>
          </p:sp>
          <p:pic>
            <p:nvPicPr>
              <p:cNvPr id="52" name="圖片 51"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70755" y="3347957"/>
                <a:ext cx="675694" cy="675694"/>
              </a:xfrm>
              <a:prstGeom prst="rect">
                <a:avLst/>
              </a:prstGeom>
            </p:spPr>
          </p:pic>
        </p:grpSp>
        <p:grpSp>
          <p:nvGrpSpPr>
            <p:cNvPr id="3" name="群組 2"/>
            <p:cNvGrpSpPr/>
            <p:nvPr/>
          </p:nvGrpSpPr>
          <p:grpSpPr>
            <a:xfrm>
              <a:off x="2105901" y="5118880"/>
              <a:ext cx="1005403" cy="1065699"/>
              <a:chOff x="2105901" y="4770280"/>
              <a:chExt cx="1005403" cy="1065699"/>
            </a:xfrm>
          </p:grpSpPr>
          <p:sp>
            <p:nvSpPr>
              <p:cNvPr id="53" name="文字方塊 52"/>
              <p:cNvSpPr txBox="1"/>
              <p:nvPr/>
            </p:nvSpPr>
            <p:spPr>
              <a:xfrm>
                <a:off x="2105901" y="5497425"/>
                <a:ext cx="1005403" cy="338554"/>
              </a:xfrm>
              <a:prstGeom prst="rect">
                <a:avLst/>
              </a:prstGeom>
              <a:solidFill>
                <a:schemeClr val="bg2">
                  <a:lumMod val="25000"/>
                </a:schemeClr>
              </a:solidFill>
            </p:spPr>
            <p:txBody>
              <a:bodyPr wrap="none" rtlCol="0">
                <a:spAutoFit/>
              </a:bodyPr>
              <a:lstStyle/>
              <a:p>
                <a:r>
                  <a:rPr kumimoji="1" lang="zh-TW" altLang="en-US" sz="1600" dirty="0">
                    <a:solidFill>
                      <a:schemeClr val="bg1"/>
                    </a:solidFill>
                    <a:latin typeface="微軟正黑體"/>
                    <a:ea typeface="微軟正黑體"/>
                    <a:cs typeface="微軟正黑體"/>
                  </a:rPr>
                  <a:t>外籍學生</a:t>
                </a:r>
              </a:p>
            </p:txBody>
          </p:sp>
          <p:pic>
            <p:nvPicPr>
              <p:cNvPr id="54" name="圖片 53"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70755" y="4770280"/>
                <a:ext cx="675694" cy="675694"/>
              </a:xfrm>
              <a:prstGeom prst="rect">
                <a:avLst/>
              </a:prstGeom>
            </p:spPr>
          </p:pic>
        </p:grpSp>
        <p:sp>
          <p:nvSpPr>
            <p:cNvPr id="58" name="橢圓 57"/>
            <p:cNvSpPr/>
            <p:nvPr/>
          </p:nvSpPr>
          <p:spPr>
            <a:xfrm>
              <a:off x="4687692" y="2006284"/>
              <a:ext cx="1695728"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教職員子弟註冊</a:t>
              </a:r>
            </a:p>
          </p:txBody>
        </p:sp>
        <p:sp>
          <p:nvSpPr>
            <p:cNvPr id="60" name="橢圓 59"/>
            <p:cNvSpPr/>
            <p:nvPr/>
          </p:nvSpPr>
          <p:spPr>
            <a:xfrm>
              <a:off x="5045800" y="3588616"/>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註冊</a:t>
              </a:r>
            </a:p>
          </p:txBody>
        </p:sp>
        <p:sp>
          <p:nvSpPr>
            <p:cNvPr id="103" name="橢圓 102"/>
            <p:cNvSpPr/>
            <p:nvPr/>
          </p:nvSpPr>
          <p:spPr>
            <a:xfrm>
              <a:off x="5045800" y="5168642"/>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安全查核</a:t>
              </a:r>
            </a:p>
          </p:txBody>
        </p:sp>
        <p:sp>
          <p:nvSpPr>
            <p:cNvPr id="104" name="橢圓 103"/>
            <p:cNvSpPr/>
            <p:nvPr/>
          </p:nvSpPr>
          <p:spPr>
            <a:xfrm>
              <a:off x="7804694" y="3043803"/>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選課</a:t>
              </a:r>
            </a:p>
          </p:txBody>
        </p:sp>
        <p:sp>
          <p:nvSpPr>
            <p:cNvPr id="105" name="橢圓 104"/>
            <p:cNvSpPr/>
            <p:nvPr/>
          </p:nvSpPr>
          <p:spPr>
            <a:xfrm>
              <a:off x="7799376" y="4175620"/>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繳費</a:t>
              </a:r>
            </a:p>
          </p:txBody>
        </p:sp>
        <p:cxnSp>
          <p:nvCxnSpPr>
            <p:cNvPr id="6" name="直線接點 5"/>
            <p:cNvCxnSpPr/>
            <p:nvPr/>
          </p:nvCxnSpPr>
          <p:spPr>
            <a:xfrm>
              <a:off x="6101188" y="4133475"/>
              <a:ext cx="1577178" cy="498009"/>
            </a:xfrm>
            <a:prstGeom prst="line">
              <a:avLst/>
            </a:prstGeom>
            <a:ln>
              <a:solidFill>
                <a:schemeClr val="tx1">
                  <a:lumMod val="85000"/>
                  <a:lumOff val="15000"/>
                </a:schemeClr>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06" name="直線接點 105"/>
            <p:cNvCxnSpPr/>
            <p:nvPr/>
          </p:nvCxnSpPr>
          <p:spPr>
            <a:xfrm flipV="1">
              <a:off x="6101188" y="3569065"/>
              <a:ext cx="1626984" cy="531210"/>
            </a:xfrm>
            <a:prstGeom prst="line">
              <a:avLst/>
            </a:prstGeom>
            <a:ln>
              <a:solidFill>
                <a:schemeClr val="tx1">
                  <a:lumMod val="85000"/>
                  <a:lumOff val="15000"/>
                </a:schemeClr>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文字方塊 9"/>
            <p:cNvSpPr txBox="1"/>
            <p:nvPr/>
          </p:nvSpPr>
          <p:spPr>
            <a:xfrm>
              <a:off x="6209101" y="3411361"/>
              <a:ext cx="1329999" cy="307777"/>
            </a:xfrm>
            <a:prstGeom prst="rect">
              <a:avLst/>
            </a:prstGeom>
            <a:noFill/>
          </p:spPr>
          <p:txBody>
            <a:bodyPr wrap="none" rtlCol="0">
              <a:spAutoFit/>
            </a:bodyPr>
            <a:lstStyle/>
            <a:p>
              <a:r>
                <a:rPr kumimoji="1" lang="en-US" altLang="zh-TW" sz="1400" dirty="0">
                  <a:solidFill>
                    <a:srgbClr val="000000"/>
                  </a:solidFill>
                  <a:latin typeface="微軟正黑體"/>
                  <a:ea typeface="微軟正黑體"/>
                  <a:cs typeface="微軟正黑體"/>
                </a:rPr>
                <a:t>&lt;&lt;include&gt;&gt;</a:t>
              </a:r>
              <a:endParaRPr kumimoji="1" lang="zh-TW" altLang="en-US" sz="1400" dirty="0">
                <a:solidFill>
                  <a:srgbClr val="000000"/>
                </a:solidFill>
                <a:latin typeface="微軟正黑體"/>
                <a:ea typeface="微軟正黑體"/>
                <a:cs typeface="微軟正黑體"/>
              </a:endParaRPr>
            </a:p>
          </p:txBody>
        </p:sp>
        <p:sp>
          <p:nvSpPr>
            <p:cNvPr id="107" name="文字方塊 106"/>
            <p:cNvSpPr txBox="1"/>
            <p:nvPr/>
          </p:nvSpPr>
          <p:spPr>
            <a:xfrm>
              <a:off x="6178880" y="4451878"/>
              <a:ext cx="1329999" cy="307777"/>
            </a:xfrm>
            <a:prstGeom prst="rect">
              <a:avLst/>
            </a:prstGeom>
            <a:noFill/>
          </p:spPr>
          <p:txBody>
            <a:bodyPr wrap="none" rtlCol="0">
              <a:spAutoFit/>
            </a:bodyPr>
            <a:lstStyle/>
            <a:p>
              <a:r>
                <a:rPr kumimoji="1" lang="en-US" altLang="zh-TW" sz="1400" dirty="0">
                  <a:solidFill>
                    <a:srgbClr val="000000"/>
                  </a:solidFill>
                  <a:latin typeface="微軟正黑體"/>
                  <a:ea typeface="微軟正黑體"/>
                  <a:cs typeface="微軟正黑體"/>
                </a:rPr>
                <a:t>&lt;&lt;include&gt;&gt;</a:t>
              </a:r>
              <a:endParaRPr kumimoji="1" lang="zh-TW" altLang="en-US" sz="1400" dirty="0">
                <a:solidFill>
                  <a:srgbClr val="000000"/>
                </a:solidFill>
                <a:latin typeface="微軟正黑體"/>
                <a:ea typeface="微軟正黑體"/>
                <a:cs typeface="微軟正黑體"/>
              </a:endParaRPr>
            </a:p>
          </p:txBody>
        </p:sp>
        <p:cxnSp>
          <p:nvCxnSpPr>
            <p:cNvPr id="108" name="直線接點 107"/>
            <p:cNvCxnSpPr>
              <a:endCxn id="60" idx="4"/>
            </p:cNvCxnSpPr>
            <p:nvPr/>
          </p:nvCxnSpPr>
          <p:spPr>
            <a:xfrm flipV="1">
              <a:off x="5523106" y="4551526"/>
              <a:ext cx="4149" cy="605865"/>
            </a:xfrm>
            <a:prstGeom prst="line">
              <a:avLst/>
            </a:prstGeom>
            <a:ln>
              <a:solidFill>
                <a:schemeClr val="tx1">
                  <a:lumMod val="85000"/>
                  <a:lumOff val="15000"/>
                </a:schemeClr>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109" name="文字方塊 108"/>
            <p:cNvSpPr txBox="1"/>
            <p:nvPr/>
          </p:nvSpPr>
          <p:spPr>
            <a:xfrm>
              <a:off x="5509488" y="4861582"/>
              <a:ext cx="1290988" cy="307777"/>
            </a:xfrm>
            <a:prstGeom prst="rect">
              <a:avLst/>
            </a:prstGeom>
            <a:noFill/>
          </p:spPr>
          <p:txBody>
            <a:bodyPr wrap="none" rtlCol="0">
              <a:spAutoFit/>
            </a:bodyPr>
            <a:lstStyle/>
            <a:p>
              <a:r>
                <a:rPr kumimoji="1" lang="en-US" altLang="zh-TW" sz="1400" dirty="0">
                  <a:solidFill>
                    <a:srgbClr val="000000"/>
                  </a:solidFill>
                  <a:latin typeface="微軟正黑體"/>
                  <a:ea typeface="微軟正黑體"/>
                  <a:cs typeface="微軟正黑體"/>
                </a:rPr>
                <a:t>&lt;&lt;extend&gt;&gt;</a:t>
              </a:r>
              <a:endParaRPr kumimoji="1" lang="zh-TW" altLang="en-US" sz="1400" dirty="0">
                <a:solidFill>
                  <a:srgbClr val="000000"/>
                </a:solidFill>
                <a:latin typeface="微軟正黑體"/>
                <a:ea typeface="微軟正黑體"/>
                <a:cs typeface="微軟正黑體"/>
              </a:endParaRPr>
            </a:p>
          </p:txBody>
        </p:sp>
        <p:cxnSp>
          <p:nvCxnSpPr>
            <p:cNvPr id="110" name="直線接點 109"/>
            <p:cNvCxnSpPr/>
            <p:nvPr/>
          </p:nvCxnSpPr>
          <p:spPr>
            <a:xfrm flipV="1">
              <a:off x="5509488" y="2969194"/>
              <a:ext cx="4149" cy="605865"/>
            </a:xfrm>
            <a:prstGeom prst="line">
              <a:avLst/>
            </a:prstGeom>
            <a:ln>
              <a:solidFill>
                <a:schemeClr val="tx1">
                  <a:lumMod val="85000"/>
                  <a:lumOff val="15000"/>
                </a:schemeClr>
              </a:solidFill>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3" name="直線接點 12"/>
            <p:cNvCxnSpPr/>
            <p:nvPr/>
          </p:nvCxnSpPr>
          <p:spPr>
            <a:xfrm>
              <a:off x="3345278" y="2523246"/>
              <a:ext cx="1120626" cy="0"/>
            </a:xfrm>
            <a:prstGeom prst="line">
              <a:avLst/>
            </a:prstGeom>
            <a:ln w="19050" cmpd="sng">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11" name="直線接點 110"/>
            <p:cNvCxnSpPr/>
            <p:nvPr/>
          </p:nvCxnSpPr>
          <p:spPr>
            <a:xfrm>
              <a:off x="3381465" y="4169674"/>
              <a:ext cx="1120626" cy="0"/>
            </a:xfrm>
            <a:prstGeom prst="line">
              <a:avLst/>
            </a:prstGeom>
            <a:ln w="19050" cmpd="sng">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12" name="直線接點 111"/>
            <p:cNvCxnSpPr/>
            <p:nvPr/>
          </p:nvCxnSpPr>
          <p:spPr>
            <a:xfrm>
              <a:off x="3414669" y="5738402"/>
              <a:ext cx="1120626" cy="0"/>
            </a:xfrm>
            <a:prstGeom prst="line">
              <a:avLst/>
            </a:prstGeom>
            <a:ln w="19050" cmpd="sng">
              <a:solidFill>
                <a:srgbClr val="262626"/>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1787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图片包含 室内, 天花板&#10;&#10;描述已自动生成">
            <a:extLst>
              <a:ext uri="{FF2B5EF4-FFF2-40B4-BE49-F238E27FC236}">
                <a16:creationId xmlns:a16="http://schemas.microsoft.com/office/drawing/2014/main" id="{BA775D35-2032-4317-8F7E-6DE06403784C}"/>
              </a:ext>
            </a:extLst>
          </p:cNvPr>
          <p:cNvPicPr>
            <a:picLocks noChangeAspect="1"/>
          </p:cNvPicPr>
          <p:nvPr/>
        </p:nvPicPr>
        <p:blipFill>
          <a:blip r:embed="rId3" cstate="print">
            <a:extLst>
              <a:ext uri="{28A0092B-C50C-407E-A947-70E740481C1C}">
                <a14:useLocalDpi xmlns:a14="http://schemas.microsoft.com/office/drawing/2010/main" val="0"/>
              </a:ext>
            </a:extLst>
          </a:blip>
          <a:srcRect l="812" t="36085" r="29523"/>
          <a:stretch>
            <a:fillRect/>
          </a:stretch>
        </p:blipFill>
        <p:spPr>
          <a:xfrm>
            <a:off x="7953544" y="4280428"/>
            <a:ext cx="4238456" cy="2577572"/>
          </a:xfrm>
          <a:custGeom>
            <a:avLst/>
            <a:gdLst>
              <a:gd name="connsiteX0" fmla="*/ 3603874 w 7207748"/>
              <a:gd name="connsiteY0" fmla="*/ 0 h 4383314"/>
              <a:gd name="connsiteX1" fmla="*/ 7207748 w 7207748"/>
              <a:gd name="connsiteY1" fmla="*/ 4383314 h 4383314"/>
              <a:gd name="connsiteX2" fmla="*/ 0 w 7207748"/>
              <a:gd name="connsiteY2" fmla="*/ 4383314 h 4383314"/>
            </a:gdLst>
            <a:ahLst/>
            <a:cxnLst>
              <a:cxn ang="0">
                <a:pos x="connsiteX0" y="connsiteY0"/>
              </a:cxn>
              <a:cxn ang="0">
                <a:pos x="connsiteX1" y="connsiteY1"/>
              </a:cxn>
              <a:cxn ang="0">
                <a:pos x="connsiteX2" y="connsiteY2"/>
              </a:cxn>
            </a:cxnLst>
            <a:rect l="l" t="t" r="r" b="b"/>
            <a:pathLst>
              <a:path w="7207748" h="4383314">
                <a:moveTo>
                  <a:pt x="3603874" y="0"/>
                </a:moveTo>
                <a:lnTo>
                  <a:pt x="7207748" y="4383314"/>
                </a:lnTo>
                <a:lnTo>
                  <a:pt x="0" y="4383314"/>
                </a:lnTo>
                <a:close/>
              </a:path>
            </a:pathLst>
          </a:custGeom>
        </p:spPr>
      </p:pic>
      <p:pic>
        <p:nvPicPr>
          <p:cNvPr id="8" name="图片 7" descr="图片包含 条纹的&#10;&#10;描述已自动生成">
            <a:extLst>
              <a:ext uri="{FF2B5EF4-FFF2-40B4-BE49-F238E27FC236}">
                <a16:creationId xmlns:a16="http://schemas.microsoft.com/office/drawing/2014/main" id="{AD79FE63-37F3-42E9-970B-14D8F5C4800D}"/>
              </a:ext>
            </a:extLst>
          </p:cNvPr>
          <p:cNvPicPr>
            <a:picLocks noChangeAspect="1"/>
          </p:cNvPicPr>
          <p:nvPr/>
        </p:nvPicPr>
        <p:blipFill>
          <a:blip r:embed="rId4" cstate="print">
            <a:extLst>
              <a:ext uri="{28A0092B-C50C-407E-A947-70E740481C1C}">
                <a14:useLocalDpi xmlns:a14="http://schemas.microsoft.com/office/drawing/2010/main" val="0"/>
              </a:ext>
            </a:extLst>
          </a:blip>
          <a:srcRect l="21016" t="40000" r="21016" b="6667"/>
          <a:stretch>
            <a:fillRect/>
          </a:stretch>
        </p:blipFill>
        <p:spPr>
          <a:xfrm>
            <a:off x="0" y="0"/>
            <a:ext cx="4327616" cy="2719598"/>
          </a:xfrm>
          <a:custGeom>
            <a:avLst/>
            <a:gdLst>
              <a:gd name="connsiteX0" fmla="*/ 0 w 5820230"/>
              <a:gd name="connsiteY0" fmla="*/ 0 h 3657600"/>
              <a:gd name="connsiteX1" fmla="*/ 5820230 w 5820230"/>
              <a:gd name="connsiteY1" fmla="*/ 0 h 3657600"/>
              <a:gd name="connsiteX2" fmla="*/ 2910115 w 5820230"/>
              <a:gd name="connsiteY2" fmla="*/ 3657600 h 3657600"/>
            </a:gdLst>
            <a:ahLst/>
            <a:cxnLst>
              <a:cxn ang="0">
                <a:pos x="connsiteX0" y="connsiteY0"/>
              </a:cxn>
              <a:cxn ang="0">
                <a:pos x="connsiteX1" y="connsiteY1"/>
              </a:cxn>
              <a:cxn ang="0">
                <a:pos x="connsiteX2" y="connsiteY2"/>
              </a:cxn>
            </a:cxnLst>
            <a:rect l="l" t="t" r="r" b="b"/>
            <a:pathLst>
              <a:path w="5820230" h="3657600">
                <a:moveTo>
                  <a:pt x="0" y="0"/>
                </a:moveTo>
                <a:lnTo>
                  <a:pt x="5820230" y="0"/>
                </a:lnTo>
                <a:lnTo>
                  <a:pt x="2910115" y="3657600"/>
                </a:lnTo>
                <a:close/>
              </a:path>
            </a:pathLst>
          </a:custGeom>
        </p:spPr>
      </p:pic>
      <p:sp>
        <p:nvSpPr>
          <p:cNvPr id="4" name="文本框 3">
            <a:extLst>
              <a:ext uri="{FF2B5EF4-FFF2-40B4-BE49-F238E27FC236}">
                <a16:creationId xmlns:a16="http://schemas.microsoft.com/office/drawing/2014/main" id="{5FDA3F83-8BCE-4237-9CC5-DCA1DB2751FC}"/>
              </a:ext>
            </a:extLst>
          </p:cNvPr>
          <p:cNvSpPr txBox="1"/>
          <p:nvPr/>
        </p:nvSpPr>
        <p:spPr>
          <a:xfrm>
            <a:off x="4545512" y="2508601"/>
            <a:ext cx="2467342" cy="707886"/>
          </a:xfrm>
          <a:prstGeom prst="rect">
            <a:avLst/>
          </a:prstGeom>
          <a:noFill/>
        </p:spPr>
        <p:txBody>
          <a:bodyPr wrap="none" rtlCol="0">
            <a:spAutoFit/>
          </a:bodyPr>
          <a:lstStyle/>
          <a:p>
            <a:r>
              <a:rPr lang="zh-TW"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rPr>
              <a:t>問題討論</a:t>
            </a:r>
            <a:endParaRPr lang="zh-CN" altLang="en-US" sz="4000" b="1" spc="600" dirty="0">
              <a:solidFill>
                <a:srgbClr val="323232"/>
              </a:solidFill>
              <a:effectLst>
                <a:outerShdw blurRad="63500" sx="102000" sy="102000" algn="ctr" rotWithShape="0">
                  <a:prstClr val="black">
                    <a:alpha val="40000"/>
                  </a:prstClr>
                </a:outerShdw>
              </a:effectLst>
              <a:latin typeface="微软雅黑 Light" panose="020B0502040204020203" pitchFamily="34" charset="-122"/>
              <a:ea typeface="微软雅黑 Light" panose="020B0502040204020203" pitchFamily="34" charset="-122"/>
            </a:endParaRPr>
          </a:p>
        </p:txBody>
      </p:sp>
      <p:sp>
        <p:nvSpPr>
          <p:cNvPr id="2" name="文字方塊 1"/>
          <p:cNvSpPr txBox="1"/>
          <p:nvPr/>
        </p:nvSpPr>
        <p:spPr>
          <a:xfrm>
            <a:off x="1169520" y="3371327"/>
            <a:ext cx="10174580" cy="830997"/>
          </a:xfrm>
          <a:prstGeom prst="rect">
            <a:avLst/>
          </a:prstGeom>
          <a:noFill/>
        </p:spPr>
        <p:txBody>
          <a:bodyPr wrap="none" rtlCol="0">
            <a:spAutoFit/>
          </a:bodyPr>
          <a:lstStyle/>
          <a:p>
            <a:pPr marL="457200" indent="-457200">
              <a:buFont typeface="+mj-lt"/>
              <a:buAutoNum type="arabicPeriod"/>
            </a:pPr>
            <a:r>
              <a:rPr lang="zh-TW" altLang="en-US" sz="2400" dirty="0">
                <a:latin typeface="微軟正黑體"/>
                <a:ea typeface="微軟正黑體"/>
                <a:cs typeface="微軟正黑體"/>
              </a:rPr>
              <a:t>「</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a:t>
            </a:r>
            <a:r>
              <a:rPr lang="zh-TW" altLang="en-US" sz="2400" dirty="0">
                <a:latin typeface="微軟正黑體"/>
                <a:ea typeface="微軟正黑體"/>
                <a:cs typeface="微軟正黑體"/>
              </a:rPr>
              <a:t>教職員子弟註冊」與「</a:t>
            </a:r>
            <a:r>
              <a:rPr lang="en-US" altLang="zh-TW" sz="2400" dirty="0" err="1">
                <a:latin typeface="微軟正黑體"/>
                <a:ea typeface="微軟正黑體"/>
                <a:cs typeface="微軟正黑體"/>
              </a:rPr>
              <a:t>uc</a:t>
            </a:r>
            <a:r>
              <a:rPr lang="en-US" altLang="zh-TW" sz="2400" dirty="0">
                <a:latin typeface="微軟正黑體"/>
                <a:ea typeface="微軟正黑體"/>
                <a:cs typeface="微軟正黑體"/>
              </a:rPr>
              <a:t> </a:t>
            </a:r>
            <a:r>
              <a:rPr lang="zh-TW" altLang="en-US" sz="2400" dirty="0">
                <a:latin typeface="微軟正黑體"/>
                <a:ea typeface="微軟正黑體"/>
                <a:cs typeface="微軟正黑體"/>
              </a:rPr>
              <a:t>註冊」的潛在差異為何？</a:t>
            </a:r>
          </a:p>
          <a:p>
            <a:pPr marL="457200" indent="-457200">
              <a:buFont typeface="+mj-lt"/>
              <a:buAutoNum type="arabicPeriod"/>
            </a:pPr>
            <a:r>
              <a:rPr lang="zh-TW" altLang="en-US" sz="2400" dirty="0">
                <a:latin typeface="微軟正黑體"/>
                <a:ea typeface="微軟正黑體"/>
                <a:cs typeface="微軟正黑體"/>
              </a:rPr>
              <a:t>「教職員子弟」這個角色應不應該繼承 「學生」角色？還是應該獨立？</a:t>
            </a:r>
          </a:p>
        </p:txBody>
      </p:sp>
    </p:spTree>
    <p:extLst>
      <p:ext uri="{BB962C8B-B14F-4D97-AF65-F5344CB8AC3E}">
        <p14:creationId xmlns:p14="http://schemas.microsoft.com/office/powerpoint/2010/main" val="1003442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5567500" cy="707886"/>
          </a:xfrm>
          <a:prstGeom prst="rect">
            <a:avLst/>
          </a:prstGeom>
          <a:noFill/>
        </p:spPr>
        <p:txBody>
          <a:bodyPr wrap="none" rtlCol="0">
            <a:spAutoFit/>
          </a:bodyPr>
          <a:lstStyle/>
          <a:p>
            <a:r>
              <a:rPr lang="en-US" altLang="zh-TW" sz="4000" dirty="0">
                <a:latin typeface="微軟正黑體"/>
                <a:ea typeface="微軟正黑體"/>
                <a:cs typeface="微軟正黑體"/>
              </a:rPr>
              <a:t>Use case diagram </a:t>
            </a:r>
            <a:r>
              <a:rPr lang="zh-TW" altLang="en-US" sz="4000" dirty="0">
                <a:latin typeface="微軟正黑體"/>
                <a:ea typeface="微軟正黑體"/>
                <a:cs typeface="微軟正黑體"/>
              </a:rPr>
              <a:t>範例</a:t>
            </a:r>
            <a:endParaRPr lang="zh-CN" altLang="en-US" sz="4000" dirty="0">
              <a:latin typeface="微軟正黑體"/>
              <a:ea typeface="微軟正黑體"/>
              <a:cs typeface="微軟正黑體"/>
            </a:endParaRPr>
          </a:p>
        </p:txBody>
      </p:sp>
      <p:grpSp>
        <p:nvGrpSpPr>
          <p:cNvPr id="26" name="群組 25"/>
          <p:cNvGrpSpPr/>
          <p:nvPr/>
        </p:nvGrpSpPr>
        <p:grpSpPr>
          <a:xfrm>
            <a:off x="1486444" y="1452527"/>
            <a:ext cx="9101975" cy="5320396"/>
            <a:chOff x="1486444" y="1261624"/>
            <a:chExt cx="9101975" cy="5320396"/>
          </a:xfrm>
        </p:grpSpPr>
        <p:sp>
          <p:nvSpPr>
            <p:cNvPr id="43" name="文字方塊 42"/>
            <p:cNvSpPr txBox="1"/>
            <p:nvPr/>
          </p:nvSpPr>
          <p:spPr>
            <a:xfrm>
              <a:off x="1486444" y="2501064"/>
              <a:ext cx="1622797" cy="523220"/>
            </a:xfrm>
            <a:prstGeom prst="rect">
              <a:avLst/>
            </a:prstGeom>
            <a:solidFill>
              <a:schemeClr val="bg2">
                <a:lumMod val="25000"/>
              </a:schemeClr>
            </a:solidFill>
          </p:spPr>
          <p:txBody>
            <a:bodyPr wrap="none" rtlCol="0">
              <a:spAutoFit/>
            </a:bodyPr>
            <a:lstStyle/>
            <a:p>
              <a:pPr algn="ctr"/>
              <a:r>
                <a:rPr kumimoji="1" lang="en-US" altLang="zh-TW" sz="1400" dirty="0">
                  <a:solidFill>
                    <a:schemeClr val="bg1"/>
                  </a:solidFill>
                  <a:latin typeface="微軟正黑體"/>
                  <a:ea typeface="微軟正黑體"/>
                  <a:cs typeface="微軟正黑體"/>
                </a:rPr>
                <a:t>Trading Manager</a:t>
              </a:r>
            </a:p>
            <a:p>
              <a:r>
                <a:rPr kumimoji="1" lang="en-US" altLang="zh-TW" sz="1400" dirty="0">
                  <a:solidFill>
                    <a:schemeClr val="bg1"/>
                  </a:solidFill>
                  <a:latin typeface="微軟正黑體"/>
                  <a:ea typeface="微軟正黑體"/>
                  <a:cs typeface="微軟正黑體"/>
                </a:rPr>
                <a:t>(</a:t>
              </a:r>
              <a:r>
                <a:rPr kumimoji="1" lang="zh-TW" altLang="en-US" sz="1400" dirty="0">
                  <a:solidFill>
                    <a:schemeClr val="bg1"/>
                  </a:solidFill>
                  <a:latin typeface="微軟正黑體"/>
                  <a:ea typeface="微軟正黑體"/>
                  <a:cs typeface="微軟正黑體"/>
                </a:rPr>
                <a:t>交易經理）</a:t>
              </a:r>
            </a:p>
          </p:txBody>
        </p:sp>
        <p:pic>
          <p:nvPicPr>
            <p:cNvPr id="44" name="圖片 43"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959995" y="1782219"/>
              <a:ext cx="675694" cy="675694"/>
            </a:xfrm>
            <a:prstGeom prst="rect">
              <a:avLst/>
            </a:prstGeom>
          </p:spPr>
        </p:pic>
        <p:sp>
          <p:nvSpPr>
            <p:cNvPr id="49" name="橢圓 48"/>
            <p:cNvSpPr/>
            <p:nvPr/>
          </p:nvSpPr>
          <p:spPr>
            <a:xfrm>
              <a:off x="5261624" y="1425275"/>
              <a:ext cx="1727764" cy="732765"/>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solidFill>
                    <a:srgbClr val="000000"/>
                  </a:solidFill>
                  <a:latin typeface="微軟正黑體"/>
                  <a:ea typeface="微軟正黑體"/>
                  <a:cs typeface="微軟正黑體"/>
                </a:rPr>
                <a:t>Set Limits</a:t>
              </a:r>
              <a:endParaRPr kumimoji="1" lang="zh-TW" altLang="en-US" dirty="0">
                <a:solidFill>
                  <a:srgbClr val="000000"/>
                </a:solidFill>
                <a:latin typeface="微軟正黑體"/>
                <a:ea typeface="微軟正黑體"/>
                <a:cs typeface="微軟正黑體"/>
              </a:endParaRPr>
            </a:p>
          </p:txBody>
        </p:sp>
        <p:sp>
          <p:nvSpPr>
            <p:cNvPr id="50" name="文字方塊 49"/>
            <p:cNvSpPr txBox="1"/>
            <p:nvPr/>
          </p:nvSpPr>
          <p:spPr>
            <a:xfrm>
              <a:off x="3713236" y="3890186"/>
              <a:ext cx="960407" cy="523220"/>
            </a:xfrm>
            <a:prstGeom prst="rect">
              <a:avLst/>
            </a:prstGeom>
            <a:solidFill>
              <a:schemeClr val="bg2">
                <a:lumMod val="25000"/>
              </a:schemeClr>
            </a:solidFill>
          </p:spPr>
          <p:txBody>
            <a:bodyPr wrap="none" rtlCol="0">
              <a:spAutoFit/>
            </a:bodyPr>
            <a:lstStyle/>
            <a:p>
              <a:pPr algn="ctr"/>
              <a:r>
                <a:rPr kumimoji="1" lang="en-US" altLang="zh-TW" sz="1400" dirty="0">
                  <a:solidFill>
                    <a:schemeClr val="bg1"/>
                  </a:solidFill>
                  <a:latin typeface="微軟正黑體"/>
                  <a:ea typeface="微軟正黑體"/>
                  <a:cs typeface="微軟正黑體"/>
                </a:rPr>
                <a:t>Trader</a:t>
              </a:r>
            </a:p>
            <a:p>
              <a:pPr algn="ctr"/>
              <a:r>
                <a:rPr kumimoji="1" lang="en-US" altLang="zh-TW" sz="1400" dirty="0">
                  <a:solidFill>
                    <a:schemeClr val="bg1"/>
                  </a:solidFill>
                  <a:latin typeface="微軟正黑體"/>
                  <a:ea typeface="微軟正黑體"/>
                  <a:cs typeface="微軟正黑體"/>
                </a:rPr>
                <a:t>(</a:t>
              </a:r>
              <a:r>
                <a:rPr kumimoji="1" lang="zh-TW" altLang="en-US" sz="1400" dirty="0">
                  <a:solidFill>
                    <a:schemeClr val="bg1"/>
                  </a:solidFill>
                  <a:latin typeface="微軟正黑體"/>
                  <a:ea typeface="微軟正黑體"/>
                  <a:cs typeface="微軟正黑體"/>
                </a:rPr>
                <a:t>交易員）</a:t>
              </a:r>
            </a:p>
          </p:txBody>
        </p:sp>
        <p:pic>
          <p:nvPicPr>
            <p:cNvPr id="51" name="圖片 50"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855592" y="3171341"/>
              <a:ext cx="675694" cy="675694"/>
            </a:xfrm>
            <a:prstGeom prst="rect">
              <a:avLst/>
            </a:prstGeom>
          </p:spPr>
        </p:pic>
        <p:sp>
          <p:nvSpPr>
            <p:cNvPr id="52" name="橢圓 51"/>
            <p:cNvSpPr/>
            <p:nvPr/>
          </p:nvSpPr>
          <p:spPr>
            <a:xfrm>
              <a:off x="5367202" y="2565393"/>
              <a:ext cx="1475753" cy="732765"/>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solidFill>
                    <a:srgbClr val="000000"/>
                  </a:solidFill>
                  <a:latin typeface="微軟正黑體"/>
                  <a:ea typeface="微軟正黑體"/>
                  <a:cs typeface="微軟正黑體"/>
                </a:rPr>
                <a:t>Analyze Risk</a:t>
              </a:r>
              <a:endParaRPr kumimoji="1" lang="zh-TW" altLang="en-US" dirty="0">
                <a:solidFill>
                  <a:srgbClr val="000000"/>
                </a:solidFill>
                <a:latin typeface="微軟正黑體"/>
                <a:ea typeface="微軟正黑體"/>
                <a:cs typeface="微軟正黑體"/>
              </a:endParaRPr>
            </a:p>
          </p:txBody>
        </p:sp>
        <p:sp>
          <p:nvSpPr>
            <p:cNvPr id="53" name="橢圓 52"/>
            <p:cNvSpPr/>
            <p:nvPr/>
          </p:nvSpPr>
          <p:spPr>
            <a:xfrm>
              <a:off x="5367202" y="3468957"/>
              <a:ext cx="1475753" cy="732765"/>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solidFill>
                    <a:srgbClr val="000000"/>
                  </a:solidFill>
                  <a:latin typeface="微軟正黑體"/>
                  <a:ea typeface="微軟正黑體"/>
                  <a:cs typeface="微軟正黑體"/>
                </a:rPr>
                <a:t>Price Deal</a:t>
              </a:r>
              <a:endParaRPr kumimoji="1" lang="zh-TW" altLang="en-US" dirty="0">
                <a:solidFill>
                  <a:srgbClr val="000000"/>
                </a:solidFill>
                <a:latin typeface="微軟正黑體"/>
                <a:ea typeface="微軟正黑體"/>
                <a:cs typeface="微軟正黑體"/>
              </a:endParaRPr>
            </a:p>
          </p:txBody>
        </p:sp>
        <p:sp>
          <p:nvSpPr>
            <p:cNvPr id="54" name="橢圓 53"/>
            <p:cNvSpPr/>
            <p:nvPr/>
          </p:nvSpPr>
          <p:spPr>
            <a:xfrm>
              <a:off x="5367202" y="4372521"/>
              <a:ext cx="1475753" cy="732765"/>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err="1">
                  <a:solidFill>
                    <a:srgbClr val="000000"/>
                  </a:solidFill>
                  <a:latin typeface="微軟正黑體"/>
                  <a:ea typeface="微軟正黑體"/>
                  <a:cs typeface="微軟正黑體"/>
                </a:rPr>
                <a:t>CaptueDeal</a:t>
              </a:r>
              <a:endParaRPr kumimoji="1" lang="zh-TW" altLang="en-US" dirty="0">
                <a:solidFill>
                  <a:srgbClr val="000000"/>
                </a:solidFill>
                <a:latin typeface="微軟正黑體"/>
                <a:ea typeface="微軟正黑體"/>
                <a:cs typeface="微軟正黑體"/>
              </a:endParaRPr>
            </a:p>
          </p:txBody>
        </p:sp>
        <p:sp>
          <p:nvSpPr>
            <p:cNvPr id="55" name="文字方塊 54"/>
            <p:cNvSpPr txBox="1"/>
            <p:nvPr/>
          </p:nvSpPr>
          <p:spPr>
            <a:xfrm>
              <a:off x="1825152" y="4225190"/>
              <a:ext cx="924114" cy="523220"/>
            </a:xfrm>
            <a:prstGeom prst="rect">
              <a:avLst/>
            </a:prstGeom>
            <a:solidFill>
              <a:schemeClr val="bg2">
                <a:lumMod val="25000"/>
              </a:schemeClr>
            </a:solidFill>
          </p:spPr>
          <p:txBody>
            <a:bodyPr wrap="none" rtlCol="0">
              <a:spAutoFit/>
            </a:bodyPr>
            <a:lstStyle/>
            <a:p>
              <a:pPr algn="ctr"/>
              <a:r>
                <a:rPr kumimoji="1" lang="zh-TW" altLang="en-US" sz="1400" dirty="0">
                  <a:solidFill>
                    <a:schemeClr val="bg1"/>
                  </a:solidFill>
                  <a:latin typeface="微軟正黑體"/>
                  <a:ea typeface="微軟正黑體"/>
                  <a:cs typeface="微軟正黑體"/>
                </a:rPr>
                <a:t>參與者</a:t>
              </a:r>
              <a:endParaRPr kumimoji="1" lang="en-US" altLang="zh-TW" sz="1400" dirty="0">
                <a:solidFill>
                  <a:schemeClr val="bg1"/>
                </a:solidFill>
                <a:latin typeface="微軟正黑體"/>
                <a:ea typeface="微軟正黑體"/>
                <a:cs typeface="微軟正黑體"/>
              </a:endParaRPr>
            </a:p>
            <a:p>
              <a:pPr algn="ctr"/>
              <a:r>
                <a:rPr kumimoji="1" lang="en-US" altLang="zh-TW" sz="1400" dirty="0">
                  <a:solidFill>
                    <a:schemeClr val="bg1"/>
                  </a:solidFill>
                  <a:latin typeface="微軟正黑體"/>
                  <a:ea typeface="微軟正黑體"/>
                  <a:cs typeface="微軟正黑體"/>
                </a:rPr>
                <a:t>( Actor</a:t>
              </a:r>
              <a:r>
                <a:rPr kumimoji="1" lang="zh-TW" altLang="en-US" sz="1400" dirty="0">
                  <a:solidFill>
                    <a:schemeClr val="bg1"/>
                  </a:solidFill>
                  <a:latin typeface="微軟正黑體"/>
                  <a:ea typeface="微軟正黑體"/>
                  <a:cs typeface="微軟正黑體"/>
                </a:rPr>
                <a:t>）</a:t>
              </a:r>
            </a:p>
          </p:txBody>
        </p:sp>
        <p:sp>
          <p:nvSpPr>
            <p:cNvPr id="56" name="文字方塊 55"/>
            <p:cNvSpPr txBox="1"/>
            <p:nvPr/>
          </p:nvSpPr>
          <p:spPr>
            <a:xfrm>
              <a:off x="1706606" y="5481510"/>
              <a:ext cx="1183775" cy="523220"/>
            </a:xfrm>
            <a:prstGeom prst="rect">
              <a:avLst/>
            </a:prstGeom>
            <a:solidFill>
              <a:schemeClr val="bg2">
                <a:lumMod val="25000"/>
              </a:schemeClr>
            </a:solidFill>
          </p:spPr>
          <p:txBody>
            <a:bodyPr wrap="none" rtlCol="0">
              <a:spAutoFit/>
            </a:bodyPr>
            <a:lstStyle/>
            <a:p>
              <a:pPr algn="ctr"/>
              <a:r>
                <a:rPr kumimoji="1" lang="zh-TW" altLang="en-US" sz="1400" dirty="0">
                  <a:solidFill>
                    <a:schemeClr val="bg1"/>
                  </a:solidFill>
                  <a:latin typeface="微軟正黑體"/>
                  <a:ea typeface="微軟正黑體"/>
                  <a:cs typeface="微軟正黑體"/>
                </a:rPr>
                <a:t>使用案例</a:t>
              </a:r>
              <a:endParaRPr kumimoji="1" lang="en-US" altLang="zh-TW" sz="1400" dirty="0">
                <a:solidFill>
                  <a:schemeClr val="bg1"/>
                </a:solidFill>
                <a:latin typeface="微軟正黑體"/>
                <a:ea typeface="微軟正黑體"/>
                <a:cs typeface="微軟正黑體"/>
              </a:endParaRPr>
            </a:p>
            <a:p>
              <a:pPr algn="ctr"/>
              <a:r>
                <a:rPr kumimoji="1" lang="en-US" altLang="zh-TW" sz="1400" dirty="0">
                  <a:solidFill>
                    <a:schemeClr val="bg1"/>
                  </a:solidFill>
                  <a:latin typeface="微軟正黑體"/>
                  <a:ea typeface="微軟正黑體"/>
                  <a:cs typeface="微軟正黑體"/>
                </a:rPr>
                <a:t>(Use Case</a:t>
              </a:r>
              <a:r>
                <a:rPr kumimoji="1" lang="zh-TW" altLang="en-US" sz="1400" dirty="0">
                  <a:solidFill>
                    <a:schemeClr val="bg1"/>
                  </a:solidFill>
                  <a:latin typeface="微軟正黑體"/>
                  <a:ea typeface="微軟正黑體"/>
                  <a:cs typeface="微軟正黑體"/>
                </a:rPr>
                <a:t>）</a:t>
              </a:r>
            </a:p>
          </p:txBody>
        </p:sp>
        <p:sp>
          <p:nvSpPr>
            <p:cNvPr id="57" name="文字方塊 56"/>
            <p:cNvSpPr txBox="1"/>
            <p:nvPr/>
          </p:nvSpPr>
          <p:spPr>
            <a:xfrm>
              <a:off x="3430235" y="5019700"/>
              <a:ext cx="1643925" cy="523220"/>
            </a:xfrm>
            <a:prstGeom prst="rect">
              <a:avLst/>
            </a:prstGeom>
            <a:solidFill>
              <a:schemeClr val="bg2">
                <a:lumMod val="25000"/>
              </a:schemeClr>
            </a:solidFill>
          </p:spPr>
          <p:txBody>
            <a:bodyPr wrap="none" rtlCol="0">
              <a:spAutoFit/>
            </a:bodyPr>
            <a:lstStyle/>
            <a:p>
              <a:pPr algn="ctr"/>
              <a:r>
                <a:rPr kumimoji="1" lang="zh-TW" altLang="en-US" sz="1400" dirty="0">
                  <a:solidFill>
                    <a:schemeClr val="bg1"/>
                  </a:solidFill>
                  <a:latin typeface="微軟正黑體"/>
                  <a:ea typeface="微軟正黑體"/>
                  <a:cs typeface="微軟正黑體"/>
                </a:rPr>
                <a:t>一般化關係</a:t>
              </a:r>
              <a:endParaRPr kumimoji="1" lang="en-US" altLang="zh-TW" sz="1400" dirty="0">
                <a:solidFill>
                  <a:schemeClr val="bg1"/>
                </a:solidFill>
                <a:latin typeface="微軟正黑體"/>
                <a:ea typeface="微軟正黑體"/>
                <a:cs typeface="微軟正黑體"/>
              </a:endParaRPr>
            </a:p>
            <a:p>
              <a:pPr algn="ctr"/>
              <a:r>
                <a:rPr kumimoji="1" lang="en-US" altLang="zh-TW" sz="1400" dirty="0">
                  <a:solidFill>
                    <a:schemeClr val="bg1"/>
                  </a:solidFill>
                  <a:latin typeface="微軟正黑體"/>
                  <a:ea typeface="微軟正黑體"/>
                  <a:cs typeface="微軟正黑體"/>
                </a:rPr>
                <a:t>(Generalization</a:t>
              </a:r>
              <a:r>
                <a:rPr kumimoji="1" lang="zh-TW" altLang="en-US" sz="1400" dirty="0">
                  <a:solidFill>
                    <a:schemeClr val="bg1"/>
                  </a:solidFill>
                  <a:latin typeface="微軟正黑體"/>
                  <a:ea typeface="微軟正黑體"/>
                  <a:cs typeface="微軟正黑體"/>
                </a:rPr>
                <a:t>）</a:t>
              </a:r>
            </a:p>
          </p:txBody>
        </p:sp>
        <p:cxnSp>
          <p:nvCxnSpPr>
            <p:cNvPr id="3" name="直線接點 2"/>
            <p:cNvCxnSpPr>
              <a:endCxn id="49" idx="2"/>
            </p:cNvCxnSpPr>
            <p:nvPr/>
          </p:nvCxnSpPr>
          <p:spPr>
            <a:xfrm flipV="1">
              <a:off x="3312074" y="1791658"/>
              <a:ext cx="1949550" cy="789689"/>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58" name="直線接點 57"/>
            <p:cNvCxnSpPr/>
            <p:nvPr/>
          </p:nvCxnSpPr>
          <p:spPr>
            <a:xfrm flipV="1">
              <a:off x="2592876" y="3759969"/>
              <a:ext cx="1059536" cy="426305"/>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0" name="直線接點 59"/>
            <p:cNvCxnSpPr/>
            <p:nvPr/>
          </p:nvCxnSpPr>
          <p:spPr>
            <a:xfrm flipV="1">
              <a:off x="4560198" y="3104257"/>
              <a:ext cx="852012" cy="542507"/>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96" name="直線接點 95"/>
            <p:cNvCxnSpPr>
              <a:endCxn id="53" idx="2"/>
            </p:cNvCxnSpPr>
            <p:nvPr/>
          </p:nvCxnSpPr>
          <p:spPr>
            <a:xfrm>
              <a:off x="4554880" y="3658063"/>
              <a:ext cx="812322" cy="177277"/>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97" name="直線接點 96"/>
            <p:cNvCxnSpPr/>
            <p:nvPr/>
          </p:nvCxnSpPr>
          <p:spPr>
            <a:xfrm>
              <a:off x="4565515" y="3668667"/>
              <a:ext cx="830094" cy="904716"/>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98" name="直線接點 97"/>
            <p:cNvCxnSpPr/>
            <p:nvPr/>
          </p:nvCxnSpPr>
          <p:spPr>
            <a:xfrm flipV="1">
              <a:off x="5071872" y="5146095"/>
              <a:ext cx="830094" cy="141101"/>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99" name="直線接點 98"/>
            <p:cNvCxnSpPr>
              <a:endCxn id="78" idx="4"/>
            </p:cNvCxnSpPr>
            <p:nvPr/>
          </p:nvCxnSpPr>
          <p:spPr>
            <a:xfrm>
              <a:off x="2922578" y="5752701"/>
              <a:ext cx="1772031" cy="296939"/>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0" name="橢圓 99"/>
            <p:cNvSpPr/>
            <p:nvPr/>
          </p:nvSpPr>
          <p:spPr>
            <a:xfrm>
              <a:off x="4830624" y="5686942"/>
              <a:ext cx="1760320" cy="895078"/>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solidFill>
                    <a:srgbClr val="000000"/>
                  </a:solidFill>
                  <a:latin typeface="微軟正黑體"/>
                  <a:ea typeface="微軟正黑體"/>
                  <a:cs typeface="微軟正黑體"/>
                </a:rPr>
                <a:t>Limits</a:t>
              </a:r>
            </a:p>
            <a:p>
              <a:pPr algn="ctr"/>
              <a:r>
                <a:rPr kumimoji="1" lang="en-US" altLang="zh-TW" dirty="0">
                  <a:solidFill>
                    <a:srgbClr val="000000"/>
                  </a:solidFill>
                  <a:latin typeface="微軟正黑體"/>
                  <a:ea typeface="微軟正黑體"/>
                  <a:cs typeface="微軟正黑體"/>
                </a:rPr>
                <a:t>Exceeded</a:t>
              </a:r>
              <a:endParaRPr kumimoji="1" lang="zh-TW" altLang="en-US" dirty="0">
                <a:solidFill>
                  <a:srgbClr val="000000"/>
                </a:solidFill>
                <a:latin typeface="微軟正黑體"/>
                <a:ea typeface="微軟正黑體"/>
                <a:cs typeface="微軟正黑體"/>
              </a:endParaRPr>
            </a:p>
          </p:txBody>
        </p:sp>
        <p:cxnSp>
          <p:nvCxnSpPr>
            <p:cNvPr id="101" name="直線接點 100"/>
            <p:cNvCxnSpPr/>
            <p:nvPr/>
          </p:nvCxnSpPr>
          <p:spPr>
            <a:xfrm flipV="1">
              <a:off x="5951771" y="5154394"/>
              <a:ext cx="91311" cy="556110"/>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2" name="文字方塊 101"/>
            <p:cNvSpPr txBox="1"/>
            <p:nvPr/>
          </p:nvSpPr>
          <p:spPr>
            <a:xfrm>
              <a:off x="8772297" y="2072454"/>
              <a:ext cx="1816122" cy="523220"/>
            </a:xfrm>
            <a:prstGeom prst="rect">
              <a:avLst/>
            </a:prstGeom>
            <a:solidFill>
              <a:schemeClr val="bg2">
                <a:lumMod val="25000"/>
              </a:schemeClr>
            </a:solidFill>
          </p:spPr>
          <p:txBody>
            <a:bodyPr wrap="none" rtlCol="0">
              <a:spAutoFit/>
            </a:bodyPr>
            <a:lstStyle/>
            <a:p>
              <a:pPr algn="ctr"/>
              <a:r>
                <a:rPr kumimoji="1" lang="en-US" altLang="zh-TW" sz="1400" dirty="0">
                  <a:solidFill>
                    <a:schemeClr val="bg1"/>
                  </a:solidFill>
                  <a:latin typeface="微軟正黑體"/>
                  <a:ea typeface="微軟正黑體"/>
                  <a:cs typeface="微軟正黑體"/>
                </a:rPr>
                <a:t>Accounting System</a:t>
              </a:r>
            </a:p>
            <a:p>
              <a:r>
                <a:rPr kumimoji="1" lang="en-US" altLang="zh-TW" sz="1400" dirty="0">
                  <a:solidFill>
                    <a:schemeClr val="bg1"/>
                  </a:solidFill>
                  <a:latin typeface="微軟正黑體"/>
                  <a:ea typeface="微軟正黑體"/>
                  <a:cs typeface="微軟正黑體"/>
                </a:rPr>
                <a:t>(</a:t>
              </a:r>
              <a:r>
                <a:rPr kumimoji="1" lang="zh-TW" altLang="en-US" sz="1400" dirty="0">
                  <a:solidFill>
                    <a:schemeClr val="bg1"/>
                  </a:solidFill>
                  <a:latin typeface="微軟正黑體"/>
                  <a:ea typeface="微軟正黑體"/>
                  <a:cs typeface="微軟正黑體"/>
                </a:rPr>
                <a:t>會計系統）</a:t>
              </a:r>
            </a:p>
          </p:txBody>
        </p:sp>
        <p:pic>
          <p:nvPicPr>
            <p:cNvPr id="103" name="圖片 102"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342509" y="1353609"/>
              <a:ext cx="675694" cy="675694"/>
            </a:xfrm>
            <a:prstGeom prst="rect">
              <a:avLst/>
            </a:prstGeom>
          </p:spPr>
        </p:pic>
        <p:sp>
          <p:nvSpPr>
            <p:cNvPr id="104" name="文字方塊 103"/>
            <p:cNvSpPr txBox="1"/>
            <p:nvPr/>
          </p:nvSpPr>
          <p:spPr>
            <a:xfrm>
              <a:off x="8019642" y="5437013"/>
              <a:ext cx="1202360" cy="523220"/>
            </a:xfrm>
            <a:prstGeom prst="rect">
              <a:avLst/>
            </a:prstGeom>
            <a:solidFill>
              <a:schemeClr val="bg2">
                <a:lumMod val="25000"/>
              </a:schemeClr>
            </a:solidFill>
          </p:spPr>
          <p:txBody>
            <a:bodyPr wrap="none" rtlCol="0">
              <a:spAutoFit/>
            </a:bodyPr>
            <a:lstStyle/>
            <a:p>
              <a:pPr algn="ctr"/>
              <a:r>
                <a:rPr kumimoji="1" lang="en-US" altLang="zh-TW" sz="1400" dirty="0">
                  <a:solidFill>
                    <a:schemeClr val="bg1"/>
                  </a:solidFill>
                  <a:latin typeface="微軟正黑體"/>
                  <a:ea typeface="微軟正黑體"/>
                  <a:cs typeface="微軟正黑體"/>
                </a:rPr>
                <a:t>Salesperson</a:t>
              </a:r>
            </a:p>
            <a:p>
              <a:r>
                <a:rPr kumimoji="1" lang="en-US" altLang="zh-TW" sz="1400" dirty="0">
                  <a:solidFill>
                    <a:schemeClr val="bg1"/>
                  </a:solidFill>
                  <a:latin typeface="微軟正黑體"/>
                  <a:ea typeface="微軟正黑體"/>
                  <a:cs typeface="微軟正黑體"/>
                </a:rPr>
                <a:t>(</a:t>
              </a:r>
              <a:r>
                <a:rPr kumimoji="1" lang="zh-TW" altLang="en-US" sz="1400" dirty="0">
                  <a:solidFill>
                    <a:schemeClr val="bg1"/>
                  </a:solidFill>
                  <a:latin typeface="微軟正黑體"/>
                  <a:ea typeface="微軟正黑體"/>
                  <a:cs typeface="微軟正黑體"/>
                </a:rPr>
                <a:t>銷售員）</a:t>
              </a:r>
            </a:p>
          </p:txBody>
        </p:sp>
        <p:pic>
          <p:nvPicPr>
            <p:cNvPr id="105" name="圖片 104"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82973" y="4718168"/>
              <a:ext cx="675694" cy="675694"/>
            </a:xfrm>
            <a:prstGeom prst="rect">
              <a:avLst/>
            </a:prstGeom>
          </p:spPr>
        </p:pic>
        <p:sp>
          <p:nvSpPr>
            <p:cNvPr id="106" name="橢圓 105"/>
            <p:cNvSpPr/>
            <p:nvPr/>
          </p:nvSpPr>
          <p:spPr>
            <a:xfrm>
              <a:off x="7846198" y="3287506"/>
              <a:ext cx="1766286" cy="732765"/>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solidFill>
                    <a:srgbClr val="000000"/>
                  </a:solidFill>
                  <a:latin typeface="微軟正黑體"/>
                  <a:ea typeface="微軟正黑體"/>
                  <a:cs typeface="微軟正黑體"/>
                </a:rPr>
                <a:t>Valuation</a:t>
              </a:r>
              <a:endParaRPr kumimoji="1" lang="zh-TW" altLang="en-US" dirty="0">
                <a:solidFill>
                  <a:srgbClr val="000000"/>
                </a:solidFill>
                <a:latin typeface="微軟正黑體"/>
                <a:ea typeface="微軟正黑體"/>
                <a:cs typeface="微軟正黑體"/>
              </a:endParaRPr>
            </a:p>
          </p:txBody>
        </p:sp>
        <p:sp>
          <p:nvSpPr>
            <p:cNvPr id="107" name="橢圓 106"/>
            <p:cNvSpPr/>
            <p:nvPr/>
          </p:nvSpPr>
          <p:spPr>
            <a:xfrm>
              <a:off x="7237896" y="1261624"/>
              <a:ext cx="1685610" cy="8111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a:solidFill>
                    <a:srgbClr val="000000"/>
                  </a:solidFill>
                  <a:latin typeface="微軟正黑體"/>
                  <a:ea typeface="微軟正黑體"/>
                  <a:cs typeface="微軟正黑體"/>
                </a:rPr>
                <a:t>Update </a:t>
              </a:r>
            </a:p>
            <a:p>
              <a:pPr algn="ctr"/>
              <a:r>
                <a:rPr kumimoji="1" lang="en-US" altLang="zh-TW" dirty="0">
                  <a:solidFill>
                    <a:srgbClr val="000000"/>
                  </a:solidFill>
                  <a:latin typeface="微軟正黑體"/>
                  <a:ea typeface="微軟正黑體"/>
                  <a:cs typeface="微軟正黑體"/>
                </a:rPr>
                <a:t>Accounts</a:t>
              </a:r>
              <a:endParaRPr kumimoji="1" lang="zh-TW" altLang="en-US" dirty="0">
                <a:solidFill>
                  <a:srgbClr val="000000"/>
                </a:solidFill>
                <a:latin typeface="微軟正黑體"/>
                <a:ea typeface="微軟正黑體"/>
                <a:cs typeface="微軟正黑體"/>
              </a:endParaRPr>
            </a:p>
          </p:txBody>
        </p:sp>
        <p:cxnSp>
          <p:nvCxnSpPr>
            <p:cNvPr id="108" name="直線接點 107"/>
            <p:cNvCxnSpPr/>
            <p:nvPr/>
          </p:nvCxnSpPr>
          <p:spPr>
            <a:xfrm flipV="1">
              <a:off x="8940757" y="1660030"/>
              <a:ext cx="547213" cy="694"/>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09" name="直線接點 108"/>
            <p:cNvCxnSpPr/>
            <p:nvPr/>
          </p:nvCxnSpPr>
          <p:spPr>
            <a:xfrm flipV="1">
              <a:off x="6892760" y="3759969"/>
              <a:ext cx="918421" cy="127500"/>
            </a:xfrm>
            <a:prstGeom prst="line">
              <a:avLst/>
            </a:prstGeom>
            <a:ln>
              <a:solidFill>
                <a:srgbClr val="262626"/>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0" name="文字方塊 109"/>
            <p:cNvSpPr txBox="1"/>
            <p:nvPr/>
          </p:nvSpPr>
          <p:spPr>
            <a:xfrm>
              <a:off x="9206680" y="4317185"/>
              <a:ext cx="1037639" cy="523220"/>
            </a:xfrm>
            <a:prstGeom prst="rect">
              <a:avLst/>
            </a:prstGeom>
            <a:solidFill>
              <a:schemeClr val="bg2">
                <a:lumMod val="25000"/>
              </a:schemeClr>
            </a:solidFill>
          </p:spPr>
          <p:txBody>
            <a:bodyPr wrap="none" rtlCol="0">
              <a:spAutoFit/>
            </a:bodyPr>
            <a:lstStyle/>
            <a:p>
              <a:pPr algn="ctr"/>
              <a:r>
                <a:rPr kumimoji="1" lang="zh-TW" altLang="en-US" sz="1400" dirty="0">
                  <a:solidFill>
                    <a:schemeClr val="bg1"/>
                  </a:solidFill>
                  <a:latin typeface="微軟正黑體"/>
                  <a:ea typeface="微軟正黑體"/>
                  <a:cs typeface="微軟正黑體"/>
                </a:rPr>
                <a:t>包含關係</a:t>
              </a:r>
              <a:endParaRPr kumimoji="1" lang="en-US" altLang="zh-TW" sz="1400" dirty="0">
                <a:solidFill>
                  <a:schemeClr val="bg1"/>
                </a:solidFill>
                <a:latin typeface="微軟正黑體"/>
                <a:ea typeface="微軟正黑體"/>
                <a:cs typeface="微軟正黑體"/>
              </a:endParaRPr>
            </a:p>
            <a:p>
              <a:pPr algn="ctr"/>
              <a:r>
                <a:rPr kumimoji="1" lang="en-US" altLang="zh-TW" sz="1400" dirty="0">
                  <a:solidFill>
                    <a:schemeClr val="bg1"/>
                  </a:solidFill>
                  <a:latin typeface="微軟正黑體"/>
                  <a:ea typeface="微軟正黑體"/>
                  <a:cs typeface="微軟正黑體"/>
                </a:rPr>
                <a:t>(include</a:t>
              </a:r>
              <a:r>
                <a:rPr kumimoji="1" lang="zh-TW" altLang="en-US" sz="1400" dirty="0">
                  <a:solidFill>
                    <a:schemeClr val="bg1"/>
                  </a:solidFill>
                  <a:latin typeface="微軟正黑體"/>
                  <a:ea typeface="微軟正黑體"/>
                  <a:cs typeface="微軟正黑體"/>
                </a:rPr>
                <a:t>）</a:t>
              </a:r>
            </a:p>
          </p:txBody>
        </p:sp>
        <p:cxnSp>
          <p:nvCxnSpPr>
            <p:cNvPr id="111" name="直線接點 110"/>
            <p:cNvCxnSpPr/>
            <p:nvPr/>
          </p:nvCxnSpPr>
          <p:spPr>
            <a:xfrm>
              <a:off x="6865523" y="3893465"/>
              <a:ext cx="1136579" cy="1244329"/>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12" name="直線接點 111"/>
            <p:cNvCxnSpPr/>
            <p:nvPr/>
          </p:nvCxnSpPr>
          <p:spPr>
            <a:xfrm>
              <a:off x="6848921" y="4764980"/>
              <a:ext cx="1136580" cy="356213"/>
            </a:xfrm>
            <a:prstGeom prst="line">
              <a:avLst/>
            </a:prstGeom>
            <a:ln>
              <a:solidFill>
                <a:srgbClr val="262626"/>
              </a:solidFill>
            </a:ln>
          </p:spPr>
          <p:style>
            <a:lnRef idx="2">
              <a:schemeClr val="accent1"/>
            </a:lnRef>
            <a:fillRef idx="0">
              <a:schemeClr val="accent1"/>
            </a:fillRef>
            <a:effectRef idx="1">
              <a:schemeClr val="accent1"/>
            </a:effectRef>
            <a:fontRef idx="minor">
              <a:schemeClr val="tx1"/>
            </a:fontRef>
          </p:style>
        </p:cxnSp>
        <p:cxnSp>
          <p:nvCxnSpPr>
            <p:cNvPr id="113" name="直線接點 112"/>
            <p:cNvCxnSpPr>
              <a:stCxn id="110" idx="1"/>
            </p:cNvCxnSpPr>
            <p:nvPr/>
          </p:nvCxnSpPr>
          <p:spPr>
            <a:xfrm flipH="1" flipV="1">
              <a:off x="7711570" y="4042174"/>
              <a:ext cx="1495110" cy="536621"/>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4" name="文字方塊 113"/>
            <p:cNvSpPr txBox="1"/>
            <p:nvPr/>
          </p:nvSpPr>
          <p:spPr>
            <a:xfrm>
              <a:off x="6981086" y="3834669"/>
              <a:ext cx="876556" cy="261610"/>
            </a:xfrm>
            <a:prstGeom prst="rect">
              <a:avLst/>
            </a:prstGeom>
            <a:noFill/>
          </p:spPr>
          <p:txBody>
            <a:bodyPr wrap="none" rtlCol="0">
              <a:spAutoFit/>
            </a:bodyPr>
            <a:lstStyle/>
            <a:p>
              <a:r>
                <a:rPr kumimoji="1" lang="en-US" altLang="zh-TW" sz="1100" dirty="0">
                  <a:solidFill>
                    <a:srgbClr val="000000"/>
                  </a:solidFill>
                  <a:latin typeface="微軟正黑體"/>
                  <a:ea typeface="微軟正黑體"/>
                  <a:cs typeface="微軟正黑體"/>
                </a:rPr>
                <a:t>&lt;include&gt;</a:t>
              </a:r>
              <a:endParaRPr kumimoji="1" lang="zh-TW" altLang="en-US" sz="1100" dirty="0">
                <a:solidFill>
                  <a:srgbClr val="000000"/>
                </a:solidFill>
                <a:latin typeface="微軟正黑體"/>
                <a:ea typeface="微軟正黑體"/>
                <a:cs typeface="微軟正黑體"/>
              </a:endParaRPr>
            </a:p>
          </p:txBody>
        </p:sp>
        <p:sp>
          <p:nvSpPr>
            <p:cNvPr id="115" name="文字方塊 114"/>
            <p:cNvSpPr txBox="1"/>
            <p:nvPr/>
          </p:nvSpPr>
          <p:spPr>
            <a:xfrm>
              <a:off x="7100283" y="2908050"/>
              <a:ext cx="876556" cy="261610"/>
            </a:xfrm>
            <a:prstGeom prst="rect">
              <a:avLst/>
            </a:prstGeom>
            <a:noFill/>
          </p:spPr>
          <p:txBody>
            <a:bodyPr wrap="none" rtlCol="0">
              <a:spAutoFit/>
            </a:bodyPr>
            <a:lstStyle/>
            <a:p>
              <a:r>
                <a:rPr kumimoji="1" lang="en-US" altLang="zh-TW" sz="1100" dirty="0">
                  <a:solidFill>
                    <a:srgbClr val="000000"/>
                  </a:solidFill>
                  <a:latin typeface="微軟正黑體"/>
                  <a:ea typeface="微軟正黑體"/>
                  <a:cs typeface="微軟正黑體"/>
                </a:rPr>
                <a:t>&lt;include&gt;</a:t>
              </a:r>
              <a:endParaRPr kumimoji="1" lang="zh-TW" altLang="en-US" sz="1100" dirty="0">
                <a:solidFill>
                  <a:srgbClr val="000000"/>
                </a:solidFill>
                <a:latin typeface="微軟正黑體"/>
                <a:ea typeface="微軟正黑體"/>
                <a:cs typeface="微軟正黑體"/>
              </a:endParaRPr>
            </a:p>
          </p:txBody>
        </p:sp>
        <p:cxnSp>
          <p:nvCxnSpPr>
            <p:cNvPr id="116" name="直線接點 115"/>
            <p:cNvCxnSpPr/>
            <p:nvPr/>
          </p:nvCxnSpPr>
          <p:spPr>
            <a:xfrm>
              <a:off x="6862539" y="2927649"/>
              <a:ext cx="981846" cy="566715"/>
            </a:xfrm>
            <a:prstGeom prst="line">
              <a:avLst/>
            </a:prstGeom>
            <a:ln>
              <a:solidFill>
                <a:srgbClr val="262626"/>
              </a:solidFill>
              <a:headEnd type="none"/>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7798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5404945" cy="707886"/>
          </a:xfrm>
          <a:prstGeom prst="rect">
            <a:avLst/>
          </a:prstGeom>
          <a:noFill/>
        </p:spPr>
        <p:txBody>
          <a:bodyPr wrap="none" rtlCol="0">
            <a:spAutoFit/>
          </a:bodyPr>
          <a:lstStyle/>
          <a:p>
            <a:r>
              <a:rPr lang="zh-TW" altLang="en-US" sz="4000" dirty="0">
                <a:latin typeface="微軟正黑體"/>
                <a:ea typeface="微軟正黑體"/>
                <a:cs typeface="微軟正黑體"/>
              </a:rPr>
              <a:t>狀態圖</a:t>
            </a:r>
            <a:r>
              <a:rPr lang="en-US" altLang="zh-TW" sz="4000" dirty="0">
                <a:latin typeface="微軟正黑體"/>
                <a:ea typeface="微軟正黑體"/>
                <a:cs typeface="微軟正黑體"/>
              </a:rPr>
              <a:t>(State diagram)</a:t>
            </a:r>
            <a:endParaRPr lang="zh-CN" altLang="en-US" sz="4000" dirty="0">
              <a:latin typeface="微軟正黑體"/>
              <a:ea typeface="微軟正黑體"/>
              <a:cs typeface="微軟正黑體"/>
            </a:endParaRPr>
          </a:p>
        </p:txBody>
      </p:sp>
      <p:sp>
        <p:nvSpPr>
          <p:cNvPr id="39" name="Rectangle 3"/>
          <p:cNvSpPr txBox="1">
            <a:spLocks noChangeArrowheads="1"/>
          </p:cNvSpPr>
          <p:nvPr/>
        </p:nvSpPr>
        <p:spPr>
          <a:xfrm>
            <a:off x="892662" y="2769278"/>
            <a:ext cx="10820795" cy="3708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狀態圖是用來描述系統行為的技術</a:t>
            </a:r>
          </a:p>
          <a:p>
            <a:pPr>
              <a:buFont typeface="Wingdings" charset="2"/>
              <a:buChar char="n"/>
            </a:pPr>
            <a:r>
              <a:rPr lang="zh-TW" altLang="en-US" sz="2400" dirty="0">
                <a:latin typeface="微軟正黑體"/>
                <a:ea typeface="微軟正黑體"/>
                <a:cs typeface="微軟正黑體"/>
              </a:rPr>
              <a:t>狀態圖主要描述某個物件所有可能狀態，以及物件隨事件發生而改變的狀態</a:t>
            </a:r>
          </a:p>
          <a:p>
            <a:pPr>
              <a:buFont typeface="Wingdings" charset="2"/>
              <a:buChar char="n"/>
            </a:pPr>
            <a:r>
              <a:rPr lang="zh-TW" altLang="en-US" sz="2400" dirty="0">
                <a:latin typeface="微軟正黑體"/>
                <a:ea typeface="微軟正黑體"/>
                <a:cs typeface="微軟正黑體"/>
              </a:rPr>
              <a:t>狀態圖主要為一個類別而畫，用來描述一個物件在存活時的行為</a:t>
            </a:r>
          </a:p>
          <a:p>
            <a:pPr>
              <a:buFont typeface="Wingdings" charset="2"/>
              <a:buChar char="n"/>
            </a:pPr>
            <a:r>
              <a:rPr lang="zh-TW" altLang="en-US" sz="2400" dirty="0">
                <a:latin typeface="微軟正黑體"/>
                <a:ea typeface="微軟正黑體"/>
                <a:cs typeface="微軟正黑體"/>
              </a:rPr>
              <a:t>狀態圖要素</a:t>
            </a:r>
          </a:p>
          <a:p>
            <a:pPr lvl="1">
              <a:buFont typeface="Wingdings" charset="2"/>
              <a:buChar char="²"/>
            </a:pPr>
            <a:r>
              <a:rPr lang="zh-TW" altLang="en-US" dirty="0">
                <a:solidFill>
                  <a:schemeClr val="accent6">
                    <a:lumMod val="75000"/>
                  </a:schemeClr>
                </a:solidFill>
                <a:latin typeface="微軟正黑體"/>
                <a:ea typeface="微軟正黑體"/>
                <a:cs typeface="微軟正黑體"/>
              </a:rPr>
              <a:t>起始點</a:t>
            </a:r>
            <a:r>
              <a:rPr lang="en-US" altLang="zh-TW" dirty="0">
                <a:solidFill>
                  <a:schemeClr val="accent6">
                    <a:lumMod val="75000"/>
                  </a:schemeClr>
                </a:solidFill>
                <a:latin typeface="微軟正黑體"/>
                <a:ea typeface="微軟正黑體"/>
                <a:cs typeface="微軟正黑體"/>
              </a:rPr>
              <a:t>(start point)</a:t>
            </a:r>
            <a:r>
              <a:rPr lang="zh-TW" altLang="en-US" dirty="0">
                <a:solidFill>
                  <a:schemeClr val="accent6">
                    <a:lumMod val="75000"/>
                  </a:schemeClr>
                </a:solidFill>
                <a:latin typeface="微軟正黑體"/>
                <a:ea typeface="微軟正黑體"/>
                <a:cs typeface="微軟正黑體"/>
              </a:rPr>
              <a:t>：一個連結到物件的初始轉換</a:t>
            </a:r>
          </a:p>
          <a:p>
            <a:pPr lvl="1">
              <a:buFont typeface="Wingdings" charset="2"/>
              <a:buChar char="²"/>
            </a:pPr>
            <a:r>
              <a:rPr lang="zh-TW" altLang="en-US" dirty="0">
                <a:solidFill>
                  <a:schemeClr val="accent6">
                    <a:lumMod val="75000"/>
                  </a:schemeClr>
                </a:solidFill>
                <a:latin typeface="微軟正黑體"/>
                <a:ea typeface="微軟正黑體"/>
                <a:cs typeface="微軟正黑體"/>
              </a:rPr>
              <a:t>轉換</a:t>
            </a:r>
            <a:r>
              <a:rPr lang="en-US" altLang="zh-TW" dirty="0">
                <a:solidFill>
                  <a:schemeClr val="accent6">
                    <a:lumMod val="75000"/>
                  </a:schemeClr>
                </a:solidFill>
                <a:latin typeface="微軟正黑體"/>
                <a:ea typeface="微軟正黑體"/>
                <a:cs typeface="微軟正黑體"/>
              </a:rPr>
              <a:t>(transition)</a:t>
            </a:r>
            <a:r>
              <a:rPr lang="zh-TW" altLang="en-US" dirty="0">
                <a:solidFill>
                  <a:schemeClr val="accent6">
                    <a:lumMod val="75000"/>
                  </a:schemeClr>
                </a:solidFill>
                <a:latin typeface="微軟正黑體"/>
                <a:ea typeface="微軟正黑體"/>
                <a:cs typeface="微軟正黑體"/>
              </a:rPr>
              <a:t>：當狀態的活動完成後馬上發生</a:t>
            </a:r>
          </a:p>
          <a:p>
            <a:pPr lvl="1">
              <a:buFont typeface="Wingdings" charset="2"/>
              <a:buChar char="²"/>
            </a:pPr>
            <a:r>
              <a:rPr lang="zh-TW" altLang="en-US" dirty="0">
                <a:solidFill>
                  <a:schemeClr val="accent6">
                    <a:lumMod val="75000"/>
                  </a:schemeClr>
                </a:solidFill>
                <a:latin typeface="微軟正黑體"/>
                <a:ea typeface="微軟正黑體"/>
                <a:cs typeface="微軟正黑體"/>
              </a:rPr>
              <a:t>狀態轉換：需要有唯一的成立條件，即同一時間只能有一個事件條件成立</a:t>
            </a:r>
          </a:p>
        </p:txBody>
      </p:sp>
    </p:spTree>
    <p:extLst>
      <p:ext uri="{BB962C8B-B14F-4D97-AF65-F5344CB8AC3E}">
        <p14:creationId xmlns:p14="http://schemas.microsoft.com/office/powerpoint/2010/main" val="239003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狀態圖範例</a:t>
            </a:r>
            <a:endParaRPr lang="zh-CN" altLang="en-US" sz="4000" dirty="0">
              <a:latin typeface="微軟正黑體"/>
              <a:ea typeface="微軟正黑體"/>
              <a:cs typeface="微軟正黑體"/>
            </a:endParaRPr>
          </a:p>
        </p:txBody>
      </p:sp>
      <p:grpSp>
        <p:nvGrpSpPr>
          <p:cNvPr id="30" name="群組 29"/>
          <p:cNvGrpSpPr/>
          <p:nvPr/>
        </p:nvGrpSpPr>
        <p:grpSpPr>
          <a:xfrm>
            <a:off x="1508343" y="1610229"/>
            <a:ext cx="8585594" cy="4983427"/>
            <a:chOff x="860871" y="1411025"/>
            <a:chExt cx="8585594" cy="4983427"/>
          </a:xfrm>
        </p:grpSpPr>
        <p:sp>
          <p:nvSpPr>
            <p:cNvPr id="2" name="圓角矩形 1"/>
            <p:cNvSpPr/>
            <p:nvPr/>
          </p:nvSpPr>
          <p:spPr>
            <a:xfrm>
              <a:off x="3121152" y="2473444"/>
              <a:ext cx="1751497" cy="904716"/>
            </a:xfrm>
            <a:prstGeom prst="roundRect">
              <a:avLst/>
            </a:prstGeom>
            <a:noFill/>
            <a:ln w="19050" cmpd="sng">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sz="1400" dirty="0">
                  <a:solidFill>
                    <a:srgbClr val="000000"/>
                  </a:solidFill>
                  <a:latin typeface="微軟正黑體"/>
                  <a:ea typeface="微軟正黑體"/>
                  <a:cs typeface="微軟正黑體"/>
                </a:rPr>
                <a:t>Checking(</a:t>
              </a:r>
              <a:r>
                <a:rPr kumimoji="1" lang="zh-TW" altLang="en-US" sz="1400" dirty="0">
                  <a:solidFill>
                    <a:srgbClr val="000000"/>
                  </a:solidFill>
                  <a:latin typeface="微軟正黑體"/>
                  <a:ea typeface="微軟正黑體"/>
                  <a:cs typeface="微軟正黑體"/>
                </a:rPr>
                <a:t>檢查中</a:t>
              </a:r>
              <a:r>
                <a:rPr kumimoji="1" lang="en-US" altLang="zh-TW" sz="1400" dirty="0">
                  <a:solidFill>
                    <a:srgbClr val="000000"/>
                  </a:solidFill>
                  <a:latin typeface="微軟正黑體"/>
                  <a:ea typeface="微軟正黑體"/>
                  <a:cs typeface="微軟正黑體"/>
                </a:rPr>
                <a:t>)</a:t>
              </a:r>
            </a:p>
            <a:p>
              <a:endParaRPr kumimoji="1" lang="en-US" altLang="zh-TW" sz="1400" dirty="0">
                <a:solidFill>
                  <a:srgbClr val="000000"/>
                </a:solidFill>
                <a:latin typeface="微軟正黑體"/>
                <a:ea typeface="微軟正黑體"/>
                <a:cs typeface="微軟正黑體"/>
              </a:endParaRPr>
            </a:p>
            <a:p>
              <a:r>
                <a:rPr kumimoji="1" lang="en-US" altLang="zh-TW" sz="1400" dirty="0">
                  <a:solidFill>
                    <a:srgbClr val="000000"/>
                  </a:solidFill>
                  <a:latin typeface="微軟正黑體"/>
                  <a:ea typeface="微軟正黑體"/>
                  <a:cs typeface="微軟正黑體"/>
                </a:rPr>
                <a:t>Do/check</a:t>
              </a:r>
            </a:p>
            <a:p>
              <a:r>
                <a:rPr kumimoji="1" lang="en-US" altLang="zh-TW" sz="1400" dirty="0">
                  <a:solidFill>
                    <a:srgbClr val="000000"/>
                  </a:solidFill>
                  <a:latin typeface="微軟正黑體"/>
                  <a:ea typeface="微軟正黑體"/>
                  <a:cs typeface="微軟正黑體"/>
                </a:rPr>
                <a:t>item</a:t>
              </a:r>
              <a:endParaRPr kumimoji="1" lang="zh-TW" altLang="en-US" sz="1400" dirty="0">
                <a:solidFill>
                  <a:srgbClr val="000000"/>
                </a:solidFill>
                <a:latin typeface="微軟正黑體"/>
                <a:ea typeface="微軟正黑體"/>
                <a:cs typeface="微軟正黑體"/>
              </a:endParaRPr>
            </a:p>
          </p:txBody>
        </p:sp>
        <p:sp>
          <p:nvSpPr>
            <p:cNvPr id="41" name="圓角矩形 40"/>
            <p:cNvSpPr/>
            <p:nvPr/>
          </p:nvSpPr>
          <p:spPr>
            <a:xfrm>
              <a:off x="7507030" y="2514944"/>
              <a:ext cx="1931135" cy="904716"/>
            </a:xfrm>
            <a:prstGeom prst="roundRect">
              <a:avLst/>
            </a:prstGeom>
            <a:noFill/>
            <a:ln w="19050" cmpd="sng">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sz="1400" dirty="0">
                  <a:solidFill>
                    <a:srgbClr val="000000"/>
                  </a:solidFill>
                  <a:latin typeface="微軟正黑體"/>
                  <a:ea typeface="微軟正黑體"/>
                  <a:cs typeface="微軟正黑體"/>
                </a:rPr>
                <a:t>Dispatching(</a:t>
              </a:r>
              <a:r>
                <a:rPr kumimoji="1" lang="zh-TW" altLang="en-US" sz="1400" dirty="0">
                  <a:solidFill>
                    <a:srgbClr val="000000"/>
                  </a:solidFill>
                  <a:latin typeface="微軟正黑體"/>
                  <a:ea typeface="微軟正黑體"/>
                  <a:cs typeface="微軟正黑體"/>
                </a:rPr>
                <a:t>發送中</a:t>
              </a:r>
              <a:r>
                <a:rPr kumimoji="1" lang="en-US" altLang="zh-TW" sz="1400" dirty="0">
                  <a:solidFill>
                    <a:srgbClr val="000000"/>
                  </a:solidFill>
                  <a:latin typeface="微軟正黑體"/>
                  <a:ea typeface="微軟正黑體"/>
                  <a:cs typeface="微軟正黑體"/>
                </a:rPr>
                <a:t>)</a:t>
              </a:r>
            </a:p>
            <a:p>
              <a:endParaRPr kumimoji="1" lang="en-US" altLang="zh-TW" sz="1400" dirty="0">
                <a:solidFill>
                  <a:srgbClr val="000000"/>
                </a:solidFill>
                <a:latin typeface="微軟正黑體"/>
                <a:ea typeface="微軟正黑體"/>
                <a:cs typeface="微軟正黑體"/>
              </a:endParaRPr>
            </a:p>
            <a:p>
              <a:r>
                <a:rPr kumimoji="1" lang="en-US" altLang="zh-TW" sz="1400" dirty="0">
                  <a:solidFill>
                    <a:srgbClr val="000000"/>
                  </a:solidFill>
                  <a:latin typeface="微軟正黑體"/>
                  <a:ea typeface="微軟正黑體"/>
                  <a:cs typeface="微軟正黑體"/>
                </a:rPr>
                <a:t>Do/initiate</a:t>
              </a:r>
            </a:p>
            <a:p>
              <a:r>
                <a:rPr kumimoji="1" lang="en-US" altLang="zh-TW" sz="1400" dirty="0">
                  <a:solidFill>
                    <a:srgbClr val="000000"/>
                  </a:solidFill>
                  <a:latin typeface="微軟正黑體"/>
                  <a:ea typeface="微軟正黑體"/>
                  <a:cs typeface="微軟正黑體"/>
                </a:rPr>
                <a:t>delivery</a:t>
              </a:r>
              <a:endParaRPr kumimoji="1" lang="zh-TW" altLang="en-US" sz="1400" dirty="0">
                <a:solidFill>
                  <a:srgbClr val="000000"/>
                </a:solidFill>
                <a:latin typeface="微軟正黑體"/>
                <a:ea typeface="微軟正黑體"/>
                <a:cs typeface="微軟正黑體"/>
              </a:endParaRPr>
            </a:p>
          </p:txBody>
        </p:sp>
        <p:sp>
          <p:nvSpPr>
            <p:cNvPr id="43" name="圓角矩形 42"/>
            <p:cNvSpPr/>
            <p:nvPr/>
          </p:nvSpPr>
          <p:spPr>
            <a:xfrm>
              <a:off x="7888873" y="4712180"/>
              <a:ext cx="1217256" cy="904716"/>
            </a:xfrm>
            <a:prstGeom prst="roundRect">
              <a:avLst/>
            </a:prstGeom>
            <a:noFill/>
            <a:ln w="19050" cmpd="sng">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400" dirty="0">
                  <a:solidFill>
                    <a:srgbClr val="000000"/>
                  </a:solidFill>
                  <a:latin typeface="微軟正黑體"/>
                  <a:ea typeface="微軟正黑體"/>
                  <a:cs typeface="微軟正黑體"/>
                </a:rPr>
                <a:t>Delivered</a:t>
              </a:r>
            </a:p>
            <a:p>
              <a:pPr algn="ctr"/>
              <a:r>
                <a:rPr kumimoji="1" lang="en-US" altLang="zh-TW" sz="1400" dirty="0">
                  <a:solidFill>
                    <a:srgbClr val="000000"/>
                  </a:solidFill>
                  <a:latin typeface="微軟正黑體"/>
                  <a:ea typeface="微軟正黑體"/>
                  <a:cs typeface="微軟正黑體"/>
                </a:rPr>
                <a:t>(</a:t>
              </a:r>
              <a:r>
                <a:rPr kumimoji="1" lang="zh-TW" altLang="en-US" sz="1400" dirty="0">
                  <a:solidFill>
                    <a:srgbClr val="000000"/>
                  </a:solidFill>
                  <a:latin typeface="微軟正黑體"/>
                  <a:ea typeface="微軟正黑體"/>
                  <a:cs typeface="微軟正黑體"/>
                </a:rPr>
                <a:t>已傳送</a:t>
              </a:r>
              <a:r>
                <a:rPr kumimoji="1" lang="en-US" altLang="zh-TW" sz="1400" dirty="0">
                  <a:solidFill>
                    <a:srgbClr val="000000"/>
                  </a:solidFill>
                  <a:latin typeface="微軟正黑體"/>
                  <a:ea typeface="微軟正黑體"/>
                  <a:cs typeface="微軟正黑體"/>
                </a:rPr>
                <a:t>)</a:t>
              </a:r>
            </a:p>
          </p:txBody>
        </p:sp>
        <p:sp>
          <p:nvSpPr>
            <p:cNvPr id="44" name="圓角矩形 43"/>
            <p:cNvSpPr/>
            <p:nvPr/>
          </p:nvSpPr>
          <p:spPr>
            <a:xfrm>
              <a:off x="3293136" y="4712180"/>
              <a:ext cx="1217256" cy="904716"/>
            </a:xfrm>
            <a:prstGeom prst="roundRect">
              <a:avLst/>
            </a:prstGeom>
            <a:noFill/>
            <a:ln w="19050" cmpd="sng">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400" dirty="0">
                  <a:solidFill>
                    <a:srgbClr val="000000"/>
                  </a:solidFill>
                  <a:latin typeface="微軟正黑體"/>
                  <a:ea typeface="微軟正黑體"/>
                  <a:cs typeface="微軟正黑體"/>
                </a:rPr>
                <a:t> </a:t>
              </a:r>
              <a:r>
                <a:rPr kumimoji="1" lang="en-US" altLang="zh-TW" sz="1400" dirty="0">
                  <a:solidFill>
                    <a:srgbClr val="000000"/>
                  </a:solidFill>
                  <a:latin typeface="微軟正黑體"/>
                  <a:ea typeface="微軟正黑體"/>
                  <a:cs typeface="微軟正黑體"/>
                </a:rPr>
                <a:t>Waiting</a:t>
              </a:r>
            </a:p>
            <a:p>
              <a:pPr algn="ctr"/>
              <a:r>
                <a:rPr kumimoji="1" lang="en-US" altLang="zh-TW" sz="1400" dirty="0">
                  <a:solidFill>
                    <a:srgbClr val="000000"/>
                  </a:solidFill>
                  <a:latin typeface="微軟正黑體"/>
                  <a:ea typeface="微軟正黑體"/>
                  <a:cs typeface="微軟正黑體"/>
                </a:rPr>
                <a:t>(</a:t>
              </a:r>
              <a:r>
                <a:rPr kumimoji="1" lang="zh-TW" altLang="en-US" sz="1400" dirty="0">
                  <a:solidFill>
                    <a:srgbClr val="000000"/>
                  </a:solidFill>
                  <a:latin typeface="微軟正黑體"/>
                  <a:ea typeface="微軟正黑體"/>
                  <a:cs typeface="微軟正黑體"/>
                </a:rPr>
                <a:t>等待中</a:t>
              </a:r>
              <a:r>
                <a:rPr kumimoji="1" lang="en-US" altLang="zh-TW" sz="1400" dirty="0">
                  <a:solidFill>
                    <a:srgbClr val="000000"/>
                  </a:solidFill>
                  <a:latin typeface="微軟正黑體"/>
                  <a:ea typeface="微軟正黑體"/>
                  <a:cs typeface="微軟正黑體"/>
                </a:rPr>
                <a:t>)</a:t>
              </a:r>
            </a:p>
          </p:txBody>
        </p:sp>
        <p:sp>
          <p:nvSpPr>
            <p:cNvPr id="3" name="橢圓 2"/>
            <p:cNvSpPr/>
            <p:nvPr/>
          </p:nvSpPr>
          <p:spPr>
            <a:xfrm>
              <a:off x="3835046" y="1411025"/>
              <a:ext cx="298806" cy="298806"/>
            </a:xfrm>
            <a:prstGeom prst="ellipse">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cxnSp>
          <p:nvCxnSpPr>
            <p:cNvPr id="45" name="直線接點 44"/>
            <p:cNvCxnSpPr/>
            <p:nvPr/>
          </p:nvCxnSpPr>
          <p:spPr>
            <a:xfrm>
              <a:off x="3982115" y="1715826"/>
              <a:ext cx="2335" cy="641417"/>
            </a:xfrm>
            <a:prstGeom prst="line">
              <a:avLst/>
            </a:prstGeom>
            <a:ln>
              <a:solidFill>
                <a:srgbClr val="262626"/>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3992659" y="1816708"/>
              <a:ext cx="1341333" cy="307777"/>
            </a:xfrm>
            <a:prstGeom prst="rect">
              <a:avLst/>
            </a:prstGeom>
          </p:spPr>
          <p:txBody>
            <a:bodyPr wrap="none">
              <a:spAutoFit/>
            </a:bodyPr>
            <a:lstStyle/>
            <a:p>
              <a:r>
                <a:rPr kumimoji="1" lang="en-US" altLang="zh-TW" sz="1400" dirty="0">
                  <a:solidFill>
                    <a:srgbClr val="000000"/>
                  </a:solidFill>
                  <a:latin typeface="微軟正黑體"/>
                  <a:ea typeface="微軟正黑體"/>
                  <a:cs typeface="微軟正黑體"/>
                </a:rPr>
                <a:t>/get first item</a:t>
              </a:r>
              <a:endParaRPr lang="zh-TW" altLang="en-US" sz="1400" dirty="0"/>
            </a:p>
          </p:txBody>
        </p:sp>
        <p:sp>
          <p:nvSpPr>
            <p:cNvPr id="48" name="矩形 47"/>
            <p:cNvSpPr/>
            <p:nvPr/>
          </p:nvSpPr>
          <p:spPr>
            <a:xfrm>
              <a:off x="2327154" y="1844606"/>
              <a:ext cx="1041759" cy="307777"/>
            </a:xfrm>
            <a:prstGeom prst="rect">
              <a:avLst/>
            </a:prstGeom>
          </p:spPr>
          <p:txBody>
            <a:bodyPr wrap="none">
              <a:spAutoFit/>
            </a:bodyPr>
            <a:lstStyle/>
            <a:p>
              <a:r>
                <a:rPr kumimoji="1" lang="zh-TW" altLang="en-US" sz="1400" dirty="0">
                  <a:solidFill>
                    <a:srgbClr val="000000"/>
                  </a:solidFill>
                  <a:latin typeface="微軟正黑體"/>
                  <a:ea typeface="微軟正黑體"/>
                  <a:cs typeface="微軟正黑體"/>
                </a:rPr>
                <a:t>開始</a:t>
              </a:r>
              <a:r>
                <a:rPr kumimoji="1" lang="en-US" altLang="zh-TW" sz="1400" dirty="0">
                  <a:solidFill>
                    <a:srgbClr val="000000"/>
                  </a:solidFill>
                  <a:latin typeface="微軟正黑體"/>
                  <a:ea typeface="微軟正黑體"/>
                  <a:cs typeface="微軟正黑體"/>
                </a:rPr>
                <a:t>(start)</a:t>
              </a:r>
              <a:endParaRPr lang="zh-TW" altLang="en-US" sz="1400" dirty="0"/>
            </a:p>
          </p:txBody>
        </p:sp>
        <p:cxnSp>
          <p:nvCxnSpPr>
            <p:cNvPr id="49" name="直線接點 48"/>
            <p:cNvCxnSpPr>
              <a:endCxn id="3" idx="2"/>
            </p:cNvCxnSpPr>
            <p:nvPr/>
          </p:nvCxnSpPr>
          <p:spPr>
            <a:xfrm flipV="1">
              <a:off x="3279519" y="1560428"/>
              <a:ext cx="555527" cy="324398"/>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1" name="矩形 50"/>
            <p:cNvSpPr/>
            <p:nvPr/>
          </p:nvSpPr>
          <p:spPr>
            <a:xfrm>
              <a:off x="860871" y="2420313"/>
              <a:ext cx="1813317" cy="523220"/>
            </a:xfrm>
            <a:prstGeom prst="rect">
              <a:avLst/>
            </a:prstGeom>
          </p:spPr>
          <p:txBody>
            <a:bodyPr wrap="none">
              <a:spAutoFit/>
            </a:bodyPr>
            <a:lstStyle/>
            <a:p>
              <a:r>
                <a:rPr kumimoji="1" lang="zh-TW" altLang="en-US" sz="1400" dirty="0">
                  <a:solidFill>
                    <a:srgbClr val="000000"/>
                  </a:solidFill>
                  <a:latin typeface="微軟正黑體"/>
                  <a:ea typeface="微軟正黑體"/>
                  <a:cs typeface="微軟正黑體"/>
                </a:rPr>
                <a:t>有些項目已經檢查完</a:t>
              </a:r>
              <a:endParaRPr kumimoji="1" lang="en-US" altLang="zh-TW" sz="1400" dirty="0">
                <a:solidFill>
                  <a:srgbClr val="000000"/>
                </a:solidFill>
                <a:latin typeface="微軟正黑體"/>
                <a:ea typeface="微軟正黑體"/>
                <a:cs typeface="微軟正黑體"/>
              </a:endParaRPr>
            </a:p>
            <a:p>
              <a:r>
                <a:rPr kumimoji="1" lang="en-US" altLang="zh-TW" sz="1400" dirty="0">
                  <a:solidFill>
                    <a:srgbClr val="000000"/>
                  </a:solidFill>
                  <a:latin typeface="微軟正黑體"/>
                  <a:ea typeface="微軟正黑體"/>
                  <a:cs typeface="微軟正黑體"/>
                </a:rPr>
                <a:t>/get next item</a:t>
              </a:r>
              <a:endParaRPr lang="zh-TW" altLang="en-US" sz="1400" dirty="0"/>
            </a:p>
          </p:txBody>
        </p:sp>
        <p:sp>
          <p:nvSpPr>
            <p:cNvPr id="52" name="矩形 51"/>
            <p:cNvSpPr/>
            <p:nvPr/>
          </p:nvSpPr>
          <p:spPr>
            <a:xfrm>
              <a:off x="1702250" y="3709834"/>
              <a:ext cx="2172390" cy="523220"/>
            </a:xfrm>
            <a:prstGeom prst="rect">
              <a:avLst/>
            </a:prstGeom>
          </p:spPr>
          <p:txBody>
            <a:bodyPr wrap="none">
              <a:spAutoFit/>
            </a:bodyPr>
            <a:lstStyle/>
            <a:p>
              <a:r>
                <a:rPr kumimoji="1" lang="zh-TW" altLang="en-US" sz="1400" dirty="0">
                  <a:solidFill>
                    <a:srgbClr val="000000"/>
                  </a:solidFill>
                  <a:latin typeface="微軟正黑體"/>
                  <a:ea typeface="微軟正黑體"/>
                  <a:cs typeface="微軟正黑體"/>
                </a:rPr>
                <a:t>所有項目已經檢查過＆＆</a:t>
              </a:r>
              <a:endParaRPr kumimoji="1" lang="en-US" altLang="zh-TW" sz="1400" dirty="0">
                <a:solidFill>
                  <a:srgbClr val="000000"/>
                </a:solidFill>
                <a:latin typeface="微軟正黑體"/>
                <a:ea typeface="微軟正黑體"/>
                <a:cs typeface="微軟正黑體"/>
              </a:endParaRPr>
            </a:p>
            <a:p>
              <a:r>
                <a:rPr kumimoji="1" lang="zh-TW" altLang="en-US" sz="1400" dirty="0">
                  <a:solidFill>
                    <a:srgbClr val="000000"/>
                  </a:solidFill>
                  <a:latin typeface="微軟正黑體"/>
                  <a:ea typeface="微軟正黑體"/>
                  <a:cs typeface="微軟正黑體"/>
                </a:rPr>
                <a:t>一些項目</a:t>
              </a:r>
              <a:r>
                <a:rPr kumimoji="1" lang="en-US" altLang="zh-TW" sz="1400" dirty="0">
                  <a:solidFill>
                    <a:srgbClr val="000000"/>
                  </a:solidFill>
                  <a:latin typeface="微軟正黑體"/>
                  <a:ea typeface="微軟正黑體"/>
                  <a:cs typeface="微軟正黑體"/>
                </a:rPr>
                <a:t> </a:t>
              </a:r>
              <a:r>
                <a:rPr kumimoji="1" lang="zh-TW" altLang="en-US" sz="1400" dirty="0">
                  <a:solidFill>
                    <a:srgbClr val="000000"/>
                  </a:solidFill>
                  <a:latin typeface="微軟正黑體"/>
                  <a:ea typeface="微軟正黑體"/>
                  <a:cs typeface="微軟正黑體"/>
                </a:rPr>
                <a:t>沒有庫存</a:t>
              </a:r>
              <a:endParaRPr lang="zh-TW" altLang="en-US" sz="1400" dirty="0"/>
            </a:p>
          </p:txBody>
        </p:sp>
        <p:sp>
          <p:nvSpPr>
            <p:cNvPr id="53" name="矩形 52"/>
            <p:cNvSpPr/>
            <p:nvPr/>
          </p:nvSpPr>
          <p:spPr>
            <a:xfrm>
              <a:off x="1229094" y="4639451"/>
              <a:ext cx="1620957" cy="523220"/>
            </a:xfrm>
            <a:prstGeom prst="rect">
              <a:avLst/>
            </a:prstGeom>
          </p:spPr>
          <p:txBody>
            <a:bodyPr wrap="none">
              <a:spAutoFit/>
            </a:bodyPr>
            <a:lstStyle/>
            <a:p>
              <a:r>
                <a:rPr kumimoji="1" lang="en-US" altLang="zh-TW" sz="1400" dirty="0">
                  <a:solidFill>
                    <a:srgbClr val="000000"/>
                  </a:solidFill>
                  <a:latin typeface="微軟正黑體"/>
                  <a:ea typeface="微軟正黑體"/>
                  <a:cs typeface="微軟正黑體"/>
                </a:rPr>
                <a:t>Item Received</a:t>
              </a:r>
            </a:p>
            <a:p>
              <a:r>
                <a:rPr kumimoji="1" lang="zh-TW" altLang="en-US" sz="1400" dirty="0">
                  <a:solidFill>
                    <a:srgbClr val="000000"/>
                  </a:solidFill>
                  <a:latin typeface="微軟正黑體"/>
                  <a:ea typeface="微軟正黑體"/>
                  <a:cs typeface="微軟正黑體"/>
                </a:rPr>
                <a:t>有些項目沒有庫存</a:t>
              </a:r>
              <a:endParaRPr kumimoji="1" lang="en-US" altLang="zh-TW" sz="1400" dirty="0">
                <a:solidFill>
                  <a:srgbClr val="000000"/>
                </a:solidFill>
                <a:latin typeface="微軟正黑體"/>
                <a:ea typeface="微軟正黑體"/>
                <a:cs typeface="微軟正黑體"/>
              </a:endParaRPr>
            </a:p>
          </p:txBody>
        </p:sp>
        <p:grpSp>
          <p:nvGrpSpPr>
            <p:cNvPr id="15" name="群組 14"/>
            <p:cNvGrpSpPr/>
            <p:nvPr/>
          </p:nvGrpSpPr>
          <p:grpSpPr>
            <a:xfrm>
              <a:off x="2249554" y="2822051"/>
              <a:ext cx="5146580" cy="318403"/>
              <a:chOff x="2249554" y="2822051"/>
              <a:chExt cx="5146580" cy="318403"/>
            </a:xfrm>
          </p:grpSpPr>
          <p:cxnSp>
            <p:nvCxnSpPr>
              <p:cNvPr id="9" name="直線接點 8"/>
              <p:cNvCxnSpPr/>
              <p:nvPr/>
            </p:nvCxnSpPr>
            <p:spPr>
              <a:xfrm>
                <a:off x="2249554" y="2830352"/>
                <a:ext cx="5146580" cy="0"/>
              </a:xfrm>
              <a:prstGeom prst="line">
                <a:avLst/>
              </a:prstGeom>
              <a:ln w="19050" cmpd="sng">
                <a:solidFill>
                  <a:schemeClr val="bg2">
                    <a:lumMod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8" name="直線接點 57"/>
              <p:cNvCxnSpPr/>
              <p:nvPr/>
            </p:nvCxnSpPr>
            <p:spPr>
              <a:xfrm>
                <a:off x="2257855" y="3140454"/>
                <a:ext cx="821792" cy="0"/>
              </a:xfrm>
              <a:prstGeom prst="line">
                <a:avLst/>
              </a:prstGeom>
              <a:ln w="19050" cmpd="sng">
                <a:solidFill>
                  <a:schemeClr val="bg2">
                    <a:lumMod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4" name="直線接點 13"/>
              <p:cNvCxnSpPr/>
              <p:nvPr/>
            </p:nvCxnSpPr>
            <p:spPr>
              <a:xfrm>
                <a:off x="2266156" y="2822051"/>
                <a:ext cx="0" cy="315406"/>
              </a:xfrm>
              <a:prstGeom prst="line">
                <a:avLst/>
              </a:prstGeom>
              <a:ln w="19050" cmpd="sng">
                <a:solidFill>
                  <a:srgbClr val="3B3838"/>
                </a:solidFill>
              </a:ln>
            </p:spPr>
            <p:style>
              <a:lnRef idx="2">
                <a:schemeClr val="accent1"/>
              </a:lnRef>
              <a:fillRef idx="0">
                <a:schemeClr val="accent1"/>
              </a:fillRef>
              <a:effectRef idx="1">
                <a:schemeClr val="accent1"/>
              </a:effectRef>
              <a:fontRef idx="minor">
                <a:schemeClr val="tx1"/>
              </a:fontRef>
            </p:style>
          </p:cxnSp>
        </p:grpSp>
        <p:cxnSp>
          <p:nvCxnSpPr>
            <p:cNvPr id="17" name="直線接點 16"/>
            <p:cNvCxnSpPr/>
            <p:nvPr/>
          </p:nvCxnSpPr>
          <p:spPr>
            <a:xfrm>
              <a:off x="7479143" y="2846952"/>
              <a:ext cx="1967322" cy="0"/>
            </a:xfrm>
            <a:prstGeom prst="line">
              <a:avLst/>
            </a:prstGeom>
            <a:ln w="19050" cmpd="sng">
              <a:solidFill>
                <a:srgbClr val="3B3838"/>
              </a:solidFill>
            </a:ln>
          </p:spPr>
          <p:style>
            <a:lnRef idx="2">
              <a:schemeClr val="accent1"/>
            </a:lnRef>
            <a:fillRef idx="0">
              <a:schemeClr val="accent1"/>
            </a:fillRef>
            <a:effectRef idx="1">
              <a:schemeClr val="accent1"/>
            </a:effectRef>
            <a:fontRef idx="minor">
              <a:schemeClr val="tx1"/>
            </a:fontRef>
          </p:style>
        </p:cxnSp>
        <p:sp>
          <p:nvSpPr>
            <p:cNvPr id="96" name="矩形 95"/>
            <p:cNvSpPr/>
            <p:nvPr/>
          </p:nvSpPr>
          <p:spPr>
            <a:xfrm>
              <a:off x="5014322" y="2290508"/>
              <a:ext cx="2159566" cy="523220"/>
            </a:xfrm>
            <a:prstGeom prst="rect">
              <a:avLst/>
            </a:prstGeom>
          </p:spPr>
          <p:txBody>
            <a:bodyPr wrap="none">
              <a:spAutoFit/>
            </a:bodyPr>
            <a:lstStyle/>
            <a:p>
              <a:r>
                <a:rPr kumimoji="1" lang="zh-TW" altLang="en-US" sz="1400" dirty="0">
                  <a:solidFill>
                    <a:srgbClr val="000000"/>
                  </a:solidFill>
                  <a:latin typeface="微軟正黑體"/>
                  <a:ea typeface="微軟正黑體"/>
                  <a:cs typeface="微軟正黑體"/>
                </a:rPr>
                <a:t>所有項目已檢驗查過＆＆</a:t>
              </a:r>
              <a:endParaRPr kumimoji="1" lang="en-US" altLang="zh-TW" sz="1400" dirty="0">
                <a:solidFill>
                  <a:srgbClr val="000000"/>
                </a:solidFill>
                <a:latin typeface="微軟正黑體"/>
                <a:ea typeface="微軟正黑體"/>
                <a:cs typeface="微軟正黑體"/>
              </a:endParaRPr>
            </a:p>
            <a:p>
              <a:r>
                <a:rPr kumimoji="1" lang="zh-TW" altLang="en-US" sz="1400" dirty="0">
                  <a:solidFill>
                    <a:srgbClr val="000000"/>
                  </a:solidFill>
                  <a:latin typeface="微軟正黑體"/>
                  <a:ea typeface="微軟正黑體"/>
                  <a:cs typeface="微軟正黑體"/>
                </a:rPr>
                <a:t>所有的項目都有庫存</a:t>
              </a:r>
              <a:endParaRPr kumimoji="1" lang="en-US" altLang="zh-TW" sz="1400" dirty="0">
                <a:solidFill>
                  <a:srgbClr val="000000"/>
                </a:solidFill>
                <a:latin typeface="微軟正黑體"/>
                <a:ea typeface="微軟正黑體"/>
                <a:cs typeface="微軟正黑體"/>
              </a:endParaRPr>
            </a:p>
          </p:txBody>
        </p:sp>
        <p:cxnSp>
          <p:nvCxnSpPr>
            <p:cNvPr id="97" name="直線接點 96"/>
            <p:cNvCxnSpPr/>
            <p:nvPr/>
          </p:nvCxnSpPr>
          <p:spPr>
            <a:xfrm flipH="1">
              <a:off x="3951246" y="3403754"/>
              <a:ext cx="649" cy="1236031"/>
            </a:xfrm>
            <a:prstGeom prst="line">
              <a:avLst/>
            </a:prstGeom>
            <a:ln>
              <a:solidFill>
                <a:srgbClr val="262626"/>
              </a:solidFill>
              <a:headEnd type="none"/>
              <a:tailEnd type="arrow"/>
            </a:ln>
          </p:spPr>
          <p:style>
            <a:lnRef idx="2">
              <a:schemeClr val="accent1"/>
            </a:lnRef>
            <a:fillRef idx="0">
              <a:schemeClr val="accent1"/>
            </a:fillRef>
            <a:effectRef idx="1">
              <a:schemeClr val="accent1"/>
            </a:effectRef>
            <a:fontRef idx="minor">
              <a:schemeClr val="tx1"/>
            </a:fontRef>
          </p:style>
        </p:cxnSp>
        <p:grpSp>
          <p:nvGrpSpPr>
            <p:cNvPr id="98" name="群組 97"/>
            <p:cNvGrpSpPr/>
            <p:nvPr/>
          </p:nvGrpSpPr>
          <p:grpSpPr>
            <a:xfrm>
              <a:off x="1845791" y="5124190"/>
              <a:ext cx="1424778" cy="337309"/>
              <a:chOff x="2249554" y="2822051"/>
              <a:chExt cx="2798634" cy="337309"/>
            </a:xfrm>
          </p:grpSpPr>
          <p:cxnSp>
            <p:nvCxnSpPr>
              <p:cNvPr id="99" name="直線接點 98"/>
              <p:cNvCxnSpPr/>
              <p:nvPr/>
            </p:nvCxnSpPr>
            <p:spPr>
              <a:xfrm>
                <a:off x="2249554" y="2830352"/>
                <a:ext cx="2798634" cy="5302"/>
              </a:xfrm>
              <a:prstGeom prst="line">
                <a:avLst/>
              </a:prstGeom>
              <a:ln w="19050" cmpd="sng">
                <a:solidFill>
                  <a:schemeClr val="bg2">
                    <a:lumMod val="25000"/>
                  </a:schemeClr>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00" name="直線接點 99"/>
              <p:cNvCxnSpPr/>
              <p:nvPr/>
            </p:nvCxnSpPr>
            <p:spPr>
              <a:xfrm>
                <a:off x="2257855" y="3140454"/>
                <a:ext cx="2627280" cy="18906"/>
              </a:xfrm>
              <a:prstGeom prst="line">
                <a:avLst/>
              </a:prstGeom>
              <a:ln w="19050" cmpd="sng">
                <a:solidFill>
                  <a:schemeClr val="bg2">
                    <a:lumMod val="2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01" name="直線接點 100"/>
              <p:cNvCxnSpPr/>
              <p:nvPr/>
            </p:nvCxnSpPr>
            <p:spPr>
              <a:xfrm>
                <a:off x="2266156" y="2822051"/>
                <a:ext cx="0" cy="315406"/>
              </a:xfrm>
              <a:prstGeom prst="line">
                <a:avLst/>
              </a:prstGeom>
              <a:ln w="19050" cmpd="sng">
                <a:solidFill>
                  <a:srgbClr val="3B3838"/>
                </a:solidFill>
              </a:ln>
            </p:spPr>
            <p:style>
              <a:lnRef idx="2">
                <a:schemeClr val="accent1"/>
              </a:lnRef>
              <a:fillRef idx="0">
                <a:schemeClr val="accent1"/>
              </a:fillRef>
              <a:effectRef idx="1">
                <a:schemeClr val="accent1"/>
              </a:effectRef>
              <a:fontRef idx="minor">
                <a:schemeClr val="tx1"/>
              </a:fontRef>
            </p:style>
          </p:cxnSp>
        </p:grpSp>
        <p:sp>
          <p:nvSpPr>
            <p:cNvPr id="102" name="矩形 101"/>
            <p:cNvSpPr/>
            <p:nvPr/>
          </p:nvSpPr>
          <p:spPr>
            <a:xfrm>
              <a:off x="1738434" y="6086675"/>
              <a:ext cx="2177274" cy="307777"/>
            </a:xfrm>
            <a:prstGeom prst="rect">
              <a:avLst/>
            </a:prstGeom>
          </p:spPr>
          <p:txBody>
            <a:bodyPr wrap="none">
              <a:spAutoFit/>
            </a:bodyPr>
            <a:lstStyle/>
            <a:p>
              <a:r>
                <a:rPr kumimoji="1" lang="zh-TW" altLang="en-US" sz="1400" dirty="0">
                  <a:solidFill>
                    <a:srgbClr val="000000"/>
                  </a:solidFill>
                  <a:latin typeface="微軟正黑體"/>
                  <a:ea typeface="微軟正黑體"/>
                  <a:cs typeface="微軟正黑體"/>
                </a:rPr>
                <a:t>自身轉換</a:t>
              </a:r>
              <a:r>
                <a:rPr kumimoji="1" lang="en-US" altLang="zh-TW" sz="1400" dirty="0">
                  <a:solidFill>
                    <a:srgbClr val="000000"/>
                  </a:solidFill>
                  <a:latin typeface="微軟正黑體"/>
                  <a:ea typeface="微軟正黑體"/>
                  <a:cs typeface="微軟正黑體"/>
                </a:rPr>
                <a:t>(self-transition)</a:t>
              </a:r>
            </a:p>
          </p:txBody>
        </p:sp>
        <p:cxnSp>
          <p:nvCxnSpPr>
            <p:cNvPr id="103" name="直線接點 102"/>
            <p:cNvCxnSpPr/>
            <p:nvPr/>
          </p:nvCxnSpPr>
          <p:spPr>
            <a:xfrm flipV="1">
              <a:off x="2631396" y="5610902"/>
              <a:ext cx="24904" cy="473110"/>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4" name="矩形 103"/>
            <p:cNvSpPr/>
            <p:nvPr/>
          </p:nvSpPr>
          <p:spPr>
            <a:xfrm>
              <a:off x="4671648" y="5973471"/>
              <a:ext cx="1083575" cy="307777"/>
            </a:xfrm>
            <a:prstGeom prst="rect">
              <a:avLst/>
            </a:prstGeom>
          </p:spPr>
          <p:txBody>
            <a:bodyPr wrap="none">
              <a:spAutoFit/>
            </a:bodyPr>
            <a:lstStyle/>
            <a:p>
              <a:r>
                <a:rPr kumimoji="1" lang="zh-TW" altLang="en-US" sz="1400" dirty="0">
                  <a:solidFill>
                    <a:srgbClr val="000000"/>
                  </a:solidFill>
                  <a:latin typeface="微軟正黑體"/>
                  <a:ea typeface="微軟正黑體"/>
                  <a:cs typeface="微軟正黑體"/>
                </a:rPr>
                <a:t>狀態</a:t>
              </a:r>
              <a:r>
                <a:rPr kumimoji="1" lang="en-US" altLang="zh-TW" sz="1400" dirty="0">
                  <a:solidFill>
                    <a:srgbClr val="000000"/>
                  </a:solidFill>
                  <a:latin typeface="微軟正黑體"/>
                  <a:ea typeface="微軟正黑體"/>
                  <a:cs typeface="微軟正黑體"/>
                </a:rPr>
                <a:t>(State)</a:t>
              </a:r>
            </a:p>
          </p:txBody>
        </p:sp>
        <p:sp>
          <p:nvSpPr>
            <p:cNvPr id="105" name="矩形 104"/>
            <p:cNvSpPr/>
            <p:nvPr/>
          </p:nvSpPr>
          <p:spPr>
            <a:xfrm>
              <a:off x="5020286" y="5118554"/>
              <a:ext cx="1460969" cy="307777"/>
            </a:xfrm>
            <a:prstGeom prst="rect">
              <a:avLst/>
            </a:prstGeom>
          </p:spPr>
          <p:txBody>
            <a:bodyPr wrap="none">
              <a:spAutoFit/>
            </a:bodyPr>
            <a:lstStyle/>
            <a:p>
              <a:r>
                <a:rPr kumimoji="1" lang="zh-TW" altLang="en-US" sz="1400" dirty="0">
                  <a:solidFill>
                    <a:srgbClr val="000000"/>
                  </a:solidFill>
                  <a:latin typeface="微軟正黑體"/>
                  <a:ea typeface="微軟正黑體"/>
                  <a:cs typeface="微軟正黑體"/>
                </a:rPr>
                <a:t>轉換</a:t>
              </a:r>
              <a:r>
                <a:rPr kumimoji="1" lang="en-US" altLang="zh-TW" sz="1400" dirty="0">
                  <a:solidFill>
                    <a:srgbClr val="000000"/>
                  </a:solidFill>
                  <a:latin typeface="微軟正黑體"/>
                  <a:ea typeface="微軟正黑體"/>
                  <a:cs typeface="微軟正黑體"/>
                </a:rPr>
                <a:t>(transition)</a:t>
              </a:r>
            </a:p>
          </p:txBody>
        </p:sp>
        <p:cxnSp>
          <p:nvCxnSpPr>
            <p:cNvPr id="106" name="直線接點 105"/>
            <p:cNvCxnSpPr/>
            <p:nvPr/>
          </p:nvCxnSpPr>
          <p:spPr>
            <a:xfrm flipH="1">
              <a:off x="8453337" y="3439952"/>
              <a:ext cx="649" cy="1236031"/>
            </a:xfrm>
            <a:prstGeom prst="line">
              <a:avLst/>
            </a:prstGeom>
            <a:ln>
              <a:solidFill>
                <a:srgbClr val="262626"/>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07" name="矩形 106"/>
            <p:cNvSpPr/>
            <p:nvPr/>
          </p:nvSpPr>
          <p:spPr>
            <a:xfrm>
              <a:off x="8418351" y="3926330"/>
              <a:ext cx="985742" cy="307777"/>
            </a:xfrm>
            <a:prstGeom prst="rect">
              <a:avLst/>
            </a:prstGeom>
          </p:spPr>
          <p:txBody>
            <a:bodyPr wrap="none">
              <a:spAutoFit/>
            </a:bodyPr>
            <a:lstStyle/>
            <a:p>
              <a:r>
                <a:rPr kumimoji="1" lang="en-US" altLang="zh-TW" sz="1400" dirty="0">
                  <a:solidFill>
                    <a:srgbClr val="000000"/>
                  </a:solidFill>
                  <a:latin typeface="微軟正黑體"/>
                  <a:ea typeface="微軟正黑體"/>
                  <a:cs typeface="微軟正黑體"/>
                </a:rPr>
                <a:t>Delivered</a:t>
              </a:r>
            </a:p>
          </p:txBody>
        </p:sp>
        <p:cxnSp>
          <p:nvCxnSpPr>
            <p:cNvPr id="109" name="直線接點 108"/>
            <p:cNvCxnSpPr/>
            <p:nvPr/>
          </p:nvCxnSpPr>
          <p:spPr>
            <a:xfrm flipV="1">
              <a:off x="8049736" y="3469462"/>
              <a:ext cx="162" cy="780215"/>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0" name="矩形 109"/>
            <p:cNvSpPr/>
            <p:nvPr/>
          </p:nvSpPr>
          <p:spPr>
            <a:xfrm>
              <a:off x="7530153" y="4200236"/>
              <a:ext cx="895973" cy="523220"/>
            </a:xfrm>
            <a:prstGeom prst="rect">
              <a:avLst/>
            </a:prstGeom>
          </p:spPr>
          <p:txBody>
            <a:bodyPr wrap="none">
              <a:spAutoFit/>
            </a:bodyPr>
            <a:lstStyle/>
            <a:p>
              <a:pPr algn="ctr"/>
              <a:r>
                <a:rPr kumimoji="1" lang="zh-TW" altLang="en-US" sz="1400" dirty="0">
                  <a:solidFill>
                    <a:srgbClr val="000000"/>
                  </a:solidFill>
                  <a:latin typeface="微軟正黑體"/>
                  <a:ea typeface="微軟正黑體"/>
                  <a:cs typeface="微軟正黑體"/>
                </a:rPr>
                <a:t>活動</a:t>
              </a:r>
              <a:endParaRPr kumimoji="1" lang="en-US" altLang="zh-TW" sz="1400" dirty="0">
                <a:solidFill>
                  <a:srgbClr val="000000"/>
                </a:solidFill>
                <a:latin typeface="微軟正黑體"/>
                <a:ea typeface="微軟正黑體"/>
                <a:cs typeface="微軟正黑體"/>
              </a:endParaRPr>
            </a:p>
            <a:p>
              <a:pPr algn="ctr"/>
              <a:r>
                <a:rPr kumimoji="1" lang="en-US" altLang="zh-TW" sz="1400" dirty="0">
                  <a:solidFill>
                    <a:srgbClr val="000000"/>
                  </a:solidFill>
                  <a:latin typeface="微軟正黑體"/>
                  <a:ea typeface="微軟正黑體"/>
                  <a:cs typeface="微軟正黑體"/>
                </a:rPr>
                <a:t>(activity)</a:t>
              </a:r>
            </a:p>
          </p:txBody>
        </p:sp>
        <p:sp>
          <p:nvSpPr>
            <p:cNvPr id="111" name="矩形 110"/>
            <p:cNvSpPr/>
            <p:nvPr/>
          </p:nvSpPr>
          <p:spPr>
            <a:xfrm>
              <a:off x="5009003" y="3538529"/>
              <a:ext cx="1800493" cy="523220"/>
            </a:xfrm>
            <a:prstGeom prst="rect">
              <a:avLst/>
            </a:prstGeom>
          </p:spPr>
          <p:txBody>
            <a:bodyPr wrap="none">
              <a:spAutoFit/>
            </a:bodyPr>
            <a:lstStyle/>
            <a:p>
              <a:r>
                <a:rPr kumimoji="1" lang="en-US" altLang="zh-TW" sz="1400" dirty="0">
                  <a:solidFill>
                    <a:srgbClr val="000000"/>
                  </a:solidFill>
                  <a:latin typeface="微軟正黑體"/>
                  <a:ea typeface="微軟正黑體"/>
                  <a:cs typeface="微軟正黑體"/>
                </a:rPr>
                <a:t>Item Received</a:t>
              </a:r>
            </a:p>
            <a:p>
              <a:r>
                <a:rPr kumimoji="1" lang="zh-TW" altLang="en-US" sz="1400" dirty="0">
                  <a:solidFill>
                    <a:srgbClr val="000000"/>
                  </a:solidFill>
                  <a:latin typeface="微軟正黑體"/>
                  <a:ea typeface="微軟正黑體"/>
                  <a:cs typeface="微軟正黑體"/>
                </a:rPr>
                <a:t>所有的項目都有庫存</a:t>
              </a:r>
              <a:endParaRPr kumimoji="1" lang="en-US" altLang="zh-TW" sz="1400" dirty="0">
                <a:solidFill>
                  <a:srgbClr val="000000"/>
                </a:solidFill>
                <a:latin typeface="微軟正黑體"/>
                <a:ea typeface="微軟正黑體"/>
                <a:cs typeface="微軟正黑體"/>
              </a:endParaRPr>
            </a:p>
          </p:txBody>
        </p:sp>
        <p:cxnSp>
          <p:nvCxnSpPr>
            <p:cNvPr id="112" name="直線接點 111"/>
            <p:cNvCxnSpPr/>
            <p:nvPr/>
          </p:nvCxnSpPr>
          <p:spPr>
            <a:xfrm flipV="1">
              <a:off x="4519343" y="3303460"/>
              <a:ext cx="2993004" cy="1464516"/>
            </a:xfrm>
            <a:prstGeom prst="line">
              <a:avLst/>
            </a:prstGeom>
            <a:ln>
              <a:solidFill>
                <a:srgbClr val="262626"/>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13" name="直線接點 112"/>
            <p:cNvCxnSpPr/>
            <p:nvPr/>
          </p:nvCxnSpPr>
          <p:spPr>
            <a:xfrm flipH="1" flipV="1">
              <a:off x="4518692" y="5630500"/>
              <a:ext cx="353958" cy="370509"/>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4" name="直線接點 113"/>
            <p:cNvCxnSpPr/>
            <p:nvPr/>
          </p:nvCxnSpPr>
          <p:spPr>
            <a:xfrm flipH="1" flipV="1">
              <a:off x="5169148" y="4512978"/>
              <a:ext cx="251363" cy="608215"/>
            </a:xfrm>
            <a:prstGeom prst="line">
              <a:avLst/>
            </a:prstGeom>
            <a:ln>
              <a:solidFill>
                <a:srgbClr val="262626"/>
              </a:solidFill>
              <a:headEnd type="non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790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5969503" cy="707886"/>
          </a:xfrm>
          <a:prstGeom prst="rect">
            <a:avLst/>
          </a:prstGeom>
          <a:noFill/>
        </p:spPr>
        <p:txBody>
          <a:bodyPr wrap="none" rtlCol="0">
            <a:spAutoFit/>
          </a:bodyPr>
          <a:lstStyle/>
          <a:p>
            <a:r>
              <a:rPr lang="zh-TW" altLang="en-US" sz="4000" dirty="0">
                <a:latin typeface="微軟正黑體"/>
                <a:ea typeface="微軟正黑體"/>
                <a:cs typeface="微軟正黑體"/>
              </a:rPr>
              <a:t>活動圖</a:t>
            </a:r>
            <a:r>
              <a:rPr lang="en-US" altLang="zh-TW" sz="4000" dirty="0">
                <a:latin typeface="微軟正黑體"/>
                <a:ea typeface="微軟正黑體"/>
                <a:cs typeface="微軟正黑體"/>
              </a:rPr>
              <a:t>(Activity diagram)</a:t>
            </a:r>
            <a:endParaRPr lang="zh-CN" altLang="en-US" sz="4000" dirty="0">
              <a:latin typeface="微軟正黑體"/>
              <a:ea typeface="微軟正黑體"/>
              <a:cs typeface="微軟正黑體"/>
            </a:endParaRPr>
          </a:p>
        </p:txBody>
      </p:sp>
      <p:sp>
        <p:nvSpPr>
          <p:cNvPr id="40" name="Rectangle 3"/>
          <p:cNvSpPr txBox="1">
            <a:spLocks noChangeArrowheads="1"/>
          </p:cNvSpPr>
          <p:nvPr/>
        </p:nvSpPr>
        <p:spPr>
          <a:xfrm>
            <a:off x="1093674" y="2358139"/>
            <a:ext cx="10537551" cy="43479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000" dirty="0">
                <a:latin typeface="微軟正黑體"/>
                <a:ea typeface="微軟正黑體"/>
                <a:cs typeface="微軟正黑體"/>
              </a:rPr>
              <a:t>表示一個做事的狀態，可能是一個程序或是一段副程式</a:t>
            </a:r>
          </a:p>
          <a:p>
            <a:pPr>
              <a:buFont typeface="Wingdings" charset="2"/>
              <a:buChar char="n"/>
            </a:pPr>
            <a:r>
              <a:rPr lang="zh-TW" altLang="en-US" sz="2000" dirty="0">
                <a:latin typeface="微軟正黑體"/>
                <a:ea typeface="微軟正黑體"/>
                <a:cs typeface="微軟正黑體"/>
              </a:rPr>
              <a:t>活動圖為狀態圖的衍生，所以表示符號與名詞大致一樣</a:t>
            </a:r>
          </a:p>
          <a:p>
            <a:pPr>
              <a:buFont typeface="Wingdings" charset="2"/>
              <a:buChar char="n"/>
            </a:pPr>
            <a:r>
              <a:rPr lang="zh-TW" altLang="en-US" sz="2000" dirty="0">
                <a:latin typeface="微軟正黑體"/>
                <a:ea typeface="微軟正黑體"/>
                <a:cs typeface="微軟正黑體"/>
              </a:rPr>
              <a:t>活動圖與狀態圖的差異</a:t>
            </a:r>
          </a:p>
          <a:p>
            <a:pPr lvl="1">
              <a:buFont typeface="Wingdings" charset="2"/>
              <a:buChar char="²"/>
            </a:pPr>
            <a:r>
              <a:rPr lang="zh-TW" altLang="en-US" sz="2000" dirty="0">
                <a:solidFill>
                  <a:srgbClr val="548235"/>
                </a:solidFill>
                <a:latin typeface="微軟正黑體"/>
                <a:ea typeface="微軟正黑體"/>
                <a:cs typeface="微軟正黑體"/>
              </a:rPr>
              <a:t>活動圖：允許平行處理</a:t>
            </a:r>
          </a:p>
          <a:p>
            <a:pPr lvl="1">
              <a:buFont typeface="Wingdings" charset="2"/>
              <a:buChar char="²"/>
            </a:pPr>
            <a:r>
              <a:rPr lang="zh-TW" altLang="en-US" sz="2000" dirty="0">
                <a:solidFill>
                  <a:srgbClr val="548235"/>
                </a:solidFill>
                <a:latin typeface="微軟正黑體"/>
                <a:ea typeface="微軟正黑體"/>
                <a:cs typeface="微軟正黑體"/>
              </a:rPr>
              <a:t>狀態圖：被限制只能做順序處理</a:t>
            </a:r>
          </a:p>
          <a:p>
            <a:pPr>
              <a:buFont typeface="Wingdings" charset="2"/>
              <a:buChar char="n"/>
            </a:pPr>
            <a:r>
              <a:rPr lang="zh-TW" altLang="en-US" sz="2000" dirty="0">
                <a:latin typeface="微軟正黑體"/>
                <a:ea typeface="微軟正黑體"/>
                <a:cs typeface="微軟正黑體"/>
              </a:rPr>
              <a:t>活動圖描述活動的發生順序，支援</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條件式</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和</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平行</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兩種行為</a:t>
            </a:r>
          </a:p>
          <a:p>
            <a:pPr lvl="1">
              <a:buFont typeface="Wingdings" charset="2"/>
              <a:buChar char="²"/>
            </a:pPr>
            <a:r>
              <a:rPr lang="zh-TW" altLang="en-US" sz="2000" dirty="0">
                <a:solidFill>
                  <a:srgbClr val="548235"/>
                </a:solidFill>
                <a:latin typeface="微軟正黑體"/>
                <a:ea typeface="微軟正黑體"/>
                <a:cs typeface="微軟正黑體"/>
              </a:rPr>
              <a:t>條件式：</a:t>
            </a:r>
          </a:p>
          <a:p>
            <a:pPr lvl="2"/>
            <a:r>
              <a:rPr lang="zh-TW" altLang="en-US" dirty="0">
                <a:solidFill>
                  <a:srgbClr val="660066"/>
                </a:solidFill>
                <a:latin typeface="微軟正黑體"/>
                <a:ea typeface="微軟正黑體"/>
                <a:cs typeface="微軟正黑體"/>
              </a:rPr>
              <a:t>分支</a:t>
            </a:r>
            <a:r>
              <a:rPr lang="en-US" altLang="zh-TW" dirty="0">
                <a:solidFill>
                  <a:srgbClr val="660066"/>
                </a:solidFill>
                <a:latin typeface="微軟正黑體"/>
                <a:ea typeface="微軟正黑體"/>
                <a:cs typeface="微軟正黑體"/>
              </a:rPr>
              <a:t>(branches)</a:t>
            </a:r>
            <a:r>
              <a:rPr lang="zh-TW" altLang="en-US" dirty="0">
                <a:solidFill>
                  <a:srgbClr val="660066"/>
                </a:solidFill>
                <a:latin typeface="微軟正黑體"/>
                <a:ea typeface="微軟正黑體"/>
                <a:cs typeface="微軟正黑體"/>
              </a:rPr>
              <a:t>：以成立條件來決定轉換分支路徑</a:t>
            </a:r>
          </a:p>
          <a:p>
            <a:pPr lvl="2"/>
            <a:r>
              <a:rPr lang="zh-TW" altLang="en-US" dirty="0">
                <a:solidFill>
                  <a:srgbClr val="660066"/>
                </a:solidFill>
                <a:latin typeface="微軟正黑體"/>
                <a:ea typeface="微軟正黑體"/>
                <a:cs typeface="微軟正黑體"/>
              </a:rPr>
              <a:t>合併</a:t>
            </a:r>
            <a:r>
              <a:rPr lang="en-US" altLang="zh-TW" dirty="0">
                <a:solidFill>
                  <a:srgbClr val="660066"/>
                </a:solidFill>
                <a:latin typeface="微軟正黑體"/>
                <a:ea typeface="微軟正黑體"/>
                <a:cs typeface="微軟正黑體"/>
              </a:rPr>
              <a:t>(merges)</a:t>
            </a:r>
            <a:r>
              <a:rPr lang="zh-TW" altLang="en-US" dirty="0">
                <a:solidFill>
                  <a:srgbClr val="660066"/>
                </a:solidFill>
                <a:latin typeface="微軟正黑體"/>
                <a:ea typeface="微軟正黑體"/>
                <a:cs typeface="微軟正黑體"/>
              </a:rPr>
              <a:t>：結束分支，數個輸入合併成一個輸出</a:t>
            </a:r>
          </a:p>
          <a:p>
            <a:pPr lvl="1">
              <a:buFont typeface="Wingdings" charset="2"/>
              <a:buChar char="²"/>
            </a:pPr>
            <a:r>
              <a:rPr lang="zh-TW" altLang="en-US" sz="2000" dirty="0">
                <a:solidFill>
                  <a:srgbClr val="548235"/>
                </a:solidFill>
                <a:latin typeface="微軟正黑體"/>
                <a:ea typeface="微軟正黑體"/>
                <a:cs typeface="微軟正黑體"/>
              </a:rPr>
              <a:t>平行：</a:t>
            </a:r>
          </a:p>
          <a:p>
            <a:pPr lvl="2"/>
            <a:r>
              <a:rPr lang="zh-TW" altLang="en-US" dirty="0">
                <a:solidFill>
                  <a:srgbClr val="660066"/>
                </a:solidFill>
                <a:latin typeface="微軟正黑體"/>
                <a:ea typeface="微軟正黑體"/>
                <a:cs typeface="微軟正黑體"/>
              </a:rPr>
              <a:t>分叉</a:t>
            </a:r>
            <a:r>
              <a:rPr lang="en-US" altLang="zh-TW" dirty="0">
                <a:solidFill>
                  <a:srgbClr val="660066"/>
                </a:solidFill>
                <a:latin typeface="微軟正黑體"/>
                <a:ea typeface="微軟正黑體"/>
                <a:cs typeface="微軟正黑體"/>
              </a:rPr>
              <a:t>(fork)</a:t>
            </a:r>
            <a:r>
              <a:rPr lang="zh-TW" altLang="en-US" dirty="0">
                <a:solidFill>
                  <a:srgbClr val="660066"/>
                </a:solidFill>
                <a:latin typeface="微軟正黑體"/>
                <a:ea typeface="微軟正黑體"/>
                <a:cs typeface="微軟正黑體"/>
              </a:rPr>
              <a:t>：一個進入轉換和數個離開轉換，所有轉換同時平行發生</a:t>
            </a:r>
          </a:p>
          <a:p>
            <a:pPr lvl="2"/>
            <a:r>
              <a:rPr lang="zh-TW" altLang="en-US" dirty="0">
                <a:solidFill>
                  <a:srgbClr val="660066"/>
                </a:solidFill>
                <a:latin typeface="微軟正黑體"/>
                <a:ea typeface="微軟正黑體"/>
                <a:cs typeface="微軟正黑體"/>
              </a:rPr>
              <a:t>會合</a:t>
            </a:r>
            <a:r>
              <a:rPr lang="en-US" altLang="zh-TW" dirty="0">
                <a:solidFill>
                  <a:srgbClr val="660066"/>
                </a:solidFill>
                <a:latin typeface="微軟正黑體"/>
                <a:ea typeface="微軟正黑體"/>
                <a:cs typeface="微軟正黑體"/>
              </a:rPr>
              <a:t>(join)</a:t>
            </a:r>
            <a:r>
              <a:rPr lang="zh-TW" altLang="en-US" dirty="0">
                <a:solidFill>
                  <a:srgbClr val="660066"/>
                </a:solidFill>
                <a:latin typeface="微軟正黑體"/>
                <a:ea typeface="微軟正黑體"/>
                <a:cs typeface="微軟正黑體"/>
              </a:rPr>
              <a:t>：所有進入轉換的狀態必須完成所有活動後，才會繼續進行後面動作</a:t>
            </a:r>
          </a:p>
          <a:p>
            <a:endParaRPr lang="zh-TW" altLang="en-US" sz="2000" dirty="0">
              <a:latin typeface="微軟正黑體"/>
              <a:ea typeface="微軟正黑體"/>
              <a:cs typeface="微軟正黑體"/>
            </a:endParaRPr>
          </a:p>
        </p:txBody>
      </p:sp>
    </p:spTree>
    <p:extLst>
      <p:ext uri="{BB962C8B-B14F-4D97-AF65-F5344CB8AC3E}">
        <p14:creationId xmlns:p14="http://schemas.microsoft.com/office/powerpoint/2010/main" val="2435942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18C3D55-5766-4DB8-A8E7-D8B1E84CA845}"/>
              </a:ext>
            </a:extLst>
          </p:cNvPr>
          <p:cNvPicPr>
            <a:picLocks noChangeAspect="1"/>
          </p:cNvPicPr>
          <p:nvPr/>
        </p:nvPicPr>
        <p:blipFill rotWithShape="1">
          <a:blip r:embed="rId3">
            <a:alphaModFix amt="70000"/>
          </a:blip>
          <a:srcRect l="35628" t="44631" r="6624" b="17314"/>
          <a:stretch/>
        </p:blipFill>
        <p:spPr>
          <a:xfrm>
            <a:off x="0" y="0"/>
            <a:ext cx="12192000" cy="6858000"/>
          </a:xfrm>
          <a:prstGeom prst="rect">
            <a:avLst/>
          </a:prstGeom>
        </p:spPr>
      </p:pic>
      <p:sp>
        <p:nvSpPr>
          <p:cNvPr id="17" name="图形 6">
            <a:extLst>
              <a:ext uri="{FF2B5EF4-FFF2-40B4-BE49-F238E27FC236}">
                <a16:creationId xmlns:a16="http://schemas.microsoft.com/office/drawing/2014/main" id="{B13D703C-2AAB-4380-A085-EF7DAACFFAC0}"/>
              </a:ext>
            </a:extLst>
          </p:cNvPr>
          <p:cNvSpPr/>
          <p:nvPr/>
        </p:nvSpPr>
        <p:spPr>
          <a:xfrm rot="19725250">
            <a:off x="1538833" y="-447675"/>
            <a:ext cx="2033041" cy="2416718"/>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solidFill>
            <a:schemeClr val="tx1"/>
          </a:solidFill>
          <a:ln w="4047" cap="flat">
            <a:noFill/>
            <a:prstDash val="solid"/>
            <a:miter/>
          </a:ln>
          <a:effectLst/>
        </p:spPr>
        <p:txBody>
          <a:bodyPr rtlCol="0" anchor="ctr"/>
          <a:lstStyle/>
          <a:p>
            <a:endParaRPr lang="zh-CN" altLang="en-US"/>
          </a:p>
        </p:txBody>
      </p:sp>
      <p:sp>
        <p:nvSpPr>
          <p:cNvPr id="44" name="文本框 43">
            <a:extLst>
              <a:ext uri="{FF2B5EF4-FFF2-40B4-BE49-F238E27FC236}">
                <a16:creationId xmlns:a16="http://schemas.microsoft.com/office/drawing/2014/main" id="{B1D11C63-D478-482A-914B-F2B12B15C287}"/>
              </a:ext>
            </a:extLst>
          </p:cNvPr>
          <p:cNvSpPr txBox="1"/>
          <p:nvPr/>
        </p:nvSpPr>
        <p:spPr>
          <a:xfrm>
            <a:off x="1830556" y="366606"/>
            <a:ext cx="1210588" cy="707886"/>
          </a:xfrm>
          <a:prstGeom prst="rect">
            <a:avLst/>
          </a:prstGeom>
          <a:noFill/>
        </p:spPr>
        <p:txBody>
          <a:bodyPr wrap="none" rtlCol="0">
            <a:spAutoFit/>
          </a:bodyPr>
          <a:lstStyle/>
          <a:p>
            <a:r>
              <a:rPr lang="zh-TW" altLang="en-US" sz="4000" dirty="0">
                <a:solidFill>
                  <a:schemeClr val="bg1"/>
                </a:solidFill>
                <a:latin typeface="微軟正黑體"/>
                <a:ea typeface="微軟正黑體"/>
                <a:cs typeface="微軟正黑體"/>
              </a:rPr>
              <a:t>前言</a:t>
            </a:r>
            <a:endParaRPr lang="zh-CN" altLang="en-US" sz="4000" b="1" spc="600" dirty="0">
              <a:solidFill>
                <a:schemeClr val="bg1"/>
              </a:solidFill>
              <a:effectLst>
                <a:outerShdw blurRad="63500" sx="102000" sy="102000" algn="ctr" rotWithShape="0">
                  <a:prstClr val="black">
                    <a:alpha val="40000"/>
                  </a:prstClr>
                </a:outerShdw>
              </a:effectLst>
              <a:latin typeface="微軟正黑體"/>
              <a:ea typeface="微軟正黑體"/>
              <a:cs typeface="微軟正黑體"/>
            </a:endParaRPr>
          </a:p>
        </p:txBody>
      </p:sp>
      <p:sp>
        <p:nvSpPr>
          <p:cNvPr id="4" name="矩形 3"/>
          <p:cNvSpPr/>
          <p:nvPr/>
        </p:nvSpPr>
        <p:spPr>
          <a:xfrm>
            <a:off x="1859056" y="2134929"/>
            <a:ext cx="9276872" cy="42698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charset="2"/>
              <a:buChar char="n"/>
            </a:pPr>
            <a:r>
              <a:rPr lang="en-US" altLang="zh-TW" sz="2400" dirty="0">
                <a:solidFill>
                  <a:schemeClr val="tx1"/>
                </a:solidFill>
                <a:latin typeface="微軟正黑體"/>
                <a:ea typeface="微軟正黑體"/>
                <a:cs typeface="微軟正黑體"/>
              </a:rPr>
              <a:t>UML</a:t>
            </a:r>
            <a:r>
              <a:rPr lang="zh-TW" altLang="en-US" sz="2400" dirty="0">
                <a:solidFill>
                  <a:schemeClr val="tx1"/>
                </a:solidFill>
                <a:latin typeface="微軟正黑體"/>
                <a:ea typeface="微軟正黑體"/>
                <a:cs typeface="微軟正黑體"/>
              </a:rPr>
              <a:t>是用來說明、呈現、建構、記錄軟體工作成果的一種語言</a:t>
            </a:r>
          </a:p>
          <a:p>
            <a:pPr marL="285750" indent="-285750">
              <a:buFont typeface="Wingdings" charset="2"/>
              <a:buChar char="n"/>
            </a:pPr>
            <a:r>
              <a:rPr lang="en-US" altLang="zh-TW" sz="2400" dirty="0">
                <a:solidFill>
                  <a:schemeClr val="tx1"/>
                </a:solidFill>
                <a:latin typeface="微軟正黑體"/>
                <a:ea typeface="微軟正黑體"/>
                <a:cs typeface="微軟正黑體"/>
              </a:rPr>
              <a:t>UML</a:t>
            </a:r>
            <a:r>
              <a:rPr lang="zh-TW" altLang="en-US" sz="2400" dirty="0">
                <a:solidFill>
                  <a:schemeClr val="tx1"/>
                </a:solidFill>
                <a:latin typeface="微軟正黑體"/>
                <a:ea typeface="微軟正黑體"/>
                <a:cs typeface="微軟正黑體"/>
              </a:rPr>
              <a:t>也是一個訂定系統與建構系統的語言</a:t>
            </a:r>
          </a:p>
          <a:p>
            <a:pPr marL="285750" indent="-285750">
              <a:buFont typeface="Wingdings" charset="2"/>
              <a:buChar char="n"/>
            </a:pPr>
            <a:r>
              <a:rPr lang="zh-TW" altLang="en-US" sz="2400" dirty="0">
                <a:solidFill>
                  <a:schemeClr val="tx1"/>
                </a:solidFill>
                <a:latin typeface="微軟正黑體"/>
                <a:ea typeface="微軟正黑體"/>
                <a:cs typeface="微軟正黑體"/>
              </a:rPr>
              <a:t>使用</a:t>
            </a:r>
            <a:r>
              <a:rPr lang="en-US" altLang="zh-TW" sz="2400" dirty="0">
                <a:solidFill>
                  <a:schemeClr val="tx1"/>
                </a:solidFill>
                <a:latin typeface="微軟正黑體"/>
                <a:ea typeface="微軟正黑體"/>
                <a:cs typeface="微軟正黑體"/>
              </a:rPr>
              <a:t>UML</a:t>
            </a:r>
            <a:r>
              <a:rPr lang="zh-TW" altLang="en-US" sz="2400" dirty="0">
                <a:solidFill>
                  <a:schemeClr val="tx1"/>
                </a:solidFill>
                <a:latin typeface="微軟正黑體"/>
                <a:ea typeface="微軟正黑體"/>
                <a:cs typeface="微軟正黑體"/>
              </a:rPr>
              <a:t>最大原因是它便於溝通</a:t>
            </a:r>
            <a:endParaRPr lang="en-US" altLang="zh-TW" sz="2400" dirty="0">
              <a:solidFill>
                <a:schemeClr val="tx1"/>
              </a:solidFill>
              <a:latin typeface="微軟正黑體"/>
              <a:ea typeface="微軟正黑體"/>
              <a:cs typeface="微軟正黑體"/>
            </a:endParaRPr>
          </a:p>
          <a:p>
            <a:pPr marL="742950" lvl="1" indent="-285750">
              <a:buFont typeface="Wingdings" charset="2"/>
              <a:buChar char="²"/>
            </a:pPr>
            <a:r>
              <a:rPr lang="zh-TW" altLang="en-US" sz="2400" dirty="0">
                <a:solidFill>
                  <a:schemeClr val="accent6">
                    <a:lumMod val="75000"/>
                  </a:schemeClr>
                </a:solidFill>
                <a:latin typeface="微軟正黑體"/>
                <a:ea typeface="微軟正黑體"/>
                <a:cs typeface="微軟正黑體"/>
              </a:rPr>
              <a:t>使用案例圖</a:t>
            </a:r>
            <a:r>
              <a:rPr lang="en-US" altLang="zh-TW" sz="2400" dirty="0">
                <a:solidFill>
                  <a:schemeClr val="accent6">
                    <a:lumMod val="75000"/>
                  </a:schemeClr>
                </a:solidFill>
                <a:latin typeface="微軟正黑體"/>
                <a:ea typeface="微軟正黑體"/>
                <a:cs typeface="微軟正黑體"/>
              </a:rPr>
              <a:t>(use case diagram)</a:t>
            </a:r>
            <a:r>
              <a:rPr lang="zh-TW" altLang="en-US" sz="2400" dirty="0">
                <a:solidFill>
                  <a:schemeClr val="accent6">
                    <a:lumMod val="75000"/>
                  </a:schemeClr>
                </a:solidFill>
                <a:latin typeface="微軟正黑體"/>
                <a:ea typeface="微軟正黑體"/>
                <a:cs typeface="微軟正黑體"/>
              </a:rPr>
              <a:t>：了解使用者需求</a:t>
            </a:r>
            <a:endParaRPr lang="en-US" altLang="zh-TW" sz="2400" dirty="0">
              <a:solidFill>
                <a:schemeClr val="accent6">
                  <a:lumMod val="75000"/>
                </a:schemeClr>
              </a:solidFill>
              <a:latin typeface="微軟正黑體"/>
              <a:ea typeface="微軟正黑體"/>
              <a:cs typeface="微軟正黑體"/>
            </a:endParaRPr>
          </a:p>
          <a:p>
            <a:pPr marL="742950" lvl="1" indent="-285750">
              <a:buFont typeface="Wingdings" charset="2"/>
              <a:buChar char="²"/>
            </a:pPr>
            <a:r>
              <a:rPr lang="zh-TW" altLang="en-US" sz="2400" dirty="0">
                <a:solidFill>
                  <a:schemeClr val="accent6">
                    <a:lumMod val="75000"/>
                  </a:schemeClr>
                </a:solidFill>
                <a:latin typeface="微軟正黑體"/>
                <a:ea typeface="微軟正黑體"/>
                <a:cs typeface="微軟正黑體"/>
              </a:rPr>
              <a:t>活動圖</a:t>
            </a:r>
            <a:r>
              <a:rPr lang="en-US" altLang="zh-TW" sz="2400" dirty="0">
                <a:solidFill>
                  <a:schemeClr val="accent6">
                    <a:lumMod val="75000"/>
                  </a:schemeClr>
                </a:solidFill>
                <a:latin typeface="微軟正黑體"/>
                <a:ea typeface="微軟正黑體"/>
                <a:cs typeface="微軟正黑體"/>
              </a:rPr>
              <a:t>(activity diagram)</a:t>
            </a:r>
            <a:r>
              <a:rPr lang="zh-TW" altLang="en-US" sz="2400" dirty="0">
                <a:solidFill>
                  <a:schemeClr val="accent6">
                    <a:lumMod val="75000"/>
                  </a:schemeClr>
                </a:solidFill>
                <a:latin typeface="微軟正黑體"/>
                <a:ea typeface="微軟正黑體"/>
                <a:cs typeface="微軟正黑體"/>
              </a:rPr>
              <a:t>：了解工作流程</a:t>
            </a:r>
          </a:p>
          <a:p>
            <a:pPr marL="742950" lvl="1" indent="-285750">
              <a:buFont typeface="Wingdings" charset="2"/>
              <a:buChar char="²"/>
            </a:pPr>
            <a:r>
              <a:rPr lang="zh-TW" altLang="en-US" sz="2400" dirty="0">
                <a:solidFill>
                  <a:schemeClr val="accent6">
                    <a:lumMod val="75000"/>
                  </a:schemeClr>
                </a:solidFill>
                <a:latin typeface="微軟正黑體"/>
                <a:ea typeface="微軟正黑體"/>
                <a:cs typeface="微軟正黑體"/>
              </a:rPr>
              <a:t>類別圖</a:t>
            </a:r>
            <a:r>
              <a:rPr lang="en-US" altLang="zh-TW" sz="2400" dirty="0">
                <a:solidFill>
                  <a:schemeClr val="accent6">
                    <a:lumMod val="75000"/>
                  </a:schemeClr>
                </a:solidFill>
                <a:latin typeface="微軟正黑體"/>
                <a:ea typeface="微軟正黑體"/>
                <a:cs typeface="微軟正黑體"/>
              </a:rPr>
              <a:t>(class diagram)</a:t>
            </a:r>
            <a:r>
              <a:rPr lang="zh-TW" altLang="en-US" sz="2400" dirty="0">
                <a:solidFill>
                  <a:schemeClr val="accent6">
                    <a:lumMod val="75000"/>
                  </a:schemeClr>
                </a:solidFill>
                <a:latin typeface="微軟正黑體"/>
                <a:ea typeface="微軟正黑體"/>
                <a:cs typeface="微軟正黑體"/>
              </a:rPr>
              <a:t>：了解程式設計概念</a:t>
            </a:r>
            <a:endParaRPr lang="en-US" altLang="zh-TW" sz="2400" dirty="0">
              <a:solidFill>
                <a:schemeClr val="accent6">
                  <a:lumMod val="75000"/>
                </a:schemeClr>
              </a:solidFill>
              <a:latin typeface="微軟正黑體"/>
              <a:ea typeface="微軟正黑體"/>
              <a:cs typeface="微軟正黑體"/>
            </a:endParaRPr>
          </a:p>
          <a:p>
            <a:pPr marL="285750" indent="-285750">
              <a:buFont typeface="Wingdings" charset="2"/>
              <a:buChar char="n"/>
            </a:pPr>
            <a:r>
              <a:rPr lang="zh-TW" altLang="en-US" sz="2400" dirty="0">
                <a:solidFill>
                  <a:schemeClr val="tx1"/>
                </a:solidFill>
                <a:latin typeface="微軟正黑體"/>
                <a:ea typeface="微軟正黑體"/>
                <a:cs typeface="微軟正黑體"/>
              </a:rPr>
              <a:t>可以協助開發者做出物件導向的軟體</a:t>
            </a:r>
          </a:p>
        </p:txBody>
      </p:sp>
    </p:spTree>
    <p:extLst>
      <p:ext uri="{BB962C8B-B14F-4D97-AF65-F5344CB8AC3E}">
        <p14:creationId xmlns:p14="http://schemas.microsoft.com/office/powerpoint/2010/main" val="1513946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活動圖範例</a:t>
            </a:r>
            <a:endParaRPr lang="zh-CN" altLang="en-US" sz="4000" dirty="0">
              <a:latin typeface="微軟正黑體"/>
              <a:ea typeface="微軟正黑體"/>
              <a:cs typeface="微軟正黑體"/>
            </a:endParaRPr>
          </a:p>
        </p:txBody>
      </p:sp>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912" y="391326"/>
            <a:ext cx="6132513" cy="590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98296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latin typeface="微軟正黑體"/>
                <a:ea typeface="微軟正黑體"/>
                <a:cs typeface="微軟正黑體"/>
              </a:rPr>
              <a:t>活動圖</a:t>
            </a:r>
            <a:endParaRPr lang="zh-CN" altLang="en-US" sz="4000" dirty="0">
              <a:latin typeface="微軟正黑體"/>
              <a:ea typeface="微軟正黑體"/>
              <a:cs typeface="微軟正黑體"/>
            </a:endParaRPr>
          </a:p>
        </p:txBody>
      </p:sp>
      <p:sp>
        <p:nvSpPr>
          <p:cNvPr id="40" name="Rectangle 3"/>
          <p:cNvSpPr txBox="1">
            <a:spLocks noChangeArrowheads="1"/>
          </p:cNvSpPr>
          <p:nvPr/>
        </p:nvSpPr>
        <p:spPr>
          <a:xfrm>
            <a:off x="1125266" y="2452294"/>
            <a:ext cx="10829930" cy="2520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活動圖</a:t>
            </a:r>
            <a:r>
              <a:rPr lang="en-US" altLang="zh-TW" sz="2400" dirty="0">
                <a:latin typeface="微軟正黑體"/>
                <a:ea typeface="微軟正黑體"/>
                <a:cs typeface="微軟正黑體"/>
              </a:rPr>
              <a:t>(activity diagram</a:t>
            </a:r>
            <a:r>
              <a:rPr lang="zh-TW" altLang="en-US" sz="2400" dirty="0">
                <a:latin typeface="微軟正黑體"/>
                <a:ea typeface="微軟正黑體"/>
                <a:cs typeface="微軟正黑體"/>
              </a:rPr>
              <a:t>，或稱作業圖</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：此圖可用來描述</a:t>
            </a:r>
          </a:p>
          <a:p>
            <a:pPr lvl="1">
              <a:buFont typeface="Wingdings" charset="2"/>
              <a:buChar char="²"/>
            </a:pPr>
            <a:r>
              <a:rPr lang="zh-TW" altLang="en-US" dirty="0">
                <a:solidFill>
                  <a:schemeClr val="accent6">
                    <a:lumMod val="75000"/>
                  </a:schemeClr>
                </a:solidFill>
                <a:latin typeface="微軟正黑體"/>
                <a:ea typeface="微軟正黑體"/>
                <a:cs typeface="微軟正黑體"/>
              </a:rPr>
              <a:t>個別使用案例內的詳細作業流程。</a:t>
            </a:r>
          </a:p>
          <a:p>
            <a:pPr lvl="1">
              <a:buFont typeface="Wingdings" charset="2"/>
              <a:buChar char="²"/>
            </a:pPr>
            <a:r>
              <a:rPr lang="zh-TW" altLang="en-US" dirty="0">
                <a:solidFill>
                  <a:schemeClr val="accent6">
                    <a:lumMod val="75000"/>
                  </a:schemeClr>
                </a:solidFill>
                <a:latin typeface="微軟正黑體"/>
                <a:ea typeface="微軟正黑體"/>
                <a:cs typeface="微軟正黑體"/>
              </a:rPr>
              <a:t>企業程序。</a:t>
            </a:r>
          </a:p>
          <a:p>
            <a:pPr lvl="1">
              <a:buFont typeface="Wingdings" charset="2"/>
              <a:buChar char="²"/>
            </a:pPr>
            <a:r>
              <a:rPr lang="zh-TW" altLang="en-US" dirty="0">
                <a:solidFill>
                  <a:schemeClr val="accent6">
                    <a:lumMod val="75000"/>
                  </a:schemeClr>
                </a:solidFill>
                <a:latin typeface="微軟正黑體"/>
                <a:ea typeface="微軟正黑體"/>
                <a:cs typeface="微軟正黑體"/>
              </a:rPr>
              <a:t>企業規則的細節。</a:t>
            </a:r>
          </a:p>
          <a:p>
            <a:pPr>
              <a:buFont typeface="Wingdings" charset="2"/>
              <a:buChar char="n"/>
            </a:pPr>
            <a:r>
              <a:rPr lang="zh-TW" altLang="en-US" sz="2400" dirty="0">
                <a:latin typeface="微軟正黑體"/>
                <a:ea typeface="微軟正黑體"/>
                <a:cs typeface="微軟正黑體"/>
              </a:rPr>
              <a:t>在傳統結構化分析中所使用的</a:t>
            </a:r>
            <a:r>
              <a:rPr lang="en-US" altLang="zh-TW" sz="2400" dirty="0">
                <a:latin typeface="微軟正黑體"/>
                <a:ea typeface="微軟正黑體"/>
                <a:cs typeface="微軟正黑體"/>
              </a:rPr>
              <a:t>DFD</a:t>
            </a:r>
            <a:r>
              <a:rPr lang="zh-TW" altLang="en-US" sz="2400" dirty="0">
                <a:latin typeface="微軟正黑體"/>
                <a:ea typeface="微軟正黑體"/>
                <a:cs typeface="微軟正黑體"/>
              </a:rPr>
              <a:t>及</a:t>
            </a:r>
            <a:r>
              <a:rPr lang="en-US" altLang="zh-TW" sz="2400" dirty="0">
                <a:latin typeface="微軟正黑體"/>
                <a:ea typeface="微軟正黑體"/>
                <a:cs typeface="微軟正黑體"/>
              </a:rPr>
              <a:t>flowchart</a:t>
            </a:r>
            <a:r>
              <a:rPr lang="zh-TW" altLang="en-US" sz="2400" dirty="0">
                <a:latin typeface="微軟正黑體"/>
                <a:ea typeface="微軟正黑體"/>
                <a:cs typeface="微軟正黑體"/>
              </a:rPr>
              <a:t>，在</a:t>
            </a:r>
            <a:r>
              <a:rPr lang="en-US" altLang="zh-TW" sz="2400" dirty="0">
                <a:latin typeface="微軟正黑體"/>
                <a:ea typeface="微軟正黑體"/>
                <a:cs typeface="微軟正黑體"/>
              </a:rPr>
              <a:t>OOAD</a:t>
            </a:r>
            <a:r>
              <a:rPr lang="zh-TW" altLang="en-US" sz="2400" dirty="0">
                <a:latin typeface="微軟正黑體"/>
                <a:ea typeface="微軟正黑體"/>
                <a:cs typeface="微軟正黑體"/>
              </a:rPr>
              <a:t>中可用活動圖取代。</a:t>
            </a:r>
          </a:p>
        </p:txBody>
      </p:sp>
    </p:spTree>
    <p:extLst>
      <p:ext uri="{BB962C8B-B14F-4D97-AF65-F5344CB8AC3E}">
        <p14:creationId xmlns:p14="http://schemas.microsoft.com/office/powerpoint/2010/main" val="439870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latin typeface="微軟正黑體"/>
                <a:ea typeface="微軟正黑體"/>
                <a:cs typeface="微軟正黑體"/>
              </a:rPr>
              <a:t>活動圖</a:t>
            </a:r>
            <a:endParaRPr lang="zh-CN" altLang="en-US" sz="4000" dirty="0">
              <a:latin typeface="微軟正黑體"/>
              <a:ea typeface="微軟正黑體"/>
              <a:cs typeface="微軟正黑體"/>
            </a:endParaRPr>
          </a:p>
        </p:txBody>
      </p:sp>
      <p:grpSp>
        <p:nvGrpSpPr>
          <p:cNvPr id="2" name="群組 1"/>
          <p:cNvGrpSpPr/>
          <p:nvPr/>
        </p:nvGrpSpPr>
        <p:grpSpPr>
          <a:xfrm>
            <a:off x="2135277" y="2029229"/>
            <a:ext cx="9148747" cy="4309195"/>
            <a:chOff x="2107866" y="2248502"/>
            <a:chExt cx="9148747" cy="4309195"/>
          </a:xfrm>
        </p:grpSpPr>
        <p:sp>
          <p:nvSpPr>
            <p:cNvPr id="40" name="Rectangle 3"/>
            <p:cNvSpPr txBox="1">
              <a:spLocks noChangeArrowheads="1"/>
            </p:cNvSpPr>
            <p:nvPr/>
          </p:nvSpPr>
          <p:spPr>
            <a:xfrm>
              <a:off x="2107866" y="2248502"/>
              <a:ext cx="9148747" cy="42291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符號：</a:t>
              </a:r>
            </a:p>
            <a:p>
              <a:pPr lvl="1">
                <a:buFont typeface="Wingdings" charset="2"/>
                <a:buChar char="²"/>
              </a:pPr>
              <a:r>
                <a:rPr lang="zh-TW" altLang="en-US" dirty="0">
                  <a:solidFill>
                    <a:srgbClr val="548235"/>
                  </a:solidFill>
                  <a:latin typeface="微軟正黑體"/>
                  <a:ea typeface="微軟正黑體"/>
                  <a:cs typeface="微軟正黑體"/>
                </a:rPr>
                <a:t>作業起點：</a:t>
              </a:r>
            </a:p>
            <a:p>
              <a:pPr lvl="1">
                <a:buFont typeface="Wingdings" charset="2"/>
                <a:buChar char="²"/>
              </a:pPr>
              <a:r>
                <a:rPr lang="zh-TW" altLang="en-US" dirty="0">
                  <a:solidFill>
                    <a:srgbClr val="548235"/>
                  </a:solidFill>
                  <a:latin typeface="微軟正黑體"/>
                  <a:ea typeface="微軟正黑體"/>
                  <a:cs typeface="微軟正黑體"/>
                </a:rPr>
                <a:t>作業終點</a:t>
              </a:r>
              <a:r>
                <a:rPr lang="en-US" altLang="zh-TW" dirty="0">
                  <a:solidFill>
                    <a:srgbClr val="548235"/>
                  </a:solidFill>
                  <a:latin typeface="微軟正黑體"/>
                  <a:ea typeface="微軟正黑體"/>
                  <a:cs typeface="微軟正黑體"/>
                </a:rPr>
                <a:t>(</a:t>
              </a:r>
              <a:r>
                <a:rPr lang="zh-TW" altLang="en-US" dirty="0">
                  <a:solidFill>
                    <a:srgbClr val="548235"/>
                  </a:solidFill>
                  <a:latin typeface="微軟正黑體"/>
                  <a:ea typeface="微軟正黑體"/>
                  <a:cs typeface="微軟正黑體"/>
                </a:rPr>
                <a:t>可有多個</a:t>
              </a:r>
              <a:r>
                <a:rPr lang="en-US" altLang="zh-TW" dirty="0">
                  <a:solidFill>
                    <a:srgbClr val="548235"/>
                  </a:solidFill>
                  <a:latin typeface="微軟正黑體"/>
                  <a:ea typeface="微軟正黑體"/>
                  <a:cs typeface="微軟正黑體"/>
                </a:rPr>
                <a:t>)</a:t>
              </a:r>
              <a:r>
                <a:rPr lang="zh-TW" altLang="en-US" dirty="0">
                  <a:solidFill>
                    <a:srgbClr val="548235"/>
                  </a:solidFill>
                  <a:latin typeface="微軟正黑體"/>
                  <a:ea typeface="微軟正黑體"/>
                  <a:cs typeface="微軟正黑體"/>
                </a:rPr>
                <a:t>：</a:t>
              </a:r>
            </a:p>
            <a:p>
              <a:pPr lvl="1">
                <a:buFont typeface="Wingdings" charset="2"/>
                <a:buChar char="²"/>
              </a:pPr>
              <a:r>
                <a:rPr lang="zh-TW" altLang="en-US" dirty="0">
                  <a:solidFill>
                    <a:srgbClr val="548235"/>
                  </a:solidFill>
                  <a:latin typeface="微軟正黑體"/>
                  <a:ea typeface="微軟正黑體"/>
                  <a:cs typeface="微軟正黑體"/>
                </a:rPr>
                <a:t>分岔點</a:t>
              </a:r>
              <a:r>
                <a:rPr lang="en-US" altLang="zh-TW" dirty="0">
                  <a:solidFill>
                    <a:srgbClr val="548235"/>
                  </a:solidFill>
                  <a:latin typeface="微軟正黑體"/>
                  <a:ea typeface="微軟正黑體"/>
                  <a:cs typeface="微軟正黑體"/>
                </a:rPr>
                <a:t>(fork</a:t>
              </a:r>
              <a:r>
                <a:rPr lang="zh-TW" altLang="en-US" dirty="0">
                  <a:solidFill>
                    <a:srgbClr val="548235"/>
                  </a:solidFill>
                  <a:latin typeface="微軟正黑體"/>
                  <a:ea typeface="微軟正黑體"/>
                  <a:cs typeface="微軟正黑體"/>
                </a:rPr>
                <a:t>，一作業進、多作業同時出</a:t>
              </a:r>
              <a:r>
                <a:rPr lang="en-US" altLang="zh-TW" dirty="0">
                  <a:solidFill>
                    <a:srgbClr val="548235"/>
                  </a:solidFill>
                  <a:latin typeface="微軟正黑體"/>
                  <a:ea typeface="微軟正黑體"/>
                  <a:cs typeface="微軟正黑體"/>
                </a:rPr>
                <a:t>)</a:t>
              </a:r>
              <a:r>
                <a:rPr lang="zh-TW" altLang="en-US" dirty="0">
                  <a:solidFill>
                    <a:srgbClr val="548235"/>
                  </a:solidFill>
                  <a:latin typeface="微軟正黑體"/>
                  <a:ea typeface="微軟正黑體"/>
                  <a:cs typeface="微軟正黑體"/>
                </a:rPr>
                <a:t>：</a:t>
              </a:r>
            </a:p>
            <a:p>
              <a:pPr lvl="1">
                <a:buFont typeface="Wingdings" charset="2"/>
                <a:buChar char="²"/>
              </a:pPr>
              <a:r>
                <a:rPr lang="zh-TW" altLang="en-US" dirty="0">
                  <a:solidFill>
                    <a:srgbClr val="548235"/>
                  </a:solidFill>
                  <a:latin typeface="微軟正黑體"/>
                  <a:ea typeface="微軟正黑體"/>
                  <a:cs typeface="微軟正黑體"/>
                </a:rPr>
                <a:t>會合點</a:t>
              </a:r>
              <a:r>
                <a:rPr lang="en-US" altLang="zh-TW" dirty="0">
                  <a:solidFill>
                    <a:srgbClr val="548235"/>
                  </a:solidFill>
                  <a:latin typeface="微軟正黑體"/>
                  <a:ea typeface="微軟正黑體"/>
                  <a:cs typeface="微軟正黑體"/>
                </a:rPr>
                <a:t>(join</a:t>
              </a:r>
              <a:r>
                <a:rPr lang="zh-TW" altLang="en-US" dirty="0">
                  <a:solidFill>
                    <a:srgbClr val="548235"/>
                  </a:solidFill>
                  <a:latin typeface="微軟正黑體"/>
                  <a:ea typeface="微軟正黑體"/>
                  <a:cs typeface="微軟正黑體"/>
                </a:rPr>
                <a:t>，上述多個平行作業同時進、一作業出</a:t>
              </a:r>
              <a:r>
                <a:rPr lang="en-US" altLang="zh-TW" dirty="0">
                  <a:solidFill>
                    <a:srgbClr val="548235"/>
                  </a:solidFill>
                  <a:latin typeface="微軟正黑體"/>
                  <a:ea typeface="微軟正黑體"/>
                  <a:cs typeface="微軟正黑體"/>
                </a:rPr>
                <a:t>)</a:t>
              </a:r>
              <a:r>
                <a:rPr lang="zh-TW" altLang="en-US" dirty="0">
                  <a:solidFill>
                    <a:srgbClr val="548235"/>
                  </a:solidFill>
                  <a:latin typeface="微軟正黑體"/>
                  <a:ea typeface="微軟正黑體"/>
                  <a:cs typeface="微軟正黑體"/>
                </a:rPr>
                <a:t>：</a:t>
              </a:r>
              <a:endParaRPr lang="en-US" altLang="zh-TW" dirty="0">
                <a:solidFill>
                  <a:srgbClr val="548235"/>
                </a:solidFill>
                <a:latin typeface="微軟正黑體"/>
                <a:ea typeface="微軟正黑體"/>
                <a:cs typeface="微軟正黑體"/>
              </a:endParaRPr>
            </a:p>
            <a:p>
              <a:pPr marL="457200" lvl="1" indent="0">
                <a:buNone/>
              </a:pPr>
              <a:endParaRPr lang="zh-TW" altLang="en-US" dirty="0">
                <a:solidFill>
                  <a:srgbClr val="548235"/>
                </a:solidFill>
                <a:latin typeface="微軟正黑體"/>
                <a:ea typeface="微軟正黑體"/>
                <a:cs typeface="微軟正黑體"/>
              </a:endParaRPr>
            </a:p>
            <a:p>
              <a:pPr lvl="1">
                <a:buFont typeface="Wingdings" charset="2"/>
                <a:buChar char="²"/>
              </a:pPr>
              <a:r>
                <a:rPr lang="zh-TW" altLang="en-US" dirty="0">
                  <a:solidFill>
                    <a:srgbClr val="548235"/>
                  </a:solidFill>
                  <a:latin typeface="微軟正黑體"/>
                  <a:ea typeface="微軟正黑體"/>
                  <a:cs typeface="微軟正黑體"/>
                </a:rPr>
                <a:t>決策點</a:t>
              </a:r>
              <a:r>
                <a:rPr lang="en-US" altLang="zh-TW" dirty="0">
                  <a:solidFill>
                    <a:srgbClr val="548235"/>
                  </a:solidFill>
                  <a:latin typeface="微軟正黑體"/>
                  <a:ea typeface="微軟正黑體"/>
                  <a:cs typeface="微軟正黑體"/>
                </a:rPr>
                <a:t>(decision</a:t>
              </a:r>
              <a:r>
                <a:rPr lang="zh-TW" altLang="en-US" dirty="0">
                  <a:solidFill>
                    <a:srgbClr val="548235"/>
                  </a:solidFill>
                  <a:latin typeface="微軟正黑體"/>
                  <a:ea typeface="微軟正黑體"/>
                  <a:cs typeface="微軟正黑體"/>
                </a:rPr>
                <a:t>，一進、擇一出</a:t>
              </a:r>
              <a:r>
                <a:rPr lang="en-US" altLang="zh-TW" dirty="0">
                  <a:solidFill>
                    <a:srgbClr val="548235"/>
                  </a:solidFill>
                  <a:latin typeface="微軟正黑體"/>
                  <a:ea typeface="微軟正黑體"/>
                  <a:cs typeface="微軟正黑體"/>
                </a:rPr>
                <a:t>)</a:t>
              </a:r>
              <a:r>
                <a:rPr lang="zh-TW" altLang="en-US" dirty="0">
                  <a:solidFill>
                    <a:srgbClr val="548235"/>
                  </a:solidFill>
                  <a:latin typeface="微軟正黑體"/>
                  <a:ea typeface="微軟正黑體"/>
                  <a:cs typeface="微軟正黑體"/>
                </a:rPr>
                <a:t>：</a:t>
              </a:r>
              <a:endParaRPr lang="en-US" altLang="zh-TW" dirty="0">
                <a:solidFill>
                  <a:srgbClr val="548235"/>
                </a:solidFill>
                <a:latin typeface="微軟正黑體"/>
                <a:ea typeface="微軟正黑體"/>
                <a:cs typeface="微軟正黑體"/>
              </a:endParaRPr>
            </a:p>
            <a:p>
              <a:pPr lvl="1">
                <a:buFont typeface="Wingdings" charset="2"/>
                <a:buChar char="²"/>
              </a:pPr>
              <a:endParaRPr lang="zh-TW" altLang="en-US" dirty="0">
                <a:solidFill>
                  <a:srgbClr val="548235"/>
                </a:solidFill>
                <a:latin typeface="微軟正黑體"/>
                <a:ea typeface="微軟正黑體"/>
                <a:cs typeface="微軟正黑體"/>
              </a:endParaRPr>
            </a:p>
            <a:p>
              <a:pPr lvl="1">
                <a:buFont typeface="Wingdings" charset="2"/>
                <a:buChar char="²"/>
              </a:pPr>
              <a:r>
                <a:rPr lang="zh-TW" altLang="en-US" dirty="0">
                  <a:solidFill>
                    <a:srgbClr val="548235"/>
                  </a:solidFill>
                  <a:latin typeface="微軟正黑體"/>
                  <a:ea typeface="微軟正黑體"/>
                  <a:cs typeface="微軟正黑體"/>
                </a:rPr>
                <a:t>合併點</a:t>
              </a:r>
              <a:r>
                <a:rPr lang="en-US" altLang="zh-TW" dirty="0">
                  <a:solidFill>
                    <a:srgbClr val="548235"/>
                  </a:solidFill>
                  <a:latin typeface="微軟正黑體"/>
                  <a:ea typeface="微軟正黑體"/>
                  <a:cs typeface="微軟正黑體"/>
                </a:rPr>
                <a:t>(merge</a:t>
              </a:r>
              <a:r>
                <a:rPr lang="zh-TW" altLang="en-US" dirty="0">
                  <a:solidFill>
                    <a:srgbClr val="548235"/>
                  </a:solidFill>
                  <a:latin typeface="微軟正黑體"/>
                  <a:ea typeface="微軟正黑體"/>
                  <a:cs typeface="微軟正黑體"/>
                </a:rPr>
                <a:t>，多進一出</a:t>
              </a:r>
              <a:r>
                <a:rPr lang="en-US" altLang="zh-TW" dirty="0">
                  <a:solidFill>
                    <a:srgbClr val="548235"/>
                  </a:solidFill>
                  <a:latin typeface="微軟正黑體"/>
                  <a:ea typeface="微軟正黑體"/>
                  <a:cs typeface="微軟正黑體"/>
                </a:rPr>
                <a:t>)</a:t>
              </a:r>
              <a:r>
                <a:rPr lang="zh-TW" altLang="en-US" dirty="0">
                  <a:solidFill>
                    <a:srgbClr val="548235"/>
                  </a:solidFill>
                  <a:latin typeface="微軟正黑體"/>
                  <a:ea typeface="微軟正黑體"/>
                  <a:cs typeface="微軟正黑體"/>
                </a:rPr>
                <a:t>：</a:t>
              </a:r>
              <a:endParaRPr lang="en-US" altLang="zh-TW" dirty="0">
                <a:solidFill>
                  <a:srgbClr val="548235"/>
                </a:solidFill>
                <a:latin typeface="微軟正黑體"/>
                <a:ea typeface="微軟正黑體"/>
                <a:cs typeface="微軟正黑體"/>
              </a:endParaRPr>
            </a:p>
            <a:p>
              <a:pPr marL="457200" lvl="1" indent="0">
                <a:buNone/>
              </a:pPr>
              <a:endParaRPr lang="zh-TW" altLang="en-US" dirty="0">
                <a:solidFill>
                  <a:srgbClr val="548235"/>
                </a:solidFill>
                <a:latin typeface="微軟正黑體"/>
                <a:ea typeface="微軟正黑體"/>
                <a:cs typeface="微軟正黑體"/>
              </a:endParaRPr>
            </a:p>
            <a:p>
              <a:pPr lvl="1">
                <a:buFont typeface="Wingdings" charset="2"/>
                <a:buChar char="²"/>
              </a:pPr>
              <a:r>
                <a:rPr lang="zh-TW" altLang="en-US" dirty="0">
                  <a:solidFill>
                    <a:srgbClr val="548235"/>
                  </a:solidFill>
                  <a:latin typeface="微軟正黑體"/>
                  <a:ea typeface="微軟正黑體"/>
                  <a:cs typeface="微軟正黑體"/>
                </a:rPr>
                <a:t>作業內容：</a:t>
              </a:r>
            </a:p>
          </p:txBody>
        </p:sp>
        <p:sp>
          <p:nvSpPr>
            <p:cNvPr id="39" name="Line 4"/>
            <p:cNvSpPr>
              <a:spLocks noChangeShapeType="1"/>
            </p:cNvSpPr>
            <p:nvPr/>
          </p:nvSpPr>
          <p:spPr bwMode="auto">
            <a:xfrm>
              <a:off x="4457052" y="2861138"/>
              <a:ext cx="457200" cy="1588"/>
            </a:xfrm>
            <a:prstGeom prst="line">
              <a:avLst/>
            </a:prstGeom>
            <a:noFill/>
            <a:ln w="9525">
              <a:solidFill>
                <a:srgbClr val="000000"/>
              </a:solidFill>
              <a:round/>
              <a:headEnd type="oval" w="lg" len="lg"/>
              <a:tailEnd type="stealth" w="med" len="med"/>
            </a:ln>
            <a:extLst>
              <a:ext uri="{909E8E84-426E-40dd-AFC4-6F175D3DCCD1}">
                <a14:hiddenFill xmlns:a14="http://schemas.microsoft.com/office/drawing/2010/main" xmlns="">
                  <a:noFill/>
                </a14:hiddenFill>
              </a:ext>
            </a:extLst>
          </p:spPr>
          <p:txBody>
            <a:bodyPr/>
            <a:lstStyle/>
            <a:p>
              <a:endParaRPr lang="zh-TW" altLang="en-US"/>
            </a:p>
          </p:txBody>
        </p:sp>
        <p:grpSp>
          <p:nvGrpSpPr>
            <p:cNvPr id="41" name="群組 40"/>
            <p:cNvGrpSpPr/>
            <p:nvPr/>
          </p:nvGrpSpPr>
          <p:grpSpPr>
            <a:xfrm>
              <a:off x="5849433" y="3101139"/>
              <a:ext cx="534987" cy="257175"/>
              <a:chOff x="4716463" y="2708275"/>
              <a:chExt cx="534987" cy="257175"/>
            </a:xfrm>
          </p:grpSpPr>
          <p:pic>
            <p:nvPicPr>
              <p:cNvPr id="4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708275"/>
                <a:ext cx="247650"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Line 8"/>
              <p:cNvSpPr>
                <a:spLocks noChangeShapeType="1"/>
              </p:cNvSpPr>
              <p:nvPr/>
            </p:nvSpPr>
            <p:spPr bwMode="auto">
              <a:xfrm>
                <a:off x="4716463" y="2852738"/>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grpSp>
        <p:grpSp>
          <p:nvGrpSpPr>
            <p:cNvPr id="44" name="Group 14"/>
            <p:cNvGrpSpPr>
              <a:grpSpLocks/>
            </p:cNvGrpSpPr>
            <p:nvPr/>
          </p:nvGrpSpPr>
          <p:grpSpPr bwMode="auto">
            <a:xfrm>
              <a:off x="8519923" y="3400921"/>
              <a:ext cx="800100" cy="457200"/>
              <a:chOff x="1980" y="8820"/>
              <a:chExt cx="1259" cy="720"/>
            </a:xfrm>
          </p:grpSpPr>
          <p:sp>
            <p:nvSpPr>
              <p:cNvPr id="45" name="Line 15"/>
              <p:cNvSpPr>
                <a:spLocks noChangeShapeType="1"/>
              </p:cNvSpPr>
              <p:nvPr/>
            </p:nvSpPr>
            <p:spPr bwMode="auto">
              <a:xfrm>
                <a:off x="2519" y="8820"/>
                <a:ext cx="1" cy="720"/>
              </a:xfrm>
              <a:prstGeom prst="line">
                <a:avLst/>
              </a:prstGeom>
              <a:noFill/>
              <a:ln w="571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6" name="Line 16"/>
              <p:cNvSpPr>
                <a:spLocks noChangeShapeType="1"/>
              </p:cNvSpPr>
              <p:nvPr/>
            </p:nvSpPr>
            <p:spPr bwMode="auto">
              <a:xfrm>
                <a:off x="2520" y="9000"/>
                <a:ext cx="719"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47" name="Line 17"/>
              <p:cNvSpPr>
                <a:spLocks noChangeShapeType="1"/>
              </p:cNvSpPr>
              <p:nvPr/>
            </p:nvSpPr>
            <p:spPr bwMode="auto">
              <a:xfrm>
                <a:off x="2520" y="9360"/>
                <a:ext cx="718"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48" name="Line 18"/>
              <p:cNvSpPr>
                <a:spLocks noChangeShapeType="1"/>
              </p:cNvSpPr>
              <p:nvPr/>
            </p:nvSpPr>
            <p:spPr bwMode="auto">
              <a:xfrm>
                <a:off x="1980" y="9180"/>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grpSp>
        <p:grpSp>
          <p:nvGrpSpPr>
            <p:cNvPr id="49" name="Group 9"/>
            <p:cNvGrpSpPr>
              <a:grpSpLocks/>
            </p:cNvGrpSpPr>
            <p:nvPr/>
          </p:nvGrpSpPr>
          <p:grpSpPr bwMode="auto">
            <a:xfrm>
              <a:off x="10061666" y="3817682"/>
              <a:ext cx="798512" cy="457200"/>
              <a:chOff x="3538" y="3131"/>
              <a:chExt cx="1028" cy="596"/>
            </a:xfrm>
          </p:grpSpPr>
          <p:sp>
            <p:nvSpPr>
              <p:cNvPr id="50" name="Line 10"/>
              <p:cNvSpPr>
                <a:spLocks noChangeShapeType="1"/>
              </p:cNvSpPr>
              <p:nvPr/>
            </p:nvSpPr>
            <p:spPr bwMode="auto">
              <a:xfrm>
                <a:off x="4125" y="3131"/>
                <a:ext cx="1" cy="596"/>
              </a:xfrm>
              <a:prstGeom prst="line">
                <a:avLst/>
              </a:prstGeom>
              <a:noFill/>
              <a:ln w="571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51" name="Line 11"/>
              <p:cNvSpPr>
                <a:spLocks noChangeShapeType="1"/>
              </p:cNvSpPr>
              <p:nvPr/>
            </p:nvSpPr>
            <p:spPr bwMode="auto">
              <a:xfrm>
                <a:off x="3538" y="3280"/>
                <a:ext cx="587"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52" name="Line 12"/>
              <p:cNvSpPr>
                <a:spLocks noChangeShapeType="1"/>
              </p:cNvSpPr>
              <p:nvPr/>
            </p:nvSpPr>
            <p:spPr bwMode="auto">
              <a:xfrm>
                <a:off x="3538" y="3578"/>
                <a:ext cx="586"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53" name="Line 13"/>
              <p:cNvSpPr>
                <a:spLocks noChangeShapeType="1"/>
              </p:cNvSpPr>
              <p:nvPr/>
            </p:nvSpPr>
            <p:spPr bwMode="auto">
              <a:xfrm>
                <a:off x="4125" y="3429"/>
                <a:ext cx="441"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grpSp>
        <p:grpSp>
          <p:nvGrpSpPr>
            <p:cNvPr id="54" name="Group 19"/>
            <p:cNvGrpSpPr>
              <a:grpSpLocks noChangeAspect="1"/>
            </p:cNvGrpSpPr>
            <p:nvPr/>
          </p:nvGrpSpPr>
          <p:grpSpPr bwMode="auto">
            <a:xfrm>
              <a:off x="7674880" y="4699305"/>
              <a:ext cx="1030287" cy="571500"/>
              <a:chOff x="4125" y="7886"/>
              <a:chExt cx="1323" cy="745"/>
            </a:xfrm>
          </p:grpSpPr>
          <p:sp>
            <p:nvSpPr>
              <p:cNvPr id="55" name="AutoShape 20"/>
              <p:cNvSpPr>
                <a:spLocks noChangeAspect="1" noChangeArrowheads="1"/>
              </p:cNvSpPr>
              <p:nvPr/>
            </p:nvSpPr>
            <p:spPr bwMode="auto">
              <a:xfrm>
                <a:off x="4125" y="7886"/>
                <a:ext cx="1323" cy="7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a:p>
            </p:txBody>
          </p:sp>
          <p:grpSp>
            <p:nvGrpSpPr>
              <p:cNvPr id="56" name="Group 21"/>
              <p:cNvGrpSpPr>
                <a:grpSpLocks/>
              </p:cNvGrpSpPr>
              <p:nvPr/>
            </p:nvGrpSpPr>
            <p:grpSpPr bwMode="auto">
              <a:xfrm>
                <a:off x="4125" y="7886"/>
                <a:ext cx="1323" cy="745"/>
                <a:chOff x="4125" y="7886"/>
                <a:chExt cx="1323" cy="745"/>
              </a:xfrm>
            </p:grpSpPr>
            <p:sp>
              <p:nvSpPr>
                <p:cNvPr id="57" name="AutoShape 22"/>
                <p:cNvSpPr>
                  <a:spLocks noChangeArrowheads="1"/>
                </p:cNvSpPr>
                <p:nvPr/>
              </p:nvSpPr>
              <p:spPr bwMode="auto">
                <a:xfrm>
                  <a:off x="4566" y="7886"/>
                  <a:ext cx="294" cy="298"/>
                </a:xfrm>
                <a:prstGeom prst="diamond">
                  <a:avLst/>
                </a:prstGeom>
                <a:solidFill>
                  <a:srgbClr val="FFFFFF"/>
                </a:solidFill>
                <a:ln w="9525">
                  <a:solidFill>
                    <a:srgbClr val="000000"/>
                  </a:solidFill>
                  <a:miter lim="800000"/>
                  <a:headEnd/>
                  <a:tailEnd/>
                </a:ln>
              </p:spPr>
              <p:txBody>
                <a:bodyPr/>
                <a:lstStyle/>
                <a:p>
                  <a:endParaRPr lang="zh-TW" altLang="en-US"/>
                </a:p>
              </p:txBody>
            </p:sp>
            <p:sp>
              <p:nvSpPr>
                <p:cNvPr id="58" name="Line 23"/>
                <p:cNvSpPr>
                  <a:spLocks noChangeShapeType="1"/>
                </p:cNvSpPr>
                <p:nvPr/>
              </p:nvSpPr>
              <p:spPr bwMode="auto">
                <a:xfrm>
                  <a:off x="4125" y="8035"/>
                  <a:ext cx="44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60" name="Line 24"/>
                <p:cNvSpPr>
                  <a:spLocks noChangeShapeType="1"/>
                </p:cNvSpPr>
                <p:nvPr/>
              </p:nvSpPr>
              <p:spPr bwMode="auto">
                <a:xfrm>
                  <a:off x="4860" y="8035"/>
                  <a:ext cx="58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96" name="Line 25"/>
                <p:cNvSpPr>
                  <a:spLocks noChangeShapeType="1"/>
                </p:cNvSpPr>
                <p:nvPr/>
              </p:nvSpPr>
              <p:spPr bwMode="auto">
                <a:xfrm>
                  <a:off x="4713" y="8184"/>
                  <a:ext cx="0" cy="447"/>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97" name="WordArt 26"/>
                <p:cNvSpPr>
                  <a:spLocks noChangeArrowheads="1" noChangeShapeType="1" noTextEdit="1"/>
                </p:cNvSpPr>
                <p:nvPr/>
              </p:nvSpPr>
              <p:spPr bwMode="auto">
                <a:xfrm>
                  <a:off x="4860" y="7886"/>
                  <a:ext cx="392" cy="147"/>
                </a:xfrm>
                <a:prstGeom prst="rect">
                  <a:avLst/>
                </a:prstGeom>
                <a:extLst>
                  <a:ext uri="{AF507438-7753-43e0-B8FC-AC1667EBCBE1}">
                    <a14:hiddenEffects xmlns:a14="http://schemas.microsoft.com/office/drawing/2010/main" xmlns="">
                      <a:effectLst/>
                    </a14:hiddenEffects>
                  </a:ext>
                </a:extLst>
              </p:spPr>
              <p:txBody>
                <a:bodyPr wrap="none" fromWordArt="1">
                  <a:prstTxWarp prst="textPlain">
                    <a:avLst>
                      <a:gd name="adj" fmla="val 50000"/>
                    </a:avLst>
                  </a:prstTxWarp>
                </a:bodyPr>
                <a:lstStyle/>
                <a:p>
                  <a:pPr algn="ctr">
                    <a:defRPr/>
                  </a:pPr>
                  <a:r>
                    <a:rPr lang="zh-TW" altLang="en-US" sz="900" kern="10" dirty="0">
                      <a:ln w="9525">
                        <a:solidFill>
                          <a:srgbClr val="000000"/>
                        </a:solidFill>
                        <a:round/>
                        <a:headEnd/>
                        <a:tailEnd/>
                      </a:ln>
                      <a:solidFill>
                        <a:srgbClr val="FFFFFF"/>
                      </a:solidFill>
                      <a:latin typeface="新細明體"/>
                      <a:ea typeface="新細明體"/>
                      <a:cs typeface="+mn-cs"/>
                    </a:rPr>
                    <a:t>條件</a:t>
                  </a:r>
                  <a:r>
                    <a:rPr lang="en-US" altLang="zh-TW" sz="900" kern="10" dirty="0">
                      <a:ln w="9525">
                        <a:solidFill>
                          <a:srgbClr val="000000"/>
                        </a:solidFill>
                        <a:round/>
                        <a:headEnd/>
                        <a:tailEnd/>
                      </a:ln>
                      <a:solidFill>
                        <a:srgbClr val="FFFFFF"/>
                      </a:solidFill>
                      <a:latin typeface="新細明體"/>
                      <a:ea typeface="新細明體"/>
                      <a:cs typeface="+mn-cs"/>
                    </a:rPr>
                    <a:t>A</a:t>
                  </a:r>
                  <a:endParaRPr lang="zh-TW" altLang="en-US" sz="900" kern="10" dirty="0">
                    <a:ln w="9525">
                      <a:solidFill>
                        <a:srgbClr val="000000"/>
                      </a:solidFill>
                      <a:round/>
                      <a:headEnd/>
                      <a:tailEnd/>
                    </a:ln>
                    <a:solidFill>
                      <a:srgbClr val="FFFFFF"/>
                    </a:solidFill>
                    <a:latin typeface="新細明體"/>
                    <a:ea typeface="新細明體"/>
                    <a:cs typeface="+mn-cs"/>
                  </a:endParaRPr>
                </a:p>
              </p:txBody>
            </p:sp>
            <p:sp>
              <p:nvSpPr>
                <p:cNvPr id="98" name="WordArt 27"/>
                <p:cNvSpPr>
                  <a:spLocks noChangeArrowheads="1" noChangeShapeType="1" noTextEdit="1"/>
                </p:cNvSpPr>
                <p:nvPr/>
              </p:nvSpPr>
              <p:spPr bwMode="auto">
                <a:xfrm>
                  <a:off x="4713" y="8333"/>
                  <a:ext cx="392" cy="147"/>
                </a:xfrm>
                <a:prstGeom prst="rect">
                  <a:avLst/>
                </a:prstGeom>
                <a:extLst>
                  <a:ext uri="{AF507438-7753-43e0-B8FC-AC1667EBCBE1}">
                    <a14:hiddenEffects xmlns:a14="http://schemas.microsoft.com/office/drawing/2010/main" xmlns="">
                      <a:effectLst/>
                    </a14:hiddenEffects>
                  </a:ext>
                </a:extLst>
              </p:spPr>
              <p:txBody>
                <a:bodyPr wrap="none" fromWordArt="1">
                  <a:prstTxWarp prst="textPlain">
                    <a:avLst>
                      <a:gd name="adj" fmla="val 50000"/>
                    </a:avLst>
                  </a:prstTxWarp>
                </a:bodyPr>
                <a:lstStyle/>
                <a:p>
                  <a:pPr algn="ctr">
                    <a:defRPr/>
                  </a:pPr>
                  <a:r>
                    <a:rPr lang="zh-TW" altLang="en-US" sz="900" kern="10">
                      <a:ln w="9525">
                        <a:solidFill>
                          <a:srgbClr val="000000"/>
                        </a:solidFill>
                        <a:round/>
                        <a:headEnd/>
                        <a:tailEnd/>
                      </a:ln>
                      <a:solidFill>
                        <a:srgbClr val="FFFFFF"/>
                      </a:solidFill>
                      <a:latin typeface="新細明體"/>
                      <a:ea typeface="新細明體"/>
                      <a:cs typeface="+mn-cs"/>
                    </a:rPr>
                    <a:t>條件</a:t>
                  </a:r>
                  <a:r>
                    <a:rPr lang="en-US" altLang="zh-TW" sz="900" kern="10">
                      <a:ln w="9525">
                        <a:solidFill>
                          <a:srgbClr val="000000"/>
                        </a:solidFill>
                        <a:round/>
                        <a:headEnd/>
                        <a:tailEnd/>
                      </a:ln>
                      <a:solidFill>
                        <a:srgbClr val="FFFFFF"/>
                      </a:solidFill>
                      <a:latin typeface="新細明體"/>
                      <a:ea typeface="新細明體"/>
                      <a:cs typeface="+mn-cs"/>
                    </a:rPr>
                    <a:t>B</a:t>
                  </a:r>
                  <a:endParaRPr lang="zh-TW" altLang="en-US" sz="900" kern="10">
                    <a:ln w="9525">
                      <a:solidFill>
                        <a:srgbClr val="000000"/>
                      </a:solidFill>
                      <a:round/>
                      <a:headEnd/>
                      <a:tailEnd/>
                    </a:ln>
                    <a:solidFill>
                      <a:srgbClr val="FFFFFF"/>
                    </a:solidFill>
                    <a:latin typeface="新細明體"/>
                    <a:ea typeface="新細明體"/>
                    <a:cs typeface="+mn-cs"/>
                  </a:endParaRPr>
                </a:p>
              </p:txBody>
            </p:sp>
          </p:grpSp>
        </p:grpSp>
        <p:grpSp>
          <p:nvGrpSpPr>
            <p:cNvPr id="99" name="Group 28"/>
            <p:cNvGrpSpPr>
              <a:grpSpLocks noChangeAspect="1"/>
            </p:cNvGrpSpPr>
            <p:nvPr/>
          </p:nvGrpSpPr>
          <p:grpSpPr bwMode="auto">
            <a:xfrm>
              <a:off x="6733881" y="5270806"/>
              <a:ext cx="914400" cy="457200"/>
              <a:chOff x="3097" y="9987"/>
              <a:chExt cx="1175" cy="596"/>
            </a:xfrm>
          </p:grpSpPr>
          <p:sp>
            <p:nvSpPr>
              <p:cNvPr id="100" name="AutoShape 29"/>
              <p:cNvSpPr>
                <a:spLocks noChangeAspect="1" noChangeArrowheads="1"/>
              </p:cNvSpPr>
              <p:nvPr/>
            </p:nvSpPr>
            <p:spPr bwMode="auto">
              <a:xfrm>
                <a:off x="3097" y="9987"/>
                <a:ext cx="117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a:p>
            </p:txBody>
          </p:sp>
          <p:grpSp>
            <p:nvGrpSpPr>
              <p:cNvPr id="101" name="Group 30"/>
              <p:cNvGrpSpPr>
                <a:grpSpLocks/>
              </p:cNvGrpSpPr>
              <p:nvPr/>
            </p:nvGrpSpPr>
            <p:grpSpPr bwMode="auto">
              <a:xfrm>
                <a:off x="3097" y="9987"/>
                <a:ext cx="1175" cy="596"/>
                <a:chOff x="3097" y="9987"/>
                <a:chExt cx="1175" cy="596"/>
              </a:xfrm>
            </p:grpSpPr>
            <p:sp>
              <p:nvSpPr>
                <p:cNvPr id="102" name="AutoShape 31"/>
                <p:cNvSpPr>
                  <a:spLocks noChangeArrowheads="1"/>
                </p:cNvSpPr>
                <p:nvPr/>
              </p:nvSpPr>
              <p:spPr bwMode="auto">
                <a:xfrm>
                  <a:off x="3538" y="10285"/>
                  <a:ext cx="293" cy="298"/>
                </a:xfrm>
                <a:prstGeom prst="diamond">
                  <a:avLst/>
                </a:prstGeom>
                <a:solidFill>
                  <a:srgbClr val="FFFFFF"/>
                </a:solidFill>
                <a:ln w="9525">
                  <a:solidFill>
                    <a:srgbClr val="000000"/>
                  </a:solidFill>
                  <a:miter lim="800000"/>
                  <a:headEnd/>
                  <a:tailEnd/>
                </a:ln>
              </p:spPr>
              <p:txBody>
                <a:bodyPr/>
                <a:lstStyle/>
                <a:p>
                  <a:endParaRPr lang="zh-TW" altLang="en-US"/>
                </a:p>
              </p:txBody>
            </p:sp>
            <p:sp>
              <p:nvSpPr>
                <p:cNvPr id="103" name="Line 32"/>
                <p:cNvSpPr>
                  <a:spLocks noChangeShapeType="1"/>
                </p:cNvSpPr>
                <p:nvPr/>
              </p:nvSpPr>
              <p:spPr bwMode="auto">
                <a:xfrm>
                  <a:off x="3097" y="10434"/>
                  <a:ext cx="44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104" name="Line 33"/>
                <p:cNvSpPr>
                  <a:spLocks noChangeShapeType="1"/>
                </p:cNvSpPr>
                <p:nvPr/>
              </p:nvSpPr>
              <p:spPr bwMode="auto">
                <a:xfrm>
                  <a:off x="3831" y="10434"/>
                  <a:ext cx="441"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105" name="Line 34"/>
                <p:cNvSpPr>
                  <a:spLocks noChangeShapeType="1"/>
                </p:cNvSpPr>
                <p:nvPr/>
              </p:nvSpPr>
              <p:spPr bwMode="auto">
                <a:xfrm>
                  <a:off x="3684" y="9987"/>
                  <a:ext cx="0" cy="29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grpSp>
        </p:grpSp>
        <p:sp>
          <p:nvSpPr>
            <p:cNvPr id="106" name="AutoShape 36"/>
            <p:cNvSpPr>
              <a:spLocks noChangeArrowheads="1"/>
            </p:cNvSpPr>
            <p:nvPr/>
          </p:nvSpPr>
          <p:spPr bwMode="auto">
            <a:xfrm>
              <a:off x="4391119" y="6268772"/>
              <a:ext cx="936625" cy="288925"/>
            </a:xfrm>
            <a:prstGeom prst="roundRect">
              <a:avLst>
                <a:gd name="adj" fmla="val 16667"/>
              </a:avLst>
            </a:prstGeom>
            <a:solidFill>
              <a:srgbClr val="FFFFFF"/>
            </a:solidFill>
            <a:ln w="9525">
              <a:solidFill>
                <a:srgbClr val="000000"/>
              </a:solidFill>
              <a:round/>
              <a:headEnd/>
              <a:tailEnd/>
            </a:ln>
          </p:spPr>
          <p:txBody>
            <a:bodyPr/>
            <a:lstStyle/>
            <a:p>
              <a:endParaRPr lang="zh-TW" altLang="en-US"/>
            </a:p>
          </p:txBody>
        </p:sp>
      </p:grpSp>
    </p:spTree>
    <p:extLst>
      <p:ext uri="{BB962C8B-B14F-4D97-AF65-F5344CB8AC3E}">
        <p14:creationId xmlns:p14="http://schemas.microsoft.com/office/powerpoint/2010/main" val="1481519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4288353" cy="707886"/>
          </a:xfrm>
          <a:prstGeom prst="rect">
            <a:avLst/>
          </a:prstGeom>
          <a:noFill/>
        </p:spPr>
        <p:txBody>
          <a:bodyPr wrap="none" rtlCol="0">
            <a:spAutoFit/>
          </a:bodyPr>
          <a:lstStyle/>
          <a:p>
            <a:r>
              <a:rPr lang="zh-TW" altLang="en-US" sz="4000" dirty="0">
                <a:latin typeface="微軟正黑體"/>
                <a:ea typeface="微軟正黑體"/>
                <a:cs typeface="微軟正黑體"/>
              </a:rPr>
              <a:t>活動圖範例：提款</a:t>
            </a:r>
            <a:endParaRPr lang="zh-CN" altLang="en-US" sz="4000" dirty="0">
              <a:latin typeface="微軟正黑體"/>
              <a:ea typeface="微軟正黑體"/>
              <a:cs typeface="微軟正黑體"/>
            </a:endParaRPr>
          </a:p>
        </p:txBody>
      </p:sp>
      <p:pic>
        <p:nvPicPr>
          <p:cNvPr id="39"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607" y="1688620"/>
            <a:ext cx="7200900" cy="458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23913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6802062" cy="707886"/>
          </a:xfrm>
          <a:prstGeom prst="rect">
            <a:avLst/>
          </a:prstGeom>
          <a:noFill/>
        </p:spPr>
        <p:txBody>
          <a:bodyPr wrap="none" rtlCol="0">
            <a:spAutoFit/>
          </a:bodyPr>
          <a:lstStyle/>
          <a:p>
            <a:r>
              <a:rPr lang="zh-TW" altLang="en-US" sz="4000" dirty="0">
                <a:latin typeface="微軟正黑體"/>
                <a:ea typeface="微軟正黑體"/>
                <a:cs typeface="微軟正黑體"/>
              </a:rPr>
              <a:t>互動圖</a:t>
            </a:r>
            <a:r>
              <a:rPr lang="en-US" altLang="zh-TW" sz="4000" dirty="0">
                <a:latin typeface="微軟正黑體"/>
                <a:ea typeface="微軟正黑體"/>
                <a:cs typeface="微軟正黑體"/>
              </a:rPr>
              <a:t>(Interaction diagram)</a:t>
            </a:r>
            <a:endParaRPr lang="zh-CN" altLang="en-US" sz="4000" dirty="0">
              <a:latin typeface="微軟正黑體"/>
              <a:ea typeface="微軟正黑體"/>
              <a:cs typeface="微軟正黑體"/>
            </a:endParaRPr>
          </a:p>
        </p:txBody>
      </p:sp>
      <p:sp>
        <p:nvSpPr>
          <p:cNvPr id="107" name="Rectangle 3"/>
          <p:cNvSpPr txBox="1">
            <a:spLocks noChangeArrowheads="1"/>
          </p:cNvSpPr>
          <p:nvPr/>
        </p:nvSpPr>
        <p:spPr>
          <a:xfrm>
            <a:off x="1047990" y="2888050"/>
            <a:ext cx="10592371" cy="31328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互動圖模型用來描述一群物件之間的行為，說明他們是如何一起合作</a:t>
            </a:r>
          </a:p>
          <a:p>
            <a:pPr>
              <a:buFont typeface="Wingdings" charset="2"/>
              <a:buChar char="n"/>
            </a:pPr>
            <a:r>
              <a:rPr lang="zh-TW" altLang="en-US" sz="2400" dirty="0">
                <a:latin typeface="微軟正黑體"/>
                <a:ea typeface="微軟正黑體"/>
                <a:cs typeface="微軟正黑體"/>
              </a:rPr>
              <a:t>互動圖用來分析一個使用案例</a:t>
            </a:r>
            <a:r>
              <a:rPr lang="en-US" altLang="zh-TW" sz="2400" dirty="0">
                <a:latin typeface="微軟正黑體"/>
                <a:ea typeface="微軟正黑體"/>
                <a:cs typeface="微軟正黑體"/>
              </a:rPr>
              <a:t>(user case)</a:t>
            </a:r>
            <a:r>
              <a:rPr lang="zh-TW" altLang="en-US" sz="2400" dirty="0">
                <a:latin typeface="微軟正黑體"/>
                <a:ea typeface="微軟正黑體"/>
                <a:cs typeface="微軟正黑體"/>
              </a:rPr>
              <a:t>中物件與物件之間所有傳送的訊息</a:t>
            </a:r>
          </a:p>
          <a:p>
            <a:pPr>
              <a:buFont typeface="Wingdings" charset="2"/>
              <a:buChar char="n"/>
            </a:pPr>
            <a:r>
              <a:rPr lang="zh-TW" altLang="en-US" sz="2400" dirty="0">
                <a:latin typeface="微軟正黑體"/>
                <a:ea typeface="微軟正黑體"/>
                <a:cs typeface="微軟正黑體"/>
              </a:rPr>
              <a:t>兩種互動圖</a:t>
            </a:r>
          </a:p>
          <a:p>
            <a:pPr lvl="1">
              <a:buFont typeface="Wingdings" charset="2"/>
              <a:buChar char="²"/>
            </a:pPr>
            <a:r>
              <a:rPr lang="zh-TW" altLang="en-US" dirty="0">
                <a:solidFill>
                  <a:srgbClr val="548235"/>
                </a:solidFill>
                <a:latin typeface="微軟正黑體"/>
                <a:ea typeface="微軟正黑體"/>
                <a:cs typeface="微軟正黑體"/>
              </a:rPr>
              <a:t>循序圖</a:t>
            </a:r>
            <a:r>
              <a:rPr lang="en-US" altLang="zh-TW" dirty="0">
                <a:solidFill>
                  <a:srgbClr val="548235"/>
                </a:solidFill>
                <a:latin typeface="微軟正黑體"/>
                <a:ea typeface="微軟正黑體"/>
                <a:cs typeface="微軟正黑體"/>
              </a:rPr>
              <a:t>(sequence diagram)</a:t>
            </a:r>
            <a:r>
              <a:rPr lang="zh-TW" altLang="en-US" dirty="0">
                <a:solidFill>
                  <a:srgbClr val="548235"/>
                </a:solidFill>
                <a:latin typeface="微軟正黑體"/>
                <a:ea typeface="微軟正黑體"/>
                <a:cs typeface="微軟正黑體"/>
              </a:rPr>
              <a:t>：</a:t>
            </a:r>
            <a:r>
              <a:rPr lang="zh-TW" altLang="en-US" dirty="0"/>
              <a:t>描述訊息是如何在物件間傳送和接受的，表示了物件之間傳送訊息的時間順序。</a:t>
            </a:r>
            <a:endParaRPr lang="en-US" altLang="zh-TW" dirty="0">
              <a:solidFill>
                <a:srgbClr val="548235"/>
              </a:solidFill>
              <a:latin typeface="微軟正黑體"/>
              <a:ea typeface="微軟正黑體"/>
              <a:cs typeface="微軟正黑體"/>
            </a:endParaRPr>
          </a:p>
          <a:p>
            <a:pPr lvl="1">
              <a:buFont typeface="Wingdings" charset="2"/>
              <a:buChar char="²"/>
            </a:pPr>
            <a:r>
              <a:rPr lang="zh-TW" altLang="en-US" dirty="0">
                <a:solidFill>
                  <a:srgbClr val="548235"/>
                </a:solidFill>
                <a:latin typeface="微軟正黑體"/>
                <a:ea typeface="微軟正黑體"/>
                <a:cs typeface="微軟正黑體"/>
              </a:rPr>
              <a:t>通訊圖</a:t>
            </a:r>
            <a:r>
              <a:rPr lang="en-US" altLang="zh-TW" dirty="0">
                <a:solidFill>
                  <a:srgbClr val="548235"/>
                </a:solidFill>
                <a:latin typeface="微軟正黑體"/>
                <a:ea typeface="微軟正黑體"/>
                <a:cs typeface="微軟正黑體"/>
              </a:rPr>
              <a:t>(communication diagram)</a:t>
            </a:r>
            <a:r>
              <a:rPr lang="zh-TW" altLang="en-US" dirty="0">
                <a:solidFill>
                  <a:srgbClr val="548235"/>
                </a:solidFill>
                <a:latin typeface="微軟正黑體"/>
                <a:ea typeface="微軟正黑體"/>
                <a:cs typeface="微軟正黑體"/>
              </a:rPr>
              <a:t>：</a:t>
            </a:r>
            <a:r>
              <a:rPr lang="zh-TW" altLang="en-US" dirty="0"/>
              <a:t>強調的是傳送和接收資訊的物件之間的組織結構</a:t>
            </a:r>
            <a:endParaRPr lang="en-US" altLang="zh-TW" dirty="0">
              <a:solidFill>
                <a:srgbClr val="548235"/>
              </a:solidFill>
              <a:latin typeface="微軟正黑體"/>
              <a:ea typeface="微軟正黑體"/>
              <a:cs typeface="微軟正黑體"/>
            </a:endParaRPr>
          </a:p>
        </p:txBody>
      </p:sp>
    </p:spTree>
    <p:extLst>
      <p:ext uri="{BB962C8B-B14F-4D97-AF65-F5344CB8AC3E}">
        <p14:creationId xmlns:p14="http://schemas.microsoft.com/office/powerpoint/2010/main" val="3231973284"/>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latin typeface="微軟正黑體"/>
                <a:ea typeface="微軟正黑體"/>
                <a:cs typeface="微軟正黑體"/>
              </a:rPr>
              <a:t>循序圖</a:t>
            </a:r>
            <a:endParaRPr lang="zh-CN" altLang="en-US" sz="4000" dirty="0">
              <a:latin typeface="微軟正黑體"/>
              <a:ea typeface="微軟正黑體"/>
              <a:cs typeface="微軟正黑體"/>
            </a:endParaRPr>
          </a:p>
        </p:txBody>
      </p:sp>
      <p:sp>
        <p:nvSpPr>
          <p:cNvPr id="39" name="Rectangle 3"/>
          <p:cNvSpPr txBox="1">
            <a:spLocks noChangeArrowheads="1"/>
          </p:cNvSpPr>
          <p:nvPr/>
        </p:nvSpPr>
        <p:spPr>
          <a:xfrm>
            <a:off x="2153550" y="2540867"/>
            <a:ext cx="8774136" cy="37084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解決物件導向程式不易表示控制流程的缺點</a:t>
            </a:r>
          </a:p>
          <a:p>
            <a:pPr>
              <a:buFont typeface="Wingdings" charset="2"/>
              <a:buChar char="n"/>
            </a:pPr>
            <a:r>
              <a:rPr lang="zh-TW" altLang="en-US" sz="2400" dirty="0">
                <a:latin typeface="微軟正黑體"/>
                <a:ea typeface="微軟正黑體"/>
                <a:cs typeface="微軟正黑體"/>
              </a:rPr>
              <a:t>物件以一個方塊在垂直虛線</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生命線</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的上方顯示</a:t>
            </a:r>
          </a:p>
          <a:p>
            <a:pPr>
              <a:buFont typeface="Wingdings" charset="2"/>
              <a:buChar char="n"/>
            </a:pPr>
            <a:r>
              <a:rPr lang="zh-TW" altLang="en-US" sz="2400" dirty="0">
                <a:latin typeface="微軟正黑體"/>
                <a:ea typeface="微軟正黑體"/>
                <a:cs typeface="微軟正黑體"/>
              </a:rPr>
              <a:t>生命線</a:t>
            </a:r>
            <a:r>
              <a:rPr lang="en-US" altLang="zh-TW" sz="2400" dirty="0">
                <a:latin typeface="微軟正黑體"/>
                <a:ea typeface="微軟正黑體"/>
                <a:cs typeface="微軟正黑體"/>
              </a:rPr>
              <a:t>(lifeline)</a:t>
            </a:r>
            <a:r>
              <a:rPr lang="zh-TW" altLang="en-US" sz="2400" dirty="0">
                <a:latin typeface="微軟正黑體"/>
                <a:ea typeface="微軟正黑體"/>
                <a:cs typeface="微軟正黑體"/>
              </a:rPr>
              <a:t>：代表物件互動時的生命週期</a:t>
            </a:r>
          </a:p>
          <a:p>
            <a:pPr>
              <a:buFont typeface="Wingdings" charset="2"/>
              <a:buChar char="n"/>
            </a:pPr>
            <a:r>
              <a:rPr lang="zh-TW" altLang="en-US" sz="2400" dirty="0">
                <a:latin typeface="微軟正黑體"/>
                <a:ea typeface="微軟正黑體"/>
                <a:cs typeface="微軟正黑體"/>
              </a:rPr>
              <a:t>訊息顯示順序從上而下，可以自己傳給自己訊息</a:t>
            </a:r>
            <a:r>
              <a:rPr lang="en-US" altLang="zh-TW" sz="2400" dirty="0">
                <a:latin typeface="微軟正黑體"/>
                <a:ea typeface="微軟正黑體"/>
                <a:cs typeface="微軟正黑體"/>
              </a:rPr>
              <a:t>(self-call)</a:t>
            </a:r>
          </a:p>
          <a:p>
            <a:pPr>
              <a:buFont typeface="Wingdings" charset="2"/>
              <a:buChar char="n"/>
            </a:pPr>
            <a:r>
              <a:rPr lang="zh-TW" altLang="en-US" sz="2400" dirty="0">
                <a:latin typeface="微軟正黑體"/>
                <a:ea typeface="微軟正黑體"/>
                <a:cs typeface="微軟正黑體"/>
              </a:rPr>
              <a:t>為了顯示活化可以在物件的生命線上加上代表活化的長條形</a:t>
            </a:r>
          </a:p>
          <a:p>
            <a:pPr>
              <a:buFont typeface="Wingdings" charset="2"/>
              <a:buChar char="n"/>
            </a:pPr>
            <a:r>
              <a:rPr lang="zh-TW" altLang="en-US" sz="2400" dirty="0">
                <a:latin typeface="微軟正黑體"/>
                <a:ea typeface="微軟正黑體"/>
                <a:cs typeface="微軟正黑體"/>
              </a:rPr>
              <a:t>資料控制</a:t>
            </a:r>
          </a:p>
          <a:p>
            <a:pPr lvl="1">
              <a:buFont typeface="Wingdings" charset="2"/>
              <a:buChar char="²"/>
            </a:pPr>
            <a:r>
              <a:rPr lang="zh-TW" altLang="en-US" dirty="0">
                <a:solidFill>
                  <a:srgbClr val="548235"/>
                </a:solidFill>
                <a:latin typeface="微軟正黑體"/>
                <a:ea typeface="微軟正黑體"/>
                <a:cs typeface="微軟正黑體"/>
              </a:rPr>
              <a:t>條件</a:t>
            </a:r>
            <a:r>
              <a:rPr lang="en-US" altLang="zh-TW" dirty="0">
                <a:solidFill>
                  <a:srgbClr val="548235"/>
                </a:solidFill>
                <a:latin typeface="微軟正黑體"/>
                <a:ea typeface="微軟正黑體"/>
                <a:cs typeface="微軟正黑體"/>
              </a:rPr>
              <a:t>(condition)</a:t>
            </a:r>
            <a:r>
              <a:rPr lang="zh-TW" altLang="en-US" dirty="0">
                <a:solidFill>
                  <a:srgbClr val="548235"/>
                </a:solidFill>
                <a:latin typeface="微軟正黑體"/>
                <a:ea typeface="微軟正黑體"/>
                <a:cs typeface="微軟正黑體"/>
              </a:rPr>
              <a:t>：訊息在什麼情況下送出</a:t>
            </a:r>
            <a:endParaRPr lang="en-US" altLang="zh-TW" dirty="0">
              <a:solidFill>
                <a:srgbClr val="548235"/>
              </a:solidFill>
              <a:latin typeface="微軟正黑體"/>
              <a:ea typeface="微軟正黑體"/>
              <a:cs typeface="微軟正黑體"/>
            </a:endParaRPr>
          </a:p>
          <a:p>
            <a:pPr lvl="1">
              <a:buFont typeface="Wingdings" charset="2"/>
              <a:buChar char="²"/>
            </a:pPr>
            <a:r>
              <a:rPr lang="zh-TW" altLang="en-US" dirty="0">
                <a:solidFill>
                  <a:srgbClr val="548235"/>
                </a:solidFill>
                <a:latin typeface="微軟正黑體"/>
                <a:ea typeface="微軟正黑體"/>
                <a:cs typeface="微軟正黑體"/>
              </a:rPr>
              <a:t>重複執行標記</a:t>
            </a:r>
            <a:r>
              <a:rPr lang="en-US" altLang="zh-TW" dirty="0">
                <a:solidFill>
                  <a:srgbClr val="548235"/>
                </a:solidFill>
                <a:latin typeface="微軟正黑體"/>
                <a:ea typeface="微軟正黑體"/>
                <a:cs typeface="微軟正黑體"/>
              </a:rPr>
              <a:t>(iteration marker)</a:t>
            </a:r>
            <a:r>
              <a:rPr lang="zh-TW" altLang="en-US" dirty="0">
                <a:solidFill>
                  <a:srgbClr val="548235"/>
                </a:solidFill>
                <a:latin typeface="微軟正黑體"/>
                <a:ea typeface="微軟正黑體"/>
                <a:cs typeface="微軟正黑體"/>
              </a:rPr>
              <a:t>：重複傳送訊息</a:t>
            </a:r>
          </a:p>
        </p:txBody>
      </p:sp>
    </p:spTree>
    <p:extLst>
      <p:ext uri="{BB962C8B-B14F-4D97-AF65-F5344CB8AC3E}">
        <p14:creationId xmlns:p14="http://schemas.microsoft.com/office/powerpoint/2010/main" val="53314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855354" y="-4856360"/>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latin typeface="微軟正黑體"/>
                <a:ea typeface="微軟正黑體"/>
                <a:cs typeface="微軟正黑體"/>
              </a:rPr>
              <a:t>循序圖</a:t>
            </a:r>
            <a:endParaRPr lang="zh-CN" altLang="en-US" sz="4000" dirty="0">
              <a:latin typeface="微軟正黑體"/>
              <a:ea typeface="微軟正黑體"/>
              <a:cs typeface="微軟正黑體"/>
            </a:endParaRPr>
          </a:p>
        </p:txBody>
      </p:sp>
      <p:sp>
        <p:nvSpPr>
          <p:cNvPr id="39" name="Rectangle 3"/>
          <p:cNvSpPr txBox="1">
            <a:spLocks noChangeArrowheads="1"/>
          </p:cNvSpPr>
          <p:nvPr/>
        </p:nvSpPr>
        <p:spPr>
          <a:xfrm>
            <a:off x="819568" y="3326597"/>
            <a:ext cx="10756835" cy="23562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循序圖</a:t>
            </a:r>
            <a:r>
              <a:rPr lang="en-US" altLang="zh-TW" sz="2400" dirty="0">
                <a:latin typeface="微軟正黑體"/>
                <a:ea typeface="微軟正黑體"/>
                <a:cs typeface="微軟正黑體"/>
              </a:rPr>
              <a:t>(sequence diagram)</a:t>
            </a:r>
            <a:r>
              <a:rPr lang="zh-TW" altLang="en-US" sz="2400" dirty="0">
                <a:latin typeface="微軟正黑體"/>
                <a:ea typeface="微軟正黑體"/>
                <a:cs typeface="微軟正黑體"/>
              </a:rPr>
              <a:t>：依時間順序描述系統內部各成員之間的互動，通常可分成兩大類：</a:t>
            </a:r>
          </a:p>
          <a:p>
            <a:pPr lvl="1">
              <a:buFont typeface="Wingdings" charset="2"/>
              <a:buChar char="²"/>
            </a:pPr>
            <a:r>
              <a:rPr lang="zh-TW" altLang="en-US" dirty="0">
                <a:solidFill>
                  <a:srgbClr val="548235"/>
                </a:solidFill>
                <a:latin typeface="微軟正黑體"/>
                <a:ea typeface="微軟正黑體"/>
                <a:cs typeface="微軟正黑體"/>
              </a:rPr>
              <a:t>描述使用情境：主要用於系統分析階段，著重在角色</a:t>
            </a:r>
            <a:r>
              <a:rPr lang="en-US" altLang="zh-TW" dirty="0">
                <a:solidFill>
                  <a:srgbClr val="548235"/>
                </a:solidFill>
                <a:latin typeface="微軟正黑體"/>
                <a:ea typeface="微軟正黑體"/>
                <a:cs typeface="微軟正黑體"/>
              </a:rPr>
              <a:t>(actor)</a:t>
            </a:r>
            <a:r>
              <a:rPr lang="zh-TW" altLang="en-US" dirty="0">
                <a:solidFill>
                  <a:srgbClr val="548235"/>
                </a:solidFill>
                <a:latin typeface="微軟正黑體"/>
                <a:ea typeface="微軟正黑體"/>
                <a:cs typeface="微軟正黑體"/>
              </a:rPr>
              <a:t>與系統之間的互動，將系統當成一個黑盒子，通稱為系統順序圖。</a:t>
            </a:r>
          </a:p>
          <a:p>
            <a:pPr lvl="1">
              <a:buFont typeface="Wingdings" charset="2"/>
              <a:buChar char="²"/>
            </a:pPr>
            <a:r>
              <a:rPr lang="zh-TW" altLang="en-US" dirty="0">
                <a:solidFill>
                  <a:srgbClr val="548235"/>
                </a:solidFill>
                <a:latin typeface="微軟正黑體"/>
                <a:ea typeface="微軟正黑體"/>
                <a:cs typeface="微軟正黑體"/>
              </a:rPr>
              <a:t>描述方法邏輯：主要用於系統設計階段，著重在物件之間的訊息傳遞。</a:t>
            </a:r>
          </a:p>
          <a:p>
            <a:pPr lvl="1">
              <a:buFont typeface="Wingdings" charset="2"/>
              <a:buChar char="²"/>
            </a:pPr>
            <a:endParaRPr lang="zh-TW" altLang="en-US" dirty="0">
              <a:solidFill>
                <a:srgbClr val="548235"/>
              </a:solidFill>
              <a:latin typeface="微軟正黑體"/>
              <a:ea typeface="微軟正黑體"/>
              <a:cs typeface="微軟正黑體"/>
            </a:endParaRPr>
          </a:p>
        </p:txBody>
      </p:sp>
    </p:spTree>
    <p:extLst>
      <p:ext uri="{BB962C8B-B14F-4D97-AF65-F5344CB8AC3E}">
        <p14:creationId xmlns:p14="http://schemas.microsoft.com/office/powerpoint/2010/main" val="3763136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latin typeface="微軟正黑體"/>
                <a:ea typeface="微軟正黑體"/>
                <a:cs typeface="微軟正黑體"/>
              </a:rPr>
              <a:t>循序圖</a:t>
            </a:r>
            <a:endParaRPr lang="zh-CN" altLang="en-US" sz="4000" dirty="0">
              <a:latin typeface="微軟正黑體"/>
              <a:ea typeface="微軟正黑體"/>
              <a:cs typeface="微軟正黑體"/>
            </a:endParaRPr>
          </a:p>
        </p:txBody>
      </p:sp>
      <p:grpSp>
        <p:nvGrpSpPr>
          <p:cNvPr id="3" name="群組 2"/>
          <p:cNvGrpSpPr/>
          <p:nvPr/>
        </p:nvGrpSpPr>
        <p:grpSpPr>
          <a:xfrm>
            <a:off x="873425" y="2819168"/>
            <a:ext cx="10438010" cy="3450383"/>
            <a:chOff x="1476458" y="2764349"/>
            <a:chExt cx="10438010" cy="3450383"/>
          </a:xfrm>
        </p:grpSpPr>
        <p:sp>
          <p:nvSpPr>
            <p:cNvPr id="2" name="矩形 1"/>
            <p:cNvSpPr/>
            <p:nvPr/>
          </p:nvSpPr>
          <p:spPr>
            <a:xfrm>
              <a:off x="1476458" y="2764349"/>
              <a:ext cx="10438010" cy="2677656"/>
            </a:xfrm>
            <a:prstGeom prst="rect">
              <a:avLst/>
            </a:prstGeom>
          </p:spPr>
          <p:txBody>
            <a:bodyPr wrap="square">
              <a:spAutoFit/>
            </a:bodyPr>
            <a:lstStyle/>
            <a:p>
              <a:pPr marL="342900" indent="-342900">
                <a:buFont typeface="Wingdings" charset="2"/>
                <a:buChar char="n"/>
              </a:pPr>
              <a:r>
                <a:rPr lang="zh-TW" altLang="en-US" sz="2400" dirty="0">
                  <a:latin typeface="微軟正黑體"/>
                  <a:ea typeface="微軟正黑體"/>
                  <a:cs typeface="微軟正黑體"/>
                </a:rPr>
                <a:t>符號：</a:t>
              </a:r>
            </a:p>
            <a:p>
              <a:pPr marL="800100" lvl="1" indent="-342900">
                <a:buFont typeface="Wingdings" charset="2"/>
                <a:buChar char="²"/>
              </a:pPr>
              <a:r>
                <a:rPr lang="zh-TW" altLang="en-US" sz="2400" dirty="0">
                  <a:solidFill>
                    <a:srgbClr val="548235"/>
                  </a:solidFill>
                  <a:latin typeface="微軟正黑體"/>
                  <a:ea typeface="微軟正黑體"/>
                  <a:cs typeface="微軟正黑體"/>
                </a:rPr>
                <a:t>物件：             ，或</a:t>
              </a:r>
            </a:p>
            <a:p>
              <a:pPr marL="800100" lvl="1" indent="-342900">
                <a:buFont typeface="Wingdings" charset="2"/>
                <a:buChar char="²"/>
              </a:pPr>
              <a:r>
                <a:rPr lang="zh-TW" altLang="en-US" sz="2400" dirty="0">
                  <a:solidFill>
                    <a:srgbClr val="548235"/>
                  </a:solidFill>
                  <a:latin typeface="微軟正黑體"/>
                  <a:ea typeface="微軟正黑體"/>
                  <a:cs typeface="微軟正黑體"/>
                </a:rPr>
                <a:t>生命線</a:t>
              </a:r>
              <a:r>
                <a:rPr lang="en-US" altLang="zh-TW" sz="2400" dirty="0">
                  <a:solidFill>
                    <a:srgbClr val="548235"/>
                  </a:solidFill>
                  <a:latin typeface="微軟正黑體"/>
                  <a:ea typeface="微軟正黑體"/>
                  <a:cs typeface="微軟正黑體"/>
                </a:rPr>
                <a:t>(lifeline)</a:t>
              </a:r>
              <a:r>
                <a:rPr lang="zh-TW" altLang="en-US" sz="2400" dirty="0">
                  <a:solidFill>
                    <a:srgbClr val="548235"/>
                  </a:solidFill>
                  <a:latin typeface="微軟正黑體"/>
                  <a:ea typeface="微軟正黑體"/>
                  <a:cs typeface="微軟正黑體"/>
                </a:rPr>
                <a:t>：由上到下的虛線，代表物件、角色或系統的存活時間。</a:t>
              </a:r>
            </a:p>
            <a:p>
              <a:pPr marL="800100" lvl="1" indent="-342900">
                <a:buFont typeface="Wingdings" charset="2"/>
                <a:buChar char="²"/>
              </a:pPr>
              <a:r>
                <a:rPr lang="zh-TW" altLang="en-US" sz="2400" dirty="0">
                  <a:solidFill>
                    <a:srgbClr val="548235"/>
                  </a:solidFill>
                  <a:latin typeface="微軟正黑體"/>
                  <a:ea typeface="微軟正黑體"/>
                  <a:cs typeface="微軟正黑體"/>
                </a:rPr>
                <a:t>訊息線：             或</a:t>
              </a:r>
            </a:p>
            <a:p>
              <a:pPr marL="800100" lvl="1" indent="-342900">
                <a:buFont typeface="Wingdings" charset="2"/>
                <a:buChar char="²"/>
              </a:pPr>
              <a:r>
                <a:rPr lang="zh-TW" altLang="en-US" sz="2400" dirty="0">
                  <a:solidFill>
                    <a:srgbClr val="548235"/>
                  </a:solidFill>
                  <a:latin typeface="微軟正黑體"/>
                  <a:ea typeface="微軟正黑體"/>
                  <a:cs typeface="微軟正黑體"/>
                </a:rPr>
                <a:t>回應線：             或</a:t>
              </a:r>
            </a:p>
            <a:p>
              <a:pPr marL="800100" lvl="1" indent="-342900">
                <a:buFont typeface="Wingdings" charset="2"/>
                <a:buChar char="²"/>
              </a:pPr>
              <a:r>
                <a:rPr lang="zh-TW" altLang="en-US" sz="2400" dirty="0">
                  <a:solidFill>
                    <a:srgbClr val="548235"/>
                  </a:solidFill>
                  <a:latin typeface="微軟正黑體"/>
                  <a:ea typeface="微軟正黑體"/>
                  <a:cs typeface="微軟正黑體"/>
                </a:rPr>
                <a:t>促動盒：位於物件生命線上的長條矩形，代表訊息已發出， 並由接收物件進行處理中。</a:t>
              </a:r>
            </a:p>
          </p:txBody>
        </p:sp>
        <p:graphicFrame>
          <p:nvGraphicFramePr>
            <p:cNvPr id="40" name="Object 4"/>
            <p:cNvGraphicFramePr>
              <a:graphicFrameLocks noChangeAspect="1"/>
            </p:cNvGraphicFramePr>
            <p:nvPr>
              <p:extLst>
                <p:ext uri="{D42A27DB-BD31-4B8C-83A1-F6EECF244321}">
                  <p14:modId xmlns:p14="http://schemas.microsoft.com/office/powerpoint/2010/main" val="2971383661"/>
                </p:ext>
              </p:extLst>
            </p:nvPr>
          </p:nvGraphicFramePr>
          <p:xfrm>
            <a:off x="3282484" y="3088928"/>
            <a:ext cx="1042988" cy="414337"/>
          </p:xfrm>
          <a:graphic>
            <a:graphicData uri="http://schemas.openxmlformats.org/presentationml/2006/ole">
              <mc:AlternateContent xmlns:mc="http://schemas.openxmlformats.org/markup-compatibility/2006">
                <mc:Choice xmlns:v="urn:schemas-microsoft-com:vml" Requires="v">
                  <p:oleObj spid="_x0000_s20637" name="Visio" r:id="rId4" imgW="1043026" imgH="413918" progId="Visio.Drawing.6">
                    <p:embed/>
                  </p:oleObj>
                </mc:Choice>
                <mc:Fallback>
                  <p:oleObj name="Visio" r:id="rId4" imgW="1043026" imgH="41391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2484" y="3088928"/>
                          <a:ext cx="1042988"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41" name="Object 8"/>
            <p:cNvGraphicFramePr>
              <a:graphicFrameLocks noChangeAspect="1"/>
            </p:cNvGraphicFramePr>
            <p:nvPr>
              <p:extLst>
                <p:ext uri="{D42A27DB-BD31-4B8C-83A1-F6EECF244321}">
                  <p14:modId xmlns:p14="http://schemas.microsoft.com/office/powerpoint/2010/main" val="1085312790"/>
                </p:ext>
              </p:extLst>
            </p:nvPr>
          </p:nvGraphicFramePr>
          <p:xfrm>
            <a:off x="5033497" y="3091260"/>
            <a:ext cx="801687" cy="414337"/>
          </p:xfrm>
          <a:graphic>
            <a:graphicData uri="http://schemas.openxmlformats.org/presentationml/2006/ole">
              <mc:AlternateContent xmlns:mc="http://schemas.openxmlformats.org/markup-compatibility/2006">
                <mc:Choice xmlns:v="urn:schemas-microsoft-com:vml" Requires="v">
                  <p:oleObj spid="_x0000_s20638" name="Visio" r:id="rId6" imgW="801014" imgH="413918" progId="Visio.Drawing.6">
                    <p:embed/>
                  </p:oleObj>
                </mc:Choice>
                <mc:Fallback>
                  <p:oleObj name="Visio" r:id="rId6" imgW="801014" imgH="413918"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497" y="3091260"/>
                          <a:ext cx="801687"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42" name="Line 10"/>
            <p:cNvSpPr>
              <a:spLocks noChangeShapeType="1"/>
            </p:cNvSpPr>
            <p:nvPr/>
          </p:nvSpPr>
          <p:spPr bwMode="auto">
            <a:xfrm>
              <a:off x="3512706" y="4096106"/>
              <a:ext cx="1079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43" name="Line 11"/>
            <p:cNvSpPr>
              <a:spLocks noChangeShapeType="1"/>
            </p:cNvSpPr>
            <p:nvPr/>
          </p:nvSpPr>
          <p:spPr bwMode="auto">
            <a:xfrm flipH="1">
              <a:off x="5041469" y="4096106"/>
              <a:ext cx="1081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44" name="Line 12"/>
            <p:cNvSpPr>
              <a:spLocks noChangeShapeType="1"/>
            </p:cNvSpPr>
            <p:nvPr/>
          </p:nvSpPr>
          <p:spPr bwMode="auto">
            <a:xfrm>
              <a:off x="3513483" y="4465117"/>
              <a:ext cx="10795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45" name="Line 13"/>
            <p:cNvSpPr>
              <a:spLocks noChangeShapeType="1"/>
            </p:cNvSpPr>
            <p:nvPr/>
          </p:nvSpPr>
          <p:spPr bwMode="auto">
            <a:xfrm flipH="1">
              <a:off x="5023196" y="4466704"/>
              <a:ext cx="1081087"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grpSp>
          <p:nvGrpSpPr>
            <p:cNvPr id="46" name="Group 24"/>
            <p:cNvGrpSpPr>
              <a:grpSpLocks noChangeAspect="1"/>
            </p:cNvGrpSpPr>
            <p:nvPr/>
          </p:nvGrpSpPr>
          <p:grpSpPr bwMode="auto">
            <a:xfrm>
              <a:off x="4846230" y="5071732"/>
              <a:ext cx="1828800" cy="1143000"/>
              <a:chOff x="2362" y="1492"/>
              <a:chExt cx="2504" cy="1600"/>
            </a:xfrm>
          </p:grpSpPr>
          <p:sp>
            <p:nvSpPr>
              <p:cNvPr id="47" name="AutoShape 25"/>
              <p:cNvSpPr>
                <a:spLocks noChangeAspect="1" noChangeArrowheads="1"/>
              </p:cNvSpPr>
              <p:nvPr/>
            </p:nvSpPr>
            <p:spPr bwMode="auto">
              <a:xfrm>
                <a:off x="2362" y="1492"/>
                <a:ext cx="2504" cy="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a:p>
            </p:txBody>
          </p:sp>
          <p:grpSp>
            <p:nvGrpSpPr>
              <p:cNvPr id="48" name="Group 26"/>
              <p:cNvGrpSpPr>
                <a:grpSpLocks/>
              </p:cNvGrpSpPr>
              <p:nvPr/>
            </p:nvGrpSpPr>
            <p:grpSpPr bwMode="auto">
              <a:xfrm>
                <a:off x="2362" y="1492"/>
                <a:ext cx="2504" cy="1600"/>
                <a:chOff x="2362" y="1492"/>
                <a:chExt cx="2504" cy="1600"/>
              </a:xfrm>
            </p:grpSpPr>
            <p:sp>
              <p:nvSpPr>
                <p:cNvPr id="49" name="Rectangle 27"/>
                <p:cNvSpPr>
                  <a:spLocks noChangeArrowheads="1"/>
                </p:cNvSpPr>
                <p:nvPr/>
              </p:nvSpPr>
              <p:spPr bwMode="auto">
                <a:xfrm>
                  <a:off x="2362" y="1492"/>
                  <a:ext cx="157" cy="1600"/>
                </a:xfrm>
                <a:prstGeom prst="rect">
                  <a:avLst/>
                </a:prstGeom>
                <a:solidFill>
                  <a:srgbClr val="FFFFFF"/>
                </a:solidFill>
                <a:ln w="9525">
                  <a:solidFill>
                    <a:srgbClr val="000000"/>
                  </a:solidFill>
                  <a:miter lim="800000"/>
                  <a:headEnd/>
                  <a:tailEnd/>
                </a:ln>
              </p:spPr>
              <p:txBody>
                <a:bodyPr/>
                <a:lstStyle/>
                <a:p>
                  <a:endParaRPr lang="zh-TW" altLang="en-US"/>
                </a:p>
              </p:txBody>
            </p:sp>
            <p:sp>
              <p:nvSpPr>
                <p:cNvPr id="50" name="Line 28"/>
                <p:cNvSpPr>
                  <a:spLocks noChangeShapeType="1"/>
                </p:cNvSpPr>
                <p:nvPr/>
              </p:nvSpPr>
              <p:spPr bwMode="auto">
                <a:xfrm>
                  <a:off x="2519" y="1812"/>
                  <a:ext cx="93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51" name="Rectangle 29"/>
                <p:cNvSpPr>
                  <a:spLocks noChangeArrowheads="1"/>
                </p:cNvSpPr>
                <p:nvPr/>
              </p:nvSpPr>
              <p:spPr bwMode="auto">
                <a:xfrm>
                  <a:off x="3458" y="1652"/>
                  <a:ext cx="156" cy="640"/>
                </a:xfrm>
                <a:prstGeom prst="rect">
                  <a:avLst/>
                </a:prstGeom>
                <a:solidFill>
                  <a:srgbClr val="FFFFFF"/>
                </a:solidFill>
                <a:ln w="9525">
                  <a:solidFill>
                    <a:srgbClr val="000000"/>
                  </a:solidFill>
                  <a:miter lim="800000"/>
                  <a:headEnd/>
                  <a:tailEnd/>
                </a:ln>
              </p:spPr>
              <p:txBody>
                <a:bodyPr/>
                <a:lstStyle/>
                <a:p>
                  <a:endParaRPr lang="zh-TW" altLang="en-US"/>
                </a:p>
              </p:txBody>
            </p:sp>
            <p:sp>
              <p:nvSpPr>
                <p:cNvPr id="52" name="Line 30"/>
                <p:cNvSpPr>
                  <a:spLocks noChangeShapeType="1"/>
                </p:cNvSpPr>
                <p:nvPr/>
              </p:nvSpPr>
              <p:spPr bwMode="auto">
                <a:xfrm>
                  <a:off x="3614" y="2132"/>
                  <a:ext cx="1096"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53" name="Rectangle 31"/>
                <p:cNvSpPr>
                  <a:spLocks noChangeArrowheads="1"/>
                </p:cNvSpPr>
                <p:nvPr/>
              </p:nvSpPr>
              <p:spPr bwMode="auto">
                <a:xfrm>
                  <a:off x="4710" y="1972"/>
                  <a:ext cx="156" cy="800"/>
                </a:xfrm>
                <a:prstGeom prst="rect">
                  <a:avLst/>
                </a:prstGeom>
                <a:solidFill>
                  <a:srgbClr val="FFFFFF"/>
                </a:solidFill>
                <a:ln w="9525">
                  <a:solidFill>
                    <a:srgbClr val="000000"/>
                  </a:solidFill>
                  <a:miter lim="800000"/>
                  <a:headEnd/>
                  <a:tailEnd/>
                </a:ln>
              </p:spPr>
              <p:txBody>
                <a:bodyPr/>
                <a:lstStyle/>
                <a:p>
                  <a:endParaRPr lang="zh-TW" altLang="en-US"/>
                </a:p>
              </p:txBody>
            </p:sp>
            <p:sp>
              <p:nvSpPr>
                <p:cNvPr id="54" name="Line 32"/>
                <p:cNvSpPr>
                  <a:spLocks noChangeShapeType="1"/>
                </p:cNvSpPr>
                <p:nvPr/>
              </p:nvSpPr>
              <p:spPr bwMode="auto">
                <a:xfrm flipH="1">
                  <a:off x="2519" y="2612"/>
                  <a:ext cx="2191"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55" name="Line 33"/>
                <p:cNvSpPr>
                  <a:spLocks noChangeShapeType="1"/>
                </p:cNvSpPr>
                <p:nvPr/>
              </p:nvSpPr>
              <p:spPr bwMode="auto">
                <a:xfrm flipH="1">
                  <a:off x="2519" y="1972"/>
                  <a:ext cx="939"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grpSp>
        </p:grpSp>
      </p:grpSp>
    </p:spTree>
    <p:extLst>
      <p:ext uri="{BB962C8B-B14F-4D97-AF65-F5344CB8AC3E}">
        <p14:creationId xmlns:p14="http://schemas.microsoft.com/office/powerpoint/2010/main" val="128462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6340197" cy="707886"/>
          </a:xfrm>
          <a:prstGeom prst="rect">
            <a:avLst/>
          </a:prstGeom>
          <a:noFill/>
        </p:spPr>
        <p:txBody>
          <a:bodyPr wrap="none" rtlCol="0">
            <a:spAutoFit/>
          </a:bodyPr>
          <a:lstStyle/>
          <a:p>
            <a:r>
              <a:rPr lang="zh-TW" altLang="en-US" sz="4000" dirty="0">
                <a:latin typeface="微軟正黑體"/>
                <a:ea typeface="微軟正黑體"/>
                <a:cs typeface="微軟正黑體"/>
              </a:rPr>
              <a:t>系統順序圖範例：新生報到</a:t>
            </a:r>
            <a:endParaRPr lang="zh-CN" altLang="en-US" sz="4000" dirty="0">
              <a:latin typeface="微軟正黑體"/>
              <a:ea typeface="微軟正黑體"/>
              <a:cs typeface="微軟正黑體"/>
            </a:endParaRPr>
          </a:p>
        </p:txBody>
      </p:sp>
      <p:graphicFrame>
        <p:nvGraphicFramePr>
          <p:cNvPr id="40" name="Object 13"/>
          <p:cNvGraphicFramePr>
            <a:graphicFrameLocks noChangeAspect="1"/>
          </p:cNvGraphicFramePr>
          <p:nvPr>
            <p:extLst>
              <p:ext uri="{D42A27DB-BD31-4B8C-83A1-F6EECF244321}">
                <p14:modId xmlns:p14="http://schemas.microsoft.com/office/powerpoint/2010/main" val="2781244957"/>
              </p:ext>
            </p:extLst>
          </p:nvPr>
        </p:nvGraphicFramePr>
        <p:xfrm>
          <a:off x="3366688" y="1582357"/>
          <a:ext cx="4699000" cy="5111750"/>
        </p:xfrm>
        <a:graphic>
          <a:graphicData uri="http://schemas.openxmlformats.org/presentationml/2006/ole">
            <mc:AlternateContent xmlns:mc="http://schemas.openxmlformats.org/markup-compatibility/2006">
              <mc:Choice xmlns:v="urn:schemas-microsoft-com:vml" Requires="v">
                <p:oleObj spid="_x0000_s21581" name="Visio" r:id="rId4" imgW="2696261" imgH="2932786" progId="Visio.Drawing.6">
                  <p:embed/>
                </p:oleObj>
              </mc:Choice>
              <mc:Fallback>
                <p:oleObj name="Visio" r:id="rId4" imgW="2696261" imgH="293278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6688" y="1582357"/>
                        <a:ext cx="4699000" cy="5111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9989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循序圖範例</a:t>
            </a:r>
            <a:endParaRPr lang="zh-CN" altLang="en-US" sz="4000" dirty="0">
              <a:latin typeface="微軟正黑體"/>
              <a:ea typeface="微軟正黑體"/>
              <a:cs typeface="微軟正黑體"/>
            </a:endParaRPr>
          </a:p>
        </p:txBody>
      </p:sp>
      <p:pic>
        <p:nvPicPr>
          <p:cNvPr id="2" name="圖片 1"/>
          <p:cNvPicPr>
            <a:picLocks noChangeAspect="1"/>
          </p:cNvPicPr>
          <p:nvPr/>
        </p:nvPicPr>
        <p:blipFill>
          <a:blip r:embed="rId3"/>
          <a:stretch>
            <a:fillRect/>
          </a:stretch>
        </p:blipFill>
        <p:spPr>
          <a:xfrm>
            <a:off x="5641356" y="1981200"/>
            <a:ext cx="6047948" cy="3888649"/>
          </a:xfrm>
          <a:prstGeom prst="rect">
            <a:avLst/>
          </a:prstGeom>
        </p:spPr>
      </p:pic>
      <p:sp>
        <p:nvSpPr>
          <p:cNvPr id="3" name="矩形 2"/>
          <p:cNvSpPr/>
          <p:nvPr/>
        </p:nvSpPr>
        <p:spPr>
          <a:xfrm>
            <a:off x="715229" y="2483363"/>
            <a:ext cx="4929227" cy="2949525"/>
          </a:xfrm>
          <a:prstGeom prst="rect">
            <a:avLst/>
          </a:prstGeom>
        </p:spPr>
        <p:txBody>
          <a:bodyPr wrap="square">
            <a:spAutoFit/>
          </a:bodyPr>
          <a:lstStyle/>
          <a:p>
            <a:pPr marL="457200" indent="-457200">
              <a:lnSpc>
                <a:spcPct val="90000"/>
              </a:lnSpc>
              <a:spcBef>
                <a:spcPts val="1000"/>
              </a:spcBef>
              <a:buFont typeface="+mj-lt"/>
              <a:buAutoNum type="arabicParenR"/>
            </a:pPr>
            <a:r>
              <a:rPr lang="zh-TW" altLang="en-US" sz="1600" dirty="0">
                <a:latin typeface="微軟正黑體"/>
                <a:ea typeface="微軟正黑體"/>
                <a:cs typeface="微軟正黑體"/>
              </a:rPr>
              <a:t>參與者</a:t>
            </a:r>
            <a:r>
              <a:rPr lang="en-US" altLang="zh-TW" sz="1600" dirty="0">
                <a:latin typeface="微軟正黑體"/>
                <a:ea typeface="微軟正黑體"/>
                <a:cs typeface="微軟正黑體"/>
              </a:rPr>
              <a:t>(Participants)</a:t>
            </a:r>
            <a:r>
              <a:rPr lang="zh-TW" altLang="en-US" sz="1600" dirty="0">
                <a:latin typeface="微軟正黑體"/>
                <a:ea typeface="微軟正黑體"/>
                <a:cs typeface="微軟正黑體"/>
              </a:rPr>
              <a:t>：參與互動的物件，內文格式為 名稱 </a:t>
            </a:r>
            <a:r>
              <a:rPr lang="en-US" altLang="zh-TW" sz="1600" dirty="0">
                <a:latin typeface="微軟正黑體"/>
                <a:ea typeface="微軟正黑體"/>
                <a:cs typeface="微軟正黑體"/>
              </a:rPr>
              <a:t>: </a:t>
            </a:r>
            <a:r>
              <a:rPr lang="zh-TW" altLang="en-US" sz="1600" dirty="0">
                <a:latin typeface="微軟正黑體"/>
                <a:ea typeface="微軟正黑體"/>
                <a:cs typeface="微軟正黑體"/>
              </a:rPr>
              <a:t>類別名稱</a:t>
            </a:r>
          </a:p>
          <a:p>
            <a:pPr marL="457200" indent="-457200">
              <a:lnSpc>
                <a:spcPct val="90000"/>
              </a:lnSpc>
              <a:spcBef>
                <a:spcPts val="1000"/>
              </a:spcBef>
              <a:buFont typeface="+mj-lt"/>
              <a:buAutoNum type="arabicParenR"/>
            </a:pPr>
            <a:r>
              <a:rPr lang="zh-TW" altLang="en-US" sz="1600" dirty="0">
                <a:latin typeface="微軟正黑體"/>
                <a:ea typeface="微軟正黑體"/>
                <a:cs typeface="微軟正黑體"/>
              </a:rPr>
              <a:t>生命線</a:t>
            </a:r>
            <a:r>
              <a:rPr lang="en-US" altLang="zh-TW" sz="1600" dirty="0">
                <a:latin typeface="微軟正黑體"/>
                <a:ea typeface="微軟正黑體"/>
                <a:cs typeface="微軟正黑體"/>
              </a:rPr>
              <a:t>(Lifeline)</a:t>
            </a:r>
            <a:r>
              <a:rPr lang="zh-TW" altLang="en-US" sz="1600" dirty="0">
                <a:latin typeface="微軟正黑體"/>
                <a:ea typeface="微軟正黑體"/>
                <a:cs typeface="微軟正黑體"/>
              </a:rPr>
              <a:t>：表示互動發生的時間軸</a:t>
            </a:r>
          </a:p>
          <a:p>
            <a:pPr marL="457200" indent="-457200">
              <a:lnSpc>
                <a:spcPct val="90000"/>
              </a:lnSpc>
              <a:spcBef>
                <a:spcPts val="1000"/>
              </a:spcBef>
              <a:buFont typeface="+mj-lt"/>
              <a:buAutoNum type="arabicParenR"/>
            </a:pPr>
            <a:r>
              <a:rPr lang="zh-TW" altLang="en-US" sz="1600" dirty="0">
                <a:latin typeface="微軟正黑體"/>
                <a:ea typeface="微軟正黑體"/>
                <a:cs typeface="微軟正黑體"/>
              </a:rPr>
              <a:t>執行發起</a:t>
            </a:r>
            <a:r>
              <a:rPr lang="en-US" altLang="zh-TW" sz="1600" dirty="0">
                <a:latin typeface="微軟正黑體"/>
                <a:ea typeface="微軟正黑體"/>
                <a:cs typeface="微軟正黑體"/>
              </a:rPr>
              <a:t>(Execution Occurrence)</a:t>
            </a:r>
            <a:r>
              <a:rPr lang="zh-TW" altLang="en-US" sz="1600" dirty="0">
                <a:latin typeface="微軟正黑體"/>
                <a:ea typeface="微軟正黑體"/>
                <a:cs typeface="微軟正黑體"/>
              </a:rPr>
              <a:t>：描繪生命線內某個執行單元</a:t>
            </a:r>
          </a:p>
          <a:p>
            <a:pPr marL="457200" indent="-457200">
              <a:lnSpc>
                <a:spcPct val="90000"/>
              </a:lnSpc>
              <a:spcBef>
                <a:spcPts val="1000"/>
              </a:spcBef>
              <a:buFont typeface="+mj-lt"/>
              <a:buAutoNum type="arabicParenR"/>
            </a:pPr>
            <a:r>
              <a:rPr lang="zh-TW" altLang="en-US" sz="1600" dirty="0">
                <a:latin typeface="微軟正黑體"/>
                <a:ea typeface="微軟正黑體"/>
                <a:cs typeface="微軟正黑體"/>
              </a:rPr>
              <a:t>訊息</a:t>
            </a:r>
            <a:r>
              <a:rPr lang="en-US" altLang="zh-TW" sz="1600" dirty="0">
                <a:latin typeface="微軟正黑體"/>
                <a:ea typeface="微軟正黑體"/>
                <a:cs typeface="微軟正黑體"/>
              </a:rPr>
              <a:t>(Message)</a:t>
            </a:r>
            <a:r>
              <a:rPr lang="zh-TW" altLang="en-US" sz="1600" dirty="0">
                <a:latin typeface="微軟正黑體"/>
                <a:ea typeface="微軟正黑體"/>
                <a:cs typeface="微軟正黑體"/>
              </a:rPr>
              <a:t>：呼叫目標物件的實際作為</a:t>
            </a:r>
          </a:p>
          <a:p>
            <a:pPr marL="457200" indent="-457200">
              <a:lnSpc>
                <a:spcPct val="90000"/>
              </a:lnSpc>
              <a:spcBef>
                <a:spcPts val="1000"/>
              </a:spcBef>
              <a:buFont typeface="+mj-lt"/>
              <a:buAutoNum type="arabicParenR"/>
            </a:pPr>
            <a:r>
              <a:rPr lang="zh-TW" altLang="en-US" sz="1600" dirty="0">
                <a:latin typeface="微軟正黑體"/>
                <a:ea typeface="微軟正黑體"/>
                <a:cs typeface="微軟正黑體"/>
              </a:rPr>
              <a:t>合併片段</a:t>
            </a:r>
            <a:r>
              <a:rPr lang="en-US" altLang="zh-TW" sz="1600" dirty="0">
                <a:latin typeface="微軟正黑體"/>
                <a:ea typeface="微軟正黑體"/>
                <a:cs typeface="微軟正黑體"/>
              </a:rPr>
              <a:t>(Combined Fragment)</a:t>
            </a:r>
            <a:r>
              <a:rPr lang="zh-TW" altLang="en-US" sz="1600" dirty="0">
                <a:latin typeface="微軟正黑體"/>
                <a:ea typeface="微軟正黑體"/>
                <a:cs typeface="微軟正黑體"/>
              </a:rPr>
              <a:t>：描述不同情況下可能發生的變化</a:t>
            </a:r>
            <a:r>
              <a:rPr lang="en-US" altLang="zh-TW" sz="1600" dirty="0">
                <a:latin typeface="微軟正黑體"/>
                <a:ea typeface="微軟正黑體"/>
                <a:cs typeface="微軟正黑體"/>
              </a:rPr>
              <a:t>(opt=option)</a:t>
            </a:r>
          </a:p>
          <a:p>
            <a:pPr marL="457200" indent="-457200">
              <a:lnSpc>
                <a:spcPct val="90000"/>
              </a:lnSpc>
              <a:spcBef>
                <a:spcPts val="1000"/>
              </a:spcBef>
              <a:buFont typeface="+mj-lt"/>
              <a:buAutoNum type="arabicParenR"/>
            </a:pPr>
            <a:r>
              <a:rPr lang="zh-TW" altLang="en-US" sz="1600" dirty="0">
                <a:latin typeface="微軟正黑體"/>
                <a:ea typeface="微軟正黑體"/>
                <a:cs typeface="微軟正黑體"/>
              </a:rPr>
              <a:t>回傳訊息</a:t>
            </a:r>
            <a:r>
              <a:rPr lang="en-US" altLang="zh-TW" sz="1600" dirty="0">
                <a:latin typeface="微軟正黑體"/>
                <a:ea typeface="微軟正黑體"/>
                <a:cs typeface="微軟正黑體"/>
              </a:rPr>
              <a:t>(Reply Message)</a:t>
            </a:r>
            <a:r>
              <a:rPr lang="zh-TW" altLang="en-US" sz="1600" dirty="0">
                <a:latin typeface="微軟正黑體"/>
                <a:ea typeface="微軟正黑體"/>
                <a:cs typeface="微軟正黑體"/>
              </a:rPr>
              <a:t>：非必須符號，因為執行發起的結束點就隱含此意了</a:t>
            </a:r>
          </a:p>
        </p:txBody>
      </p:sp>
    </p:spTree>
    <p:extLst>
      <p:ext uri="{BB962C8B-B14F-4D97-AF65-F5344CB8AC3E}">
        <p14:creationId xmlns:p14="http://schemas.microsoft.com/office/powerpoint/2010/main" val="958178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AB518E-EAB7-4C20-A559-D7D29131E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0517"/>
            <a:ext cx="12192000" cy="4036365"/>
          </a:xfrm>
          <a:prstGeom prst="rect">
            <a:avLst/>
          </a:prstGeom>
        </p:spPr>
      </p:pic>
      <p:grpSp>
        <p:nvGrpSpPr>
          <p:cNvPr id="15" name="组合 14">
            <a:extLst>
              <a:ext uri="{FF2B5EF4-FFF2-40B4-BE49-F238E27FC236}">
                <a16:creationId xmlns:a16="http://schemas.microsoft.com/office/drawing/2014/main" id="{76572FD5-1B3A-4F59-83E9-FC85889543AC}"/>
              </a:ext>
            </a:extLst>
          </p:cNvPr>
          <p:cNvGrpSpPr/>
          <p:nvPr/>
        </p:nvGrpSpPr>
        <p:grpSpPr>
          <a:xfrm>
            <a:off x="260234" y="-721292"/>
            <a:ext cx="4026016" cy="4730218"/>
            <a:chOff x="1045222" y="0"/>
            <a:chExt cx="1922640" cy="2258934"/>
          </a:xfrm>
        </p:grpSpPr>
        <p:sp>
          <p:nvSpPr>
            <p:cNvPr id="5" name="图形 1">
              <a:extLst>
                <a:ext uri="{FF2B5EF4-FFF2-40B4-BE49-F238E27FC236}">
                  <a16:creationId xmlns:a16="http://schemas.microsoft.com/office/drawing/2014/main" id="{6B34E744-07D6-4540-A2E1-916412585C99}"/>
                </a:ext>
              </a:extLst>
            </p:cNvPr>
            <p:cNvSpPr/>
            <p:nvPr/>
          </p:nvSpPr>
          <p:spPr>
            <a:xfrm rot="1387572">
              <a:off x="1045222" y="0"/>
              <a:ext cx="1922640" cy="22589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3175" cap="flat">
              <a:solidFill>
                <a:schemeClr val="bg1">
                  <a:lumMod val="85000"/>
                  <a:alpha val="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6" name="图形 1">
              <a:extLst>
                <a:ext uri="{FF2B5EF4-FFF2-40B4-BE49-F238E27FC236}">
                  <a16:creationId xmlns:a16="http://schemas.microsoft.com/office/drawing/2014/main" id="{8119A8F9-49A0-4033-99F1-7E67F64C06CA}"/>
                </a:ext>
              </a:extLst>
            </p:cNvPr>
            <p:cNvSpPr/>
            <p:nvPr/>
          </p:nvSpPr>
          <p:spPr>
            <a:xfrm rot="1387572">
              <a:off x="1128373" y="97695"/>
              <a:ext cx="1756338" cy="206354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1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7" name="图形 1">
              <a:extLst>
                <a:ext uri="{FF2B5EF4-FFF2-40B4-BE49-F238E27FC236}">
                  <a16:creationId xmlns:a16="http://schemas.microsoft.com/office/drawing/2014/main" id="{987E41CC-0EC3-402F-B6EF-10CF459EC0AC}"/>
                </a:ext>
              </a:extLst>
            </p:cNvPr>
            <p:cNvSpPr/>
            <p:nvPr/>
          </p:nvSpPr>
          <p:spPr>
            <a:xfrm rot="1387572">
              <a:off x="1211524" y="195390"/>
              <a:ext cx="1590037" cy="186815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 name="图形 1">
              <a:extLst>
                <a:ext uri="{FF2B5EF4-FFF2-40B4-BE49-F238E27FC236}">
                  <a16:creationId xmlns:a16="http://schemas.microsoft.com/office/drawing/2014/main" id="{63690B01-0E7C-4088-B931-846A794B3AD8}"/>
                </a:ext>
              </a:extLst>
            </p:cNvPr>
            <p:cNvSpPr/>
            <p:nvPr/>
          </p:nvSpPr>
          <p:spPr>
            <a:xfrm rot="1387572">
              <a:off x="1294674" y="293085"/>
              <a:ext cx="1423735" cy="167276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50000"/>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 name="图形 1">
              <a:extLst>
                <a:ext uri="{FF2B5EF4-FFF2-40B4-BE49-F238E27FC236}">
                  <a16:creationId xmlns:a16="http://schemas.microsoft.com/office/drawing/2014/main" id="{1FD98734-FCC7-47A9-96D6-D54EF875D5C2}"/>
                </a:ext>
              </a:extLst>
            </p:cNvPr>
            <p:cNvSpPr/>
            <p:nvPr/>
          </p:nvSpPr>
          <p:spPr>
            <a:xfrm rot="1387572">
              <a:off x="1377825" y="390780"/>
              <a:ext cx="1257433" cy="147737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0" name="图形 1">
              <a:extLst>
                <a:ext uri="{FF2B5EF4-FFF2-40B4-BE49-F238E27FC236}">
                  <a16:creationId xmlns:a16="http://schemas.microsoft.com/office/drawing/2014/main" id="{6A020E01-5CFF-4B7E-99D4-4665E3213325}"/>
                </a:ext>
              </a:extLst>
            </p:cNvPr>
            <p:cNvSpPr/>
            <p:nvPr/>
          </p:nvSpPr>
          <p:spPr>
            <a:xfrm rot="1387572">
              <a:off x="1460976" y="488475"/>
              <a:ext cx="1091132" cy="128198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alpha val="0"/>
                    <a:lumMod val="5000"/>
                    <a:lumOff val="95000"/>
                  </a:schemeClr>
                </a:gs>
                <a:gs pos="100000">
                  <a:schemeClr val="bg1">
                    <a:lumMod val="85000"/>
                    <a:alpha val="0"/>
                  </a:schemeClr>
                </a:gs>
              </a:gsLst>
              <a:lin ang="10800000" scaled="1"/>
              <a:tileRect/>
            </a:gradFill>
            <a:ln w="3175" cap="flat" cmpd="sng" algn="ctr">
              <a:solidFill>
                <a:schemeClr val="bg1">
                  <a:lumMod val="85000"/>
                  <a:alpha val="8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11" name="图形 1">
              <a:extLst>
                <a:ext uri="{FF2B5EF4-FFF2-40B4-BE49-F238E27FC236}">
                  <a16:creationId xmlns:a16="http://schemas.microsoft.com/office/drawing/2014/main" id="{C0BE5B18-C613-431D-A123-8B9578AF7372}"/>
                </a:ext>
              </a:extLst>
            </p:cNvPr>
            <p:cNvSpPr/>
            <p:nvPr/>
          </p:nvSpPr>
          <p:spPr>
            <a:xfrm rot="1387572">
              <a:off x="1544127" y="586170"/>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3175" cap="flat">
              <a:gradFill flip="none" rotWithShape="1">
                <a:gsLst>
                  <a:gs pos="0">
                    <a:schemeClr val="accent1">
                      <a:lumMod val="5000"/>
                      <a:lumOff val="95000"/>
                    </a:schemeClr>
                  </a:gs>
                  <a:gs pos="100000">
                    <a:schemeClr val="bg1">
                      <a:lumMod val="75000"/>
                      <a:alpha val="0"/>
                    </a:schemeClr>
                  </a:gs>
                </a:gsLst>
                <a:lin ang="10800000" scaled="1"/>
                <a:tileRect/>
              </a:gra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2" name="图形 1">
              <a:extLst>
                <a:ext uri="{FF2B5EF4-FFF2-40B4-BE49-F238E27FC236}">
                  <a16:creationId xmlns:a16="http://schemas.microsoft.com/office/drawing/2014/main" id="{86C5F190-1277-4832-9277-74A3E05FDB67}"/>
                </a:ext>
              </a:extLst>
            </p:cNvPr>
            <p:cNvSpPr/>
            <p:nvPr/>
          </p:nvSpPr>
          <p:spPr>
            <a:xfrm rot="1387572">
              <a:off x="1544127" y="586170"/>
              <a:ext cx="924830" cy="10865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3175" cap="flat">
              <a:no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sp>
        <p:nvSpPr>
          <p:cNvPr id="16" name="文本框 15">
            <a:extLst>
              <a:ext uri="{FF2B5EF4-FFF2-40B4-BE49-F238E27FC236}">
                <a16:creationId xmlns:a16="http://schemas.microsoft.com/office/drawing/2014/main" id="{308F8FF9-4BA1-4591-94CE-230445819CB8}"/>
              </a:ext>
            </a:extLst>
          </p:cNvPr>
          <p:cNvSpPr txBox="1"/>
          <p:nvPr/>
        </p:nvSpPr>
        <p:spPr>
          <a:xfrm>
            <a:off x="1547219" y="1289873"/>
            <a:ext cx="2701631" cy="707886"/>
          </a:xfrm>
          <a:prstGeom prst="rect">
            <a:avLst/>
          </a:prstGeom>
          <a:noFill/>
        </p:spPr>
        <p:txBody>
          <a:bodyPr wrap="none" rtlCol="0">
            <a:spAutoFit/>
          </a:bodyPr>
          <a:lstStyle/>
          <a:p>
            <a:r>
              <a:rPr lang="en-US" altLang="zh-TW" sz="4000" dirty="0">
                <a:latin typeface="微軟正黑體"/>
                <a:ea typeface="微軟正黑體"/>
                <a:cs typeface="微軟正黑體"/>
              </a:rPr>
              <a:t>UML</a:t>
            </a:r>
            <a:r>
              <a:rPr lang="zh-TW" altLang="en-US" sz="4000" dirty="0">
                <a:latin typeface="微軟正黑體"/>
                <a:ea typeface="微軟正黑體"/>
                <a:cs typeface="微軟正黑體"/>
              </a:rPr>
              <a:t>與</a:t>
            </a:r>
            <a:r>
              <a:rPr lang="en-US" altLang="zh-TW" sz="4000" dirty="0">
                <a:latin typeface="微軟正黑體"/>
                <a:ea typeface="微軟正黑體"/>
                <a:cs typeface="微軟正黑體"/>
              </a:rPr>
              <a:t>OO</a:t>
            </a:r>
            <a:endParaRPr lang="zh-CN" altLang="en-US" sz="4000" b="1" spc="600" dirty="0">
              <a:solidFill>
                <a:srgbClr val="323232"/>
              </a:solidFill>
              <a:effectLst>
                <a:outerShdw blurRad="63500" sx="102000" sy="102000" algn="ctr" rotWithShape="0">
                  <a:prstClr val="black">
                    <a:alpha val="40000"/>
                  </a:prstClr>
                </a:outerShdw>
              </a:effectLst>
              <a:latin typeface="微軟正黑體"/>
              <a:ea typeface="微軟正黑體"/>
              <a:cs typeface="微軟正黑體"/>
            </a:endParaRPr>
          </a:p>
        </p:txBody>
      </p:sp>
      <p:sp>
        <p:nvSpPr>
          <p:cNvPr id="14" name="矩形 13"/>
          <p:cNvSpPr/>
          <p:nvPr/>
        </p:nvSpPr>
        <p:spPr>
          <a:xfrm>
            <a:off x="4721266" y="800599"/>
            <a:ext cx="7252157" cy="359809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nSpc>
                <a:spcPct val="90000"/>
              </a:lnSpc>
              <a:buFont typeface="Wingdings" charset="2"/>
              <a:buChar char="n"/>
            </a:pPr>
            <a:r>
              <a:rPr lang="en-US" altLang="zh-TW" sz="2000" dirty="0">
                <a:solidFill>
                  <a:schemeClr val="tx1"/>
                </a:solidFill>
                <a:latin typeface="微軟正黑體"/>
                <a:ea typeface="微軟正黑體"/>
                <a:cs typeface="微軟正黑體"/>
              </a:rPr>
              <a:t>Unified Modeling Language (UML)</a:t>
            </a:r>
            <a:r>
              <a:rPr lang="zh-TW" altLang="en-US" sz="2000" dirty="0">
                <a:solidFill>
                  <a:schemeClr val="tx1"/>
                </a:solidFill>
                <a:latin typeface="微軟正黑體"/>
                <a:ea typeface="微軟正黑體"/>
                <a:cs typeface="微軟正黑體"/>
              </a:rPr>
              <a:t>：統一塑模語言，是物件導向分析與設計的標準工具語言，亦可用來描述企業程序。</a:t>
            </a:r>
            <a:endParaRPr lang="en-US" altLang="zh-TW" sz="2000" dirty="0">
              <a:solidFill>
                <a:schemeClr val="tx1"/>
              </a:solidFill>
              <a:latin typeface="微軟正黑體"/>
              <a:ea typeface="微軟正黑體"/>
              <a:cs typeface="微軟正黑體"/>
            </a:endParaRPr>
          </a:p>
          <a:p>
            <a:pPr lvl="1">
              <a:lnSpc>
                <a:spcPct val="90000"/>
              </a:lnSpc>
            </a:pPr>
            <a:endParaRPr lang="zh-TW" altLang="en-US" sz="2000" dirty="0">
              <a:solidFill>
                <a:schemeClr val="tx1"/>
              </a:solidFill>
              <a:latin typeface="微軟正黑體"/>
              <a:ea typeface="微軟正黑體"/>
              <a:cs typeface="微軟正黑體"/>
            </a:endParaRPr>
          </a:p>
          <a:p>
            <a:pPr marL="342900" indent="-342900">
              <a:lnSpc>
                <a:spcPct val="90000"/>
              </a:lnSpc>
              <a:buFont typeface="Wingdings" charset="2"/>
              <a:buChar char="n"/>
            </a:pPr>
            <a:r>
              <a:rPr lang="zh-TW" altLang="en-US" sz="2000" dirty="0">
                <a:solidFill>
                  <a:schemeClr val="tx1"/>
                </a:solidFill>
                <a:latin typeface="微軟正黑體"/>
                <a:ea typeface="微軟正黑體"/>
                <a:cs typeface="微軟正黑體"/>
              </a:rPr>
              <a:t>塑模</a:t>
            </a:r>
            <a:r>
              <a:rPr lang="en-US" altLang="zh-TW" sz="2000" dirty="0">
                <a:solidFill>
                  <a:schemeClr val="tx1"/>
                </a:solidFill>
                <a:latin typeface="微軟正黑體"/>
                <a:ea typeface="微軟正黑體"/>
                <a:cs typeface="微軟正黑體"/>
              </a:rPr>
              <a:t>(modeling)</a:t>
            </a:r>
            <a:r>
              <a:rPr lang="zh-TW" altLang="en-US" sz="2000" dirty="0">
                <a:solidFill>
                  <a:schemeClr val="tx1"/>
                </a:solidFill>
                <a:latin typeface="微軟正黑體"/>
                <a:ea typeface="微軟正黑體"/>
                <a:cs typeface="微軟正黑體"/>
              </a:rPr>
              <a:t>：開發資訊系統時，必須先確認使用者需求，並將此需求以通用的圖形及語法建立成視覺模型</a:t>
            </a:r>
            <a:r>
              <a:rPr lang="en-US" altLang="zh-TW" sz="2000" dirty="0">
                <a:solidFill>
                  <a:schemeClr val="tx1"/>
                </a:solidFill>
                <a:latin typeface="微軟正黑體"/>
                <a:ea typeface="微軟正黑體"/>
                <a:cs typeface="微軟正黑體"/>
              </a:rPr>
              <a:t>(visual model)</a:t>
            </a:r>
            <a:r>
              <a:rPr lang="zh-TW" altLang="en-US" sz="2000" dirty="0">
                <a:solidFill>
                  <a:schemeClr val="tx1"/>
                </a:solidFill>
                <a:latin typeface="微軟正黑體"/>
                <a:ea typeface="微軟正黑體"/>
                <a:cs typeface="微軟正黑體"/>
              </a:rPr>
              <a:t>，以便有效傳達給程式設計師。</a:t>
            </a:r>
          </a:p>
        </p:txBody>
      </p:sp>
    </p:spTree>
    <p:extLst>
      <p:ext uri="{BB962C8B-B14F-4D97-AF65-F5344CB8AC3E}">
        <p14:creationId xmlns:p14="http://schemas.microsoft.com/office/powerpoint/2010/main" val="711692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8185254" cy="707886"/>
          </a:xfrm>
          <a:prstGeom prst="rect">
            <a:avLst/>
          </a:prstGeom>
          <a:noFill/>
        </p:spPr>
        <p:txBody>
          <a:bodyPr wrap="none" rtlCol="0">
            <a:spAutoFit/>
          </a:bodyPr>
          <a:lstStyle/>
          <a:p>
            <a:r>
              <a:rPr lang="zh-TW" altLang="en-US" sz="4000" dirty="0">
                <a:latin typeface="微軟正黑體"/>
                <a:ea typeface="微軟正黑體"/>
                <a:cs typeface="微軟正黑體"/>
              </a:rPr>
              <a:t>溝通圖 </a:t>
            </a:r>
            <a:r>
              <a:rPr lang="en-US" altLang="zh-TW" sz="4000" dirty="0">
                <a:latin typeface="微軟正黑體"/>
                <a:ea typeface="微軟正黑體"/>
                <a:cs typeface="微軟正黑體"/>
              </a:rPr>
              <a:t>(Communication diagram)</a:t>
            </a:r>
            <a:endParaRPr lang="zh-CN" altLang="en-US" sz="4000" dirty="0">
              <a:latin typeface="微軟正黑體"/>
              <a:ea typeface="微軟正黑體"/>
              <a:cs typeface="微軟正黑體"/>
            </a:endParaRPr>
          </a:p>
        </p:txBody>
      </p:sp>
      <p:sp>
        <p:nvSpPr>
          <p:cNvPr id="40" name="Rectangle 3"/>
          <p:cNvSpPr txBox="1">
            <a:spLocks noChangeArrowheads="1"/>
          </p:cNvSpPr>
          <p:nvPr/>
        </p:nvSpPr>
        <p:spPr>
          <a:xfrm>
            <a:off x="2272331" y="2924596"/>
            <a:ext cx="8343900" cy="1862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物件會以圖像</a:t>
            </a:r>
            <a:r>
              <a:rPr lang="en-US" altLang="zh-TW" sz="2400" dirty="0">
                <a:latin typeface="微軟正黑體"/>
                <a:ea typeface="微軟正黑體"/>
                <a:cs typeface="微軟正黑體"/>
              </a:rPr>
              <a:t>(icon)</a:t>
            </a:r>
            <a:r>
              <a:rPr lang="zh-TW" altLang="en-US" sz="2400" dirty="0">
                <a:latin typeface="微軟正黑體"/>
                <a:ea typeface="微軟正黑體"/>
                <a:cs typeface="微軟正黑體"/>
              </a:rPr>
              <a:t>的方式顯示出來</a:t>
            </a:r>
          </a:p>
          <a:p>
            <a:pPr>
              <a:buFont typeface="Wingdings" charset="2"/>
              <a:buChar char="n"/>
            </a:pPr>
            <a:r>
              <a:rPr lang="zh-TW" altLang="en-US" sz="2400" dirty="0">
                <a:latin typeface="微軟正黑體"/>
                <a:ea typeface="微軟正黑體"/>
                <a:cs typeface="微軟正黑體"/>
              </a:rPr>
              <a:t>訊息傳遞以箭號表示方向，順序以編號大小決定</a:t>
            </a:r>
          </a:p>
          <a:p>
            <a:pPr>
              <a:buFont typeface="Wingdings" charset="2"/>
              <a:buChar char="n"/>
            </a:pPr>
            <a:r>
              <a:rPr lang="zh-TW" altLang="en-US" sz="2400" dirty="0">
                <a:latin typeface="微軟正黑體"/>
                <a:ea typeface="微軟正黑體"/>
                <a:cs typeface="微軟正黑體"/>
              </a:rPr>
              <a:t>特色：容易表示物件之間是如何相連的</a:t>
            </a:r>
          </a:p>
          <a:p>
            <a:pPr marL="0" indent="0">
              <a:buNone/>
            </a:pPr>
            <a:endParaRPr lang="zh-TW" altLang="en-US" sz="2400" dirty="0">
              <a:latin typeface="微軟正黑體"/>
              <a:ea typeface="微軟正黑體"/>
              <a:cs typeface="微軟正黑體"/>
            </a:endParaRPr>
          </a:p>
        </p:txBody>
      </p:sp>
    </p:spTree>
    <p:extLst>
      <p:ext uri="{BB962C8B-B14F-4D97-AF65-F5344CB8AC3E}">
        <p14:creationId xmlns:p14="http://schemas.microsoft.com/office/powerpoint/2010/main" val="154358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溝通圖範例</a:t>
            </a:r>
            <a:endParaRPr lang="zh-CN" altLang="en-US" sz="4000" dirty="0">
              <a:latin typeface="微軟正黑體"/>
              <a:ea typeface="微軟正黑體"/>
              <a:cs typeface="微軟正黑體"/>
            </a:endParaRPr>
          </a:p>
        </p:txBody>
      </p:sp>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096" y="1459466"/>
            <a:ext cx="8526463" cy="518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40609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latin typeface="微軟正黑體"/>
                <a:ea typeface="微軟正黑體"/>
                <a:cs typeface="微軟正黑體"/>
              </a:rPr>
              <a:t>類別圖</a:t>
            </a:r>
            <a:endParaRPr lang="zh-CN" altLang="en-US" sz="4000" dirty="0">
              <a:latin typeface="微軟正黑體"/>
              <a:ea typeface="微軟正黑體"/>
              <a:cs typeface="微軟正黑體"/>
            </a:endParaRPr>
          </a:p>
        </p:txBody>
      </p:sp>
      <p:sp>
        <p:nvSpPr>
          <p:cNvPr id="39" name="Rectangle 3"/>
          <p:cNvSpPr txBox="1">
            <a:spLocks noChangeArrowheads="1"/>
          </p:cNvSpPr>
          <p:nvPr/>
        </p:nvSpPr>
        <p:spPr>
          <a:xfrm>
            <a:off x="1267276" y="2814958"/>
            <a:ext cx="10181212" cy="3251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000" dirty="0">
                <a:latin typeface="微軟正黑體"/>
                <a:ea typeface="微軟正黑體"/>
                <a:cs typeface="微軟正黑體"/>
              </a:rPr>
              <a:t>類別圖</a:t>
            </a:r>
            <a:r>
              <a:rPr lang="en-US" altLang="zh-TW" sz="2000" dirty="0">
                <a:latin typeface="微軟正黑體"/>
                <a:ea typeface="微軟正黑體"/>
                <a:cs typeface="微軟正黑體"/>
              </a:rPr>
              <a:t>(class diagram)</a:t>
            </a:r>
            <a:r>
              <a:rPr lang="zh-TW" altLang="en-US" sz="2000" dirty="0">
                <a:latin typeface="微軟正黑體"/>
                <a:ea typeface="微軟正黑體"/>
                <a:cs typeface="微軟正黑體"/>
              </a:rPr>
              <a:t>：此圖藉由描述系統內的各個類別以及類別之間的關係，以呈現系統結構。</a:t>
            </a:r>
            <a:r>
              <a:rPr lang="en-US" altLang="zh-TW" sz="2000" dirty="0">
                <a:latin typeface="微軟正黑體"/>
                <a:ea typeface="微軟正黑體"/>
                <a:cs typeface="微軟正黑體"/>
              </a:rPr>
              <a:t>OO</a:t>
            </a:r>
            <a:r>
              <a:rPr lang="zh-TW" altLang="en-US" sz="2000" dirty="0">
                <a:latin typeface="微軟正黑體"/>
                <a:ea typeface="微軟正黑體"/>
                <a:cs typeface="微軟正黑體"/>
              </a:rPr>
              <a:t>技術的核心是物件及其類別，故此圖是</a:t>
            </a:r>
            <a:r>
              <a:rPr lang="en-US" altLang="zh-TW" sz="2000" dirty="0">
                <a:latin typeface="微軟正黑體"/>
                <a:ea typeface="微軟正黑體"/>
                <a:cs typeface="微軟正黑體"/>
              </a:rPr>
              <a:t>OOAD</a:t>
            </a:r>
            <a:r>
              <a:rPr lang="zh-TW" altLang="en-US" sz="2000" dirty="0">
                <a:latin typeface="微軟正黑體"/>
                <a:ea typeface="微軟正黑體"/>
                <a:cs typeface="微軟正黑體"/>
              </a:rPr>
              <a:t>中最核心的圖形。</a:t>
            </a:r>
          </a:p>
          <a:p>
            <a:pPr>
              <a:buFont typeface="Wingdings" charset="2"/>
              <a:buChar char="n"/>
            </a:pPr>
            <a:r>
              <a:rPr lang="en-US" altLang="zh-TW" sz="2000" dirty="0">
                <a:latin typeface="微軟正黑體"/>
                <a:ea typeface="微軟正黑體"/>
                <a:cs typeface="微軟正黑體"/>
              </a:rPr>
              <a:t>OO</a:t>
            </a:r>
            <a:r>
              <a:rPr lang="zh-TW" altLang="en-US" sz="2000" dirty="0">
                <a:latin typeface="微軟正黑體"/>
                <a:ea typeface="微軟正黑體"/>
                <a:cs typeface="微軟正黑體"/>
              </a:rPr>
              <a:t>內的每個類別包含名稱、屬性</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即資料</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及方法</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即行為</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，與傳統結構化系統將資料交由資料庫、行為交由應用程式處理的模式大不相同。</a:t>
            </a:r>
          </a:p>
          <a:p>
            <a:pPr>
              <a:buFont typeface="Wingdings" charset="2"/>
              <a:buChar char="n"/>
            </a:pPr>
            <a:r>
              <a:rPr lang="zh-TW" altLang="en-US" sz="2000" dirty="0">
                <a:latin typeface="微軟正黑體"/>
                <a:ea typeface="微軟正黑體"/>
                <a:cs typeface="微軟正黑體"/>
              </a:rPr>
              <a:t>分類：</a:t>
            </a:r>
          </a:p>
          <a:p>
            <a:pPr lvl="1">
              <a:buFont typeface="Wingdings" charset="2"/>
              <a:buChar char="²"/>
            </a:pPr>
            <a:r>
              <a:rPr lang="zh-TW" altLang="en-US" sz="2000" dirty="0">
                <a:solidFill>
                  <a:srgbClr val="548235"/>
                </a:solidFill>
                <a:latin typeface="微軟正黑體"/>
                <a:ea typeface="微軟正黑體"/>
                <a:cs typeface="微軟正黑體"/>
              </a:rPr>
              <a:t>概念類別圖：在系統分析</a:t>
            </a:r>
            <a:r>
              <a:rPr lang="en-US" altLang="zh-TW" sz="2000" dirty="0">
                <a:solidFill>
                  <a:srgbClr val="548235"/>
                </a:solidFill>
                <a:latin typeface="微軟正黑體"/>
                <a:ea typeface="微軟正黑體"/>
                <a:cs typeface="微軟正黑體"/>
              </a:rPr>
              <a:t>(OOA)</a:t>
            </a:r>
            <a:r>
              <a:rPr lang="zh-TW" altLang="en-US" sz="2000" dirty="0">
                <a:solidFill>
                  <a:srgbClr val="548235"/>
                </a:solidFill>
                <a:latin typeface="微軟正黑體"/>
                <a:ea typeface="微軟正黑體"/>
                <a:cs typeface="微軟正黑體"/>
              </a:rPr>
              <a:t>階段繪製的類別圖，不必考量特定技術內涵</a:t>
            </a:r>
            <a:r>
              <a:rPr lang="en-US" altLang="zh-TW" sz="2000" dirty="0">
                <a:solidFill>
                  <a:srgbClr val="548235"/>
                </a:solidFill>
                <a:latin typeface="微軟正黑體"/>
                <a:ea typeface="微軟正黑體"/>
                <a:cs typeface="微軟正黑體"/>
              </a:rPr>
              <a:t>(e.g., Java or C++)</a:t>
            </a:r>
            <a:r>
              <a:rPr lang="zh-TW" altLang="en-US" sz="2000" dirty="0">
                <a:solidFill>
                  <a:srgbClr val="548235"/>
                </a:solidFill>
                <a:latin typeface="微軟正黑體"/>
                <a:ea typeface="微軟正黑體"/>
                <a:cs typeface="微軟正黑體"/>
              </a:rPr>
              <a:t>，也不必考慮技術細節</a:t>
            </a:r>
            <a:r>
              <a:rPr lang="en-US" altLang="zh-TW" sz="2000" dirty="0">
                <a:solidFill>
                  <a:srgbClr val="548235"/>
                </a:solidFill>
                <a:latin typeface="微軟正黑體"/>
                <a:ea typeface="微軟正黑體"/>
                <a:cs typeface="微軟正黑體"/>
              </a:rPr>
              <a:t>(</a:t>
            </a:r>
            <a:r>
              <a:rPr lang="zh-TW" altLang="en-US" sz="2000" dirty="0">
                <a:solidFill>
                  <a:srgbClr val="548235"/>
                </a:solidFill>
                <a:latin typeface="微軟正黑體"/>
                <a:ea typeface="微軟正黑體"/>
                <a:cs typeface="微軟正黑體"/>
              </a:rPr>
              <a:t>可忽略屬性及方法</a:t>
            </a:r>
            <a:r>
              <a:rPr lang="en-US" altLang="zh-TW" sz="2000" dirty="0">
                <a:solidFill>
                  <a:srgbClr val="548235"/>
                </a:solidFill>
                <a:latin typeface="微軟正黑體"/>
                <a:ea typeface="微軟正黑體"/>
                <a:cs typeface="微軟正黑體"/>
              </a:rPr>
              <a:t>)</a:t>
            </a:r>
            <a:r>
              <a:rPr lang="zh-TW" altLang="en-US" sz="2000" dirty="0">
                <a:solidFill>
                  <a:srgbClr val="548235"/>
                </a:solidFill>
                <a:latin typeface="微軟正黑體"/>
                <a:ea typeface="微軟正黑體"/>
                <a:cs typeface="微軟正黑體"/>
              </a:rPr>
              <a:t>。此圖可用來塑模企業程序，形成概念模型</a:t>
            </a:r>
            <a:r>
              <a:rPr lang="en-US" altLang="zh-TW" sz="2000" dirty="0">
                <a:solidFill>
                  <a:srgbClr val="548235"/>
                </a:solidFill>
                <a:latin typeface="微軟正黑體"/>
                <a:ea typeface="微軟正黑體"/>
                <a:cs typeface="微軟正黑體"/>
              </a:rPr>
              <a:t>(conceptual model)</a:t>
            </a:r>
            <a:r>
              <a:rPr lang="zh-TW" altLang="en-US" sz="2000" dirty="0">
                <a:solidFill>
                  <a:srgbClr val="548235"/>
                </a:solidFill>
                <a:latin typeface="微軟正黑體"/>
                <a:ea typeface="微軟正黑體"/>
                <a:cs typeface="微軟正黑體"/>
              </a:rPr>
              <a:t>。</a:t>
            </a:r>
          </a:p>
          <a:p>
            <a:pPr lvl="1">
              <a:buFont typeface="Wingdings" charset="2"/>
              <a:buChar char="²"/>
            </a:pPr>
            <a:r>
              <a:rPr lang="zh-TW" altLang="en-US" sz="2000" dirty="0">
                <a:solidFill>
                  <a:srgbClr val="548235"/>
                </a:solidFill>
                <a:latin typeface="微軟正黑體"/>
                <a:ea typeface="微軟正黑體"/>
                <a:cs typeface="微軟正黑體"/>
              </a:rPr>
              <a:t>設計類別圖：在系統設計</a:t>
            </a:r>
            <a:r>
              <a:rPr lang="en-US" altLang="zh-TW" sz="2000" dirty="0">
                <a:solidFill>
                  <a:srgbClr val="548235"/>
                </a:solidFill>
                <a:latin typeface="微軟正黑體"/>
                <a:ea typeface="微軟正黑體"/>
                <a:cs typeface="微軟正黑體"/>
              </a:rPr>
              <a:t>(OOD)</a:t>
            </a:r>
            <a:r>
              <a:rPr lang="zh-TW" altLang="en-US" sz="2000" dirty="0">
                <a:solidFill>
                  <a:srgbClr val="548235"/>
                </a:solidFill>
                <a:latin typeface="微軟正黑體"/>
                <a:ea typeface="微軟正黑體"/>
                <a:cs typeface="微軟正黑體"/>
              </a:rPr>
              <a:t>階段繪製的類別圖，必須將選定技術之細節包含在圖形內。</a:t>
            </a:r>
          </a:p>
        </p:txBody>
      </p:sp>
    </p:spTree>
    <p:extLst>
      <p:ext uri="{BB962C8B-B14F-4D97-AF65-F5344CB8AC3E}">
        <p14:creationId xmlns:p14="http://schemas.microsoft.com/office/powerpoint/2010/main" val="1244963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3262432" cy="707886"/>
          </a:xfrm>
          <a:prstGeom prst="rect">
            <a:avLst/>
          </a:prstGeom>
          <a:noFill/>
        </p:spPr>
        <p:txBody>
          <a:bodyPr wrap="none" rtlCol="0">
            <a:spAutoFit/>
          </a:bodyPr>
          <a:lstStyle/>
          <a:p>
            <a:r>
              <a:rPr lang="zh-TW" altLang="en-US" sz="4000" dirty="0">
                <a:latin typeface="微軟正黑體"/>
                <a:ea typeface="微軟正黑體"/>
                <a:cs typeface="微軟正黑體"/>
              </a:rPr>
              <a:t>類別圖：符號</a:t>
            </a:r>
            <a:endParaRPr lang="zh-CN" altLang="en-US" sz="4000" dirty="0">
              <a:latin typeface="微軟正黑體"/>
              <a:ea typeface="微軟正黑體"/>
              <a:cs typeface="微軟正黑體"/>
            </a:endParaRPr>
          </a:p>
        </p:txBody>
      </p:sp>
      <p:sp>
        <p:nvSpPr>
          <p:cNvPr id="40" name="Rectangle 3"/>
          <p:cNvSpPr txBox="1">
            <a:spLocks noChangeArrowheads="1"/>
          </p:cNvSpPr>
          <p:nvPr/>
        </p:nvSpPr>
        <p:spPr>
          <a:xfrm>
            <a:off x="1900823" y="2437804"/>
            <a:ext cx="9374063" cy="4067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符號：</a:t>
            </a:r>
          </a:p>
          <a:p>
            <a:pPr lvl="1">
              <a:buFont typeface="Wingdings" charset="2"/>
              <a:buChar char="²"/>
            </a:pPr>
            <a:r>
              <a:rPr lang="zh-TW" altLang="en-US" dirty="0">
                <a:solidFill>
                  <a:srgbClr val="548235"/>
                </a:solidFill>
                <a:latin typeface="微軟正黑體"/>
                <a:ea typeface="微軟正黑體"/>
                <a:cs typeface="微軟正黑體"/>
              </a:rPr>
              <a:t>類別：              </a:t>
            </a:r>
            <a:r>
              <a:rPr lang="en-US" altLang="zh-TW" dirty="0">
                <a:solidFill>
                  <a:srgbClr val="548235"/>
                </a:solidFill>
                <a:latin typeface="微軟正黑體"/>
                <a:ea typeface="微軟正黑體"/>
                <a:cs typeface="微軟正黑體"/>
              </a:rPr>
              <a:t> </a:t>
            </a:r>
            <a:r>
              <a:rPr lang="zh-TW" altLang="en-US" dirty="0">
                <a:solidFill>
                  <a:srgbClr val="548235"/>
                </a:solidFill>
                <a:latin typeface="微軟正黑體"/>
                <a:ea typeface="微軟正黑體"/>
                <a:cs typeface="微軟正黑體"/>
              </a:rPr>
              <a:t>抽象類別：              </a:t>
            </a:r>
            <a:r>
              <a:rPr lang="en-US" altLang="zh-TW" dirty="0">
                <a:solidFill>
                  <a:srgbClr val="548235"/>
                </a:solidFill>
                <a:latin typeface="微軟正黑體"/>
                <a:ea typeface="微軟正黑體"/>
                <a:cs typeface="微軟正黑體"/>
              </a:rPr>
              <a:t>  </a:t>
            </a:r>
            <a:r>
              <a:rPr lang="zh-TW" altLang="en-US" dirty="0">
                <a:solidFill>
                  <a:srgbClr val="548235"/>
                </a:solidFill>
                <a:latin typeface="微軟正黑體"/>
                <a:ea typeface="微軟正黑體"/>
                <a:cs typeface="微軟正黑體"/>
              </a:rPr>
              <a:t>介面：</a:t>
            </a:r>
          </a:p>
          <a:p>
            <a:pPr lvl="1">
              <a:buFont typeface="Wingdings" charset="2"/>
              <a:buChar char="²"/>
            </a:pPr>
            <a:endParaRPr lang="zh-TW" altLang="en-US" dirty="0">
              <a:solidFill>
                <a:srgbClr val="548235"/>
              </a:solidFill>
              <a:latin typeface="微軟正黑體"/>
              <a:ea typeface="微軟正黑體"/>
              <a:cs typeface="微軟正黑體"/>
            </a:endParaRPr>
          </a:p>
          <a:p>
            <a:pPr lvl="1">
              <a:buFont typeface="Wingdings" charset="2"/>
              <a:buChar char="²"/>
            </a:pPr>
            <a:endParaRPr lang="zh-TW" altLang="en-US" dirty="0">
              <a:solidFill>
                <a:srgbClr val="548235"/>
              </a:solidFill>
              <a:latin typeface="微軟正黑體"/>
              <a:ea typeface="微軟正黑體"/>
              <a:cs typeface="微軟正黑體"/>
            </a:endParaRPr>
          </a:p>
          <a:p>
            <a:pPr lvl="1">
              <a:buFont typeface="Wingdings" charset="2"/>
              <a:buChar char="²"/>
            </a:pPr>
            <a:r>
              <a:rPr lang="zh-TW" altLang="en-US" dirty="0">
                <a:solidFill>
                  <a:srgbClr val="548235"/>
                </a:solidFill>
                <a:latin typeface="微軟正黑體"/>
                <a:ea typeface="微軟正黑體"/>
                <a:cs typeface="微軟正黑體"/>
              </a:rPr>
              <a:t>有時為了讓概念模型更簡潔，可將類別的屬性或方法省略。</a:t>
            </a:r>
          </a:p>
          <a:p>
            <a:pPr lvl="1">
              <a:buFont typeface="Wingdings" charset="2"/>
              <a:buChar char="²"/>
            </a:pPr>
            <a:r>
              <a:rPr lang="zh-TW" altLang="en-US" dirty="0">
                <a:solidFill>
                  <a:srgbClr val="548235"/>
                </a:solidFill>
                <a:latin typeface="微軟正黑體"/>
                <a:ea typeface="微軟正黑體"/>
                <a:cs typeface="微軟正黑體"/>
              </a:rPr>
              <a:t>屬性及方法的透明度</a:t>
            </a:r>
            <a:r>
              <a:rPr lang="en-US" altLang="zh-TW" dirty="0">
                <a:solidFill>
                  <a:srgbClr val="548235"/>
                </a:solidFill>
                <a:latin typeface="微軟正黑體"/>
                <a:ea typeface="微軟正黑體"/>
                <a:cs typeface="微軟正黑體"/>
              </a:rPr>
              <a:t>(visibility)</a:t>
            </a:r>
            <a:r>
              <a:rPr lang="zh-TW" altLang="en-US" dirty="0">
                <a:solidFill>
                  <a:srgbClr val="548235"/>
                </a:solidFill>
                <a:latin typeface="微軟正黑體"/>
                <a:ea typeface="微軟正黑體"/>
                <a:cs typeface="微軟正黑體"/>
              </a:rPr>
              <a:t>：</a:t>
            </a:r>
          </a:p>
          <a:p>
            <a:pPr lvl="2"/>
            <a:r>
              <a:rPr lang="zh-TW" altLang="en-US" sz="2400" dirty="0">
                <a:solidFill>
                  <a:srgbClr val="660066"/>
                </a:solidFill>
                <a:latin typeface="微軟正黑體"/>
                <a:ea typeface="微軟正黑體"/>
                <a:cs typeface="微軟正黑體"/>
              </a:rPr>
              <a:t>公開</a:t>
            </a:r>
            <a:r>
              <a:rPr lang="en-US" altLang="zh-TW" sz="2400" dirty="0">
                <a:solidFill>
                  <a:srgbClr val="660066"/>
                </a:solidFill>
                <a:latin typeface="微軟正黑體"/>
                <a:ea typeface="微軟正黑體"/>
                <a:cs typeface="微軟正黑體"/>
              </a:rPr>
              <a:t>(public)</a:t>
            </a:r>
            <a:r>
              <a:rPr lang="zh-TW" altLang="en-US" sz="2400" dirty="0">
                <a:solidFill>
                  <a:srgbClr val="660066"/>
                </a:solidFill>
                <a:latin typeface="微軟正黑體"/>
                <a:ea typeface="微軟正黑體"/>
                <a:cs typeface="微軟正黑體"/>
              </a:rPr>
              <a:t>：</a:t>
            </a:r>
            <a:r>
              <a:rPr lang="en-US" altLang="zh-TW" sz="2400" dirty="0">
                <a:solidFill>
                  <a:srgbClr val="660066"/>
                </a:solidFill>
                <a:latin typeface="微軟正黑體"/>
                <a:ea typeface="微軟正黑體"/>
                <a:cs typeface="微軟正黑體"/>
              </a:rPr>
              <a:t>+</a:t>
            </a:r>
          </a:p>
          <a:p>
            <a:pPr lvl="2"/>
            <a:r>
              <a:rPr lang="zh-TW" altLang="en-US" sz="2400" dirty="0">
                <a:solidFill>
                  <a:srgbClr val="660066"/>
                </a:solidFill>
                <a:latin typeface="微軟正黑體"/>
                <a:ea typeface="微軟正黑體"/>
                <a:cs typeface="微軟正黑體"/>
              </a:rPr>
              <a:t>保護</a:t>
            </a:r>
            <a:r>
              <a:rPr lang="en-US" altLang="zh-TW" sz="2400" dirty="0">
                <a:solidFill>
                  <a:srgbClr val="660066"/>
                </a:solidFill>
                <a:latin typeface="微軟正黑體"/>
                <a:ea typeface="微軟正黑體"/>
                <a:cs typeface="微軟正黑體"/>
              </a:rPr>
              <a:t>(protected)</a:t>
            </a:r>
            <a:r>
              <a:rPr lang="zh-TW" altLang="en-US" sz="2400" dirty="0">
                <a:solidFill>
                  <a:srgbClr val="660066"/>
                </a:solidFill>
                <a:latin typeface="微軟正黑體"/>
                <a:ea typeface="微軟正黑體"/>
                <a:cs typeface="微軟正黑體"/>
              </a:rPr>
              <a:t>：</a:t>
            </a:r>
            <a:r>
              <a:rPr lang="en-US" altLang="zh-TW" sz="2400" dirty="0">
                <a:solidFill>
                  <a:srgbClr val="660066"/>
                </a:solidFill>
                <a:latin typeface="微軟正黑體"/>
                <a:ea typeface="微軟正黑體"/>
                <a:cs typeface="微軟正黑體"/>
              </a:rPr>
              <a:t>#</a:t>
            </a:r>
            <a:r>
              <a:rPr lang="zh-TW" altLang="en-US" sz="2400" dirty="0">
                <a:solidFill>
                  <a:srgbClr val="660066"/>
                </a:solidFill>
                <a:latin typeface="微軟正黑體"/>
                <a:ea typeface="微軟正黑體"/>
                <a:cs typeface="微軟正黑體"/>
              </a:rPr>
              <a:t>，繼承類別可以相互使用</a:t>
            </a:r>
            <a:endParaRPr lang="en-US" altLang="zh-TW" sz="2400" dirty="0">
              <a:solidFill>
                <a:srgbClr val="660066"/>
              </a:solidFill>
              <a:latin typeface="微軟正黑體"/>
              <a:ea typeface="微軟正黑體"/>
              <a:cs typeface="微軟正黑體"/>
            </a:endParaRPr>
          </a:p>
          <a:p>
            <a:pPr lvl="2"/>
            <a:r>
              <a:rPr lang="zh-TW" altLang="en-US" sz="2400" dirty="0">
                <a:solidFill>
                  <a:srgbClr val="660066"/>
                </a:solidFill>
                <a:latin typeface="微軟正黑體"/>
                <a:ea typeface="微軟正黑體"/>
                <a:cs typeface="微軟正黑體"/>
              </a:rPr>
              <a:t>私有</a:t>
            </a:r>
            <a:r>
              <a:rPr lang="en-US" altLang="zh-TW" sz="2400" dirty="0">
                <a:solidFill>
                  <a:srgbClr val="660066"/>
                </a:solidFill>
                <a:latin typeface="微軟正黑體"/>
                <a:ea typeface="微軟正黑體"/>
                <a:cs typeface="微軟正黑體"/>
              </a:rPr>
              <a:t>(private)</a:t>
            </a:r>
            <a:r>
              <a:rPr lang="zh-TW" altLang="en-US" sz="2400" dirty="0">
                <a:solidFill>
                  <a:srgbClr val="660066"/>
                </a:solidFill>
                <a:latin typeface="微軟正黑體"/>
                <a:ea typeface="微軟正黑體"/>
                <a:cs typeface="微軟正黑體"/>
              </a:rPr>
              <a:t>：</a:t>
            </a:r>
            <a:r>
              <a:rPr lang="en-US" altLang="zh-TW" sz="2400" dirty="0">
                <a:solidFill>
                  <a:srgbClr val="660066"/>
                </a:solidFill>
                <a:latin typeface="微軟正黑體"/>
                <a:ea typeface="微軟正黑體"/>
                <a:cs typeface="微軟正黑體"/>
              </a:rPr>
              <a:t>-</a:t>
            </a:r>
          </a:p>
          <a:p>
            <a:pPr lvl="2"/>
            <a:r>
              <a:rPr lang="zh-TW" altLang="en-US" sz="2400" dirty="0">
                <a:solidFill>
                  <a:srgbClr val="660066"/>
                </a:solidFill>
                <a:latin typeface="微軟正黑體"/>
                <a:ea typeface="微軟正黑體"/>
                <a:cs typeface="微軟正黑體"/>
              </a:rPr>
              <a:t>套裝</a:t>
            </a:r>
            <a:r>
              <a:rPr lang="en-US" altLang="zh-TW" sz="2400" dirty="0">
                <a:solidFill>
                  <a:srgbClr val="660066"/>
                </a:solidFill>
                <a:latin typeface="微軟正黑體"/>
                <a:ea typeface="微軟正黑體"/>
                <a:cs typeface="微軟正黑體"/>
              </a:rPr>
              <a:t>(package)</a:t>
            </a:r>
            <a:r>
              <a:rPr lang="zh-TW" altLang="en-US" sz="2400" dirty="0">
                <a:solidFill>
                  <a:srgbClr val="660066"/>
                </a:solidFill>
                <a:latin typeface="微軟正黑體"/>
                <a:ea typeface="微軟正黑體"/>
                <a:cs typeface="微軟正黑體"/>
              </a:rPr>
              <a:t>：</a:t>
            </a:r>
            <a:r>
              <a:rPr lang="en-US" altLang="zh-TW" sz="2400" dirty="0">
                <a:solidFill>
                  <a:srgbClr val="660066"/>
                </a:solidFill>
                <a:latin typeface="微軟正黑體"/>
                <a:ea typeface="微軟正黑體"/>
                <a:cs typeface="微軟正黑體"/>
              </a:rPr>
              <a:t>~</a:t>
            </a:r>
          </a:p>
        </p:txBody>
      </p:sp>
      <p:grpSp>
        <p:nvGrpSpPr>
          <p:cNvPr id="4" name="群組 3"/>
          <p:cNvGrpSpPr/>
          <p:nvPr/>
        </p:nvGrpSpPr>
        <p:grpSpPr>
          <a:xfrm>
            <a:off x="3633475" y="2622848"/>
            <a:ext cx="1045918" cy="877509"/>
            <a:chOff x="4023619" y="1601929"/>
            <a:chExt cx="1045918" cy="877509"/>
          </a:xfrm>
        </p:grpSpPr>
        <p:sp>
          <p:nvSpPr>
            <p:cNvPr id="3" name="矩形 2"/>
            <p:cNvSpPr/>
            <p:nvPr/>
          </p:nvSpPr>
          <p:spPr>
            <a:xfrm>
              <a:off x="4023619" y="1601929"/>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類別名稱</a:t>
              </a:r>
            </a:p>
          </p:txBody>
        </p:sp>
        <p:sp>
          <p:nvSpPr>
            <p:cNvPr id="45" name="矩形 44"/>
            <p:cNvSpPr/>
            <p:nvPr/>
          </p:nvSpPr>
          <p:spPr>
            <a:xfrm>
              <a:off x="4023619" y="1895431"/>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屬性</a:t>
              </a:r>
            </a:p>
          </p:txBody>
        </p:sp>
        <p:sp>
          <p:nvSpPr>
            <p:cNvPr id="46" name="矩形 45"/>
            <p:cNvSpPr/>
            <p:nvPr/>
          </p:nvSpPr>
          <p:spPr>
            <a:xfrm>
              <a:off x="4023619" y="2188933"/>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方法</a:t>
              </a:r>
            </a:p>
          </p:txBody>
        </p:sp>
      </p:grpSp>
      <p:grpSp>
        <p:nvGrpSpPr>
          <p:cNvPr id="48" name="群組 47"/>
          <p:cNvGrpSpPr/>
          <p:nvPr/>
        </p:nvGrpSpPr>
        <p:grpSpPr>
          <a:xfrm>
            <a:off x="6242952" y="2617545"/>
            <a:ext cx="1045918" cy="877509"/>
            <a:chOff x="4023619" y="1601929"/>
            <a:chExt cx="1045918" cy="877509"/>
          </a:xfrm>
        </p:grpSpPr>
        <p:sp>
          <p:nvSpPr>
            <p:cNvPr id="49" name="矩形 48"/>
            <p:cNvSpPr/>
            <p:nvPr/>
          </p:nvSpPr>
          <p:spPr>
            <a:xfrm>
              <a:off x="4023619" y="1601929"/>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類別名稱</a:t>
              </a:r>
            </a:p>
          </p:txBody>
        </p:sp>
        <p:sp>
          <p:nvSpPr>
            <p:cNvPr id="50" name="矩形 49"/>
            <p:cNvSpPr/>
            <p:nvPr/>
          </p:nvSpPr>
          <p:spPr>
            <a:xfrm>
              <a:off x="4023619" y="1895431"/>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屬性</a:t>
              </a:r>
            </a:p>
          </p:txBody>
        </p:sp>
        <p:sp>
          <p:nvSpPr>
            <p:cNvPr id="51" name="矩形 50"/>
            <p:cNvSpPr/>
            <p:nvPr/>
          </p:nvSpPr>
          <p:spPr>
            <a:xfrm>
              <a:off x="4023619" y="2188933"/>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方法</a:t>
              </a:r>
            </a:p>
          </p:txBody>
        </p:sp>
      </p:grpSp>
      <p:grpSp>
        <p:nvGrpSpPr>
          <p:cNvPr id="52" name="群組 51"/>
          <p:cNvGrpSpPr/>
          <p:nvPr/>
        </p:nvGrpSpPr>
        <p:grpSpPr>
          <a:xfrm>
            <a:off x="8412479" y="2481746"/>
            <a:ext cx="1045918" cy="1132507"/>
            <a:chOff x="4023619" y="1346931"/>
            <a:chExt cx="1045918" cy="1132507"/>
          </a:xfrm>
        </p:grpSpPr>
        <p:sp>
          <p:nvSpPr>
            <p:cNvPr id="53" name="矩形 52"/>
            <p:cNvSpPr/>
            <p:nvPr/>
          </p:nvSpPr>
          <p:spPr>
            <a:xfrm>
              <a:off x="4023619" y="1346931"/>
              <a:ext cx="1045918" cy="545504"/>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900" dirty="0">
                  <a:solidFill>
                    <a:srgbClr val="000000"/>
                  </a:solidFill>
                  <a:latin typeface="微軟正黑體"/>
                  <a:ea typeface="微軟正黑體"/>
                  <a:cs typeface="微軟正黑體"/>
                </a:rPr>
                <a:t>&lt;&lt;Interface&gt;&gt;</a:t>
              </a:r>
            </a:p>
            <a:p>
              <a:pPr algn="ctr"/>
              <a:r>
                <a:rPr kumimoji="1" lang="zh-TW" altLang="en-US" sz="1600" dirty="0">
                  <a:solidFill>
                    <a:srgbClr val="000000"/>
                  </a:solidFill>
                  <a:latin typeface="微軟正黑體"/>
                  <a:ea typeface="微軟正黑體"/>
                  <a:cs typeface="微軟正黑體"/>
                </a:rPr>
                <a:t>介面名稱</a:t>
              </a:r>
            </a:p>
          </p:txBody>
        </p:sp>
        <p:sp>
          <p:nvSpPr>
            <p:cNvPr id="54" name="矩形 53"/>
            <p:cNvSpPr/>
            <p:nvPr/>
          </p:nvSpPr>
          <p:spPr>
            <a:xfrm>
              <a:off x="4023619" y="1895431"/>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屬性</a:t>
              </a:r>
            </a:p>
          </p:txBody>
        </p:sp>
        <p:sp>
          <p:nvSpPr>
            <p:cNvPr id="55" name="矩形 54"/>
            <p:cNvSpPr/>
            <p:nvPr/>
          </p:nvSpPr>
          <p:spPr>
            <a:xfrm>
              <a:off x="4023619" y="2188933"/>
              <a:ext cx="1045918" cy="290505"/>
            </a:xfrm>
            <a:prstGeom prst="rect">
              <a:avLst/>
            </a:prstGeom>
            <a:noFill/>
            <a:ln w="1270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sz="1600" dirty="0">
                  <a:solidFill>
                    <a:srgbClr val="000000"/>
                  </a:solidFill>
                  <a:latin typeface="微軟正黑體"/>
                  <a:ea typeface="微軟正黑體"/>
                  <a:cs typeface="微軟正黑體"/>
                </a:rPr>
                <a:t>方法</a:t>
              </a:r>
            </a:p>
          </p:txBody>
        </p:sp>
      </p:grpSp>
    </p:spTree>
    <p:extLst>
      <p:ext uri="{BB962C8B-B14F-4D97-AF65-F5344CB8AC3E}">
        <p14:creationId xmlns:p14="http://schemas.microsoft.com/office/powerpoint/2010/main" val="13168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latin typeface="微軟正黑體" panose="020B0604030504040204" pitchFamily="34" charset="-120"/>
                <a:ea typeface="微軟正黑體" panose="020B0604030504040204" pitchFamily="34" charset="-120"/>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latin typeface="微軟正黑體" panose="020B0604030504040204" pitchFamily="34" charset="-120"/>
                  <a:ea typeface="微軟正黑體" panose="020B0604030504040204" pitchFamily="34" charset="-120"/>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latin typeface="微軟正黑體" panose="020B0604030504040204" pitchFamily="34" charset="-120"/>
                  <a:ea typeface="微軟正黑體" panose="020B0604030504040204" pitchFamily="34" charset="-120"/>
                </a:endParaRPr>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latin typeface="微軟正黑體" panose="020B0604030504040204" pitchFamily="34" charset="-120"/>
                  <a:ea typeface="微軟正黑體" panose="020B0604030504040204" pitchFamily="34" charset="-120"/>
                </a:endParaRPr>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panose="020B0604030504040204" pitchFamily="34" charset="-120"/>
                <a:ea typeface="微軟正黑體" panose="020B0604030504040204" pitchFamily="34" charset="-120"/>
                <a:cs typeface="微軟正黑體"/>
              </a:rPr>
              <a:t>類別圖結構</a:t>
            </a:r>
            <a:endParaRPr lang="zh-CN" altLang="en-US" sz="4000" dirty="0">
              <a:latin typeface="微軟正黑體" panose="020B0604030504040204" pitchFamily="34" charset="-120"/>
              <a:ea typeface="微軟正黑體" panose="020B0604030504040204" pitchFamily="34" charset="-120"/>
              <a:cs typeface="微軟正黑體"/>
            </a:endParaRPr>
          </a:p>
        </p:txBody>
      </p:sp>
      <p:sp>
        <p:nvSpPr>
          <p:cNvPr id="39" name="Rectangle 3"/>
          <p:cNvSpPr txBox="1">
            <a:spLocks noChangeArrowheads="1"/>
          </p:cNvSpPr>
          <p:nvPr/>
        </p:nvSpPr>
        <p:spPr>
          <a:xfrm>
            <a:off x="1267276" y="2814958"/>
            <a:ext cx="10181212" cy="3251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000" dirty="0">
                <a:latin typeface="微軟正黑體" panose="020B0604030504040204" pitchFamily="34" charset="-120"/>
                <a:ea typeface="微軟正黑體" panose="020B0604030504040204" pitchFamily="34" charset="-120"/>
                <a:cs typeface="微軟正黑體"/>
              </a:rPr>
              <a:t>類別封裝了屬性及操作</a:t>
            </a:r>
          </a:p>
        </p:txBody>
      </p:sp>
      <p:pic>
        <p:nvPicPr>
          <p:cNvPr id="40" name="Picture 5" descr="Sna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38" y="2468077"/>
            <a:ext cx="37179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 name="Group 13"/>
          <p:cNvGrpSpPr>
            <a:grpSpLocks/>
          </p:cNvGrpSpPr>
          <p:nvPr/>
        </p:nvGrpSpPr>
        <p:grpSpPr bwMode="auto">
          <a:xfrm>
            <a:off x="7666024" y="3352314"/>
            <a:ext cx="1081088" cy="2089150"/>
            <a:chOff x="3334" y="1524"/>
            <a:chExt cx="681" cy="1316"/>
          </a:xfrm>
        </p:grpSpPr>
        <p:sp>
          <p:nvSpPr>
            <p:cNvPr id="42" name="AutoShape 6"/>
            <p:cNvSpPr>
              <a:spLocks/>
            </p:cNvSpPr>
            <p:nvPr/>
          </p:nvSpPr>
          <p:spPr bwMode="auto">
            <a:xfrm>
              <a:off x="3334" y="1524"/>
              <a:ext cx="96" cy="1316"/>
            </a:xfrm>
            <a:prstGeom prst="rightBrace">
              <a:avLst>
                <a:gd name="adj1" fmla="val 114236"/>
                <a:gd name="adj2" fmla="val 50000"/>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FC0128"/>
                  </a:solidFill>
                  <a:latin typeface="Book Antiqua" panose="02040602050305030304" pitchFamily="18" charset="0"/>
                  <a:ea typeface="新細明體" panose="02020500000000000000" pitchFamily="18" charset="-120"/>
                </a:defRPr>
              </a:lvl1pPr>
              <a:lvl2pPr marL="742950" indent="-285750">
                <a:defRPr>
                  <a:solidFill>
                    <a:srgbClr val="FC0128"/>
                  </a:solidFill>
                  <a:latin typeface="Book Antiqua" panose="02040602050305030304" pitchFamily="18" charset="0"/>
                  <a:ea typeface="新細明體" panose="02020500000000000000" pitchFamily="18" charset="-120"/>
                </a:defRPr>
              </a:lvl2pPr>
              <a:lvl3pPr marL="1143000" indent="-228600">
                <a:defRPr>
                  <a:solidFill>
                    <a:srgbClr val="FC0128"/>
                  </a:solidFill>
                  <a:latin typeface="Book Antiqua" panose="02040602050305030304" pitchFamily="18" charset="0"/>
                  <a:ea typeface="新細明體" panose="02020500000000000000" pitchFamily="18" charset="-120"/>
                </a:defRPr>
              </a:lvl3pPr>
              <a:lvl4pPr marL="1600200" indent="-228600">
                <a:defRPr>
                  <a:solidFill>
                    <a:srgbClr val="FC0128"/>
                  </a:solidFill>
                  <a:latin typeface="Book Antiqua" panose="02040602050305030304" pitchFamily="18" charset="0"/>
                  <a:ea typeface="新細明體" panose="02020500000000000000" pitchFamily="18" charset="-120"/>
                </a:defRPr>
              </a:lvl4pPr>
              <a:lvl5pPr marL="2057400" indent="-228600">
                <a:defRPr>
                  <a:solidFill>
                    <a:srgbClr val="FC0128"/>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9pPr>
            </a:lstStyle>
            <a:p>
              <a:endParaRPr lang="zh-TW" altLang="en-US">
                <a:latin typeface="微軟正黑體" panose="020B0604030504040204" pitchFamily="34" charset="-120"/>
                <a:ea typeface="微軟正黑體" panose="020B0604030504040204" pitchFamily="34" charset="-120"/>
              </a:endParaRPr>
            </a:p>
          </p:txBody>
        </p:sp>
        <p:sp>
          <p:nvSpPr>
            <p:cNvPr id="43" name="Text Box 8"/>
            <p:cNvSpPr txBox="1">
              <a:spLocks noChangeArrowheads="1"/>
            </p:cNvSpPr>
            <p:nvPr/>
          </p:nvSpPr>
          <p:spPr bwMode="auto">
            <a:xfrm>
              <a:off x="3515" y="2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FC0128"/>
                  </a:solidFill>
                  <a:latin typeface="Book Antiqua" panose="02040602050305030304" pitchFamily="18" charset="0"/>
                  <a:ea typeface="新細明體" panose="02020500000000000000" pitchFamily="18" charset="-120"/>
                </a:defRPr>
              </a:lvl1pPr>
              <a:lvl2pPr marL="742950" indent="-285750">
                <a:defRPr>
                  <a:solidFill>
                    <a:srgbClr val="FC0128"/>
                  </a:solidFill>
                  <a:latin typeface="Book Antiqua" panose="02040602050305030304" pitchFamily="18" charset="0"/>
                  <a:ea typeface="新細明體" panose="02020500000000000000" pitchFamily="18" charset="-120"/>
                </a:defRPr>
              </a:lvl2pPr>
              <a:lvl3pPr marL="1143000" indent="-228600">
                <a:defRPr>
                  <a:solidFill>
                    <a:srgbClr val="FC0128"/>
                  </a:solidFill>
                  <a:latin typeface="Book Antiqua" panose="02040602050305030304" pitchFamily="18" charset="0"/>
                  <a:ea typeface="新細明體" panose="02020500000000000000" pitchFamily="18" charset="-120"/>
                </a:defRPr>
              </a:lvl3pPr>
              <a:lvl4pPr marL="1600200" indent="-228600">
                <a:defRPr>
                  <a:solidFill>
                    <a:srgbClr val="FC0128"/>
                  </a:solidFill>
                  <a:latin typeface="Book Antiqua" panose="02040602050305030304" pitchFamily="18" charset="0"/>
                  <a:ea typeface="新細明體" panose="02020500000000000000" pitchFamily="18" charset="-120"/>
                </a:defRPr>
              </a:lvl4pPr>
              <a:lvl5pPr marL="2057400" indent="-228600">
                <a:defRPr>
                  <a:solidFill>
                    <a:srgbClr val="FC0128"/>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9pPr>
            </a:lstStyle>
            <a:p>
              <a:r>
                <a:rPr lang="zh-TW" altLang="en-US" sz="2400">
                  <a:latin typeface="微軟正黑體" panose="020B0604030504040204" pitchFamily="34" charset="-120"/>
                  <a:ea typeface="微軟正黑體" panose="020B0604030504040204" pitchFamily="34" charset="-120"/>
                </a:rPr>
                <a:t>屬性</a:t>
              </a:r>
            </a:p>
          </p:txBody>
        </p:sp>
      </p:grpSp>
      <p:grpSp>
        <p:nvGrpSpPr>
          <p:cNvPr id="44" name="Group 14"/>
          <p:cNvGrpSpPr>
            <a:grpSpLocks/>
          </p:cNvGrpSpPr>
          <p:nvPr/>
        </p:nvGrpSpPr>
        <p:grpSpPr bwMode="auto">
          <a:xfrm>
            <a:off x="7666025" y="5655777"/>
            <a:ext cx="1154113" cy="792162"/>
            <a:chOff x="3288" y="2931"/>
            <a:chExt cx="727" cy="499"/>
          </a:xfrm>
        </p:grpSpPr>
        <p:sp>
          <p:nvSpPr>
            <p:cNvPr id="45" name="AutoShape 7"/>
            <p:cNvSpPr>
              <a:spLocks/>
            </p:cNvSpPr>
            <p:nvPr/>
          </p:nvSpPr>
          <p:spPr bwMode="auto">
            <a:xfrm>
              <a:off x="3288" y="2931"/>
              <a:ext cx="142" cy="499"/>
            </a:xfrm>
            <a:prstGeom prst="rightBrace">
              <a:avLst>
                <a:gd name="adj1" fmla="val 29284"/>
                <a:gd name="adj2" fmla="val 50000"/>
              </a:avLst>
            </a:prstGeom>
            <a:noFill/>
            <a:ln w="158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rgbClr val="FC0128"/>
                  </a:solidFill>
                  <a:latin typeface="Book Antiqua" panose="02040602050305030304" pitchFamily="18" charset="0"/>
                  <a:ea typeface="新細明體" panose="02020500000000000000" pitchFamily="18" charset="-120"/>
                </a:defRPr>
              </a:lvl1pPr>
              <a:lvl2pPr marL="742950" indent="-285750">
                <a:defRPr>
                  <a:solidFill>
                    <a:srgbClr val="FC0128"/>
                  </a:solidFill>
                  <a:latin typeface="Book Antiqua" panose="02040602050305030304" pitchFamily="18" charset="0"/>
                  <a:ea typeface="新細明體" panose="02020500000000000000" pitchFamily="18" charset="-120"/>
                </a:defRPr>
              </a:lvl2pPr>
              <a:lvl3pPr marL="1143000" indent="-228600">
                <a:defRPr>
                  <a:solidFill>
                    <a:srgbClr val="FC0128"/>
                  </a:solidFill>
                  <a:latin typeface="Book Antiqua" panose="02040602050305030304" pitchFamily="18" charset="0"/>
                  <a:ea typeface="新細明體" panose="02020500000000000000" pitchFamily="18" charset="-120"/>
                </a:defRPr>
              </a:lvl3pPr>
              <a:lvl4pPr marL="1600200" indent="-228600">
                <a:defRPr>
                  <a:solidFill>
                    <a:srgbClr val="FC0128"/>
                  </a:solidFill>
                  <a:latin typeface="Book Antiqua" panose="02040602050305030304" pitchFamily="18" charset="0"/>
                  <a:ea typeface="新細明體" panose="02020500000000000000" pitchFamily="18" charset="-120"/>
                </a:defRPr>
              </a:lvl4pPr>
              <a:lvl5pPr marL="2057400" indent="-228600">
                <a:defRPr>
                  <a:solidFill>
                    <a:srgbClr val="FC0128"/>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9pPr>
            </a:lstStyle>
            <a:p>
              <a:endParaRPr lang="zh-TW" altLang="en-US">
                <a:latin typeface="微軟正黑體" panose="020B0604030504040204" pitchFamily="34" charset="-120"/>
                <a:ea typeface="微軟正黑體" panose="020B0604030504040204" pitchFamily="34" charset="-120"/>
              </a:endParaRPr>
            </a:p>
          </p:txBody>
        </p:sp>
        <p:sp>
          <p:nvSpPr>
            <p:cNvPr id="46" name="Text Box 9"/>
            <p:cNvSpPr txBox="1">
              <a:spLocks noChangeArrowheads="1"/>
            </p:cNvSpPr>
            <p:nvPr/>
          </p:nvSpPr>
          <p:spPr bwMode="auto">
            <a:xfrm>
              <a:off x="3515" y="302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FC0128"/>
                  </a:solidFill>
                  <a:latin typeface="Book Antiqua" panose="02040602050305030304" pitchFamily="18" charset="0"/>
                  <a:ea typeface="新細明體" panose="02020500000000000000" pitchFamily="18" charset="-120"/>
                </a:defRPr>
              </a:lvl1pPr>
              <a:lvl2pPr marL="742950" indent="-285750">
                <a:defRPr>
                  <a:solidFill>
                    <a:srgbClr val="FC0128"/>
                  </a:solidFill>
                  <a:latin typeface="Book Antiqua" panose="02040602050305030304" pitchFamily="18" charset="0"/>
                  <a:ea typeface="新細明體" panose="02020500000000000000" pitchFamily="18" charset="-120"/>
                </a:defRPr>
              </a:lvl2pPr>
              <a:lvl3pPr marL="1143000" indent="-228600">
                <a:defRPr>
                  <a:solidFill>
                    <a:srgbClr val="FC0128"/>
                  </a:solidFill>
                  <a:latin typeface="Book Antiqua" panose="02040602050305030304" pitchFamily="18" charset="0"/>
                  <a:ea typeface="新細明體" panose="02020500000000000000" pitchFamily="18" charset="-120"/>
                </a:defRPr>
              </a:lvl3pPr>
              <a:lvl4pPr marL="1600200" indent="-228600">
                <a:defRPr>
                  <a:solidFill>
                    <a:srgbClr val="FC0128"/>
                  </a:solidFill>
                  <a:latin typeface="Book Antiqua" panose="02040602050305030304" pitchFamily="18" charset="0"/>
                  <a:ea typeface="新細明體" panose="02020500000000000000" pitchFamily="18" charset="-120"/>
                </a:defRPr>
              </a:lvl4pPr>
              <a:lvl5pPr marL="2057400" indent="-228600">
                <a:defRPr>
                  <a:solidFill>
                    <a:srgbClr val="FC0128"/>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9pPr>
            </a:lstStyle>
            <a:p>
              <a:r>
                <a:rPr lang="zh-TW" altLang="en-US" sz="2400">
                  <a:latin typeface="微軟正黑體" panose="020B0604030504040204" pitchFamily="34" charset="-120"/>
                  <a:ea typeface="微軟正黑體" panose="020B0604030504040204" pitchFamily="34" charset="-120"/>
                </a:rPr>
                <a:t>操作</a:t>
              </a:r>
            </a:p>
          </p:txBody>
        </p:sp>
      </p:grpSp>
      <p:grpSp>
        <p:nvGrpSpPr>
          <p:cNvPr id="47" name="Group 12"/>
          <p:cNvGrpSpPr>
            <a:grpSpLocks/>
          </p:cNvGrpSpPr>
          <p:nvPr/>
        </p:nvGrpSpPr>
        <p:grpSpPr bwMode="auto">
          <a:xfrm>
            <a:off x="7666024" y="2847489"/>
            <a:ext cx="1009650" cy="457200"/>
            <a:chOff x="3152" y="1162"/>
            <a:chExt cx="636" cy="288"/>
          </a:xfrm>
        </p:grpSpPr>
        <p:sp>
          <p:nvSpPr>
            <p:cNvPr id="48" name="Text Box 10"/>
            <p:cNvSpPr txBox="1">
              <a:spLocks noChangeArrowheads="1"/>
            </p:cNvSpPr>
            <p:nvPr/>
          </p:nvSpPr>
          <p:spPr bwMode="auto">
            <a:xfrm>
              <a:off x="3288" y="116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FC0128"/>
                  </a:solidFill>
                  <a:latin typeface="Book Antiqua" panose="02040602050305030304" pitchFamily="18" charset="0"/>
                  <a:ea typeface="新細明體" panose="02020500000000000000" pitchFamily="18" charset="-120"/>
                </a:defRPr>
              </a:lvl1pPr>
              <a:lvl2pPr marL="742950" indent="-285750">
                <a:defRPr>
                  <a:solidFill>
                    <a:srgbClr val="FC0128"/>
                  </a:solidFill>
                  <a:latin typeface="Book Antiqua" panose="02040602050305030304" pitchFamily="18" charset="0"/>
                  <a:ea typeface="新細明體" panose="02020500000000000000" pitchFamily="18" charset="-120"/>
                </a:defRPr>
              </a:lvl2pPr>
              <a:lvl3pPr marL="1143000" indent="-228600">
                <a:defRPr>
                  <a:solidFill>
                    <a:srgbClr val="FC0128"/>
                  </a:solidFill>
                  <a:latin typeface="Book Antiqua" panose="02040602050305030304" pitchFamily="18" charset="0"/>
                  <a:ea typeface="新細明體" panose="02020500000000000000" pitchFamily="18" charset="-120"/>
                </a:defRPr>
              </a:lvl3pPr>
              <a:lvl4pPr marL="1600200" indent="-228600">
                <a:defRPr>
                  <a:solidFill>
                    <a:srgbClr val="FC0128"/>
                  </a:solidFill>
                  <a:latin typeface="Book Antiqua" panose="02040602050305030304" pitchFamily="18" charset="0"/>
                  <a:ea typeface="新細明體" panose="02020500000000000000" pitchFamily="18" charset="-120"/>
                </a:defRPr>
              </a:lvl4pPr>
              <a:lvl5pPr marL="2057400" indent="-228600">
                <a:defRPr>
                  <a:solidFill>
                    <a:srgbClr val="FC0128"/>
                  </a:solidFill>
                  <a:latin typeface="Book Antiqua" panose="02040602050305030304" pitchFamily="18" charset="0"/>
                  <a:ea typeface="新細明體" panose="02020500000000000000" pitchFamily="18" charset="-120"/>
                </a:defRPr>
              </a:lvl5pPr>
              <a:lvl6pPr marL="25146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6pPr>
              <a:lvl7pPr marL="29718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7pPr>
              <a:lvl8pPr marL="34290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8pPr>
              <a:lvl9pPr marL="3886200" indent="-228600" eaLnBrk="0" fontAlgn="base" hangingPunct="0">
                <a:spcBef>
                  <a:spcPct val="0"/>
                </a:spcBef>
                <a:spcAft>
                  <a:spcPct val="0"/>
                </a:spcAft>
                <a:defRPr>
                  <a:solidFill>
                    <a:srgbClr val="FC0128"/>
                  </a:solidFill>
                  <a:latin typeface="Book Antiqua" panose="02040602050305030304" pitchFamily="18" charset="0"/>
                  <a:ea typeface="新細明體" panose="02020500000000000000" pitchFamily="18" charset="-120"/>
                </a:defRPr>
              </a:lvl9pPr>
            </a:lstStyle>
            <a:p>
              <a:r>
                <a:rPr lang="zh-TW" altLang="en-US" sz="2400">
                  <a:latin typeface="微軟正黑體" panose="020B0604030504040204" pitchFamily="34" charset="-120"/>
                  <a:ea typeface="微軟正黑體" panose="020B0604030504040204" pitchFamily="34" charset="-120"/>
                </a:rPr>
                <a:t>名稱</a:t>
              </a:r>
            </a:p>
          </p:txBody>
        </p:sp>
        <p:sp>
          <p:nvSpPr>
            <p:cNvPr id="49" name="Line 11"/>
            <p:cNvSpPr>
              <a:spLocks noChangeShapeType="1"/>
            </p:cNvSpPr>
            <p:nvPr/>
          </p:nvSpPr>
          <p:spPr bwMode="auto">
            <a:xfrm>
              <a:off x="3152" y="1298"/>
              <a:ext cx="182"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TW" altLang="en-US">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981236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1+#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1+#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3262432" cy="707886"/>
          </a:xfrm>
          <a:prstGeom prst="rect">
            <a:avLst/>
          </a:prstGeom>
          <a:noFill/>
        </p:spPr>
        <p:txBody>
          <a:bodyPr wrap="none" rtlCol="0">
            <a:spAutoFit/>
          </a:bodyPr>
          <a:lstStyle/>
          <a:p>
            <a:r>
              <a:rPr lang="zh-TW" altLang="en-US" sz="4000" dirty="0">
                <a:latin typeface="微軟正黑體"/>
                <a:ea typeface="微軟正黑體"/>
                <a:cs typeface="微軟正黑體"/>
              </a:rPr>
              <a:t>類別圖：典型</a:t>
            </a:r>
            <a:endParaRPr lang="zh-CN" altLang="en-US" sz="4000" dirty="0">
              <a:latin typeface="微軟正黑體"/>
              <a:ea typeface="微軟正黑體"/>
              <a:cs typeface="微軟正黑體"/>
            </a:endParaRPr>
          </a:p>
        </p:txBody>
      </p:sp>
      <p:sp>
        <p:nvSpPr>
          <p:cNvPr id="40" name="Rectangle 3"/>
          <p:cNvSpPr txBox="1">
            <a:spLocks noChangeArrowheads="1"/>
          </p:cNvSpPr>
          <p:nvPr/>
        </p:nvSpPr>
        <p:spPr>
          <a:xfrm>
            <a:off x="929210" y="3015959"/>
            <a:ext cx="10957845" cy="3050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charset="2"/>
              <a:buChar char="n"/>
            </a:pPr>
            <a:r>
              <a:rPr lang="zh-TW" altLang="en-US" sz="2000" dirty="0">
                <a:latin typeface="微軟正黑體"/>
                <a:ea typeface="微軟正黑體"/>
                <a:cs typeface="微軟正黑體"/>
              </a:rPr>
              <a:t>設計階段的三種典型類別</a:t>
            </a:r>
            <a:r>
              <a:rPr lang="en-US" altLang="zh-TW" sz="2000" dirty="0">
                <a:latin typeface="微軟正黑體"/>
                <a:ea typeface="微軟正黑體"/>
                <a:cs typeface="微軟正黑體"/>
              </a:rPr>
              <a:t>(stereotype)</a:t>
            </a:r>
          </a:p>
          <a:p>
            <a:pPr lvl="1">
              <a:lnSpc>
                <a:spcPct val="80000"/>
              </a:lnSpc>
              <a:buFont typeface="Wingdings" charset="2"/>
              <a:buChar char="²"/>
            </a:pPr>
            <a:r>
              <a:rPr lang="en-US" altLang="zh-TW" sz="2000" dirty="0">
                <a:solidFill>
                  <a:schemeClr val="accent6">
                    <a:lumMod val="75000"/>
                  </a:schemeClr>
                </a:solidFill>
                <a:latin typeface="微軟正黑體"/>
                <a:ea typeface="微軟正黑體"/>
                <a:cs typeface="微軟正黑體"/>
              </a:rPr>
              <a:t>Boundary class</a:t>
            </a:r>
            <a:r>
              <a:rPr lang="zh-TW" altLang="en-US" sz="2000" dirty="0">
                <a:solidFill>
                  <a:schemeClr val="accent6">
                    <a:lumMod val="75000"/>
                  </a:schemeClr>
                </a:solidFill>
                <a:latin typeface="微軟正黑體"/>
                <a:ea typeface="微軟正黑體"/>
                <a:cs typeface="微軟正黑體"/>
              </a:rPr>
              <a:t>：此類別做為系統與外部之間的橋樑，可再分為兩類：</a:t>
            </a:r>
          </a:p>
          <a:p>
            <a:pPr lvl="2">
              <a:lnSpc>
                <a:spcPct val="80000"/>
              </a:lnSpc>
            </a:pPr>
            <a:r>
              <a:rPr lang="zh-TW" altLang="en-US" dirty="0">
                <a:solidFill>
                  <a:srgbClr val="660066"/>
                </a:solidFill>
                <a:latin typeface="微軟正黑體"/>
                <a:ea typeface="微軟正黑體"/>
                <a:cs typeface="微軟正黑體"/>
              </a:rPr>
              <a:t>使用者介面：處理系統與使用者之間的互動。</a:t>
            </a:r>
          </a:p>
          <a:p>
            <a:pPr lvl="2">
              <a:lnSpc>
                <a:spcPct val="80000"/>
              </a:lnSpc>
            </a:pPr>
            <a:r>
              <a:rPr lang="zh-TW" altLang="en-US" dirty="0">
                <a:solidFill>
                  <a:srgbClr val="660066"/>
                </a:solidFill>
                <a:latin typeface="微軟正黑體"/>
                <a:ea typeface="微軟正黑體"/>
                <a:cs typeface="微軟正黑體"/>
              </a:rPr>
              <a:t>系統介面：處理系統與其他系統之間的互動</a:t>
            </a:r>
            <a:r>
              <a:rPr lang="zh-TW" altLang="en-US" dirty="0">
                <a:latin typeface="微軟正黑體"/>
                <a:ea typeface="微軟正黑體"/>
                <a:cs typeface="微軟正黑體"/>
              </a:rPr>
              <a:t>。</a:t>
            </a:r>
          </a:p>
          <a:p>
            <a:pPr lvl="1">
              <a:lnSpc>
                <a:spcPct val="80000"/>
              </a:lnSpc>
              <a:buFont typeface="Wingdings" charset="2"/>
              <a:buChar char="²"/>
            </a:pPr>
            <a:r>
              <a:rPr lang="en-US" altLang="zh-TW" sz="2000" dirty="0">
                <a:solidFill>
                  <a:srgbClr val="548235"/>
                </a:solidFill>
                <a:latin typeface="微軟正黑體"/>
                <a:ea typeface="微軟正黑體"/>
                <a:cs typeface="微軟正黑體"/>
              </a:rPr>
              <a:t>Control class</a:t>
            </a:r>
            <a:r>
              <a:rPr lang="zh-TW" altLang="en-US" sz="2000" dirty="0">
                <a:solidFill>
                  <a:srgbClr val="548235"/>
                </a:solidFill>
                <a:latin typeface="微軟正黑體"/>
                <a:ea typeface="微軟正黑體"/>
                <a:cs typeface="微軟正黑體"/>
              </a:rPr>
              <a:t>：此類別負責協調其他類別的工作，通常每個使用案例都會有一個</a:t>
            </a:r>
            <a:r>
              <a:rPr lang="en-US" altLang="zh-TW" sz="2000" dirty="0">
                <a:solidFill>
                  <a:srgbClr val="548235"/>
                </a:solidFill>
                <a:latin typeface="微軟正黑體"/>
                <a:ea typeface="微軟正黑體"/>
                <a:cs typeface="微軟正黑體"/>
              </a:rPr>
              <a:t>control class</a:t>
            </a:r>
            <a:r>
              <a:rPr lang="zh-TW" altLang="en-US" sz="2000" dirty="0">
                <a:solidFill>
                  <a:srgbClr val="548235"/>
                </a:solidFill>
                <a:latin typeface="微軟正黑體"/>
                <a:ea typeface="微軟正黑體"/>
                <a:cs typeface="微軟正黑體"/>
              </a:rPr>
              <a:t>。此類別接收由</a:t>
            </a:r>
            <a:r>
              <a:rPr lang="en-US" altLang="zh-TW" sz="2000" dirty="0">
                <a:solidFill>
                  <a:srgbClr val="548235"/>
                </a:solidFill>
                <a:latin typeface="微軟正黑體"/>
                <a:ea typeface="微軟正黑體"/>
                <a:cs typeface="微軟正黑體"/>
              </a:rPr>
              <a:t>boundary class</a:t>
            </a:r>
            <a:r>
              <a:rPr lang="zh-TW" altLang="en-US" sz="2000" dirty="0">
                <a:solidFill>
                  <a:srgbClr val="548235"/>
                </a:solidFill>
                <a:latin typeface="微軟正黑體"/>
                <a:ea typeface="微軟正黑體"/>
                <a:cs typeface="微軟正黑體"/>
              </a:rPr>
              <a:t>傳來的訊息後，再轉成一系列的訊息傳遞給</a:t>
            </a:r>
            <a:r>
              <a:rPr lang="en-US" altLang="zh-TW" sz="2000" dirty="0">
                <a:solidFill>
                  <a:srgbClr val="548235"/>
                </a:solidFill>
                <a:latin typeface="微軟正黑體"/>
                <a:ea typeface="微軟正黑體"/>
                <a:cs typeface="微軟正黑體"/>
              </a:rPr>
              <a:t>entity classes</a:t>
            </a:r>
            <a:r>
              <a:rPr lang="zh-TW" altLang="en-US" sz="2000" dirty="0">
                <a:solidFill>
                  <a:srgbClr val="548235"/>
                </a:solidFill>
                <a:latin typeface="微軟正黑體"/>
                <a:ea typeface="微軟正黑體"/>
                <a:cs typeface="微軟正黑體"/>
              </a:rPr>
              <a:t>。</a:t>
            </a:r>
          </a:p>
          <a:p>
            <a:pPr lvl="1">
              <a:lnSpc>
                <a:spcPct val="80000"/>
              </a:lnSpc>
              <a:buFont typeface="Wingdings" charset="2"/>
              <a:buChar char="²"/>
            </a:pPr>
            <a:r>
              <a:rPr lang="en-US" altLang="zh-TW" sz="2000" dirty="0">
                <a:solidFill>
                  <a:srgbClr val="548235"/>
                </a:solidFill>
                <a:latin typeface="微軟正黑體"/>
                <a:ea typeface="微軟正黑體"/>
                <a:cs typeface="微軟正黑體"/>
              </a:rPr>
              <a:t>Entity class</a:t>
            </a:r>
            <a:r>
              <a:rPr lang="zh-TW" altLang="en-US" sz="2000" dirty="0">
                <a:solidFill>
                  <a:srgbClr val="548235"/>
                </a:solidFill>
                <a:latin typeface="微軟正黑體"/>
                <a:ea typeface="微軟正黑體"/>
                <a:cs typeface="微軟正黑體"/>
              </a:rPr>
              <a:t>：此類別封裝企業資料及企業邏輯，是類別圖的核心所在。</a:t>
            </a:r>
          </a:p>
          <a:p>
            <a:pPr>
              <a:lnSpc>
                <a:spcPct val="80000"/>
              </a:lnSpc>
              <a:buFont typeface="Wingdings" charset="2"/>
              <a:buChar char="n"/>
            </a:pPr>
            <a:r>
              <a:rPr lang="zh-TW" altLang="en-US" sz="2000" dirty="0">
                <a:latin typeface="微軟正黑體"/>
                <a:ea typeface="微軟正黑體"/>
                <a:cs typeface="微軟正黑體"/>
              </a:rPr>
              <a:t>可在類別圖的類別名稱上冠上</a:t>
            </a:r>
            <a:r>
              <a:rPr lang="en-US" altLang="zh-TW" sz="2000" dirty="0">
                <a:latin typeface="微軟正黑體"/>
                <a:ea typeface="微軟正黑體"/>
                <a:cs typeface="微軟正黑體"/>
              </a:rPr>
              <a:t>&lt;&lt;boundary&gt;&gt;</a:t>
            </a:r>
            <a:r>
              <a:rPr lang="zh-TW" altLang="en-US" sz="2000" dirty="0">
                <a:latin typeface="微軟正黑體"/>
                <a:ea typeface="微軟正黑體"/>
                <a:cs typeface="微軟正黑體"/>
              </a:rPr>
              <a:t>、</a:t>
            </a:r>
            <a:r>
              <a:rPr lang="en-US" altLang="zh-TW" sz="2000" dirty="0">
                <a:latin typeface="微軟正黑體"/>
                <a:ea typeface="微軟正黑體"/>
                <a:cs typeface="微軟正黑體"/>
              </a:rPr>
              <a:t>&lt;&lt;control&gt;&gt;</a:t>
            </a:r>
            <a:r>
              <a:rPr lang="zh-TW" altLang="en-US" sz="2000" dirty="0">
                <a:latin typeface="微軟正黑體"/>
                <a:ea typeface="微軟正黑體"/>
                <a:cs typeface="微軟正黑體"/>
              </a:rPr>
              <a:t>、</a:t>
            </a:r>
            <a:r>
              <a:rPr lang="en-US" altLang="zh-TW" sz="2000" dirty="0">
                <a:latin typeface="微軟正黑體"/>
                <a:ea typeface="微軟正黑體"/>
                <a:cs typeface="微軟正黑體"/>
              </a:rPr>
              <a:t>&lt;&lt;entity&gt;&gt;</a:t>
            </a:r>
            <a:r>
              <a:rPr lang="zh-TW" altLang="en-US" sz="2000" dirty="0">
                <a:latin typeface="微軟正黑體"/>
                <a:ea typeface="微軟正黑體"/>
                <a:cs typeface="微軟正黑體"/>
              </a:rPr>
              <a:t>等符號。</a:t>
            </a:r>
          </a:p>
        </p:txBody>
      </p:sp>
    </p:spTree>
    <p:extLst>
      <p:ext uri="{BB962C8B-B14F-4D97-AF65-F5344CB8AC3E}">
        <p14:creationId xmlns:p14="http://schemas.microsoft.com/office/powerpoint/2010/main" val="10196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4117033" cy="707886"/>
          </a:xfrm>
          <a:prstGeom prst="rect">
            <a:avLst/>
          </a:prstGeom>
          <a:noFill/>
        </p:spPr>
        <p:txBody>
          <a:bodyPr wrap="none" rtlCol="0">
            <a:spAutoFit/>
          </a:bodyPr>
          <a:lstStyle/>
          <a:p>
            <a:r>
              <a:rPr lang="zh-TW" altLang="en-US" sz="4000" dirty="0">
                <a:latin typeface="微軟正黑體"/>
                <a:ea typeface="微軟正黑體"/>
                <a:cs typeface="微軟正黑體"/>
              </a:rPr>
              <a:t>類別圖：符號</a:t>
            </a:r>
            <a:r>
              <a:rPr lang="en-US" altLang="zh-TW" sz="4000" dirty="0">
                <a:latin typeface="微軟正黑體"/>
                <a:ea typeface="微軟正黑體"/>
                <a:cs typeface="微軟正黑體"/>
              </a:rPr>
              <a:t>(</a:t>
            </a:r>
            <a:r>
              <a:rPr lang="zh-TW" altLang="en-US" sz="4000" dirty="0">
                <a:latin typeface="微軟正黑體"/>
                <a:ea typeface="微軟正黑體"/>
                <a:cs typeface="微軟正黑體"/>
              </a:rPr>
              <a:t>續</a:t>
            </a:r>
            <a:r>
              <a:rPr lang="en-US" altLang="zh-TW" sz="4000" dirty="0">
                <a:latin typeface="微軟正黑體"/>
                <a:ea typeface="微軟正黑體"/>
                <a:cs typeface="微軟正黑體"/>
              </a:rPr>
              <a:t>)</a:t>
            </a:r>
            <a:endParaRPr lang="zh-CN" altLang="en-US" sz="4000" dirty="0">
              <a:latin typeface="微軟正黑體"/>
              <a:ea typeface="微軟正黑體"/>
              <a:cs typeface="微軟正黑體"/>
            </a:endParaRPr>
          </a:p>
        </p:txBody>
      </p:sp>
      <p:sp>
        <p:nvSpPr>
          <p:cNvPr id="39" name="Rectangle 3"/>
          <p:cNvSpPr txBox="1">
            <a:spLocks noChangeArrowheads="1"/>
          </p:cNvSpPr>
          <p:nvPr/>
        </p:nvSpPr>
        <p:spPr>
          <a:xfrm>
            <a:off x="1746109" y="2197410"/>
            <a:ext cx="9392832" cy="28390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charset="2"/>
              <a:buChar char="²"/>
            </a:pPr>
            <a:r>
              <a:rPr lang="zh-TW" altLang="en-US" dirty="0">
                <a:solidFill>
                  <a:schemeClr val="accent6">
                    <a:lumMod val="75000"/>
                  </a:schemeClr>
                </a:solidFill>
                <a:latin typeface="微軟正黑體"/>
                <a:ea typeface="微軟正黑體"/>
                <a:cs typeface="微軟正黑體"/>
              </a:rPr>
              <a:t>關係</a:t>
            </a:r>
            <a:r>
              <a:rPr lang="zh-TW" altLang="en-US" dirty="0">
                <a:latin typeface="微軟正黑體"/>
                <a:ea typeface="微軟正黑體"/>
                <a:cs typeface="微軟正黑體"/>
              </a:rPr>
              <a:t>：</a:t>
            </a:r>
          </a:p>
          <a:p>
            <a:pPr lvl="2">
              <a:buFont typeface="Arial"/>
              <a:buChar char="•"/>
            </a:pPr>
            <a:r>
              <a:rPr lang="zh-TW" altLang="en-US" sz="2400" dirty="0">
                <a:solidFill>
                  <a:srgbClr val="660066"/>
                </a:solidFill>
                <a:latin typeface="微軟正黑體"/>
                <a:ea typeface="微軟正黑體"/>
                <a:cs typeface="微軟正黑體"/>
              </a:rPr>
              <a:t>聯合</a:t>
            </a:r>
            <a:r>
              <a:rPr lang="en-US" altLang="zh-TW" sz="2400" dirty="0">
                <a:solidFill>
                  <a:srgbClr val="660066"/>
                </a:solidFill>
                <a:latin typeface="微軟正黑體"/>
                <a:ea typeface="微軟正黑體"/>
                <a:cs typeface="微軟正黑體"/>
              </a:rPr>
              <a:t>(association)</a:t>
            </a:r>
            <a:r>
              <a:rPr lang="zh-TW" altLang="en-US" sz="2400" dirty="0">
                <a:solidFill>
                  <a:srgbClr val="660066"/>
                </a:solidFill>
                <a:latin typeface="微軟正黑體"/>
                <a:ea typeface="微軟正黑體"/>
                <a:cs typeface="微軟正黑體"/>
              </a:rPr>
              <a:t>：雙向           ，單向</a:t>
            </a:r>
          </a:p>
          <a:p>
            <a:pPr lvl="2">
              <a:buFont typeface="Arial"/>
              <a:buChar char="•"/>
            </a:pPr>
            <a:r>
              <a:rPr lang="zh-TW" altLang="en-US" sz="2400" dirty="0">
                <a:solidFill>
                  <a:srgbClr val="660066"/>
                </a:solidFill>
                <a:latin typeface="微軟正黑體"/>
                <a:ea typeface="微軟正黑體"/>
                <a:cs typeface="微軟正黑體"/>
              </a:rPr>
              <a:t>依賴</a:t>
            </a:r>
            <a:r>
              <a:rPr lang="en-US" altLang="zh-TW" sz="2400" dirty="0">
                <a:solidFill>
                  <a:srgbClr val="660066"/>
                </a:solidFill>
                <a:latin typeface="微軟正黑體"/>
                <a:ea typeface="微軟正黑體"/>
                <a:cs typeface="微軟正黑體"/>
              </a:rPr>
              <a:t>(dependency)</a:t>
            </a:r>
            <a:r>
              <a:rPr lang="zh-TW" altLang="en-US" sz="2400" dirty="0">
                <a:solidFill>
                  <a:srgbClr val="660066"/>
                </a:solidFill>
                <a:latin typeface="微軟正黑體"/>
                <a:ea typeface="微軟正黑體"/>
                <a:cs typeface="微軟正黑體"/>
              </a:rPr>
              <a:t>：</a:t>
            </a:r>
          </a:p>
          <a:p>
            <a:pPr lvl="2">
              <a:buFont typeface="Arial"/>
              <a:buChar char="•"/>
            </a:pPr>
            <a:r>
              <a:rPr lang="zh-TW" altLang="en-US" sz="2400" dirty="0">
                <a:solidFill>
                  <a:srgbClr val="660066"/>
                </a:solidFill>
                <a:latin typeface="微軟正黑體"/>
                <a:ea typeface="微軟正黑體"/>
                <a:cs typeface="微軟正黑體"/>
              </a:rPr>
              <a:t>特殊關聯：</a:t>
            </a:r>
            <a:endParaRPr lang="en-US" altLang="zh-TW" sz="2400" dirty="0">
              <a:solidFill>
                <a:srgbClr val="660066"/>
              </a:solidFill>
              <a:latin typeface="微軟正黑體"/>
              <a:ea typeface="微軟正黑體"/>
              <a:cs typeface="微軟正黑體"/>
            </a:endParaRPr>
          </a:p>
          <a:p>
            <a:pPr lvl="3">
              <a:buFont typeface="Arial"/>
              <a:buChar char="•"/>
            </a:pPr>
            <a:r>
              <a:rPr lang="zh-TW" altLang="en-US" sz="2200" dirty="0">
                <a:solidFill>
                  <a:srgbClr val="660066"/>
                </a:solidFill>
                <a:latin typeface="微軟正黑體"/>
                <a:ea typeface="微軟正黑體"/>
                <a:cs typeface="微軟正黑體"/>
              </a:rPr>
              <a:t>聚合</a:t>
            </a:r>
            <a:r>
              <a:rPr lang="en-US" altLang="zh-TW" sz="2200" dirty="0">
                <a:solidFill>
                  <a:srgbClr val="660066"/>
                </a:solidFill>
                <a:latin typeface="微軟正黑體"/>
                <a:ea typeface="微軟正黑體"/>
                <a:cs typeface="微軟正黑體"/>
              </a:rPr>
              <a:t>(aggregation)</a:t>
            </a:r>
            <a:r>
              <a:rPr lang="zh-TW" altLang="en-US" sz="2200" dirty="0">
                <a:solidFill>
                  <a:srgbClr val="660066"/>
                </a:solidFill>
                <a:latin typeface="微軟正黑體"/>
                <a:ea typeface="微軟正黑體"/>
                <a:cs typeface="微軟正黑體"/>
              </a:rPr>
              <a:t>：</a:t>
            </a:r>
            <a:r>
              <a:rPr lang="en-US" altLang="zh-TW" sz="2200" dirty="0">
                <a:solidFill>
                  <a:srgbClr val="660066"/>
                </a:solidFill>
                <a:latin typeface="微軟正黑體"/>
                <a:ea typeface="微軟正黑體"/>
                <a:cs typeface="微軟正黑體"/>
              </a:rPr>
              <a:t>by ref               </a:t>
            </a:r>
            <a:r>
              <a:rPr lang="zh-TW" altLang="en-US" sz="2200" dirty="0">
                <a:solidFill>
                  <a:srgbClr val="660066"/>
                </a:solidFill>
                <a:latin typeface="微軟正黑體"/>
                <a:ea typeface="微軟正黑體"/>
                <a:cs typeface="微軟正黑體"/>
              </a:rPr>
              <a:t>，</a:t>
            </a:r>
            <a:endParaRPr lang="en-US" altLang="zh-TW" sz="2200" dirty="0">
              <a:solidFill>
                <a:srgbClr val="660066"/>
              </a:solidFill>
              <a:latin typeface="微軟正黑體"/>
              <a:ea typeface="微軟正黑體"/>
              <a:cs typeface="微軟正黑體"/>
            </a:endParaRPr>
          </a:p>
          <a:p>
            <a:pPr lvl="3">
              <a:buFont typeface="Arial"/>
              <a:buChar char="•"/>
            </a:pPr>
            <a:r>
              <a:rPr lang="zh-TW" altLang="en-US" sz="2200" dirty="0">
                <a:solidFill>
                  <a:srgbClr val="660066"/>
                </a:solidFill>
                <a:latin typeface="微軟正黑體"/>
                <a:ea typeface="微軟正黑體"/>
                <a:cs typeface="微軟正黑體"/>
              </a:rPr>
              <a:t>組合</a:t>
            </a:r>
            <a:r>
              <a:rPr lang="en-US" altLang="zh-TW" sz="2200" dirty="0">
                <a:solidFill>
                  <a:srgbClr val="660066"/>
                </a:solidFill>
                <a:latin typeface="微軟正黑體"/>
                <a:ea typeface="微軟正黑體"/>
                <a:cs typeface="微軟正黑體"/>
              </a:rPr>
              <a:t>(composition)</a:t>
            </a:r>
            <a:r>
              <a:rPr lang="zh-TW" altLang="en-US" sz="2200" dirty="0">
                <a:solidFill>
                  <a:srgbClr val="660066"/>
                </a:solidFill>
                <a:latin typeface="微軟正黑體"/>
                <a:ea typeface="微軟正黑體"/>
                <a:cs typeface="微軟正黑體"/>
              </a:rPr>
              <a:t>：</a:t>
            </a:r>
            <a:r>
              <a:rPr lang="en-US" altLang="zh-TW" sz="2200" dirty="0">
                <a:solidFill>
                  <a:srgbClr val="660066"/>
                </a:solidFill>
                <a:latin typeface="微軟正黑體"/>
                <a:ea typeface="微軟正黑體"/>
                <a:cs typeface="微軟正黑體"/>
              </a:rPr>
              <a:t>by value</a:t>
            </a:r>
          </a:p>
          <a:p>
            <a:pPr lvl="2">
              <a:buFont typeface="Arial"/>
              <a:buChar char="•"/>
            </a:pPr>
            <a:endParaRPr lang="en-US" altLang="zh-TW" sz="2400" dirty="0">
              <a:solidFill>
                <a:srgbClr val="660066"/>
              </a:solidFill>
              <a:latin typeface="微軟正黑體"/>
              <a:ea typeface="微軟正黑體"/>
              <a:cs typeface="微軟正黑體"/>
            </a:endParaRPr>
          </a:p>
          <a:p>
            <a:pPr lvl="2">
              <a:buFont typeface="Arial"/>
              <a:buChar char="•"/>
            </a:pPr>
            <a:r>
              <a:rPr lang="zh-TW" altLang="en-US" sz="2400" dirty="0">
                <a:solidFill>
                  <a:srgbClr val="660066"/>
                </a:solidFill>
                <a:latin typeface="微軟正黑體"/>
                <a:ea typeface="微軟正黑體"/>
                <a:cs typeface="微軟正黑體"/>
              </a:rPr>
              <a:t>繼承</a:t>
            </a:r>
            <a:r>
              <a:rPr lang="en-US" altLang="zh-TW" sz="2400" dirty="0">
                <a:solidFill>
                  <a:srgbClr val="660066"/>
                </a:solidFill>
                <a:latin typeface="微軟正黑體"/>
                <a:ea typeface="微軟正黑體"/>
                <a:cs typeface="微軟正黑體"/>
              </a:rPr>
              <a:t>(generalization)</a:t>
            </a:r>
            <a:r>
              <a:rPr lang="zh-TW" altLang="en-US" sz="2400" dirty="0">
                <a:solidFill>
                  <a:srgbClr val="660066"/>
                </a:solidFill>
                <a:latin typeface="微軟正黑體"/>
                <a:ea typeface="微軟正黑體"/>
                <a:cs typeface="微軟正黑體"/>
              </a:rPr>
              <a:t>：繼承類別</a:t>
            </a:r>
            <a:endParaRPr lang="en-US" altLang="zh-TW" sz="2400" dirty="0">
              <a:solidFill>
                <a:srgbClr val="660066"/>
              </a:solidFill>
              <a:latin typeface="微軟正黑體"/>
              <a:ea typeface="微軟正黑體"/>
              <a:cs typeface="微軟正黑體"/>
            </a:endParaRPr>
          </a:p>
          <a:p>
            <a:pPr marL="914400" lvl="2" indent="0">
              <a:buNone/>
            </a:pPr>
            <a:r>
              <a:rPr lang="zh-TW" altLang="en-US" sz="2400" dirty="0">
                <a:solidFill>
                  <a:srgbClr val="660066"/>
                </a:solidFill>
                <a:latin typeface="微軟正黑體"/>
                <a:ea typeface="微軟正黑體"/>
                <a:cs typeface="微軟正黑體"/>
              </a:rPr>
              <a:t>                        </a:t>
            </a:r>
          </a:p>
          <a:p>
            <a:pPr lvl="1">
              <a:buFont typeface="Wingdings" charset="2"/>
              <a:buChar char="²"/>
            </a:pPr>
            <a:r>
              <a:rPr lang="zh-TW" altLang="en-US" dirty="0">
                <a:solidFill>
                  <a:srgbClr val="548235"/>
                </a:solidFill>
                <a:latin typeface="微軟正黑體"/>
                <a:ea typeface="微軟正黑體"/>
                <a:cs typeface="微軟正黑體"/>
              </a:rPr>
              <a:t>多重性</a:t>
            </a:r>
            <a:r>
              <a:rPr lang="en-US" altLang="zh-TW" dirty="0">
                <a:solidFill>
                  <a:srgbClr val="548235"/>
                </a:solidFill>
                <a:latin typeface="微軟正黑體"/>
                <a:ea typeface="微軟正黑體"/>
                <a:cs typeface="微軟正黑體"/>
              </a:rPr>
              <a:t>(multiplicity)</a:t>
            </a:r>
            <a:r>
              <a:rPr lang="zh-TW" altLang="en-US" dirty="0">
                <a:solidFill>
                  <a:srgbClr val="548235"/>
                </a:solidFill>
                <a:latin typeface="微軟正黑體"/>
                <a:ea typeface="微軟正黑體"/>
                <a:cs typeface="微軟正黑體"/>
              </a:rPr>
              <a:t>：*</a:t>
            </a:r>
            <a:r>
              <a:rPr lang="en-US" altLang="zh-TW" dirty="0">
                <a:solidFill>
                  <a:srgbClr val="548235"/>
                </a:solidFill>
                <a:latin typeface="微軟正黑體"/>
                <a:ea typeface="微軟正黑體"/>
                <a:cs typeface="微軟正黑體"/>
              </a:rPr>
              <a:t>, 0, 1, 0..*, 1..*, etc.</a:t>
            </a:r>
          </a:p>
        </p:txBody>
      </p:sp>
      <p:sp>
        <p:nvSpPr>
          <p:cNvPr id="41" name="Line 6"/>
          <p:cNvSpPr>
            <a:spLocks noChangeShapeType="1"/>
          </p:cNvSpPr>
          <p:nvPr/>
        </p:nvSpPr>
        <p:spPr bwMode="auto">
          <a:xfrm>
            <a:off x="6427622" y="2832066"/>
            <a:ext cx="72746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sp>
        <p:nvSpPr>
          <p:cNvPr id="42" name="Line 7"/>
          <p:cNvSpPr>
            <a:spLocks noChangeShapeType="1"/>
          </p:cNvSpPr>
          <p:nvPr/>
        </p:nvSpPr>
        <p:spPr bwMode="auto">
          <a:xfrm>
            <a:off x="8339229" y="2814612"/>
            <a:ext cx="7274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dirty="0"/>
          </a:p>
        </p:txBody>
      </p:sp>
      <p:sp>
        <p:nvSpPr>
          <p:cNvPr id="43" name="Line 8"/>
          <p:cNvSpPr>
            <a:spLocks noChangeShapeType="1"/>
          </p:cNvSpPr>
          <p:nvPr/>
        </p:nvSpPr>
        <p:spPr bwMode="auto">
          <a:xfrm>
            <a:off x="5940847" y="3240933"/>
            <a:ext cx="969951" cy="0"/>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TW" altLang="en-US"/>
          </a:p>
        </p:txBody>
      </p:sp>
      <p:grpSp>
        <p:nvGrpSpPr>
          <p:cNvPr id="44" name="Group 9"/>
          <p:cNvGrpSpPr>
            <a:grpSpLocks/>
          </p:cNvGrpSpPr>
          <p:nvPr/>
        </p:nvGrpSpPr>
        <p:grpSpPr bwMode="auto">
          <a:xfrm>
            <a:off x="6945681" y="3831455"/>
            <a:ext cx="1128310" cy="281689"/>
            <a:chOff x="2039" y="1571"/>
            <a:chExt cx="1292" cy="298"/>
          </a:xfrm>
        </p:grpSpPr>
        <p:sp>
          <p:nvSpPr>
            <p:cNvPr id="45" name="AutoShape 10"/>
            <p:cNvSpPr>
              <a:spLocks noChangeArrowheads="1"/>
            </p:cNvSpPr>
            <p:nvPr/>
          </p:nvSpPr>
          <p:spPr bwMode="auto">
            <a:xfrm>
              <a:off x="2039" y="1571"/>
              <a:ext cx="441" cy="298"/>
            </a:xfrm>
            <a:prstGeom prst="diamond">
              <a:avLst/>
            </a:prstGeom>
            <a:solidFill>
              <a:srgbClr val="FFFFFF"/>
            </a:solidFill>
            <a:ln w="9525">
              <a:solidFill>
                <a:srgbClr val="000000"/>
              </a:solidFill>
              <a:miter lim="800000"/>
              <a:headEnd/>
              <a:tailEnd/>
            </a:ln>
          </p:spPr>
          <p:txBody>
            <a:bodyPr/>
            <a:lstStyle/>
            <a:p>
              <a:endParaRPr lang="zh-TW" altLang="en-US"/>
            </a:p>
          </p:txBody>
        </p:sp>
        <p:sp>
          <p:nvSpPr>
            <p:cNvPr id="46" name="Line 11"/>
            <p:cNvSpPr>
              <a:spLocks noChangeShapeType="1"/>
            </p:cNvSpPr>
            <p:nvPr/>
          </p:nvSpPr>
          <p:spPr bwMode="auto">
            <a:xfrm>
              <a:off x="2596" y="1719"/>
              <a:ext cx="735"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pic>
        <p:nvPicPr>
          <p:cNvPr id="47" name="Picture 12"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053" y="4215728"/>
            <a:ext cx="1027007" cy="281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 name="Group 18"/>
          <p:cNvGrpSpPr>
            <a:grpSpLocks/>
          </p:cNvGrpSpPr>
          <p:nvPr/>
        </p:nvGrpSpPr>
        <p:grpSpPr bwMode="auto">
          <a:xfrm>
            <a:off x="7444734" y="4895606"/>
            <a:ext cx="864589" cy="281689"/>
            <a:chOff x="2053" y="6095"/>
            <a:chExt cx="1054" cy="320"/>
          </a:xfrm>
        </p:grpSpPr>
        <p:sp>
          <p:nvSpPr>
            <p:cNvPr id="52" name="Line 19"/>
            <p:cNvSpPr>
              <a:spLocks noChangeShapeType="1"/>
            </p:cNvSpPr>
            <p:nvPr/>
          </p:nvSpPr>
          <p:spPr bwMode="auto">
            <a:xfrm>
              <a:off x="2053" y="6278"/>
              <a:ext cx="781"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53" name="AutoShape 20"/>
            <p:cNvSpPr>
              <a:spLocks noChangeArrowheads="1"/>
            </p:cNvSpPr>
            <p:nvPr/>
          </p:nvSpPr>
          <p:spPr bwMode="auto">
            <a:xfrm rot="16200000" flipH="1">
              <a:off x="2869" y="6176"/>
              <a:ext cx="320" cy="157"/>
            </a:xfrm>
            <a:prstGeom prst="flowChartMerge">
              <a:avLst/>
            </a:prstGeom>
            <a:solidFill>
              <a:srgbClr val="FFFFFF"/>
            </a:solidFill>
            <a:ln w="9525">
              <a:solidFill>
                <a:srgbClr val="000000"/>
              </a:solidFill>
              <a:miter lim="800000"/>
              <a:headEnd/>
              <a:tailEnd/>
            </a:ln>
          </p:spPr>
          <p:txBody>
            <a:bodyPr/>
            <a:lstStyle/>
            <a:p>
              <a:endParaRPr lang="zh-TW" altLang="en-US"/>
            </a:p>
          </p:txBody>
        </p:sp>
      </p:grpSp>
    </p:spTree>
    <p:extLst>
      <p:ext uri="{BB962C8B-B14F-4D97-AF65-F5344CB8AC3E}">
        <p14:creationId xmlns:p14="http://schemas.microsoft.com/office/powerpoint/2010/main" val="3126358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2693866" cy="707886"/>
          </a:xfrm>
          <a:prstGeom prst="rect">
            <a:avLst/>
          </a:prstGeom>
          <a:noFill/>
        </p:spPr>
        <p:txBody>
          <a:bodyPr wrap="none" rtlCol="0">
            <a:spAutoFit/>
          </a:bodyPr>
          <a:lstStyle/>
          <a:p>
            <a:r>
              <a:rPr lang="zh-TW" altLang="en-US" sz="4000" dirty="0">
                <a:latin typeface="微軟正黑體"/>
                <a:ea typeface="微軟正黑體"/>
                <a:cs typeface="微軟正黑體"/>
              </a:rPr>
              <a:t>聯合 </a:t>
            </a:r>
            <a:r>
              <a:rPr lang="en-US" altLang="zh-TW" sz="4000" dirty="0">
                <a:latin typeface="微軟正黑體"/>
                <a:ea typeface="微軟正黑體"/>
                <a:cs typeface="微軟正黑體"/>
              </a:rPr>
              <a:t>(</a:t>
            </a:r>
            <a:r>
              <a:rPr lang="zh-TW" altLang="en-US" sz="4000" dirty="0">
                <a:latin typeface="微軟正黑體"/>
                <a:ea typeface="微軟正黑體"/>
                <a:cs typeface="微軟正黑體"/>
              </a:rPr>
              <a:t>關聯</a:t>
            </a:r>
            <a:r>
              <a:rPr lang="en-US" altLang="zh-TW" sz="4000" dirty="0">
                <a:latin typeface="微軟正黑體"/>
                <a:ea typeface="微軟正黑體"/>
                <a:cs typeface="微軟正黑體"/>
              </a:rPr>
              <a:t>)</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4" name="Rectangle 3"/>
          <p:cNvSpPr txBox="1">
            <a:spLocks noChangeArrowheads="1"/>
          </p:cNvSpPr>
          <p:nvPr/>
        </p:nvSpPr>
        <p:spPr>
          <a:xfrm>
            <a:off x="1130223" y="2997687"/>
            <a:ext cx="10510139" cy="19907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2"/>
              <a:buChar char="n"/>
            </a:pPr>
            <a:r>
              <a:rPr lang="zh-TW" altLang="en-US" sz="2400" dirty="0">
                <a:latin typeface="微軟正黑體"/>
                <a:ea typeface="微軟正黑體"/>
                <a:cs typeface="微軟正黑體"/>
              </a:rPr>
              <a:t>物件彼此之間以互相傳遞訊息來完成一項工作，而關聯關係所代表的意思就是在建立類別之間彼此互通訊息的管道。</a:t>
            </a:r>
          </a:p>
          <a:p>
            <a:pPr algn="just">
              <a:buFont typeface="Wingdings" charset="2"/>
              <a:buChar char="n"/>
            </a:pPr>
            <a:r>
              <a:rPr lang="zh-TW" altLang="en-US" sz="2400" dirty="0">
                <a:latin typeface="微軟正黑體"/>
                <a:ea typeface="微軟正黑體"/>
                <a:cs typeface="微軟正黑體"/>
              </a:rPr>
              <a:t>有了這個管道，物件與物件之間才可以互相傳遞訊息，完成所需完成的工作。</a:t>
            </a:r>
          </a:p>
          <a:p>
            <a:pPr algn="just">
              <a:buFont typeface="Wingdings" charset="2"/>
              <a:buChar char="n"/>
            </a:pPr>
            <a:r>
              <a:rPr lang="zh-TW" altLang="en-US" sz="2400" dirty="0">
                <a:latin typeface="微軟正黑體"/>
                <a:ea typeface="微軟正黑體"/>
                <a:cs typeface="微軟正黑體"/>
              </a:rPr>
              <a:t>關聯關係代表著類別之間結構上的連結，表達的方式是在參與該關係的兩方使用一條實線來連結，如圖所示。</a:t>
            </a:r>
          </a:p>
        </p:txBody>
      </p:sp>
      <p:grpSp>
        <p:nvGrpSpPr>
          <p:cNvPr id="14" name="群組 13"/>
          <p:cNvGrpSpPr/>
          <p:nvPr/>
        </p:nvGrpSpPr>
        <p:grpSpPr>
          <a:xfrm>
            <a:off x="3277207" y="5344786"/>
            <a:ext cx="4742031" cy="947266"/>
            <a:chOff x="3277207" y="5344786"/>
            <a:chExt cx="4742031" cy="947266"/>
          </a:xfrm>
        </p:grpSpPr>
        <p:grpSp>
          <p:nvGrpSpPr>
            <p:cNvPr id="11" name="群組 10"/>
            <p:cNvGrpSpPr/>
            <p:nvPr/>
          </p:nvGrpSpPr>
          <p:grpSpPr>
            <a:xfrm>
              <a:off x="3277207" y="5353922"/>
              <a:ext cx="1373456" cy="938130"/>
              <a:chOff x="3277207" y="5353922"/>
              <a:chExt cx="1373456" cy="938130"/>
            </a:xfrm>
          </p:grpSpPr>
          <p:grpSp>
            <p:nvGrpSpPr>
              <p:cNvPr id="3" name="群組 2"/>
              <p:cNvGrpSpPr/>
              <p:nvPr/>
            </p:nvGrpSpPr>
            <p:grpSpPr>
              <a:xfrm>
                <a:off x="3277207" y="5353922"/>
                <a:ext cx="1355182" cy="938130"/>
                <a:chOff x="2683311" y="5253422"/>
                <a:chExt cx="1355182" cy="938130"/>
              </a:xfrm>
            </p:grpSpPr>
            <p:sp>
              <p:nvSpPr>
                <p:cNvPr id="2" name="矩形 1"/>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類別</a:t>
                  </a:r>
                  <a:r>
                    <a:rPr kumimoji="1" lang="en-US" altLang="zh-TW" dirty="0">
                      <a:solidFill>
                        <a:srgbClr val="000000"/>
                      </a:solidFill>
                      <a:latin typeface="微軟正黑體"/>
                      <a:ea typeface="微軟正黑體"/>
                      <a:cs typeface="微軟正黑體"/>
                    </a:rPr>
                    <a:t>A</a:t>
                  </a:r>
                  <a:endParaRPr kumimoji="1" lang="zh-TW" altLang="en-US" dirty="0">
                    <a:solidFill>
                      <a:srgbClr val="000000"/>
                    </a:solidFill>
                    <a:latin typeface="微軟正黑體"/>
                    <a:ea typeface="微軟正黑體"/>
                    <a:cs typeface="微軟正黑體"/>
                  </a:endParaRPr>
                </a:p>
              </p:txBody>
            </p:sp>
            <p:sp>
              <p:nvSpPr>
                <p:cNvPr id="35" name="矩形 34"/>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6" name="直線接點 5"/>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 name="群組 9"/>
            <p:cNvGrpSpPr/>
            <p:nvPr/>
          </p:nvGrpSpPr>
          <p:grpSpPr>
            <a:xfrm>
              <a:off x="6654919" y="5344786"/>
              <a:ext cx="1364319" cy="938130"/>
              <a:chOff x="6654919" y="5353922"/>
              <a:chExt cx="1364319" cy="938130"/>
            </a:xfrm>
          </p:grpSpPr>
          <p:grpSp>
            <p:nvGrpSpPr>
              <p:cNvPr id="4" name="群組 3"/>
              <p:cNvGrpSpPr/>
              <p:nvPr/>
            </p:nvGrpSpPr>
            <p:grpSpPr>
              <a:xfrm>
                <a:off x="6654919" y="5353922"/>
                <a:ext cx="1355182" cy="938130"/>
                <a:chOff x="5640727" y="5305322"/>
                <a:chExt cx="1355182" cy="938130"/>
              </a:xfrm>
            </p:grpSpPr>
            <p:sp>
              <p:nvSpPr>
                <p:cNvPr id="37" name="矩形 36"/>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類別</a:t>
                  </a:r>
                  <a:r>
                    <a:rPr kumimoji="1" lang="en-US" altLang="zh-TW" dirty="0">
                      <a:solidFill>
                        <a:srgbClr val="000000"/>
                      </a:solidFill>
                      <a:latin typeface="微軟正黑體"/>
                      <a:ea typeface="微軟正黑體"/>
                      <a:cs typeface="微軟正黑體"/>
                    </a:rPr>
                    <a:t>B</a:t>
                  </a:r>
                  <a:endParaRPr kumimoji="1" lang="zh-TW" altLang="en-US" dirty="0">
                    <a:solidFill>
                      <a:srgbClr val="000000"/>
                    </a:solidFill>
                    <a:latin typeface="微軟正黑體"/>
                    <a:ea typeface="微軟正黑體"/>
                    <a:cs typeface="微軟正黑體"/>
                  </a:endParaRPr>
                </a:p>
              </p:txBody>
            </p:sp>
            <p:sp>
              <p:nvSpPr>
                <p:cNvPr id="38" name="矩形 37"/>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5" name="直線接點 44"/>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53" name="直線接點 52"/>
            <p:cNvCxnSpPr/>
            <p:nvPr/>
          </p:nvCxnSpPr>
          <p:spPr>
            <a:xfrm flipV="1">
              <a:off x="4638598" y="5908325"/>
              <a:ext cx="2058722"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773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關係的名稱</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46" name="Rectangle 3"/>
          <p:cNvSpPr txBox="1">
            <a:spLocks noChangeArrowheads="1"/>
          </p:cNvSpPr>
          <p:nvPr/>
        </p:nvSpPr>
        <p:spPr>
          <a:xfrm>
            <a:off x="930413" y="2579919"/>
            <a:ext cx="10609444" cy="39982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對於任意兩個相關聯的類別，我們可以在關聯關係的</a:t>
            </a:r>
            <a:r>
              <a:rPr lang="zh-TW" altLang="en-US" sz="2400" dirty="0">
                <a:solidFill>
                  <a:srgbClr val="FF0000"/>
                </a:solidFill>
                <a:latin typeface="微軟正黑體"/>
                <a:ea typeface="微軟正黑體"/>
                <a:cs typeface="微軟正黑體"/>
              </a:rPr>
              <a:t>連結線上加上關係名稱</a:t>
            </a:r>
            <a:r>
              <a:rPr lang="en-US" altLang="zh-TW" sz="2400" dirty="0">
                <a:latin typeface="微軟正黑體"/>
                <a:ea typeface="微軟正黑體"/>
                <a:cs typeface="微軟正黑體"/>
              </a:rPr>
              <a:t>(Name)</a:t>
            </a:r>
            <a:r>
              <a:rPr lang="zh-TW" altLang="en-US" sz="2400" dirty="0">
                <a:latin typeface="微軟正黑體"/>
                <a:ea typeface="微軟正黑體"/>
                <a:cs typeface="微軟正黑體"/>
              </a:rPr>
              <a:t>。</a:t>
            </a:r>
          </a:p>
          <a:p>
            <a:pPr>
              <a:buFont typeface="Wingdings" charset="2"/>
              <a:buChar char="n"/>
            </a:pPr>
            <a:r>
              <a:rPr lang="zh-TW" altLang="en-US" sz="2400" dirty="0">
                <a:latin typeface="微軟正黑體"/>
                <a:ea typeface="微軟正黑體"/>
                <a:cs typeface="微軟正黑體"/>
              </a:rPr>
              <a:t>舉例來說，人跟車子可以有這樣的關係：</a:t>
            </a:r>
          </a:p>
          <a:p>
            <a:pPr lvl="1">
              <a:buFont typeface="Wingdings" charset="2"/>
              <a:buChar char="²"/>
            </a:pPr>
            <a:r>
              <a:rPr lang="zh-TW" altLang="en-US" dirty="0">
                <a:solidFill>
                  <a:schemeClr val="accent6">
                    <a:lumMod val="75000"/>
                  </a:schemeClr>
                </a:solidFill>
                <a:latin typeface="微軟正黑體"/>
                <a:ea typeface="微軟正黑體"/>
                <a:cs typeface="微軟正黑體"/>
              </a:rPr>
              <a:t>人擁有車、人開車、人租車等關係。</a:t>
            </a:r>
          </a:p>
          <a:p>
            <a:pPr>
              <a:buFont typeface="Wingdings" charset="2"/>
              <a:buChar char="n"/>
            </a:pPr>
            <a:r>
              <a:rPr lang="zh-TW" altLang="en-US" sz="2400" dirty="0">
                <a:latin typeface="微軟正黑體"/>
                <a:ea typeface="微軟正黑體"/>
                <a:cs typeface="微軟正黑體"/>
              </a:rPr>
              <a:t>這個例子是在說明參與一個關係的雙方類別有可能是相同的，但是之間想要表達的關係卻不同。</a:t>
            </a:r>
          </a:p>
          <a:p>
            <a:pPr>
              <a:buFont typeface="Wingdings" charset="2"/>
              <a:buChar char="n"/>
            </a:pPr>
            <a:r>
              <a:rPr lang="zh-TW" altLang="en-US" sz="2400" dirty="0">
                <a:latin typeface="微軟正黑體"/>
                <a:ea typeface="微軟正黑體"/>
                <a:cs typeface="微軟正黑體"/>
              </a:rPr>
              <a:t>當我們所要表達的</a:t>
            </a:r>
            <a:r>
              <a:rPr lang="zh-TW" altLang="en-US" sz="2400" dirty="0">
                <a:solidFill>
                  <a:srgbClr val="FF0000"/>
                </a:solidFill>
                <a:latin typeface="微軟正黑體"/>
                <a:ea typeface="微軟正黑體"/>
                <a:cs typeface="微軟正黑體"/>
              </a:rPr>
              <a:t>關係其語意很清楚時，可以省略掉關係名稱</a:t>
            </a:r>
          </a:p>
          <a:p>
            <a:pPr>
              <a:buFont typeface="Wingdings" charset="2"/>
              <a:buChar char="n"/>
            </a:pPr>
            <a:r>
              <a:rPr lang="zh-TW" altLang="en-US" sz="2400" dirty="0">
                <a:latin typeface="微軟正黑體"/>
                <a:ea typeface="微軟正黑體"/>
                <a:cs typeface="微軟正黑體"/>
              </a:rPr>
              <a:t>對於任何的關聯關係最好提供一些語意上可以恰當地表達該關係的解釋，才不至於造成閱讀者的混淆以及疑惑。</a:t>
            </a:r>
          </a:p>
        </p:txBody>
      </p:sp>
    </p:spTree>
    <p:extLst>
      <p:ext uri="{BB962C8B-B14F-4D97-AF65-F5344CB8AC3E}">
        <p14:creationId xmlns:p14="http://schemas.microsoft.com/office/powerpoint/2010/main" val="1118112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關係的名稱</a:t>
            </a:r>
            <a:endParaRPr lang="zh-CN" altLang="en-US" sz="4000" dirty="0">
              <a:latin typeface="微軟正黑體"/>
              <a:ea typeface="微軟正黑體"/>
              <a:cs typeface="微軟正黑體"/>
            </a:endParaRPr>
          </a:p>
        </p:txBody>
      </p:sp>
      <p:grpSp>
        <p:nvGrpSpPr>
          <p:cNvPr id="39" name="群組 38"/>
          <p:cNvGrpSpPr/>
          <p:nvPr/>
        </p:nvGrpSpPr>
        <p:grpSpPr>
          <a:xfrm>
            <a:off x="3706639" y="1955187"/>
            <a:ext cx="4742031" cy="947266"/>
            <a:chOff x="3277207" y="5344786"/>
            <a:chExt cx="4742031" cy="947266"/>
          </a:xfrm>
        </p:grpSpPr>
        <p:grpSp>
          <p:nvGrpSpPr>
            <p:cNvPr id="41" name="群組 40"/>
            <p:cNvGrpSpPr/>
            <p:nvPr/>
          </p:nvGrpSpPr>
          <p:grpSpPr>
            <a:xfrm>
              <a:off x="3277207" y="5353922"/>
              <a:ext cx="1373456" cy="938130"/>
              <a:chOff x="3277207" y="5353922"/>
              <a:chExt cx="1373456" cy="938130"/>
            </a:xfrm>
          </p:grpSpPr>
          <p:grpSp>
            <p:nvGrpSpPr>
              <p:cNvPr id="48" name="群組 47"/>
              <p:cNvGrpSpPr/>
              <p:nvPr/>
            </p:nvGrpSpPr>
            <p:grpSpPr>
              <a:xfrm>
                <a:off x="3277207" y="5353922"/>
                <a:ext cx="1355182" cy="938130"/>
                <a:chOff x="2683311" y="5253422"/>
                <a:chExt cx="1355182" cy="938130"/>
              </a:xfrm>
            </p:grpSpPr>
            <p:sp>
              <p:nvSpPr>
                <p:cNvPr id="50" name="矩形 49"/>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人</a:t>
                  </a:r>
                </a:p>
              </p:txBody>
            </p:sp>
            <p:sp>
              <p:nvSpPr>
                <p:cNvPr id="51" name="矩形 50"/>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9" name="直線接點 48"/>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42" name="群組 41"/>
            <p:cNvGrpSpPr/>
            <p:nvPr/>
          </p:nvGrpSpPr>
          <p:grpSpPr>
            <a:xfrm>
              <a:off x="6654919" y="5344786"/>
              <a:ext cx="1364319" cy="938130"/>
              <a:chOff x="6654919" y="5353922"/>
              <a:chExt cx="1364319" cy="938130"/>
            </a:xfrm>
          </p:grpSpPr>
          <p:grpSp>
            <p:nvGrpSpPr>
              <p:cNvPr id="44" name="群組 43"/>
              <p:cNvGrpSpPr/>
              <p:nvPr/>
            </p:nvGrpSpPr>
            <p:grpSpPr>
              <a:xfrm>
                <a:off x="6654919" y="5353922"/>
                <a:ext cx="1355182" cy="938130"/>
                <a:chOff x="5640727" y="5305322"/>
                <a:chExt cx="1355182" cy="938130"/>
              </a:xfrm>
            </p:grpSpPr>
            <p:sp>
              <p:nvSpPr>
                <p:cNvPr id="46" name="矩形 45"/>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車子</a:t>
                  </a:r>
                </a:p>
              </p:txBody>
            </p:sp>
            <p:sp>
              <p:nvSpPr>
                <p:cNvPr id="47" name="矩形 46"/>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5" name="直線接點 44"/>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43" name="直線接點 42"/>
            <p:cNvCxnSpPr/>
            <p:nvPr/>
          </p:nvCxnSpPr>
          <p:spPr>
            <a:xfrm flipV="1">
              <a:off x="4638598" y="5908325"/>
              <a:ext cx="2058722"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2" name="文字方塊 1"/>
          <p:cNvSpPr txBox="1"/>
          <p:nvPr/>
        </p:nvSpPr>
        <p:spPr>
          <a:xfrm>
            <a:off x="5536939" y="2101368"/>
            <a:ext cx="646331" cy="369332"/>
          </a:xfrm>
          <a:prstGeom prst="rect">
            <a:avLst/>
          </a:prstGeom>
          <a:solidFill>
            <a:schemeClr val="bg2">
              <a:lumMod val="25000"/>
            </a:schemeClr>
          </a:solidFill>
        </p:spPr>
        <p:txBody>
          <a:bodyPr wrap="none" rtlCol="0">
            <a:spAutoFit/>
          </a:bodyPr>
          <a:lstStyle/>
          <a:p>
            <a:r>
              <a:rPr kumimoji="1" lang="zh-TW" altLang="en-US" dirty="0">
                <a:solidFill>
                  <a:schemeClr val="bg1"/>
                </a:solidFill>
                <a:latin typeface="微軟正黑體"/>
                <a:ea typeface="微軟正黑體"/>
                <a:cs typeface="微軟正黑體"/>
              </a:rPr>
              <a:t>擁有</a:t>
            </a:r>
          </a:p>
        </p:txBody>
      </p:sp>
      <p:sp>
        <p:nvSpPr>
          <p:cNvPr id="3" name="向右箭號 2"/>
          <p:cNvSpPr/>
          <p:nvPr/>
        </p:nvSpPr>
        <p:spPr>
          <a:xfrm>
            <a:off x="6249613" y="2201869"/>
            <a:ext cx="356338" cy="182728"/>
          </a:xfrm>
          <a:prstGeom prst="rightArrow">
            <a:avLst/>
          </a:prstGeom>
          <a:solidFill>
            <a:srgbClr val="3B3838"/>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grpSp>
        <p:nvGrpSpPr>
          <p:cNvPr id="53" name="群組 52"/>
          <p:cNvGrpSpPr/>
          <p:nvPr/>
        </p:nvGrpSpPr>
        <p:grpSpPr>
          <a:xfrm>
            <a:off x="3712850" y="3368408"/>
            <a:ext cx="4742031" cy="947266"/>
            <a:chOff x="3277207" y="5344786"/>
            <a:chExt cx="4742031" cy="947266"/>
          </a:xfrm>
        </p:grpSpPr>
        <p:grpSp>
          <p:nvGrpSpPr>
            <p:cNvPr id="54" name="群組 53"/>
            <p:cNvGrpSpPr/>
            <p:nvPr/>
          </p:nvGrpSpPr>
          <p:grpSpPr>
            <a:xfrm>
              <a:off x="3277207" y="5353922"/>
              <a:ext cx="1373456" cy="938130"/>
              <a:chOff x="3277207" y="5353922"/>
              <a:chExt cx="1373456" cy="938130"/>
            </a:xfrm>
          </p:grpSpPr>
          <p:grpSp>
            <p:nvGrpSpPr>
              <p:cNvPr id="97" name="群組 96"/>
              <p:cNvGrpSpPr/>
              <p:nvPr/>
            </p:nvGrpSpPr>
            <p:grpSpPr>
              <a:xfrm>
                <a:off x="3277207" y="5353922"/>
                <a:ext cx="1355182" cy="938130"/>
                <a:chOff x="2683311" y="5253422"/>
                <a:chExt cx="1355182" cy="938130"/>
              </a:xfrm>
            </p:grpSpPr>
            <p:sp>
              <p:nvSpPr>
                <p:cNvPr id="99" name="矩形 98"/>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人</a:t>
                  </a:r>
                </a:p>
              </p:txBody>
            </p:sp>
            <p:sp>
              <p:nvSpPr>
                <p:cNvPr id="100" name="矩形 99"/>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98" name="直線接點 97"/>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5" name="群組 54"/>
            <p:cNvGrpSpPr/>
            <p:nvPr/>
          </p:nvGrpSpPr>
          <p:grpSpPr>
            <a:xfrm>
              <a:off x="6654919" y="5344786"/>
              <a:ext cx="1364319" cy="938130"/>
              <a:chOff x="6654919" y="5353922"/>
              <a:chExt cx="1364319" cy="938130"/>
            </a:xfrm>
          </p:grpSpPr>
          <p:grpSp>
            <p:nvGrpSpPr>
              <p:cNvPr id="57" name="群組 56"/>
              <p:cNvGrpSpPr/>
              <p:nvPr/>
            </p:nvGrpSpPr>
            <p:grpSpPr>
              <a:xfrm>
                <a:off x="6654919" y="5353922"/>
                <a:ext cx="1355182" cy="938130"/>
                <a:chOff x="5640727" y="5305322"/>
                <a:chExt cx="1355182" cy="938130"/>
              </a:xfrm>
            </p:grpSpPr>
            <p:sp>
              <p:nvSpPr>
                <p:cNvPr id="60" name="矩形 59"/>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車子</a:t>
                  </a:r>
                </a:p>
              </p:txBody>
            </p:sp>
            <p:sp>
              <p:nvSpPr>
                <p:cNvPr id="96" name="矩形 95"/>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58" name="直線接點 57"/>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56" name="直線接點 55"/>
            <p:cNvCxnSpPr/>
            <p:nvPr/>
          </p:nvCxnSpPr>
          <p:spPr>
            <a:xfrm flipV="1">
              <a:off x="4638598" y="5908325"/>
              <a:ext cx="2058722"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101" name="文字方塊 100"/>
          <p:cNvSpPr txBox="1"/>
          <p:nvPr/>
        </p:nvSpPr>
        <p:spPr>
          <a:xfrm>
            <a:off x="5780709" y="3523725"/>
            <a:ext cx="415498" cy="369332"/>
          </a:xfrm>
          <a:prstGeom prst="rect">
            <a:avLst/>
          </a:prstGeom>
          <a:solidFill>
            <a:schemeClr val="bg2">
              <a:lumMod val="25000"/>
            </a:schemeClr>
          </a:solidFill>
        </p:spPr>
        <p:txBody>
          <a:bodyPr wrap="none" rtlCol="0">
            <a:spAutoFit/>
          </a:bodyPr>
          <a:lstStyle/>
          <a:p>
            <a:r>
              <a:rPr kumimoji="1" lang="zh-TW" altLang="en-US" dirty="0">
                <a:solidFill>
                  <a:schemeClr val="bg1"/>
                </a:solidFill>
                <a:latin typeface="微軟正黑體"/>
                <a:ea typeface="微軟正黑體"/>
                <a:cs typeface="微軟正黑體"/>
              </a:rPr>
              <a:t>開</a:t>
            </a:r>
          </a:p>
        </p:txBody>
      </p:sp>
      <p:sp>
        <p:nvSpPr>
          <p:cNvPr id="102" name="向右箭號 101"/>
          <p:cNvSpPr/>
          <p:nvPr/>
        </p:nvSpPr>
        <p:spPr>
          <a:xfrm>
            <a:off x="6255824" y="3615090"/>
            <a:ext cx="356338" cy="182728"/>
          </a:xfrm>
          <a:prstGeom prst="rightArrow">
            <a:avLst/>
          </a:prstGeom>
          <a:solidFill>
            <a:srgbClr val="3B3838"/>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grpSp>
        <p:nvGrpSpPr>
          <p:cNvPr id="103" name="群組 102"/>
          <p:cNvGrpSpPr/>
          <p:nvPr/>
        </p:nvGrpSpPr>
        <p:grpSpPr>
          <a:xfrm>
            <a:off x="3728197" y="4882130"/>
            <a:ext cx="4742031" cy="947266"/>
            <a:chOff x="3277207" y="5344786"/>
            <a:chExt cx="4742031" cy="947266"/>
          </a:xfrm>
        </p:grpSpPr>
        <p:grpSp>
          <p:nvGrpSpPr>
            <p:cNvPr id="104" name="群組 103"/>
            <p:cNvGrpSpPr/>
            <p:nvPr/>
          </p:nvGrpSpPr>
          <p:grpSpPr>
            <a:xfrm>
              <a:off x="3277207" y="5353922"/>
              <a:ext cx="1373456" cy="938130"/>
              <a:chOff x="3277207" y="5353922"/>
              <a:chExt cx="1373456" cy="938130"/>
            </a:xfrm>
          </p:grpSpPr>
          <p:grpSp>
            <p:nvGrpSpPr>
              <p:cNvPr id="111" name="群組 110"/>
              <p:cNvGrpSpPr/>
              <p:nvPr/>
            </p:nvGrpSpPr>
            <p:grpSpPr>
              <a:xfrm>
                <a:off x="3277207" y="5353922"/>
                <a:ext cx="1355182" cy="938130"/>
                <a:chOff x="2683311" y="5253422"/>
                <a:chExt cx="1355182" cy="938130"/>
              </a:xfrm>
            </p:grpSpPr>
            <p:sp>
              <p:nvSpPr>
                <p:cNvPr id="113" name="矩形 112"/>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人</a:t>
                  </a:r>
                </a:p>
              </p:txBody>
            </p:sp>
            <p:sp>
              <p:nvSpPr>
                <p:cNvPr id="114" name="矩形 113"/>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112" name="直線接點 111"/>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5" name="群組 104"/>
            <p:cNvGrpSpPr/>
            <p:nvPr/>
          </p:nvGrpSpPr>
          <p:grpSpPr>
            <a:xfrm>
              <a:off x="6654919" y="5344786"/>
              <a:ext cx="1364319" cy="938130"/>
              <a:chOff x="6654919" y="5353922"/>
              <a:chExt cx="1364319" cy="938130"/>
            </a:xfrm>
          </p:grpSpPr>
          <p:grpSp>
            <p:nvGrpSpPr>
              <p:cNvPr id="107" name="群組 106"/>
              <p:cNvGrpSpPr/>
              <p:nvPr/>
            </p:nvGrpSpPr>
            <p:grpSpPr>
              <a:xfrm>
                <a:off x="6654919" y="5353922"/>
                <a:ext cx="1355182" cy="938130"/>
                <a:chOff x="5640727" y="5305322"/>
                <a:chExt cx="1355182" cy="938130"/>
              </a:xfrm>
            </p:grpSpPr>
            <p:sp>
              <p:nvSpPr>
                <p:cNvPr id="109" name="矩形 108"/>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車子</a:t>
                  </a:r>
                </a:p>
              </p:txBody>
            </p:sp>
            <p:sp>
              <p:nvSpPr>
                <p:cNvPr id="110" name="矩形 109"/>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108" name="直線接點 107"/>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106" name="直線接點 105"/>
            <p:cNvCxnSpPr/>
            <p:nvPr/>
          </p:nvCxnSpPr>
          <p:spPr>
            <a:xfrm flipV="1">
              <a:off x="4638598" y="5908325"/>
              <a:ext cx="2058722"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115" name="文字方塊 114"/>
          <p:cNvSpPr txBox="1"/>
          <p:nvPr/>
        </p:nvSpPr>
        <p:spPr>
          <a:xfrm>
            <a:off x="5796056" y="5037447"/>
            <a:ext cx="415498" cy="369332"/>
          </a:xfrm>
          <a:prstGeom prst="rect">
            <a:avLst/>
          </a:prstGeom>
          <a:solidFill>
            <a:schemeClr val="bg2">
              <a:lumMod val="25000"/>
            </a:schemeClr>
          </a:solidFill>
        </p:spPr>
        <p:txBody>
          <a:bodyPr wrap="none" rtlCol="0">
            <a:spAutoFit/>
          </a:bodyPr>
          <a:lstStyle/>
          <a:p>
            <a:r>
              <a:rPr kumimoji="1" lang="zh-TW" altLang="en-US" dirty="0">
                <a:solidFill>
                  <a:schemeClr val="bg1"/>
                </a:solidFill>
                <a:latin typeface="微軟正黑體"/>
                <a:ea typeface="微軟正黑體"/>
                <a:cs typeface="微軟正黑體"/>
              </a:rPr>
              <a:t>租</a:t>
            </a:r>
          </a:p>
        </p:txBody>
      </p:sp>
      <p:sp>
        <p:nvSpPr>
          <p:cNvPr id="116" name="向右箭號 115"/>
          <p:cNvSpPr/>
          <p:nvPr/>
        </p:nvSpPr>
        <p:spPr>
          <a:xfrm>
            <a:off x="6271171" y="5128812"/>
            <a:ext cx="356338" cy="182728"/>
          </a:xfrm>
          <a:prstGeom prst="rightArrow">
            <a:avLst/>
          </a:prstGeom>
          <a:solidFill>
            <a:srgbClr val="3B3838"/>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930027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6236252" cy="707886"/>
          </a:xfrm>
          <a:prstGeom prst="rect">
            <a:avLst/>
          </a:prstGeom>
          <a:noFill/>
        </p:spPr>
        <p:txBody>
          <a:bodyPr wrap="none" rtlCol="0">
            <a:spAutoFit/>
          </a:bodyPr>
          <a:lstStyle/>
          <a:p>
            <a:r>
              <a:rPr lang="en-US" altLang="zh-TW" sz="4000" dirty="0">
                <a:latin typeface="微軟正黑體"/>
                <a:ea typeface="微軟正黑體"/>
                <a:cs typeface="微軟正黑體"/>
              </a:rPr>
              <a:t>UML 2.0</a:t>
            </a:r>
            <a:r>
              <a:rPr lang="zh-TW" altLang="en-US" sz="4000" dirty="0">
                <a:latin typeface="微軟正黑體"/>
                <a:ea typeface="微軟正黑體"/>
                <a:cs typeface="微軟正黑體"/>
              </a:rPr>
              <a:t>的圖形：分類名稱</a:t>
            </a:r>
            <a:endParaRPr lang="zh-CN" altLang="en-US" sz="4000" b="1" spc="600" dirty="0">
              <a:solidFill>
                <a:srgbClr val="323232"/>
              </a:solidFill>
              <a:effectLst>
                <a:outerShdw blurRad="63500" sx="102000" sy="102000" algn="ctr" rotWithShape="0">
                  <a:prstClr val="black">
                    <a:alpha val="40000"/>
                  </a:prstClr>
                </a:outerShdw>
              </a:effectLst>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91" name="矩形 90"/>
          <p:cNvSpPr/>
          <p:nvPr/>
        </p:nvSpPr>
        <p:spPr>
          <a:xfrm>
            <a:off x="911121" y="2162535"/>
            <a:ext cx="10684969" cy="42698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charset="2"/>
              <a:buChar char="n"/>
            </a:pPr>
            <a:r>
              <a:rPr lang="en-US" altLang="zh-TW" sz="2400" dirty="0">
                <a:solidFill>
                  <a:schemeClr val="tx1"/>
                </a:solidFill>
                <a:latin typeface="微軟正黑體"/>
                <a:ea typeface="微軟正黑體"/>
                <a:cs typeface="微軟正黑體"/>
              </a:rPr>
              <a:t>UML 2.0</a:t>
            </a:r>
            <a:r>
              <a:rPr lang="zh-TW" altLang="en-US" sz="2400" dirty="0">
                <a:solidFill>
                  <a:schemeClr val="tx1"/>
                </a:solidFill>
                <a:latin typeface="微軟正黑體"/>
                <a:ea typeface="微軟正黑體"/>
                <a:cs typeface="微軟正黑體"/>
              </a:rPr>
              <a:t>將圖形分成三大類，共</a:t>
            </a:r>
            <a:r>
              <a:rPr lang="en-US" altLang="zh-TW" sz="2400" dirty="0">
                <a:solidFill>
                  <a:schemeClr val="tx1"/>
                </a:solidFill>
                <a:latin typeface="微軟正黑體"/>
                <a:ea typeface="微軟正黑體"/>
                <a:cs typeface="微軟正黑體"/>
              </a:rPr>
              <a:t>13</a:t>
            </a:r>
            <a:r>
              <a:rPr lang="zh-TW" altLang="en-US" sz="2400" dirty="0">
                <a:solidFill>
                  <a:schemeClr val="tx1"/>
                </a:solidFill>
                <a:latin typeface="微軟正黑體"/>
                <a:ea typeface="微軟正黑體"/>
                <a:cs typeface="微軟正黑體"/>
              </a:rPr>
              <a:t>種圖：</a:t>
            </a:r>
            <a:endParaRPr lang="en-US" altLang="zh-TW" sz="2400" dirty="0">
              <a:solidFill>
                <a:schemeClr val="tx1"/>
              </a:solidFill>
              <a:latin typeface="微軟正黑體"/>
              <a:ea typeface="微軟正黑體"/>
              <a:cs typeface="微軟正黑體"/>
            </a:endParaRPr>
          </a:p>
          <a:p>
            <a:pPr marL="742950" lvl="1" indent="-285750">
              <a:buFont typeface="Wingdings" charset="2"/>
              <a:buChar char="²"/>
            </a:pPr>
            <a:r>
              <a:rPr lang="zh-TW" altLang="en-US" sz="2400" dirty="0">
                <a:solidFill>
                  <a:schemeClr val="accent6">
                    <a:lumMod val="75000"/>
                  </a:schemeClr>
                </a:solidFill>
                <a:latin typeface="微軟正黑體"/>
                <a:ea typeface="微軟正黑體"/>
                <a:cs typeface="微軟正黑體"/>
              </a:rPr>
              <a:t>結構圖形：類別圖，物件圖，元件圖，複合結構圖，佈署圖，套件圖。</a:t>
            </a:r>
            <a:endParaRPr lang="en-US" altLang="zh-TW" sz="2400" dirty="0">
              <a:solidFill>
                <a:schemeClr val="accent6">
                  <a:lumMod val="75000"/>
                </a:schemeClr>
              </a:solidFill>
              <a:latin typeface="微軟正黑體"/>
              <a:ea typeface="微軟正黑體"/>
              <a:cs typeface="微軟正黑體"/>
            </a:endParaRPr>
          </a:p>
          <a:p>
            <a:pPr marL="742950" lvl="1" indent="-285750">
              <a:buFont typeface="Wingdings" charset="2"/>
              <a:buChar char="²"/>
            </a:pPr>
            <a:r>
              <a:rPr lang="zh-TW" altLang="en-US" sz="2400" dirty="0">
                <a:solidFill>
                  <a:schemeClr val="accent6">
                    <a:lumMod val="75000"/>
                  </a:schemeClr>
                </a:solidFill>
                <a:latin typeface="微軟正黑體"/>
                <a:ea typeface="微軟正黑體"/>
                <a:cs typeface="微軟正黑體"/>
              </a:rPr>
              <a:t>行為圖形：使用案例圖，活動圖，狀態機器圖。</a:t>
            </a:r>
            <a:endParaRPr lang="en-US" altLang="zh-TW" sz="2400" dirty="0">
              <a:solidFill>
                <a:schemeClr val="accent6">
                  <a:lumMod val="75000"/>
                </a:schemeClr>
              </a:solidFill>
              <a:latin typeface="微軟正黑體"/>
              <a:ea typeface="微軟正黑體"/>
              <a:cs typeface="微軟正黑體"/>
            </a:endParaRPr>
          </a:p>
          <a:p>
            <a:pPr marL="742950" lvl="1" indent="-285750">
              <a:buFont typeface="Wingdings" charset="2"/>
              <a:buChar char="²"/>
            </a:pPr>
            <a:r>
              <a:rPr lang="zh-TW" altLang="en-US" sz="2400" dirty="0">
                <a:solidFill>
                  <a:schemeClr val="accent6">
                    <a:lumMod val="75000"/>
                  </a:schemeClr>
                </a:solidFill>
                <a:latin typeface="微軟正黑體"/>
                <a:ea typeface="微軟正黑體"/>
                <a:cs typeface="微軟正黑體"/>
              </a:rPr>
              <a:t>互動圖形：順序圖，溝通圖，計時圖，互動觀點圖。</a:t>
            </a:r>
          </a:p>
        </p:txBody>
      </p:sp>
    </p:spTree>
    <p:extLst>
      <p:ext uri="{BB962C8B-B14F-4D97-AF65-F5344CB8AC3E}">
        <p14:creationId xmlns:p14="http://schemas.microsoft.com/office/powerpoint/2010/main" val="537629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3262432" cy="707886"/>
          </a:xfrm>
          <a:prstGeom prst="rect">
            <a:avLst/>
          </a:prstGeom>
          <a:noFill/>
        </p:spPr>
        <p:txBody>
          <a:bodyPr wrap="none" rtlCol="0">
            <a:spAutoFit/>
          </a:bodyPr>
          <a:lstStyle/>
          <a:p>
            <a:r>
              <a:rPr lang="zh-TW" altLang="zh-TW" sz="4000" dirty="0">
                <a:latin typeface="微軟正黑體"/>
                <a:ea typeface="微軟正黑體"/>
                <a:cs typeface="微軟正黑體"/>
              </a:rPr>
              <a:t>關係的互通性</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grpSp>
        <p:nvGrpSpPr>
          <p:cNvPr id="11" name="群組 10"/>
          <p:cNvGrpSpPr/>
          <p:nvPr/>
        </p:nvGrpSpPr>
        <p:grpSpPr>
          <a:xfrm>
            <a:off x="3277207" y="5353922"/>
            <a:ext cx="1373456" cy="938130"/>
            <a:chOff x="3277207" y="5353922"/>
            <a:chExt cx="1373456" cy="938130"/>
          </a:xfrm>
        </p:grpSpPr>
        <p:grpSp>
          <p:nvGrpSpPr>
            <p:cNvPr id="3" name="群組 2"/>
            <p:cNvGrpSpPr/>
            <p:nvPr/>
          </p:nvGrpSpPr>
          <p:grpSpPr>
            <a:xfrm>
              <a:off x="3277207" y="5353922"/>
              <a:ext cx="1355182" cy="938130"/>
              <a:chOff x="2683311" y="5253422"/>
              <a:chExt cx="1355182" cy="938130"/>
            </a:xfrm>
          </p:grpSpPr>
          <p:sp>
            <p:nvSpPr>
              <p:cNvPr id="2" name="矩形 1"/>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訂單</a:t>
                </a:r>
              </a:p>
            </p:txBody>
          </p:sp>
          <p:sp>
            <p:nvSpPr>
              <p:cNvPr id="35" name="矩形 34"/>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6" name="直線接點 5"/>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 name="群組 9"/>
          <p:cNvGrpSpPr/>
          <p:nvPr/>
        </p:nvGrpSpPr>
        <p:grpSpPr>
          <a:xfrm>
            <a:off x="6654919" y="5344786"/>
            <a:ext cx="1364319" cy="938130"/>
            <a:chOff x="6654919" y="5353922"/>
            <a:chExt cx="1364319" cy="938130"/>
          </a:xfrm>
        </p:grpSpPr>
        <p:grpSp>
          <p:nvGrpSpPr>
            <p:cNvPr id="4" name="群組 3"/>
            <p:cNvGrpSpPr/>
            <p:nvPr/>
          </p:nvGrpSpPr>
          <p:grpSpPr>
            <a:xfrm>
              <a:off x="6654919" y="5353922"/>
              <a:ext cx="1355182" cy="938130"/>
              <a:chOff x="5640727" y="5305322"/>
              <a:chExt cx="1355182" cy="938130"/>
            </a:xfrm>
          </p:grpSpPr>
          <p:sp>
            <p:nvSpPr>
              <p:cNvPr id="37" name="矩形 36"/>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訂購項目</a:t>
                </a:r>
              </a:p>
            </p:txBody>
          </p:sp>
          <p:sp>
            <p:nvSpPr>
              <p:cNvPr id="38" name="矩形 37"/>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5" name="直線接點 44"/>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53" name="直線接點 52"/>
          <p:cNvCxnSpPr/>
          <p:nvPr/>
        </p:nvCxnSpPr>
        <p:spPr>
          <a:xfrm flipV="1">
            <a:off x="4638598" y="5908325"/>
            <a:ext cx="2058722" cy="1"/>
          </a:xfrm>
          <a:prstGeom prst="line">
            <a:avLst/>
          </a:prstGeom>
          <a:ln w="57150" cmpd="sng">
            <a:solidFill>
              <a:srgbClr val="0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6" name="Rectangle 3"/>
          <p:cNvSpPr txBox="1">
            <a:spLocks noChangeArrowheads="1"/>
          </p:cNvSpPr>
          <p:nvPr/>
        </p:nvSpPr>
        <p:spPr>
          <a:xfrm>
            <a:off x="827154" y="2798894"/>
            <a:ext cx="10995946" cy="2472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000" dirty="0">
                <a:latin typeface="微軟正黑體"/>
                <a:ea typeface="微軟正黑體"/>
                <a:cs typeface="微軟正黑體"/>
              </a:rPr>
              <a:t>在關聯關係的</a:t>
            </a:r>
            <a:r>
              <a:rPr lang="zh-TW" altLang="en-US" sz="2000" dirty="0">
                <a:solidFill>
                  <a:srgbClr val="FF0000"/>
                </a:solidFill>
                <a:latin typeface="微軟正黑體"/>
                <a:ea typeface="微軟正黑體"/>
                <a:cs typeface="微軟正黑體"/>
              </a:rPr>
              <a:t>互通性</a:t>
            </a:r>
            <a:r>
              <a:rPr lang="en-US" altLang="zh-TW" sz="2000" dirty="0">
                <a:latin typeface="微軟正黑體"/>
                <a:ea typeface="微軟正黑體"/>
                <a:cs typeface="微軟正黑體"/>
              </a:rPr>
              <a:t>(</a:t>
            </a:r>
            <a:r>
              <a:rPr lang="en-US" altLang="zh-TW" sz="2000" dirty="0">
                <a:solidFill>
                  <a:srgbClr val="FF0000"/>
                </a:solidFill>
                <a:latin typeface="微軟正黑體"/>
                <a:ea typeface="微軟正黑體"/>
                <a:cs typeface="微軟正黑體"/>
              </a:rPr>
              <a:t>Navigability</a:t>
            </a:r>
            <a:r>
              <a:rPr lang="en-US" altLang="zh-TW" sz="2000" dirty="0">
                <a:latin typeface="微軟正黑體"/>
                <a:ea typeface="微軟正黑體"/>
                <a:cs typeface="微軟正黑體"/>
              </a:rPr>
              <a:t>)</a:t>
            </a:r>
            <a:r>
              <a:rPr lang="zh-TW" altLang="en-US" sz="2000" dirty="0">
                <a:latin typeface="微軟正黑體"/>
                <a:ea typeface="微軟正黑體"/>
                <a:cs typeface="微軟正黑體"/>
              </a:rPr>
              <a:t>中，</a:t>
            </a:r>
            <a:r>
              <a:rPr lang="zh-TW" altLang="en-US" sz="2000" dirty="0">
                <a:solidFill>
                  <a:srgbClr val="FF0000"/>
                </a:solidFill>
                <a:latin typeface="微軟正黑體"/>
                <a:ea typeface="微軟正黑體"/>
                <a:cs typeface="微軟正黑體"/>
              </a:rPr>
              <a:t>沒有箭頭</a:t>
            </a:r>
            <a:r>
              <a:rPr lang="zh-TW" altLang="en-US" sz="2000" dirty="0">
                <a:latin typeface="微軟正黑體"/>
                <a:ea typeface="微軟正黑體"/>
                <a:cs typeface="微軟正黑體"/>
              </a:rPr>
              <a:t>的直線代表著</a:t>
            </a:r>
            <a:r>
              <a:rPr lang="zh-TW" altLang="en-US" sz="2000" dirty="0">
                <a:solidFill>
                  <a:srgbClr val="FF0000"/>
                </a:solidFill>
                <a:latin typeface="微軟正黑體"/>
                <a:ea typeface="微軟正黑體"/>
                <a:cs typeface="微軟正黑體"/>
              </a:rPr>
              <a:t>彼此雙方都可以互通訊息</a:t>
            </a:r>
            <a:r>
              <a:rPr lang="zh-TW" altLang="en-US" sz="2000" dirty="0">
                <a:latin typeface="微軟正黑體"/>
                <a:ea typeface="微軟正黑體"/>
                <a:cs typeface="微軟正黑體"/>
              </a:rPr>
              <a:t>。</a:t>
            </a:r>
          </a:p>
          <a:p>
            <a:pPr>
              <a:buFont typeface="Wingdings" charset="2"/>
              <a:buChar char="n"/>
            </a:pPr>
            <a:r>
              <a:rPr lang="zh-TW" altLang="en-US" sz="2000" dirty="0">
                <a:latin typeface="微軟正黑體"/>
                <a:ea typeface="微軟正黑體"/>
                <a:cs typeface="微軟正黑體"/>
              </a:rPr>
              <a:t>當希望表達訊息的傳遞是</a:t>
            </a:r>
            <a:r>
              <a:rPr lang="zh-TW" altLang="en-US" sz="2000" dirty="0">
                <a:solidFill>
                  <a:srgbClr val="FF0000"/>
                </a:solidFill>
                <a:latin typeface="微軟正黑體"/>
                <a:ea typeface="微軟正黑體"/>
                <a:cs typeface="微軟正黑體"/>
              </a:rPr>
              <a:t>單向</a:t>
            </a:r>
            <a:r>
              <a:rPr lang="zh-TW" altLang="en-US" sz="2000" dirty="0">
                <a:latin typeface="微軟正黑體"/>
                <a:ea typeface="微軟正黑體"/>
                <a:cs typeface="微軟正黑體"/>
              </a:rPr>
              <a:t>的，則可用只帶有</a:t>
            </a:r>
            <a:r>
              <a:rPr lang="zh-TW" altLang="en-US" sz="2000" dirty="0">
                <a:solidFill>
                  <a:srgbClr val="FF0000"/>
                </a:solidFill>
                <a:latin typeface="微軟正黑體"/>
                <a:ea typeface="微軟正黑體"/>
                <a:cs typeface="微軟正黑體"/>
              </a:rPr>
              <a:t>單方向箭頭的直線</a:t>
            </a:r>
            <a:r>
              <a:rPr lang="zh-TW" altLang="en-US" sz="2000" dirty="0">
                <a:latin typeface="微軟正黑體"/>
                <a:ea typeface="微軟正黑體"/>
                <a:cs typeface="微軟正黑體"/>
              </a:rPr>
              <a:t>來繪製此概念。</a:t>
            </a:r>
          </a:p>
          <a:p>
            <a:pPr>
              <a:buFont typeface="Wingdings" charset="2"/>
              <a:buChar char="n"/>
            </a:pPr>
            <a:r>
              <a:rPr lang="zh-TW" altLang="en-US" sz="2000" dirty="0">
                <a:latin typeface="微軟正黑體"/>
                <a:ea typeface="微軟正黑體"/>
                <a:cs typeface="微軟正黑體"/>
              </a:rPr>
              <a:t>例如，一個</a:t>
            </a:r>
            <a:r>
              <a:rPr lang="zh-TW" altLang="en-US" sz="2000" dirty="0">
                <a:solidFill>
                  <a:srgbClr val="FF0000"/>
                </a:solidFill>
                <a:latin typeface="微軟正黑體"/>
                <a:ea typeface="微軟正黑體"/>
                <a:cs typeface="微軟正黑體"/>
              </a:rPr>
              <a:t>訂單</a:t>
            </a:r>
            <a:r>
              <a:rPr lang="zh-TW" altLang="en-US" sz="2000" dirty="0">
                <a:latin typeface="微軟正黑體"/>
                <a:ea typeface="微軟正黑體"/>
                <a:cs typeface="微軟正黑體"/>
              </a:rPr>
              <a:t>可以有許多</a:t>
            </a:r>
            <a:r>
              <a:rPr lang="zh-TW" altLang="en-US" sz="2000" dirty="0">
                <a:solidFill>
                  <a:srgbClr val="FF0000"/>
                </a:solidFill>
                <a:latin typeface="微軟正黑體"/>
                <a:ea typeface="微軟正黑體"/>
                <a:cs typeface="微軟正黑體"/>
              </a:rPr>
              <a:t>訂購項目</a:t>
            </a:r>
            <a:r>
              <a:rPr lang="zh-TW" altLang="en-US" sz="2000" dirty="0">
                <a:latin typeface="微軟正黑體"/>
                <a:ea typeface="微軟正黑體"/>
                <a:cs typeface="微軟正黑體"/>
              </a:rPr>
              <a:t>。</a:t>
            </a:r>
          </a:p>
          <a:p>
            <a:pPr lvl="1">
              <a:buFont typeface="Wingdings" charset="2"/>
              <a:buChar char="²"/>
            </a:pPr>
            <a:r>
              <a:rPr lang="zh-TW" altLang="en-US" sz="2000" dirty="0">
                <a:solidFill>
                  <a:schemeClr val="accent6">
                    <a:lumMod val="75000"/>
                  </a:schemeClr>
                </a:solidFill>
                <a:latin typeface="微軟正黑體"/>
                <a:ea typeface="微軟正黑體"/>
                <a:cs typeface="微軟正黑體"/>
              </a:rPr>
              <a:t>給定一個訂單，我們可以找出訂購項目</a:t>
            </a:r>
          </a:p>
          <a:p>
            <a:pPr lvl="1">
              <a:buFont typeface="Wingdings" charset="2"/>
              <a:buChar char="²"/>
            </a:pPr>
            <a:r>
              <a:rPr lang="zh-TW" altLang="en-US" sz="2000" dirty="0">
                <a:solidFill>
                  <a:schemeClr val="accent6">
                    <a:lumMod val="75000"/>
                  </a:schemeClr>
                </a:solidFill>
                <a:latin typeface="微軟正黑體"/>
                <a:ea typeface="微軟正黑體"/>
                <a:cs typeface="微軟正黑體"/>
              </a:rPr>
              <a:t>但訂購項目不需要知道它是屬於哪個訂單，此種情況可以</a:t>
            </a:r>
            <a:r>
              <a:rPr lang="en-US" altLang="zh-TW" sz="2000" dirty="0">
                <a:solidFill>
                  <a:schemeClr val="accent6">
                    <a:lumMod val="75000"/>
                  </a:schemeClr>
                </a:solidFill>
                <a:latin typeface="微軟正黑體"/>
                <a:ea typeface="微軟正黑體"/>
                <a:cs typeface="微軟正黑體"/>
              </a:rPr>
              <a:t>modeling</a:t>
            </a:r>
            <a:r>
              <a:rPr lang="zh-TW" altLang="en-US" sz="2000" dirty="0">
                <a:solidFill>
                  <a:schemeClr val="accent6">
                    <a:lumMod val="75000"/>
                  </a:schemeClr>
                </a:solidFill>
                <a:latin typeface="微軟正黑體"/>
                <a:ea typeface="微軟正黑體"/>
                <a:cs typeface="微軟正黑體"/>
              </a:rPr>
              <a:t>如圖所示。</a:t>
            </a:r>
          </a:p>
        </p:txBody>
      </p:sp>
    </p:spTree>
    <p:extLst>
      <p:ext uri="{BB962C8B-B14F-4D97-AF65-F5344CB8AC3E}">
        <p14:creationId xmlns:p14="http://schemas.microsoft.com/office/powerpoint/2010/main" val="192239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latin typeface="微軟正黑體"/>
                <a:ea typeface="微軟正黑體"/>
                <a:cs typeface="微軟正黑體"/>
              </a:rPr>
              <a:t>多重性</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47" name="Rectangle 3"/>
          <p:cNvSpPr txBox="1">
            <a:spLocks noChangeArrowheads="1"/>
          </p:cNvSpPr>
          <p:nvPr/>
        </p:nvSpPr>
        <p:spPr>
          <a:xfrm>
            <a:off x="1472237" y="2074169"/>
            <a:ext cx="10076756" cy="913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000">
                <a:latin typeface="微軟正黑體"/>
                <a:ea typeface="微軟正黑體"/>
                <a:cs typeface="微軟正黑體"/>
              </a:rPr>
              <a:t>在關係連線的兩端，我們可以給出多重性。多重性用來表示參與此關係之物件的數量。</a:t>
            </a:r>
          </a:p>
          <a:p>
            <a:pPr>
              <a:buFont typeface="Wingdings" charset="2"/>
              <a:buChar char="n"/>
            </a:pPr>
            <a:r>
              <a:rPr lang="zh-TW" altLang="en-US" sz="2000">
                <a:latin typeface="微軟正黑體"/>
                <a:ea typeface="微軟正黑體"/>
                <a:cs typeface="微軟正黑體"/>
              </a:rPr>
              <a:t>其表法有下列幾種</a:t>
            </a:r>
            <a:r>
              <a:rPr lang="en-US" altLang="zh-TW" sz="2000">
                <a:latin typeface="微軟正黑體"/>
                <a:ea typeface="微軟正黑體"/>
                <a:cs typeface="微軟正黑體"/>
              </a:rPr>
              <a:t>:</a:t>
            </a:r>
            <a:endParaRPr lang="en-US" altLang="zh-TW" sz="2000" dirty="0">
              <a:latin typeface="微軟正黑體"/>
              <a:ea typeface="微軟正黑體"/>
              <a:cs typeface="微軟正黑體"/>
            </a:endParaRPr>
          </a:p>
        </p:txBody>
      </p:sp>
      <p:graphicFrame>
        <p:nvGraphicFramePr>
          <p:cNvPr id="54" name="Group 43"/>
          <p:cNvGraphicFramePr>
            <a:graphicFrameLocks/>
          </p:cNvGraphicFramePr>
          <p:nvPr>
            <p:extLst>
              <p:ext uri="{D42A27DB-BD31-4B8C-83A1-F6EECF244321}">
                <p14:modId xmlns:p14="http://schemas.microsoft.com/office/powerpoint/2010/main" val="3554119050"/>
              </p:ext>
            </p:extLst>
          </p:nvPr>
        </p:nvGraphicFramePr>
        <p:xfrm>
          <a:off x="2240126" y="3208867"/>
          <a:ext cx="7993062" cy="3326480"/>
        </p:xfrm>
        <a:graphic>
          <a:graphicData uri="http://schemas.openxmlformats.org/drawingml/2006/table">
            <a:tbl>
              <a:tblPr/>
              <a:tblGrid>
                <a:gridCol w="2165350">
                  <a:extLst>
                    <a:ext uri="{9D8B030D-6E8A-4147-A177-3AD203B41FA5}">
                      <a16:colId xmlns:a16="http://schemas.microsoft.com/office/drawing/2014/main" val="20000"/>
                    </a:ext>
                  </a:extLst>
                </a:gridCol>
                <a:gridCol w="1506537">
                  <a:extLst>
                    <a:ext uri="{9D8B030D-6E8A-4147-A177-3AD203B41FA5}">
                      <a16:colId xmlns:a16="http://schemas.microsoft.com/office/drawing/2014/main" val="20001"/>
                    </a:ext>
                  </a:extLst>
                </a:gridCol>
                <a:gridCol w="4321175">
                  <a:extLst>
                    <a:ext uri="{9D8B030D-6E8A-4147-A177-3AD203B41FA5}">
                      <a16:colId xmlns:a16="http://schemas.microsoft.com/office/drawing/2014/main" val="20002"/>
                    </a:ext>
                  </a:extLst>
                </a:gridCol>
              </a:tblGrid>
              <a:tr h="5270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dirty="0">
                          <a:ln>
                            <a:noFill/>
                          </a:ln>
                          <a:solidFill>
                            <a:schemeClr val="tx1"/>
                          </a:solidFill>
                          <a:effectLst/>
                          <a:latin typeface="微軟正黑體"/>
                          <a:ea typeface="微軟正黑體"/>
                          <a:cs typeface="微軟正黑體"/>
                        </a:rPr>
                        <a:t>名稱</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a:ln>
                            <a:noFill/>
                          </a:ln>
                          <a:solidFill>
                            <a:schemeClr val="tx1"/>
                          </a:solidFill>
                          <a:effectLst/>
                          <a:latin typeface="微軟正黑體"/>
                          <a:ea typeface="微軟正黑體"/>
                          <a:cs typeface="微軟正黑體"/>
                        </a:rPr>
                        <a:t>表法</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2B2B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TW" altLang="en-US" sz="2000" b="1" i="0" u="none" strike="noStrike" cap="none" normalizeH="0" baseline="0">
                          <a:ln>
                            <a:noFill/>
                          </a:ln>
                          <a:solidFill>
                            <a:schemeClr val="tx1"/>
                          </a:solidFill>
                          <a:effectLst/>
                          <a:latin typeface="微軟正黑體"/>
                          <a:ea typeface="微軟正黑體"/>
                          <a:cs typeface="微軟正黑體"/>
                        </a:rPr>
                        <a:t>例子</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0"/>
                  </a:ext>
                </a:extLst>
              </a:tr>
              <a:tr h="527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微軟正黑體"/>
                          <a:ea typeface="微軟正黑體"/>
                          <a:cs typeface="微軟正黑體"/>
                        </a:rPr>
                        <a:t>恰好一個</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dirty="0">
                          <a:ln>
                            <a:noFill/>
                          </a:ln>
                          <a:solidFill>
                            <a:srgbClr val="FF0000"/>
                          </a:solidFill>
                          <a:effectLst/>
                          <a:latin typeface="微軟正黑體"/>
                          <a:ea typeface="微軟正黑體"/>
                          <a:cs typeface="微軟正黑體"/>
                        </a:rPr>
                        <a:t>1</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微軟正黑體"/>
                          <a:ea typeface="微軟正黑體"/>
                          <a:cs typeface="微軟正黑體"/>
                        </a:rPr>
                        <a:t>一個系有一個系主任</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49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微軟正黑體"/>
                          <a:ea typeface="微軟正黑體"/>
                          <a:cs typeface="微軟正黑體"/>
                        </a:rPr>
                        <a:t>零個或是更多</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FF0000"/>
                          </a:solidFill>
                          <a:effectLst/>
                          <a:latin typeface="微軟正黑體"/>
                          <a:ea typeface="微軟正黑體"/>
                          <a:cs typeface="微軟正黑體"/>
                        </a:rPr>
                        <a:t>0⋯*</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微軟正黑體"/>
                          <a:ea typeface="微軟正黑體"/>
                          <a:cs typeface="微軟正黑體"/>
                        </a:rPr>
                        <a:t>教師有零個或是多個行政工作</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微軟正黑體"/>
                          <a:ea typeface="微軟正黑體"/>
                          <a:cs typeface="微軟正黑體"/>
                        </a:rPr>
                        <a:t>一個或是更多</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FF0000"/>
                          </a:solidFill>
                          <a:effectLst/>
                          <a:latin typeface="微軟正黑體"/>
                          <a:ea typeface="微軟正黑體"/>
                          <a:cs typeface="微軟正黑體"/>
                        </a:rPr>
                        <a:t>1⋯*</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微軟正黑體"/>
                          <a:ea typeface="微軟正黑體"/>
                          <a:cs typeface="微軟正黑體"/>
                        </a:rPr>
                        <a:t>學生主修一個或是多個學位</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2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微軟正黑體"/>
                          <a:ea typeface="微軟正黑體"/>
                          <a:cs typeface="微軟正黑體"/>
                        </a:rPr>
                        <a:t>零或是一個</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FF0000"/>
                          </a:solidFill>
                          <a:effectLst/>
                          <a:latin typeface="微軟正黑體"/>
                          <a:ea typeface="微軟正黑體"/>
                          <a:cs typeface="微軟正黑體"/>
                        </a:rPr>
                        <a:t>0⋯1</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微軟正黑體"/>
                          <a:ea typeface="微軟正黑體"/>
                          <a:cs typeface="微軟正黑體"/>
                        </a:rPr>
                        <a:t>教師有一個或是零個計畫補助</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904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a:ln>
                            <a:noFill/>
                          </a:ln>
                          <a:solidFill>
                            <a:schemeClr val="tx1"/>
                          </a:solidFill>
                          <a:effectLst/>
                          <a:latin typeface="微軟正黑體"/>
                          <a:ea typeface="微軟正黑體"/>
                          <a:cs typeface="微軟正黑體"/>
                        </a:rPr>
                        <a:t>指定範圍</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a:ln>
                            <a:noFill/>
                          </a:ln>
                          <a:solidFill>
                            <a:srgbClr val="FF0000"/>
                          </a:solidFill>
                          <a:effectLst/>
                          <a:latin typeface="微軟正黑體"/>
                          <a:ea typeface="微軟正黑體"/>
                          <a:cs typeface="微軟正黑體"/>
                        </a:rPr>
                        <a:t>2⋯4</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000" b="0" i="0" u="none" strike="noStrike" cap="none" normalizeH="0" baseline="0" dirty="0">
                          <a:ln>
                            <a:noFill/>
                          </a:ln>
                          <a:solidFill>
                            <a:schemeClr val="tx1"/>
                          </a:solidFill>
                          <a:effectLst/>
                          <a:latin typeface="微軟正黑體"/>
                          <a:ea typeface="微軟正黑體"/>
                          <a:cs typeface="微軟正黑體"/>
                        </a:rPr>
                        <a:t>職員一年可以享有兩個到四個假期</a:t>
                      </a:r>
                    </a:p>
                  </a:txBody>
                  <a:tcPr marT="45712" marB="4571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4490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2236510" cy="707886"/>
          </a:xfrm>
          <a:prstGeom prst="rect">
            <a:avLst/>
          </a:prstGeom>
          <a:noFill/>
        </p:spPr>
        <p:txBody>
          <a:bodyPr wrap="none" rtlCol="0">
            <a:spAutoFit/>
          </a:bodyPr>
          <a:lstStyle/>
          <a:p>
            <a:r>
              <a:rPr lang="zh-TW" altLang="en-US" sz="4000" dirty="0">
                <a:latin typeface="微軟正黑體"/>
                <a:ea typeface="微軟正黑體"/>
                <a:cs typeface="微軟正黑體"/>
              </a:rPr>
              <a:t>範例說明</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093036"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47" name="Rectangle 5"/>
          <p:cNvSpPr>
            <a:spLocks noChangeArrowheads="1"/>
          </p:cNvSpPr>
          <p:nvPr/>
        </p:nvSpPr>
        <p:spPr bwMode="auto">
          <a:xfrm>
            <a:off x="1580930" y="2403501"/>
            <a:ext cx="6733614" cy="2310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indent="-457200">
              <a:spcBef>
                <a:spcPct val="20000"/>
              </a:spcBef>
              <a:buFont typeface="Wingdings" charset="2"/>
              <a:buChar char="n"/>
            </a:pPr>
            <a:r>
              <a:rPr lang="zh-TW" altLang="en-US" sz="2400" dirty="0">
                <a:latin typeface="微軟正黑體"/>
                <a:ea typeface="微軟正黑體"/>
                <a:cs typeface="微軟正黑體"/>
              </a:rPr>
              <a:t>舉例來說，從圖中我們可以看出：</a:t>
            </a:r>
          </a:p>
          <a:p>
            <a:pPr marL="457200" indent="-457200">
              <a:spcBef>
                <a:spcPct val="20000"/>
              </a:spcBef>
              <a:buFont typeface="Wingdings" charset="2"/>
              <a:buChar char="n"/>
            </a:pPr>
            <a:r>
              <a:rPr lang="zh-TW" altLang="en-US" sz="2400" dirty="0">
                <a:latin typeface="微軟正黑體"/>
                <a:ea typeface="微軟正黑體"/>
                <a:cs typeface="微軟正黑體"/>
              </a:rPr>
              <a:t>一個學生可以修</a:t>
            </a:r>
            <a:r>
              <a:rPr lang="en-US" altLang="zh-TW" sz="2400" dirty="0">
                <a:latin typeface="微軟正黑體"/>
                <a:ea typeface="微軟正黑體"/>
                <a:cs typeface="微軟正黑體"/>
              </a:rPr>
              <a:t>1</a:t>
            </a:r>
            <a:r>
              <a:rPr lang="zh-TW" altLang="en-US" sz="2400" dirty="0">
                <a:latin typeface="微軟正黑體"/>
                <a:ea typeface="微軟正黑體"/>
                <a:cs typeface="微軟正黑體"/>
              </a:rPr>
              <a:t>到</a:t>
            </a:r>
            <a:r>
              <a:rPr lang="en-US" altLang="zh-TW" sz="2400" dirty="0">
                <a:latin typeface="微軟正黑體"/>
                <a:ea typeface="微軟正黑體"/>
                <a:cs typeface="微軟正黑體"/>
              </a:rPr>
              <a:t>5</a:t>
            </a:r>
            <a:r>
              <a:rPr lang="zh-TW" altLang="en-US" sz="2400" dirty="0">
                <a:latin typeface="微軟正黑體"/>
                <a:ea typeface="微軟正黑體"/>
                <a:cs typeface="微軟正黑體"/>
              </a:rPr>
              <a:t>門課程</a:t>
            </a:r>
          </a:p>
          <a:p>
            <a:pPr marL="457200" indent="-457200">
              <a:spcBef>
                <a:spcPct val="20000"/>
              </a:spcBef>
              <a:buFont typeface="Wingdings" charset="2"/>
              <a:buChar char="n"/>
            </a:pPr>
            <a:r>
              <a:rPr lang="zh-TW" altLang="en-US" sz="2400" dirty="0">
                <a:latin typeface="微軟正黑體"/>
                <a:ea typeface="微軟正黑體"/>
                <a:cs typeface="微軟正黑體"/>
              </a:rPr>
              <a:t>一門課程可能沒有人修</a:t>
            </a:r>
            <a:r>
              <a:rPr lang="en-US" altLang="zh-TW" sz="2400" dirty="0">
                <a:latin typeface="微軟正黑體"/>
                <a:ea typeface="微軟正黑體"/>
                <a:cs typeface="微軟正黑體"/>
              </a:rPr>
              <a:t>(0)</a:t>
            </a:r>
            <a:r>
              <a:rPr lang="zh-TW" altLang="en-US" sz="2400" dirty="0">
                <a:latin typeface="微軟正黑體"/>
                <a:ea typeface="微軟正黑體"/>
                <a:cs typeface="微軟正黑體"/>
              </a:rPr>
              <a:t>或是有很多人修</a:t>
            </a:r>
            <a:r>
              <a:rPr lang="en-US" altLang="zh-TW" sz="2400" dirty="0">
                <a:latin typeface="微軟正黑體"/>
                <a:ea typeface="微軟正黑體"/>
                <a:cs typeface="微軟正黑體"/>
              </a:rPr>
              <a:t>(*)</a:t>
            </a:r>
          </a:p>
          <a:p>
            <a:pPr marL="457200" indent="-457200">
              <a:spcBef>
                <a:spcPct val="20000"/>
              </a:spcBef>
              <a:buFont typeface="Wingdings" charset="2"/>
              <a:buChar char="n"/>
            </a:pPr>
            <a:r>
              <a:rPr lang="zh-TW" altLang="en-US" sz="2400" dirty="0">
                <a:latin typeface="微軟正黑體"/>
                <a:ea typeface="微軟正黑體"/>
                <a:cs typeface="微軟正黑體"/>
              </a:rPr>
              <a:t>老師可以教導</a:t>
            </a:r>
            <a:r>
              <a:rPr lang="en-US" altLang="zh-TW" sz="2400" dirty="0">
                <a:latin typeface="微軟正黑體"/>
                <a:ea typeface="微軟正黑體"/>
                <a:cs typeface="微軟正黑體"/>
              </a:rPr>
              <a:t>1</a:t>
            </a:r>
            <a:r>
              <a:rPr lang="zh-TW" altLang="en-US" sz="2400" dirty="0">
                <a:latin typeface="微軟正黑體"/>
                <a:ea typeface="微軟正黑體"/>
                <a:cs typeface="微軟正黑體"/>
              </a:rPr>
              <a:t>門以上的課程</a:t>
            </a:r>
          </a:p>
          <a:p>
            <a:pPr marL="457200" indent="-457200">
              <a:spcBef>
                <a:spcPct val="20000"/>
              </a:spcBef>
              <a:buFont typeface="Wingdings" charset="2"/>
              <a:buChar char="n"/>
            </a:pPr>
            <a:r>
              <a:rPr lang="zh-TW" altLang="en-US" sz="2400" dirty="0">
                <a:latin typeface="微軟正黑體"/>
                <a:ea typeface="微軟正黑體"/>
                <a:cs typeface="微軟正黑體"/>
              </a:rPr>
              <a:t>或是一門課程只有</a:t>
            </a:r>
            <a:r>
              <a:rPr lang="en-US" altLang="zh-TW" sz="2400" dirty="0">
                <a:latin typeface="微軟正黑體"/>
                <a:ea typeface="微軟正黑體"/>
                <a:cs typeface="微軟正黑體"/>
              </a:rPr>
              <a:t>1</a:t>
            </a:r>
            <a:r>
              <a:rPr lang="zh-TW" altLang="en-US" sz="2400" dirty="0">
                <a:latin typeface="微軟正黑體"/>
                <a:ea typeface="微軟正黑體"/>
                <a:cs typeface="微軟正黑體"/>
              </a:rPr>
              <a:t>位老師</a:t>
            </a:r>
          </a:p>
        </p:txBody>
      </p:sp>
      <p:grpSp>
        <p:nvGrpSpPr>
          <p:cNvPr id="9" name="群組 8"/>
          <p:cNvGrpSpPr/>
          <p:nvPr/>
        </p:nvGrpSpPr>
        <p:grpSpPr>
          <a:xfrm>
            <a:off x="5981718" y="2453857"/>
            <a:ext cx="5423523" cy="3819922"/>
            <a:chOff x="5981718" y="2453857"/>
            <a:chExt cx="5423523" cy="3819922"/>
          </a:xfrm>
        </p:grpSpPr>
        <p:grpSp>
          <p:nvGrpSpPr>
            <p:cNvPr id="11" name="群組 10"/>
            <p:cNvGrpSpPr/>
            <p:nvPr/>
          </p:nvGrpSpPr>
          <p:grpSpPr>
            <a:xfrm>
              <a:off x="5981718" y="5335649"/>
              <a:ext cx="1373456" cy="938130"/>
              <a:chOff x="3277207" y="5353922"/>
              <a:chExt cx="1373456" cy="938130"/>
            </a:xfrm>
          </p:grpSpPr>
          <p:grpSp>
            <p:nvGrpSpPr>
              <p:cNvPr id="3" name="群組 2"/>
              <p:cNvGrpSpPr/>
              <p:nvPr/>
            </p:nvGrpSpPr>
            <p:grpSpPr>
              <a:xfrm>
                <a:off x="3277207" y="5353922"/>
                <a:ext cx="1355182" cy="938130"/>
                <a:chOff x="2683311" y="5253422"/>
                <a:chExt cx="1355182" cy="938130"/>
              </a:xfrm>
            </p:grpSpPr>
            <p:sp>
              <p:nvSpPr>
                <p:cNvPr id="2" name="矩形 1"/>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學生</a:t>
                  </a:r>
                </a:p>
              </p:txBody>
            </p:sp>
            <p:sp>
              <p:nvSpPr>
                <p:cNvPr id="35" name="矩形 34"/>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6" name="直線接點 5"/>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 name="群組 9"/>
            <p:cNvGrpSpPr/>
            <p:nvPr/>
          </p:nvGrpSpPr>
          <p:grpSpPr>
            <a:xfrm>
              <a:off x="10040922" y="5305865"/>
              <a:ext cx="1364319" cy="938130"/>
              <a:chOff x="6654919" y="5353922"/>
              <a:chExt cx="1364319" cy="938130"/>
            </a:xfrm>
          </p:grpSpPr>
          <p:grpSp>
            <p:nvGrpSpPr>
              <p:cNvPr id="4" name="群組 3"/>
              <p:cNvGrpSpPr/>
              <p:nvPr/>
            </p:nvGrpSpPr>
            <p:grpSpPr>
              <a:xfrm>
                <a:off x="6654919" y="5353922"/>
                <a:ext cx="1355182" cy="938130"/>
                <a:chOff x="5640727" y="5305322"/>
                <a:chExt cx="1355182" cy="938130"/>
              </a:xfrm>
            </p:grpSpPr>
            <p:sp>
              <p:nvSpPr>
                <p:cNvPr id="37" name="矩形 36"/>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課程</a:t>
                  </a:r>
                </a:p>
              </p:txBody>
            </p:sp>
            <p:sp>
              <p:nvSpPr>
                <p:cNvPr id="38" name="矩形 37"/>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5" name="直線接點 44"/>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53" name="直線接點 52"/>
            <p:cNvCxnSpPr/>
            <p:nvPr/>
          </p:nvCxnSpPr>
          <p:spPr>
            <a:xfrm flipV="1">
              <a:off x="7343109" y="5874598"/>
              <a:ext cx="2765693" cy="15456"/>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54" name="文字方塊 53"/>
            <p:cNvSpPr txBox="1"/>
            <p:nvPr/>
          </p:nvSpPr>
          <p:spPr>
            <a:xfrm>
              <a:off x="8056406" y="5477455"/>
              <a:ext cx="646331" cy="369332"/>
            </a:xfrm>
            <a:prstGeom prst="rect">
              <a:avLst/>
            </a:prstGeom>
            <a:solidFill>
              <a:schemeClr val="bg2">
                <a:lumMod val="25000"/>
              </a:schemeClr>
            </a:solidFill>
          </p:spPr>
          <p:txBody>
            <a:bodyPr wrap="none" rtlCol="0">
              <a:spAutoFit/>
            </a:bodyPr>
            <a:lstStyle/>
            <a:p>
              <a:r>
                <a:rPr kumimoji="1" lang="zh-TW" altLang="en-US" dirty="0">
                  <a:solidFill>
                    <a:schemeClr val="bg1"/>
                  </a:solidFill>
                  <a:latin typeface="微軟正黑體"/>
                  <a:ea typeface="微軟正黑體"/>
                  <a:cs typeface="微軟正黑體"/>
                </a:rPr>
                <a:t>修習</a:t>
              </a:r>
            </a:p>
          </p:txBody>
        </p:sp>
        <p:sp>
          <p:nvSpPr>
            <p:cNvPr id="55" name="向右箭號 54"/>
            <p:cNvSpPr/>
            <p:nvPr/>
          </p:nvSpPr>
          <p:spPr>
            <a:xfrm>
              <a:off x="8769080" y="5577956"/>
              <a:ext cx="356338" cy="182728"/>
            </a:xfrm>
            <a:prstGeom prst="rightArrow">
              <a:avLst/>
            </a:prstGeom>
            <a:solidFill>
              <a:srgbClr val="3B3838"/>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grpSp>
          <p:nvGrpSpPr>
            <p:cNvPr id="56" name="群組 55"/>
            <p:cNvGrpSpPr/>
            <p:nvPr/>
          </p:nvGrpSpPr>
          <p:grpSpPr>
            <a:xfrm>
              <a:off x="10038438" y="2453857"/>
              <a:ext cx="1364319" cy="938130"/>
              <a:chOff x="6654919" y="5353922"/>
              <a:chExt cx="1364319" cy="938130"/>
            </a:xfrm>
          </p:grpSpPr>
          <p:grpSp>
            <p:nvGrpSpPr>
              <p:cNvPr id="57" name="群組 56"/>
              <p:cNvGrpSpPr/>
              <p:nvPr/>
            </p:nvGrpSpPr>
            <p:grpSpPr>
              <a:xfrm>
                <a:off x="6654919" y="5353922"/>
                <a:ext cx="1355182" cy="938130"/>
                <a:chOff x="5640727" y="5305322"/>
                <a:chExt cx="1355182" cy="938130"/>
              </a:xfrm>
            </p:grpSpPr>
            <p:sp>
              <p:nvSpPr>
                <p:cNvPr id="59" name="矩形 58"/>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老師</a:t>
                  </a:r>
                </a:p>
              </p:txBody>
            </p:sp>
            <p:sp>
              <p:nvSpPr>
                <p:cNvPr id="72" name="矩形 71"/>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58" name="直線接點 57"/>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73" name="直線接點 72"/>
            <p:cNvCxnSpPr/>
            <p:nvPr/>
          </p:nvCxnSpPr>
          <p:spPr>
            <a:xfrm>
              <a:off x="10718919" y="3402625"/>
              <a:ext cx="7728" cy="1893809"/>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74" name="文字方塊 73"/>
            <p:cNvSpPr txBox="1"/>
            <p:nvPr/>
          </p:nvSpPr>
          <p:spPr>
            <a:xfrm>
              <a:off x="10800531" y="3905675"/>
              <a:ext cx="415498" cy="646331"/>
            </a:xfrm>
            <a:prstGeom prst="rect">
              <a:avLst/>
            </a:prstGeom>
            <a:solidFill>
              <a:schemeClr val="bg2">
                <a:lumMod val="25000"/>
              </a:schemeClr>
            </a:solidFill>
          </p:spPr>
          <p:txBody>
            <a:bodyPr wrap="none" rtlCol="0">
              <a:spAutoFit/>
            </a:bodyPr>
            <a:lstStyle/>
            <a:p>
              <a:r>
                <a:rPr kumimoji="1" lang="zh-TW" altLang="en-US" dirty="0">
                  <a:solidFill>
                    <a:schemeClr val="bg1"/>
                  </a:solidFill>
                  <a:latin typeface="微軟正黑體"/>
                  <a:ea typeface="微軟正黑體"/>
                  <a:cs typeface="微軟正黑體"/>
                </a:rPr>
                <a:t>教</a:t>
              </a:r>
              <a:endParaRPr kumimoji="1" lang="en-US" altLang="zh-TW" dirty="0">
                <a:solidFill>
                  <a:schemeClr val="bg1"/>
                </a:solidFill>
                <a:latin typeface="微軟正黑體"/>
                <a:ea typeface="微軟正黑體"/>
                <a:cs typeface="微軟正黑體"/>
              </a:endParaRPr>
            </a:p>
            <a:p>
              <a:r>
                <a:rPr kumimoji="1" lang="zh-TW" altLang="en-US" dirty="0">
                  <a:solidFill>
                    <a:schemeClr val="bg1"/>
                  </a:solidFill>
                  <a:latin typeface="微軟正黑體"/>
                  <a:ea typeface="微軟正黑體"/>
                  <a:cs typeface="微軟正黑體"/>
                </a:rPr>
                <a:t>導</a:t>
              </a:r>
            </a:p>
          </p:txBody>
        </p:sp>
        <p:sp>
          <p:nvSpPr>
            <p:cNvPr id="75" name="向右箭號 74"/>
            <p:cNvSpPr/>
            <p:nvPr/>
          </p:nvSpPr>
          <p:spPr>
            <a:xfrm rot="5400000">
              <a:off x="10831713" y="4677264"/>
              <a:ext cx="356338" cy="182728"/>
            </a:xfrm>
            <a:prstGeom prst="rightArrow">
              <a:avLst/>
            </a:prstGeom>
            <a:solidFill>
              <a:srgbClr val="3B3838"/>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8" name="文字方塊 7"/>
            <p:cNvSpPr txBox="1"/>
            <p:nvPr/>
          </p:nvSpPr>
          <p:spPr>
            <a:xfrm>
              <a:off x="10748992" y="3396737"/>
              <a:ext cx="298780" cy="338554"/>
            </a:xfrm>
            <a:prstGeom prst="rect">
              <a:avLst/>
            </a:prstGeom>
            <a:noFill/>
          </p:spPr>
          <p:txBody>
            <a:bodyPr wrap="none" rtlCol="0">
              <a:spAutoFit/>
            </a:bodyPr>
            <a:lstStyle/>
            <a:p>
              <a:r>
                <a:rPr kumimoji="1" lang="en-US" altLang="zh-TW" sz="1600" dirty="0"/>
                <a:t>1</a:t>
              </a:r>
              <a:endParaRPr kumimoji="1" lang="zh-TW" altLang="en-US" sz="1600" dirty="0"/>
            </a:p>
          </p:txBody>
        </p:sp>
        <p:sp>
          <p:nvSpPr>
            <p:cNvPr id="89" name="文字方塊 88"/>
            <p:cNvSpPr txBox="1"/>
            <p:nvPr/>
          </p:nvSpPr>
          <p:spPr>
            <a:xfrm>
              <a:off x="10746518" y="4953259"/>
              <a:ext cx="640820" cy="338554"/>
            </a:xfrm>
            <a:prstGeom prst="rect">
              <a:avLst/>
            </a:prstGeom>
            <a:noFill/>
          </p:spPr>
          <p:txBody>
            <a:bodyPr wrap="none" rtlCol="0">
              <a:spAutoFit/>
            </a:bodyPr>
            <a:lstStyle/>
            <a:p>
              <a:r>
                <a:rPr kumimoji="1" lang="en-US" altLang="zh-TW" sz="1600" dirty="0"/>
                <a:t>1….*</a:t>
              </a:r>
              <a:endParaRPr kumimoji="1" lang="zh-TW" altLang="en-US" sz="1600" dirty="0"/>
            </a:p>
          </p:txBody>
        </p:sp>
        <p:sp>
          <p:nvSpPr>
            <p:cNvPr id="90" name="文字方塊 89"/>
            <p:cNvSpPr txBox="1"/>
            <p:nvPr/>
          </p:nvSpPr>
          <p:spPr>
            <a:xfrm>
              <a:off x="7336572" y="5528961"/>
              <a:ext cx="640820" cy="338554"/>
            </a:xfrm>
            <a:prstGeom prst="rect">
              <a:avLst/>
            </a:prstGeom>
            <a:noFill/>
          </p:spPr>
          <p:txBody>
            <a:bodyPr wrap="none" rtlCol="0">
              <a:spAutoFit/>
            </a:bodyPr>
            <a:lstStyle/>
            <a:p>
              <a:r>
                <a:rPr kumimoji="1" lang="en-US" altLang="zh-TW" sz="1600" dirty="0"/>
                <a:t>0….*</a:t>
              </a:r>
              <a:endParaRPr kumimoji="1" lang="zh-TW" altLang="en-US" sz="1600" dirty="0"/>
            </a:p>
          </p:txBody>
        </p:sp>
        <p:sp>
          <p:nvSpPr>
            <p:cNvPr id="91" name="文字方塊 90"/>
            <p:cNvSpPr txBox="1"/>
            <p:nvPr/>
          </p:nvSpPr>
          <p:spPr>
            <a:xfrm>
              <a:off x="9378565" y="5495521"/>
              <a:ext cx="675085" cy="338554"/>
            </a:xfrm>
            <a:prstGeom prst="rect">
              <a:avLst/>
            </a:prstGeom>
            <a:noFill/>
          </p:spPr>
          <p:txBody>
            <a:bodyPr wrap="none" rtlCol="0">
              <a:spAutoFit/>
            </a:bodyPr>
            <a:lstStyle/>
            <a:p>
              <a:r>
                <a:rPr kumimoji="1" lang="en-US" altLang="zh-TW" sz="1600" dirty="0"/>
                <a:t>1….5</a:t>
              </a:r>
              <a:endParaRPr kumimoji="1" lang="zh-TW" altLang="en-US" sz="1600" dirty="0"/>
            </a:p>
          </p:txBody>
        </p:sp>
      </p:grpSp>
    </p:spTree>
    <p:extLst>
      <p:ext uri="{BB962C8B-B14F-4D97-AF65-F5344CB8AC3E}">
        <p14:creationId xmlns:p14="http://schemas.microsoft.com/office/powerpoint/2010/main" val="3096149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1210588" cy="707886"/>
          </a:xfrm>
          <a:prstGeom prst="rect">
            <a:avLst/>
          </a:prstGeom>
          <a:noFill/>
        </p:spPr>
        <p:txBody>
          <a:bodyPr wrap="none" rtlCol="0">
            <a:spAutoFit/>
          </a:bodyPr>
          <a:lstStyle/>
          <a:p>
            <a:r>
              <a:rPr lang="zh-TW" altLang="en-US" sz="4000" dirty="0">
                <a:latin typeface="微軟正黑體"/>
                <a:ea typeface="微軟正黑體"/>
                <a:cs typeface="微軟正黑體"/>
              </a:rPr>
              <a:t>相依</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093036"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92" name="Rectangle 3"/>
          <p:cNvSpPr txBox="1">
            <a:spLocks noChangeArrowheads="1"/>
          </p:cNvSpPr>
          <p:nvPr/>
        </p:nvSpPr>
        <p:spPr>
          <a:xfrm>
            <a:off x="1599427" y="3114965"/>
            <a:ext cx="9366403" cy="1758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從</a:t>
            </a:r>
            <a:r>
              <a:rPr lang="en-US" altLang="zh-TW" sz="2400" dirty="0">
                <a:latin typeface="微軟正黑體"/>
                <a:ea typeface="微軟正黑體"/>
                <a:cs typeface="微軟正黑體"/>
              </a:rPr>
              <a:t>UML</a:t>
            </a:r>
            <a:r>
              <a:rPr lang="zh-TW" altLang="en-US" sz="2400" dirty="0">
                <a:latin typeface="微軟正黑體"/>
                <a:ea typeface="微軟正黑體"/>
                <a:cs typeface="微軟正黑體"/>
              </a:rPr>
              <a:t>的定義來看，相依</a:t>
            </a:r>
            <a:r>
              <a:rPr lang="en-US" altLang="zh-TW" sz="2400" dirty="0">
                <a:latin typeface="微軟正黑體"/>
                <a:ea typeface="微軟正黑體"/>
                <a:cs typeface="微軟正黑體"/>
              </a:rPr>
              <a:t>(</a:t>
            </a:r>
            <a:r>
              <a:rPr lang="en-US" altLang="zh-TW" sz="2400" dirty="0">
                <a:solidFill>
                  <a:srgbClr val="FF0000"/>
                </a:solidFill>
                <a:latin typeface="微軟正黑體"/>
                <a:ea typeface="微軟正黑體"/>
                <a:cs typeface="微軟正黑體"/>
              </a:rPr>
              <a:t>Dependency</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關係是指兩個類別之間語意上的依賴關係。</a:t>
            </a:r>
            <a:endParaRPr lang="en-US" altLang="zh-TW" sz="2400" dirty="0">
              <a:latin typeface="微軟正黑體"/>
              <a:ea typeface="微軟正黑體"/>
              <a:cs typeface="微軟正黑體"/>
            </a:endParaRPr>
          </a:p>
          <a:p>
            <a:pPr marL="0" indent="0">
              <a:buNone/>
            </a:pPr>
            <a:endParaRPr lang="zh-TW" altLang="en-US" sz="2400" dirty="0">
              <a:latin typeface="微軟正黑體"/>
              <a:ea typeface="微軟正黑體"/>
              <a:cs typeface="微軟正黑體"/>
            </a:endParaRPr>
          </a:p>
          <a:p>
            <a:pPr>
              <a:buFont typeface="Wingdings" charset="2"/>
              <a:buChar char="n"/>
            </a:pPr>
            <a:r>
              <a:rPr lang="zh-TW" altLang="en-US" sz="2400" dirty="0">
                <a:latin typeface="微軟正黑體"/>
                <a:ea typeface="微軟正黑體"/>
                <a:cs typeface="微軟正黑體"/>
              </a:rPr>
              <a:t>就是說當一個類別「</a:t>
            </a:r>
            <a:r>
              <a:rPr lang="zh-TW" altLang="en-US" sz="2400" dirty="0">
                <a:solidFill>
                  <a:srgbClr val="FF0000"/>
                </a:solidFill>
                <a:latin typeface="微軟正黑體"/>
                <a:ea typeface="微軟正黑體"/>
                <a:cs typeface="微軟正黑體"/>
              </a:rPr>
              <a:t>使用</a:t>
            </a:r>
            <a:r>
              <a:rPr lang="en-US" altLang="zh-TW" sz="2400" dirty="0">
                <a:solidFill>
                  <a:srgbClr val="FF0000"/>
                </a:solidFill>
                <a:latin typeface="微軟正黑體"/>
                <a:ea typeface="微軟正黑體"/>
                <a:cs typeface="微軟正黑體"/>
              </a:rPr>
              <a:t>(Use)</a:t>
            </a:r>
            <a:r>
              <a:rPr lang="zh-TW" altLang="en-US" sz="2400" dirty="0">
                <a:latin typeface="微軟正黑體"/>
                <a:ea typeface="微軟正黑體"/>
                <a:cs typeface="微軟正黑體"/>
              </a:rPr>
              <a:t>」到其他類別所提供的服務時，我們稱這兩個類別有相依關係。</a:t>
            </a:r>
          </a:p>
        </p:txBody>
      </p:sp>
    </p:spTree>
    <p:extLst>
      <p:ext uri="{BB962C8B-B14F-4D97-AF65-F5344CB8AC3E}">
        <p14:creationId xmlns:p14="http://schemas.microsoft.com/office/powerpoint/2010/main" val="3822508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3982180" cy="707886"/>
          </a:xfrm>
          <a:prstGeom prst="rect">
            <a:avLst/>
          </a:prstGeom>
          <a:noFill/>
        </p:spPr>
        <p:txBody>
          <a:bodyPr wrap="none" rtlCol="0">
            <a:spAutoFit/>
          </a:bodyPr>
          <a:lstStyle/>
          <a:p>
            <a:r>
              <a:rPr lang="zh-TW" altLang="en-US" sz="4000" dirty="0">
                <a:latin typeface="微軟正黑體"/>
                <a:ea typeface="微軟正黑體"/>
                <a:cs typeface="微軟正黑體"/>
              </a:rPr>
              <a:t>使用</a:t>
            </a:r>
            <a:r>
              <a:rPr lang="en-US" altLang="zh-TW" sz="4000" dirty="0">
                <a:latin typeface="微軟正黑體"/>
                <a:ea typeface="微軟正黑體"/>
                <a:cs typeface="微軟正黑體"/>
              </a:rPr>
              <a:t>(Use)</a:t>
            </a:r>
            <a:r>
              <a:rPr lang="zh-TW" altLang="en-US" sz="4000" dirty="0">
                <a:latin typeface="微軟正黑體"/>
                <a:ea typeface="微軟正黑體"/>
                <a:cs typeface="微軟正黑體"/>
              </a:rPr>
              <a:t>的意義</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4" name="Rectangle 3"/>
          <p:cNvSpPr txBox="1">
            <a:spLocks noChangeArrowheads="1"/>
          </p:cNvSpPr>
          <p:nvPr/>
        </p:nvSpPr>
        <p:spPr>
          <a:xfrm>
            <a:off x="1088567" y="3033703"/>
            <a:ext cx="10831834" cy="2154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buFont typeface="Wingdings" charset="2"/>
              <a:buChar char="n"/>
            </a:pPr>
            <a:r>
              <a:rPr lang="zh-TW" altLang="en-US" dirty="0">
                <a:latin typeface="微軟正黑體"/>
                <a:ea typeface="微軟正黑體"/>
                <a:cs typeface="微軟正黑體"/>
              </a:rPr>
              <a:t>當一個類別</a:t>
            </a:r>
            <a:r>
              <a:rPr lang="en-US" altLang="zh-TW" dirty="0">
                <a:latin typeface="微軟正黑體"/>
                <a:ea typeface="微軟正黑體"/>
                <a:cs typeface="微軟正黑體"/>
              </a:rPr>
              <a:t>A</a:t>
            </a:r>
            <a:r>
              <a:rPr lang="zh-TW" altLang="en-US" dirty="0">
                <a:latin typeface="微軟正黑體"/>
                <a:ea typeface="微軟正黑體"/>
                <a:cs typeface="微軟正黑體"/>
              </a:rPr>
              <a:t>會傳送訊息</a:t>
            </a:r>
            <a:r>
              <a:rPr lang="en-US" altLang="zh-TW" dirty="0">
                <a:latin typeface="微軟正黑體"/>
                <a:ea typeface="微軟正黑體"/>
                <a:cs typeface="微軟正黑體"/>
              </a:rPr>
              <a:t>(Passing</a:t>
            </a:r>
            <a:r>
              <a:rPr lang="zh-TW" altLang="en-US" dirty="0">
                <a:latin typeface="微軟正黑體"/>
                <a:ea typeface="微軟正黑體"/>
                <a:cs typeface="微軟正黑體"/>
              </a:rPr>
              <a:t> </a:t>
            </a:r>
            <a:r>
              <a:rPr lang="en-US" altLang="zh-TW" dirty="0">
                <a:latin typeface="微軟正黑體"/>
                <a:ea typeface="微軟正黑體"/>
                <a:cs typeface="微軟正黑體"/>
              </a:rPr>
              <a:t>Message)</a:t>
            </a:r>
            <a:r>
              <a:rPr lang="zh-TW" altLang="en-US" dirty="0">
                <a:latin typeface="微軟正黑體"/>
                <a:ea typeface="微軟正黑體"/>
                <a:cs typeface="微軟正黑體"/>
              </a:rPr>
              <a:t>給另一個類別</a:t>
            </a:r>
            <a:r>
              <a:rPr lang="en-US" altLang="zh-TW" dirty="0">
                <a:latin typeface="微軟正黑體"/>
                <a:ea typeface="微軟正黑體"/>
                <a:cs typeface="微軟正黑體"/>
              </a:rPr>
              <a:t>B</a:t>
            </a:r>
            <a:r>
              <a:rPr lang="zh-TW" altLang="en-US" dirty="0">
                <a:latin typeface="微軟正黑體"/>
                <a:ea typeface="微軟正黑體"/>
                <a:cs typeface="微軟正黑體"/>
              </a:rPr>
              <a:t>時，我們說類別</a:t>
            </a:r>
            <a:r>
              <a:rPr lang="en-US" altLang="zh-TW" dirty="0">
                <a:latin typeface="微軟正黑體"/>
                <a:ea typeface="微軟正黑體"/>
                <a:cs typeface="微軟正黑體"/>
              </a:rPr>
              <a:t>A</a:t>
            </a:r>
            <a:r>
              <a:rPr lang="zh-TW" altLang="en-US" dirty="0">
                <a:latin typeface="微軟正黑體"/>
                <a:ea typeface="微軟正黑體"/>
                <a:cs typeface="微軟正黑體"/>
              </a:rPr>
              <a:t>使用到類別</a:t>
            </a:r>
            <a:r>
              <a:rPr lang="en-US" altLang="zh-TW" dirty="0">
                <a:latin typeface="微軟正黑體"/>
                <a:ea typeface="微軟正黑體"/>
                <a:cs typeface="微軟正黑體"/>
              </a:rPr>
              <a:t>B</a:t>
            </a:r>
            <a:r>
              <a:rPr lang="zh-TW" altLang="en-US" dirty="0">
                <a:latin typeface="微軟正黑體"/>
                <a:ea typeface="微軟正黑體"/>
                <a:cs typeface="微軟正黑體"/>
              </a:rPr>
              <a:t>所提供的服務。</a:t>
            </a:r>
          </a:p>
          <a:p>
            <a:pPr marL="228600" lvl="1">
              <a:spcBef>
                <a:spcPts val="1000"/>
              </a:spcBef>
              <a:buFont typeface="Wingdings" charset="2"/>
              <a:buChar char="n"/>
            </a:pPr>
            <a:r>
              <a:rPr lang="zh-TW" altLang="en-US" dirty="0">
                <a:latin typeface="微軟正黑體"/>
                <a:ea typeface="微軟正黑體"/>
                <a:cs typeface="微軟正黑體"/>
              </a:rPr>
              <a:t>而所謂的類別</a:t>
            </a:r>
            <a:r>
              <a:rPr lang="en-US" altLang="zh-TW" dirty="0">
                <a:latin typeface="微軟正黑體"/>
                <a:ea typeface="微軟正黑體"/>
                <a:cs typeface="微軟正黑體"/>
              </a:rPr>
              <a:t>A</a:t>
            </a:r>
            <a:r>
              <a:rPr lang="zh-TW" altLang="en-US" dirty="0">
                <a:latin typeface="微軟正黑體"/>
                <a:ea typeface="微軟正黑體"/>
                <a:cs typeface="微軟正黑體"/>
              </a:rPr>
              <a:t>傳送訊息給類別</a:t>
            </a:r>
            <a:r>
              <a:rPr lang="en-US" altLang="zh-TW" dirty="0">
                <a:latin typeface="微軟正黑體"/>
                <a:ea typeface="微軟正黑體"/>
                <a:cs typeface="微軟正黑體"/>
              </a:rPr>
              <a:t>B</a:t>
            </a:r>
            <a:r>
              <a:rPr lang="zh-TW" altLang="en-US" dirty="0">
                <a:latin typeface="微軟正黑體"/>
                <a:ea typeface="微軟正黑體"/>
                <a:cs typeface="微軟正黑體"/>
              </a:rPr>
              <a:t>，也就是說類別</a:t>
            </a:r>
            <a:r>
              <a:rPr lang="en-US" altLang="zh-TW" dirty="0">
                <a:latin typeface="微軟正黑體"/>
                <a:ea typeface="微軟正黑體"/>
                <a:cs typeface="微軟正黑體"/>
              </a:rPr>
              <a:t>A</a:t>
            </a:r>
            <a:r>
              <a:rPr lang="zh-TW" altLang="en-US" dirty="0">
                <a:latin typeface="微軟正黑體"/>
                <a:ea typeface="微軟正黑體"/>
                <a:cs typeface="微軟正黑體"/>
              </a:rPr>
              <a:t>呼叫了類別</a:t>
            </a:r>
            <a:r>
              <a:rPr lang="en-US" altLang="zh-TW" dirty="0">
                <a:latin typeface="微軟正黑體"/>
                <a:ea typeface="微軟正黑體"/>
                <a:cs typeface="微軟正黑體"/>
              </a:rPr>
              <a:t>B</a:t>
            </a:r>
            <a:r>
              <a:rPr lang="zh-TW" altLang="en-US" dirty="0">
                <a:latin typeface="微軟正黑體"/>
                <a:ea typeface="微軟正黑體"/>
                <a:cs typeface="微軟正黑體"/>
              </a:rPr>
              <a:t>的操作</a:t>
            </a:r>
            <a:r>
              <a:rPr lang="en-US" altLang="zh-TW" dirty="0">
                <a:latin typeface="微軟正黑體"/>
                <a:ea typeface="微軟正黑體"/>
                <a:cs typeface="微軟正黑體"/>
              </a:rPr>
              <a:t>(</a:t>
            </a:r>
            <a:r>
              <a:rPr lang="zh-TW" altLang="en-US" dirty="0">
                <a:latin typeface="微軟正黑體"/>
                <a:ea typeface="微軟正黑體"/>
                <a:cs typeface="微軟正黑體"/>
              </a:rPr>
              <a:t>方法</a:t>
            </a:r>
            <a:r>
              <a:rPr lang="en-US" altLang="zh-TW" dirty="0">
                <a:latin typeface="微軟正黑體"/>
                <a:ea typeface="微軟正黑體"/>
                <a:cs typeface="微軟正黑體"/>
              </a:rPr>
              <a:t>)</a:t>
            </a:r>
            <a:r>
              <a:rPr lang="zh-TW" altLang="en-US" dirty="0">
                <a:latin typeface="微軟正黑體"/>
                <a:ea typeface="微軟正黑體"/>
                <a:cs typeface="微軟正黑體"/>
              </a:rPr>
              <a:t>。</a:t>
            </a:r>
            <a:endParaRPr lang="en-US" altLang="zh-TW" dirty="0">
              <a:latin typeface="微軟正黑體"/>
              <a:ea typeface="微軟正黑體"/>
              <a:cs typeface="微軟正黑體"/>
            </a:endParaRPr>
          </a:p>
          <a:p>
            <a:pPr marL="228600" lvl="1">
              <a:spcBef>
                <a:spcPts val="1000"/>
              </a:spcBef>
              <a:buFont typeface="Wingdings" charset="2"/>
              <a:buChar char="n"/>
            </a:pPr>
            <a:r>
              <a:rPr lang="zh-TW" altLang="en-US" dirty="0">
                <a:latin typeface="微軟正黑體"/>
                <a:ea typeface="微軟正黑體"/>
                <a:cs typeface="微軟正黑體"/>
              </a:rPr>
              <a:t>這樣的行為稱之為類別</a:t>
            </a:r>
            <a:r>
              <a:rPr lang="en-US" altLang="zh-TW" dirty="0">
                <a:latin typeface="微軟正黑體"/>
                <a:ea typeface="微軟正黑體"/>
                <a:cs typeface="微軟正黑體"/>
              </a:rPr>
              <a:t>A</a:t>
            </a:r>
            <a:r>
              <a:rPr lang="zh-TW" altLang="en-US" dirty="0">
                <a:latin typeface="微軟正黑體"/>
                <a:ea typeface="微軟正黑體"/>
                <a:cs typeface="微軟正黑體"/>
              </a:rPr>
              <a:t>依賴於類別</a:t>
            </a:r>
            <a:r>
              <a:rPr lang="en-US" altLang="zh-TW" dirty="0">
                <a:latin typeface="微軟正黑體"/>
                <a:ea typeface="微軟正黑體"/>
                <a:cs typeface="微軟正黑體"/>
              </a:rPr>
              <a:t>B</a:t>
            </a:r>
            <a:r>
              <a:rPr lang="zh-TW" altLang="en-US" dirty="0">
                <a:latin typeface="微軟正黑體"/>
                <a:ea typeface="微軟正黑體"/>
                <a:cs typeface="微軟正黑體"/>
              </a:rPr>
              <a:t>。</a:t>
            </a:r>
            <a:endParaRPr lang="zh-TW" altLang="en-US" sz="2400" dirty="0">
              <a:latin typeface="微軟正黑體"/>
              <a:ea typeface="微軟正黑體"/>
              <a:cs typeface="微軟正黑體"/>
            </a:endParaRPr>
          </a:p>
        </p:txBody>
      </p:sp>
    </p:spTree>
    <p:extLst>
      <p:ext uri="{BB962C8B-B14F-4D97-AF65-F5344CB8AC3E}">
        <p14:creationId xmlns:p14="http://schemas.microsoft.com/office/powerpoint/2010/main" val="937562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3775393" cy="707886"/>
          </a:xfrm>
          <a:prstGeom prst="rect">
            <a:avLst/>
          </a:prstGeom>
          <a:noFill/>
        </p:spPr>
        <p:txBody>
          <a:bodyPr wrap="none" rtlCol="0">
            <a:spAutoFit/>
          </a:bodyPr>
          <a:lstStyle/>
          <a:p>
            <a:r>
              <a:rPr lang="zh-TW" altLang="en-US" sz="4000" dirty="0">
                <a:latin typeface="微軟正黑體"/>
                <a:ea typeface="微軟正黑體"/>
                <a:cs typeface="微軟正黑體"/>
              </a:rPr>
              <a:t>相依關係的符號</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63861"/>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4" name="Rectangle 3"/>
          <p:cNvSpPr txBox="1">
            <a:spLocks noChangeArrowheads="1"/>
          </p:cNvSpPr>
          <p:nvPr/>
        </p:nvSpPr>
        <p:spPr>
          <a:xfrm>
            <a:off x="1130223" y="2997687"/>
            <a:ext cx="10510139" cy="1039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相依關係的符號表法是用一條帶有箭頭的虛線來表示，其箭頭是由使用類別指向被使用類別，如圖顯示出類別</a:t>
            </a:r>
            <a:r>
              <a:rPr lang="en-US" altLang="zh-TW" sz="2400" dirty="0">
                <a:latin typeface="微軟正黑體"/>
                <a:ea typeface="微軟正黑體"/>
                <a:cs typeface="微軟正黑體"/>
              </a:rPr>
              <a:t>A(</a:t>
            </a:r>
            <a:r>
              <a:rPr lang="en-US" altLang="zh-TW" sz="2400" dirty="0" err="1">
                <a:latin typeface="微軟正黑體"/>
                <a:ea typeface="微軟正黑體"/>
                <a:cs typeface="微軟正黑體"/>
              </a:rPr>
              <a:t>ClassA</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相依於類別</a:t>
            </a:r>
            <a:r>
              <a:rPr lang="en-US" altLang="zh-TW" sz="2400" dirty="0">
                <a:latin typeface="微軟正黑體"/>
                <a:ea typeface="微軟正黑體"/>
                <a:cs typeface="微軟正黑體"/>
              </a:rPr>
              <a:t>B(</a:t>
            </a:r>
            <a:r>
              <a:rPr lang="en-US" altLang="zh-TW" sz="2400" dirty="0" err="1">
                <a:latin typeface="微軟正黑體"/>
                <a:ea typeface="微軟正黑體"/>
                <a:cs typeface="微軟正黑體"/>
              </a:rPr>
              <a:t>ClassB</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a:t>
            </a:r>
          </a:p>
        </p:txBody>
      </p:sp>
      <p:grpSp>
        <p:nvGrpSpPr>
          <p:cNvPr id="14" name="群組 13"/>
          <p:cNvGrpSpPr/>
          <p:nvPr/>
        </p:nvGrpSpPr>
        <p:grpSpPr>
          <a:xfrm>
            <a:off x="3597302" y="4250397"/>
            <a:ext cx="4742031" cy="947266"/>
            <a:chOff x="3277207" y="5344786"/>
            <a:chExt cx="4742031" cy="947266"/>
          </a:xfrm>
        </p:grpSpPr>
        <p:grpSp>
          <p:nvGrpSpPr>
            <p:cNvPr id="11" name="群組 10"/>
            <p:cNvGrpSpPr/>
            <p:nvPr/>
          </p:nvGrpSpPr>
          <p:grpSpPr>
            <a:xfrm>
              <a:off x="3277207" y="5353922"/>
              <a:ext cx="1373456" cy="938130"/>
              <a:chOff x="3277207" y="5353922"/>
              <a:chExt cx="1373456" cy="938130"/>
            </a:xfrm>
          </p:grpSpPr>
          <p:grpSp>
            <p:nvGrpSpPr>
              <p:cNvPr id="3" name="群組 2"/>
              <p:cNvGrpSpPr/>
              <p:nvPr/>
            </p:nvGrpSpPr>
            <p:grpSpPr>
              <a:xfrm>
                <a:off x="3277207" y="5353922"/>
                <a:ext cx="1355182" cy="938130"/>
                <a:chOff x="2683311" y="5253422"/>
                <a:chExt cx="1355182" cy="938130"/>
              </a:xfrm>
            </p:grpSpPr>
            <p:sp>
              <p:nvSpPr>
                <p:cNvPr id="2" name="矩形 1"/>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err="1">
                      <a:solidFill>
                        <a:srgbClr val="000000"/>
                      </a:solidFill>
                      <a:latin typeface="微軟正黑體"/>
                      <a:ea typeface="微軟正黑體"/>
                      <a:cs typeface="微軟正黑體"/>
                    </a:rPr>
                    <a:t>ClassA</a:t>
                  </a:r>
                  <a:endParaRPr kumimoji="1" lang="zh-TW" altLang="en-US" dirty="0">
                    <a:solidFill>
                      <a:srgbClr val="000000"/>
                    </a:solidFill>
                    <a:latin typeface="微軟正黑體"/>
                    <a:ea typeface="微軟正黑體"/>
                    <a:cs typeface="微軟正黑體"/>
                  </a:endParaRPr>
                </a:p>
              </p:txBody>
            </p:sp>
            <p:sp>
              <p:nvSpPr>
                <p:cNvPr id="35" name="矩形 34"/>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6" name="直線接點 5"/>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 name="群組 9"/>
            <p:cNvGrpSpPr/>
            <p:nvPr/>
          </p:nvGrpSpPr>
          <p:grpSpPr>
            <a:xfrm>
              <a:off x="6654919" y="5344786"/>
              <a:ext cx="1364319" cy="938130"/>
              <a:chOff x="6654919" y="5353922"/>
              <a:chExt cx="1364319" cy="938130"/>
            </a:xfrm>
          </p:grpSpPr>
          <p:grpSp>
            <p:nvGrpSpPr>
              <p:cNvPr id="4" name="群組 3"/>
              <p:cNvGrpSpPr/>
              <p:nvPr/>
            </p:nvGrpSpPr>
            <p:grpSpPr>
              <a:xfrm>
                <a:off x="6654919" y="5353922"/>
                <a:ext cx="1355182" cy="938130"/>
                <a:chOff x="5640727" y="5305322"/>
                <a:chExt cx="1355182" cy="938130"/>
              </a:xfrm>
            </p:grpSpPr>
            <p:sp>
              <p:nvSpPr>
                <p:cNvPr id="37" name="矩形 36"/>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err="1">
                      <a:solidFill>
                        <a:srgbClr val="000000"/>
                      </a:solidFill>
                      <a:latin typeface="微軟正黑體"/>
                      <a:ea typeface="微軟正黑體"/>
                      <a:cs typeface="微軟正黑體"/>
                    </a:rPr>
                    <a:t>ClassB</a:t>
                  </a:r>
                  <a:endParaRPr kumimoji="1" lang="zh-TW" altLang="en-US" dirty="0">
                    <a:solidFill>
                      <a:srgbClr val="000000"/>
                    </a:solidFill>
                    <a:latin typeface="微軟正黑體"/>
                    <a:ea typeface="微軟正黑體"/>
                    <a:cs typeface="微軟正黑體"/>
                  </a:endParaRPr>
                </a:p>
              </p:txBody>
            </p:sp>
            <p:sp>
              <p:nvSpPr>
                <p:cNvPr id="38" name="矩形 37"/>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5" name="直線接點 44"/>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53" name="直線接點 52"/>
            <p:cNvCxnSpPr/>
            <p:nvPr/>
          </p:nvCxnSpPr>
          <p:spPr>
            <a:xfrm>
              <a:off x="4638598" y="5908327"/>
              <a:ext cx="1969812" cy="7569"/>
            </a:xfrm>
            <a:prstGeom prst="line">
              <a:avLst/>
            </a:prstGeom>
            <a:ln w="57150" cmpd="sng">
              <a:solidFill>
                <a:srgbClr val="000000"/>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7649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4801314" cy="707886"/>
          </a:xfrm>
          <a:prstGeom prst="rect">
            <a:avLst/>
          </a:prstGeom>
          <a:noFill/>
        </p:spPr>
        <p:txBody>
          <a:bodyPr wrap="none" rtlCol="0">
            <a:spAutoFit/>
          </a:bodyPr>
          <a:lstStyle/>
          <a:p>
            <a:r>
              <a:rPr lang="zh-TW" altLang="en-US" sz="4000" dirty="0">
                <a:latin typeface="微軟正黑體"/>
                <a:ea typeface="微軟正黑體"/>
                <a:cs typeface="微軟正黑體"/>
              </a:rPr>
              <a:t>相依關係與關聯關係</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093036"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3" name="Rectangle 3"/>
          <p:cNvSpPr txBox="1">
            <a:spLocks noChangeArrowheads="1"/>
          </p:cNvSpPr>
          <p:nvPr/>
        </p:nvSpPr>
        <p:spPr>
          <a:xfrm>
            <a:off x="1062493" y="2898152"/>
            <a:ext cx="10522876" cy="3657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2"/>
              <a:buChar char="n"/>
            </a:pPr>
            <a:r>
              <a:rPr lang="zh-TW" altLang="en-US" sz="2400" dirty="0">
                <a:solidFill>
                  <a:srgbClr val="000000"/>
                </a:solidFill>
                <a:latin typeface="微軟正黑體"/>
                <a:ea typeface="微軟正黑體"/>
                <a:cs typeface="微軟正黑體"/>
              </a:rPr>
              <a:t>從相依關係的定義來看，它說的是一個類別呼叫了另一個類別的操作</a:t>
            </a:r>
          </a:p>
          <a:p>
            <a:pPr algn="just">
              <a:buFont typeface="Wingdings" charset="2"/>
              <a:buChar char="n"/>
            </a:pPr>
            <a:r>
              <a:rPr lang="zh-TW" altLang="en-US" sz="2400" dirty="0">
                <a:solidFill>
                  <a:srgbClr val="000000"/>
                </a:solidFill>
                <a:latin typeface="微軟正黑體"/>
                <a:ea typeface="微軟正黑體"/>
                <a:cs typeface="微軟正黑體"/>
              </a:rPr>
              <a:t>從關聯關係的結構上來看，如果類別</a:t>
            </a:r>
            <a:r>
              <a:rPr lang="en-US" altLang="zh-TW" sz="2400" dirty="0">
                <a:solidFill>
                  <a:srgbClr val="000000"/>
                </a:solidFill>
                <a:latin typeface="微軟正黑體"/>
                <a:ea typeface="微軟正黑體"/>
                <a:cs typeface="微軟正黑體"/>
              </a:rPr>
              <a:t>A</a:t>
            </a:r>
            <a:r>
              <a:rPr lang="zh-TW" altLang="en-US" sz="2400" dirty="0">
                <a:solidFill>
                  <a:srgbClr val="000000"/>
                </a:solidFill>
                <a:latin typeface="微軟正黑體"/>
                <a:ea typeface="微軟正黑體"/>
                <a:cs typeface="微軟正黑體"/>
              </a:rPr>
              <a:t>與類別</a:t>
            </a:r>
            <a:r>
              <a:rPr lang="en-US" altLang="zh-TW" sz="2400" dirty="0">
                <a:solidFill>
                  <a:srgbClr val="000000"/>
                </a:solidFill>
                <a:latin typeface="微軟正黑體"/>
                <a:ea typeface="微軟正黑體"/>
                <a:cs typeface="微軟正黑體"/>
              </a:rPr>
              <a:t>B</a:t>
            </a:r>
            <a:r>
              <a:rPr lang="zh-TW" altLang="en-US" sz="2400" dirty="0">
                <a:solidFill>
                  <a:srgbClr val="000000"/>
                </a:solidFill>
                <a:latin typeface="微軟正黑體"/>
                <a:ea typeface="微軟正黑體"/>
                <a:cs typeface="微軟正黑體"/>
              </a:rPr>
              <a:t>互相有關聯，那麼類別</a:t>
            </a:r>
            <a:r>
              <a:rPr lang="en-US" altLang="zh-TW" sz="2400" dirty="0">
                <a:solidFill>
                  <a:srgbClr val="000000"/>
                </a:solidFill>
                <a:latin typeface="微軟正黑體"/>
                <a:ea typeface="微軟正黑體"/>
                <a:cs typeface="微軟正黑體"/>
              </a:rPr>
              <a:t>A</a:t>
            </a:r>
            <a:r>
              <a:rPr lang="zh-TW" altLang="en-US" sz="2400" dirty="0">
                <a:solidFill>
                  <a:srgbClr val="000000"/>
                </a:solidFill>
                <a:latin typeface="微軟正黑體"/>
                <a:ea typeface="微軟正黑體"/>
                <a:cs typeface="微軟正黑體"/>
              </a:rPr>
              <a:t>當然有辦法可以呼叫類別</a:t>
            </a:r>
            <a:r>
              <a:rPr lang="en-US" altLang="zh-TW" sz="2400" dirty="0">
                <a:solidFill>
                  <a:srgbClr val="000000"/>
                </a:solidFill>
                <a:latin typeface="微軟正黑體"/>
                <a:ea typeface="微軟正黑體"/>
                <a:cs typeface="微軟正黑體"/>
              </a:rPr>
              <a:t>B</a:t>
            </a:r>
            <a:r>
              <a:rPr lang="zh-TW" altLang="en-US" sz="2400" dirty="0">
                <a:solidFill>
                  <a:srgbClr val="000000"/>
                </a:solidFill>
                <a:latin typeface="微軟正黑體"/>
                <a:ea typeface="微軟正黑體"/>
                <a:cs typeface="微軟正黑體"/>
              </a:rPr>
              <a:t>的操作，不是嗎？那麼我們可不可以說關聯關係是相依關係的一種呢？答案是可以的。</a:t>
            </a:r>
          </a:p>
          <a:p>
            <a:pPr algn="just">
              <a:buFont typeface="Wingdings" charset="2"/>
              <a:buChar char="n"/>
            </a:pPr>
            <a:r>
              <a:rPr lang="zh-TW" altLang="en-US" sz="2400" dirty="0">
                <a:solidFill>
                  <a:srgbClr val="000000"/>
                </a:solidFill>
                <a:latin typeface="微軟正黑體"/>
                <a:ea typeface="微軟正黑體"/>
                <a:cs typeface="微軟正黑體"/>
              </a:rPr>
              <a:t>關聯關係表達出類別之間的強耦合度。</a:t>
            </a:r>
          </a:p>
          <a:p>
            <a:pPr algn="just">
              <a:buFont typeface="Wingdings" charset="2"/>
              <a:buChar char="n"/>
            </a:pPr>
            <a:r>
              <a:rPr lang="zh-TW" altLang="en-US" sz="2400" dirty="0">
                <a:solidFill>
                  <a:srgbClr val="000000"/>
                </a:solidFill>
                <a:latin typeface="微軟正黑體"/>
                <a:ea typeface="微軟正黑體"/>
                <a:cs typeface="微軟正黑體"/>
              </a:rPr>
              <a:t>相依關係表達出類別之間的弱耦合度。</a:t>
            </a:r>
          </a:p>
        </p:txBody>
      </p:sp>
    </p:spTree>
    <p:extLst>
      <p:ext uri="{BB962C8B-B14F-4D97-AF65-F5344CB8AC3E}">
        <p14:creationId xmlns:p14="http://schemas.microsoft.com/office/powerpoint/2010/main" val="1743925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1723549" cy="707886"/>
          </a:xfrm>
          <a:prstGeom prst="rect">
            <a:avLst/>
          </a:prstGeom>
          <a:noFill/>
        </p:spPr>
        <p:txBody>
          <a:bodyPr wrap="none" rtlCol="0">
            <a:spAutoFit/>
          </a:bodyPr>
          <a:lstStyle/>
          <a:p>
            <a:r>
              <a:rPr lang="zh-TW" altLang="en-US" sz="4000" dirty="0"/>
              <a:t>耦合度</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4859953" y="470150"/>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3" name="Rectangle 3"/>
          <p:cNvSpPr txBox="1">
            <a:spLocks noChangeArrowheads="1"/>
          </p:cNvSpPr>
          <p:nvPr/>
        </p:nvSpPr>
        <p:spPr>
          <a:xfrm>
            <a:off x="1062493" y="2898152"/>
            <a:ext cx="10522876" cy="3657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2"/>
              <a:buChar char="n"/>
            </a:pPr>
            <a:r>
              <a:rPr lang="zh-TW" altLang="en-US" sz="2400" dirty="0">
                <a:solidFill>
                  <a:srgbClr val="000000"/>
                </a:solidFill>
                <a:latin typeface="微軟正黑體"/>
                <a:ea typeface="微軟正黑體"/>
                <a:cs typeface="微軟正黑體"/>
              </a:rPr>
              <a:t>相依關係表達出類別之間的弱耦合度。關聯關係依其結合的程度</a:t>
            </a:r>
            <a:r>
              <a:rPr lang="en-US" altLang="zh-TW" sz="2400" dirty="0">
                <a:solidFill>
                  <a:srgbClr val="000000"/>
                </a:solidFill>
                <a:latin typeface="微軟正黑體"/>
                <a:ea typeface="微軟正黑體"/>
                <a:cs typeface="微軟正黑體"/>
              </a:rPr>
              <a:t>(Degree of Coupling)</a:t>
            </a:r>
            <a:r>
              <a:rPr lang="zh-TW" altLang="en-US" sz="2400" dirty="0">
                <a:solidFill>
                  <a:srgbClr val="000000"/>
                </a:solidFill>
                <a:latin typeface="微軟正黑體"/>
                <a:ea typeface="微軟正黑體"/>
                <a:cs typeface="微軟正黑體"/>
              </a:rPr>
              <a:t>而分為不同形式的關聯關係。</a:t>
            </a:r>
          </a:p>
          <a:p>
            <a:pPr algn="just">
              <a:buFont typeface="Wingdings" charset="2"/>
              <a:buChar char="n"/>
            </a:pPr>
            <a:r>
              <a:rPr lang="zh-TW" altLang="en-US" sz="2400" dirty="0">
                <a:solidFill>
                  <a:srgbClr val="000000"/>
                </a:solidFill>
                <a:latin typeface="微軟正黑體"/>
                <a:ea typeface="微軟正黑體"/>
                <a:cs typeface="微軟正黑體"/>
              </a:rPr>
              <a:t>所謂的結合度是用來量度兩個物件</a:t>
            </a:r>
            <a:r>
              <a:rPr lang="en-US" altLang="zh-TW" sz="2400" dirty="0">
                <a:solidFill>
                  <a:srgbClr val="000000"/>
                </a:solidFill>
                <a:latin typeface="微軟正黑體"/>
                <a:ea typeface="微軟正黑體"/>
                <a:cs typeface="微軟正黑體"/>
              </a:rPr>
              <a:t>(</a:t>
            </a:r>
            <a:r>
              <a:rPr lang="zh-TW" altLang="en-US" sz="2400" dirty="0">
                <a:solidFill>
                  <a:srgbClr val="000000"/>
                </a:solidFill>
                <a:latin typeface="微軟正黑體"/>
                <a:ea typeface="微軟正黑體"/>
                <a:cs typeface="微軟正黑體"/>
              </a:rPr>
              <a:t>類別</a:t>
            </a:r>
            <a:r>
              <a:rPr lang="en-US" altLang="zh-TW" sz="2400" dirty="0">
                <a:solidFill>
                  <a:srgbClr val="000000"/>
                </a:solidFill>
                <a:latin typeface="微軟正黑體"/>
                <a:ea typeface="微軟正黑體"/>
                <a:cs typeface="微軟正黑體"/>
              </a:rPr>
              <a:t>)</a:t>
            </a:r>
            <a:r>
              <a:rPr lang="zh-TW" altLang="en-US" sz="2400" dirty="0">
                <a:solidFill>
                  <a:srgbClr val="000000"/>
                </a:solidFill>
                <a:latin typeface="微軟正黑體"/>
                <a:ea typeface="微軟正黑體"/>
                <a:cs typeface="微軟正黑體"/>
              </a:rPr>
              <a:t>之間的依賴程度，又稱為耦合度。</a:t>
            </a:r>
          </a:p>
          <a:p>
            <a:pPr marL="228600" lvl="1" algn="just">
              <a:spcBef>
                <a:spcPts val="1000"/>
              </a:spcBef>
              <a:buFont typeface="Wingdings" charset="2"/>
              <a:buChar char="n"/>
            </a:pPr>
            <a:r>
              <a:rPr lang="zh-TW" altLang="en-US" dirty="0">
                <a:solidFill>
                  <a:srgbClr val="000000"/>
                </a:solidFill>
                <a:latin typeface="微軟正黑體"/>
                <a:ea typeface="微軟正黑體"/>
                <a:cs typeface="微軟正黑體"/>
              </a:rPr>
              <a:t>高耦合度：</a:t>
            </a:r>
            <a:r>
              <a:rPr lang="zh-TW" altLang="en-US" sz="2400" dirty="0">
                <a:solidFill>
                  <a:srgbClr val="000000"/>
                </a:solidFill>
                <a:latin typeface="微軟正黑體"/>
                <a:ea typeface="微軟正黑體"/>
                <a:cs typeface="微軟正黑體"/>
              </a:rPr>
              <a:t>當參與關係的兩個物件彼此依靠，無法單獨存在時稱之。</a:t>
            </a:r>
          </a:p>
          <a:p>
            <a:pPr marL="228600" lvl="1" algn="just">
              <a:spcBef>
                <a:spcPts val="1000"/>
              </a:spcBef>
              <a:buFont typeface="Wingdings" charset="2"/>
              <a:buChar char="n"/>
            </a:pPr>
            <a:r>
              <a:rPr lang="zh-TW" altLang="en-US" dirty="0">
                <a:solidFill>
                  <a:srgbClr val="000000"/>
                </a:solidFill>
                <a:latin typeface="微軟正黑體"/>
                <a:ea typeface="微軟正黑體"/>
                <a:cs typeface="微軟正黑體"/>
              </a:rPr>
              <a:t>低耦合度：</a:t>
            </a:r>
            <a:r>
              <a:rPr lang="zh-TW" altLang="en-US" sz="2400" dirty="0">
                <a:solidFill>
                  <a:srgbClr val="000000"/>
                </a:solidFill>
                <a:latin typeface="微軟正黑體"/>
                <a:ea typeface="微軟正黑體"/>
                <a:cs typeface="微軟正黑體"/>
              </a:rPr>
              <a:t>如果一個物件可以獨立存在，但是如果沒有另一個物件的幫忙「某些」事項會無法完成時稱之。</a:t>
            </a:r>
          </a:p>
          <a:p>
            <a:pPr marL="228600" lvl="1" algn="just">
              <a:spcBef>
                <a:spcPts val="1000"/>
              </a:spcBef>
              <a:buFont typeface="Wingdings" charset="2"/>
              <a:buChar char="n"/>
            </a:pPr>
            <a:r>
              <a:rPr lang="zh-TW" altLang="en-US" dirty="0">
                <a:solidFill>
                  <a:srgbClr val="000000"/>
                </a:solidFill>
                <a:latin typeface="微軟正黑體"/>
                <a:ea typeface="微軟正黑體"/>
                <a:cs typeface="微軟正黑體"/>
              </a:rPr>
              <a:t>零耦合度：</a:t>
            </a:r>
            <a:r>
              <a:rPr lang="zh-TW" altLang="en-US" sz="2400" dirty="0">
                <a:solidFill>
                  <a:srgbClr val="000000"/>
                </a:solidFill>
                <a:latin typeface="微軟正黑體"/>
                <a:ea typeface="微軟正黑體"/>
                <a:cs typeface="微軟正黑體"/>
              </a:rPr>
              <a:t>如果兩個物件互不溝通，也沒有必要分享資料時稱之。</a:t>
            </a:r>
          </a:p>
          <a:p>
            <a:pPr algn="just">
              <a:buFont typeface="Wingdings" charset="2"/>
              <a:buChar char="n"/>
            </a:pPr>
            <a:endParaRPr lang="zh-TW" altLang="en-US" sz="2400" dirty="0">
              <a:solidFill>
                <a:srgbClr val="000000"/>
              </a:solidFill>
              <a:latin typeface="微軟正黑體"/>
              <a:ea typeface="微軟正黑體"/>
              <a:cs typeface="微軟正黑體"/>
            </a:endParaRPr>
          </a:p>
        </p:txBody>
      </p:sp>
    </p:spTree>
    <p:extLst>
      <p:ext uri="{BB962C8B-B14F-4D97-AF65-F5344CB8AC3E}">
        <p14:creationId xmlns:p14="http://schemas.microsoft.com/office/powerpoint/2010/main" val="2377898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1210588" cy="707886"/>
          </a:xfrm>
          <a:prstGeom prst="rect">
            <a:avLst/>
          </a:prstGeom>
          <a:noFill/>
        </p:spPr>
        <p:txBody>
          <a:bodyPr wrap="none" rtlCol="0">
            <a:spAutoFit/>
          </a:bodyPr>
          <a:lstStyle/>
          <a:p>
            <a:r>
              <a:rPr lang="zh-TW" altLang="en-US" sz="4000" dirty="0">
                <a:latin typeface="微軟正黑體"/>
                <a:ea typeface="微軟正黑體"/>
                <a:cs typeface="微軟正黑體"/>
              </a:rPr>
              <a:t>聚合</a:t>
            </a:r>
            <a:endParaRPr lang="zh-CN" altLang="en-US" sz="4000" dirty="0">
              <a:latin typeface="微軟正黑體"/>
              <a:ea typeface="微軟正黑體"/>
              <a:cs typeface="微軟正黑體"/>
            </a:endParaRPr>
          </a:p>
        </p:txBody>
      </p:sp>
      <p:sp>
        <p:nvSpPr>
          <p:cNvPr id="56" name="Rectangle 3"/>
          <p:cNvSpPr txBox="1">
            <a:spLocks noChangeArrowheads="1"/>
          </p:cNvSpPr>
          <p:nvPr/>
        </p:nvSpPr>
        <p:spPr>
          <a:xfrm>
            <a:off x="857188" y="1730649"/>
            <a:ext cx="10605483" cy="35236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charset="2"/>
              <a:buChar char="n"/>
            </a:pPr>
            <a:r>
              <a:rPr lang="zh-TW" altLang="en-US" sz="2400" dirty="0">
                <a:solidFill>
                  <a:srgbClr val="000000"/>
                </a:solidFill>
                <a:latin typeface="微軟正黑體"/>
                <a:ea typeface="微軟正黑體"/>
                <a:cs typeface="微軟正黑體"/>
              </a:rPr>
              <a:t>聚合</a:t>
            </a:r>
            <a:r>
              <a:rPr lang="en-US" altLang="zh-TW" sz="2400" dirty="0">
                <a:solidFill>
                  <a:srgbClr val="000000"/>
                </a:solidFill>
                <a:latin typeface="微軟正黑體"/>
                <a:ea typeface="微軟正黑體"/>
                <a:cs typeface="微軟正黑體"/>
              </a:rPr>
              <a:t>(Aggregation)</a:t>
            </a:r>
            <a:r>
              <a:rPr lang="zh-TW" altLang="en-US" sz="2400" dirty="0">
                <a:solidFill>
                  <a:srgbClr val="000000"/>
                </a:solidFill>
                <a:latin typeface="微軟正黑體"/>
                <a:ea typeface="微軟正黑體"/>
                <a:cs typeface="微軟正黑體"/>
              </a:rPr>
              <a:t>是一種特殊的關聯關係，它是用以表達「整體和部份」的關係，它也隱含著所謂包含</a:t>
            </a:r>
            <a:r>
              <a:rPr lang="en-US" altLang="zh-TW" sz="2400" dirty="0">
                <a:solidFill>
                  <a:srgbClr val="000000"/>
                </a:solidFill>
                <a:latin typeface="微軟正黑體"/>
                <a:ea typeface="微軟正黑體"/>
                <a:cs typeface="微軟正黑體"/>
              </a:rPr>
              <a:t>(Include)</a:t>
            </a:r>
            <a:r>
              <a:rPr lang="zh-TW" altLang="en-US" sz="2400" dirty="0">
                <a:solidFill>
                  <a:srgbClr val="000000"/>
                </a:solidFill>
                <a:latin typeface="微軟正黑體"/>
                <a:ea typeface="微軟正黑體"/>
                <a:cs typeface="微軟正黑體"/>
              </a:rPr>
              <a:t>的關係。</a:t>
            </a:r>
          </a:p>
          <a:p>
            <a:pPr algn="just">
              <a:buFont typeface="Wingdings" charset="2"/>
              <a:buChar char="n"/>
            </a:pPr>
            <a:r>
              <a:rPr lang="zh-TW" altLang="en-US" sz="2400" dirty="0">
                <a:solidFill>
                  <a:srgbClr val="000000"/>
                </a:solidFill>
                <a:latin typeface="微軟正黑體"/>
                <a:ea typeface="微軟正黑體"/>
                <a:cs typeface="微軟正黑體"/>
              </a:rPr>
              <a:t>因此，聚合的關係可以用英文的“</a:t>
            </a:r>
            <a:r>
              <a:rPr lang="en-US" altLang="zh-TW" sz="2400" dirty="0">
                <a:solidFill>
                  <a:srgbClr val="000000"/>
                </a:solidFill>
                <a:latin typeface="微軟正黑體"/>
                <a:ea typeface="微軟正黑體"/>
                <a:cs typeface="微軟正黑體"/>
              </a:rPr>
              <a:t>is-part-of”</a:t>
            </a:r>
            <a:r>
              <a:rPr lang="zh-TW" altLang="en-US" sz="2400" dirty="0">
                <a:solidFill>
                  <a:srgbClr val="000000"/>
                </a:solidFill>
                <a:latin typeface="微軟正黑體"/>
                <a:ea typeface="微軟正黑體"/>
                <a:cs typeface="微軟正黑體"/>
              </a:rPr>
              <a:t>，“</a:t>
            </a:r>
            <a:r>
              <a:rPr lang="en-US" altLang="zh-TW" sz="2400" dirty="0">
                <a:solidFill>
                  <a:srgbClr val="000000"/>
                </a:solidFill>
                <a:latin typeface="微軟正黑體"/>
                <a:ea typeface="微軟正黑體"/>
                <a:cs typeface="微軟正黑體"/>
              </a:rPr>
              <a:t>has-a”</a:t>
            </a:r>
            <a:r>
              <a:rPr lang="zh-TW" altLang="en-US" sz="2400" dirty="0">
                <a:solidFill>
                  <a:srgbClr val="000000"/>
                </a:solidFill>
                <a:latin typeface="微軟正黑體"/>
                <a:ea typeface="微軟正黑體"/>
                <a:cs typeface="微軟正黑體"/>
              </a:rPr>
              <a:t>或是“</a:t>
            </a:r>
            <a:r>
              <a:rPr lang="en-US" altLang="zh-TW" sz="2400" dirty="0">
                <a:solidFill>
                  <a:srgbClr val="000000"/>
                </a:solidFill>
                <a:latin typeface="微軟正黑體"/>
                <a:ea typeface="微軟正黑體"/>
                <a:cs typeface="微軟正黑體"/>
              </a:rPr>
              <a:t>has-parts”</a:t>
            </a:r>
            <a:r>
              <a:rPr lang="zh-TW" altLang="en-US" sz="2400" dirty="0">
                <a:solidFill>
                  <a:srgbClr val="000000"/>
                </a:solidFill>
                <a:latin typeface="微軟正黑體"/>
                <a:ea typeface="微軟正黑體"/>
                <a:cs typeface="微軟正黑體"/>
              </a:rPr>
              <a:t>語意上的關係來表示。</a:t>
            </a:r>
          </a:p>
          <a:p>
            <a:pPr algn="just">
              <a:buFont typeface="Wingdings" charset="2"/>
              <a:buChar char="n"/>
            </a:pPr>
            <a:r>
              <a:rPr lang="zh-TW" altLang="en-US" sz="2400" dirty="0">
                <a:solidFill>
                  <a:srgbClr val="000000"/>
                </a:solidFill>
                <a:latin typeface="微軟正黑體"/>
                <a:ea typeface="微軟正黑體"/>
                <a:cs typeface="微軟正黑體"/>
              </a:rPr>
              <a:t>換言之，聚合的關係不只是指出物件相互了解的關係，更是它們被組合起來以形成一個新的更複雜的物件。</a:t>
            </a:r>
          </a:p>
          <a:p>
            <a:pPr algn="just">
              <a:buFont typeface="Wingdings" charset="2"/>
              <a:buChar char="n"/>
            </a:pPr>
            <a:r>
              <a:rPr lang="zh-TW" altLang="en-US" sz="2400" dirty="0">
                <a:solidFill>
                  <a:srgbClr val="000000"/>
                </a:solidFill>
                <a:latin typeface="微軟正黑體"/>
                <a:ea typeface="微軟正黑體"/>
                <a:cs typeface="微軟正黑體"/>
              </a:rPr>
              <a:t>聚合關係以一個空的菱形來表示代表整體的一方。</a:t>
            </a:r>
          </a:p>
          <a:p>
            <a:pPr algn="just">
              <a:buFont typeface="Wingdings" charset="2"/>
              <a:buChar char="n"/>
            </a:pPr>
            <a:r>
              <a:rPr lang="zh-TW" altLang="en-US" sz="2400" dirty="0">
                <a:solidFill>
                  <a:srgbClr val="000000"/>
                </a:solidFill>
                <a:latin typeface="微軟正黑體"/>
                <a:ea typeface="微軟正黑體"/>
                <a:cs typeface="微軟正黑體"/>
              </a:rPr>
              <a:t>一個球隊有球員，球隊如果沒了，球員還可以到別的球隊打球</a:t>
            </a:r>
            <a:r>
              <a:rPr lang="en-US" altLang="zh-TW" sz="2400" dirty="0">
                <a:solidFill>
                  <a:srgbClr val="000000"/>
                </a:solidFill>
                <a:latin typeface="微軟正黑體"/>
                <a:ea typeface="微軟正黑體"/>
                <a:cs typeface="微軟正黑體"/>
              </a:rPr>
              <a:t>(</a:t>
            </a:r>
            <a:r>
              <a:rPr lang="zh-TW" altLang="en-US" sz="2400" dirty="0">
                <a:solidFill>
                  <a:srgbClr val="000000"/>
                </a:solidFill>
                <a:latin typeface="微軟正黑體"/>
                <a:ea typeface="微軟正黑體"/>
                <a:cs typeface="微軟正黑體"/>
              </a:rPr>
              <a:t>聚合</a:t>
            </a:r>
            <a:r>
              <a:rPr lang="en-US" altLang="zh-TW" sz="2400" dirty="0">
                <a:solidFill>
                  <a:srgbClr val="000000"/>
                </a:solidFill>
                <a:latin typeface="微軟正黑體"/>
                <a:ea typeface="微軟正黑體"/>
                <a:cs typeface="微軟正黑體"/>
              </a:rPr>
              <a:t>)</a:t>
            </a:r>
            <a:r>
              <a:rPr lang="zh-TW" altLang="en-US" sz="2400" dirty="0">
                <a:solidFill>
                  <a:srgbClr val="000000"/>
                </a:solidFill>
                <a:latin typeface="微軟正黑體"/>
                <a:ea typeface="微軟正黑體"/>
                <a:cs typeface="微軟正黑體"/>
              </a:rPr>
              <a:t>。</a:t>
            </a:r>
          </a:p>
        </p:txBody>
      </p:sp>
      <p:grpSp>
        <p:nvGrpSpPr>
          <p:cNvPr id="39" name="群組 38"/>
          <p:cNvGrpSpPr/>
          <p:nvPr/>
        </p:nvGrpSpPr>
        <p:grpSpPr>
          <a:xfrm>
            <a:off x="3123890" y="5447581"/>
            <a:ext cx="5595103" cy="947266"/>
            <a:chOff x="2530774" y="4995766"/>
            <a:chExt cx="5595103" cy="947266"/>
          </a:xfrm>
        </p:grpSpPr>
        <p:grpSp>
          <p:nvGrpSpPr>
            <p:cNvPr id="40" name="群組 39"/>
            <p:cNvGrpSpPr/>
            <p:nvPr/>
          </p:nvGrpSpPr>
          <p:grpSpPr>
            <a:xfrm>
              <a:off x="2530774" y="4995766"/>
              <a:ext cx="5595103" cy="947266"/>
              <a:chOff x="2530774" y="4995766"/>
              <a:chExt cx="5595103" cy="947266"/>
            </a:xfrm>
          </p:grpSpPr>
          <p:grpSp>
            <p:nvGrpSpPr>
              <p:cNvPr id="42" name="群組 41"/>
              <p:cNvGrpSpPr/>
              <p:nvPr/>
            </p:nvGrpSpPr>
            <p:grpSpPr>
              <a:xfrm>
                <a:off x="2530774" y="5004902"/>
                <a:ext cx="1373456" cy="938130"/>
                <a:chOff x="3277207" y="5353922"/>
                <a:chExt cx="1373456" cy="938130"/>
              </a:xfrm>
            </p:grpSpPr>
            <p:grpSp>
              <p:nvGrpSpPr>
                <p:cNvPr id="49" name="群組 48"/>
                <p:cNvGrpSpPr/>
                <p:nvPr/>
              </p:nvGrpSpPr>
              <p:grpSpPr>
                <a:xfrm>
                  <a:off x="3277207" y="5353922"/>
                  <a:ext cx="1355182" cy="938130"/>
                  <a:chOff x="2683311" y="5253422"/>
                  <a:chExt cx="1355182" cy="938130"/>
                </a:xfrm>
              </p:grpSpPr>
              <p:sp>
                <p:nvSpPr>
                  <p:cNvPr id="51" name="矩形 50"/>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球隊</a:t>
                    </a:r>
                  </a:p>
                </p:txBody>
              </p:sp>
              <p:sp>
                <p:nvSpPr>
                  <p:cNvPr id="52" name="矩形 51"/>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50" name="直線接點 49"/>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43" name="群組 42"/>
              <p:cNvGrpSpPr/>
              <p:nvPr/>
            </p:nvGrpSpPr>
            <p:grpSpPr>
              <a:xfrm>
                <a:off x="6761558" y="4995766"/>
                <a:ext cx="1364319" cy="938130"/>
                <a:chOff x="6654919" y="5353922"/>
                <a:chExt cx="1364319" cy="938130"/>
              </a:xfrm>
            </p:grpSpPr>
            <p:grpSp>
              <p:nvGrpSpPr>
                <p:cNvPr id="45" name="群組 44"/>
                <p:cNvGrpSpPr/>
                <p:nvPr/>
              </p:nvGrpSpPr>
              <p:grpSpPr>
                <a:xfrm>
                  <a:off x="6654919" y="5353922"/>
                  <a:ext cx="1355182" cy="938130"/>
                  <a:chOff x="5640727" y="5305322"/>
                  <a:chExt cx="1355182" cy="938130"/>
                </a:xfrm>
              </p:grpSpPr>
              <p:sp>
                <p:nvSpPr>
                  <p:cNvPr id="47" name="矩形 46"/>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球員</a:t>
                    </a:r>
                  </a:p>
                </p:txBody>
              </p:sp>
              <p:sp>
                <p:nvSpPr>
                  <p:cNvPr id="48" name="矩形 47"/>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6" name="直線接點 45"/>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44" name="直線接點 43"/>
              <p:cNvCxnSpPr/>
              <p:nvPr/>
            </p:nvCxnSpPr>
            <p:spPr>
              <a:xfrm>
                <a:off x="4240306" y="5235388"/>
                <a:ext cx="2505904" cy="0"/>
              </a:xfrm>
              <a:prstGeom prst="line">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41" name="菱形 40"/>
            <p:cNvSpPr/>
            <p:nvPr/>
          </p:nvSpPr>
          <p:spPr>
            <a:xfrm>
              <a:off x="3925980" y="5099658"/>
              <a:ext cx="271460" cy="271460"/>
            </a:xfrm>
            <a:prstGeom prst="diamond">
              <a:avLst/>
            </a:prstGeom>
            <a:noFill/>
            <a:ln>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170118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1210588" cy="707886"/>
          </a:xfrm>
          <a:prstGeom prst="rect">
            <a:avLst/>
          </a:prstGeom>
          <a:noFill/>
        </p:spPr>
        <p:txBody>
          <a:bodyPr wrap="none" rtlCol="0">
            <a:spAutoFit/>
          </a:bodyPr>
          <a:lstStyle/>
          <a:p>
            <a:r>
              <a:rPr lang="zh-TW" altLang="en-US" sz="4000" dirty="0">
                <a:latin typeface="微軟正黑體"/>
                <a:ea typeface="微軟正黑體"/>
                <a:cs typeface="微軟正黑體"/>
              </a:rPr>
              <a:t>組合</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46" name="Rectangle 3"/>
          <p:cNvSpPr txBox="1">
            <a:spLocks noChangeArrowheads="1"/>
          </p:cNvSpPr>
          <p:nvPr/>
        </p:nvSpPr>
        <p:spPr>
          <a:xfrm>
            <a:off x="889108" y="2561433"/>
            <a:ext cx="10995946" cy="2472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組合</a:t>
            </a:r>
            <a:r>
              <a:rPr lang="en-US" altLang="zh-TW" sz="2400" dirty="0">
                <a:latin typeface="微軟正黑體"/>
                <a:ea typeface="微軟正黑體"/>
                <a:cs typeface="微軟正黑體"/>
              </a:rPr>
              <a:t>(Composition)</a:t>
            </a:r>
            <a:r>
              <a:rPr lang="zh-TW" altLang="en-US" sz="2400" dirty="0">
                <a:latin typeface="微軟正黑體"/>
                <a:ea typeface="微軟正黑體"/>
                <a:cs typeface="微軟正黑體"/>
              </a:rPr>
              <a:t>關係是一種比聚合關係更強的包含關係。</a:t>
            </a:r>
          </a:p>
          <a:p>
            <a:pPr>
              <a:buFont typeface="Wingdings" charset="2"/>
              <a:buChar char="n"/>
            </a:pPr>
            <a:r>
              <a:rPr lang="zh-TW" altLang="en-US" sz="2400" dirty="0">
                <a:latin typeface="微軟正黑體"/>
                <a:ea typeface="微軟正黑體"/>
                <a:cs typeface="微軟正黑體"/>
              </a:rPr>
              <a:t>在一個聚合的關係中，如果整體的消失會造成部分</a:t>
            </a:r>
            <a:r>
              <a:rPr lang="en-US" altLang="zh-TW" sz="2400" dirty="0">
                <a:latin typeface="微軟正黑體"/>
                <a:ea typeface="微軟正黑體"/>
                <a:cs typeface="微軟正黑體"/>
              </a:rPr>
              <a:t>(Parts)</a:t>
            </a:r>
            <a:r>
              <a:rPr lang="zh-TW" altLang="en-US" sz="2400" dirty="0">
                <a:latin typeface="微軟正黑體"/>
                <a:ea typeface="微軟正黑體"/>
                <a:cs typeface="微軟正黑體"/>
              </a:rPr>
              <a:t>的消失，那麼這個聚合是一種組合關係。</a:t>
            </a:r>
          </a:p>
          <a:p>
            <a:pPr>
              <a:buFont typeface="Wingdings" charset="2"/>
              <a:buChar char="n"/>
            </a:pPr>
            <a:r>
              <a:rPr lang="zh-TW" altLang="en-US" sz="2400" dirty="0">
                <a:latin typeface="微軟正黑體"/>
                <a:ea typeface="微軟正黑體"/>
                <a:cs typeface="微軟正黑體"/>
              </a:rPr>
              <a:t>組合關係以一個實心的菱形來表示代表整體的一方。</a:t>
            </a:r>
          </a:p>
          <a:p>
            <a:pPr>
              <a:buFont typeface="Wingdings" charset="2"/>
              <a:buChar char="n"/>
            </a:pPr>
            <a:r>
              <a:rPr lang="zh-TW" altLang="en-US" sz="2400" dirty="0">
                <a:latin typeface="微軟正黑體"/>
                <a:ea typeface="微軟正黑體"/>
                <a:cs typeface="微軟正黑體"/>
              </a:rPr>
              <a:t>一本書包含有很多章節，如果書沒了，章節也就沒了</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組合</a:t>
            </a:r>
            <a:r>
              <a:rPr lang="en-US" altLang="zh-TW" sz="2400" dirty="0">
                <a:latin typeface="微軟正黑體"/>
                <a:ea typeface="微軟正黑體"/>
                <a:cs typeface="微軟正黑體"/>
              </a:rPr>
              <a:t>)</a:t>
            </a:r>
            <a:endParaRPr lang="zh-TW" altLang="en-US" sz="2400" dirty="0">
              <a:latin typeface="微軟正黑體"/>
              <a:ea typeface="微軟正黑體"/>
              <a:cs typeface="微軟正黑體"/>
            </a:endParaRPr>
          </a:p>
        </p:txBody>
      </p:sp>
      <p:grpSp>
        <p:nvGrpSpPr>
          <p:cNvPr id="7" name="群組 6"/>
          <p:cNvGrpSpPr/>
          <p:nvPr/>
        </p:nvGrpSpPr>
        <p:grpSpPr>
          <a:xfrm>
            <a:off x="3277207" y="5344786"/>
            <a:ext cx="4742031" cy="947266"/>
            <a:chOff x="3277207" y="5344786"/>
            <a:chExt cx="4742031" cy="947266"/>
          </a:xfrm>
        </p:grpSpPr>
        <p:grpSp>
          <p:nvGrpSpPr>
            <p:cNvPr id="14" name="群組 13"/>
            <p:cNvGrpSpPr/>
            <p:nvPr/>
          </p:nvGrpSpPr>
          <p:grpSpPr>
            <a:xfrm>
              <a:off x="3277207" y="5344786"/>
              <a:ext cx="4742031" cy="947266"/>
              <a:chOff x="3277207" y="5344786"/>
              <a:chExt cx="4742031" cy="947266"/>
            </a:xfrm>
          </p:grpSpPr>
          <p:grpSp>
            <p:nvGrpSpPr>
              <p:cNvPr id="11" name="群組 10"/>
              <p:cNvGrpSpPr/>
              <p:nvPr/>
            </p:nvGrpSpPr>
            <p:grpSpPr>
              <a:xfrm>
                <a:off x="3277207" y="5353922"/>
                <a:ext cx="1373456" cy="938130"/>
                <a:chOff x="3277207" y="5353922"/>
                <a:chExt cx="1373456" cy="938130"/>
              </a:xfrm>
            </p:grpSpPr>
            <p:grpSp>
              <p:nvGrpSpPr>
                <p:cNvPr id="3" name="群組 2"/>
                <p:cNvGrpSpPr/>
                <p:nvPr/>
              </p:nvGrpSpPr>
              <p:grpSpPr>
                <a:xfrm>
                  <a:off x="3277207" y="5353922"/>
                  <a:ext cx="1355182" cy="938130"/>
                  <a:chOff x="2683311" y="5253422"/>
                  <a:chExt cx="1355182" cy="938130"/>
                </a:xfrm>
              </p:grpSpPr>
              <p:sp>
                <p:nvSpPr>
                  <p:cNvPr id="2" name="矩形 1"/>
                  <p:cNvSpPr/>
                  <p:nvPr/>
                </p:nvSpPr>
                <p:spPr>
                  <a:xfrm>
                    <a:off x="2686237" y="52534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書</a:t>
                    </a:r>
                  </a:p>
                </p:txBody>
              </p:sp>
              <p:sp>
                <p:nvSpPr>
                  <p:cNvPr id="35" name="矩形 34"/>
                  <p:cNvSpPr/>
                  <p:nvPr/>
                </p:nvSpPr>
                <p:spPr>
                  <a:xfrm>
                    <a:off x="2683311" y="59660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6" name="直線接點 5"/>
                <p:cNvCxnSpPr/>
                <p:nvPr/>
              </p:nvCxnSpPr>
              <p:spPr>
                <a:xfrm flipV="1">
                  <a:off x="3289270" y="5911242"/>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0" name="群組 9"/>
              <p:cNvGrpSpPr/>
              <p:nvPr/>
            </p:nvGrpSpPr>
            <p:grpSpPr>
              <a:xfrm>
                <a:off x="6654919" y="5344786"/>
                <a:ext cx="1364319" cy="938130"/>
                <a:chOff x="6654919" y="5353922"/>
                <a:chExt cx="1364319" cy="938130"/>
              </a:xfrm>
            </p:grpSpPr>
            <p:grpSp>
              <p:nvGrpSpPr>
                <p:cNvPr id="4" name="群組 3"/>
                <p:cNvGrpSpPr/>
                <p:nvPr/>
              </p:nvGrpSpPr>
              <p:grpSpPr>
                <a:xfrm>
                  <a:off x="6654919" y="5353922"/>
                  <a:ext cx="1355182" cy="938130"/>
                  <a:chOff x="5640727" y="5305322"/>
                  <a:chExt cx="1355182" cy="938130"/>
                </a:xfrm>
              </p:grpSpPr>
              <p:sp>
                <p:nvSpPr>
                  <p:cNvPr id="37" name="矩形 36"/>
                  <p:cNvSpPr/>
                  <p:nvPr/>
                </p:nvSpPr>
                <p:spPr>
                  <a:xfrm>
                    <a:off x="5643653" y="5305322"/>
                    <a:ext cx="1352256" cy="70350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章</a:t>
                    </a:r>
                  </a:p>
                </p:txBody>
              </p:sp>
              <p:sp>
                <p:nvSpPr>
                  <p:cNvPr id="38" name="矩形 37"/>
                  <p:cNvSpPr/>
                  <p:nvPr/>
                </p:nvSpPr>
                <p:spPr>
                  <a:xfrm>
                    <a:off x="5640727" y="6017960"/>
                    <a:ext cx="1352256" cy="225492"/>
                  </a:xfrm>
                  <a:prstGeom prst="rect">
                    <a:avLst/>
                  </a:prstGeom>
                  <a:noFill/>
                  <a:ln w="190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rgbClr val="000000"/>
                      </a:solidFill>
                      <a:latin typeface="微軟正黑體"/>
                      <a:ea typeface="微軟正黑體"/>
                      <a:cs typeface="微軟正黑體"/>
                    </a:endParaRPr>
                  </a:p>
                </p:txBody>
              </p:sp>
            </p:grpSp>
            <p:cxnSp>
              <p:nvCxnSpPr>
                <p:cNvPr id="45" name="直線接點 44"/>
                <p:cNvCxnSpPr/>
                <p:nvPr/>
              </p:nvCxnSpPr>
              <p:spPr>
                <a:xfrm flipV="1">
                  <a:off x="6657845" y="5926596"/>
                  <a:ext cx="1361393" cy="1"/>
                </a:xfrm>
                <a:prstGeom prst="line">
                  <a:avLst/>
                </a:prstGeom>
                <a:ln w="19050" cmpd="sng">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53" name="直線接點 52"/>
              <p:cNvCxnSpPr/>
              <p:nvPr/>
            </p:nvCxnSpPr>
            <p:spPr>
              <a:xfrm flipV="1">
                <a:off x="4638598" y="5908325"/>
                <a:ext cx="2058722" cy="1"/>
              </a:xfrm>
              <a:prstGeom prst="line">
                <a:avLst/>
              </a:prstGeom>
              <a:ln w="19050" cmpd="sng">
                <a:solidFill>
                  <a:srgbClr val="000000"/>
                </a:solidFill>
                <a:headEnd type="none"/>
                <a:tailEnd type="none"/>
              </a:ln>
            </p:spPr>
            <p:style>
              <a:lnRef idx="2">
                <a:schemeClr val="accent1"/>
              </a:lnRef>
              <a:fillRef idx="0">
                <a:schemeClr val="accent1"/>
              </a:fillRef>
              <a:effectRef idx="1">
                <a:schemeClr val="accent1"/>
              </a:effectRef>
              <a:fontRef idx="minor">
                <a:schemeClr val="tx1"/>
              </a:fontRef>
            </p:style>
          </p:cxnSp>
        </p:grpSp>
        <p:sp>
          <p:nvSpPr>
            <p:cNvPr id="5" name="菱形 4"/>
            <p:cNvSpPr/>
            <p:nvPr/>
          </p:nvSpPr>
          <p:spPr>
            <a:xfrm>
              <a:off x="4636228" y="5771355"/>
              <a:ext cx="268434" cy="268434"/>
            </a:xfrm>
            <a:prstGeom prst="diamond">
              <a:avLst/>
            </a:prstGeom>
            <a:solidFill>
              <a:srgbClr val="3B3838"/>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3217015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6263303" cy="707886"/>
          </a:xfrm>
          <a:prstGeom prst="rect">
            <a:avLst/>
          </a:prstGeom>
          <a:noFill/>
        </p:spPr>
        <p:txBody>
          <a:bodyPr wrap="none" rtlCol="0">
            <a:spAutoFit/>
          </a:bodyPr>
          <a:lstStyle/>
          <a:p>
            <a:r>
              <a:rPr lang="en-US" altLang="zh-TW" sz="4000" dirty="0">
                <a:latin typeface="微軟正黑體"/>
                <a:ea typeface="微軟正黑體"/>
                <a:cs typeface="微軟正黑體"/>
              </a:rPr>
              <a:t>UML 2.0</a:t>
            </a:r>
            <a:r>
              <a:rPr lang="zh-TW" altLang="en-US" sz="4000" dirty="0">
                <a:latin typeface="微軟正黑體"/>
                <a:ea typeface="微軟正黑體"/>
                <a:cs typeface="微軟正黑體"/>
              </a:rPr>
              <a:t>的圖形：階層架構</a:t>
            </a:r>
            <a:endParaRPr lang="zh-CN" altLang="en-US" sz="4000" dirty="0">
              <a:latin typeface="微軟正黑體"/>
              <a:ea typeface="微軟正黑體"/>
              <a:cs typeface="微軟正黑體"/>
            </a:endParaRPr>
          </a:p>
        </p:txBody>
      </p:sp>
      <p:pic>
        <p:nvPicPr>
          <p:cNvPr id="3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645" y="1925430"/>
            <a:ext cx="8207375" cy="405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4" name="Rectangle 8"/>
          <p:cNvSpPr txBox="1">
            <a:spLocks noChangeArrowheads="1"/>
          </p:cNvSpPr>
          <p:nvPr/>
        </p:nvSpPr>
        <p:spPr>
          <a:xfrm>
            <a:off x="1819280" y="6449647"/>
            <a:ext cx="9528322" cy="320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Tx/>
              <a:buNone/>
            </a:pPr>
            <a:r>
              <a:rPr lang="en-US" altLang="zh-TW" sz="1400" dirty="0">
                <a:latin typeface="微軟正黑體"/>
                <a:ea typeface="微軟正黑體"/>
                <a:cs typeface="微軟正黑體"/>
              </a:rPr>
              <a:t>* </a:t>
            </a:r>
            <a:r>
              <a:rPr lang="zh-TW" altLang="en-US" sz="1400" dirty="0">
                <a:latin typeface="微軟正黑體"/>
                <a:ea typeface="微軟正黑體"/>
                <a:cs typeface="微軟正黑體"/>
              </a:rPr>
              <a:t>本圖取材自</a:t>
            </a:r>
            <a:r>
              <a:rPr lang="en-US" altLang="zh-TW" sz="1400" dirty="0">
                <a:latin typeface="微軟正黑體"/>
                <a:ea typeface="微軟正黑體"/>
                <a:cs typeface="微軟正黑體"/>
              </a:rPr>
              <a:t>http://</a:t>
            </a:r>
            <a:r>
              <a:rPr lang="en-US" altLang="zh-TW" sz="1400" dirty="0" err="1">
                <a:latin typeface="微軟正黑體"/>
                <a:ea typeface="微軟正黑體"/>
                <a:cs typeface="微軟正黑體"/>
              </a:rPr>
              <a:t>upload.wikimedia.org</a:t>
            </a:r>
            <a:r>
              <a:rPr lang="en-US" altLang="zh-TW" sz="1400" dirty="0">
                <a:latin typeface="微軟正黑體"/>
                <a:ea typeface="微軟正黑體"/>
                <a:cs typeface="微軟正黑體"/>
              </a:rPr>
              <a:t>/</a:t>
            </a:r>
            <a:r>
              <a:rPr lang="en-US" altLang="zh-TW" sz="1400" dirty="0" err="1">
                <a:latin typeface="微軟正黑體"/>
                <a:ea typeface="微軟正黑體"/>
                <a:cs typeface="微軟正黑體"/>
              </a:rPr>
              <a:t>wikipedia</a:t>
            </a:r>
            <a:r>
              <a:rPr lang="en-US" altLang="zh-TW" sz="1400" dirty="0">
                <a:latin typeface="微軟正黑體"/>
                <a:ea typeface="微軟正黑體"/>
                <a:cs typeface="微軟正黑體"/>
              </a:rPr>
              <a:t>/en/6/6f/</a:t>
            </a:r>
            <a:r>
              <a:rPr lang="en-US" altLang="zh-TW" sz="1400" dirty="0" err="1">
                <a:latin typeface="微軟正黑體"/>
                <a:ea typeface="微軟正黑體"/>
                <a:cs typeface="微軟正黑體"/>
              </a:rPr>
              <a:t>Uml_hierarchie_des_diagrammes.png</a:t>
            </a:r>
            <a:endParaRPr lang="en-US" altLang="zh-TW" sz="1400" dirty="0">
              <a:latin typeface="微軟正黑體"/>
              <a:ea typeface="微軟正黑體"/>
              <a:cs typeface="微軟正黑體"/>
            </a:endParaRPr>
          </a:p>
        </p:txBody>
      </p:sp>
      <p:pic>
        <p:nvPicPr>
          <p:cNvPr id="36" name="图形 66">
            <a:extLst>
              <a:ext uri="{FF2B5EF4-FFF2-40B4-BE49-F238E27FC236}">
                <a16:creationId xmlns:a16="http://schemas.microsoft.com/office/drawing/2014/main" id="{4B4654F8-8DE4-4AC7-9722-BAB2355171D3}"/>
              </a:ext>
            </a:extLst>
          </p:cNvPr>
          <p:cNvPicPr>
            <a:picLocks noChangeAspect="1"/>
          </p:cNvPicPr>
          <p:nvPr/>
        </p:nvPicPr>
        <p:blipFill rotWithShape="1">
          <a:blip r:embed="rId4">
            <a:alphaModFix amt="55000"/>
            <a:extLst>
              <a:ext uri="{96DAC541-7B7A-43D3-8B79-37D633B846F1}">
                <asvg:svgBlip xmlns:asvg="http://schemas.microsoft.com/office/drawing/2016/SVG/main" r:embed="rId5"/>
              </a:ext>
            </a:extLst>
          </a:blip>
          <a:srcRect t="3290" b="997"/>
          <a:stretch/>
        </p:blipFill>
        <p:spPr>
          <a:xfrm rot="16200000">
            <a:off x="5060081" y="-273920"/>
            <a:ext cx="2071839" cy="12192001"/>
          </a:xfrm>
          <a:prstGeom prst="rect">
            <a:avLst/>
          </a:prstGeom>
        </p:spPr>
      </p:pic>
    </p:spTree>
    <p:extLst>
      <p:ext uri="{BB962C8B-B14F-4D97-AF65-F5344CB8AC3E}">
        <p14:creationId xmlns:p14="http://schemas.microsoft.com/office/powerpoint/2010/main" val="4183951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3775393" cy="707886"/>
          </a:xfrm>
          <a:prstGeom prst="rect">
            <a:avLst/>
          </a:prstGeom>
          <a:noFill/>
        </p:spPr>
        <p:txBody>
          <a:bodyPr wrap="none" rtlCol="0">
            <a:spAutoFit/>
          </a:bodyPr>
          <a:lstStyle/>
          <a:p>
            <a:r>
              <a:rPr lang="zh-TW" altLang="en-US" sz="4000" dirty="0">
                <a:latin typeface="微軟正黑體"/>
                <a:ea typeface="微軟正黑體"/>
                <a:cs typeface="微軟正黑體"/>
              </a:rPr>
              <a:t>組合還是聚合？</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46" name="Rectangle 3"/>
          <p:cNvSpPr txBox="1">
            <a:spLocks noChangeArrowheads="1"/>
          </p:cNvSpPr>
          <p:nvPr/>
        </p:nvSpPr>
        <p:spPr>
          <a:xfrm>
            <a:off x="2148836" y="2881489"/>
            <a:ext cx="9033833" cy="24728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任何一個購物系統中都會有訂單以及訂購項目。</a:t>
            </a:r>
          </a:p>
          <a:p>
            <a:pPr>
              <a:buFont typeface="Wingdings" charset="2"/>
              <a:buChar char="n"/>
            </a:pPr>
            <a:r>
              <a:rPr lang="zh-TW" altLang="en-US" sz="2400" dirty="0">
                <a:latin typeface="微軟正黑體"/>
                <a:ea typeface="微軟正黑體"/>
                <a:cs typeface="微軟正黑體"/>
              </a:rPr>
              <a:t>訂單與訂購項目之間的關連會是組合還是聚合？</a:t>
            </a:r>
          </a:p>
          <a:p>
            <a:pPr>
              <a:buFont typeface="Wingdings" charset="2"/>
              <a:buChar char="n"/>
            </a:pPr>
            <a:r>
              <a:rPr lang="zh-TW" altLang="en-US" sz="2400" dirty="0">
                <a:latin typeface="微軟正黑體"/>
                <a:ea typeface="微軟正黑體"/>
                <a:cs typeface="微軟正黑體"/>
              </a:rPr>
              <a:t>答案是組合。</a:t>
            </a:r>
          </a:p>
          <a:p>
            <a:pPr>
              <a:buFont typeface="Wingdings" charset="2"/>
              <a:buChar char="n"/>
            </a:pPr>
            <a:r>
              <a:rPr lang="zh-TW" altLang="en-US" sz="2400" dirty="0">
                <a:latin typeface="微軟正黑體"/>
                <a:ea typeface="微軟正黑體"/>
                <a:cs typeface="微軟正黑體"/>
              </a:rPr>
              <a:t>當訂單被刪除了，與其相關的各項訂購資料也會一併被刪除掉，這是因為它已經沒有存在的意義了。</a:t>
            </a:r>
          </a:p>
        </p:txBody>
      </p:sp>
    </p:spTree>
    <p:extLst>
      <p:ext uri="{BB962C8B-B14F-4D97-AF65-F5344CB8AC3E}">
        <p14:creationId xmlns:p14="http://schemas.microsoft.com/office/powerpoint/2010/main" val="1433190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關係的強弱</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grpSp>
        <p:nvGrpSpPr>
          <p:cNvPr id="3" name="群組 2"/>
          <p:cNvGrpSpPr/>
          <p:nvPr/>
        </p:nvGrpSpPr>
        <p:grpSpPr>
          <a:xfrm>
            <a:off x="2147734" y="2292023"/>
            <a:ext cx="7785533" cy="3943930"/>
            <a:chOff x="2147734" y="2292023"/>
            <a:chExt cx="7785533" cy="3943930"/>
          </a:xfrm>
        </p:grpSpPr>
        <p:sp>
          <p:nvSpPr>
            <p:cNvPr id="2" name="矩形 1"/>
            <p:cNvSpPr/>
            <p:nvPr/>
          </p:nvSpPr>
          <p:spPr>
            <a:xfrm>
              <a:off x="2147734" y="2292023"/>
              <a:ext cx="7785533" cy="3943930"/>
            </a:xfrm>
            <a:prstGeom prst="rect">
              <a:avLst/>
            </a:prstGeom>
            <a:noFill/>
            <a:ln w="1905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zh-TW" dirty="0">
                  <a:solidFill>
                    <a:srgbClr val="000000"/>
                  </a:solidFill>
                </a:rPr>
                <a:t>Association (</a:t>
              </a:r>
              <a:r>
                <a:rPr kumimoji="1" lang="zh-TW" altLang="en-US" dirty="0">
                  <a:solidFill>
                    <a:srgbClr val="000000"/>
                  </a:solidFill>
                </a:rPr>
                <a:t>關聯</a:t>
              </a:r>
              <a:r>
                <a:rPr kumimoji="1" lang="en-US" altLang="zh-TW" dirty="0">
                  <a:solidFill>
                    <a:srgbClr val="000000"/>
                  </a:solidFill>
                </a:rPr>
                <a:t>)</a:t>
              </a:r>
              <a:endParaRPr kumimoji="1" lang="zh-TW" altLang="en-US" dirty="0">
                <a:solidFill>
                  <a:srgbClr val="000000"/>
                </a:solidFill>
              </a:endParaRPr>
            </a:p>
          </p:txBody>
        </p:sp>
        <p:sp>
          <p:nvSpPr>
            <p:cNvPr id="34" name="矩形 33"/>
            <p:cNvSpPr/>
            <p:nvPr/>
          </p:nvSpPr>
          <p:spPr>
            <a:xfrm>
              <a:off x="3087367" y="2849541"/>
              <a:ext cx="6536130" cy="3128302"/>
            </a:xfrm>
            <a:prstGeom prst="rect">
              <a:avLst/>
            </a:prstGeom>
            <a:noFill/>
            <a:ln w="1905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zh-TW" dirty="0">
                  <a:solidFill>
                    <a:srgbClr val="000000"/>
                  </a:solidFill>
                </a:rPr>
                <a:t>Aggregation(</a:t>
              </a:r>
              <a:r>
                <a:rPr kumimoji="1" lang="zh-TW" altLang="en-US" dirty="0">
                  <a:solidFill>
                    <a:srgbClr val="000000"/>
                  </a:solidFill>
                </a:rPr>
                <a:t>聚合</a:t>
              </a:r>
              <a:r>
                <a:rPr kumimoji="1" lang="en-US" altLang="zh-TW" dirty="0">
                  <a:solidFill>
                    <a:srgbClr val="000000"/>
                  </a:solidFill>
                </a:rPr>
                <a:t>)</a:t>
              </a:r>
              <a:endParaRPr kumimoji="1" lang="zh-TW" altLang="en-US" dirty="0">
                <a:solidFill>
                  <a:srgbClr val="000000"/>
                </a:solidFill>
              </a:endParaRPr>
            </a:p>
          </p:txBody>
        </p:sp>
        <p:sp>
          <p:nvSpPr>
            <p:cNvPr id="35" name="矩形 34"/>
            <p:cNvSpPr/>
            <p:nvPr/>
          </p:nvSpPr>
          <p:spPr>
            <a:xfrm>
              <a:off x="4037325" y="3600758"/>
              <a:ext cx="5193798" cy="2015730"/>
            </a:xfrm>
            <a:prstGeom prst="rect">
              <a:avLst/>
            </a:prstGeom>
            <a:noFill/>
            <a:ln w="19050" cmpd="sng">
              <a:solidFill>
                <a:schemeClr val="bg2">
                  <a:lumMod val="25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kumimoji="1" lang="en-US" altLang="zh-TW" dirty="0">
                  <a:solidFill>
                    <a:srgbClr val="000000"/>
                  </a:solidFill>
                </a:rPr>
                <a:t>Composition(</a:t>
              </a:r>
              <a:r>
                <a:rPr kumimoji="1" lang="zh-TW" altLang="en-US" dirty="0">
                  <a:solidFill>
                    <a:srgbClr val="000000"/>
                  </a:solidFill>
                </a:rPr>
                <a:t>組合</a:t>
              </a:r>
              <a:r>
                <a:rPr kumimoji="1" lang="en-US" altLang="zh-TW" dirty="0">
                  <a:solidFill>
                    <a:srgbClr val="000000"/>
                  </a:solidFill>
                </a:rPr>
                <a:t>)</a:t>
              </a:r>
              <a:endParaRPr kumimoji="1" lang="zh-TW" altLang="en-US" dirty="0">
                <a:solidFill>
                  <a:srgbClr val="000000"/>
                </a:solidFill>
              </a:endParaRPr>
            </a:p>
          </p:txBody>
        </p:sp>
      </p:grpSp>
    </p:spTree>
    <p:extLst>
      <p:ext uri="{BB962C8B-B14F-4D97-AF65-F5344CB8AC3E}">
        <p14:creationId xmlns:p14="http://schemas.microsoft.com/office/powerpoint/2010/main" val="20865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4288353" cy="707886"/>
          </a:xfrm>
          <a:prstGeom prst="rect">
            <a:avLst/>
          </a:prstGeom>
          <a:noFill/>
        </p:spPr>
        <p:txBody>
          <a:bodyPr wrap="none" rtlCol="0">
            <a:spAutoFit/>
          </a:bodyPr>
          <a:lstStyle/>
          <a:p>
            <a:r>
              <a:rPr lang="zh-TW" altLang="en-US" sz="4000" dirty="0">
                <a:latin typeface="微軟正黑體"/>
                <a:ea typeface="微軟正黑體"/>
                <a:cs typeface="微軟正黑體"/>
              </a:rPr>
              <a:t>類別圖範例：繼承</a:t>
            </a:r>
            <a:endParaRPr lang="zh-CN" altLang="en-US" sz="4000" dirty="0">
              <a:latin typeface="微軟正黑體"/>
              <a:ea typeface="微軟正黑體"/>
              <a:cs typeface="微軟正黑體"/>
            </a:endParaRPr>
          </a:p>
        </p:txBody>
      </p:sp>
      <p:pic>
        <p:nvPicPr>
          <p:cNvPr id="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018" y="1495550"/>
            <a:ext cx="4005262" cy="4968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9915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5314275" cy="707886"/>
          </a:xfrm>
          <a:prstGeom prst="rect">
            <a:avLst/>
          </a:prstGeom>
          <a:noFill/>
        </p:spPr>
        <p:txBody>
          <a:bodyPr wrap="none" rtlCol="0">
            <a:spAutoFit/>
          </a:bodyPr>
          <a:lstStyle/>
          <a:p>
            <a:r>
              <a:rPr lang="zh-TW" altLang="en-US" sz="4000" dirty="0">
                <a:latin typeface="微軟正黑體"/>
                <a:ea typeface="微軟正黑體"/>
                <a:cs typeface="微軟正黑體"/>
              </a:rPr>
              <a:t>類別圖範例：教學管理</a:t>
            </a:r>
            <a:endParaRPr lang="zh-CN" altLang="en-US" sz="4000" dirty="0">
              <a:latin typeface="微軟正黑體"/>
              <a:ea typeface="微軟正黑體"/>
              <a:cs typeface="微軟正黑體"/>
            </a:endParaRPr>
          </a:p>
        </p:txBody>
      </p:sp>
      <p:graphicFrame>
        <p:nvGraphicFramePr>
          <p:cNvPr id="40" name="Object 13"/>
          <p:cNvGraphicFramePr>
            <a:graphicFrameLocks noChangeAspect="1"/>
          </p:cNvGraphicFramePr>
          <p:nvPr>
            <p:extLst>
              <p:ext uri="{D42A27DB-BD31-4B8C-83A1-F6EECF244321}">
                <p14:modId xmlns:p14="http://schemas.microsoft.com/office/powerpoint/2010/main" val="1899684709"/>
              </p:ext>
            </p:extLst>
          </p:nvPr>
        </p:nvGraphicFramePr>
        <p:xfrm>
          <a:off x="2942809" y="1455006"/>
          <a:ext cx="6697663" cy="5027612"/>
        </p:xfrm>
        <a:graphic>
          <a:graphicData uri="http://schemas.openxmlformats.org/presentationml/2006/ole">
            <mc:AlternateContent xmlns:mc="http://schemas.openxmlformats.org/markup-compatibility/2006">
              <mc:Choice xmlns:v="urn:schemas-microsoft-com:vml" Requires="v">
                <p:oleObj spid="_x0000_s44081" name="Visio" r:id="rId4" imgW="3903269" imgH="2930042" progId="Visio.Drawing.6">
                  <p:embed/>
                </p:oleObj>
              </mc:Choice>
              <mc:Fallback>
                <p:oleObj name="Visio" r:id="rId4" imgW="3903269" imgH="293004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2809" y="1455006"/>
                        <a:ext cx="6697663" cy="5027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6814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图形 1">
            <a:extLst>
              <a:ext uri="{FF2B5EF4-FFF2-40B4-BE49-F238E27FC236}">
                <a16:creationId xmlns:a16="http://schemas.microsoft.com/office/drawing/2014/main" id="{2ACD1BA4-5B7D-43FB-9365-F2E6CF6DF84D}"/>
              </a:ext>
            </a:extLst>
          </p:cNvPr>
          <p:cNvSpPr/>
          <p:nvPr/>
        </p:nvSpPr>
        <p:spPr>
          <a:xfrm rot="1387572">
            <a:off x="4623011" y="1380086"/>
            <a:ext cx="3593563" cy="422211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BDBDB"/>
            </a:solidFill>
            <a:prstDash val="solid"/>
            <a:miter/>
          </a:ln>
          <a:effectLst/>
        </p:spPr>
        <p:txBody>
          <a:bodyPr rtlCol="0" anchor="ctr"/>
          <a:lstStyle/>
          <a:p>
            <a:endParaRPr lang="zh-CN" altLang="en-US">
              <a:solidFill>
                <a:schemeClr val="tx1">
                  <a:lumMod val="100000"/>
                </a:schemeClr>
              </a:solidFill>
            </a:endParaRPr>
          </a:p>
        </p:txBody>
      </p:sp>
      <p:sp>
        <p:nvSpPr>
          <p:cNvPr id="26" name="图形 1">
            <a:extLst>
              <a:ext uri="{FF2B5EF4-FFF2-40B4-BE49-F238E27FC236}">
                <a16:creationId xmlns:a16="http://schemas.microsoft.com/office/drawing/2014/main" id="{2406CFEB-8FFE-4F07-939C-E375A2F50EA9}"/>
              </a:ext>
            </a:extLst>
          </p:cNvPr>
          <p:cNvSpPr/>
          <p:nvPr/>
        </p:nvSpPr>
        <p:spPr>
          <a:xfrm rot="1387572">
            <a:off x="4422713" y="1276386"/>
            <a:ext cx="3843743" cy="451605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DDDDDD"/>
            </a:solidFill>
            <a:prstDash val="solid"/>
            <a:miter/>
          </a:ln>
          <a:effectLst/>
        </p:spPr>
        <p:txBody>
          <a:bodyPr rtlCol="0" anchor="ctr"/>
          <a:lstStyle/>
          <a:p>
            <a:endParaRPr lang="zh-CN" altLang="en-US">
              <a:solidFill>
                <a:schemeClr val="tx1">
                  <a:lumMod val="100000"/>
                </a:schemeClr>
              </a:solidFill>
            </a:endParaRPr>
          </a:p>
        </p:txBody>
      </p:sp>
      <p:sp>
        <p:nvSpPr>
          <p:cNvPr id="27" name="图形 1">
            <a:extLst>
              <a:ext uri="{FF2B5EF4-FFF2-40B4-BE49-F238E27FC236}">
                <a16:creationId xmlns:a16="http://schemas.microsoft.com/office/drawing/2014/main" id="{B13FE8E4-5DC2-47C1-B070-EF50D2B1F3CC}"/>
              </a:ext>
            </a:extLst>
          </p:cNvPr>
          <p:cNvSpPr/>
          <p:nvPr/>
        </p:nvSpPr>
        <p:spPr>
          <a:xfrm rot="1387572">
            <a:off x="4222415" y="1172687"/>
            <a:ext cx="4093922" cy="48099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0E0E0"/>
            </a:solidFill>
            <a:prstDash val="solid"/>
            <a:miter/>
          </a:ln>
          <a:effectLst/>
        </p:spPr>
        <p:txBody>
          <a:bodyPr rtlCol="0" anchor="ctr"/>
          <a:lstStyle/>
          <a:p>
            <a:endParaRPr lang="zh-CN" altLang="en-US">
              <a:solidFill>
                <a:schemeClr val="tx1">
                  <a:lumMod val="100000"/>
                </a:schemeClr>
              </a:solidFill>
            </a:endParaRPr>
          </a:p>
        </p:txBody>
      </p:sp>
      <p:sp>
        <p:nvSpPr>
          <p:cNvPr id="28" name="图形 1">
            <a:extLst>
              <a:ext uri="{FF2B5EF4-FFF2-40B4-BE49-F238E27FC236}">
                <a16:creationId xmlns:a16="http://schemas.microsoft.com/office/drawing/2014/main" id="{86351A03-2156-490F-9B52-F56002A1E946}"/>
              </a:ext>
            </a:extLst>
          </p:cNvPr>
          <p:cNvSpPr/>
          <p:nvPr/>
        </p:nvSpPr>
        <p:spPr>
          <a:xfrm rot="1387572">
            <a:off x="4022118" y="1068988"/>
            <a:ext cx="4344102" cy="5103937"/>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2E2E2"/>
            </a:solidFill>
            <a:prstDash val="solid"/>
            <a:miter/>
          </a:ln>
          <a:effectLst/>
        </p:spPr>
        <p:txBody>
          <a:bodyPr rtlCol="0" anchor="ctr"/>
          <a:lstStyle/>
          <a:p>
            <a:endParaRPr lang="zh-CN" altLang="en-US">
              <a:solidFill>
                <a:schemeClr val="tx1">
                  <a:lumMod val="100000"/>
                </a:schemeClr>
              </a:solidFill>
            </a:endParaRPr>
          </a:p>
        </p:txBody>
      </p:sp>
      <p:sp>
        <p:nvSpPr>
          <p:cNvPr id="29" name="图形 1">
            <a:extLst>
              <a:ext uri="{FF2B5EF4-FFF2-40B4-BE49-F238E27FC236}">
                <a16:creationId xmlns:a16="http://schemas.microsoft.com/office/drawing/2014/main" id="{293FBC2C-504C-4930-B1E9-259CEFE00EEE}"/>
              </a:ext>
            </a:extLst>
          </p:cNvPr>
          <p:cNvSpPr/>
          <p:nvPr/>
        </p:nvSpPr>
        <p:spPr>
          <a:xfrm rot="1387572">
            <a:off x="3821820" y="965288"/>
            <a:ext cx="4594282" cy="539787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4E4E4"/>
            </a:solidFill>
            <a:prstDash val="solid"/>
            <a:miter/>
          </a:ln>
          <a:effectLst/>
        </p:spPr>
        <p:txBody>
          <a:bodyPr rtlCol="0" anchor="ctr"/>
          <a:lstStyle/>
          <a:p>
            <a:endParaRPr lang="zh-CN" altLang="en-US">
              <a:solidFill>
                <a:schemeClr val="tx1">
                  <a:lumMod val="100000"/>
                </a:schemeClr>
              </a:solidFill>
            </a:endParaRPr>
          </a:p>
        </p:txBody>
      </p:sp>
      <p:sp>
        <p:nvSpPr>
          <p:cNvPr id="30" name="图形 1">
            <a:extLst>
              <a:ext uri="{FF2B5EF4-FFF2-40B4-BE49-F238E27FC236}">
                <a16:creationId xmlns:a16="http://schemas.microsoft.com/office/drawing/2014/main" id="{6251CDC0-9C68-4409-BC69-E9E54893B23C}"/>
              </a:ext>
            </a:extLst>
          </p:cNvPr>
          <p:cNvSpPr/>
          <p:nvPr/>
        </p:nvSpPr>
        <p:spPr>
          <a:xfrm rot="1387572">
            <a:off x="3621523" y="861589"/>
            <a:ext cx="4844461" cy="569181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7E7E7"/>
            </a:solidFill>
            <a:prstDash val="solid"/>
            <a:miter/>
          </a:ln>
          <a:effectLst/>
        </p:spPr>
        <p:txBody>
          <a:bodyPr rtlCol="0" anchor="ctr"/>
          <a:lstStyle/>
          <a:p>
            <a:endParaRPr lang="zh-CN" altLang="en-US">
              <a:solidFill>
                <a:schemeClr val="tx1">
                  <a:lumMod val="100000"/>
                </a:schemeClr>
              </a:solidFill>
            </a:endParaRPr>
          </a:p>
        </p:txBody>
      </p:sp>
      <p:sp>
        <p:nvSpPr>
          <p:cNvPr id="31" name="图形 1">
            <a:extLst>
              <a:ext uri="{FF2B5EF4-FFF2-40B4-BE49-F238E27FC236}">
                <a16:creationId xmlns:a16="http://schemas.microsoft.com/office/drawing/2014/main" id="{CFF8384F-B79F-4D27-B33B-1AAFB31945E2}"/>
              </a:ext>
            </a:extLst>
          </p:cNvPr>
          <p:cNvSpPr/>
          <p:nvPr/>
        </p:nvSpPr>
        <p:spPr>
          <a:xfrm rot="1387572">
            <a:off x="3421225" y="757890"/>
            <a:ext cx="5094641" cy="5985755"/>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9E9E9"/>
            </a:solidFill>
            <a:prstDash val="solid"/>
            <a:miter/>
          </a:ln>
          <a:effectLst/>
        </p:spPr>
        <p:txBody>
          <a:bodyPr rtlCol="0" anchor="ctr"/>
          <a:lstStyle/>
          <a:p>
            <a:endParaRPr lang="zh-CN" altLang="en-US">
              <a:solidFill>
                <a:schemeClr val="tx1">
                  <a:lumMod val="100000"/>
                </a:schemeClr>
              </a:solidFill>
            </a:endParaRPr>
          </a:p>
        </p:txBody>
      </p:sp>
      <p:sp>
        <p:nvSpPr>
          <p:cNvPr id="32" name="图形 1">
            <a:extLst>
              <a:ext uri="{FF2B5EF4-FFF2-40B4-BE49-F238E27FC236}">
                <a16:creationId xmlns:a16="http://schemas.microsoft.com/office/drawing/2014/main" id="{33952D66-6632-45BD-8F68-81C16A7BAE58}"/>
              </a:ext>
            </a:extLst>
          </p:cNvPr>
          <p:cNvSpPr/>
          <p:nvPr/>
        </p:nvSpPr>
        <p:spPr>
          <a:xfrm rot="1387572">
            <a:off x="3220928" y="654190"/>
            <a:ext cx="5344820" cy="627969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CECEC"/>
            </a:solidFill>
            <a:prstDash val="solid"/>
            <a:miter/>
          </a:ln>
          <a:effectLst/>
        </p:spPr>
        <p:txBody>
          <a:bodyPr rtlCol="0" anchor="ctr"/>
          <a:lstStyle/>
          <a:p>
            <a:endParaRPr lang="zh-CN" altLang="en-US">
              <a:solidFill>
                <a:schemeClr val="tx1">
                  <a:lumMod val="100000"/>
                </a:schemeClr>
              </a:solidFill>
            </a:endParaRPr>
          </a:p>
        </p:txBody>
      </p:sp>
      <p:sp>
        <p:nvSpPr>
          <p:cNvPr id="33" name="图形 1">
            <a:extLst>
              <a:ext uri="{FF2B5EF4-FFF2-40B4-BE49-F238E27FC236}">
                <a16:creationId xmlns:a16="http://schemas.microsoft.com/office/drawing/2014/main" id="{BBEE8BD4-C83E-4CFF-9E6D-BA37C8A09E8C}"/>
              </a:ext>
            </a:extLst>
          </p:cNvPr>
          <p:cNvSpPr/>
          <p:nvPr/>
        </p:nvSpPr>
        <p:spPr>
          <a:xfrm rot="1387572">
            <a:off x="3020630" y="550491"/>
            <a:ext cx="5595000" cy="65736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EEEEEE"/>
            </a:solidFill>
            <a:prstDash val="solid"/>
            <a:miter/>
          </a:ln>
          <a:effectLst/>
        </p:spPr>
        <p:txBody>
          <a:bodyPr rtlCol="0" anchor="ctr"/>
          <a:lstStyle/>
          <a:p>
            <a:endParaRPr lang="zh-CN" altLang="en-US">
              <a:solidFill>
                <a:schemeClr val="tx1">
                  <a:lumMod val="100000"/>
                </a:schemeClr>
              </a:solidFill>
            </a:endParaRPr>
          </a:p>
        </p:txBody>
      </p:sp>
      <p:sp>
        <p:nvSpPr>
          <p:cNvPr id="34" name="图形 1">
            <a:extLst>
              <a:ext uri="{FF2B5EF4-FFF2-40B4-BE49-F238E27FC236}">
                <a16:creationId xmlns:a16="http://schemas.microsoft.com/office/drawing/2014/main" id="{B3B85DF7-A80D-4BCA-92BE-1142BCFF5C98}"/>
              </a:ext>
            </a:extLst>
          </p:cNvPr>
          <p:cNvSpPr/>
          <p:nvPr/>
        </p:nvSpPr>
        <p:spPr>
          <a:xfrm rot="1387572">
            <a:off x="2820332" y="446792"/>
            <a:ext cx="5845180" cy="686757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0F0F0"/>
            </a:solidFill>
            <a:prstDash val="solid"/>
            <a:miter/>
          </a:ln>
          <a:effectLst/>
        </p:spPr>
        <p:txBody>
          <a:bodyPr rtlCol="0" anchor="ctr"/>
          <a:lstStyle/>
          <a:p>
            <a:endParaRPr lang="zh-CN" altLang="en-US">
              <a:solidFill>
                <a:schemeClr val="tx1">
                  <a:lumMod val="100000"/>
                </a:schemeClr>
              </a:solidFill>
            </a:endParaRPr>
          </a:p>
        </p:txBody>
      </p:sp>
      <p:sp>
        <p:nvSpPr>
          <p:cNvPr id="35" name="图形 1">
            <a:extLst>
              <a:ext uri="{FF2B5EF4-FFF2-40B4-BE49-F238E27FC236}">
                <a16:creationId xmlns:a16="http://schemas.microsoft.com/office/drawing/2014/main" id="{C5B581ED-FF3F-450E-A83F-B933DFC0EA46}"/>
              </a:ext>
            </a:extLst>
          </p:cNvPr>
          <p:cNvSpPr/>
          <p:nvPr/>
        </p:nvSpPr>
        <p:spPr>
          <a:xfrm rot="1387572">
            <a:off x="1138550" y="-567143"/>
            <a:ext cx="6095359" cy="716151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3F3F3"/>
            </a:solidFill>
            <a:prstDash val="solid"/>
            <a:miter/>
          </a:ln>
          <a:effectLst/>
        </p:spPr>
        <p:txBody>
          <a:bodyPr rtlCol="0" anchor="ctr"/>
          <a:lstStyle/>
          <a:p>
            <a:endParaRPr lang="zh-CN" altLang="en-US">
              <a:solidFill>
                <a:schemeClr val="tx1">
                  <a:lumMod val="100000"/>
                </a:schemeClr>
              </a:solidFill>
            </a:endParaRPr>
          </a:p>
        </p:txBody>
      </p:sp>
      <p:sp>
        <p:nvSpPr>
          <p:cNvPr id="36" name="图形 1">
            <a:extLst>
              <a:ext uri="{FF2B5EF4-FFF2-40B4-BE49-F238E27FC236}">
                <a16:creationId xmlns:a16="http://schemas.microsoft.com/office/drawing/2014/main" id="{F53CE35B-5C7B-4224-BA1B-748EFC6FEA23}"/>
              </a:ext>
            </a:extLst>
          </p:cNvPr>
          <p:cNvSpPr/>
          <p:nvPr/>
        </p:nvSpPr>
        <p:spPr>
          <a:xfrm rot="1387572">
            <a:off x="2419737" y="239393"/>
            <a:ext cx="6345539" cy="745545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5F5F5"/>
            </a:solidFill>
            <a:prstDash val="solid"/>
            <a:miter/>
          </a:ln>
          <a:effectLst/>
        </p:spPr>
        <p:txBody>
          <a:bodyPr rtlCol="0" anchor="ctr"/>
          <a:lstStyle/>
          <a:p>
            <a:endParaRPr lang="zh-CN" altLang="en-US">
              <a:solidFill>
                <a:schemeClr val="tx1">
                  <a:lumMod val="100000"/>
                </a:schemeClr>
              </a:solidFill>
            </a:endParaRPr>
          </a:p>
        </p:txBody>
      </p:sp>
      <p:sp>
        <p:nvSpPr>
          <p:cNvPr id="37" name="图形 1">
            <a:extLst>
              <a:ext uri="{FF2B5EF4-FFF2-40B4-BE49-F238E27FC236}">
                <a16:creationId xmlns:a16="http://schemas.microsoft.com/office/drawing/2014/main" id="{8E3684BA-8A5E-4DE8-83AC-5DA759F524A7}"/>
              </a:ext>
            </a:extLst>
          </p:cNvPr>
          <p:cNvSpPr/>
          <p:nvPr/>
        </p:nvSpPr>
        <p:spPr>
          <a:xfrm rot="1387572">
            <a:off x="2219440" y="135694"/>
            <a:ext cx="6595719" cy="7749391"/>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rgbClr val="F7F7F7"/>
            </a:solidFill>
            <a:prstDash val="solid"/>
            <a:miter/>
          </a:ln>
          <a:effectLst/>
        </p:spPr>
        <p:txBody>
          <a:bodyPr rtlCol="0" anchor="ctr"/>
          <a:lstStyle/>
          <a:p>
            <a:endParaRPr lang="zh-CN" altLang="en-US">
              <a:solidFill>
                <a:schemeClr val="tx1">
                  <a:lumMod val="100000"/>
                </a:schemeClr>
              </a:solidFill>
            </a:endParaRPr>
          </a:p>
        </p:txBody>
      </p:sp>
      <p:sp>
        <p:nvSpPr>
          <p:cNvPr id="38" name="图形 1">
            <a:extLst>
              <a:ext uri="{FF2B5EF4-FFF2-40B4-BE49-F238E27FC236}">
                <a16:creationId xmlns:a16="http://schemas.microsoft.com/office/drawing/2014/main" id="{864E3761-4569-4AF2-838B-5A5061A4204A}"/>
              </a:ext>
            </a:extLst>
          </p:cNvPr>
          <p:cNvSpPr/>
          <p:nvPr/>
        </p:nvSpPr>
        <p:spPr>
          <a:xfrm rot="1387572">
            <a:off x="2019142" y="31995"/>
            <a:ext cx="6845898" cy="804332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8731" cap="flat">
            <a:solidFill>
              <a:srgbClr val="FAFAFA"/>
            </a:solidFill>
            <a:prstDash val="solid"/>
            <a:miter/>
          </a:ln>
          <a:effectLst/>
        </p:spPr>
        <p:txBody>
          <a:bodyPr rtlCol="0" anchor="ctr"/>
          <a:lstStyle/>
          <a:p>
            <a:endParaRPr lang="zh-CN" altLang="en-US">
              <a:solidFill>
                <a:schemeClr val="tx1">
                  <a:lumMod val="100000"/>
                </a:schemeClr>
              </a:solidFill>
            </a:endParaRPr>
          </a:p>
        </p:txBody>
      </p:sp>
      <p:sp>
        <p:nvSpPr>
          <p:cNvPr id="39" name="图形 1">
            <a:extLst>
              <a:ext uri="{FF2B5EF4-FFF2-40B4-BE49-F238E27FC236}">
                <a16:creationId xmlns:a16="http://schemas.microsoft.com/office/drawing/2014/main" id="{DC84EBD9-E7A9-4762-A47D-52AA5E85391D}"/>
              </a:ext>
            </a:extLst>
          </p:cNvPr>
          <p:cNvSpPr/>
          <p:nvPr/>
        </p:nvSpPr>
        <p:spPr>
          <a:xfrm rot="1387572">
            <a:off x="1818845" y="-71705"/>
            <a:ext cx="7096078" cy="8337269"/>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128" cap="flat">
            <a:solidFill>
              <a:srgbClr val="FCFCFC"/>
            </a:solidFill>
            <a:prstDash val="solid"/>
            <a:miter/>
          </a:ln>
          <a:effectLst/>
        </p:spPr>
        <p:txBody>
          <a:bodyPr rtlCol="0" anchor="ctr"/>
          <a:lstStyle/>
          <a:p>
            <a:endParaRPr lang="zh-CN" altLang="en-US">
              <a:solidFill>
                <a:schemeClr val="tx1">
                  <a:lumMod val="100000"/>
                </a:schemeClr>
              </a:solidFill>
            </a:endParaRPr>
          </a:p>
        </p:txBody>
      </p:sp>
      <p:sp>
        <p:nvSpPr>
          <p:cNvPr id="44" name="椭圆 43">
            <a:extLst>
              <a:ext uri="{FF2B5EF4-FFF2-40B4-BE49-F238E27FC236}">
                <a16:creationId xmlns:a16="http://schemas.microsoft.com/office/drawing/2014/main" id="{6186DFED-0AE2-4415-A88F-18E553D52BC1}"/>
              </a:ext>
            </a:extLst>
          </p:cNvPr>
          <p:cNvSpPr/>
          <p:nvPr/>
        </p:nvSpPr>
        <p:spPr>
          <a:xfrm>
            <a:off x="7536076" y="2858974"/>
            <a:ext cx="1956669" cy="1956668"/>
          </a:xfrm>
          <a:prstGeom prst="ellipse">
            <a:avLst/>
          </a:prstGeom>
          <a:noFill/>
          <a:ln w="9525" cap="flat" cmpd="sng" algn="ctr">
            <a:solidFill>
              <a:schemeClr val="bg1">
                <a:lumMod val="85000"/>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椭圆 45">
            <a:extLst>
              <a:ext uri="{FF2B5EF4-FFF2-40B4-BE49-F238E27FC236}">
                <a16:creationId xmlns:a16="http://schemas.microsoft.com/office/drawing/2014/main" id="{AADF1392-053B-486C-A920-5BF0AEE73325}"/>
              </a:ext>
            </a:extLst>
          </p:cNvPr>
          <p:cNvSpPr/>
          <p:nvPr/>
        </p:nvSpPr>
        <p:spPr>
          <a:xfrm>
            <a:off x="7437201" y="2751319"/>
            <a:ext cx="2171978" cy="2171977"/>
          </a:xfrm>
          <a:prstGeom prst="ellipse">
            <a:avLst/>
          </a:prstGeom>
          <a:noFill/>
          <a:ln w="9525" cap="flat" cmpd="sng" algn="ctr">
            <a:solidFill>
              <a:schemeClr val="bg1">
                <a:lumMod val="85000"/>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椭圆 47">
            <a:extLst>
              <a:ext uri="{FF2B5EF4-FFF2-40B4-BE49-F238E27FC236}">
                <a16:creationId xmlns:a16="http://schemas.microsoft.com/office/drawing/2014/main" id="{F63EE040-D767-474C-9118-E4B1A93C3993}"/>
              </a:ext>
            </a:extLst>
          </p:cNvPr>
          <p:cNvSpPr/>
          <p:nvPr/>
        </p:nvSpPr>
        <p:spPr>
          <a:xfrm>
            <a:off x="7317703" y="2643665"/>
            <a:ext cx="2387288" cy="2387286"/>
          </a:xfrm>
          <a:prstGeom prst="ellipse">
            <a:avLst/>
          </a:prstGeom>
          <a:noFill/>
          <a:ln w="9525" cap="flat" cmpd="sng" algn="ctr">
            <a:solidFill>
              <a:schemeClr val="bg1">
                <a:lumMod val="85000"/>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 name="图形 1">
            <a:extLst>
              <a:ext uri="{FF2B5EF4-FFF2-40B4-BE49-F238E27FC236}">
                <a16:creationId xmlns:a16="http://schemas.microsoft.com/office/drawing/2014/main" id="{91E97BD3-5419-4550-BF24-AD2A5051C4D9}"/>
              </a:ext>
            </a:extLst>
          </p:cNvPr>
          <p:cNvSpPr/>
          <p:nvPr/>
        </p:nvSpPr>
        <p:spPr>
          <a:xfrm rot="1387572">
            <a:off x="4823308" y="1483785"/>
            <a:ext cx="3343383" cy="392818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rgbClr val="F0F0F0"/>
          </a:solidFill>
          <a:ln w="3175" cap="flat">
            <a:solidFill>
              <a:schemeClr val="bg1">
                <a:lumMod val="8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10" name="椭圆 9">
            <a:extLst>
              <a:ext uri="{FF2B5EF4-FFF2-40B4-BE49-F238E27FC236}">
                <a16:creationId xmlns:a16="http://schemas.microsoft.com/office/drawing/2014/main" id="{EB317741-BE2F-44A4-BC2C-017D2C5DA678}"/>
              </a:ext>
            </a:extLst>
          </p:cNvPr>
          <p:cNvSpPr/>
          <p:nvPr/>
        </p:nvSpPr>
        <p:spPr>
          <a:xfrm>
            <a:off x="7640744" y="2966628"/>
            <a:ext cx="1741359" cy="1741359"/>
          </a:xfrm>
          <a:prstGeom prst="ellipse">
            <a:avLst/>
          </a:prstGeom>
          <a:solidFill>
            <a:schemeClr val="bg1"/>
          </a:solidFill>
          <a:ln>
            <a:noFill/>
          </a:ln>
          <a:effectLst>
            <a:outerShdw blurRad="6350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DC03CF4-9959-4D37-ADAE-3C16BECFB200}"/>
              </a:ext>
            </a:extLst>
          </p:cNvPr>
          <p:cNvSpPr txBox="1"/>
          <p:nvPr/>
        </p:nvSpPr>
        <p:spPr>
          <a:xfrm>
            <a:off x="6244632" y="2722237"/>
            <a:ext cx="3252814" cy="923330"/>
          </a:xfrm>
          <a:prstGeom prst="rect">
            <a:avLst/>
          </a:prstGeom>
          <a:noFill/>
        </p:spPr>
        <p:txBody>
          <a:bodyPr wrap="none" rtlCol="0">
            <a:spAutoFit/>
          </a:bodyPr>
          <a:lstStyle/>
          <a:p>
            <a:r>
              <a:rPr lang="en-US" altLang="zh-CN" sz="5400" b="1" spc="300" dirty="0">
                <a:latin typeface="微软雅黑 Light" panose="020B0502040204020203" pitchFamily="34" charset="-122"/>
                <a:ea typeface="微软雅黑 Light" panose="020B0502040204020203" pitchFamily="34" charset="-122"/>
              </a:rPr>
              <a:t>THANKS.</a:t>
            </a:r>
            <a:endParaRPr lang="zh-CN" altLang="en-US" sz="5400" b="1" spc="3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00970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26">
            <a:extLst>
              <a:ext uri="{FF2B5EF4-FFF2-40B4-BE49-F238E27FC236}">
                <a16:creationId xmlns:a16="http://schemas.microsoft.com/office/drawing/2014/main" id="{16BA5EFC-AB0F-4367-A05F-42A354613C5D}"/>
              </a:ext>
            </a:extLst>
          </p:cNvPr>
          <p:cNvGrpSpPr/>
          <p:nvPr/>
        </p:nvGrpSpPr>
        <p:grpSpPr>
          <a:xfrm>
            <a:off x="3287707" y="-3362450"/>
            <a:ext cx="5616580" cy="4929817"/>
            <a:chOff x="3287707" y="-3362450"/>
            <a:chExt cx="5616580" cy="4929817"/>
          </a:xfrm>
        </p:grpSpPr>
        <p:sp>
          <p:nvSpPr>
            <p:cNvPr id="19" name="三角形 24">
              <a:extLst>
                <a:ext uri="{FF2B5EF4-FFF2-40B4-BE49-F238E27FC236}">
                  <a16:creationId xmlns:a16="http://schemas.microsoft.com/office/drawing/2014/main" id="{DD2B7E37-E52F-44C4-BDDE-6D5D9962AF02}"/>
                </a:ext>
              </a:extLst>
            </p:cNvPr>
            <p:cNvSpPr/>
            <p:nvPr/>
          </p:nvSpPr>
          <p:spPr>
            <a:xfrm rot="10800000" flipH="1">
              <a:off x="3287712" y="-3362450"/>
              <a:ext cx="5616575" cy="3975652"/>
            </a:xfrm>
            <a:prstGeom prst="triangl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三角形 24">
              <a:extLst>
                <a:ext uri="{FF2B5EF4-FFF2-40B4-BE49-F238E27FC236}">
                  <a16:creationId xmlns:a16="http://schemas.microsoft.com/office/drawing/2014/main" id="{F2F33E8E-2F5C-499F-9CAD-9295D8A1DBAA}"/>
                </a:ext>
              </a:extLst>
            </p:cNvPr>
            <p:cNvSpPr/>
            <p:nvPr/>
          </p:nvSpPr>
          <p:spPr>
            <a:xfrm rot="10800000" flipH="1">
              <a:off x="3287712" y="-3275708"/>
              <a:ext cx="5616575" cy="3975652"/>
            </a:xfrm>
            <a:prstGeom prst="triangle">
              <a:avLst>
                <a:gd name="adj" fmla="val 50000"/>
              </a:avLst>
            </a:prstGeom>
            <a:noFill/>
            <a:ln w="12700" cap="flat" cmpd="sng" algn="ctr">
              <a:solidFill>
                <a:schemeClr val="bg1">
                  <a:lumMod val="97727"/>
                  <a:alpha val="9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1" name="三角形 24">
              <a:extLst>
                <a:ext uri="{FF2B5EF4-FFF2-40B4-BE49-F238E27FC236}">
                  <a16:creationId xmlns:a16="http://schemas.microsoft.com/office/drawing/2014/main" id="{5E7D26D7-D74B-453F-87F5-2EB75EA2C6D6}"/>
                </a:ext>
              </a:extLst>
            </p:cNvPr>
            <p:cNvSpPr/>
            <p:nvPr/>
          </p:nvSpPr>
          <p:spPr>
            <a:xfrm rot="10800000" flipH="1">
              <a:off x="3287711" y="-3188966"/>
              <a:ext cx="5616575" cy="3975652"/>
            </a:xfrm>
            <a:prstGeom prst="triangle">
              <a:avLst>
                <a:gd name="adj" fmla="val 50000"/>
              </a:avLst>
            </a:prstGeom>
            <a:noFill/>
            <a:ln w="12700" cap="flat" cmpd="sng" algn="ctr">
              <a:solidFill>
                <a:schemeClr val="bg1">
                  <a:lumMod val="95455"/>
                  <a:alpha val="18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2" name="三角形 24">
              <a:extLst>
                <a:ext uri="{FF2B5EF4-FFF2-40B4-BE49-F238E27FC236}">
                  <a16:creationId xmlns:a16="http://schemas.microsoft.com/office/drawing/2014/main" id="{2D9AC512-8D25-41FE-9381-18251CE24D4F}"/>
                </a:ext>
              </a:extLst>
            </p:cNvPr>
            <p:cNvSpPr/>
            <p:nvPr/>
          </p:nvSpPr>
          <p:spPr>
            <a:xfrm rot="10800000" flipH="1">
              <a:off x="3287711" y="-3102223"/>
              <a:ext cx="5616575" cy="3975652"/>
            </a:xfrm>
            <a:prstGeom prst="triangle">
              <a:avLst>
                <a:gd name="adj" fmla="val 50000"/>
              </a:avLst>
            </a:prstGeom>
            <a:noFill/>
            <a:ln w="12700" cap="flat" cmpd="sng" algn="ctr">
              <a:solidFill>
                <a:schemeClr val="bg1">
                  <a:lumMod val="93182"/>
                  <a:alpha val="2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3" name="三角形 24">
              <a:extLst>
                <a:ext uri="{FF2B5EF4-FFF2-40B4-BE49-F238E27FC236}">
                  <a16:creationId xmlns:a16="http://schemas.microsoft.com/office/drawing/2014/main" id="{62527993-43DB-4FB6-9B9B-AFB22DEC6465}"/>
                </a:ext>
              </a:extLst>
            </p:cNvPr>
            <p:cNvSpPr/>
            <p:nvPr/>
          </p:nvSpPr>
          <p:spPr>
            <a:xfrm rot="10800000" flipH="1">
              <a:off x="3287710" y="-3015481"/>
              <a:ext cx="5616575" cy="3975652"/>
            </a:xfrm>
            <a:prstGeom prst="triangle">
              <a:avLst>
                <a:gd name="adj" fmla="val 50000"/>
              </a:avLst>
            </a:prstGeom>
            <a:noFill/>
            <a:ln w="12700" cap="flat" cmpd="sng" algn="ctr">
              <a:solidFill>
                <a:schemeClr val="bg1">
                  <a:lumMod val="90909"/>
                  <a:alpha val="3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4" name="三角形 24">
              <a:extLst>
                <a:ext uri="{FF2B5EF4-FFF2-40B4-BE49-F238E27FC236}">
                  <a16:creationId xmlns:a16="http://schemas.microsoft.com/office/drawing/2014/main" id="{EEAC9F43-D27B-423F-AB3E-55B17606CFD5}"/>
                </a:ext>
              </a:extLst>
            </p:cNvPr>
            <p:cNvSpPr/>
            <p:nvPr/>
          </p:nvSpPr>
          <p:spPr>
            <a:xfrm rot="10800000" flipH="1">
              <a:off x="3287710" y="-2928739"/>
              <a:ext cx="5616575" cy="3975652"/>
            </a:xfrm>
            <a:prstGeom prst="triangle">
              <a:avLst>
                <a:gd name="adj" fmla="val 50000"/>
              </a:avLst>
            </a:prstGeom>
            <a:noFill/>
            <a:ln w="12700" cap="flat" cmpd="sng" algn="ctr">
              <a:solidFill>
                <a:schemeClr val="bg1">
                  <a:lumMod val="88636"/>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5" name="三角形 24">
              <a:extLst>
                <a:ext uri="{FF2B5EF4-FFF2-40B4-BE49-F238E27FC236}">
                  <a16:creationId xmlns:a16="http://schemas.microsoft.com/office/drawing/2014/main" id="{A99E1472-6C66-4C82-A04E-0C40BF951957}"/>
                </a:ext>
              </a:extLst>
            </p:cNvPr>
            <p:cNvSpPr/>
            <p:nvPr/>
          </p:nvSpPr>
          <p:spPr>
            <a:xfrm rot="10800000" flipH="1">
              <a:off x="3287709" y="-2841996"/>
              <a:ext cx="5616575" cy="3975652"/>
            </a:xfrm>
            <a:prstGeom prst="triangle">
              <a:avLst>
                <a:gd name="adj" fmla="val 50000"/>
              </a:avLst>
            </a:prstGeom>
            <a:noFill/>
            <a:ln w="12700" cap="flat" cmpd="sng" algn="ctr">
              <a:solidFill>
                <a:schemeClr val="bg1">
                  <a:lumMod val="86364"/>
                  <a:alpha val="54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6" name="三角形 24">
              <a:extLst>
                <a:ext uri="{FF2B5EF4-FFF2-40B4-BE49-F238E27FC236}">
                  <a16:creationId xmlns:a16="http://schemas.microsoft.com/office/drawing/2014/main" id="{2FFC1016-A122-4215-AB37-1B1AA21A0DD1}"/>
                </a:ext>
              </a:extLst>
            </p:cNvPr>
            <p:cNvSpPr/>
            <p:nvPr/>
          </p:nvSpPr>
          <p:spPr>
            <a:xfrm rot="10800000" flipH="1">
              <a:off x="3287709" y="-2755254"/>
              <a:ext cx="5616575" cy="3975652"/>
            </a:xfrm>
            <a:prstGeom prst="triangle">
              <a:avLst>
                <a:gd name="adj" fmla="val 50000"/>
              </a:avLst>
            </a:prstGeom>
            <a:noFill/>
            <a:ln w="12700" cap="flat" cmpd="sng" algn="ctr">
              <a:solidFill>
                <a:schemeClr val="bg1">
                  <a:lumMod val="84091"/>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7" name="三角形 24">
              <a:extLst>
                <a:ext uri="{FF2B5EF4-FFF2-40B4-BE49-F238E27FC236}">
                  <a16:creationId xmlns:a16="http://schemas.microsoft.com/office/drawing/2014/main" id="{8B3FDBD2-F051-4ADE-82F7-40DA69091A27}"/>
                </a:ext>
              </a:extLst>
            </p:cNvPr>
            <p:cNvSpPr/>
            <p:nvPr/>
          </p:nvSpPr>
          <p:spPr>
            <a:xfrm rot="10800000" flipH="1">
              <a:off x="3287709" y="-2668512"/>
              <a:ext cx="5616575" cy="3975652"/>
            </a:xfrm>
            <a:prstGeom prst="triangle">
              <a:avLst>
                <a:gd name="adj" fmla="val 50000"/>
              </a:avLst>
            </a:prstGeom>
            <a:noFill/>
            <a:ln w="12700" cap="flat" cmpd="sng" algn="ctr">
              <a:solidFill>
                <a:schemeClr val="bg1">
                  <a:lumMod val="81818"/>
                  <a:alpha val="72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8" name="三角形 24">
              <a:extLst>
                <a:ext uri="{FF2B5EF4-FFF2-40B4-BE49-F238E27FC236}">
                  <a16:creationId xmlns:a16="http://schemas.microsoft.com/office/drawing/2014/main" id="{ECF4DE28-470F-4CA2-8455-1471D30ED410}"/>
                </a:ext>
              </a:extLst>
            </p:cNvPr>
            <p:cNvSpPr/>
            <p:nvPr/>
          </p:nvSpPr>
          <p:spPr>
            <a:xfrm rot="10800000" flipH="1">
              <a:off x="3287708" y="-2581770"/>
              <a:ext cx="5616575" cy="3975652"/>
            </a:xfrm>
            <a:prstGeom prst="triangle">
              <a:avLst>
                <a:gd name="adj" fmla="val 50000"/>
              </a:avLst>
            </a:prstGeom>
            <a:noFill/>
            <a:ln w="12700" cap="flat" cmpd="sng" algn="ctr">
              <a:solidFill>
                <a:schemeClr val="bg1">
                  <a:lumMod val="79545"/>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29" name="三角形 24">
              <a:extLst>
                <a:ext uri="{FF2B5EF4-FFF2-40B4-BE49-F238E27FC236}">
                  <a16:creationId xmlns:a16="http://schemas.microsoft.com/office/drawing/2014/main" id="{257B390D-0BD2-457F-84F8-8716E5F134C2}"/>
                </a:ext>
              </a:extLst>
            </p:cNvPr>
            <p:cNvSpPr/>
            <p:nvPr/>
          </p:nvSpPr>
          <p:spPr>
            <a:xfrm rot="10800000" flipH="1">
              <a:off x="3287707" y="-2495027"/>
              <a:ext cx="5616575" cy="3975652"/>
            </a:xfrm>
            <a:prstGeom prst="triangle">
              <a:avLst>
                <a:gd name="adj" fmla="val 50000"/>
              </a:avLst>
            </a:prstGeom>
            <a:noFill/>
            <a:ln w="12700" cap="flat" cmpd="sng" algn="ctr">
              <a:solidFill>
                <a:schemeClr val="bg1">
                  <a:lumMod val="77273"/>
                  <a:alpha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0" name="三角形 27">
              <a:extLst>
                <a:ext uri="{FF2B5EF4-FFF2-40B4-BE49-F238E27FC236}">
                  <a16:creationId xmlns:a16="http://schemas.microsoft.com/office/drawing/2014/main" id="{6AA976C0-D023-4EB0-B4C8-376946497CEB}"/>
                </a:ext>
              </a:extLst>
            </p:cNvPr>
            <p:cNvSpPr/>
            <p:nvPr/>
          </p:nvSpPr>
          <p:spPr>
            <a:xfrm rot="10800000" flipH="1">
              <a:off x="3287707" y="-2408285"/>
              <a:ext cx="5616575" cy="397565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1" name="组合 27">
            <a:extLst>
              <a:ext uri="{FF2B5EF4-FFF2-40B4-BE49-F238E27FC236}">
                <a16:creationId xmlns:a16="http://schemas.microsoft.com/office/drawing/2014/main" id="{E902459D-FCE9-4682-B718-5616BCD21708}"/>
              </a:ext>
            </a:extLst>
          </p:cNvPr>
          <p:cNvGrpSpPr/>
          <p:nvPr/>
        </p:nvGrpSpPr>
        <p:grpSpPr>
          <a:xfrm rot="16200000">
            <a:off x="-1985490" y="1455971"/>
            <a:ext cx="5616580" cy="4929817"/>
            <a:chOff x="3287707" y="-3362450"/>
            <a:chExt cx="5616580" cy="4929817"/>
          </a:xfrm>
        </p:grpSpPr>
        <p:sp>
          <p:nvSpPr>
            <p:cNvPr id="32" name="三角形 24">
              <a:extLst>
                <a:ext uri="{FF2B5EF4-FFF2-40B4-BE49-F238E27FC236}">
                  <a16:creationId xmlns:a16="http://schemas.microsoft.com/office/drawing/2014/main" id="{25CD7C1B-7D09-42EA-B31B-13C9C8E8CEB8}"/>
                </a:ext>
              </a:extLst>
            </p:cNvPr>
            <p:cNvSpPr/>
            <p:nvPr/>
          </p:nvSpPr>
          <p:spPr>
            <a:xfrm rot="10800000" flipH="1">
              <a:off x="3287712" y="-3362450"/>
              <a:ext cx="5616575" cy="3975652"/>
            </a:xfrm>
            <a:prstGeom prst="triangl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三角形 24">
              <a:extLst>
                <a:ext uri="{FF2B5EF4-FFF2-40B4-BE49-F238E27FC236}">
                  <a16:creationId xmlns:a16="http://schemas.microsoft.com/office/drawing/2014/main" id="{9158B821-8710-4A0D-87C9-D032956E67D9}"/>
                </a:ext>
              </a:extLst>
            </p:cNvPr>
            <p:cNvSpPr/>
            <p:nvPr/>
          </p:nvSpPr>
          <p:spPr>
            <a:xfrm rot="10800000" flipH="1">
              <a:off x="3287712" y="-3275708"/>
              <a:ext cx="5616575" cy="3975652"/>
            </a:xfrm>
            <a:prstGeom prst="triangle">
              <a:avLst>
                <a:gd name="adj" fmla="val 50000"/>
              </a:avLst>
            </a:prstGeom>
            <a:noFill/>
            <a:ln w="12700" cap="flat" cmpd="sng" algn="ctr">
              <a:solidFill>
                <a:schemeClr val="bg1">
                  <a:lumMod val="97727"/>
                  <a:alpha val="9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7" name="三角形 24">
              <a:extLst>
                <a:ext uri="{FF2B5EF4-FFF2-40B4-BE49-F238E27FC236}">
                  <a16:creationId xmlns:a16="http://schemas.microsoft.com/office/drawing/2014/main" id="{7C8FE3E9-2DD8-4991-AF09-8F64FBCB2F4E}"/>
                </a:ext>
              </a:extLst>
            </p:cNvPr>
            <p:cNvSpPr/>
            <p:nvPr/>
          </p:nvSpPr>
          <p:spPr>
            <a:xfrm rot="10800000" flipH="1">
              <a:off x="3287711" y="-3188966"/>
              <a:ext cx="5616575" cy="3975652"/>
            </a:xfrm>
            <a:prstGeom prst="triangle">
              <a:avLst>
                <a:gd name="adj" fmla="val 50000"/>
              </a:avLst>
            </a:prstGeom>
            <a:noFill/>
            <a:ln w="12700" cap="flat" cmpd="sng" algn="ctr">
              <a:solidFill>
                <a:schemeClr val="bg1">
                  <a:lumMod val="95455"/>
                  <a:alpha val="18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8" name="三角形 24">
              <a:extLst>
                <a:ext uri="{FF2B5EF4-FFF2-40B4-BE49-F238E27FC236}">
                  <a16:creationId xmlns:a16="http://schemas.microsoft.com/office/drawing/2014/main" id="{BA59FEB8-552C-45ED-825B-4A105115E25B}"/>
                </a:ext>
              </a:extLst>
            </p:cNvPr>
            <p:cNvSpPr/>
            <p:nvPr/>
          </p:nvSpPr>
          <p:spPr>
            <a:xfrm rot="10800000" flipH="1">
              <a:off x="3287711" y="-3102223"/>
              <a:ext cx="5616575" cy="3975652"/>
            </a:xfrm>
            <a:prstGeom prst="triangle">
              <a:avLst>
                <a:gd name="adj" fmla="val 50000"/>
              </a:avLst>
            </a:prstGeom>
            <a:noFill/>
            <a:ln w="12700" cap="flat" cmpd="sng" algn="ctr">
              <a:solidFill>
                <a:schemeClr val="bg1">
                  <a:lumMod val="93182"/>
                  <a:alpha val="2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39" name="三角形 24">
              <a:extLst>
                <a:ext uri="{FF2B5EF4-FFF2-40B4-BE49-F238E27FC236}">
                  <a16:creationId xmlns:a16="http://schemas.microsoft.com/office/drawing/2014/main" id="{F7ACC660-FB95-488F-B8FE-FB335D36C9E5}"/>
                </a:ext>
              </a:extLst>
            </p:cNvPr>
            <p:cNvSpPr/>
            <p:nvPr/>
          </p:nvSpPr>
          <p:spPr>
            <a:xfrm rot="10800000" flipH="1">
              <a:off x="3287710" y="-3015481"/>
              <a:ext cx="5616575" cy="3975652"/>
            </a:xfrm>
            <a:prstGeom prst="triangle">
              <a:avLst>
                <a:gd name="adj" fmla="val 50000"/>
              </a:avLst>
            </a:prstGeom>
            <a:noFill/>
            <a:ln w="12700" cap="flat" cmpd="sng" algn="ctr">
              <a:solidFill>
                <a:schemeClr val="bg1">
                  <a:lumMod val="90909"/>
                  <a:alpha val="3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0" name="三角形 24">
              <a:extLst>
                <a:ext uri="{FF2B5EF4-FFF2-40B4-BE49-F238E27FC236}">
                  <a16:creationId xmlns:a16="http://schemas.microsoft.com/office/drawing/2014/main" id="{20126C67-05F5-428F-9E58-2E11BDDDE232}"/>
                </a:ext>
              </a:extLst>
            </p:cNvPr>
            <p:cNvSpPr/>
            <p:nvPr/>
          </p:nvSpPr>
          <p:spPr>
            <a:xfrm rot="10800000" flipH="1">
              <a:off x="3287710" y="-2928739"/>
              <a:ext cx="5616575" cy="3975652"/>
            </a:xfrm>
            <a:prstGeom prst="triangle">
              <a:avLst>
                <a:gd name="adj" fmla="val 50000"/>
              </a:avLst>
            </a:prstGeom>
            <a:noFill/>
            <a:ln w="12700" cap="flat" cmpd="sng" algn="ctr">
              <a:solidFill>
                <a:schemeClr val="bg1">
                  <a:lumMod val="88636"/>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1" name="三角形 24">
              <a:extLst>
                <a:ext uri="{FF2B5EF4-FFF2-40B4-BE49-F238E27FC236}">
                  <a16:creationId xmlns:a16="http://schemas.microsoft.com/office/drawing/2014/main" id="{47E9BFED-5C4A-4FC5-B5C4-94D33210C3BB}"/>
                </a:ext>
              </a:extLst>
            </p:cNvPr>
            <p:cNvSpPr/>
            <p:nvPr/>
          </p:nvSpPr>
          <p:spPr>
            <a:xfrm rot="10800000" flipH="1">
              <a:off x="3287709" y="-2841996"/>
              <a:ext cx="5616575" cy="3975652"/>
            </a:xfrm>
            <a:prstGeom prst="triangle">
              <a:avLst>
                <a:gd name="adj" fmla="val 50000"/>
              </a:avLst>
            </a:prstGeom>
            <a:noFill/>
            <a:ln w="12700" cap="flat" cmpd="sng" algn="ctr">
              <a:solidFill>
                <a:schemeClr val="bg1">
                  <a:lumMod val="86364"/>
                  <a:alpha val="54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2" name="三角形 24">
              <a:extLst>
                <a:ext uri="{FF2B5EF4-FFF2-40B4-BE49-F238E27FC236}">
                  <a16:creationId xmlns:a16="http://schemas.microsoft.com/office/drawing/2014/main" id="{654BD6FD-3AE1-4D34-9146-5ACCBF6D91E9}"/>
                </a:ext>
              </a:extLst>
            </p:cNvPr>
            <p:cNvSpPr/>
            <p:nvPr/>
          </p:nvSpPr>
          <p:spPr>
            <a:xfrm rot="10800000" flipH="1">
              <a:off x="3287709" y="-2755254"/>
              <a:ext cx="5616575" cy="3975652"/>
            </a:xfrm>
            <a:prstGeom prst="triangle">
              <a:avLst>
                <a:gd name="adj" fmla="val 50000"/>
              </a:avLst>
            </a:prstGeom>
            <a:noFill/>
            <a:ln w="12700" cap="flat" cmpd="sng" algn="ctr">
              <a:solidFill>
                <a:schemeClr val="bg1">
                  <a:lumMod val="84091"/>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3" name="三角形 24">
              <a:extLst>
                <a:ext uri="{FF2B5EF4-FFF2-40B4-BE49-F238E27FC236}">
                  <a16:creationId xmlns:a16="http://schemas.microsoft.com/office/drawing/2014/main" id="{E901AE0A-A7EB-43B9-99DC-36C902960C37}"/>
                </a:ext>
              </a:extLst>
            </p:cNvPr>
            <p:cNvSpPr/>
            <p:nvPr/>
          </p:nvSpPr>
          <p:spPr>
            <a:xfrm rot="10800000" flipH="1">
              <a:off x="3287709" y="-2668512"/>
              <a:ext cx="5616575" cy="3975652"/>
            </a:xfrm>
            <a:prstGeom prst="triangle">
              <a:avLst>
                <a:gd name="adj" fmla="val 50000"/>
              </a:avLst>
            </a:prstGeom>
            <a:noFill/>
            <a:ln w="12700" cap="flat" cmpd="sng" algn="ctr">
              <a:solidFill>
                <a:schemeClr val="bg1">
                  <a:lumMod val="81818"/>
                  <a:alpha val="72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4" name="三角形 24">
              <a:extLst>
                <a:ext uri="{FF2B5EF4-FFF2-40B4-BE49-F238E27FC236}">
                  <a16:creationId xmlns:a16="http://schemas.microsoft.com/office/drawing/2014/main" id="{AF2CA2E2-12F9-4772-BCAB-E1B27CEB11AB}"/>
                </a:ext>
              </a:extLst>
            </p:cNvPr>
            <p:cNvSpPr/>
            <p:nvPr/>
          </p:nvSpPr>
          <p:spPr>
            <a:xfrm rot="10800000" flipH="1">
              <a:off x="3287708" y="-2581770"/>
              <a:ext cx="5616575" cy="3975652"/>
            </a:xfrm>
            <a:prstGeom prst="triangle">
              <a:avLst>
                <a:gd name="adj" fmla="val 50000"/>
              </a:avLst>
            </a:prstGeom>
            <a:noFill/>
            <a:ln w="12700" cap="flat" cmpd="sng" algn="ctr">
              <a:solidFill>
                <a:schemeClr val="bg1">
                  <a:lumMod val="79545"/>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5" name="三角形 24">
              <a:extLst>
                <a:ext uri="{FF2B5EF4-FFF2-40B4-BE49-F238E27FC236}">
                  <a16:creationId xmlns:a16="http://schemas.microsoft.com/office/drawing/2014/main" id="{4FD62928-A021-4853-BF4D-8D3A38B95C0A}"/>
                </a:ext>
              </a:extLst>
            </p:cNvPr>
            <p:cNvSpPr/>
            <p:nvPr/>
          </p:nvSpPr>
          <p:spPr>
            <a:xfrm rot="10800000" flipH="1">
              <a:off x="3287707" y="-2495027"/>
              <a:ext cx="5616575" cy="3975652"/>
            </a:xfrm>
            <a:prstGeom prst="triangle">
              <a:avLst>
                <a:gd name="adj" fmla="val 50000"/>
              </a:avLst>
            </a:prstGeom>
            <a:noFill/>
            <a:ln w="12700" cap="flat" cmpd="sng" algn="ctr">
              <a:solidFill>
                <a:schemeClr val="bg1">
                  <a:lumMod val="77273"/>
                  <a:alpha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46" name="三角形 27">
              <a:extLst>
                <a:ext uri="{FF2B5EF4-FFF2-40B4-BE49-F238E27FC236}">
                  <a16:creationId xmlns:a16="http://schemas.microsoft.com/office/drawing/2014/main" id="{1D5378D0-A67A-4096-8436-6D8EA058E63A}"/>
                </a:ext>
              </a:extLst>
            </p:cNvPr>
            <p:cNvSpPr/>
            <p:nvPr/>
          </p:nvSpPr>
          <p:spPr>
            <a:xfrm rot="10800000" flipH="1">
              <a:off x="3287707" y="-2408285"/>
              <a:ext cx="5616575" cy="397565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7" name="组合 40">
            <a:extLst>
              <a:ext uri="{FF2B5EF4-FFF2-40B4-BE49-F238E27FC236}">
                <a16:creationId xmlns:a16="http://schemas.microsoft.com/office/drawing/2014/main" id="{434CE2AA-8E9A-46E3-801E-D0E4977CDB72}"/>
              </a:ext>
            </a:extLst>
          </p:cNvPr>
          <p:cNvGrpSpPr/>
          <p:nvPr/>
        </p:nvGrpSpPr>
        <p:grpSpPr>
          <a:xfrm rot="5400000" flipH="1">
            <a:off x="8647641" y="1455971"/>
            <a:ext cx="5616580" cy="4929817"/>
            <a:chOff x="3287707" y="-3362450"/>
            <a:chExt cx="5616580" cy="4929817"/>
          </a:xfrm>
        </p:grpSpPr>
        <p:sp>
          <p:nvSpPr>
            <p:cNvPr id="48" name="三角形 24">
              <a:extLst>
                <a:ext uri="{FF2B5EF4-FFF2-40B4-BE49-F238E27FC236}">
                  <a16:creationId xmlns:a16="http://schemas.microsoft.com/office/drawing/2014/main" id="{6A4ACF90-CBA8-41B0-9F51-D04D57DE4D9D}"/>
                </a:ext>
              </a:extLst>
            </p:cNvPr>
            <p:cNvSpPr/>
            <p:nvPr/>
          </p:nvSpPr>
          <p:spPr>
            <a:xfrm rot="10800000" flipH="1">
              <a:off x="3287712" y="-3362450"/>
              <a:ext cx="5616575" cy="3975652"/>
            </a:xfrm>
            <a:prstGeom prst="triangl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三角形 24">
              <a:extLst>
                <a:ext uri="{FF2B5EF4-FFF2-40B4-BE49-F238E27FC236}">
                  <a16:creationId xmlns:a16="http://schemas.microsoft.com/office/drawing/2014/main" id="{2DCEDCDC-ACAA-45E4-B308-09CF25E6DCDC}"/>
                </a:ext>
              </a:extLst>
            </p:cNvPr>
            <p:cNvSpPr/>
            <p:nvPr/>
          </p:nvSpPr>
          <p:spPr>
            <a:xfrm rot="10800000" flipH="1">
              <a:off x="3287712" y="-3275708"/>
              <a:ext cx="5616575" cy="3975652"/>
            </a:xfrm>
            <a:prstGeom prst="triangle">
              <a:avLst>
                <a:gd name="adj" fmla="val 50000"/>
              </a:avLst>
            </a:prstGeom>
            <a:noFill/>
            <a:ln w="12700" cap="flat" cmpd="sng" algn="ctr">
              <a:solidFill>
                <a:schemeClr val="bg1">
                  <a:lumMod val="97727"/>
                  <a:alpha val="909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0" name="三角形 24">
              <a:extLst>
                <a:ext uri="{FF2B5EF4-FFF2-40B4-BE49-F238E27FC236}">
                  <a16:creationId xmlns:a16="http://schemas.microsoft.com/office/drawing/2014/main" id="{D9B2B76E-36D9-4965-8CA8-439BF7718FCB}"/>
                </a:ext>
              </a:extLst>
            </p:cNvPr>
            <p:cNvSpPr/>
            <p:nvPr/>
          </p:nvSpPr>
          <p:spPr>
            <a:xfrm rot="10800000" flipH="1">
              <a:off x="3287711" y="-3188966"/>
              <a:ext cx="5616575" cy="3975652"/>
            </a:xfrm>
            <a:prstGeom prst="triangle">
              <a:avLst>
                <a:gd name="adj" fmla="val 50000"/>
              </a:avLst>
            </a:prstGeom>
            <a:noFill/>
            <a:ln w="12700" cap="flat" cmpd="sng" algn="ctr">
              <a:solidFill>
                <a:schemeClr val="bg1">
                  <a:lumMod val="95455"/>
                  <a:alpha val="1818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1" name="三角形 24">
              <a:extLst>
                <a:ext uri="{FF2B5EF4-FFF2-40B4-BE49-F238E27FC236}">
                  <a16:creationId xmlns:a16="http://schemas.microsoft.com/office/drawing/2014/main" id="{2A9E7D68-803A-4C1F-B5AF-30782FFB592D}"/>
                </a:ext>
              </a:extLst>
            </p:cNvPr>
            <p:cNvSpPr/>
            <p:nvPr/>
          </p:nvSpPr>
          <p:spPr>
            <a:xfrm rot="10800000" flipH="1">
              <a:off x="3287711" y="-3102223"/>
              <a:ext cx="5616575" cy="3975652"/>
            </a:xfrm>
            <a:prstGeom prst="triangle">
              <a:avLst>
                <a:gd name="adj" fmla="val 50000"/>
              </a:avLst>
            </a:prstGeom>
            <a:noFill/>
            <a:ln w="12700" cap="flat" cmpd="sng" algn="ctr">
              <a:solidFill>
                <a:schemeClr val="bg1">
                  <a:lumMod val="93182"/>
                  <a:alpha val="2727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2" name="三角形 24">
              <a:extLst>
                <a:ext uri="{FF2B5EF4-FFF2-40B4-BE49-F238E27FC236}">
                  <a16:creationId xmlns:a16="http://schemas.microsoft.com/office/drawing/2014/main" id="{847B68E7-6408-4063-9BFE-60857E7BC0D1}"/>
                </a:ext>
              </a:extLst>
            </p:cNvPr>
            <p:cNvSpPr/>
            <p:nvPr/>
          </p:nvSpPr>
          <p:spPr>
            <a:xfrm rot="10800000" flipH="1">
              <a:off x="3287710" y="-3015481"/>
              <a:ext cx="5616575" cy="3975652"/>
            </a:xfrm>
            <a:prstGeom prst="triangle">
              <a:avLst>
                <a:gd name="adj" fmla="val 50000"/>
              </a:avLst>
            </a:prstGeom>
            <a:noFill/>
            <a:ln w="12700" cap="flat" cmpd="sng" algn="ctr">
              <a:solidFill>
                <a:schemeClr val="bg1">
                  <a:lumMod val="90909"/>
                  <a:alpha val="3636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3" name="三角形 24">
              <a:extLst>
                <a:ext uri="{FF2B5EF4-FFF2-40B4-BE49-F238E27FC236}">
                  <a16:creationId xmlns:a16="http://schemas.microsoft.com/office/drawing/2014/main" id="{91AB4D60-3540-4945-831F-13DD047EF6F6}"/>
                </a:ext>
              </a:extLst>
            </p:cNvPr>
            <p:cNvSpPr/>
            <p:nvPr/>
          </p:nvSpPr>
          <p:spPr>
            <a:xfrm rot="10800000" flipH="1">
              <a:off x="3287710" y="-2928739"/>
              <a:ext cx="5616575" cy="3975652"/>
            </a:xfrm>
            <a:prstGeom prst="triangle">
              <a:avLst>
                <a:gd name="adj" fmla="val 50000"/>
              </a:avLst>
            </a:prstGeom>
            <a:noFill/>
            <a:ln w="12700" cap="flat" cmpd="sng" algn="ctr">
              <a:solidFill>
                <a:schemeClr val="bg1">
                  <a:lumMod val="88636"/>
                  <a:alpha val="4545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4" name="三角形 24">
              <a:extLst>
                <a:ext uri="{FF2B5EF4-FFF2-40B4-BE49-F238E27FC236}">
                  <a16:creationId xmlns:a16="http://schemas.microsoft.com/office/drawing/2014/main" id="{58DFAB28-FFA0-497A-9D3A-4F55A600938B}"/>
                </a:ext>
              </a:extLst>
            </p:cNvPr>
            <p:cNvSpPr/>
            <p:nvPr/>
          </p:nvSpPr>
          <p:spPr>
            <a:xfrm rot="10800000" flipH="1">
              <a:off x="3287709" y="-2841996"/>
              <a:ext cx="5616575" cy="3975652"/>
            </a:xfrm>
            <a:prstGeom prst="triangle">
              <a:avLst>
                <a:gd name="adj" fmla="val 50000"/>
              </a:avLst>
            </a:prstGeom>
            <a:noFill/>
            <a:ln w="12700" cap="flat" cmpd="sng" algn="ctr">
              <a:solidFill>
                <a:schemeClr val="bg1">
                  <a:lumMod val="86364"/>
                  <a:alpha val="5454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5" name="三角形 24">
              <a:extLst>
                <a:ext uri="{FF2B5EF4-FFF2-40B4-BE49-F238E27FC236}">
                  <a16:creationId xmlns:a16="http://schemas.microsoft.com/office/drawing/2014/main" id="{D3FE93EA-4354-4F61-AF55-9D8205D0CCDE}"/>
                </a:ext>
              </a:extLst>
            </p:cNvPr>
            <p:cNvSpPr/>
            <p:nvPr/>
          </p:nvSpPr>
          <p:spPr>
            <a:xfrm rot="10800000" flipH="1">
              <a:off x="3287709" y="-2755254"/>
              <a:ext cx="5616575" cy="3975652"/>
            </a:xfrm>
            <a:prstGeom prst="triangle">
              <a:avLst>
                <a:gd name="adj" fmla="val 50000"/>
              </a:avLst>
            </a:prstGeom>
            <a:noFill/>
            <a:ln w="12700" cap="flat" cmpd="sng" algn="ctr">
              <a:solidFill>
                <a:schemeClr val="bg1">
                  <a:lumMod val="84091"/>
                  <a:alpha val="6363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6" name="三角形 24">
              <a:extLst>
                <a:ext uri="{FF2B5EF4-FFF2-40B4-BE49-F238E27FC236}">
                  <a16:creationId xmlns:a16="http://schemas.microsoft.com/office/drawing/2014/main" id="{C2E375D8-9831-4749-A20B-5574323700FD}"/>
                </a:ext>
              </a:extLst>
            </p:cNvPr>
            <p:cNvSpPr/>
            <p:nvPr/>
          </p:nvSpPr>
          <p:spPr>
            <a:xfrm rot="10800000" flipH="1">
              <a:off x="3287709" y="-2668512"/>
              <a:ext cx="5616575" cy="3975652"/>
            </a:xfrm>
            <a:prstGeom prst="triangle">
              <a:avLst>
                <a:gd name="adj" fmla="val 50000"/>
              </a:avLst>
            </a:prstGeom>
            <a:noFill/>
            <a:ln w="12700" cap="flat" cmpd="sng" algn="ctr">
              <a:solidFill>
                <a:schemeClr val="bg1">
                  <a:lumMod val="81818"/>
                  <a:alpha val="7272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7" name="三角形 24">
              <a:extLst>
                <a:ext uri="{FF2B5EF4-FFF2-40B4-BE49-F238E27FC236}">
                  <a16:creationId xmlns:a16="http://schemas.microsoft.com/office/drawing/2014/main" id="{B4CD889B-7301-44CF-B9C2-D53282EDC2A3}"/>
                </a:ext>
              </a:extLst>
            </p:cNvPr>
            <p:cNvSpPr/>
            <p:nvPr/>
          </p:nvSpPr>
          <p:spPr>
            <a:xfrm rot="10800000" flipH="1">
              <a:off x="3287708" y="-2581770"/>
              <a:ext cx="5616575" cy="3975652"/>
            </a:xfrm>
            <a:prstGeom prst="triangle">
              <a:avLst>
                <a:gd name="adj" fmla="val 50000"/>
              </a:avLst>
            </a:prstGeom>
            <a:noFill/>
            <a:ln w="12700" cap="flat" cmpd="sng" algn="ctr">
              <a:solidFill>
                <a:schemeClr val="bg1">
                  <a:lumMod val="79545"/>
                  <a:alpha val="8181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8" name="三角形 24">
              <a:extLst>
                <a:ext uri="{FF2B5EF4-FFF2-40B4-BE49-F238E27FC236}">
                  <a16:creationId xmlns:a16="http://schemas.microsoft.com/office/drawing/2014/main" id="{A4C9BFBC-6C86-43C9-9D46-78E35B2752C1}"/>
                </a:ext>
              </a:extLst>
            </p:cNvPr>
            <p:cNvSpPr/>
            <p:nvPr/>
          </p:nvSpPr>
          <p:spPr>
            <a:xfrm rot="10800000" flipH="1">
              <a:off x="3287707" y="-2495027"/>
              <a:ext cx="5616575" cy="3975652"/>
            </a:xfrm>
            <a:prstGeom prst="triangle">
              <a:avLst>
                <a:gd name="adj" fmla="val 50000"/>
              </a:avLst>
            </a:prstGeom>
            <a:noFill/>
            <a:ln w="12700" cap="flat" cmpd="sng" algn="ctr">
              <a:solidFill>
                <a:schemeClr val="bg1">
                  <a:lumMod val="77273"/>
                  <a:alpha val="9090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lt1">
                    <a:lumMod val="100000"/>
                  </a:schemeClr>
                </a:solidFill>
              </a:endParaRPr>
            </a:p>
          </p:txBody>
        </p:sp>
        <p:sp>
          <p:nvSpPr>
            <p:cNvPr id="59" name="三角形 27">
              <a:extLst>
                <a:ext uri="{FF2B5EF4-FFF2-40B4-BE49-F238E27FC236}">
                  <a16:creationId xmlns:a16="http://schemas.microsoft.com/office/drawing/2014/main" id="{A9130AB6-51EE-4521-A3E8-DEB06AA2CEE7}"/>
                </a:ext>
              </a:extLst>
            </p:cNvPr>
            <p:cNvSpPr/>
            <p:nvPr/>
          </p:nvSpPr>
          <p:spPr>
            <a:xfrm rot="10800000" flipH="1">
              <a:off x="3287707" y="-2408285"/>
              <a:ext cx="5616575" cy="3975652"/>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4319913" cy="707886"/>
          </a:xfrm>
          <a:prstGeom prst="rect">
            <a:avLst/>
          </a:prstGeom>
          <a:noFill/>
        </p:spPr>
        <p:txBody>
          <a:bodyPr wrap="none" rtlCol="0">
            <a:spAutoFit/>
          </a:bodyPr>
          <a:lstStyle/>
          <a:p>
            <a:r>
              <a:rPr lang="zh-TW" altLang="en-US" sz="4000" dirty="0">
                <a:latin typeface="微軟正黑體"/>
                <a:ea typeface="微軟正黑體"/>
                <a:cs typeface="微軟正黑體"/>
              </a:rPr>
              <a:t>塑模程序：</a:t>
            </a:r>
            <a:r>
              <a:rPr lang="en-US" altLang="zh-TW" sz="4000" dirty="0">
                <a:latin typeface="微軟正黑體"/>
                <a:ea typeface="微軟正黑體"/>
                <a:cs typeface="微軟正黑體"/>
              </a:rPr>
              <a:t>OOAD</a:t>
            </a:r>
          </a:p>
        </p:txBody>
      </p:sp>
      <p:sp>
        <p:nvSpPr>
          <p:cNvPr id="60" name="Rectangle 3"/>
          <p:cNvSpPr txBox="1">
            <a:spLocks noChangeArrowheads="1"/>
          </p:cNvSpPr>
          <p:nvPr/>
        </p:nvSpPr>
        <p:spPr>
          <a:xfrm>
            <a:off x="2325460" y="2115528"/>
            <a:ext cx="7825722"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zh-TW" altLang="en-US" sz="2400" dirty="0">
                <a:latin typeface="微軟正黑體"/>
                <a:ea typeface="微軟正黑體"/>
                <a:cs typeface="微軟正黑體"/>
              </a:rPr>
              <a:t>確認需求：</a:t>
            </a:r>
            <a:r>
              <a:rPr lang="en-US" altLang="zh-TW" sz="2400" dirty="0">
                <a:latin typeface="微軟正黑體"/>
                <a:ea typeface="微軟正黑體"/>
                <a:cs typeface="微軟正黑體"/>
              </a:rPr>
              <a:t>Use Case Model</a:t>
            </a:r>
          </a:p>
          <a:p>
            <a:pPr lvl="1">
              <a:buFont typeface="Wingdings" charset="2"/>
              <a:buChar char="n"/>
            </a:pPr>
            <a:r>
              <a:rPr lang="zh-TW" altLang="en-US" dirty="0">
                <a:solidFill>
                  <a:srgbClr val="548235"/>
                </a:solidFill>
                <a:latin typeface="微軟正黑體"/>
                <a:ea typeface="微軟正黑體"/>
                <a:cs typeface="微軟正黑體"/>
              </a:rPr>
              <a:t>從使用者取得完整的需求資料。</a:t>
            </a:r>
            <a:endParaRPr lang="en-US" altLang="zh-TW" dirty="0">
              <a:solidFill>
                <a:srgbClr val="548235"/>
              </a:solidFill>
              <a:latin typeface="微軟正黑體"/>
              <a:ea typeface="微軟正黑體"/>
              <a:cs typeface="微軟正黑體"/>
            </a:endParaRPr>
          </a:p>
          <a:p>
            <a:pPr lvl="2">
              <a:buFont typeface="Wingdings" charset="2"/>
              <a:buChar char="²"/>
            </a:pPr>
            <a:r>
              <a:rPr lang="en-US" altLang="zh-TW" sz="2000" dirty="0">
                <a:solidFill>
                  <a:srgbClr val="660066"/>
                </a:solidFill>
                <a:latin typeface="微軟正黑體"/>
                <a:ea typeface="微軟正黑體"/>
                <a:cs typeface="微軟正黑體"/>
              </a:rPr>
              <a:t>UML</a:t>
            </a:r>
            <a:r>
              <a:rPr lang="zh-TW" altLang="en-US" sz="2000" dirty="0">
                <a:solidFill>
                  <a:srgbClr val="660066"/>
                </a:solidFill>
                <a:latin typeface="微軟正黑體"/>
                <a:ea typeface="微軟正黑體"/>
                <a:cs typeface="微軟正黑體"/>
              </a:rPr>
              <a:t>圖形工具：使用案例圖，活動圖。</a:t>
            </a:r>
          </a:p>
          <a:p>
            <a:pPr marL="457200" indent="-457200">
              <a:buFont typeface="+mj-lt"/>
              <a:buAutoNum type="arabicPeriod"/>
            </a:pPr>
            <a:r>
              <a:rPr lang="zh-TW" altLang="en-US" sz="2400" dirty="0">
                <a:latin typeface="微軟正黑體"/>
                <a:ea typeface="微軟正黑體"/>
                <a:cs typeface="微軟正黑體"/>
              </a:rPr>
              <a:t>系統分析：</a:t>
            </a:r>
            <a:r>
              <a:rPr lang="en-US" altLang="zh-TW" sz="2400" dirty="0">
                <a:latin typeface="微軟正黑體"/>
                <a:ea typeface="微軟正黑體"/>
                <a:cs typeface="微軟正黑體"/>
              </a:rPr>
              <a:t>Conceptual Model or Analysis Model</a:t>
            </a:r>
          </a:p>
          <a:p>
            <a:pPr lvl="1">
              <a:buFont typeface="Wingdings" charset="2"/>
              <a:buChar char="n"/>
            </a:pPr>
            <a:r>
              <a:rPr lang="zh-TW" altLang="en-US" dirty="0">
                <a:solidFill>
                  <a:srgbClr val="548235"/>
                </a:solidFill>
                <a:latin typeface="微軟正黑體"/>
                <a:ea typeface="微軟正黑體"/>
                <a:cs typeface="微軟正黑體"/>
              </a:rPr>
              <a:t>將需求資料轉成開發者觀點。</a:t>
            </a:r>
            <a:endParaRPr lang="en-US" altLang="zh-TW" dirty="0">
              <a:solidFill>
                <a:srgbClr val="548235"/>
              </a:solidFill>
              <a:latin typeface="微軟正黑體"/>
              <a:ea typeface="微軟正黑體"/>
              <a:cs typeface="微軟正黑體"/>
            </a:endParaRPr>
          </a:p>
          <a:p>
            <a:pPr lvl="2">
              <a:buFont typeface="Wingdings" charset="2"/>
              <a:buChar char="²"/>
            </a:pPr>
            <a:r>
              <a:rPr lang="en-US" altLang="zh-TW" sz="2000" dirty="0">
                <a:solidFill>
                  <a:srgbClr val="660066"/>
                </a:solidFill>
                <a:latin typeface="微軟正黑體"/>
                <a:ea typeface="微軟正黑體"/>
                <a:cs typeface="微軟正黑體"/>
              </a:rPr>
              <a:t>UML</a:t>
            </a:r>
            <a:r>
              <a:rPr lang="zh-TW" altLang="en-US" sz="2000" dirty="0">
                <a:solidFill>
                  <a:srgbClr val="660066"/>
                </a:solidFill>
                <a:latin typeface="微軟正黑體"/>
                <a:ea typeface="微軟正黑體"/>
                <a:cs typeface="微軟正黑體"/>
              </a:rPr>
              <a:t>圖形工具：概念類別圖，系統順序圖。</a:t>
            </a:r>
          </a:p>
          <a:p>
            <a:pPr marL="457200" indent="-457200">
              <a:buFont typeface="+mj-lt"/>
              <a:buAutoNum type="arabicPeriod"/>
            </a:pPr>
            <a:r>
              <a:rPr lang="zh-TW" altLang="en-US" sz="2400" dirty="0">
                <a:latin typeface="微軟正黑體"/>
                <a:ea typeface="微軟正黑體"/>
                <a:cs typeface="微軟正黑體"/>
              </a:rPr>
              <a:t>系統設計</a:t>
            </a:r>
          </a:p>
          <a:p>
            <a:pPr lvl="1">
              <a:buFont typeface="Wingdings" charset="2"/>
              <a:buChar char="n"/>
            </a:pPr>
            <a:r>
              <a:rPr lang="zh-TW" altLang="en-US" dirty="0">
                <a:solidFill>
                  <a:srgbClr val="548235"/>
                </a:solidFill>
                <a:latin typeface="微軟正黑體"/>
                <a:ea typeface="微軟正黑體"/>
                <a:cs typeface="微軟正黑體"/>
              </a:rPr>
              <a:t>將概念模型轉成可供特定程式語言實作的觀點。</a:t>
            </a:r>
            <a:endParaRPr lang="en-US" altLang="zh-TW" dirty="0">
              <a:solidFill>
                <a:srgbClr val="548235"/>
              </a:solidFill>
              <a:latin typeface="微軟正黑體"/>
              <a:ea typeface="微軟正黑體"/>
              <a:cs typeface="微軟正黑體"/>
            </a:endParaRPr>
          </a:p>
          <a:p>
            <a:pPr lvl="2">
              <a:buFont typeface="Wingdings" charset="2"/>
              <a:buChar char="²"/>
            </a:pPr>
            <a:r>
              <a:rPr lang="en-US" altLang="zh-TW" sz="2000" dirty="0">
                <a:solidFill>
                  <a:srgbClr val="660066"/>
                </a:solidFill>
                <a:latin typeface="微軟正黑體"/>
                <a:ea typeface="微軟正黑體"/>
                <a:cs typeface="微軟正黑體"/>
              </a:rPr>
              <a:t>UML</a:t>
            </a:r>
            <a:r>
              <a:rPr lang="zh-TW" altLang="en-US" sz="2000" dirty="0">
                <a:solidFill>
                  <a:srgbClr val="660066"/>
                </a:solidFill>
                <a:latin typeface="微軟正黑體"/>
                <a:ea typeface="微軟正黑體"/>
                <a:cs typeface="微軟正黑體"/>
              </a:rPr>
              <a:t>圖形工具：設計類別圖，物件順序圖，溝通圖</a:t>
            </a:r>
            <a:r>
              <a:rPr lang="en-US" altLang="zh-TW" sz="2000" dirty="0">
                <a:solidFill>
                  <a:srgbClr val="660066"/>
                </a:solidFill>
                <a:latin typeface="微軟正黑體"/>
                <a:ea typeface="微軟正黑體"/>
                <a:cs typeface="微軟正黑體"/>
              </a:rPr>
              <a:t>……</a:t>
            </a:r>
          </a:p>
          <a:p>
            <a:pPr marL="457200" indent="-457200">
              <a:buFont typeface="+mj-lt"/>
              <a:buAutoNum type="arabicPeriod"/>
            </a:pPr>
            <a:r>
              <a:rPr lang="zh-TW" altLang="en-US" sz="2400" dirty="0">
                <a:latin typeface="微軟正黑體"/>
                <a:ea typeface="微軟正黑體"/>
                <a:cs typeface="微軟正黑體"/>
              </a:rPr>
              <a:t>程式設計</a:t>
            </a:r>
          </a:p>
        </p:txBody>
      </p:sp>
    </p:spTree>
    <p:extLst>
      <p:ext uri="{BB962C8B-B14F-4D97-AF65-F5344CB8AC3E}">
        <p14:creationId xmlns:p14="http://schemas.microsoft.com/office/powerpoint/2010/main" val="1404427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77"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78"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79"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0"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1"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2"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3"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4"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5"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6"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87"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88" name="文本框 87">
            <a:extLst>
              <a:ext uri="{FF2B5EF4-FFF2-40B4-BE49-F238E27FC236}">
                <a16:creationId xmlns:a16="http://schemas.microsoft.com/office/drawing/2014/main" id="{3934A097-7A2B-4C3F-BEB0-4C0A985DFFB9}"/>
              </a:ext>
            </a:extLst>
          </p:cNvPr>
          <p:cNvSpPr txBox="1"/>
          <p:nvPr/>
        </p:nvSpPr>
        <p:spPr>
          <a:xfrm>
            <a:off x="369618" y="499293"/>
            <a:ext cx="6199684" cy="707886"/>
          </a:xfrm>
          <a:prstGeom prst="rect">
            <a:avLst/>
          </a:prstGeom>
          <a:noFill/>
        </p:spPr>
        <p:txBody>
          <a:bodyPr wrap="none" rtlCol="0">
            <a:spAutoFit/>
          </a:bodyPr>
          <a:lstStyle/>
          <a:p>
            <a:r>
              <a:rPr lang="en-US" altLang="zh-TW" sz="4000" dirty="0">
                <a:latin typeface="微軟正黑體"/>
                <a:ea typeface="微軟正黑體"/>
                <a:cs typeface="微軟正黑體"/>
              </a:rPr>
              <a:t>UML - </a:t>
            </a:r>
            <a:r>
              <a:rPr lang="zh-TW" altLang="en-US" sz="4000" dirty="0">
                <a:latin typeface="微軟正黑體"/>
                <a:ea typeface="微軟正黑體"/>
                <a:cs typeface="微軟正黑體"/>
              </a:rPr>
              <a:t>使用案例</a:t>
            </a:r>
            <a:r>
              <a:rPr lang="en-US" altLang="zh-TW" sz="4000" dirty="0">
                <a:latin typeface="微軟正黑體"/>
                <a:ea typeface="微軟正黑體"/>
                <a:cs typeface="微軟正黑體"/>
              </a:rPr>
              <a:t>(use case)</a:t>
            </a:r>
            <a:endParaRPr lang="zh-CN" altLang="en-US" sz="4000" dirty="0">
              <a:latin typeface="微軟正黑體"/>
              <a:ea typeface="微軟正黑體"/>
              <a:cs typeface="微軟正黑體"/>
            </a:endParaRPr>
          </a:p>
        </p:txBody>
      </p:sp>
      <p:grpSp>
        <p:nvGrpSpPr>
          <p:cNvPr id="48" name="组合 6">
            <a:extLst>
              <a:ext uri="{FF2B5EF4-FFF2-40B4-BE49-F238E27FC236}">
                <a16:creationId xmlns:a16="http://schemas.microsoft.com/office/drawing/2014/main" id="{8137B17E-A709-4578-9475-090C333C4AE4}"/>
              </a:ext>
            </a:extLst>
          </p:cNvPr>
          <p:cNvGrpSpPr/>
          <p:nvPr/>
        </p:nvGrpSpPr>
        <p:grpSpPr>
          <a:xfrm rot="20700000">
            <a:off x="5220952" y="154896"/>
            <a:ext cx="6029004" cy="7166810"/>
            <a:chOff x="3957220" y="170660"/>
            <a:chExt cx="4856765" cy="5773344"/>
          </a:xfrm>
        </p:grpSpPr>
        <p:sp>
          <p:nvSpPr>
            <p:cNvPr id="49" name="图形 6">
              <a:extLst>
                <a:ext uri="{FF2B5EF4-FFF2-40B4-BE49-F238E27FC236}">
                  <a16:creationId xmlns:a16="http://schemas.microsoft.com/office/drawing/2014/main" id="{25C7980A-EF78-4BB9-BDA4-1DD76C792B76}"/>
                </a:ext>
              </a:extLst>
            </p:cNvPr>
            <p:cNvSpPr/>
            <p:nvPr/>
          </p:nvSpPr>
          <p:spPr>
            <a:xfrm rot="19725250">
              <a:off x="5881682" y="2451732"/>
              <a:ext cx="1007842" cy="11980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a:solidFill>
                <a:schemeClr val="bg1">
                  <a:lumMod val="75000"/>
                </a:schemeClr>
              </a:solidFill>
              <a:prstDash val="solid"/>
              <a:miter/>
            </a:ln>
            <a:effectLst/>
          </p:spPr>
          <p:txBody>
            <a:bodyPr rtlCol="0" anchor="ctr"/>
            <a:lstStyle/>
            <a:p>
              <a:endParaRPr lang="zh-CN" altLang="en-US"/>
            </a:p>
          </p:txBody>
        </p:sp>
        <p:sp>
          <p:nvSpPr>
            <p:cNvPr id="50" name="图形 6">
              <a:extLst>
                <a:ext uri="{FF2B5EF4-FFF2-40B4-BE49-F238E27FC236}">
                  <a16:creationId xmlns:a16="http://schemas.microsoft.com/office/drawing/2014/main" id="{EB0565C2-F00E-41D2-8E6E-6032E9C64611}"/>
                </a:ext>
              </a:extLst>
            </p:cNvPr>
            <p:cNvSpPr/>
            <p:nvPr/>
          </p:nvSpPr>
          <p:spPr>
            <a:xfrm rot="19725251">
              <a:off x="5753384" y="2299661"/>
              <a:ext cx="1264437" cy="15030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65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1" name="图形 6">
              <a:extLst>
                <a:ext uri="{FF2B5EF4-FFF2-40B4-BE49-F238E27FC236}">
                  <a16:creationId xmlns:a16="http://schemas.microsoft.com/office/drawing/2014/main" id="{FCFC5876-C5D7-4371-AA7E-1D67691E3962}"/>
                </a:ext>
              </a:extLst>
            </p:cNvPr>
            <p:cNvSpPr/>
            <p:nvPr/>
          </p:nvSpPr>
          <p:spPr>
            <a:xfrm rot="19725251">
              <a:off x="5625087" y="2147589"/>
              <a:ext cx="1521032" cy="18080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81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52" name="图形 6">
              <a:extLst>
                <a:ext uri="{FF2B5EF4-FFF2-40B4-BE49-F238E27FC236}">
                  <a16:creationId xmlns:a16="http://schemas.microsoft.com/office/drawing/2014/main" id="{A590F0C1-FEDA-490B-AC7C-00D413BEAEF1}"/>
                </a:ext>
              </a:extLst>
            </p:cNvPr>
            <p:cNvSpPr/>
            <p:nvPr/>
          </p:nvSpPr>
          <p:spPr>
            <a:xfrm rot="19725251">
              <a:off x="5496790" y="1995518"/>
              <a:ext cx="1777627" cy="21131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796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0" name="图形 6">
              <a:extLst>
                <a:ext uri="{FF2B5EF4-FFF2-40B4-BE49-F238E27FC236}">
                  <a16:creationId xmlns:a16="http://schemas.microsoft.com/office/drawing/2014/main" id="{434099D6-78D2-40AC-923C-95B7531DE94D}"/>
                </a:ext>
              </a:extLst>
            </p:cNvPr>
            <p:cNvSpPr/>
            <p:nvPr/>
          </p:nvSpPr>
          <p:spPr>
            <a:xfrm rot="19725251">
              <a:off x="5368492" y="1843446"/>
              <a:ext cx="2034222" cy="24181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12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1" name="图形 6">
              <a:extLst>
                <a:ext uri="{FF2B5EF4-FFF2-40B4-BE49-F238E27FC236}">
                  <a16:creationId xmlns:a16="http://schemas.microsoft.com/office/drawing/2014/main" id="{F30D0E34-8146-4052-A6A9-B17C19E2A417}"/>
                </a:ext>
              </a:extLst>
            </p:cNvPr>
            <p:cNvSpPr/>
            <p:nvPr/>
          </p:nvSpPr>
          <p:spPr>
            <a:xfrm rot="19725251">
              <a:off x="5240194" y="1691375"/>
              <a:ext cx="2290816" cy="27231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28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2" name="图形 6">
              <a:extLst>
                <a:ext uri="{FF2B5EF4-FFF2-40B4-BE49-F238E27FC236}">
                  <a16:creationId xmlns:a16="http://schemas.microsoft.com/office/drawing/2014/main" id="{6E4AB277-FB3A-44F6-9FEB-F0E84FB5E1EA}"/>
                </a:ext>
              </a:extLst>
            </p:cNvPr>
            <p:cNvSpPr/>
            <p:nvPr/>
          </p:nvSpPr>
          <p:spPr>
            <a:xfrm rot="19725251">
              <a:off x="5111897" y="1539303"/>
              <a:ext cx="2547411" cy="30281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43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3" name="图形 6">
              <a:extLst>
                <a:ext uri="{FF2B5EF4-FFF2-40B4-BE49-F238E27FC236}">
                  <a16:creationId xmlns:a16="http://schemas.microsoft.com/office/drawing/2014/main" id="{682F7EB2-3BA6-4D3B-B8C4-0E4479B5CD97}"/>
                </a:ext>
              </a:extLst>
            </p:cNvPr>
            <p:cNvSpPr/>
            <p:nvPr/>
          </p:nvSpPr>
          <p:spPr>
            <a:xfrm rot="19725251">
              <a:off x="4983600" y="1387232"/>
              <a:ext cx="2804006" cy="33331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59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4" name="图形 6">
              <a:extLst>
                <a:ext uri="{FF2B5EF4-FFF2-40B4-BE49-F238E27FC236}">
                  <a16:creationId xmlns:a16="http://schemas.microsoft.com/office/drawing/2014/main" id="{D5A09249-D904-46D7-A1B1-9D6CC67C99DE}"/>
                </a:ext>
              </a:extLst>
            </p:cNvPr>
            <p:cNvSpPr/>
            <p:nvPr/>
          </p:nvSpPr>
          <p:spPr>
            <a:xfrm rot="19725251">
              <a:off x="4855302" y="1235160"/>
              <a:ext cx="3060601" cy="36382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750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5" name="图形 6">
              <a:extLst>
                <a:ext uri="{FF2B5EF4-FFF2-40B4-BE49-F238E27FC236}">
                  <a16:creationId xmlns:a16="http://schemas.microsoft.com/office/drawing/2014/main" id="{9D2FB88F-D8E4-4676-B689-A23DB7F5CC79}"/>
                </a:ext>
              </a:extLst>
            </p:cNvPr>
            <p:cNvSpPr/>
            <p:nvPr/>
          </p:nvSpPr>
          <p:spPr>
            <a:xfrm rot="19725251">
              <a:off x="4727004" y="1083089"/>
              <a:ext cx="3317196" cy="39432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8906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6" name="图形 6">
              <a:extLst>
                <a:ext uri="{FF2B5EF4-FFF2-40B4-BE49-F238E27FC236}">
                  <a16:creationId xmlns:a16="http://schemas.microsoft.com/office/drawing/2014/main" id="{108878A0-76A3-4134-8B17-DC62EB955C59}"/>
                </a:ext>
              </a:extLst>
            </p:cNvPr>
            <p:cNvSpPr/>
            <p:nvPr/>
          </p:nvSpPr>
          <p:spPr>
            <a:xfrm rot="19725251">
              <a:off x="4598707" y="931018"/>
              <a:ext cx="3573791" cy="42482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062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7" name="图形 6">
              <a:extLst>
                <a:ext uri="{FF2B5EF4-FFF2-40B4-BE49-F238E27FC236}">
                  <a16:creationId xmlns:a16="http://schemas.microsoft.com/office/drawing/2014/main" id="{22F8BF7F-7A79-4F47-827C-6FA484D4E3C9}"/>
                </a:ext>
              </a:extLst>
            </p:cNvPr>
            <p:cNvSpPr/>
            <p:nvPr/>
          </p:nvSpPr>
          <p:spPr>
            <a:xfrm rot="19725251">
              <a:off x="4470410" y="778946"/>
              <a:ext cx="3830386" cy="455326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218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8" name="图形 6">
              <a:extLst>
                <a:ext uri="{FF2B5EF4-FFF2-40B4-BE49-F238E27FC236}">
                  <a16:creationId xmlns:a16="http://schemas.microsoft.com/office/drawing/2014/main" id="{26F8453B-B908-4B75-B41B-2D18E67A1735}"/>
                </a:ext>
              </a:extLst>
            </p:cNvPr>
            <p:cNvSpPr/>
            <p:nvPr/>
          </p:nvSpPr>
          <p:spPr>
            <a:xfrm rot="19725251">
              <a:off x="4342112" y="626875"/>
              <a:ext cx="4086980" cy="485828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3750"/>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69" name="图形 6">
              <a:extLst>
                <a:ext uri="{FF2B5EF4-FFF2-40B4-BE49-F238E27FC236}">
                  <a16:creationId xmlns:a16="http://schemas.microsoft.com/office/drawing/2014/main" id="{9FFE8147-CEC5-4477-AB56-C69261A44B29}"/>
                </a:ext>
              </a:extLst>
            </p:cNvPr>
            <p:cNvSpPr/>
            <p:nvPr/>
          </p:nvSpPr>
          <p:spPr>
            <a:xfrm rot="19725251">
              <a:off x="4213814" y="474803"/>
              <a:ext cx="4343575" cy="516330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5313"/>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0" name="图形 6">
              <a:extLst>
                <a:ext uri="{FF2B5EF4-FFF2-40B4-BE49-F238E27FC236}">
                  <a16:creationId xmlns:a16="http://schemas.microsoft.com/office/drawing/2014/main" id="{45B10C39-BF40-414B-BAA7-A85CA7F42E7B}"/>
                </a:ext>
              </a:extLst>
            </p:cNvPr>
            <p:cNvSpPr/>
            <p:nvPr/>
          </p:nvSpPr>
          <p:spPr>
            <a:xfrm rot="19725251">
              <a:off x="4085517" y="322732"/>
              <a:ext cx="4600170" cy="546832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6875"/>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sp>
          <p:nvSpPr>
            <p:cNvPr id="71" name="图形 6">
              <a:extLst>
                <a:ext uri="{FF2B5EF4-FFF2-40B4-BE49-F238E27FC236}">
                  <a16:creationId xmlns:a16="http://schemas.microsoft.com/office/drawing/2014/main" id="{F982ACA1-9F5F-4D93-B0F4-54DCE24ACD00}"/>
                </a:ext>
              </a:extLst>
            </p:cNvPr>
            <p:cNvSpPr/>
            <p:nvPr/>
          </p:nvSpPr>
          <p:spPr>
            <a:xfrm rot="19725251">
              <a:off x="3957220" y="170660"/>
              <a:ext cx="4856765" cy="5773344"/>
            </a:xfrm>
            <a:custGeom>
              <a:avLst/>
              <a:gdLst>
                <a:gd name="connsiteX0" fmla="*/ 1052637 w 1721020"/>
                <a:gd name="connsiteY0" fmla="*/ 149476 h 1976137"/>
                <a:gd name="connsiteX1" fmla="*/ 159731 w 1721020"/>
                <a:gd name="connsiteY1" fmla="*/ 283918 h 1976137"/>
                <a:gd name="connsiteX2" fmla="*/ 16785 w 1721020"/>
                <a:gd name="connsiteY2" fmla="*/ 635817 h 1976137"/>
                <a:gd name="connsiteX3" fmla="*/ 938847 w 1721020"/>
                <a:gd name="connsiteY3" fmla="*/ 1959990 h 1976137"/>
                <a:gd name="connsiteX4" fmla="*/ 1356347 w 1721020"/>
                <a:gd name="connsiteY4" fmla="*/ 1937718 h 1976137"/>
                <a:gd name="connsiteX5" fmla="*/ 1247011 w 1721020"/>
                <a:gd name="connsiteY5" fmla="*/ 345065 h 1976137"/>
                <a:gd name="connsiteX6" fmla="*/ 1052637 w 1721020"/>
                <a:gd name="connsiteY6" fmla="*/ 149476 h 197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1020" h="1976137">
                  <a:moveTo>
                    <a:pt x="1052637" y="149476"/>
                  </a:moveTo>
                  <a:cubicBezTo>
                    <a:pt x="855833" y="10580"/>
                    <a:pt x="479638" y="-154638"/>
                    <a:pt x="159731" y="283918"/>
                  </a:cubicBezTo>
                  <a:cubicBezTo>
                    <a:pt x="84006" y="387585"/>
                    <a:pt x="35008" y="508663"/>
                    <a:pt x="16785" y="635817"/>
                  </a:cubicBezTo>
                  <a:cubicBezTo>
                    <a:pt x="-34643" y="989334"/>
                    <a:pt x="-26949" y="1753063"/>
                    <a:pt x="938847" y="1959990"/>
                  </a:cubicBezTo>
                  <a:cubicBezTo>
                    <a:pt x="1077339" y="1989551"/>
                    <a:pt x="1221905" y="1983072"/>
                    <a:pt x="1356347" y="1937718"/>
                  </a:cubicBezTo>
                  <a:cubicBezTo>
                    <a:pt x="1670990" y="1831218"/>
                    <a:pt x="2040300" y="1482559"/>
                    <a:pt x="1247011" y="345065"/>
                  </a:cubicBezTo>
                  <a:cubicBezTo>
                    <a:pt x="1193963" y="269340"/>
                    <a:pt x="1128362" y="202524"/>
                    <a:pt x="1052637" y="149476"/>
                  </a:cubicBezTo>
                  <a:close/>
                </a:path>
              </a:pathLst>
            </a:custGeom>
            <a:noFill/>
            <a:ln w="9525" cap="flat" cmpd="sng" algn="ctr">
              <a:solidFill>
                <a:schemeClr val="bg1">
                  <a:lumMod val="98438"/>
                </a:schemeClr>
              </a:solidFill>
              <a:prstDash val="solid"/>
              <a:miter lim="800000"/>
              <a:headEnd type="none" w="med" len="med"/>
              <a:tailEnd type="none" w="med" len="med"/>
            </a:ln>
            <a:effectLst/>
          </p:spPr>
          <p:txBody>
            <a:bodyPr rtlCol="0" anchor="ctr"/>
            <a:lstStyle/>
            <a:p>
              <a:endParaRPr lang="zh-CN" altLang="en-US">
                <a:solidFill>
                  <a:schemeClr val="tx1">
                    <a:lumMod val="100000"/>
                  </a:schemeClr>
                </a:solidFill>
              </a:endParaRPr>
            </a:p>
          </p:txBody>
        </p:sp>
      </p:grpSp>
      <p:sp>
        <p:nvSpPr>
          <p:cNvPr id="33" name="Rectangle 3"/>
          <p:cNvSpPr txBox="1">
            <a:spLocks noChangeArrowheads="1"/>
          </p:cNvSpPr>
          <p:nvPr/>
        </p:nvSpPr>
        <p:spPr>
          <a:xfrm>
            <a:off x="1490925" y="1973506"/>
            <a:ext cx="10602140" cy="48844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5000"/>
              </a:lnSpc>
              <a:buFont typeface="Wingdings" charset="2"/>
              <a:buChar char="n"/>
            </a:pPr>
            <a:r>
              <a:rPr lang="zh-TW" altLang="en-US" sz="1800" dirty="0">
                <a:latin typeface="微軟正黑體"/>
                <a:ea typeface="微軟正黑體"/>
                <a:cs typeface="微軟正黑體"/>
              </a:rPr>
              <a:t>參與者</a:t>
            </a:r>
            <a:r>
              <a:rPr lang="en-US" altLang="zh-TW" sz="1800" dirty="0">
                <a:latin typeface="微軟正黑體"/>
                <a:ea typeface="微軟正黑體"/>
                <a:cs typeface="微軟正黑體"/>
              </a:rPr>
              <a:t>(Actor) </a:t>
            </a:r>
            <a:r>
              <a:rPr lang="zh-TW" altLang="en-US" sz="1600" dirty="0">
                <a:latin typeface="微軟正黑體"/>
                <a:ea typeface="微軟正黑體"/>
                <a:cs typeface="微軟正黑體"/>
              </a:rPr>
              <a:t>：</a:t>
            </a:r>
            <a:endParaRPr lang="zh-TW" altLang="en-US" sz="1800" dirty="0">
              <a:latin typeface="微軟正黑體"/>
              <a:ea typeface="微軟正黑體"/>
              <a:cs typeface="微軟正黑體"/>
            </a:endParaRPr>
          </a:p>
          <a:p>
            <a:pPr lvl="1">
              <a:lnSpc>
                <a:spcPct val="80000"/>
              </a:lnSpc>
              <a:buFont typeface="Wingdings" charset="2"/>
              <a:buChar char="²"/>
            </a:pPr>
            <a:r>
              <a:rPr lang="zh-TW" altLang="en-US" sz="1800" dirty="0">
                <a:solidFill>
                  <a:schemeClr val="accent6">
                    <a:lumMod val="75000"/>
                  </a:schemeClr>
                </a:solidFill>
                <a:latin typeface="微軟正黑體"/>
                <a:ea typeface="微軟正黑體"/>
                <a:cs typeface="微軟正黑體"/>
              </a:rPr>
              <a:t>環境中與系統有互動關係的人或事物</a:t>
            </a:r>
          </a:p>
          <a:p>
            <a:pPr lvl="1">
              <a:lnSpc>
                <a:spcPct val="80000"/>
              </a:lnSpc>
              <a:buFont typeface="Wingdings" charset="2"/>
              <a:buChar char="²"/>
            </a:pPr>
            <a:r>
              <a:rPr lang="zh-TW" altLang="en-US" sz="1800" dirty="0">
                <a:solidFill>
                  <a:schemeClr val="accent6">
                    <a:lumMod val="75000"/>
                  </a:schemeClr>
                </a:solidFill>
                <a:latin typeface="微軟正黑體"/>
                <a:ea typeface="微軟正黑體"/>
                <a:cs typeface="微軟正黑體"/>
              </a:rPr>
              <a:t>可以執行多個</a:t>
            </a:r>
            <a:r>
              <a:rPr lang="en-US" altLang="zh-TW" sz="1800" dirty="0">
                <a:solidFill>
                  <a:schemeClr val="accent6">
                    <a:lumMod val="75000"/>
                  </a:schemeClr>
                </a:solidFill>
                <a:latin typeface="微軟正黑體"/>
                <a:ea typeface="微軟正黑體"/>
                <a:cs typeface="微軟正黑體"/>
              </a:rPr>
              <a:t>use case </a:t>
            </a:r>
          </a:p>
          <a:p>
            <a:pPr>
              <a:lnSpc>
                <a:spcPct val="75000"/>
              </a:lnSpc>
              <a:buFont typeface="Wingdings" charset="2"/>
              <a:buChar char="n"/>
            </a:pPr>
            <a:r>
              <a:rPr lang="zh-TW" altLang="en-US" sz="1800" dirty="0">
                <a:latin typeface="微軟正黑體"/>
                <a:ea typeface="微軟正黑體"/>
                <a:cs typeface="微軟正黑體"/>
              </a:rPr>
              <a:t>使用個案</a:t>
            </a:r>
            <a:r>
              <a:rPr lang="en-US" altLang="zh-TW" sz="1800" dirty="0">
                <a:latin typeface="微軟正黑體"/>
                <a:ea typeface="微軟正黑體"/>
                <a:cs typeface="微軟正黑體"/>
              </a:rPr>
              <a:t>(Use Case)</a:t>
            </a:r>
          </a:p>
          <a:p>
            <a:pPr lvl="1">
              <a:lnSpc>
                <a:spcPct val="80000"/>
              </a:lnSpc>
              <a:buFont typeface="Wingdings" charset="2"/>
              <a:buChar char="²"/>
            </a:pPr>
            <a:r>
              <a:rPr lang="zh-TW" altLang="en-US" sz="1800" dirty="0">
                <a:solidFill>
                  <a:srgbClr val="548235"/>
                </a:solidFill>
                <a:latin typeface="微軟正黑體"/>
                <a:ea typeface="微軟正黑體"/>
                <a:cs typeface="微軟正黑體"/>
              </a:rPr>
              <a:t>使用者透過介面要求系統所做一系列相關的工作</a:t>
            </a:r>
            <a:endParaRPr lang="en-US" altLang="zh-TW" sz="1800" dirty="0">
              <a:solidFill>
                <a:srgbClr val="548235"/>
              </a:solidFill>
              <a:latin typeface="微軟正黑體"/>
              <a:ea typeface="微軟正黑體"/>
              <a:cs typeface="微軟正黑體"/>
            </a:endParaRPr>
          </a:p>
          <a:p>
            <a:pPr lvl="1">
              <a:lnSpc>
                <a:spcPct val="80000"/>
              </a:lnSpc>
              <a:buFont typeface="Wingdings" charset="2"/>
              <a:buChar char="²"/>
            </a:pPr>
            <a:r>
              <a:rPr lang="zh-TW" altLang="en-US" sz="1800" dirty="0">
                <a:solidFill>
                  <a:srgbClr val="548235"/>
                </a:solidFill>
                <a:latin typeface="微軟正黑體"/>
                <a:ea typeface="微軟正黑體"/>
                <a:cs typeface="微軟正黑體"/>
              </a:rPr>
              <a:t>使用案例被繪製成橢圓形並將名稱置於圖形內部</a:t>
            </a:r>
          </a:p>
          <a:p>
            <a:pPr>
              <a:lnSpc>
                <a:spcPct val="75000"/>
              </a:lnSpc>
              <a:buFont typeface="Wingdings" charset="2"/>
              <a:buChar char="n"/>
            </a:pPr>
            <a:r>
              <a:rPr lang="zh-TW" altLang="en-US" sz="1800" dirty="0">
                <a:latin typeface="微軟正黑體"/>
                <a:ea typeface="微軟正黑體"/>
                <a:cs typeface="微軟正黑體"/>
              </a:rPr>
              <a:t>使用個案間的關係： </a:t>
            </a:r>
          </a:p>
          <a:p>
            <a:pPr lvl="1">
              <a:lnSpc>
                <a:spcPct val="80000"/>
              </a:lnSpc>
              <a:buFont typeface="Wingdings" charset="2"/>
              <a:buChar char="²"/>
            </a:pPr>
            <a:r>
              <a:rPr lang="zh-TW" altLang="en-US" sz="1800" dirty="0">
                <a:solidFill>
                  <a:srgbClr val="548235"/>
                </a:solidFill>
                <a:latin typeface="微軟正黑體"/>
                <a:ea typeface="微軟正黑體"/>
                <a:cs typeface="微軟正黑體"/>
              </a:rPr>
              <a:t>關聯</a:t>
            </a:r>
            <a:r>
              <a:rPr lang="en-US" altLang="zh-TW" sz="1800" dirty="0">
                <a:solidFill>
                  <a:srgbClr val="548235"/>
                </a:solidFill>
                <a:latin typeface="微軟正黑體"/>
                <a:ea typeface="微軟正黑體"/>
                <a:cs typeface="微軟正黑體"/>
              </a:rPr>
              <a:t>(association)</a:t>
            </a:r>
            <a:r>
              <a:rPr lang="zh-TW" altLang="en-US" sz="1800" dirty="0">
                <a:solidFill>
                  <a:srgbClr val="548235"/>
                </a:solidFill>
                <a:latin typeface="微軟正黑體"/>
                <a:ea typeface="微軟正黑體"/>
                <a:cs typeface="微軟正黑體"/>
              </a:rPr>
              <a:t>：使用個案與行為者之間的關係，以實線段表示。 </a:t>
            </a:r>
          </a:p>
          <a:p>
            <a:pPr lvl="1">
              <a:lnSpc>
                <a:spcPct val="80000"/>
              </a:lnSpc>
              <a:buFont typeface="Wingdings" charset="2"/>
              <a:buChar char="²"/>
            </a:pPr>
            <a:r>
              <a:rPr lang="zh-TW" altLang="en-US" sz="1800" dirty="0">
                <a:solidFill>
                  <a:srgbClr val="548235"/>
                </a:solidFill>
                <a:latin typeface="微軟正黑體"/>
                <a:ea typeface="微軟正黑體"/>
                <a:cs typeface="微軟正黑體"/>
              </a:rPr>
              <a:t>包含</a:t>
            </a:r>
            <a:r>
              <a:rPr lang="en-US" altLang="zh-TW" sz="1800" dirty="0">
                <a:solidFill>
                  <a:srgbClr val="548235"/>
                </a:solidFill>
                <a:latin typeface="微軟正黑體"/>
                <a:ea typeface="微軟正黑體"/>
                <a:cs typeface="微軟正黑體"/>
              </a:rPr>
              <a:t>(Include)</a:t>
            </a:r>
            <a:r>
              <a:rPr lang="zh-TW" altLang="en-US" sz="1800" dirty="0">
                <a:solidFill>
                  <a:srgbClr val="548235"/>
                </a:solidFill>
                <a:latin typeface="微軟正黑體"/>
                <a:ea typeface="微軟正黑體"/>
                <a:cs typeface="微軟正黑體"/>
              </a:rPr>
              <a:t>：一個使用個案會用到另一個使用個案，二個或以上的使用個案具有相同的行為模式時，可將該段行為模式獨立出來成為一個新的使用個案，再建立包含的關係，用一個虛線實心箭頭的線段並含有關鍵字 </a:t>
            </a:r>
            <a:r>
              <a:rPr lang="en-US" altLang="zh-TW" sz="1800" dirty="0">
                <a:solidFill>
                  <a:srgbClr val="548235"/>
                </a:solidFill>
                <a:latin typeface="微軟正黑體"/>
                <a:ea typeface="微軟正黑體"/>
                <a:cs typeface="微軟正黑體"/>
              </a:rPr>
              <a:t>&lt;&lt;include&gt;&gt; </a:t>
            </a:r>
            <a:r>
              <a:rPr lang="zh-TW" altLang="en-US" sz="1800" dirty="0">
                <a:solidFill>
                  <a:srgbClr val="548235"/>
                </a:solidFill>
                <a:latin typeface="微軟正黑體"/>
                <a:ea typeface="微軟正黑體"/>
                <a:cs typeface="微軟正黑體"/>
              </a:rPr>
              <a:t>。 </a:t>
            </a:r>
          </a:p>
          <a:p>
            <a:pPr lvl="1">
              <a:lnSpc>
                <a:spcPct val="80000"/>
              </a:lnSpc>
              <a:buFont typeface="Wingdings" charset="2"/>
              <a:buChar char="²"/>
            </a:pPr>
            <a:r>
              <a:rPr lang="zh-TW" altLang="en-US" sz="1800" dirty="0">
                <a:solidFill>
                  <a:srgbClr val="548235"/>
                </a:solidFill>
                <a:latin typeface="微軟正黑體"/>
                <a:ea typeface="微軟正黑體"/>
                <a:cs typeface="微軟正黑體"/>
              </a:rPr>
              <a:t>一般化</a:t>
            </a:r>
            <a:r>
              <a:rPr lang="en-US" altLang="zh-TW" sz="1800" dirty="0">
                <a:solidFill>
                  <a:srgbClr val="548235"/>
                </a:solidFill>
                <a:latin typeface="微軟正黑體"/>
                <a:ea typeface="微軟正黑體"/>
                <a:cs typeface="微軟正黑體"/>
              </a:rPr>
              <a:t>(Generalization)</a:t>
            </a:r>
            <a:r>
              <a:rPr lang="zh-TW" altLang="en-US" sz="1800" dirty="0">
                <a:solidFill>
                  <a:srgbClr val="548235"/>
                </a:solidFill>
                <a:latin typeface="微軟正黑體"/>
                <a:ea typeface="微軟正黑體"/>
                <a:cs typeface="微軟正黑體"/>
              </a:rPr>
              <a:t>：一個使用個案繼承另一個使用個案的行為， 用一個實線空心箭頭表示的線段從子使用個案指向父使用個案，且箭頭朝向父使用個案端。 </a:t>
            </a:r>
          </a:p>
          <a:p>
            <a:pPr lvl="1">
              <a:lnSpc>
                <a:spcPct val="80000"/>
              </a:lnSpc>
              <a:buFont typeface="Wingdings" charset="2"/>
              <a:buChar char="²"/>
            </a:pPr>
            <a:r>
              <a:rPr lang="zh-TW" altLang="en-US" sz="1800" dirty="0">
                <a:solidFill>
                  <a:srgbClr val="548235"/>
                </a:solidFill>
                <a:latin typeface="微軟正黑體"/>
                <a:ea typeface="微軟正黑體"/>
                <a:cs typeface="微軟正黑體"/>
              </a:rPr>
              <a:t>延伸</a:t>
            </a:r>
            <a:r>
              <a:rPr lang="en-US" altLang="zh-TW" sz="1800" dirty="0">
                <a:solidFill>
                  <a:srgbClr val="548235"/>
                </a:solidFill>
                <a:latin typeface="微軟正黑體"/>
                <a:ea typeface="微軟正黑體"/>
                <a:cs typeface="微軟正黑體"/>
              </a:rPr>
              <a:t>(Extend)</a:t>
            </a:r>
            <a:r>
              <a:rPr lang="zh-TW" altLang="en-US" sz="1800" dirty="0">
                <a:solidFill>
                  <a:srgbClr val="548235"/>
                </a:solidFill>
                <a:latin typeface="微軟正黑體"/>
                <a:ea typeface="微軟正黑體"/>
                <a:cs typeface="微軟正黑體"/>
              </a:rPr>
              <a:t>：在某情況下，使用個案會插入另一使用個案的定義中，用一個虛線實心箭頭的線段並含有關鍵字 </a:t>
            </a:r>
            <a:r>
              <a:rPr lang="en-US" altLang="zh-TW" sz="1800" dirty="0">
                <a:solidFill>
                  <a:srgbClr val="548235"/>
                </a:solidFill>
                <a:latin typeface="微軟正黑體"/>
                <a:ea typeface="微軟正黑體"/>
                <a:cs typeface="微軟正黑體"/>
              </a:rPr>
              <a:t>&lt;&lt;extend&gt;&gt; </a:t>
            </a:r>
            <a:r>
              <a:rPr lang="zh-TW" altLang="en-US" sz="1800" dirty="0">
                <a:solidFill>
                  <a:srgbClr val="548235"/>
                </a:solidFill>
                <a:latin typeface="微軟正黑體"/>
                <a:ea typeface="微軟正黑體"/>
                <a:cs typeface="微軟正黑體"/>
              </a:rPr>
              <a:t>。 </a:t>
            </a:r>
          </a:p>
          <a:p>
            <a:pPr>
              <a:lnSpc>
                <a:spcPct val="75000"/>
              </a:lnSpc>
              <a:buFont typeface="Wingdings" charset="2"/>
              <a:buChar char="n"/>
            </a:pPr>
            <a:r>
              <a:rPr lang="zh-TW" altLang="en-US" sz="1800" dirty="0">
                <a:latin typeface="微軟正黑體"/>
                <a:ea typeface="微軟正黑體"/>
                <a:cs typeface="微軟正黑體"/>
              </a:rPr>
              <a:t>情節</a:t>
            </a:r>
            <a:r>
              <a:rPr lang="en-US" altLang="zh-TW" sz="1800" dirty="0">
                <a:latin typeface="微軟正黑體"/>
                <a:ea typeface="微軟正黑體"/>
                <a:cs typeface="微軟正黑體"/>
              </a:rPr>
              <a:t>(Scenario)</a:t>
            </a:r>
          </a:p>
          <a:p>
            <a:pPr lvl="1">
              <a:lnSpc>
                <a:spcPct val="80000"/>
              </a:lnSpc>
              <a:buFont typeface="Wingdings" charset="2"/>
              <a:buChar char="²"/>
            </a:pPr>
            <a:r>
              <a:rPr lang="zh-TW" altLang="en-US" sz="1800" dirty="0">
                <a:solidFill>
                  <a:srgbClr val="548235"/>
                </a:solidFill>
                <a:latin typeface="微軟正黑體"/>
                <a:ea typeface="微軟正黑體"/>
                <a:cs typeface="微軟正黑體"/>
              </a:rPr>
              <a:t>使用案例就是一個情節</a:t>
            </a:r>
            <a:r>
              <a:rPr lang="en-US" altLang="zh-TW" sz="1800" dirty="0">
                <a:solidFill>
                  <a:srgbClr val="548235"/>
                </a:solidFill>
                <a:latin typeface="微軟正黑體"/>
                <a:ea typeface="微軟正黑體"/>
                <a:cs typeface="微軟正黑體"/>
              </a:rPr>
              <a:t>(scenarios)</a:t>
            </a:r>
          </a:p>
        </p:txBody>
      </p:sp>
    </p:spTree>
    <p:extLst>
      <p:ext uri="{BB962C8B-B14F-4D97-AF65-F5344CB8AC3E}">
        <p14:creationId xmlns:p14="http://schemas.microsoft.com/office/powerpoint/2010/main" val="2062323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2749471" cy="707886"/>
          </a:xfrm>
          <a:prstGeom prst="rect">
            <a:avLst/>
          </a:prstGeom>
          <a:noFill/>
        </p:spPr>
        <p:txBody>
          <a:bodyPr wrap="none" rtlCol="0">
            <a:spAutoFit/>
          </a:bodyPr>
          <a:lstStyle/>
          <a:p>
            <a:r>
              <a:rPr lang="zh-TW" altLang="en-US" sz="4000" dirty="0">
                <a:latin typeface="微軟正黑體"/>
                <a:ea typeface="微軟正黑體"/>
                <a:cs typeface="微軟正黑體"/>
              </a:rPr>
              <a:t>使用案例圖</a:t>
            </a:r>
            <a:endParaRPr lang="zh-CN" altLang="en-US" sz="4000" dirty="0">
              <a:latin typeface="微軟正黑體"/>
              <a:ea typeface="微軟正黑體"/>
              <a:cs typeface="微軟正黑體"/>
            </a:endParaRPr>
          </a:p>
        </p:txBody>
      </p:sp>
      <p:sp>
        <p:nvSpPr>
          <p:cNvPr id="96" name="Rectangle 3"/>
          <p:cNvSpPr txBox="1">
            <a:spLocks noChangeArrowheads="1"/>
          </p:cNvSpPr>
          <p:nvPr/>
        </p:nvSpPr>
        <p:spPr>
          <a:xfrm>
            <a:off x="1991805" y="1714905"/>
            <a:ext cx="8343900" cy="453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n"/>
            </a:pPr>
            <a:r>
              <a:rPr lang="zh-TW" altLang="en-US" sz="2400" dirty="0">
                <a:latin typeface="微軟正黑體"/>
                <a:ea typeface="微軟正黑體"/>
                <a:cs typeface="微軟正黑體"/>
              </a:rPr>
              <a:t>使用案例圖</a:t>
            </a:r>
            <a:r>
              <a:rPr lang="en-US" altLang="zh-TW" sz="2400" dirty="0">
                <a:latin typeface="微軟正黑體"/>
                <a:ea typeface="微軟正黑體"/>
                <a:cs typeface="微軟正黑體"/>
              </a:rPr>
              <a:t>(use case diagram, </a:t>
            </a:r>
            <a:r>
              <a:rPr lang="en-US" altLang="zh-TW" sz="2400" dirty="0" err="1">
                <a:latin typeface="微軟正黑體"/>
                <a:ea typeface="微軟正黑體"/>
                <a:cs typeface="微軟正黑體"/>
              </a:rPr>
              <a:t>ucd</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：此圖可表達使用者對系統功能的期待，每個</a:t>
            </a:r>
            <a:r>
              <a:rPr lang="en-US" altLang="zh-TW" sz="2400" dirty="0">
                <a:latin typeface="微軟正黑體"/>
                <a:ea typeface="微軟正黑體"/>
                <a:cs typeface="微軟正黑體"/>
              </a:rPr>
              <a:t>use case</a:t>
            </a:r>
            <a:r>
              <a:rPr lang="zh-TW" altLang="en-US" sz="2400" dirty="0">
                <a:latin typeface="微軟正黑體"/>
                <a:ea typeface="微軟正黑體"/>
                <a:cs typeface="微軟正黑體"/>
              </a:rPr>
              <a:t>代表使用者認定系統應提供的某項功能。與該系統互動的人</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使用者、維護者</a:t>
            </a:r>
            <a:r>
              <a:rPr lang="en-US" altLang="zh-TW" sz="2400" dirty="0">
                <a:latin typeface="微軟正黑體"/>
                <a:ea typeface="微軟正黑體"/>
                <a:cs typeface="微軟正黑體"/>
              </a:rPr>
              <a:t>)</a:t>
            </a:r>
            <a:r>
              <a:rPr lang="zh-TW" altLang="en-US" sz="2400" dirty="0">
                <a:latin typeface="微軟正黑體"/>
                <a:ea typeface="微軟正黑體"/>
                <a:cs typeface="微軟正黑體"/>
              </a:rPr>
              <a:t>或其他系統，在</a:t>
            </a:r>
            <a:r>
              <a:rPr lang="en-US" altLang="zh-TW" sz="2400" dirty="0" err="1">
                <a:latin typeface="微軟正黑體"/>
                <a:ea typeface="微軟正黑體"/>
                <a:cs typeface="微軟正黑體"/>
              </a:rPr>
              <a:t>ucd</a:t>
            </a:r>
            <a:r>
              <a:rPr lang="zh-TW" altLang="en-US" sz="2400" dirty="0">
                <a:latin typeface="微軟正黑體"/>
                <a:ea typeface="微軟正黑體"/>
                <a:cs typeface="微軟正黑體"/>
              </a:rPr>
              <a:t>中稱為角色</a:t>
            </a:r>
            <a:r>
              <a:rPr lang="en-US" altLang="zh-TW" sz="2400" dirty="0">
                <a:latin typeface="微軟正黑體"/>
                <a:ea typeface="微軟正黑體"/>
                <a:cs typeface="微軟正黑體"/>
              </a:rPr>
              <a:t>(actor)</a:t>
            </a:r>
            <a:r>
              <a:rPr lang="zh-TW" altLang="en-US" sz="2400" dirty="0">
                <a:latin typeface="微軟正黑體"/>
                <a:ea typeface="微軟正黑體"/>
                <a:cs typeface="微軟正黑體"/>
              </a:rPr>
              <a:t>。</a:t>
            </a:r>
            <a:endParaRPr lang="en-US" altLang="zh-TW" sz="2400" dirty="0">
              <a:latin typeface="微軟正黑體"/>
              <a:ea typeface="微軟正黑體"/>
              <a:cs typeface="微軟正黑體"/>
            </a:endParaRPr>
          </a:p>
          <a:p>
            <a:pPr marL="0" indent="0">
              <a:buNone/>
            </a:pPr>
            <a:endParaRPr lang="zh-TW" altLang="en-US" sz="2400" dirty="0">
              <a:latin typeface="微軟正黑體"/>
              <a:ea typeface="微軟正黑體"/>
              <a:cs typeface="微軟正黑體"/>
            </a:endParaRPr>
          </a:p>
          <a:p>
            <a:pPr>
              <a:buFont typeface="Wingdings" charset="2"/>
              <a:buChar char="n"/>
            </a:pPr>
            <a:r>
              <a:rPr lang="zh-TW" altLang="en-US" sz="2400" dirty="0">
                <a:latin typeface="微軟正黑體"/>
                <a:ea typeface="微軟正黑體"/>
                <a:cs typeface="微軟正黑體"/>
              </a:rPr>
              <a:t>符號：</a:t>
            </a:r>
            <a:endParaRPr lang="en-US" altLang="zh-TW" sz="2400" dirty="0">
              <a:latin typeface="微軟正黑體"/>
              <a:ea typeface="微軟正黑體"/>
              <a:cs typeface="微軟正黑體"/>
            </a:endParaRPr>
          </a:p>
          <a:p>
            <a:pPr lvl="1">
              <a:buFont typeface="Wingdings" charset="2"/>
              <a:buChar char="²"/>
            </a:pPr>
            <a:r>
              <a:rPr lang="zh-TW" altLang="en-US" sz="2000" dirty="0">
                <a:solidFill>
                  <a:srgbClr val="548235"/>
                </a:solidFill>
                <a:latin typeface="微軟正黑體"/>
                <a:ea typeface="微軟正黑體"/>
                <a:cs typeface="微軟正黑體"/>
              </a:rPr>
              <a:t>使用案例：</a:t>
            </a:r>
            <a:endParaRPr lang="en-US" altLang="zh-TW" sz="2000" dirty="0">
              <a:solidFill>
                <a:srgbClr val="548235"/>
              </a:solidFill>
              <a:latin typeface="微軟正黑體"/>
              <a:ea typeface="微軟正黑體"/>
              <a:cs typeface="微軟正黑體"/>
            </a:endParaRPr>
          </a:p>
          <a:p>
            <a:pPr lvl="1">
              <a:buFont typeface="Wingdings" charset="2"/>
              <a:buChar char="²"/>
            </a:pPr>
            <a:endParaRPr lang="en-US" altLang="zh-TW" sz="2000" dirty="0">
              <a:solidFill>
                <a:srgbClr val="548235"/>
              </a:solidFill>
              <a:latin typeface="微軟正黑體"/>
              <a:ea typeface="微軟正黑體"/>
              <a:cs typeface="微軟正黑體"/>
            </a:endParaRPr>
          </a:p>
          <a:p>
            <a:pPr lvl="1">
              <a:buFont typeface="Wingdings" charset="2"/>
              <a:buChar char="²"/>
            </a:pPr>
            <a:endParaRPr lang="en-US" altLang="zh-TW" sz="2000" dirty="0">
              <a:solidFill>
                <a:srgbClr val="548235"/>
              </a:solidFill>
              <a:latin typeface="微軟正黑體"/>
              <a:ea typeface="微軟正黑體"/>
              <a:cs typeface="微軟正黑體"/>
            </a:endParaRPr>
          </a:p>
          <a:p>
            <a:pPr lvl="1">
              <a:buFont typeface="Wingdings" charset="2"/>
              <a:buChar char="²"/>
            </a:pPr>
            <a:r>
              <a:rPr lang="zh-TW" altLang="en-US" sz="2000" dirty="0">
                <a:solidFill>
                  <a:srgbClr val="548235"/>
                </a:solidFill>
                <a:latin typeface="微軟正黑體"/>
                <a:ea typeface="微軟正黑體"/>
                <a:cs typeface="微軟正黑體"/>
              </a:rPr>
              <a:t>角色：</a:t>
            </a:r>
          </a:p>
        </p:txBody>
      </p:sp>
      <p:grpSp>
        <p:nvGrpSpPr>
          <p:cNvPr id="97" name="Group 17"/>
          <p:cNvGrpSpPr>
            <a:grpSpLocks/>
          </p:cNvGrpSpPr>
          <p:nvPr/>
        </p:nvGrpSpPr>
        <p:grpSpPr bwMode="auto">
          <a:xfrm>
            <a:off x="3713330" y="4906359"/>
            <a:ext cx="457200" cy="800100"/>
            <a:chOff x="3927" y="2932"/>
            <a:chExt cx="626" cy="1120"/>
          </a:xfrm>
        </p:grpSpPr>
        <p:sp>
          <p:nvSpPr>
            <p:cNvPr id="98" name="Oval 18"/>
            <p:cNvSpPr>
              <a:spLocks noChangeArrowheads="1"/>
            </p:cNvSpPr>
            <p:nvPr/>
          </p:nvSpPr>
          <p:spPr bwMode="auto">
            <a:xfrm>
              <a:off x="4084" y="2932"/>
              <a:ext cx="313" cy="320"/>
            </a:xfrm>
            <a:prstGeom prst="ellipse">
              <a:avLst/>
            </a:prstGeom>
            <a:solidFill>
              <a:srgbClr val="FFFFFF"/>
            </a:solidFill>
            <a:ln w="9525">
              <a:solidFill>
                <a:srgbClr val="000000"/>
              </a:solidFill>
              <a:round/>
              <a:headEnd/>
              <a:tailEnd/>
            </a:ln>
          </p:spPr>
          <p:txBody>
            <a:bodyPr/>
            <a:lstStyle/>
            <a:p>
              <a:endParaRPr lang="zh-TW" altLang="en-US"/>
            </a:p>
          </p:txBody>
        </p:sp>
        <p:sp>
          <p:nvSpPr>
            <p:cNvPr id="99" name="Line 19"/>
            <p:cNvSpPr>
              <a:spLocks noChangeShapeType="1"/>
            </p:cNvSpPr>
            <p:nvPr/>
          </p:nvSpPr>
          <p:spPr bwMode="auto">
            <a:xfrm>
              <a:off x="3927" y="3412"/>
              <a:ext cx="626"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00" name="Line 20"/>
            <p:cNvSpPr>
              <a:spLocks noChangeShapeType="1"/>
            </p:cNvSpPr>
            <p:nvPr/>
          </p:nvSpPr>
          <p:spPr bwMode="auto">
            <a:xfrm>
              <a:off x="4240" y="3252"/>
              <a:ext cx="0" cy="48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01" name="Line 21"/>
            <p:cNvSpPr>
              <a:spLocks noChangeShapeType="1"/>
            </p:cNvSpPr>
            <p:nvPr/>
          </p:nvSpPr>
          <p:spPr bwMode="auto">
            <a:xfrm flipH="1">
              <a:off x="3927" y="3732"/>
              <a:ext cx="313" cy="3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02" name="Line 22"/>
            <p:cNvSpPr>
              <a:spLocks noChangeShapeType="1"/>
            </p:cNvSpPr>
            <p:nvPr/>
          </p:nvSpPr>
          <p:spPr bwMode="auto">
            <a:xfrm>
              <a:off x="4240" y="3732"/>
              <a:ext cx="313" cy="32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sp>
        <p:nvSpPr>
          <p:cNvPr id="103" name="Oval 23"/>
          <p:cNvSpPr>
            <a:spLocks noChangeArrowheads="1"/>
          </p:cNvSpPr>
          <p:nvPr/>
        </p:nvSpPr>
        <p:spPr bwMode="auto">
          <a:xfrm>
            <a:off x="4079481" y="3927385"/>
            <a:ext cx="800100" cy="457200"/>
          </a:xfrm>
          <a:prstGeom prst="ellipse">
            <a:avLst/>
          </a:prstGeom>
          <a:solidFill>
            <a:srgbClr val="FFFFFF"/>
          </a:solidFill>
          <a:ln w="9525">
            <a:solidFill>
              <a:srgbClr val="000000"/>
            </a:solidFill>
            <a:round/>
            <a:headEnd/>
            <a:tailEnd/>
          </a:ln>
        </p:spPr>
        <p:txBody>
          <a:bodyPr/>
          <a:lstStyle/>
          <a:p>
            <a:endParaRPr lang="zh-TW" altLang="en-US"/>
          </a:p>
        </p:txBody>
      </p:sp>
    </p:spTree>
    <p:extLst>
      <p:ext uri="{BB962C8B-B14F-4D97-AF65-F5344CB8AC3E}">
        <p14:creationId xmlns:p14="http://schemas.microsoft.com/office/powerpoint/2010/main" val="2502793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E6948796-0A1C-41C2-872E-8C53B3B7C0CE}"/>
              </a:ext>
            </a:extLst>
          </p:cNvPr>
          <p:cNvGrpSpPr/>
          <p:nvPr/>
        </p:nvGrpSpPr>
        <p:grpSpPr>
          <a:xfrm>
            <a:off x="-3679084" y="-4944496"/>
            <a:ext cx="16747384" cy="16747384"/>
            <a:chOff x="-3078555" y="-4343967"/>
            <a:chExt cx="15546326" cy="15546326"/>
          </a:xfrm>
        </p:grpSpPr>
        <p:sp>
          <p:nvSpPr>
            <p:cNvPr id="61" name="椭圆 60">
              <a:extLst>
                <a:ext uri="{FF2B5EF4-FFF2-40B4-BE49-F238E27FC236}">
                  <a16:creationId xmlns:a16="http://schemas.microsoft.com/office/drawing/2014/main" id="{CF3D4B00-07C3-4C9A-835C-34DA9F7858F5}"/>
                </a:ext>
              </a:extLst>
            </p:cNvPr>
            <p:cNvSpPr/>
            <p:nvPr/>
          </p:nvSpPr>
          <p:spPr>
            <a:xfrm>
              <a:off x="-3078555" y="-4343967"/>
              <a:ext cx="15546326" cy="15546326"/>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B4EEF849-060A-476D-B6A9-5193A4FA06B5}"/>
                </a:ext>
              </a:extLst>
            </p:cNvPr>
            <p:cNvSpPr/>
            <p:nvPr/>
          </p:nvSpPr>
          <p:spPr>
            <a:xfrm>
              <a:off x="-2744764" y="-4010177"/>
              <a:ext cx="14878745" cy="14878745"/>
            </a:xfrm>
            <a:prstGeom prst="ellipse">
              <a:avLst/>
            </a:prstGeom>
            <a:noFill/>
            <a:ln w="12700" cap="flat" cmpd="sng" algn="ctr">
              <a:solidFill>
                <a:schemeClr val="bg1">
                  <a:lumMod val="66667"/>
                  <a:alpha val="9523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4" name="椭圆 63">
              <a:extLst>
                <a:ext uri="{FF2B5EF4-FFF2-40B4-BE49-F238E27FC236}">
                  <a16:creationId xmlns:a16="http://schemas.microsoft.com/office/drawing/2014/main" id="{3471A7E3-8BC3-40BF-B402-21CF80C64A61}"/>
                </a:ext>
              </a:extLst>
            </p:cNvPr>
            <p:cNvSpPr/>
            <p:nvPr/>
          </p:nvSpPr>
          <p:spPr>
            <a:xfrm>
              <a:off x="-2410974" y="-3676386"/>
              <a:ext cx="14211164" cy="14211164"/>
            </a:xfrm>
            <a:prstGeom prst="ellipse">
              <a:avLst/>
            </a:prstGeom>
            <a:noFill/>
            <a:ln w="12700" cap="flat" cmpd="sng" algn="ctr">
              <a:solidFill>
                <a:schemeClr val="bg1">
                  <a:lumMod val="68333"/>
                  <a:alpha val="9047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5" name="椭圆 64">
              <a:extLst>
                <a:ext uri="{FF2B5EF4-FFF2-40B4-BE49-F238E27FC236}">
                  <a16:creationId xmlns:a16="http://schemas.microsoft.com/office/drawing/2014/main" id="{E65CFFF5-2DCD-4378-A2CB-75499928B6F8}"/>
                </a:ext>
              </a:extLst>
            </p:cNvPr>
            <p:cNvSpPr/>
            <p:nvPr/>
          </p:nvSpPr>
          <p:spPr>
            <a:xfrm>
              <a:off x="-2077183" y="-3342596"/>
              <a:ext cx="13543583" cy="13543583"/>
            </a:xfrm>
            <a:prstGeom prst="ellipse">
              <a:avLst/>
            </a:prstGeom>
            <a:noFill/>
            <a:ln w="12700" cap="flat" cmpd="sng" algn="ctr">
              <a:solidFill>
                <a:schemeClr val="bg1">
                  <a:lumMod val="70000"/>
                  <a:alpha val="8571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6" name="椭圆 65">
              <a:extLst>
                <a:ext uri="{FF2B5EF4-FFF2-40B4-BE49-F238E27FC236}">
                  <a16:creationId xmlns:a16="http://schemas.microsoft.com/office/drawing/2014/main" id="{29375957-604D-4A56-8948-39996A350874}"/>
                </a:ext>
              </a:extLst>
            </p:cNvPr>
            <p:cNvSpPr/>
            <p:nvPr/>
          </p:nvSpPr>
          <p:spPr>
            <a:xfrm>
              <a:off x="-1743393" y="-3008805"/>
              <a:ext cx="12876002" cy="12876002"/>
            </a:xfrm>
            <a:prstGeom prst="ellipse">
              <a:avLst/>
            </a:prstGeom>
            <a:noFill/>
            <a:ln w="12700" cap="flat" cmpd="sng" algn="ctr">
              <a:solidFill>
                <a:schemeClr val="bg1">
                  <a:lumMod val="71667"/>
                  <a:alpha val="8095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7" name="椭圆 66">
              <a:extLst>
                <a:ext uri="{FF2B5EF4-FFF2-40B4-BE49-F238E27FC236}">
                  <a16:creationId xmlns:a16="http://schemas.microsoft.com/office/drawing/2014/main" id="{5889A39E-EAEF-4D4B-8C3E-E1AEE5FA136E}"/>
                </a:ext>
              </a:extLst>
            </p:cNvPr>
            <p:cNvSpPr/>
            <p:nvPr/>
          </p:nvSpPr>
          <p:spPr>
            <a:xfrm>
              <a:off x="-1409603" y="-2675015"/>
              <a:ext cx="12208421" cy="12208421"/>
            </a:xfrm>
            <a:prstGeom prst="ellipse">
              <a:avLst/>
            </a:prstGeom>
            <a:noFill/>
            <a:ln w="12700" cap="flat" cmpd="sng" algn="ctr">
              <a:solidFill>
                <a:schemeClr val="bg1">
                  <a:lumMod val="73333"/>
                  <a:alpha val="7619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8" name="椭圆 67">
              <a:extLst>
                <a:ext uri="{FF2B5EF4-FFF2-40B4-BE49-F238E27FC236}">
                  <a16:creationId xmlns:a16="http://schemas.microsoft.com/office/drawing/2014/main" id="{A431E61E-9B15-4B4F-90EF-08AC452F20B1}"/>
                </a:ext>
              </a:extLst>
            </p:cNvPr>
            <p:cNvSpPr/>
            <p:nvPr/>
          </p:nvSpPr>
          <p:spPr>
            <a:xfrm>
              <a:off x="-1075812" y="-2341224"/>
              <a:ext cx="11540840" cy="11540840"/>
            </a:xfrm>
            <a:prstGeom prst="ellipse">
              <a:avLst/>
            </a:prstGeom>
            <a:noFill/>
            <a:ln w="12700" cap="flat" cmpd="sng" algn="ctr">
              <a:solidFill>
                <a:schemeClr val="bg1">
                  <a:lumMod val="75000"/>
                  <a:alpha val="7142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9" name="椭圆 68">
              <a:extLst>
                <a:ext uri="{FF2B5EF4-FFF2-40B4-BE49-F238E27FC236}">
                  <a16:creationId xmlns:a16="http://schemas.microsoft.com/office/drawing/2014/main" id="{B4A556A9-288E-4ADA-92F2-3238CAE80CDB}"/>
                </a:ext>
              </a:extLst>
            </p:cNvPr>
            <p:cNvSpPr/>
            <p:nvPr/>
          </p:nvSpPr>
          <p:spPr>
            <a:xfrm>
              <a:off x="-742022" y="-2007434"/>
              <a:ext cx="10873259" cy="10873259"/>
            </a:xfrm>
            <a:prstGeom prst="ellipse">
              <a:avLst/>
            </a:prstGeom>
            <a:noFill/>
            <a:ln w="12700" cap="flat" cmpd="sng" algn="ctr">
              <a:solidFill>
                <a:schemeClr val="bg1">
                  <a:lumMod val="76667"/>
                  <a:alpha val="6666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0" name="椭圆 69">
              <a:extLst>
                <a:ext uri="{FF2B5EF4-FFF2-40B4-BE49-F238E27FC236}">
                  <a16:creationId xmlns:a16="http://schemas.microsoft.com/office/drawing/2014/main" id="{AADA89CC-15CB-4F01-AC90-4AB23406F7D7}"/>
                </a:ext>
              </a:extLst>
            </p:cNvPr>
            <p:cNvSpPr/>
            <p:nvPr/>
          </p:nvSpPr>
          <p:spPr>
            <a:xfrm>
              <a:off x="-408231" y="-1673643"/>
              <a:ext cx="10205678" cy="10205678"/>
            </a:xfrm>
            <a:prstGeom prst="ellipse">
              <a:avLst/>
            </a:prstGeom>
            <a:noFill/>
            <a:ln w="12700" cap="flat" cmpd="sng" algn="ctr">
              <a:solidFill>
                <a:schemeClr val="bg1">
                  <a:lumMod val="78333"/>
                  <a:alpha val="6190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1" name="椭圆 70">
              <a:extLst>
                <a:ext uri="{FF2B5EF4-FFF2-40B4-BE49-F238E27FC236}">
                  <a16:creationId xmlns:a16="http://schemas.microsoft.com/office/drawing/2014/main" id="{BFD68403-3A57-4A24-ACF1-E7EA421613AC}"/>
                </a:ext>
              </a:extLst>
            </p:cNvPr>
            <p:cNvSpPr/>
            <p:nvPr/>
          </p:nvSpPr>
          <p:spPr>
            <a:xfrm>
              <a:off x="-74441" y="-1339853"/>
              <a:ext cx="9538097" cy="9538097"/>
            </a:xfrm>
            <a:prstGeom prst="ellipse">
              <a:avLst/>
            </a:prstGeom>
            <a:noFill/>
            <a:ln w="12700" cap="flat" cmpd="sng" algn="ctr">
              <a:solidFill>
                <a:schemeClr val="bg1">
                  <a:lumMod val="80000"/>
                  <a:alpha val="5714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2" name="椭圆 71">
              <a:extLst>
                <a:ext uri="{FF2B5EF4-FFF2-40B4-BE49-F238E27FC236}">
                  <a16:creationId xmlns:a16="http://schemas.microsoft.com/office/drawing/2014/main" id="{CA6BD94C-2A88-41A2-AEE4-B0E492DAC0EA}"/>
                </a:ext>
              </a:extLst>
            </p:cNvPr>
            <p:cNvSpPr/>
            <p:nvPr/>
          </p:nvSpPr>
          <p:spPr>
            <a:xfrm>
              <a:off x="259350" y="-1006062"/>
              <a:ext cx="8870516" cy="8870516"/>
            </a:xfrm>
            <a:prstGeom prst="ellipse">
              <a:avLst/>
            </a:prstGeom>
            <a:noFill/>
            <a:ln w="12700" cap="flat" cmpd="sng" algn="ctr">
              <a:solidFill>
                <a:schemeClr val="bg1">
                  <a:lumMod val="81667"/>
                  <a:alpha val="5238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3" name="椭圆 72">
              <a:extLst>
                <a:ext uri="{FF2B5EF4-FFF2-40B4-BE49-F238E27FC236}">
                  <a16:creationId xmlns:a16="http://schemas.microsoft.com/office/drawing/2014/main" id="{ECE08CB3-02E1-4F14-BAB2-B719D34CD7F2}"/>
                </a:ext>
              </a:extLst>
            </p:cNvPr>
            <p:cNvSpPr/>
            <p:nvPr/>
          </p:nvSpPr>
          <p:spPr>
            <a:xfrm>
              <a:off x="593140" y="-672272"/>
              <a:ext cx="8202935" cy="8202935"/>
            </a:xfrm>
            <a:prstGeom prst="ellipse">
              <a:avLst/>
            </a:prstGeom>
            <a:noFill/>
            <a:ln w="12700" cap="flat" cmpd="sng" algn="ctr">
              <a:solidFill>
                <a:schemeClr val="bg1">
                  <a:lumMod val="83333"/>
                  <a:alpha val="47619"/>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4" name="椭圆 73">
              <a:extLst>
                <a:ext uri="{FF2B5EF4-FFF2-40B4-BE49-F238E27FC236}">
                  <a16:creationId xmlns:a16="http://schemas.microsoft.com/office/drawing/2014/main" id="{2EA68AF0-ABB6-489F-A58B-9651AB8CB241}"/>
                </a:ext>
              </a:extLst>
            </p:cNvPr>
            <p:cNvSpPr/>
            <p:nvPr/>
          </p:nvSpPr>
          <p:spPr>
            <a:xfrm>
              <a:off x="926931" y="-338481"/>
              <a:ext cx="7535354" cy="7535354"/>
            </a:xfrm>
            <a:prstGeom prst="ellipse">
              <a:avLst/>
            </a:prstGeom>
            <a:noFill/>
            <a:ln w="12700" cap="flat" cmpd="sng" algn="ctr">
              <a:solidFill>
                <a:schemeClr val="bg1">
                  <a:lumMod val="85000"/>
                  <a:alpha val="42857"/>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5" name="椭圆 74">
              <a:extLst>
                <a:ext uri="{FF2B5EF4-FFF2-40B4-BE49-F238E27FC236}">
                  <a16:creationId xmlns:a16="http://schemas.microsoft.com/office/drawing/2014/main" id="{2FC29EDA-752F-4112-915D-196DE65B9455}"/>
                </a:ext>
              </a:extLst>
            </p:cNvPr>
            <p:cNvSpPr/>
            <p:nvPr/>
          </p:nvSpPr>
          <p:spPr>
            <a:xfrm>
              <a:off x="1260721" y="-4691"/>
              <a:ext cx="6867773" cy="6867773"/>
            </a:xfrm>
            <a:prstGeom prst="ellipse">
              <a:avLst/>
            </a:prstGeom>
            <a:noFill/>
            <a:ln w="12700" cap="flat" cmpd="sng" algn="ctr">
              <a:solidFill>
                <a:schemeClr val="bg1">
                  <a:lumMod val="86667"/>
                  <a:alpha val="38095"/>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6" name="椭圆 75">
              <a:extLst>
                <a:ext uri="{FF2B5EF4-FFF2-40B4-BE49-F238E27FC236}">
                  <a16:creationId xmlns:a16="http://schemas.microsoft.com/office/drawing/2014/main" id="{577FB308-4050-48D6-90A7-4AB5ACDA9D72}"/>
                </a:ext>
              </a:extLst>
            </p:cNvPr>
            <p:cNvSpPr/>
            <p:nvPr/>
          </p:nvSpPr>
          <p:spPr>
            <a:xfrm>
              <a:off x="1594512" y="329100"/>
              <a:ext cx="6200192" cy="6200192"/>
            </a:xfrm>
            <a:prstGeom prst="ellipse">
              <a:avLst/>
            </a:prstGeom>
            <a:noFill/>
            <a:ln w="12700" cap="flat" cmpd="sng" algn="ctr">
              <a:solidFill>
                <a:schemeClr val="bg1">
                  <a:lumMod val="88333"/>
                  <a:alpha val="33333"/>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7" name="椭圆 76">
              <a:extLst>
                <a:ext uri="{FF2B5EF4-FFF2-40B4-BE49-F238E27FC236}">
                  <a16:creationId xmlns:a16="http://schemas.microsoft.com/office/drawing/2014/main" id="{D49FD28E-A1A5-43BD-AD85-04EAFEF21B0F}"/>
                </a:ext>
              </a:extLst>
            </p:cNvPr>
            <p:cNvSpPr/>
            <p:nvPr/>
          </p:nvSpPr>
          <p:spPr>
            <a:xfrm>
              <a:off x="1928302" y="662890"/>
              <a:ext cx="5532612" cy="5532612"/>
            </a:xfrm>
            <a:prstGeom prst="ellipse">
              <a:avLst/>
            </a:prstGeom>
            <a:noFill/>
            <a:ln w="12700" cap="flat" cmpd="sng" algn="ctr">
              <a:solidFill>
                <a:schemeClr val="bg1">
                  <a:lumMod val="90000"/>
                  <a:alpha val="28571"/>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8" name="椭圆 77">
              <a:extLst>
                <a:ext uri="{FF2B5EF4-FFF2-40B4-BE49-F238E27FC236}">
                  <a16:creationId xmlns:a16="http://schemas.microsoft.com/office/drawing/2014/main" id="{3BCD2058-1A2E-489E-BB06-50CA57966912}"/>
                </a:ext>
              </a:extLst>
            </p:cNvPr>
            <p:cNvSpPr/>
            <p:nvPr/>
          </p:nvSpPr>
          <p:spPr>
            <a:xfrm>
              <a:off x="2262093" y="996681"/>
              <a:ext cx="4865031" cy="4865031"/>
            </a:xfrm>
            <a:prstGeom prst="ellipse">
              <a:avLst/>
            </a:prstGeom>
            <a:noFill/>
            <a:ln w="12700" cap="flat" cmpd="sng" algn="ctr">
              <a:solidFill>
                <a:schemeClr val="bg1">
                  <a:lumMod val="91667"/>
                  <a:alpha val="23810"/>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9" name="椭圆 78">
              <a:extLst>
                <a:ext uri="{FF2B5EF4-FFF2-40B4-BE49-F238E27FC236}">
                  <a16:creationId xmlns:a16="http://schemas.microsoft.com/office/drawing/2014/main" id="{A79C10EC-5B90-493B-83F0-47929D9C6CC3}"/>
                </a:ext>
              </a:extLst>
            </p:cNvPr>
            <p:cNvSpPr/>
            <p:nvPr/>
          </p:nvSpPr>
          <p:spPr>
            <a:xfrm>
              <a:off x="2595883" y="1330471"/>
              <a:ext cx="4197450" cy="4197450"/>
            </a:xfrm>
            <a:prstGeom prst="ellipse">
              <a:avLst/>
            </a:prstGeom>
            <a:noFill/>
            <a:ln w="12700" cap="flat" cmpd="sng" algn="ctr">
              <a:solidFill>
                <a:schemeClr val="bg1">
                  <a:lumMod val="93333"/>
                  <a:alpha val="19048"/>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0" name="椭圆 79">
              <a:extLst>
                <a:ext uri="{FF2B5EF4-FFF2-40B4-BE49-F238E27FC236}">
                  <a16:creationId xmlns:a16="http://schemas.microsoft.com/office/drawing/2014/main" id="{7A4A6D6F-17F0-4E4E-9CA5-A2B690A0B36B}"/>
                </a:ext>
              </a:extLst>
            </p:cNvPr>
            <p:cNvSpPr/>
            <p:nvPr/>
          </p:nvSpPr>
          <p:spPr>
            <a:xfrm>
              <a:off x="2929674" y="1664262"/>
              <a:ext cx="3529869" cy="3529869"/>
            </a:xfrm>
            <a:prstGeom prst="ellipse">
              <a:avLst/>
            </a:prstGeom>
            <a:noFill/>
            <a:ln w="12700" cap="flat" cmpd="sng" algn="ctr">
              <a:solidFill>
                <a:schemeClr val="bg1">
                  <a:lumMod val="95000"/>
                  <a:alpha val="14286"/>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1" name="椭圆 80">
              <a:extLst>
                <a:ext uri="{FF2B5EF4-FFF2-40B4-BE49-F238E27FC236}">
                  <a16:creationId xmlns:a16="http://schemas.microsoft.com/office/drawing/2014/main" id="{F852896F-BDFA-4055-A304-C613713EAEE6}"/>
                </a:ext>
              </a:extLst>
            </p:cNvPr>
            <p:cNvSpPr/>
            <p:nvPr/>
          </p:nvSpPr>
          <p:spPr>
            <a:xfrm>
              <a:off x="3263464" y="1998052"/>
              <a:ext cx="2862288" cy="2862288"/>
            </a:xfrm>
            <a:prstGeom prst="ellipse">
              <a:avLst/>
            </a:prstGeom>
            <a:noFill/>
            <a:ln w="12700" cap="flat" cmpd="sng" algn="ctr">
              <a:solidFill>
                <a:schemeClr val="bg1">
                  <a:lumMod val="96667"/>
                  <a:alpha val="9524"/>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2" name="椭圆 81">
              <a:extLst>
                <a:ext uri="{FF2B5EF4-FFF2-40B4-BE49-F238E27FC236}">
                  <a16:creationId xmlns:a16="http://schemas.microsoft.com/office/drawing/2014/main" id="{6BC764F0-11B3-4C5A-B981-AD7D4F747F57}"/>
                </a:ext>
              </a:extLst>
            </p:cNvPr>
            <p:cNvSpPr/>
            <p:nvPr/>
          </p:nvSpPr>
          <p:spPr>
            <a:xfrm>
              <a:off x="3597254" y="2331843"/>
              <a:ext cx="2194707" cy="2194707"/>
            </a:xfrm>
            <a:prstGeom prst="ellipse">
              <a:avLst/>
            </a:prstGeom>
            <a:noFill/>
            <a:ln w="12700" cap="flat" cmpd="sng" algn="ctr">
              <a:solidFill>
                <a:schemeClr val="bg1">
                  <a:lumMod val="98333"/>
                  <a:alpha val="4762"/>
                </a:schemeClr>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62" name="椭圆 61">
              <a:extLst>
                <a:ext uri="{FF2B5EF4-FFF2-40B4-BE49-F238E27FC236}">
                  <a16:creationId xmlns:a16="http://schemas.microsoft.com/office/drawing/2014/main" id="{10C562C0-23A0-4655-9ECA-47229768405C}"/>
                </a:ext>
              </a:extLst>
            </p:cNvPr>
            <p:cNvSpPr/>
            <p:nvPr/>
          </p:nvSpPr>
          <p:spPr>
            <a:xfrm flipH="1">
              <a:off x="3931045" y="2665633"/>
              <a:ext cx="1527126" cy="1527126"/>
            </a:xfrm>
            <a:prstGeom prst="ellipse">
              <a:avLst/>
            </a:prstGeom>
            <a:no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75">
            <a:extLst>
              <a:ext uri="{FF2B5EF4-FFF2-40B4-BE49-F238E27FC236}">
                <a16:creationId xmlns:a16="http://schemas.microsoft.com/office/drawing/2014/main" id="{29AB016A-968C-4445-A788-B7CD7A20181C}"/>
              </a:ext>
            </a:extLst>
          </p:cNvPr>
          <p:cNvGrpSpPr/>
          <p:nvPr/>
        </p:nvGrpSpPr>
        <p:grpSpPr>
          <a:xfrm>
            <a:off x="-2344603" y="-1512542"/>
            <a:ext cx="5948978" cy="5063335"/>
            <a:chOff x="-2344603" y="-3324499"/>
            <a:chExt cx="5948978" cy="5063335"/>
          </a:xfrm>
        </p:grpSpPr>
        <p:sp>
          <p:nvSpPr>
            <p:cNvPr id="84" name="图形 1">
              <a:extLst>
                <a:ext uri="{FF2B5EF4-FFF2-40B4-BE49-F238E27FC236}">
                  <a16:creationId xmlns:a16="http://schemas.microsoft.com/office/drawing/2014/main" id="{21EE5C84-CA7E-42EF-B3F5-CBF3F383A06B}"/>
                </a:ext>
              </a:extLst>
            </p:cNvPr>
            <p:cNvSpPr/>
            <p:nvPr/>
          </p:nvSpPr>
          <p:spPr>
            <a:xfrm rot="14887572">
              <a:off x="-1901782" y="-3767320"/>
              <a:ext cx="5063335" cy="594897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7222"/>
                  <a:alpha val="11111"/>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grpSp>
          <p:nvGrpSpPr>
            <p:cNvPr id="85" name="组合 77">
              <a:extLst>
                <a:ext uri="{FF2B5EF4-FFF2-40B4-BE49-F238E27FC236}">
                  <a16:creationId xmlns:a16="http://schemas.microsoft.com/office/drawing/2014/main" id="{D254A4E2-9986-44B7-9B66-80D224D258D2}"/>
                </a:ext>
              </a:extLst>
            </p:cNvPr>
            <p:cNvGrpSpPr/>
            <p:nvPr/>
          </p:nvGrpSpPr>
          <p:grpSpPr>
            <a:xfrm>
              <a:off x="-2162584" y="-3169579"/>
              <a:ext cx="5584942" cy="4753495"/>
              <a:chOff x="-2162584" y="-3169579"/>
              <a:chExt cx="5584942" cy="4753495"/>
            </a:xfrm>
          </p:grpSpPr>
          <p:sp>
            <p:nvSpPr>
              <p:cNvPr id="86" name="图形 1">
                <a:extLst>
                  <a:ext uri="{FF2B5EF4-FFF2-40B4-BE49-F238E27FC236}">
                    <a16:creationId xmlns:a16="http://schemas.microsoft.com/office/drawing/2014/main" id="{C7E27CF4-2121-46F9-8E08-3DF371EA9DEE}"/>
                  </a:ext>
                </a:extLst>
              </p:cNvPr>
              <p:cNvSpPr/>
              <p:nvPr/>
            </p:nvSpPr>
            <p:spPr>
              <a:xfrm rot="14887572">
                <a:off x="-1746861" y="-3585302"/>
                <a:ext cx="4753495" cy="558494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4444"/>
                    <a:alpha val="22222"/>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7" name="图形 1">
                <a:extLst>
                  <a:ext uri="{FF2B5EF4-FFF2-40B4-BE49-F238E27FC236}">
                    <a16:creationId xmlns:a16="http://schemas.microsoft.com/office/drawing/2014/main" id="{CA8D257E-F35C-4420-8DBF-03073E391DA4}"/>
                  </a:ext>
                </a:extLst>
              </p:cNvPr>
              <p:cNvSpPr/>
              <p:nvPr/>
            </p:nvSpPr>
            <p:spPr>
              <a:xfrm rot="14887572">
                <a:off x="-1591941" y="-3403284"/>
                <a:ext cx="4443654" cy="522090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91667"/>
                    <a:alpha val="33333"/>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8" name="图形 1">
                <a:extLst>
                  <a:ext uri="{FF2B5EF4-FFF2-40B4-BE49-F238E27FC236}">
                    <a16:creationId xmlns:a16="http://schemas.microsoft.com/office/drawing/2014/main" id="{44B2A8B2-CC4F-4AD4-9E61-BD3BF579AA83}"/>
                  </a:ext>
                </a:extLst>
              </p:cNvPr>
              <p:cNvSpPr/>
              <p:nvPr/>
            </p:nvSpPr>
            <p:spPr>
              <a:xfrm rot="14887572">
                <a:off x="-1437021" y="-3221266"/>
                <a:ext cx="4133813" cy="485687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8889"/>
                    <a:alpha val="44444"/>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89" name="图形 1">
                <a:extLst>
                  <a:ext uri="{FF2B5EF4-FFF2-40B4-BE49-F238E27FC236}">
                    <a16:creationId xmlns:a16="http://schemas.microsoft.com/office/drawing/2014/main" id="{A183A1D5-20A9-41B4-9947-1C6C401F6C26}"/>
                  </a:ext>
                </a:extLst>
              </p:cNvPr>
              <p:cNvSpPr/>
              <p:nvPr/>
            </p:nvSpPr>
            <p:spPr>
              <a:xfrm rot="14887572">
                <a:off x="-1282100" y="-3039248"/>
                <a:ext cx="3823973" cy="4492834"/>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6111"/>
                    <a:alpha val="55556"/>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0" name="图形 1">
                <a:extLst>
                  <a:ext uri="{FF2B5EF4-FFF2-40B4-BE49-F238E27FC236}">
                    <a16:creationId xmlns:a16="http://schemas.microsoft.com/office/drawing/2014/main" id="{38BFDB9A-4B35-445C-9CC8-570A0E4692DD}"/>
                  </a:ext>
                </a:extLst>
              </p:cNvPr>
              <p:cNvSpPr/>
              <p:nvPr/>
            </p:nvSpPr>
            <p:spPr>
              <a:xfrm rot="14887572">
                <a:off x="-1127180" y="-2857230"/>
                <a:ext cx="3514132" cy="4128798"/>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3333"/>
                    <a:alpha val="66667"/>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1" name="图形 1">
                <a:extLst>
                  <a:ext uri="{FF2B5EF4-FFF2-40B4-BE49-F238E27FC236}">
                    <a16:creationId xmlns:a16="http://schemas.microsoft.com/office/drawing/2014/main" id="{DD4BFA58-F322-493E-931F-0A42D7D5DB5F}"/>
                  </a:ext>
                </a:extLst>
              </p:cNvPr>
              <p:cNvSpPr/>
              <p:nvPr/>
            </p:nvSpPr>
            <p:spPr>
              <a:xfrm rot="14887572">
                <a:off x="-972260" y="-2675212"/>
                <a:ext cx="3204291" cy="3764762"/>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80556"/>
                    <a:alpha val="77778"/>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2" name="图形 1">
                <a:extLst>
                  <a:ext uri="{FF2B5EF4-FFF2-40B4-BE49-F238E27FC236}">
                    <a16:creationId xmlns:a16="http://schemas.microsoft.com/office/drawing/2014/main" id="{4B714464-47CB-4BA4-BEAA-7EBFE6C4C4D6}"/>
                  </a:ext>
                </a:extLst>
              </p:cNvPr>
              <p:cNvSpPr/>
              <p:nvPr/>
            </p:nvSpPr>
            <p:spPr>
              <a:xfrm rot="14887572">
                <a:off x="-817339" y="-2493194"/>
                <a:ext cx="2894451" cy="3400726"/>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gradFill flip="none" rotWithShape="1">
                <a:gsLst>
                  <a:gs pos="0">
                    <a:schemeClr val="accent1">
                      <a:lumMod val="5000"/>
                      <a:lumOff val="95000"/>
                      <a:alpha val="0"/>
                    </a:schemeClr>
                  </a:gs>
                  <a:gs pos="100000">
                    <a:schemeClr val="bg1">
                      <a:lumMod val="85000"/>
                      <a:alpha val="0"/>
                    </a:schemeClr>
                  </a:gs>
                </a:gsLst>
                <a:lin ang="10800000" scaled="1"/>
                <a:tileRect/>
              </a:gradFill>
              <a:ln w="9525" cap="flat" cmpd="sng" algn="ctr">
                <a:solidFill>
                  <a:schemeClr val="bg1">
                    <a:lumMod val="77778"/>
                    <a:alpha val="88889"/>
                  </a:schemeClr>
                </a:solidFill>
                <a:prstDash val="solid"/>
                <a:miter lim="800000"/>
                <a:headEnd type="none" w="med" len="med"/>
                <a:tailEnd type="none" w="med" len="med"/>
              </a:ln>
              <a:effectLst>
                <a:outerShdw blurRad="635000" sx="102000" sy="102000" algn="ctr" rotWithShape="0">
                  <a:srgbClr val="323232">
                    <a:alpha val="10000"/>
                  </a:srgbClr>
                </a:outerShdw>
              </a:effectLst>
            </p:spPr>
            <p:txBody>
              <a:bodyPr rtlCol="0" anchor="ctr"/>
              <a:lstStyle/>
              <a:p>
                <a:endParaRPr lang="zh-CN" altLang="en-US">
                  <a:solidFill>
                    <a:schemeClr val="tx1">
                      <a:lumMod val="100000"/>
                    </a:schemeClr>
                  </a:solidFill>
                </a:endParaRPr>
              </a:p>
            </p:txBody>
          </p:sp>
          <p:sp>
            <p:nvSpPr>
              <p:cNvPr id="93" name="图形 1">
                <a:extLst>
                  <a:ext uri="{FF2B5EF4-FFF2-40B4-BE49-F238E27FC236}">
                    <a16:creationId xmlns:a16="http://schemas.microsoft.com/office/drawing/2014/main" id="{80B3809F-7C0D-46D1-BE15-F407EE30B173}"/>
                  </a:ext>
                </a:extLst>
              </p:cNvPr>
              <p:cNvSpPr/>
              <p:nvPr/>
            </p:nvSpPr>
            <p:spPr>
              <a:xfrm rot="14887572">
                <a:off x="-662419" y="-231117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noFill/>
              <a:ln w="9525" cap="flat">
                <a:solidFill>
                  <a:schemeClr val="bg1">
                    <a:lumMod val="75000"/>
                  </a:schemeClr>
                </a:solidFill>
                <a:prstDash val="solid"/>
                <a:miter/>
              </a:ln>
              <a:effectLst>
                <a:outerShdw blurRad="635000" sx="102000" sy="102000" algn="ctr" rotWithShape="0">
                  <a:srgbClr val="323232">
                    <a:alpha val="10000"/>
                  </a:srgbClr>
                </a:outerShdw>
              </a:effectLst>
            </p:spPr>
            <p:txBody>
              <a:bodyPr rtlCol="0" anchor="ctr"/>
              <a:lstStyle/>
              <a:p>
                <a:endParaRPr lang="zh-CN" altLang="en-US"/>
              </a:p>
            </p:txBody>
          </p:sp>
          <p:sp>
            <p:nvSpPr>
              <p:cNvPr id="94" name="图形 1">
                <a:extLst>
                  <a:ext uri="{FF2B5EF4-FFF2-40B4-BE49-F238E27FC236}">
                    <a16:creationId xmlns:a16="http://schemas.microsoft.com/office/drawing/2014/main" id="{9619BCF8-CE93-45C6-A997-306488B955D1}"/>
                  </a:ext>
                </a:extLst>
              </p:cNvPr>
              <p:cNvSpPr/>
              <p:nvPr/>
            </p:nvSpPr>
            <p:spPr>
              <a:xfrm rot="14887572">
                <a:off x="-652248" y="-2314336"/>
                <a:ext cx="2584610" cy="3036690"/>
              </a:xfrm>
              <a:custGeom>
                <a:avLst/>
                <a:gdLst>
                  <a:gd name="connsiteX0" fmla="*/ 4277864 w 5391150"/>
                  <a:gd name="connsiteY0" fmla="*/ 4438538 h 6334125"/>
                  <a:gd name="connsiteX1" fmla="*/ 3611113 w 5391150"/>
                  <a:gd name="connsiteY1" fmla="*/ 9413 h 6334125"/>
                  <a:gd name="connsiteX2" fmla="*/ 86863 w 5391150"/>
                  <a:gd name="connsiteY2" fmla="*/ 3562238 h 6334125"/>
                  <a:gd name="connsiteX3" fmla="*/ 4277864 w 5391150"/>
                  <a:gd name="connsiteY3" fmla="*/ 4438538 h 6334125"/>
                </a:gdLst>
                <a:ahLst/>
                <a:cxnLst>
                  <a:cxn ang="0">
                    <a:pos x="connsiteX0" y="connsiteY0"/>
                  </a:cxn>
                  <a:cxn ang="0">
                    <a:pos x="connsiteX1" y="connsiteY1"/>
                  </a:cxn>
                  <a:cxn ang="0">
                    <a:pos x="connsiteX2" y="connsiteY2"/>
                  </a:cxn>
                  <a:cxn ang="0">
                    <a:pos x="connsiteX3" y="connsiteY3"/>
                  </a:cxn>
                </a:cxnLst>
                <a:rect l="l" t="t" r="r" b="b"/>
                <a:pathLst>
                  <a:path w="5391150" h="6334125">
                    <a:moveTo>
                      <a:pt x="4277864" y="4438538"/>
                    </a:moveTo>
                    <a:cubicBezTo>
                      <a:pt x="4277864" y="4438538"/>
                      <a:pt x="7192513" y="476138"/>
                      <a:pt x="3611113" y="9413"/>
                    </a:cubicBezTo>
                    <a:cubicBezTo>
                      <a:pt x="3611113" y="9413"/>
                      <a:pt x="-656087" y="-362062"/>
                      <a:pt x="86863" y="3562238"/>
                    </a:cubicBezTo>
                    <a:cubicBezTo>
                      <a:pt x="86863" y="3562238"/>
                      <a:pt x="1553713" y="9181988"/>
                      <a:pt x="4277864" y="4438538"/>
                    </a:cubicBezTo>
                    <a:close/>
                  </a:path>
                </a:pathLst>
              </a:custGeom>
              <a:solidFill>
                <a:schemeClr val="bg1"/>
              </a:solidFill>
              <a:ln w="9525" cap="flat">
                <a:solidFill>
                  <a:schemeClr val="bg1"/>
                </a:solidFill>
                <a:prstDash val="solid"/>
                <a:miter/>
              </a:ln>
              <a:effectLst>
                <a:outerShdw blurRad="190500" dist="38100" dir="13500000" algn="br" rotWithShape="0">
                  <a:prstClr val="black">
                    <a:alpha val="20000"/>
                  </a:prstClr>
                </a:outerShdw>
              </a:effectLst>
            </p:spPr>
            <p:txBody>
              <a:bodyPr rtlCol="0" anchor="ctr"/>
              <a:lstStyle/>
              <a:p>
                <a:endParaRPr lang="zh-CN" altLang="en-US"/>
              </a:p>
            </p:txBody>
          </p:sp>
        </p:grpSp>
      </p:grpSp>
      <p:sp>
        <p:nvSpPr>
          <p:cNvPr id="95" name="文本框 87">
            <a:extLst>
              <a:ext uri="{FF2B5EF4-FFF2-40B4-BE49-F238E27FC236}">
                <a16:creationId xmlns:a16="http://schemas.microsoft.com/office/drawing/2014/main" id="{3934A097-7A2B-4C3F-BEB0-4C0A985DFFB9}"/>
              </a:ext>
            </a:extLst>
          </p:cNvPr>
          <p:cNvSpPr txBox="1"/>
          <p:nvPr/>
        </p:nvSpPr>
        <p:spPr>
          <a:xfrm>
            <a:off x="369618" y="499293"/>
            <a:ext cx="5448777" cy="707886"/>
          </a:xfrm>
          <a:prstGeom prst="rect">
            <a:avLst/>
          </a:prstGeom>
          <a:noFill/>
        </p:spPr>
        <p:txBody>
          <a:bodyPr wrap="none" rtlCol="0">
            <a:spAutoFit/>
          </a:bodyPr>
          <a:lstStyle/>
          <a:p>
            <a:r>
              <a:rPr lang="zh-TW" altLang="en-US" sz="4000" dirty="0">
                <a:latin typeface="微軟正黑體"/>
                <a:ea typeface="微軟正黑體"/>
                <a:cs typeface="微軟正黑體"/>
              </a:rPr>
              <a:t>使用案例圖範例：</a:t>
            </a:r>
            <a:r>
              <a:rPr lang="en-US" altLang="zh-TW" sz="4000" dirty="0">
                <a:latin typeface="微軟正黑體"/>
                <a:ea typeface="微軟正黑體"/>
                <a:cs typeface="微軟正黑體"/>
              </a:rPr>
              <a:t>ATM</a:t>
            </a:r>
            <a:endParaRPr lang="zh-CN" altLang="en-US" sz="4000" dirty="0">
              <a:latin typeface="微軟正黑體"/>
              <a:ea typeface="微軟正黑體"/>
              <a:cs typeface="微軟正黑體"/>
            </a:endParaRPr>
          </a:p>
        </p:txBody>
      </p:sp>
      <p:sp>
        <p:nvSpPr>
          <p:cNvPr id="2" name="文字方塊 1"/>
          <p:cNvSpPr txBox="1"/>
          <p:nvPr/>
        </p:nvSpPr>
        <p:spPr>
          <a:xfrm>
            <a:off x="5323680" y="5068124"/>
            <a:ext cx="800219" cy="461665"/>
          </a:xfrm>
          <a:prstGeom prst="rect">
            <a:avLst/>
          </a:prstGeom>
          <a:solidFill>
            <a:schemeClr val="bg2">
              <a:lumMod val="25000"/>
            </a:schemeClr>
          </a:solidFill>
        </p:spPr>
        <p:txBody>
          <a:bodyPr wrap="none" rtlCol="0">
            <a:spAutoFit/>
          </a:bodyPr>
          <a:lstStyle/>
          <a:p>
            <a:r>
              <a:rPr kumimoji="1" lang="zh-TW" altLang="en-US" sz="2400" dirty="0">
                <a:solidFill>
                  <a:schemeClr val="bg1"/>
                </a:solidFill>
                <a:latin typeface="微軟正黑體"/>
                <a:ea typeface="微軟正黑體"/>
                <a:cs typeface="微軟正黑體"/>
              </a:rPr>
              <a:t>客戶</a:t>
            </a:r>
          </a:p>
        </p:txBody>
      </p:sp>
      <p:pic>
        <p:nvPicPr>
          <p:cNvPr id="3" name="圖片 2" descr="iconfinder_user_925901.png"/>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71821" y="3577365"/>
            <a:ext cx="1339706" cy="1339706"/>
          </a:xfrm>
          <a:prstGeom prst="rect">
            <a:avLst/>
          </a:prstGeom>
        </p:spPr>
      </p:pic>
      <p:sp>
        <p:nvSpPr>
          <p:cNvPr id="5" name="橢圓 4"/>
          <p:cNvSpPr/>
          <p:nvPr/>
        </p:nvSpPr>
        <p:spPr>
          <a:xfrm>
            <a:off x="7188610" y="2382097"/>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提款</a:t>
            </a:r>
          </a:p>
        </p:txBody>
      </p:sp>
      <p:sp>
        <p:nvSpPr>
          <p:cNvPr id="110" name="橢圓 109"/>
          <p:cNvSpPr/>
          <p:nvPr/>
        </p:nvSpPr>
        <p:spPr>
          <a:xfrm>
            <a:off x="7673047" y="3804421"/>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存款</a:t>
            </a:r>
          </a:p>
        </p:txBody>
      </p:sp>
      <p:sp>
        <p:nvSpPr>
          <p:cNvPr id="111" name="橢圓 110"/>
          <p:cNvSpPr/>
          <p:nvPr/>
        </p:nvSpPr>
        <p:spPr>
          <a:xfrm>
            <a:off x="7631543" y="5306749"/>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更改密碼</a:t>
            </a:r>
          </a:p>
        </p:txBody>
      </p:sp>
      <p:sp>
        <p:nvSpPr>
          <p:cNvPr id="112" name="橢圓 111"/>
          <p:cNvSpPr/>
          <p:nvPr/>
        </p:nvSpPr>
        <p:spPr>
          <a:xfrm>
            <a:off x="5899630" y="1757281"/>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餘額查詢</a:t>
            </a:r>
          </a:p>
        </p:txBody>
      </p:sp>
      <p:sp>
        <p:nvSpPr>
          <p:cNvPr id="113" name="橢圓 112"/>
          <p:cNvSpPr/>
          <p:nvPr/>
        </p:nvSpPr>
        <p:spPr>
          <a:xfrm>
            <a:off x="4493789" y="1812384"/>
            <a:ext cx="962910" cy="962910"/>
          </a:xfrm>
          <a:prstGeom prst="ellipse">
            <a:avLst/>
          </a:prstGeom>
          <a:noFill/>
          <a:ln w="19050" cmpd="sng">
            <a:solidFill>
              <a:srgbClr val="3B383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TW" altLang="en-US" dirty="0">
                <a:solidFill>
                  <a:srgbClr val="000000"/>
                </a:solidFill>
                <a:latin typeface="微軟正黑體"/>
                <a:ea typeface="微軟正黑體"/>
                <a:cs typeface="微軟正黑體"/>
              </a:rPr>
              <a:t>轉帳</a:t>
            </a:r>
          </a:p>
        </p:txBody>
      </p:sp>
      <p:cxnSp>
        <p:nvCxnSpPr>
          <p:cNvPr id="6" name="直線接點 5"/>
          <p:cNvCxnSpPr>
            <a:stCxn id="113" idx="4"/>
          </p:cNvCxnSpPr>
          <p:nvPr/>
        </p:nvCxnSpPr>
        <p:spPr>
          <a:xfrm>
            <a:off x="4975244" y="2775294"/>
            <a:ext cx="450112" cy="8946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flipH="1">
            <a:off x="5998617" y="2720191"/>
            <a:ext cx="359577" cy="8723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flipH="1">
            <a:off x="6201947" y="3265003"/>
            <a:ext cx="1187786" cy="5394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線接點 50"/>
          <p:cNvCxnSpPr>
            <a:stCxn id="110" idx="2"/>
          </p:cNvCxnSpPr>
          <p:nvPr/>
        </p:nvCxnSpPr>
        <p:spPr>
          <a:xfrm flipH="1" flipV="1">
            <a:off x="6222002" y="4217373"/>
            <a:ext cx="1451045" cy="6850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接點 54"/>
          <p:cNvCxnSpPr>
            <a:stCxn id="111" idx="2"/>
          </p:cNvCxnSpPr>
          <p:nvPr/>
        </p:nvCxnSpPr>
        <p:spPr>
          <a:xfrm flipH="1" flipV="1">
            <a:off x="6413791" y="4911488"/>
            <a:ext cx="1217752" cy="87671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05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线条"/>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3409</TotalTime>
  <Words>3842</Words>
  <Application>Microsoft Office PowerPoint</Application>
  <PresentationFormat>寬螢幕</PresentationFormat>
  <Paragraphs>453</Paragraphs>
  <Slides>54</Slides>
  <Notes>54</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54</vt:i4>
      </vt:variant>
    </vt:vector>
  </HeadingPairs>
  <TitlesOfParts>
    <vt:vector size="64" baseType="lpstr">
      <vt:lpstr>等线</vt:lpstr>
      <vt:lpstr>等线 Light</vt:lpstr>
      <vt:lpstr>仓耳今楷05-6763 W05</vt:lpstr>
      <vt:lpstr>微软雅黑 Light</vt:lpstr>
      <vt:lpstr>微軟正黑體</vt:lpstr>
      <vt:lpstr>新細明體</vt:lpstr>
      <vt:lpstr>Arial</vt:lpstr>
      <vt:lpstr>Wingdings</vt:lpstr>
      <vt:lpstr>Office 主题​​</vt:lpstr>
      <vt:lpstr>Visio</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cclin</cp:lastModifiedBy>
  <cp:revision>216</cp:revision>
  <dcterms:created xsi:type="dcterms:W3CDTF">2019-07-26T02:46:03Z</dcterms:created>
  <dcterms:modified xsi:type="dcterms:W3CDTF">2021-09-30T00:46:33Z</dcterms:modified>
</cp:coreProperties>
</file>