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73" r:id="rId3"/>
    <p:sldId id="342" r:id="rId4"/>
    <p:sldId id="374" r:id="rId5"/>
    <p:sldId id="266" r:id="rId6"/>
    <p:sldId id="267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265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247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52138-4798-A048-8682-F7EF49123C72}" type="datetimeFigureOut">
              <a:rPr kumimoji="1" lang="zh-TW" altLang="en-US" smtClean="0"/>
              <a:t>2021/10/13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0B7E6-73A7-7E4B-8A8F-CC14C78F5E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65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1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 userDrawn="1"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8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 userDrawn="1"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9" name="图形 1">
            <a:extLst>
              <a:ext uri="{FF2B5EF4-FFF2-40B4-BE49-F238E27FC236}">
                <a16:creationId xmlns:a16="http://schemas.microsoft.com/office/drawing/2014/main" id="{2ACD1BA4-5B7D-43FB-9365-F2E6CF6DF84D}"/>
              </a:ext>
            </a:extLst>
          </p:cNvPr>
          <p:cNvSpPr/>
          <p:nvPr userDrawn="1"/>
        </p:nvSpPr>
        <p:spPr>
          <a:xfrm rot="1387572">
            <a:off x="4623011" y="1380086"/>
            <a:ext cx="3593563" cy="422211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BDBDB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0" name="图形 1">
            <a:extLst>
              <a:ext uri="{FF2B5EF4-FFF2-40B4-BE49-F238E27FC236}">
                <a16:creationId xmlns:a16="http://schemas.microsoft.com/office/drawing/2014/main" id="{2406CFEB-8FFE-4F07-939C-E375A2F50EA9}"/>
              </a:ext>
            </a:extLst>
          </p:cNvPr>
          <p:cNvSpPr/>
          <p:nvPr userDrawn="1"/>
        </p:nvSpPr>
        <p:spPr>
          <a:xfrm rot="1387572">
            <a:off x="4422713" y="1276386"/>
            <a:ext cx="3843743" cy="451605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DDDDD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1" name="图形 1">
            <a:extLst>
              <a:ext uri="{FF2B5EF4-FFF2-40B4-BE49-F238E27FC236}">
                <a16:creationId xmlns:a16="http://schemas.microsoft.com/office/drawing/2014/main" id="{B13FE8E4-5DC2-47C1-B070-EF50D2B1F3CC}"/>
              </a:ext>
            </a:extLst>
          </p:cNvPr>
          <p:cNvSpPr/>
          <p:nvPr userDrawn="1"/>
        </p:nvSpPr>
        <p:spPr>
          <a:xfrm rot="1387572">
            <a:off x="4222415" y="1172687"/>
            <a:ext cx="4093922" cy="480999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0E0E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2" name="图形 1">
            <a:extLst>
              <a:ext uri="{FF2B5EF4-FFF2-40B4-BE49-F238E27FC236}">
                <a16:creationId xmlns:a16="http://schemas.microsoft.com/office/drawing/2014/main" id="{86351A03-2156-490F-9B52-F56002A1E946}"/>
              </a:ext>
            </a:extLst>
          </p:cNvPr>
          <p:cNvSpPr/>
          <p:nvPr userDrawn="1"/>
        </p:nvSpPr>
        <p:spPr>
          <a:xfrm rot="1387572">
            <a:off x="4022118" y="1068988"/>
            <a:ext cx="4344102" cy="5103937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2E2E2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3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 userDrawn="1"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4" name="图形 1">
            <a:extLst>
              <a:ext uri="{FF2B5EF4-FFF2-40B4-BE49-F238E27FC236}">
                <a16:creationId xmlns:a16="http://schemas.microsoft.com/office/drawing/2014/main" id="{6251CDC0-9C68-4409-BC69-E9E54893B23C}"/>
              </a:ext>
            </a:extLst>
          </p:cNvPr>
          <p:cNvSpPr/>
          <p:nvPr userDrawn="1"/>
        </p:nvSpPr>
        <p:spPr>
          <a:xfrm rot="1387572">
            <a:off x="3621523" y="861589"/>
            <a:ext cx="4844461" cy="569181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7E7E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5" name="图形 1">
            <a:extLst>
              <a:ext uri="{FF2B5EF4-FFF2-40B4-BE49-F238E27FC236}">
                <a16:creationId xmlns:a16="http://schemas.microsoft.com/office/drawing/2014/main" id="{CFF8384F-B79F-4D27-B33B-1AAFB31945E2}"/>
              </a:ext>
            </a:extLst>
          </p:cNvPr>
          <p:cNvSpPr/>
          <p:nvPr userDrawn="1"/>
        </p:nvSpPr>
        <p:spPr>
          <a:xfrm rot="1387572">
            <a:off x="3421225" y="757890"/>
            <a:ext cx="5094641" cy="598575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9E9E9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6" name="图形 1">
            <a:extLst>
              <a:ext uri="{FF2B5EF4-FFF2-40B4-BE49-F238E27FC236}">
                <a16:creationId xmlns:a16="http://schemas.microsoft.com/office/drawing/2014/main" id="{33952D66-6632-45BD-8F68-81C16A7BAE58}"/>
              </a:ext>
            </a:extLst>
          </p:cNvPr>
          <p:cNvSpPr/>
          <p:nvPr userDrawn="1"/>
        </p:nvSpPr>
        <p:spPr>
          <a:xfrm rot="1387572">
            <a:off x="3220928" y="654190"/>
            <a:ext cx="5344820" cy="627969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CECE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7" name="图形 1">
            <a:extLst>
              <a:ext uri="{FF2B5EF4-FFF2-40B4-BE49-F238E27FC236}">
                <a16:creationId xmlns:a16="http://schemas.microsoft.com/office/drawing/2014/main" id="{BBEE8BD4-C83E-4CFF-9E6D-BA37C8A09E8C}"/>
              </a:ext>
            </a:extLst>
          </p:cNvPr>
          <p:cNvSpPr/>
          <p:nvPr userDrawn="1"/>
        </p:nvSpPr>
        <p:spPr>
          <a:xfrm rot="1387572">
            <a:off x="3020630" y="550491"/>
            <a:ext cx="5595000" cy="657363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EEEEE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8" name="图形 1">
            <a:extLst>
              <a:ext uri="{FF2B5EF4-FFF2-40B4-BE49-F238E27FC236}">
                <a16:creationId xmlns:a16="http://schemas.microsoft.com/office/drawing/2014/main" id="{B3B85DF7-A80D-4BCA-92BE-1142BCFF5C98}"/>
              </a:ext>
            </a:extLst>
          </p:cNvPr>
          <p:cNvSpPr/>
          <p:nvPr userDrawn="1"/>
        </p:nvSpPr>
        <p:spPr>
          <a:xfrm rot="1387572">
            <a:off x="2820332" y="446792"/>
            <a:ext cx="5845180" cy="686757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0F0F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19" name="图形 1">
            <a:extLst>
              <a:ext uri="{FF2B5EF4-FFF2-40B4-BE49-F238E27FC236}">
                <a16:creationId xmlns:a16="http://schemas.microsoft.com/office/drawing/2014/main" id="{C5B581ED-FF3F-450E-A83F-B933DFC0EA46}"/>
              </a:ext>
            </a:extLst>
          </p:cNvPr>
          <p:cNvSpPr/>
          <p:nvPr userDrawn="1"/>
        </p:nvSpPr>
        <p:spPr>
          <a:xfrm rot="1387572">
            <a:off x="1138550" y="-567143"/>
            <a:ext cx="6095359" cy="716151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3F3F3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0" name="图形 1">
            <a:extLst>
              <a:ext uri="{FF2B5EF4-FFF2-40B4-BE49-F238E27FC236}">
                <a16:creationId xmlns:a16="http://schemas.microsoft.com/office/drawing/2014/main" id="{F53CE35B-5C7B-4224-BA1B-748EFC6FEA23}"/>
              </a:ext>
            </a:extLst>
          </p:cNvPr>
          <p:cNvSpPr/>
          <p:nvPr userDrawn="1"/>
        </p:nvSpPr>
        <p:spPr>
          <a:xfrm rot="1387572">
            <a:off x="2419737" y="239393"/>
            <a:ext cx="6345539" cy="745545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5F5F5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1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 userDrawn="1"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2" name="图形 1">
            <a:extLst>
              <a:ext uri="{FF2B5EF4-FFF2-40B4-BE49-F238E27FC236}">
                <a16:creationId xmlns:a16="http://schemas.microsoft.com/office/drawing/2014/main" id="{864E3761-4569-4AF2-838B-5A5061A4204A}"/>
              </a:ext>
            </a:extLst>
          </p:cNvPr>
          <p:cNvSpPr/>
          <p:nvPr userDrawn="1"/>
        </p:nvSpPr>
        <p:spPr>
          <a:xfrm rot="1387572">
            <a:off x="2019142" y="31995"/>
            <a:ext cx="6845898" cy="804332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8731" cap="flat">
            <a:solidFill>
              <a:srgbClr val="FAFAFA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3" name="图形 1">
            <a:extLst>
              <a:ext uri="{FF2B5EF4-FFF2-40B4-BE49-F238E27FC236}">
                <a16:creationId xmlns:a16="http://schemas.microsoft.com/office/drawing/2014/main" id="{DC84EBD9-E7A9-4762-A47D-52AA5E85391D}"/>
              </a:ext>
            </a:extLst>
          </p:cNvPr>
          <p:cNvSpPr/>
          <p:nvPr userDrawn="1"/>
        </p:nvSpPr>
        <p:spPr>
          <a:xfrm rot="1387572">
            <a:off x="1818845" y="-71705"/>
            <a:ext cx="7096078" cy="833726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128" cap="flat">
            <a:solidFill>
              <a:srgbClr val="FCFCF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4" name="椭圆 43">
            <a:extLst>
              <a:ext uri="{FF2B5EF4-FFF2-40B4-BE49-F238E27FC236}">
                <a16:creationId xmlns:a16="http://schemas.microsoft.com/office/drawing/2014/main" id="{6186DFED-0AE2-4415-A88F-18E553D52BC1}"/>
              </a:ext>
            </a:extLst>
          </p:cNvPr>
          <p:cNvSpPr/>
          <p:nvPr userDrawn="1"/>
        </p:nvSpPr>
        <p:spPr>
          <a:xfrm>
            <a:off x="7536076" y="2858974"/>
            <a:ext cx="1956669" cy="195666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81818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5" name="椭圆 45">
            <a:extLst>
              <a:ext uri="{FF2B5EF4-FFF2-40B4-BE49-F238E27FC236}">
                <a16:creationId xmlns:a16="http://schemas.microsoft.com/office/drawing/2014/main" id="{AADF1392-053B-486C-A920-5BF0AEE73325}"/>
              </a:ext>
            </a:extLst>
          </p:cNvPr>
          <p:cNvSpPr/>
          <p:nvPr userDrawn="1"/>
        </p:nvSpPr>
        <p:spPr>
          <a:xfrm>
            <a:off x="7437201" y="2751319"/>
            <a:ext cx="2171978" cy="2171977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63636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椭圆 47">
            <a:extLst>
              <a:ext uri="{FF2B5EF4-FFF2-40B4-BE49-F238E27FC236}">
                <a16:creationId xmlns:a16="http://schemas.microsoft.com/office/drawing/2014/main" id="{F63EE040-D767-474C-9118-E4B1A93C3993}"/>
              </a:ext>
            </a:extLst>
          </p:cNvPr>
          <p:cNvSpPr/>
          <p:nvPr userDrawn="1"/>
        </p:nvSpPr>
        <p:spPr>
          <a:xfrm>
            <a:off x="7317703" y="2643665"/>
            <a:ext cx="2387288" cy="2387286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45455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图形 1">
            <a:extLst>
              <a:ext uri="{FF2B5EF4-FFF2-40B4-BE49-F238E27FC236}">
                <a16:creationId xmlns:a16="http://schemas.microsoft.com/office/drawing/2014/main" id="{91E97BD3-5419-4550-BF24-AD2A5051C4D9}"/>
              </a:ext>
            </a:extLst>
          </p:cNvPr>
          <p:cNvSpPr/>
          <p:nvPr userDrawn="1"/>
        </p:nvSpPr>
        <p:spPr>
          <a:xfrm rot="1387572">
            <a:off x="4823308" y="1483785"/>
            <a:ext cx="3343383" cy="3928180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solidFill>
            <a:srgbClr val="F0F0F0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文本框 23">
            <a:extLst>
              <a:ext uri="{FF2B5EF4-FFF2-40B4-BE49-F238E27FC236}">
                <a16:creationId xmlns:a16="http://schemas.microsoft.com/office/drawing/2014/main" id="{9F7099D1-C2A8-4DBE-A8B1-F7F265495CE2}"/>
              </a:ext>
            </a:extLst>
          </p:cNvPr>
          <p:cNvSpPr txBox="1"/>
          <p:nvPr userDrawn="1"/>
        </p:nvSpPr>
        <p:spPr>
          <a:xfrm>
            <a:off x="5120653" y="2534033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仓耳今楷05-6763 W05" panose="02020400000000000000" pitchFamily="18" charset="-122"/>
              <a:ea typeface="仓耳今楷05-6763 W05" panose="02020400000000000000" pitchFamily="18" charset="-122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EB317741-BE2F-44A4-BC2C-017D2C5DA678}"/>
              </a:ext>
            </a:extLst>
          </p:cNvPr>
          <p:cNvSpPr/>
          <p:nvPr userDrawn="1"/>
        </p:nvSpPr>
        <p:spPr>
          <a:xfrm>
            <a:off x="7647732" y="3074283"/>
            <a:ext cx="1741359" cy="17413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0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9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9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10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 userDrawn="1"/>
        </p:nvGrpSpPr>
        <p:grpSpPr>
          <a:xfrm rot="20700000">
            <a:off x="5220952" y="154896"/>
            <a:ext cx="6029004" cy="7166810"/>
            <a:chOff x="3957220" y="170660"/>
            <a:chExt cx="4856765" cy="5773344"/>
          </a:xfrm>
        </p:grpSpPr>
        <p:sp>
          <p:nvSpPr>
            <p:cNvPr id="20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2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3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4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5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6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7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8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9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0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1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2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3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4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5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01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C18C3D55-5766-4DB8-A8E7-D8B1E84CA8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5628" t="44631" r="6624" b="173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图形 6">
            <a:extLst>
              <a:ext uri="{FF2B5EF4-FFF2-40B4-BE49-F238E27FC236}">
                <a16:creationId xmlns:a16="http://schemas.microsoft.com/office/drawing/2014/main" id="{B13D703C-2AAB-4380-A085-EF7DAACFFAC0}"/>
              </a:ext>
            </a:extLst>
          </p:cNvPr>
          <p:cNvSpPr/>
          <p:nvPr userDrawn="1"/>
        </p:nvSpPr>
        <p:spPr>
          <a:xfrm rot="19725250">
            <a:off x="1538833" y="-447675"/>
            <a:ext cx="2033041" cy="2416718"/>
          </a:xfrm>
          <a:custGeom>
            <a:avLst/>
            <a:gdLst>
              <a:gd name="connsiteX0" fmla="*/ 1052637 w 1721020"/>
              <a:gd name="connsiteY0" fmla="*/ 149476 h 1976137"/>
              <a:gd name="connsiteX1" fmla="*/ 159731 w 1721020"/>
              <a:gd name="connsiteY1" fmla="*/ 283918 h 1976137"/>
              <a:gd name="connsiteX2" fmla="*/ 16785 w 1721020"/>
              <a:gd name="connsiteY2" fmla="*/ 635817 h 1976137"/>
              <a:gd name="connsiteX3" fmla="*/ 938847 w 1721020"/>
              <a:gd name="connsiteY3" fmla="*/ 1959990 h 1976137"/>
              <a:gd name="connsiteX4" fmla="*/ 1356347 w 1721020"/>
              <a:gd name="connsiteY4" fmla="*/ 1937718 h 1976137"/>
              <a:gd name="connsiteX5" fmla="*/ 1247011 w 1721020"/>
              <a:gd name="connsiteY5" fmla="*/ 345065 h 1976137"/>
              <a:gd name="connsiteX6" fmla="*/ 1052637 w 1721020"/>
              <a:gd name="connsiteY6" fmla="*/ 149476 h 19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020" h="1976137">
                <a:moveTo>
                  <a:pt x="1052637" y="149476"/>
                </a:moveTo>
                <a:cubicBezTo>
                  <a:pt x="855833" y="10580"/>
                  <a:pt x="479638" y="-154638"/>
                  <a:pt x="159731" y="283918"/>
                </a:cubicBezTo>
                <a:cubicBezTo>
                  <a:pt x="84006" y="387585"/>
                  <a:pt x="35008" y="508663"/>
                  <a:pt x="16785" y="635817"/>
                </a:cubicBezTo>
                <a:cubicBezTo>
                  <a:pt x="-34643" y="989334"/>
                  <a:pt x="-26949" y="1753063"/>
                  <a:pt x="938847" y="1959990"/>
                </a:cubicBezTo>
                <a:cubicBezTo>
                  <a:pt x="1077339" y="1989551"/>
                  <a:pt x="1221905" y="1983072"/>
                  <a:pt x="1356347" y="1937718"/>
                </a:cubicBezTo>
                <a:cubicBezTo>
                  <a:pt x="1670990" y="1831218"/>
                  <a:pt x="2040300" y="1482559"/>
                  <a:pt x="1247011" y="345065"/>
                </a:cubicBezTo>
                <a:cubicBezTo>
                  <a:pt x="1193963" y="269340"/>
                  <a:pt x="1128362" y="202524"/>
                  <a:pt x="1052637" y="149476"/>
                </a:cubicBezTo>
                <a:close/>
              </a:path>
            </a:pathLst>
          </a:custGeom>
          <a:solidFill>
            <a:schemeClr val="tx1"/>
          </a:solidFill>
          <a:ln w="404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2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88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12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13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组合 6">
            <a:extLst>
              <a:ext uri="{FF2B5EF4-FFF2-40B4-BE49-F238E27FC236}">
                <a16:creationId xmlns:a16="http://schemas.microsoft.com/office/drawing/2014/main" id="{8137B17E-A709-4578-9475-090C333C4AE4}"/>
              </a:ext>
            </a:extLst>
          </p:cNvPr>
          <p:cNvGrpSpPr/>
          <p:nvPr userDrawn="1"/>
        </p:nvGrpSpPr>
        <p:grpSpPr>
          <a:xfrm rot="20700000">
            <a:off x="5220952" y="154896"/>
            <a:ext cx="6029004" cy="7166810"/>
            <a:chOff x="3957220" y="170660"/>
            <a:chExt cx="4856765" cy="5773344"/>
          </a:xfrm>
        </p:grpSpPr>
        <p:sp>
          <p:nvSpPr>
            <p:cNvPr id="23" name="图形 6">
              <a:extLst>
                <a:ext uri="{FF2B5EF4-FFF2-40B4-BE49-F238E27FC236}">
                  <a16:creationId xmlns:a16="http://schemas.microsoft.com/office/drawing/2014/main" id="{25C7980A-EF78-4BB9-BDA4-1DD76C792B76}"/>
                </a:ext>
              </a:extLst>
            </p:cNvPr>
            <p:cNvSpPr/>
            <p:nvPr/>
          </p:nvSpPr>
          <p:spPr>
            <a:xfrm rot="19725250">
              <a:off x="5881682" y="2451732"/>
              <a:ext cx="1007842" cy="11980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图形 6">
              <a:extLst>
                <a:ext uri="{FF2B5EF4-FFF2-40B4-BE49-F238E27FC236}">
                  <a16:creationId xmlns:a16="http://schemas.microsoft.com/office/drawing/2014/main" id="{EB0565C2-F00E-41D2-8E6E-6032E9C64611}"/>
                </a:ext>
              </a:extLst>
            </p:cNvPr>
            <p:cNvSpPr/>
            <p:nvPr/>
          </p:nvSpPr>
          <p:spPr>
            <a:xfrm rot="19725251">
              <a:off x="5753384" y="2299661"/>
              <a:ext cx="1264437" cy="15030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65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5" name="图形 6">
              <a:extLst>
                <a:ext uri="{FF2B5EF4-FFF2-40B4-BE49-F238E27FC236}">
                  <a16:creationId xmlns:a16="http://schemas.microsoft.com/office/drawing/2014/main" id="{FCFC5876-C5D7-4371-AA7E-1D67691E3962}"/>
                </a:ext>
              </a:extLst>
            </p:cNvPr>
            <p:cNvSpPr/>
            <p:nvPr/>
          </p:nvSpPr>
          <p:spPr>
            <a:xfrm rot="19725251">
              <a:off x="5625087" y="2147589"/>
              <a:ext cx="1521032" cy="18080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81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6" name="图形 6">
              <a:extLst>
                <a:ext uri="{FF2B5EF4-FFF2-40B4-BE49-F238E27FC236}">
                  <a16:creationId xmlns:a16="http://schemas.microsoft.com/office/drawing/2014/main" id="{A590F0C1-FEDA-490B-AC7C-00D413BEAEF1}"/>
                </a:ext>
              </a:extLst>
            </p:cNvPr>
            <p:cNvSpPr/>
            <p:nvPr/>
          </p:nvSpPr>
          <p:spPr>
            <a:xfrm rot="19725251">
              <a:off x="5496790" y="1995518"/>
              <a:ext cx="1777627" cy="21131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796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7" name="图形 6">
              <a:extLst>
                <a:ext uri="{FF2B5EF4-FFF2-40B4-BE49-F238E27FC236}">
                  <a16:creationId xmlns:a16="http://schemas.microsoft.com/office/drawing/2014/main" id="{434099D6-78D2-40AC-923C-95B7531DE94D}"/>
                </a:ext>
              </a:extLst>
            </p:cNvPr>
            <p:cNvSpPr/>
            <p:nvPr/>
          </p:nvSpPr>
          <p:spPr>
            <a:xfrm rot="19725251">
              <a:off x="5368492" y="1843446"/>
              <a:ext cx="2034222" cy="24181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12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8" name="图形 6">
              <a:extLst>
                <a:ext uri="{FF2B5EF4-FFF2-40B4-BE49-F238E27FC236}">
                  <a16:creationId xmlns:a16="http://schemas.microsoft.com/office/drawing/2014/main" id="{F30D0E34-8146-4052-A6A9-B17C19E2A417}"/>
                </a:ext>
              </a:extLst>
            </p:cNvPr>
            <p:cNvSpPr/>
            <p:nvPr/>
          </p:nvSpPr>
          <p:spPr>
            <a:xfrm rot="19725251">
              <a:off x="5240194" y="1691375"/>
              <a:ext cx="2290816" cy="27231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28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29" name="图形 6">
              <a:extLst>
                <a:ext uri="{FF2B5EF4-FFF2-40B4-BE49-F238E27FC236}">
                  <a16:creationId xmlns:a16="http://schemas.microsoft.com/office/drawing/2014/main" id="{6E4AB277-FB3A-44F6-9FEB-F0E84FB5E1EA}"/>
                </a:ext>
              </a:extLst>
            </p:cNvPr>
            <p:cNvSpPr/>
            <p:nvPr/>
          </p:nvSpPr>
          <p:spPr>
            <a:xfrm rot="19725251">
              <a:off x="5111897" y="1539303"/>
              <a:ext cx="2547411" cy="30281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43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0" name="图形 6">
              <a:extLst>
                <a:ext uri="{FF2B5EF4-FFF2-40B4-BE49-F238E27FC236}">
                  <a16:creationId xmlns:a16="http://schemas.microsoft.com/office/drawing/2014/main" id="{682F7EB2-3BA6-4D3B-B8C4-0E4479B5CD97}"/>
                </a:ext>
              </a:extLst>
            </p:cNvPr>
            <p:cNvSpPr/>
            <p:nvPr/>
          </p:nvSpPr>
          <p:spPr>
            <a:xfrm rot="19725251">
              <a:off x="4983600" y="1387232"/>
              <a:ext cx="2804006" cy="33331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59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1" name="图形 6">
              <a:extLst>
                <a:ext uri="{FF2B5EF4-FFF2-40B4-BE49-F238E27FC236}">
                  <a16:creationId xmlns:a16="http://schemas.microsoft.com/office/drawing/2014/main" id="{D5A09249-D904-46D7-A1B1-9D6CC67C99DE}"/>
                </a:ext>
              </a:extLst>
            </p:cNvPr>
            <p:cNvSpPr/>
            <p:nvPr/>
          </p:nvSpPr>
          <p:spPr>
            <a:xfrm rot="19725251">
              <a:off x="4855302" y="1235160"/>
              <a:ext cx="3060601" cy="36382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2" name="图形 6">
              <a:extLst>
                <a:ext uri="{FF2B5EF4-FFF2-40B4-BE49-F238E27FC236}">
                  <a16:creationId xmlns:a16="http://schemas.microsoft.com/office/drawing/2014/main" id="{9D2FB88F-D8E4-4676-B689-A23DB7F5CC79}"/>
                </a:ext>
              </a:extLst>
            </p:cNvPr>
            <p:cNvSpPr/>
            <p:nvPr/>
          </p:nvSpPr>
          <p:spPr>
            <a:xfrm rot="19725251">
              <a:off x="4727004" y="1083089"/>
              <a:ext cx="3317196" cy="39432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8906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3" name="图形 6">
              <a:extLst>
                <a:ext uri="{FF2B5EF4-FFF2-40B4-BE49-F238E27FC236}">
                  <a16:creationId xmlns:a16="http://schemas.microsoft.com/office/drawing/2014/main" id="{108878A0-76A3-4134-8B17-DC62EB955C59}"/>
                </a:ext>
              </a:extLst>
            </p:cNvPr>
            <p:cNvSpPr/>
            <p:nvPr/>
          </p:nvSpPr>
          <p:spPr>
            <a:xfrm rot="19725251">
              <a:off x="4598707" y="931018"/>
              <a:ext cx="3573791" cy="42482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062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4" name="图形 6">
              <a:extLst>
                <a:ext uri="{FF2B5EF4-FFF2-40B4-BE49-F238E27FC236}">
                  <a16:creationId xmlns:a16="http://schemas.microsoft.com/office/drawing/2014/main" id="{22F8BF7F-7A79-4F47-827C-6FA484D4E3C9}"/>
                </a:ext>
              </a:extLst>
            </p:cNvPr>
            <p:cNvSpPr/>
            <p:nvPr/>
          </p:nvSpPr>
          <p:spPr>
            <a:xfrm rot="19725251">
              <a:off x="4470410" y="778946"/>
              <a:ext cx="3830386" cy="455326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218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5" name="图形 6">
              <a:extLst>
                <a:ext uri="{FF2B5EF4-FFF2-40B4-BE49-F238E27FC236}">
                  <a16:creationId xmlns:a16="http://schemas.microsoft.com/office/drawing/2014/main" id="{26F8453B-B908-4B75-B41B-2D18E67A1735}"/>
                </a:ext>
              </a:extLst>
            </p:cNvPr>
            <p:cNvSpPr/>
            <p:nvPr/>
          </p:nvSpPr>
          <p:spPr>
            <a:xfrm rot="19725251">
              <a:off x="4342112" y="626875"/>
              <a:ext cx="4086980" cy="485828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375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6" name="图形 6">
              <a:extLst>
                <a:ext uri="{FF2B5EF4-FFF2-40B4-BE49-F238E27FC236}">
                  <a16:creationId xmlns:a16="http://schemas.microsoft.com/office/drawing/2014/main" id="{9FFE8147-CEC5-4477-AB56-C69261A44B29}"/>
                </a:ext>
              </a:extLst>
            </p:cNvPr>
            <p:cNvSpPr/>
            <p:nvPr/>
          </p:nvSpPr>
          <p:spPr>
            <a:xfrm rot="19725251">
              <a:off x="4213814" y="474803"/>
              <a:ext cx="4343575" cy="516330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531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7" name="图形 6">
              <a:extLst>
                <a:ext uri="{FF2B5EF4-FFF2-40B4-BE49-F238E27FC236}">
                  <a16:creationId xmlns:a16="http://schemas.microsoft.com/office/drawing/2014/main" id="{45B10C39-BF40-414B-BAA7-A85CA7F42E7B}"/>
                </a:ext>
              </a:extLst>
            </p:cNvPr>
            <p:cNvSpPr/>
            <p:nvPr/>
          </p:nvSpPr>
          <p:spPr>
            <a:xfrm rot="19725251">
              <a:off x="4085517" y="322732"/>
              <a:ext cx="4600170" cy="546832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687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8" name="图形 6">
              <a:extLst>
                <a:ext uri="{FF2B5EF4-FFF2-40B4-BE49-F238E27FC236}">
                  <a16:creationId xmlns:a16="http://schemas.microsoft.com/office/drawing/2014/main" id="{F982ACA1-9F5F-4D93-B0F4-54DCE24ACD00}"/>
                </a:ext>
              </a:extLst>
            </p:cNvPr>
            <p:cNvSpPr/>
            <p:nvPr/>
          </p:nvSpPr>
          <p:spPr>
            <a:xfrm rot="19725251">
              <a:off x="3957220" y="170660"/>
              <a:ext cx="4856765" cy="5773344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>
                  <a:lumMod val="984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7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图片 10" descr="图片包含 室内, 天花板&#10;&#10;描述已自动生成">
            <a:extLst>
              <a:ext uri="{FF2B5EF4-FFF2-40B4-BE49-F238E27FC236}">
                <a16:creationId xmlns:a16="http://schemas.microsoft.com/office/drawing/2014/main" id="{BA775D35-2032-4317-8F7E-6DE0640378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" t="36085" r="29523"/>
          <a:stretch>
            <a:fillRect/>
          </a:stretch>
        </p:blipFill>
        <p:spPr>
          <a:xfrm>
            <a:off x="7953544" y="4280428"/>
            <a:ext cx="4238456" cy="2577572"/>
          </a:xfrm>
          <a:custGeom>
            <a:avLst/>
            <a:gdLst>
              <a:gd name="connsiteX0" fmla="*/ 3603874 w 7207748"/>
              <a:gd name="connsiteY0" fmla="*/ 0 h 4383314"/>
              <a:gd name="connsiteX1" fmla="*/ 7207748 w 7207748"/>
              <a:gd name="connsiteY1" fmla="*/ 4383314 h 4383314"/>
              <a:gd name="connsiteX2" fmla="*/ 0 w 7207748"/>
              <a:gd name="connsiteY2" fmla="*/ 4383314 h 438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7748" h="4383314">
                <a:moveTo>
                  <a:pt x="3603874" y="0"/>
                </a:moveTo>
                <a:lnTo>
                  <a:pt x="7207748" y="4383314"/>
                </a:lnTo>
                <a:lnTo>
                  <a:pt x="0" y="4383314"/>
                </a:lnTo>
                <a:close/>
              </a:path>
            </a:pathLst>
          </a:custGeom>
        </p:spPr>
      </p:pic>
      <p:pic>
        <p:nvPicPr>
          <p:cNvPr id="7" name="图片 7" descr="图片包含 条纹的&#10;&#10;描述已自动生成">
            <a:extLst>
              <a:ext uri="{FF2B5EF4-FFF2-40B4-BE49-F238E27FC236}">
                <a16:creationId xmlns:a16="http://schemas.microsoft.com/office/drawing/2014/main" id="{AD79FE63-37F3-42E9-970B-14D8F5C480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6" t="40000" r="21016" b="6667"/>
          <a:stretch>
            <a:fillRect/>
          </a:stretch>
        </p:blipFill>
        <p:spPr>
          <a:xfrm>
            <a:off x="0" y="0"/>
            <a:ext cx="4327616" cy="2719598"/>
          </a:xfrm>
          <a:custGeom>
            <a:avLst/>
            <a:gdLst>
              <a:gd name="connsiteX0" fmla="*/ 0 w 5820230"/>
              <a:gd name="connsiteY0" fmla="*/ 0 h 3657600"/>
              <a:gd name="connsiteX1" fmla="*/ 5820230 w 5820230"/>
              <a:gd name="connsiteY1" fmla="*/ 0 h 3657600"/>
              <a:gd name="connsiteX2" fmla="*/ 2910115 w 5820230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0230" h="3657600">
                <a:moveTo>
                  <a:pt x="0" y="0"/>
                </a:moveTo>
                <a:lnTo>
                  <a:pt x="5820230" y="0"/>
                </a:lnTo>
                <a:lnTo>
                  <a:pt x="2910115" y="3657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37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组合 82">
            <a:extLst>
              <a:ext uri="{FF2B5EF4-FFF2-40B4-BE49-F238E27FC236}">
                <a16:creationId xmlns:a16="http://schemas.microsoft.com/office/drawing/2014/main" id="{E6948796-0A1C-41C2-872E-8C53B3B7C0CE}"/>
              </a:ext>
            </a:extLst>
          </p:cNvPr>
          <p:cNvGrpSpPr/>
          <p:nvPr userDrawn="1"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6" name="椭圆 60">
              <a:extLst>
                <a:ext uri="{FF2B5EF4-FFF2-40B4-BE49-F238E27FC236}">
                  <a16:creationId xmlns:a16="http://schemas.microsoft.com/office/drawing/2014/main" id="{CF3D4B00-07C3-4C9A-835C-34DA9F7858F5}"/>
                </a:ext>
              </a:extLst>
            </p:cNvPr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2">
              <a:extLst>
                <a:ext uri="{FF2B5EF4-FFF2-40B4-BE49-F238E27FC236}">
                  <a16:creationId xmlns:a16="http://schemas.microsoft.com/office/drawing/2014/main" id="{B4EEF849-060A-476D-B6A9-5193A4FA06B5}"/>
                </a:ext>
              </a:extLst>
            </p:cNvPr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椭圆 63">
              <a:extLst>
                <a:ext uri="{FF2B5EF4-FFF2-40B4-BE49-F238E27FC236}">
                  <a16:creationId xmlns:a16="http://schemas.microsoft.com/office/drawing/2014/main" id="{3471A7E3-8BC3-40BF-B402-21CF80C64A61}"/>
                </a:ext>
              </a:extLst>
            </p:cNvPr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64">
              <a:extLst>
                <a:ext uri="{FF2B5EF4-FFF2-40B4-BE49-F238E27FC236}">
                  <a16:creationId xmlns:a16="http://schemas.microsoft.com/office/drawing/2014/main" id="{E65CFFF5-2DCD-4378-A2CB-75499928B6F8}"/>
                </a:ext>
              </a:extLst>
            </p:cNvPr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65">
              <a:extLst>
                <a:ext uri="{FF2B5EF4-FFF2-40B4-BE49-F238E27FC236}">
                  <a16:creationId xmlns:a16="http://schemas.microsoft.com/office/drawing/2014/main" id="{29375957-604D-4A56-8948-39996A350874}"/>
                </a:ext>
              </a:extLst>
            </p:cNvPr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66">
              <a:extLst>
                <a:ext uri="{FF2B5EF4-FFF2-40B4-BE49-F238E27FC236}">
                  <a16:creationId xmlns:a16="http://schemas.microsoft.com/office/drawing/2014/main" id="{5889A39E-EAEF-4D4B-8C3E-E1AEE5FA136E}"/>
                </a:ext>
              </a:extLst>
            </p:cNvPr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67">
              <a:extLst>
                <a:ext uri="{FF2B5EF4-FFF2-40B4-BE49-F238E27FC236}">
                  <a16:creationId xmlns:a16="http://schemas.microsoft.com/office/drawing/2014/main" id="{A431E61E-9B15-4B4F-90EF-08AC452F20B1}"/>
                </a:ext>
              </a:extLst>
            </p:cNvPr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椭圆 68">
              <a:extLst>
                <a:ext uri="{FF2B5EF4-FFF2-40B4-BE49-F238E27FC236}">
                  <a16:creationId xmlns:a16="http://schemas.microsoft.com/office/drawing/2014/main" id="{B4A556A9-288E-4ADA-92F2-3238CAE80CDB}"/>
                </a:ext>
              </a:extLst>
            </p:cNvPr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椭圆 69">
              <a:extLst>
                <a:ext uri="{FF2B5EF4-FFF2-40B4-BE49-F238E27FC236}">
                  <a16:creationId xmlns:a16="http://schemas.microsoft.com/office/drawing/2014/main" id="{AADA89CC-15CB-4F01-AC90-4AB23406F7D7}"/>
                </a:ext>
              </a:extLst>
            </p:cNvPr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椭圆 70">
              <a:extLst>
                <a:ext uri="{FF2B5EF4-FFF2-40B4-BE49-F238E27FC236}">
                  <a16:creationId xmlns:a16="http://schemas.microsoft.com/office/drawing/2014/main" id="{BFD68403-3A57-4A24-ACF1-E7EA421613AC}"/>
                </a:ext>
              </a:extLst>
            </p:cNvPr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71">
              <a:extLst>
                <a:ext uri="{FF2B5EF4-FFF2-40B4-BE49-F238E27FC236}">
                  <a16:creationId xmlns:a16="http://schemas.microsoft.com/office/drawing/2014/main" id="{CA6BD94C-2A88-41A2-AEE4-B0E492DAC0EA}"/>
                </a:ext>
              </a:extLst>
            </p:cNvPr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椭圆 72">
              <a:extLst>
                <a:ext uri="{FF2B5EF4-FFF2-40B4-BE49-F238E27FC236}">
                  <a16:creationId xmlns:a16="http://schemas.microsoft.com/office/drawing/2014/main" id="{ECE08CB3-02E1-4F14-BAB2-B719D34CD7F2}"/>
                </a:ext>
              </a:extLst>
            </p:cNvPr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73">
              <a:extLst>
                <a:ext uri="{FF2B5EF4-FFF2-40B4-BE49-F238E27FC236}">
                  <a16:creationId xmlns:a16="http://schemas.microsoft.com/office/drawing/2014/main" id="{2EA68AF0-ABB6-489F-A58B-9651AB8CB241}"/>
                </a:ext>
              </a:extLst>
            </p:cNvPr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74">
              <a:extLst>
                <a:ext uri="{FF2B5EF4-FFF2-40B4-BE49-F238E27FC236}">
                  <a16:creationId xmlns:a16="http://schemas.microsoft.com/office/drawing/2014/main" id="{2FC29EDA-752F-4112-915D-196DE65B9455}"/>
                </a:ext>
              </a:extLst>
            </p:cNvPr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75">
              <a:extLst>
                <a:ext uri="{FF2B5EF4-FFF2-40B4-BE49-F238E27FC236}">
                  <a16:creationId xmlns:a16="http://schemas.microsoft.com/office/drawing/2014/main" id="{577FB308-4050-48D6-90A7-4AB5ACDA9D72}"/>
                </a:ext>
              </a:extLst>
            </p:cNvPr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76">
              <a:extLst>
                <a:ext uri="{FF2B5EF4-FFF2-40B4-BE49-F238E27FC236}">
                  <a16:creationId xmlns:a16="http://schemas.microsoft.com/office/drawing/2014/main" id="{D49FD28E-A1A5-43BD-AD85-04EAFEF21B0F}"/>
                </a:ext>
              </a:extLst>
            </p:cNvPr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椭圆 77">
              <a:extLst>
                <a:ext uri="{FF2B5EF4-FFF2-40B4-BE49-F238E27FC236}">
                  <a16:creationId xmlns:a16="http://schemas.microsoft.com/office/drawing/2014/main" id="{3BCD2058-1A2E-489E-BB06-50CA57966912}"/>
                </a:ext>
              </a:extLst>
            </p:cNvPr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3" name="椭圆 78">
              <a:extLst>
                <a:ext uri="{FF2B5EF4-FFF2-40B4-BE49-F238E27FC236}">
                  <a16:creationId xmlns:a16="http://schemas.microsoft.com/office/drawing/2014/main" id="{A79C10EC-5B90-493B-83F0-47929D9C6CC3}"/>
                </a:ext>
              </a:extLst>
            </p:cNvPr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4" name="椭圆 79">
              <a:extLst>
                <a:ext uri="{FF2B5EF4-FFF2-40B4-BE49-F238E27FC236}">
                  <a16:creationId xmlns:a16="http://schemas.microsoft.com/office/drawing/2014/main" id="{7A4A6D6F-17F0-4E4E-9CA5-A2B690A0B36B}"/>
                </a:ext>
              </a:extLst>
            </p:cNvPr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5" name="椭圆 80">
              <a:extLst>
                <a:ext uri="{FF2B5EF4-FFF2-40B4-BE49-F238E27FC236}">
                  <a16:creationId xmlns:a16="http://schemas.microsoft.com/office/drawing/2014/main" id="{F852896F-BDFA-4055-A304-C613713EAEE6}"/>
                </a:ext>
              </a:extLst>
            </p:cNvPr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6" name="椭圆 81">
              <a:extLst>
                <a:ext uri="{FF2B5EF4-FFF2-40B4-BE49-F238E27FC236}">
                  <a16:creationId xmlns:a16="http://schemas.microsoft.com/office/drawing/2014/main" id="{6BC764F0-11B3-4C5A-B981-AD7D4F747F57}"/>
                </a:ext>
              </a:extLst>
            </p:cNvPr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7" name="椭圆 61">
              <a:extLst>
                <a:ext uri="{FF2B5EF4-FFF2-40B4-BE49-F238E27FC236}">
                  <a16:creationId xmlns:a16="http://schemas.microsoft.com/office/drawing/2014/main" id="{10C562C0-23A0-4655-9ECA-47229768405C}"/>
                </a:ext>
              </a:extLst>
            </p:cNvPr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29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30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31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03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组合 75">
            <a:extLst>
              <a:ext uri="{FF2B5EF4-FFF2-40B4-BE49-F238E27FC236}">
                <a16:creationId xmlns:a16="http://schemas.microsoft.com/office/drawing/2014/main" id="{29AB016A-968C-4445-A788-B7CD7A20181C}"/>
              </a:ext>
            </a:extLst>
          </p:cNvPr>
          <p:cNvGrpSpPr/>
          <p:nvPr userDrawn="1"/>
        </p:nvGrpSpPr>
        <p:grpSpPr>
          <a:xfrm>
            <a:off x="-2344603" y="-1512542"/>
            <a:ext cx="5948978" cy="5063335"/>
            <a:chOff x="-2344603" y="-3324499"/>
            <a:chExt cx="5948978" cy="5063335"/>
          </a:xfrm>
        </p:grpSpPr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21EE5C84-CA7E-42EF-B3F5-CBF3F383A06B}"/>
                </a:ext>
              </a:extLst>
            </p:cNvPr>
            <p:cNvSpPr/>
            <p:nvPr/>
          </p:nvSpPr>
          <p:spPr>
            <a:xfrm rot="14887572">
              <a:off x="-1901782" y="-3767320"/>
              <a:ext cx="5063335" cy="5948978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9525" cap="flat" cmpd="sng" algn="ctr">
              <a:solidFill>
                <a:schemeClr val="bg1">
                  <a:lumMod val="97222"/>
                  <a:alpha val="11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grpSp>
          <p:nvGrpSpPr>
            <p:cNvPr id="10" name="组合 77">
              <a:extLst>
                <a:ext uri="{FF2B5EF4-FFF2-40B4-BE49-F238E27FC236}">
                  <a16:creationId xmlns:a16="http://schemas.microsoft.com/office/drawing/2014/main" id="{D254A4E2-9986-44B7-9B66-80D224D258D2}"/>
                </a:ext>
              </a:extLst>
            </p:cNvPr>
            <p:cNvGrpSpPr/>
            <p:nvPr/>
          </p:nvGrpSpPr>
          <p:grpSpPr>
            <a:xfrm>
              <a:off x="-2162584" y="-3169579"/>
              <a:ext cx="5584942" cy="4753495"/>
              <a:chOff x="-2162584" y="-3169579"/>
              <a:chExt cx="5584942" cy="4753495"/>
            </a:xfrm>
          </p:grpSpPr>
          <p:sp>
            <p:nvSpPr>
              <p:cNvPr id="11" name="图形 1">
                <a:extLst>
                  <a:ext uri="{FF2B5EF4-FFF2-40B4-BE49-F238E27FC236}">
                    <a16:creationId xmlns:a16="http://schemas.microsoft.com/office/drawing/2014/main" id="{C7E27CF4-2121-46F9-8E08-3DF371EA9DEE}"/>
                  </a:ext>
                </a:extLst>
              </p:cNvPr>
              <p:cNvSpPr/>
              <p:nvPr/>
            </p:nvSpPr>
            <p:spPr>
              <a:xfrm rot="14887572">
                <a:off x="-1746861" y="-3585302"/>
                <a:ext cx="4753495" cy="558494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4444"/>
                    <a:alpha val="22222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图形 1">
                <a:extLst>
                  <a:ext uri="{FF2B5EF4-FFF2-40B4-BE49-F238E27FC236}">
                    <a16:creationId xmlns:a16="http://schemas.microsoft.com/office/drawing/2014/main" id="{CA8D257E-F35C-4420-8DBF-03073E391DA4}"/>
                  </a:ext>
                </a:extLst>
              </p:cNvPr>
              <p:cNvSpPr/>
              <p:nvPr/>
            </p:nvSpPr>
            <p:spPr>
              <a:xfrm rot="14887572">
                <a:off x="-1591941" y="-3403284"/>
                <a:ext cx="4443654" cy="522090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91667"/>
                    <a:alpha val="33333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图形 1">
                <a:extLst>
                  <a:ext uri="{FF2B5EF4-FFF2-40B4-BE49-F238E27FC236}">
                    <a16:creationId xmlns:a16="http://schemas.microsoft.com/office/drawing/2014/main" id="{44B2A8B2-CC4F-4AD4-9E61-BD3BF579AA83}"/>
                  </a:ext>
                </a:extLst>
              </p:cNvPr>
              <p:cNvSpPr/>
              <p:nvPr/>
            </p:nvSpPr>
            <p:spPr>
              <a:xfrm rot="14887572">
                <a:off x="-1437021" y="-3221266"/>
                <a:ext cx="4133813" cy="485687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8889"/>
                    <a:alpha val="4444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图形 1">
                <a:extLst>
                  <a:ext uri="{FF2B5EF4-FFF2-40B4-BE49-F238E27FC236}">
                    <a16:creationId xmlns:a16="http://schemas.microsoft.com/office/drawing/2014/main" id="{A183A1D5-20A9-41B4-9947-1C6C401F6C26}"/>
                  </a:ext>
                </a:extLst>
              </p:cNvPr>
              <p:cNvSpPr/>
              <p:nvPr/>
            </p:nvSpPr>
            <p:spPr>
              <a:xfrm rot="14887572">
                <a:off x="-1282100" y="-3039248"/>
                <a:ext cx="3823973" cy="4492834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6111"/>
                    <a:alpha val="55556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图形 1">
                <a:extLst>
                  <a:ext uri="{FF2B5EF4-FFF2-40B4-BE49-F238E27FC236}">
                    <a16:creationId xmlns:a16="http://schemas.microsoft.com/office/drawing/2014/main" id="{38BFDB9A-4B35-445C-9CC8-570A0E4692DD}"/>
                  </a:ext>
                </a:extLst>
              </p:cNvPr>
              <p:cNvSpPr/>
              <p:nvPr/>
            </p:nvSpPr>
            <p:spPr>
              <a:xfrm rot="14887572">
                <a:off x="-1127180" y="-2857230"/>
                <a:ext cx="3514132" cy="4128798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3333"/>
                    <a:alpha val="66667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图形 1">
                <a:extLst>
                  <a:ext uri="{FF2B5EF4-FFF2-40B4-BE49-F238E27FC236}">
                    <a16:creationId xmlns:a16="http://schemas.microsoft.com/office/drawing/2014/main" id="{DD4BFA58-F322-493E-931F-0A42D7D5DB5F}"/>
                  </a:ext>
                </a:extLst>
              </p:cNvPr>
              <p:cNvSpPr/>
              <p:nvPr/>
            </p:nvSpPr>
            <p:spPr>
              <a:xfrm rot="14887572">
                <a:off x="-972260" y="-2675212"/>
                <a:ext cx="3204291" cy="3764762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80556"/>
                    <a:alpha val="77778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图形 1">
                <a:extLst>
                  <a:ext uri="{FF2B5EF4-FFF2-40B4-BE49-F238E27FC236}">
                    <a16:creationId xmlns:a16="http://schemas.microsoft.com/office/drawing/2014/main" id="{4B714464-47CB-4BA4-BEAA-7EBFE6C4C4D6}"/>
                  </a:ext>
                </a:extLst>
              </p:cNvPr>
              <p:cNvSpPr/>
              <p:nvPr/>
            </p:nvSpPr>
            <p:spPr>
              <a:xfrm rot="14887572">
                <a:off x="-817339" y="-2493194"/>
                <a:ext cx="2894451" cy="3400726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7778"/>
                    <a:alpha val="88889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>
                  <a:solidFill>
                    <a:schemeClr val="tx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图形 1">
                <a:extLst>
                  <a:ext uri="{FF2B5EF4-FFF2-40B4-BE49-F238E27FC236}">
                    <a16:creationId xmlns:a16="http://schemas.microsoft.com/office/drawing/2014/main" id="{80B3809F-7C0D-46D1-BE15-F407EE30B173}"/>
                  </a:ext>
                </a:extLst>
              </p:cNvPr>
              <p:cNvSpPr/>
              <p:nvPr/>
            </p:nvSpPr>
            <p:spPr>
              <a:xfrm rot="14887572">
                <a:off x="-662419" y="-231117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  <a:effectLst>
                <a:outerShdw blurRad="635000" sx="102000" sy="102000" algn="ctr" rotWithShape="0">
                  <a:srgbClr val="323232">
                    <a:alpha val="10000"/>
                  </a:srgb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图形 1">
                <a:extLst>
                  <a:ext uri="{FF2B5EF4-FFF2-40B4-BE49-F238E27FC236}">
                    <a16:creationId xmlns:a16="http://schemas.microsoft.com/office/drawing/2014/main" id="{9619BCF8-CE93-45C6-A997-306488B955D1}"/>
                  </a:ext>
                </a:extLst>
              </p:cNvPr>
              <p:cNvSpPr/>
              <p:nvPr/>
            </p:nvSpPr>
            <p:spPr>
              <a:xfrm rot="14887572">
                <a:off x="-652248" y="-2314336"/>
                <a:ext cx="2584610" cy="3036690"/>
              </a:xfrm>
              <a:custGeom>
                <a:avLst/>
                <a:gdLst>
                  <a:gd name="connsiteX0" fmla="*/ 4277864 w 5391150"/>
                  <a:gd name="connsiteY0" fmla="*/ 4438538 h 6334125"/>
                  <a:gd name="connsiteX1" fmla="*/ 3611113 w 5391150"/>
                  <a:gd name="connsiteY1" fmla="*/ 9413 h 6334125"/>
                  <a:gd name="connsiteX2" fmla="*/ 86863 w 5391150"/>
                  <a:gd name="connsiteY2" fmla="*/ 3562238 h 6334125"/>
                  <a:gd name="connsiteX3" fmla="*/ 4277864 w 5391150"/>
                  <a:gd name="connsiteY3" fmla="*/ 4438538 h 633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1150" h="6334125">
                    <a:moveTo>
                      <a:pt x="4277864" y="4438538"/>
                    </a:moveTo>
                    <a:cubicBezTo>
                      <a:pt x="4277864" y="4438538"/>
                      <a:pt x="7192513" y="476138"/>
                      <a:pt x="3611113" y="9413"/>
                    </a:cubicBezTo>
                    <a:cubicBezTo>
                      <a:pt x="3611113" y="9413"/>
                      <a:pt x="-656087" y="-362062"/>
                      <a:pt x="86863" y="3562238"/>
                    </a:cubicBezTo>
                    <a:cubicBezTo>
                      <a:pt x="86863" y="3562238"/>
                      <a:pt x="1553713" y="9181988"/>
                      <a:pt x="4277864" y="443853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190500" dist="38100" dir="135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0" name="图形 66">
            <a:extLst>
              <a:ext uri="{FF2B5EF4-FFF2-40B4-BE49-F238E27FC236}">
                <a16:creationId xmlns:a16="http://schemas.microsoft.com/office/drawing/2014/main" id="{4B4654F8-8DE4-4AC7-9722-BAB235517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290" b="997"/>
          <a:stretch/>
        </p:blipFill>
        <p:spPr>
          <a:xfrm rot="16200000">
            <a:off x="5060081" y="-273920"/>
            <a:ext cx="2071839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39A2-C897-4CE8-BFF0-6B3F73D7C096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39A2-C897-4CE8-BFF0-6B3F73D7C096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36F1-955F-4205-A772-CF8434F81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80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微軟正黑體"/>
                <a:ea typeface="微軟正黑體"/>
                <a:cs typeface="微軟正黑體"/>
              </a:rPr>
              <a:t>Enhanced Entity-Relationship</a:t>
            </a:r>
            <a:r>
              <a:rPr kumimoji="1" lang="en-US" altLang="zh-TW" sz="4800" dirty="0">
                <a:latin typeface="微軟正黑體"/>
                <a:ea typeface="微軟正黑體"/>
                <a:cs typeface="微軟正黑體"/>
              </a:rPr>
              <a:t> </a:t>
            </a:r>
            <a:endParaRPr lang="zh-TW" altLang="en-US" sz="48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6000" dirty="0">
              <a:latin typeface="Arial" charset="0"/>
              <a:ea typeface="微軟正黑體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460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Specialization (1)</a:t>
            </a:r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Specialization is the process of defining a set of subclasses of a superclass </a:t>
            </a:r>
          </a:p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The set of subclasses is based upon some distinguishing characteristics of the entities in the superclass</a:t>
            </a:r>
          </a:p>
          <a:p>
            <a:pPr lvl="1"/>
            <a:r>
              <a:rPr lang="en-US" altLang="zh-TW" dirty="0">
                <a:solidFill>
                  <a:srgbClr val="006600"/>
                </a:solidFill>
                <a:latin typeface="微軟正黑體"/>
                <a:ea typeface="微軟正黑體"/>
                <a:cs typeface="微軟正黑體"/>
              </a:rPr>
              <a:t>Example: {SECRETARY, ENGINEER, TECHNICIAN} is a specialization of EMPLOYEE based upon </a:t>
            </a:r>
            <a:r>
              <a:rPr lang="en-US" altLang="zh-TW" i="1" dirty="0">
                <a:solidFill>
                  <a:srgbClr val="006600"/>
                </a:solidFill>
                <a:latin typeface="微軟正黑體"/>
                <a:ea typeface="微軟正黑體"/>
                <a:cs typeface="微軟正黑體"/>
              </a:rPr>
              <a:t>job type.</a:t>
            </a:r>
          </a:p>
          <a:p>
            <a:pPr lvl="2"/>
            <a:r>
              <a:rPr lang="en-US" altLang="zh-TW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May have several specializations of the same superclass </a:t>
            </a:r>
          </a:p>
        </p:txBody>
      </p:sp>
    </p:spTree>
    <p:extLst>
      <p:ext uri="{BB962C8B-B14F-4D97-AF65-F5344CB8AC3E}">
        <p14:creationId xmlns:p14="http://schemas.microsoft.com/office/powerpoint/2010/main" val="387159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Specialization (2)</a:t>
            </a:r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Another specialization of EMPLOYEE based on </a:t>
            </a:r>
            <a:r>
              <a:rPr lang="en-US" altLang="zh-TW" i="1" dirty="0"/>
              <a:t>method of pay</a:t>
            </a:r>
            <a:r>
              <a:rPr lang="en-US" altLang="zh-TW" dirty="0"/>
              <a:t> is {SALARIED_EMPLOYEE, HOURLY_EMPLOYEE}.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</a:rPr>
              <a:t>Superclass/subclass relationships and specialization can be diagrammatically represented in EER diagrams</a:t>
            </a:r>
          </a:p>
          <a:p>
            <a:pPr lvl="1"/>
            <a:r>
              <a:rPr lang="en-US" altLang="zh-TW" sz="2800" dirty="0"/>
              <a:t>Attributes of a subclass are called </a:t>
            </a:r>
            <a:r>
              <a:rPr lang="en-US" altLang="zh-TW" sz="2800" i="1" dirty="0"/>
              <a:t>specific</a:t>
            </a:r>
            <a:r>
              <a:rPr lang="en-US" altLang="zh-TW" sz="2800" dirty="0"/>
              <a:t> or </a:t>
            </a:r>
            <a:r>
              <a:rPr lang="en-US" altLang="zh-TW" sz="2800" i="1" dirty="0"/>
              <a:t>local</a:t>
            </a:r>
            <a:r>
              <a:rPr lang="en-US" altLang="zh-TW" sz="2800" dirty="0"/>
              <a:t> attributes.</a:t>
            </a:r>
          </a:p>
          <a:p>
            <a:pPr lvl="2"/>
            <a:r>
              <a:rPr lang="en-US" altLang="zh-TW" sz="2800" dirty="0">
                <a:solidFill>
                  <a:srgbClr val="660066"/>
                </a:solidFill>
              </a:rPr>
              <a:t>For example, the attribute </a:t>
            </a:r>
            <a:r>
              <a:rPr lang="en-US" altLang="zh-TW" sz="2800" dirty="0" err="1">
                <a:solidFill>
                  <a:srgbClr val="660066"/>
                </a:solidFill>
              </a:rPr>
              <a:t>TypingSpeed</a:t>
            </a:r>
            <a:r>
              <a:rPr lang="en-US" altLang="zh-TW" sz="2800" dirty="0">
                <a:solidFill>
                  <a:srgbClr val="660066"/>
                </a:solidFill>
              </a:rPr>
              <a:t> of SECRETARY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</a:rPr>
              <a:t>The subclass can also participate in specific relationship types</a:t>
            </a:r>
            <a:r>
              <a:rPr lang="en-US" altLang="zh-TW" sz="2800" dirty="0"/>
              <a:t>.</a:t>
            </a:r>
          </a:p>
          <a:p>
            <a:pPr lvl="2"/>
            <a:r>
              <a:rPr lang="en-US" altLang="zh-TW" sz="2800" dirty="0">
                <a:solidFill>
                  <a:srgbClr val="660066"/>
                </a:solidFill>
              </a:rPr>
              <a:t>For example, a relationship BELONGS_TO of HOURLY_EMPLOYEE</a:t>
            </a:r>
          </a:p>
        </p:txBody>
      </p:sp>
    </p:spTree>
    <p:extLst>
      <p:ext uri="{BB962C8B-B14F-4D97-AF65-F5344CB8AC3E}">
        <p14:creationId xmlns:p14="http://schemas.microsoft.com/office/powerpoint/2010/main" val="123604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/>
                <a:ea typeface="微軟正黑體"/>
                <a:cs typeface="微軟正黑體"/>
              </a:rPr>
              <a:t>Example of a Specialization</a:t>
            </a:r>
            <a:endParaRPr lang="zh-TW" altLang="en-US" sz="32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6" name="Picture 3" descr="spec_gen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2288" y="1624013"/>
            <a:ext cx="6589712" cy="52339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6775" y="6357938"/>
            <a:ext cx="10509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46050" tIns="73025" rIns="146050" bIns="73025">
            <a:spAutoFit/>
          </a:bodyPr>
          <a:lstStyle/>
          <a:p>
            <a:r>
              <a:rPr lang="en-US" altLang="zh-TW" i="1"/>
              <a:t>subclass</a:t>
            </a:r>
          </a:p>
        </p:txBody>
      </p:sp>
    </p:spTree>
    <p:extLst>
      <p:ext uri="{BB962C8B-B14F-4D97-AF65-F5344CB8AC3E}">
        <p14:creationId xmlns:p14="http://schemas.microsoft.com/office/powerpoint/2010/main" val="421651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Why we need specialization?</a:t>
            </a:r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Certain attributes may apply to some but not all entities of the superclass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</a:rPr>
              <a:t>For example, SECRETARY subclass has specific attribute </a:t>
            </a:r>
            <a:r>
              <a:rPr lang="en-US" altLang="zh-TW" sz="2800" dirty="0" err="1">
                <a:solidFill>
                  <a:srgbClr val="008000"/>
                </a:solidFill>
              </a:rPr>
              <a:t>TypingSpeed</a:t>
            </a:r>
            <a:endParaRPr lang="en-US" altLang="zh-TW" sz="2800" dirty="0">
              <a:solidFill>
                <a:srgbClr val="008000"/>
              </a:solidFill>
            </a:endParaRPr>
          </a:p>
          <a:p>
            <a:r>
              <a:rPr lang="en-US" altLang="zh-TW" sz="3200" dirty="0"/>
              <a:t>The other reason is that some relationship type may be participated in only by entities that are members of the subclass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</a:rPr>
              <a:t>For example, Only HOURLY_EMPLOYEES can belong to a trade union</a:t>
            </a:r>
          </a:p>
        </p:txBody>
      </p:sp>
    </p:spTree>
    <p:extLst>
      <p:ext uri="{BB962C8B-B14F-4D97-AF65-F5344CB8AC3E}">
        <p14:creationId xmlns:p14="http://schemas.microsoft.com/office/powerpoint/2010/main" val="235836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Instances of a specialization.</a:t>
            </a:r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1894" y="1765150"/>
            <a:ext cx="4953243" cy="5092850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94850" y="1885146"/>
            <a:ext cx="2705100" cy="708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46050" tIns="73025" rIns="146050" bIns="73025">
            <a:spAutoFit/>
          </a:bodyPr>
          <a:lstStyle/>
          <a:p>
            <a:r>
              <a:rPr lang="zh-TW" altLang="en-US">
                <a:latin typeface="微軟正黑體"/>
                <a:ea typeface="微軟正黑體"/>
                <a:cs typeface="微軟正黑體"/>
              </a:rPr>
              <a:t>本範例是</a:t>
            </a:r>
            <a:r>
              <a:rPr lang="en-US" altLang="zh-TW">
                <a:latin typeface="微軟正黑體"/>
                <a:ea typeface="微軟正黑體"/>
                <a:cs typeface="微軟正黑體"/>
              </a:rPr>
              <a:t>1:1 =&gt; </a:t>
            </a:r>
          </a:p>
          <a:p>
            <a:r>
              <a:rPr lang="zh-TW" altLang="en-US">
                <a:latin typeface="微軟正黑體"/>
                <a:ea typeface="微軟正黑體"/>
                <a:cs typeface="微軟正黑體"/>
              </a:rPr>
              <a:t>兩邊關係一個對應一個</a:t>
            </a:r>
            <a:endParaRPr lang="en-US" altLang="zh-TW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2852" y="2035140"/>
            <a:ext cx="2808288" cy="708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46050" tIns="73025" rIns="146050" bIns="73025">
            <a:spAutoFit/>
          </a:bodyPr>
          <a:lstStyle/>
          <a:p>
            <a:r>
              <a:rPr lang="zh-TW" altLang="en-US">
                <a:latin typeface="微軟正黑體"/>
                <a:ea typeface="微軟正黑體"/>
                <a:cs typeface="微軟正黑體"/>
              </a:rPr>
              <a:t>本範例是</a:t>
            </a:r>
            <a:r>
              <a:rPr lang="en-US" altLang="zh-TW">
                <a:latin typeface="微軟正黑體"/>
                <a:ea typeface="微軟正黑體"/>
                <a:cs typeface="微軟正黑體"/>
              </a:rPr>
              <a:t>Partial=&gt;</a:t>
            </a:r>
            <a:r>
              <a:rPr lang="zh-TW" altLang="en-US">
                <a:latin typeface="微軟正黑體"/>
                <a:ea typeface="微軟正黑體"/>
                <a:cs typeface="微軟正黑體"/>
              </a:rPr>
              <a:t>部份參與</a:t>
            </a:r>
            <a:r>
              <a:rPr lang="en-US" altLang="zh-TW">
                <a:latin typeface="微軟正黑體"/>
                <a:ea typeface="微軟正黑體"/>
                <a:cs typeface="微軟正黑體"/>
              </a:rPr>
              <a:t>,</a:t>
            </a:r>
            <a:r>
              <a:rPr lang="zh-TW" altLang="en-US">
                <a:latin typeface="微軟正黑體"/>
                <a:ea typeface="微軟正黑體"/>
                <a:cs typeface="微軟正黑體"/>
              </a:rPr>
              <a:t>可以不對應。如</a:t>
            </a:r>
            <a:r>
              <a:rPr lang="en-US" altLang="zh-TW">
                <a:latin typeface="微軟正黑體"/>
                <a:ea typeface="微軟正黑體"/>
                <a:cs typeface="微軟正黑體"/>
              </a:rPr>
              <a:t>e6</a:t>
            </a:r>
          </a:p>
        </p:txBody>
      </p:sp>
    </p:spTree>
    <p:extLst>
      <p:ext uri="{BB962C8B-B14F-4D97-AF65-F5344CB8AC3E}">
        <p14:creationId xmlns:p14="http://schemas.microsoft.com/office/powerpoint/2010/main" val="67520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Generalization</a:t>
            </a:r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Generalization is the reverse of the specialization process </a:t>
            </a:r>
          </a:p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Several classes with common features are generalized into a superclass; 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original classes become its subclasses</a:t>
            </a:r>
          </a:p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Example: CAR, TRUCK generalized into VEHICLE; 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both CAR, TRUCK become subclasses of the superclass VEHICLE.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We can view {CAR, TRUCK} as a specialization of VEHICLE 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Alternatively, we can view VEHICLE as a generalization of CAR and TRUCK </a:t>
            </a:r>
          </a:p>
        </p:txBody>
      </p:sp>
    </p:spTree>
    <p:extLst>
      <p:ext uri="{BB962C8B-B14F-4D97-AF65-F5344CB8AC3E}">
        <p14:creationId xmlns:p14="http://schemas.microsoft.com/office/powerpoint/2010/main" val="264234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latin typeface="微軟正黑體"/>
                <a:ea typeface="微軟正黑體"/>
                <a:cs typeface="微軟正黑體"/>
              </a:rPr>
              <a:t>Generalization. (a) Two entity types, CAR and TRUCK. (b) Generalizing CAR and TRUCK into the superclass VEHICLE</a:t>
            </a:r>
            <a:r>
              <a:rPr lang="en-US" altLang="zh-TW" sz="4000" dirty="0">
                <a:latin typeface="微軟正黑體"/>
                <a:ea typeface="微軟正黑體"/>
                <a:cs typeface="微軟正黑體"/>
              </a:rPr>
              <a:t>.</a:t>
            </a:r>
            <a:endParaRPr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3797" y="1683413"/>
            <a:ext cx="6789817" cy="51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3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/>
                <a:ea typeface="微軟正黑體"/>
                <a:cs typeface="微軟正黑體"/>
              </a:rPr>
              <a:t>Constraints on Specialization and Generalization (1)</a:t>
            </a:r>
            <a:endParaRPr lang="zh-TW" altLang="en-US" sz="3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If we can determine exactly those entities that will become members of each subclass by a condition, the subclasses are called predicate-defined (or condition-defined) subclasses 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Condition is a constraint that determines subclass members </a:t>
            </a:r>
          </a:p>
          <a:p>
            <a:pPr lvl="1"/>
            <a:r>
              <a:rPr lang="en-US" altLang="zh-TW" sz="28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Display a predicate-defined subclass by writing the predicate condition next to the line attaching the subclass to its superclass </a:t>
            </a:r>
          </a:p>
        </p:txBody>
      </p:sp>
    </p:spTree>
    <p:extLst>
      <p:ext uri="{BB962C8B-B14F-4D97-AF65-F5344CB8AC3E}">
        <p14:creationId xmlns:p14="http://schemas.microsoft.com/office/powerpoint/2010/main" val="592296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/>
                <a:ea typeface="微軟正黑體"/>
                <a:cs typeface="微軟正黑體"/>
              </a:rPr>
              <a:t>Constraints on Specialization and Generalization (2)</a:t>
            </a:r>
            <a:endParaRPr lang="zh-TW" altLang="en-US" sz="3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If all subclasses in a specialization have membership condition on same attribute of the superclass, specialization is called an attribute-defined specialization 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Attribute is called the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defining attribute of the specialization 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Example: </a:t>
            </a:r>
            <a:r>
              <a:rPr lang="en-US" altLang="zh-TW" dirty="0" err="1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JobType</a:t>
            </a:r>
            <a:r>
              <a:rPr lang="en-US" altLang="zh-TW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 is the defining attribute of the specialization {SECRETARY, TECHNICIAN, ENGINEER} of EMPLOYEE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If no condition determines membership, the subclass is called user-defined 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Membership in a subclass is determined by the database users by applying an operation to add an entity to the subclass 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Membership in the subclass is specified individually for each entity in the superclass by the user </a:t>
            </a:r>
          </a:p>
        </p:txBody>
      </p:sp>
    </p:spTree>
    <p:extLst>
      <p:ext uri="{BB962C8B-B14F-4D97-AF65-F5344CB8AC3E}">
        <p14:creationId xmlns:p14="http://schemas.microsoft.com/office/powerpoint/2010/main" val="365989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Attribute-defined specialization</a:t>
            </a:r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665265" y="1701616"/>
            <a:ext cx="7435850" cy="5000625"/>
            <a:chOff x="1073150" y="1663700"/>
            <a:chExt cx="7435850" cy="500062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054350" y="2749550"/>
              <a:ext cx="9779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EMPLOYEE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06550" y="5949950"/>
              <a:ext cx="10541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SECRETARY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01950" y="5949950"/>
              <a:ext cx="1130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TECHNICIAN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73550" y="5949950"/>
              <a:ext cx="9779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ENGINEER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454150" y="1758950"/>
              <a:ext cx="596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FName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139950" y="1758950"/>
              <a:ext cx="5207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Minit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749550" y="1758950"/>
              <a:ext cx="596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LName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139950" y="2216150"/>
              <a:ext cx="596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Name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825750" y="2216150"/>
              <a:ext cx="4445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 u="sng">
                  <a:solidFill>
                    <a:schemeClr val="tx1"/>
                  </a:solidFill>
                  <a:latin typeface="Times New Roman" charset="0"/>
                </a:rPr>
                <a:t>Ssn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359150" y="2216150"/>
              <a:ext cx="7493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BirthDate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4197350" y="2216150"/>
              <a:ext cx="596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Address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073150" y="5492750"/>
              <a:ext cx="10541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Typing Speed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663950" y="5492750"/>
              <a:ext cx="596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TGrade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883150" y="5492750"/>
              <a:ext cx="7493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EngType</a:t>
              </a: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359150" y="4044950"/>
              <a:ext cx="292100" cy="292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600">
                  <a:solidFill>
                    <a:schemeClr val="tx1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438400" y="19812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752600" y="1981200"/>
              <a:ext cx="381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667000" y="1981200"/>
              <a:ext cx="2286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514600" y="2438400"/>
              <a:ext cx="5334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124200" y="2438400"/>
              <a:ext cx="1524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3581400" y="2438400"/>
              <a:ext cx="76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962400" y="2438400"/>
              <a:ext cx="457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1981200" y="4267200"/>
              <a:ext cx="137160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657600" y="4267200"/>
              <a:ext cx="129540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3276600" y="4343400"/>
              <a:ext cx="22860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5029200" y="5715000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3657600" y="57150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151188" y="3813175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1" hangingPunct="1"/>
              <a:endParaRPr kumimoji="1" lang="zh-TW" altLang="en-US" sz="24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4" name="弧線 31"/>
            <p:cNvSpPr>
              <a:spLocks/>
            </p:cNvSpPr>
            <p:nvPr/>
          </p:nvSpPr>
          <p:spPr bwMode="auto">
            <a:xfrm rot="2580000">
              <a:off x="2657475" y="4730750"/>
              <a:ext cx="339725" cy="388938"/>
            </a:xfrm>
            <a:custGeom>
              <a:avLst/>
              <a:gdLst>
                <a:gd name="G0" fmla="+- 20057 0 0"/>
                <a:gd name="G1" fmla="+- 0 0 0"/>
                <a:gd name="G2" fmla="+- 21600 0 0"/>
                <a:gd name="T0" fmla="*/ 40972 w 40972"/>
                <a:gd name="T1" fmla="*/ 5398 h 21600"/>
                <a:gd name="T2" fmla="*/ 0 w 40972"/>
                <a:gd name="T3" fmla="*/ 8017 h 21600"/>
                <a:gd name="T4" fmla="*/ 20057 w 4097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972" h="21600" fill="none" extrusionOk="0">
                  <a:moveTo>
                    <a:pt x="40971" y="5397"/>
                  </a:moveTo>
                  <a:cubicBezTo>
                    <a:pt x="38510" y="14935"/>
                    <a:pt x="29907" y="21599"/>
                    <a:pt x="20057" y="21599"/>
                  </a:cubicBezTo>
                  <a:cubicBezTo>
                    <a:pt x="11222" y="21599"/>
                    <a:pt x="3278" y="16220"/>
                    <a:pt x="-1" y="8017"/>
                  </a:cubicBezTo>
                </a:path>
                <a:path w="40972" h="21600" stroke="0" extrusionOk="0">
                  <a:moveTo>
                    <a:pt x="40971" y="5397"/>
                  </a:moveTo>
                  <a:cubicBezTo>
                    <a:pt x="38510" y="14935"/>
                    <a:pt x="29907" y="21599"/>
                    <a:pt x="20057" y="21599"/>
                  </a:cubicBezTo>
                  <a:cubicBezTo>
                    <a:pt x="11222" y="21599"/>
                    <a:pt x="3278" y="16220"/>
                    <a:pt x="-1" y="8017"/>
                  </a:cubicBezTo>
                  <a:lnTo>
                    <a:pt x="200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弧線 32"/>
            <p:cNvSpPr>
              <a:spLocks/>
            </p:cNvSpPr>
            <p:nvPr/>
          </p:nvSpPr>
          <p:spPr bwMode="auto">
            <a:xfrm rot="18900000">
              <a:off x="4040188" y="4800600"/>
              <a:ext cx="303212" cy="304800"/>
            </a:xfrm>
            <a:custGeom>
              <a:avLst/>
              <a:gdLst>
                <a:gd name="G0" fmla="+- 21534 0 0"/>
                <a:gd name="G1" fmla="+- 0 0 0"/>
                <a:gd name="G2" fmla="+- 21600 0 0"/>
                <a:gd name="T0" fmla="*/ 43067 w 43067"/>
                <a:gd name="T1" fmla="*/ 1700 h 21600"/>
                <a:gd name="T2" fmla="*/ 0 w 43067"/>
                <a:gd name="T3" fmla="*/ 1682 h 21600"/>
                <a:gd name="T4" fmla="*/ 21534 w 4306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67" h="21600" fill="none" extrusionOk="0">
                  <a:moveTo>
                    <a:pt x="43066" y="1699"/>
                  </a:moveTo>
                  <a:cubicBezTo>
                    <a:pt x="42180" y="12935"/>
                    <a:pt x="32804" y="21599"/>
                    <a:pt x="21534" y="21599"/>
                  </a:cubicBezTo>
                  <a:cubicBezTo>
                    <a:pt x="10257" y="21599"/>
                    <a:pt x="877" y="12924"/>
                    <a:pt x="-1" y="1682"/>
                  </a:cubicBezTo>
                </a:path>
                <a:path w="43067" h="21600" stroke="0" extrusionOk="0">
                  <a:moveTo>
                    <a:pt x="43066" y="1699"/>
                  </a:moveTo>
                  <a:cubicBezTo>
                    <a:pt x="42180" y="12935"/>
                    <a:pt x="32804" y="21599"/>
                    <a:pt x="21534" y="21599"/>
                  </a:cubicBezTo>
                  <a:cubicBezTo>
                    <a:pt x="10257" y="21599"/>
                    <a:pt x="877" y="12924"/>
                    <a:pt x="-1" y="1682"/>
                  </a:cubicBezTo>
                  <a:lnTo>
                    <a:pt x="21534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弧線 33"/>
            <p:cNvSpPr>
              <a:spLocks/>
            </p:cNvSpPr>
            <p:nvPr/>
          </p:nvSpPr>
          <p:spPr bwMode="auto">
            <a:xfrm rot="840000">
              <a:off x="3276600" y="4954588"/>
              <a:ext cx="304800" cy="306387"/>
            </a:xfrm>
            <a:custGeom>
              <a:avLst/>
              <a:gdLst>
                <a:gd name="G0" fmla="+- 21535 0 0"/>
                <a:gd name="G1" fmla="+- 0 0 0"/>
                <a:gd name="G2" fmla="+- 21600 0 0"/>
                <a:gd name="T0" fmla="*/ 43068 w 43068"/>
                <a:gd name="T1" fmla="*/ 1704 h 21600"/>
                <a:gd name="T2" fmla="*/ 0 w 43068"/>
                <a:gd name="T3" fmla="*/ 1669 h 21600"/>
                <a:gd name="T4" fmla="*/ 21535 w 4306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68" h="21600" fill="none" extrusionOk="0">
                  <a:moveTo>
                    <a:pt x="43067" y="1703"/>
                  </a:moveTo>
                  <a:cubicBezTo>
                    <a:pt x="42178" y="12937"/>
                    <a:pt x="32803" y="21599"/>
                    <a:pt x="21535" y="21599"/>
                  </a:cubicBezTo>
                  <a:cubicBezTo>
                    <a:pt x="10252" y="21599"/>
                    <a:pt x="871" y="12917"/>
                    <a:pt x="-1" y="1669"/>
                  </a:cubicBezTo>
                </a:path>
                <a:path w="43068" h="21600" stroke="0" extrusionOk="0">
                  <a:moveTo>
                    <a:pt x="43067" y="1703"/>
                  </a:moveTo>
                  <a:cubicBezTo>
                    <a:pt x="42178" y="12937"/>
                    <a:pt x="32803" y="21599"/>
                    <a:pt x="21535" y="21599"/>
                  </a:cubicBezTo>
                  <a:cubicBezTo>
                    <a:pt x="10252" y="21599"/>
                    <a:pt x="871" y="12917"/>
                    <a:pt x="-1" y="1669"/>
                  </a:cubicBezTo>
                  <a:lnTo>
                    <a:pt x="2153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4883150" y="2216150"/>
              <a:ext cx="6731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JobType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4038600" y="2438400"/>
              <a:ext cx="1066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1676400" y="5715000"/>
              <a:ext cx="76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3505200" y="29718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490913" y="3406775"/>
              <a:ext cx="74771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Job Type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024313" y="4549775"/>
              <a:ext cx="8731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1" hangingPunct="1"/>
              <a:r>
                <a:rPr kumimoji="1" lang="zh-TW" altLang="en-US" sz="1200">
                  <a:solidFill>
                    <a:schemeClr val="tx1"/>
                  </a:solidFill>
                  <a:latin typeface="Times New Roman" charset="0"/>
                </a:rPr>
                <a:t>“</a:t>
              </a:r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Engineer”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192338" y="4473575"/>
              <a:ext cx="8985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1" hangingPunct="1"/>
              <a:r>
                <a:rPr kumimoji="1" lang="zh-TW" altLang="en-US" sz="1200">
                  <a:solidFill>
                    <a:schemeClr val="tx1"/>
                  </a:solidFill>
                  <a:latin typeface="Times New Roman" charset="0"/>
                </a:rPr>
                <a:t>“</a:t>
              </a:r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Secretary”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2344738" y="5540375"/>
              <a:ext cx="100171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1" hangingPunct="1"/>
              <a:r>
                <a:rPr kumimoji="1" lang="zh-TW" altLang="en-US" sz="1200">
                  <a:solidFill>
                    <a:schemeClr val="tx1"/>
                  </a:solidFill>
                  <a:latin typeface="Times New Roman" charset="0"/>
                </a:rPr>
                <a:t>“</a:t>
              </a:r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Technician”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5842000" y="1663700"/>
              <a:ext cx="2667000" cy="4699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  <a:cs typeface="新細明體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i="1">
                  <a:solidFill>
                    <a:srgbClr val="FF0000"/>
                  </a:solidFill>
                </a:rPr>
                <a:t>defining attribute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4559300" y="3302000"/>
              <a:ext cx="2667000" cy="4699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  <a:cs typeface="新細明體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i="1">
                  <a:solidFill>
                    <a:srgbClr val="FF0000"/>
                  </a:solidFill>
                </a:rPr>
                <a:t>predicate condition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1689100" y="6207125"/>
              <a:ext cx="398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  <a:cs typeface="新細明體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i="1">
                  <a:solidFill>
                    <a:srgbClr val="FF0000"/>
                  </a:solidFill>
                </a:rPr>
                <a:t>Predicate defined subclass</a:t>
              </a: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4191000" y="3543300"/>
              <a:ext cx="3810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 flipV="1">
              <a:off x="5245100" y="1841500"/>
              <a:ext cx="546100" cy="3556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46050" tIns="73025" rIns="146050" bIns="73025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094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Summary of notation for ER diagrams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6" y="1281953"/>
            <a:ext cx="7386917" cy="545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/>
                <a:ea typeface="微軟正黑體"/>
                <a:cs typeface="微軟正黑體"/>
              </a:rPr>
              <a:t>Constraints on Specialization and Generalization (3)</a:t>
            </a:r>
            <a:endParaRPr lang="zh-TW" altLang="en-US" sz="3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sz="2000" dirty="0">
                <a:latin typeface="微軟正黑體"/>
                <a:ea typeface="微軟正黑體"/>
                <a:cs typeface="微軟正黑體"/>
              </a:rPr>
              <a:t>Two other conditions apply to a specialization/generalization:</a:t>
            </a:r>
          </a:p>
          <a:p>
            <a:pPr>
              <a:lnSpc>
                <a:spcPct val="80000"/>
              </a:lnSpc>
            </a:pPr>
            <a:r>
              <a:rPr lang="en-US" altLang="zh-TW" sz="2000" b="1" dirty="0" err="1">
                <a:latin typeface="微軟正黑體"/>
                <a:ea typeface="微軟正黑體"/>
                <a:cs typeface="微軟正黑體"/>
              </a:rPr>
              <a:t>Disjointness</a:t>
            </a:r>
            <a:r>
              <a:rPr lang="en-US" altLang="zh-TW" sz="2000" b="1" dirty="0">
                <a:latin typeface="微軟正黑體"/>
                <a:ea typeface="微軟正黑體"/>
                <a:cs typeface="微軟正黑體"/>
              </a:rPr>
              <a:t>  (</a:t>
            </a:r>
            <a:r>
              <a:rPr lang="zh-TW" altLang="en-US" sz="2000" dirty="0"/>
              <a:t>分離性限制</a:t>
            </a:r>
            <a:r>
              <a:rPr lang="en-US" altLang="zh-TW" sz="2000" b="1" dirty="0">
                <a:latin typeface="微軟正黑體"/>
                <a:ea typeface="微軟正黑體"/>
                <a:cs typeface="微軟正黑體"/>
              </a:rPr>
              <a:t>) Constraint</a:t>
            </a:r>
            <a:r>
              <a:rPr lang="en-US" altLang="zh-TW" sz="2000" dirty="0">
                <a:latin typeface="微軟正黑體"/>
                <a:ea typeface="微軟正黑體"/>
                <a:cs typeface="微軟正黑體"/>
              </a:rPr>
              <a:t>: 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Specifies that the subclasses of the specialization must be disjointed (an entity can be a member of </a:t>
            </a:r>
            <a:r>
              <a:rPr lang="en-US" altLang="zh-TW" sz="2000" b="1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at most one</a:t>
            </a:r>
            <a:r>
              <a:rPr lang="en-US" altLang="zh-TW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of the subclasses of the specialization)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Specified by </a:t>
            </a:r>
            <a:r>
              <a:rPr lang="en-US" altLang="zh-TW" sz="2000" b="1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d</a:t>
            </a: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 in EER diagram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If not disjointed,</a:t>
            </a:r>
            <a:r>
              <a:rPr lang="en-US" altLang="zh-TW" sz="2000" i="1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sz="2000" b="1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overlap</a:t>
            </a: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; that is the same entity may be a member of more than one subclass of the specialization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Specified by </a:t>
            </a:r>
            <a:r>
              <a:rPr lang="en-US" altLang="zh-TW" sz="2000" b="1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in EER diagram </a:t>
            </a:r>
          </a:p>
          <a:p>
            <a:pPr>
              <a:lnSpc>
                <a:spcPct val="80000"/>
              </a:lnSpc>
            </a:pPr>
            <a:r>
              <a:rPr lang="en-US" altLang="zh-TW" sz="2000" b="1" dirty="0">
                <a:latin typeface="微軟正黑體"/>
                <a:ea typeface="微軟正黑體"/>
                <a:cs typeface="微軟正黑體"/>
              </a:rPr>
              <a:t>Completeness </a:t>
            </a:r>
            <a:r>
              <a:rPr lang="en-US" altLang="zh-TW" sz="1600" b="1" dirty="0">
                <a:latin typeface="微軟正黑體"/>
                <a:ea typeface="微軟正黑體"/>
                <a:cs typeface="微軟正黑體"/>
              </a:rPr>
              <a:t>(</a:t>
            </a:r>
            <a:r>
              <a:rPr lang="zh-TW" altLang="en-US" sz="2000" dirty="0"/>
              <a:t>完整性限制</a:t>
            </a:r>
            <a:r>
              <a:rPr lang="en-US" altLang="zh-TW" sz="1600" b="1" dirty="0">
                <a:latin typeface="微軟正黑體"/>
                <a:ea typeface="微軟正黑體"/>
                <a:cs typeface="微軟正黑體"/>
              </a:rPr>
              <a:t>) </a:t>
            </a:r>
            <a:r>
              <a:rPr lang="en-US" altLang="zh-TW" sz="2000" b="1" dirty="0">
                <a:latin typeface="微軟正黑體"/>
                <a:ea typeface="微軟正黑體"/>
                <a:cs typeface="微軟正黑體"/>
              </a:rPr>
              <a:t>Constraint</a:t>
            </a:r>
            <a:r>
              <a:rPr lang="en-US" altLang="zh-TW" sz="2000" dirty="0">
                <a:latin typeface="微軟正黑體"/>
                <a:ea typeface="微軟正黑體"/>
                <a:cs typeface="微軟正黑體"/>
              </a:rPr>
              <a:t>: 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Total</a:t>
            </a:r>
            <a:r>
              <a:rPr lang="en-US" altLang="zh-TW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specifies that every entity in the superclass must be a member of some subclass in the specialization/ generalization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Shown in EER diagrams by a </a:t>
            </a:r>
            <a:r>
              <a:rPr lang="en-US" altLang="zh-TW" sz="2000" b="1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double line</a:t>
            </a:r>
            <a:r>
              <a:rPr lang="en-US" altLang="zh-TW" sz="2000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TW" sz="2000" b="1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Partial</a:t>
            </a:r>
            <a:r>
              <a:rPr lang="en-US" altLang="zh-TW" sz="2000" b="1" i="1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allows an entity not to belong to any of the subclasses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Shown in EER diagrams by a </a:t>
            </a:r>
            <a:r>
              <a:rPr lang="en-US" altLang="zh-TW" sz="2000" b="1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82862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Predicate defined subclass</a:t>
            </a:r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1619250" y="1892300"/>
            <a:ext cx="8301038" cy="4662190"/>
            <a:chOff x="1619250" y="1892300"/>
            <a:chExt cx="8301038" cy="4662190"/>
          </a:xfrm>
        </p:grpSpPr>
        <p:sp>
          <p:nvSpPr>
            <p:cNvPr id="51" name="Rectangle 3"/>
            <p:cNvSpPr>
              <a:spLocks noChangeArrowheads="1"/>
            </p:cNvSpPr>
            <p:nvPr/>
          </p:nvSpPr>
          <p:spPr bwMode="auto">
            <a:xfrm>
              <a:off x="4197350" y="2965450"/>
              <a:ext cx="9779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EMPLOYEE</a:t>
              </a:r>
            </a:p>
          </p:txBody>
        </p:sp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2749550" y="6165850"/>
              <a:ext cx="10541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SECRETARY</a:t>
              </a:r>
            </a:p>
          </p:txBody>
        </p:sp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4044950" y="6165850"/>
              <a:ext cx="11303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TECHNICIAN</a:t>
              </a: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5416550" y="6165850"/>
              <a:ext cx="977900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ENGINEER</a:t>
              </a: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2597150" y="1974850"/>
              <a:ext cx="596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FName</a:t>
              </a: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3282950" y="1974850"/>
              <a:ext cx="5207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Minit</a:t>
              </a: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3892550" y="1974850"/>
              <a:ext cx="596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LName</a:t>
              </a:r>
            </a:p>
          </p:txBody>
        </p:sp>
        <p:sp>
          <p:nvSpPr>
            <p:cNvPr id="58" name="Oval 10"/>
            <p:cNvSpPr>
              <a:spLocks noChangeArrowheads="1"/>
            </p:cNvSpPr>
            <p:nvPr/>
          </p:nvSpPr>
          <p:spPr bwMode="auto">
            <a:xfrm>
              <a:off x="3282950" y="2432050"/>
              <a:ext cx="596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Name</a:t>
              </a:r>
            </a:p>
          </p:txBody>
        </p:sp>
        <p:sp>
          <p:nvSpPr>
            <p:cNvPr id="59" name="Oval 11"/>
            <p:cNvSpPr>
              <a:spLocks noChangeArrowheads="1"/>
            </p:cNvSpPr>
            <p:nvPr/>
          </p:nvSpPr>
          <p:spPr bwMode="auto">
            <a:xfrm>
              <a:off x="3968750" y="2432050"/>
              <a:ext cx="4445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 u="sng">
                  <a:solidFill>
                    <a:schemeClr val="tx1"/>
                  </a:solidFill>
                  <a:latin typeface="Times New Roman" charset="0"/>
                </a:rPr>
                <a:t>Ssn</a:t>
              </a:r>
            </a:p>
          </p:txBody>
        </p:sp>
        <p:sp>
          <p:nvSpPr>
            <p:cNvPr id="60" name="Oval 12"/>
            <p:cNvSpPr>
              <a:spLocks noChangeArrowheads="1"/>
            </p:cNvSpPr>
            <p:nvPr/>
          </p:nvSpPr>
          <p:spPr bwMode="auto">
            <a:xfrm>
              <a:off x="4502150" y="2432050"/>
              <a:ext cx="7493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BirthDate</a:t>
              </a:r>
            </a:p>
          </p:txBody>
        </p:sp>
        <p:sp>
          <p:nvSpPr>
            <p:cNvPr id="61" name="Oval 13"/>
            <p:cNvSpPr>
              <a:spLocks noChangeArrowheads="1"/>
            </p:cNvSpPr>
            <p:nvPr/>
          </p:nvSpPr>
          <p:spPr bwMode="auto">
            <a:xfrm>
              <a:off x="5340350" y="2432050"/>
              <a:ext cx="596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Address</a:t>
              </a:r>
            </a:p>
          </p:txBody>
        </p:sp>
        <p:sp>
          <p:nvSpPr>
            <p:cNvPr id="62" name="Oval 14"/>
            <p:cNvSpPr>
              <a:spLocks noChangeArrowheads="1"/>
            </p:cNvSpPr>
            <p:nvPr/>
          </p:nvSpPr>
          <p:spPr bwMode="auto">
            <a:xfrm>
              <a:off x="2216150" y="5708650"/>
              <a:ext cx="10541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Typing Speed</a:t>
              </a:r>
            </a:p>
          </p:txBody>
        </p:sp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806950" y="5708650"/>
              <a:ext cx="5969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TGrade</a:t>
              </a:r>
            </a:p>
          </p:txBody>
        </p:sp>
        <p:sp>
          <p:nvSpPr>
            <p:cNvPr id="64" name="Oval 16"/>
            <p:cNvSpPr>
              <a:spLocks noChangeArrowheads="1"/>
            </p:cNvSpPr>
            <p:nvPr/>
          </p:nvSpPr>
          <p:spPr bwMode="auto">
            <a:xfrm>
              <a:off x="6026150" y="5708650"/>
              <a:ext cx="7493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EngType</a:t>
              </a:r>
            </a:p>
          </p:txBody>
        </p:sp>
        <p:sp>
          <p:nvSpPr>
            <p:cNvPr id="65" name="Oval 17"/>
            <p:cNvSpPr>
              <a:spLocks noChangeArrowheads="1"/>
            </p:cNvSpPr>
            <p:nvPr/>
          </p:nvSpPr>
          <p:spPr bwMode="auto">
            <a:xfrm>
              <a:off x="4502150" y="4260850"/>
              <a:ext cx="292100" cy="292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600">
                  <a:solidFill>
                    <a:schemeClr val="tx1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3581400" y="21971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>
              <a:off x="2895600" y="2197100"/>
              <a:ext cx="381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 flipH="1">
              <a:off x="3810000" y="2197100"/>
              <a:ext cx="2286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>
              <a:off x="3657600" y="2654300"/>
              <a:ext cx="5334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4267200" y="2654300"/>
              <a:ext cx="1524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 flipH="1">
              <a:off x="4724400" y="2654300"/>
              <a:ext cx="76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 flipH="1">
              <a:off x="5105400" y="2654300"/>
              <a:ext cx="4572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 flipH="1">
              <a:off x="3124200" y="4483100"/>
              <a:ext cx="137160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4800600" y="4483100"/>
              <a:ext cx="129540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" name="Line 27"/>
            <p:cNvSpPr>
              <a:spLocks noChangeShapeType="1"/>
            </p:cNvSpPr>
            <p:nvPr/>
          </p:nvSpPr>
          <p:spPr bwMode="auto">
            <a:xfrm flipH="1">
              <a:off x="4419600" y="4559300"/>
              <a:ext cx="22860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H="1">
              <a:off x="6172200" y="5930900"/>
              <a:ext cx="228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H="1">
              <a:off x="4800600" y="59309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294188" y="4029075"/>
              <a:ext cx="184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1" hangingPunct="1"/>
              <a:endParaRPr kumimoji="1" lang="zh-TW" altLang="en-US" sz="24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9" name="弧線 31"/>
            <p:cNvSpPr>
              <a:spLocks/>
            </p:cNvSpPr>
            <p:nvPr/>
          </p:nvSpPr>
          <p:spPr bwMode="auto">
            <a:xfrm rot="2580000">
              <a:off x="3800475" y="4946650"/>
              <a:ext cx="339725" cy="388938"/>
            </a:xfrm>
            <a:custGeom>
              <a:avLst/>
              <a:gdLst>
                <a:gd name="G0" fmla="+- 20057 0 0"/>
                <a:gd name="G1" fmla="+- 0 0 0"/>
                <a:gd name="G2" fmla="+- 21600 0 0"/>
                <a:gd name="T0" fmla="*/ 40972 w 40972"/>
                <a:gd name="T1" fmla="*/ 5398 h 21600"/>
                <a:gd name="T2" fmla="*/ 0 w 40972"/>
                <a:gd name="T3" fmla="*/ 8017 h 21600"/>
                <a:gd name="T4" fmla="*/ 20057 w 4097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972" h="21600" fill="none" extrusionOk="0">
                  <a:moveTo>
                    <a:pt x="40971" y="5397"/>
                  </a:moveTo>
                  <a:cubicBezTo>
                    <a:pt x="38510" y="14935"/>
                    <a:pt x="29907" y="21599"/>
                    <a:pt x="20057" y="21599"/>
                  </a:cubicBezTo>
                  <a:cubicBezTo>
                    <a:pt x="11222" y="21599"/>
                    <a:pt x="3278" y="16220"/>
                    <a:pt x="-1" y="8017"/>
                  </a:cubicBezTo>
                </a:path>
                <a:path w="40972" h="21600" stroke="0" extrusionOk="0">
                  <a:moveTo>
                    <a:pt x="40971" y="5397"/>
                  </a:moveTo>
                  <a:cubicBezTo>
                    <a:pt x="38510" y="14935"/>
                    <a:pt x="29907" y="21599"/>
                    <a:pt x="20057" y="21599"/>
                  </a:cubicBezTo>
                  <a:cubicBezTo>
                    <a:pt x="11222" y="21599"/>
                    <a:pt x="3278" y="16220"/>
                    <a:pt x="-1" y="8017"/>
                  </a:cubicBezTo>
                  <a:lnTo>
                    <a:pt x="200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" name="弧線 32"/>
            <p:cNvSpPr>
              <a:spLocks/>
            </p:cNvSpPr>
            <p:nvPr/>
          </p:nvSpPr>
          <p:spPr bwMode="auto">
            <a:xfrm rot="18900000">
              <a:off x="5183188" y="5016500"/>
              <a:ext cx="303212" cy="304800"/>
            </a:xfrm>
            <a:custGeom>
              <a:avLst/>
              <a:gdLst>
                <a:gd name="G0" fmla="+- 21534 0 0"/>
                <a:gd name="G1" fmla="+- 0 0 0"/>
                <a:gd name="G2" fmla="+- 21600 0 0"/>
                <a:gd name="T0" fmla="*/ 43067 w 43067"/>
                <a:gd name="T1" fmla="*/ 1700 h 21600"/>
                <a:gd name="T2" fmla="*/ 0 w 43067"/>
                <a:gd name="T3" fmla="*/ 1682 h 21600"/>
                <a:gd name="T4" fmla="*/ 21534 w 4306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67" h="21600" fill="none" extrusionOk="0">
                  <a:moveTo>
                    <a:pt x="43066" y="1699"/>
                  </a:moveTo>
                  <a:cubicBezTo>
                    <a:pt x="42180" y="12935"/>
                    <a:pt x="32804" y="21599"/>
                    <a:pt x="21534" y="21599"/>
                  </a:cubicBezTo>
                  <a:cubicBezTo>
                    <a:pt x="10257" y="21599"/>
                    <a:pt x="877" y="12924"/>
                    <a:pt x="-1" y="1682"/>
                  </a:cubicBezTo>
                </a:path>
                <a:path w="43067" h="21600" stroke="0" extrusionOk="0">
                  <a:moveTo>
                    <a:pt x="43066" y="1699"/>
                  </a:moveTo>
                  <a:cubicBezTo>
                    <a:pt x="42180" y="12935"/>
                    <a:pt x="32804" y="21599"/>
                    <a:pt x="21534" y="21599"/>
                  </a:cubicBezTo>
                  <a:cubicBezTo>
                    <a:pt x="10257" y="21599"/>
                    <a:pt x="877" y="12924"/>
                    <a:pt x="-1" y="1682"/>
                  </a:cubicBezTo>
                  <a:lnTo>
                    <a:pt x="21534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" name="弧線 33"/>
            <p:cNvSpPr>
              <a:spLocks/>
            </p:cNvSpPr>
            <p:nvPr/>
          </p:nvSpPr>
          <p:spPr bwMode="auto">
            <a:xfrm rot="840000">
              <a:off x="4419600" y="5170488"/>
              <a:ext cx="304800" cy="306387"/>
            </a:xfrm>
            <a:custGeom>
              <a:avLst/>
              <a:gdLst>
                <a:gd name="G0" fmla="+- 21535 0 0"/>
                <a:gd name="G1" fmla="+- 0 0 0"/>
                <a:gd name="G2" fmla="+- 21600 0 0"/>
                <a:gd name="T0" fmla="*/ 43068 w 43068"/>
                <a:gd name="T1" fmla="*/ 1704 h 21600"/>
                <a:gd name="T2" fmla="*/ 0 w 43068"/>
                <a:gd name="T3" fmla="*/ 1669 h 21600"/>
                <a:gd name="T4" fmla="*/ 21535 w 4306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68" h="21600" fill="none" extrusionOk="0">
                  <a:moveTo>
                    <a:pt x="43067" y="1703"/>
                  </a:moveTo>
                  <a:cubicBezTo>
                    <a:pt x="42178" y="12937"/>
                    <a:pt x="32803" y="21599"/>
                    <a:pt x="21535" y="21599"/>
                  </a:cubicBezTo>
                  <a:cubicBezTo>
                    <a:pt x="10252" y="21599"/>
                    <a:pt x="871" y="12917"/>
                    <a:pt x="-1" y="1669"/>
                  </a:cubicBezTo>
                </a:path>
                <a:path w="43068" h="21600" stroke="0" extrusionOk="0">
                  <a:moveTo>
                    <a:pt x="43067" y="1703"/>
                  </a:moveTo>
                  <a:cubicBezTo>
                    <a:pt x="42178" y="12937"/>
                    <a:pt x="32803" y="21599"/>
                    <a:pt x="21535" y="21599"/>
                  </a:cubicBezTo>
                  <a:cubicBezTo>
                    <a:pt x="10252" y="21599"/>
                    <a:pt x="871" y="12917"/>
                    <a:pt x="-1" y="1669"/>
                  </a:cubicBezTo>
                  <a:lnTo>
                    <a:pt x="2153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" name="Oval 34"/>
            <p:cNvSpPr>
              <a:spLocks noChangeArrowheads="1"/>
            </p:cNvSpPr>
            <p:nvPr/>
          </p:nvSpPr>
          <p:spPr bwMode="auto">
            <a:xfrm>
              <a:off x="6026150" y="2432050"/>
              <a:ext cx="673100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JobType</a:t>
              </a:r>
            </a:p>
          </p:txBody>
        </p:sp>
        <p:sp>
          <p:nvSpPr>
            <p:cNvPr id="83" name="Line 35"/>
            <p:cNvSpPr>
              <a:spLocks noChangeShapeType="1"/>
            </p:cNvSpPr>
            <p:nvPr/>
          </p:nvSpPr>
          <p:spPr bwMode="auto">
            <a:xfrm flipH="1">
              <a:off x="5181600" y="2654300"/>
              <a:ext cx="1066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>
              <a:off x="2819400" y="5930900"/>
              <a:ext cx="76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 flipV="1">
              <a:off x="4648200" y="31877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4633913" y="3622675"/>
              <a:ext cx="74771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1" hangingPunct="1"/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Job Type</a:t>
              </a:r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5167313" y="4765675"/>
              <a:ext cx="8731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1" hangingPunct="1"/>
              <a:r>
                <a:rPr kumimoji="1" lang="zh-TW" altLang="en-US" sz="1200">
                  <a:solidFill>
                    <a:schemeClr val="tx1"/>
                  </a:solidFill>
                  <a:latin typeface="Times New Roman" charset="0"/>
                </a:rPr>
                <a:t>“</a:t>
              </a:r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Engineer”</a:t>
              </a:r>
            </a:p>
          </p:txBody>
        </p:sp>
        <p:sp>
          <p:nvSpPr>
            <p:cNvPr id="88" name="Rectangle 40"/>
            <p:cNvSpPr>
              <a:spLocks noChangeArrowheads="1"/>
            </p:cNvSpPr>
            <p:nvPr/>
          </p:nvSpPr>
          <p:spPr bwMode="auto">
            <a:xfrm>
              <a:off x="3335338" y="4689475"/>
              <a:ext cx="8985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1" hangingPunct="1"/>
              <a:r>
                <a:rPr kumimoji="1" lang="zh-TW" altLang="en-US" sz="1200">
                  <a:solidFill>
                    <a:schemeClr val="tx1"/>
                  </a:solidFill>
                  <a:latin typeface="Times New Roman" charset="0"/>
                </a:rPr>
                <a:t>“</a:t>
              </a:r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Secretary”</a:t>
              </a:r>
            </a:p>
          </p:txBody>
        </p:sp>
        <p:sp>
          <p:nvSpPr>
            <p:cNvPr id="89" name="Rectangle 41"/>
            <p:cNvSpPr>
              <a:spLocks noChangeArrowheads="1"/>
            </p:cNvSpPr>
            <p:nvPr/>
          </p:nvSpPr>
          <p:spPr bwMode="auto">
            <a:xfrm>
              <a:off x="3487738" y="5756275"/>
              <a:ext cx="100171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 eaLnBrk="1" hangingPunct="1"/>
              <a:r>
                <a:rPr kumimoji="1" lang="zh-TW" altLang="en-US" sz="1200">
                  <a:solidFill>
                    <a:schemeClr val="tx1"/>
                  </a:solidFill>
                  <a:latin typeface="Times New Roman" charset="0"/>
                </a:rPr>
                <a:t>“</a:t>
              </a:r>
              <a:r>
                <a:rPr kumimoji="1" lang="en-US" altLang="zh-TW" sz="1200">
                  <a:solidFill>
                    <a:schemeClr val="tx1"/>
                  </a:solidFill>
                  <a:latin typeface="Times New Roman" charset="0"/>
                </a:rPr>
                <a:t>Technician”</a:t>
              </a:r>
            </a:p>
          </p:txBody>
        </p:sp>
        <p:sp>
          <p:nvSpPr>
            <p:cNvPr id="90" name="Text Box 42"/>
            <p:cNvSpPr txBox="1">
              <a:spLocks noChangeArrowheads="1"/>
            </p:cNvSpPr>
            <p:nvPr/>
          </p:nvSpPr>
          <p:spPr bwMode="auto">
            <a:xfrm>
              <a:off x="6045200" y="1892300"/>
              <a:ext cx="2667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  <a:cs typeface="新細明體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i="1">
                  <a:solidFill>
                    <a:srgbClr val="FF0000"/>
                  </a:solidFill>
                </a:rPr>
                <a:t>defining attribute</a:t>
              </a:r>
            </a:p>
          </p:txBody>
        </p:sp>
        <p:sp>
          <p:nvSpPr>
            <p:cNvPr id="91" name="Text Box 43"/>
            <p:cNvSpPr txBox="1">
              <a:spLocks noChangeArrowheads="1"/>
            </p:cNvSpPr>
            <p:nvPr/>
          </p:nvSpPr>
          <p:spPr bwMode="auto">
            <a:xfrm>
              <a:off x="6172200" y="4635500"/>
              <a:ext cx="2667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  <a:cs typeface="新細明體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>
                  <a:solidFill>
                    <a:srgbClr val="0000FF"/>
                  </a:solidFill>
                </a:rPr>
                <a:t>predicate condition</a:t>
              </a:r>
            </a:p>
          </p:txBody>
        </p:sp>
        <p:sp>
          <p:nvSpPr>
            <p:cNvPr id="92" name="Text Box 44"/>
            <p:cNvSpPr txBox="1">
              <a:spLocks noChangeArrowheads="1"/>
            </p:cNvSpPr>
            <p:nvPr/>
          </p:nvSpPr>
          <p:spPr bwMode="auto">
            <a:xfrm>
              <a:off x="6477000" y="6092825"/>
              <a:ext cx="34432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  <a:cs typeface="新細明體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dirty="0">
                  <a:solidFill>
                    <a:srgbClr val="0000FF"/>
                  </a:solidFill>
                </a:rPr>
                <a:t>Predicate defined subclass</a:t>
              </a:r>
            </a:p>
          </p:txBody>
        </p:sp>
        <p:sp>
          <p:nvSpPr>
            <p:cNvPr id="93" name="Text Box 45"/>
            <p:cNvSpPr txBox="1">
              <a:spLocks noChangeArrowheads="1"/>
            </p:cNvSpPr>
            <p:nvPr/>
          </p:nvSpPr>
          <p:spPr bwMode="auto">
            <a:xfrm>
              <a:off x="1619250" y="4149725"/>
              <a:ext cx="30257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  <a:cs typeface="新細明體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i="1" dirty="0" err="1">
                  <a:solidFill>
                    <a:srgbClr val="FF0000"/>
                  </a:solidFill>
                </a:rPr>
                <a:t>Disjointness</a:t>
              </a:r>
              <a:r>
                <a:rPr kumimoji="1" lang="en-US" altLang="zh-TW" i="1" dirty="0">
                  <a:solidFill>
                    <a:srgbClr val="FF0000"/>
                  </a:solidFill>
                </a:rPr>
                <a:t> constraint</a:t>
              </a:r>
            </a:p>
          </p:txBody>
        </p:sp>
        <p:sp>
          <p:nvSpPr>
            <p:cNvPr id="94" name="Text Box 46"/>
            <p:cNvSpPr txBox="1">
              <a:spLocks noChangeArrowheads="1"/>
            </p:cNvSpPr>
            <p:nvPr/>
          </p:nvSpPr>
          <p:spPr bwMode="auto">
            <a:xfrm>
              <a:off x="2289175" y="3357563"/>
              <a:ext cx="2546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  <a:cs typeface="新細明體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新細明體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i="1">
                  <a:solidFill>
                    <a:srgbClr val="FF0000"/>
                  </a:solidFill>
                </a:rPr>
                <a:t>Partial constraint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455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An Overlapping Specialization</a:t>
            </a:r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81" y="1680354"/>
            <a:ext cx="8307388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404906" y="3796584"/>
            <a:ext cx="447789" cy="4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46050" tIns="73025" rIns="146050" bIns="73025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95" name="Text Box 6"/>
          <p:cNvSpPr txBox="1">
            <a:spLocks noChangeArrowheads="1"/>
          </p:cNvSpPr>
          <p:nvPr/>
        </p:nvSpPr>
        <p:spPr bwMode="auto">
          <a:xfrm>
            <a:off x="3626906" y="3186984"/>
            <a:ext cx="2151543" cy="4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46050" tIns="73025" rIns="146050" bIns="73025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Total specialization</a:t>
            </a: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4376206" y="3809284"/>
            <a:ext cx="1085070" cy="4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46050" tIns="73025" rIns="146050" bIns="73025">
            <a:spAutoFit/>
          </a:bodyPr>
          <a:lstStyle/>
          <a:p>
            <a:r>
              <a:rPr lang="en-US" altLang="zh-TW" i="1">
                <a:solidFill>
                  <a:srgbClr val="FF0000"/>
                </a:solidFill>
              </a:rPr>
              <a:t>Overlap</a:t>
            </a:r>
          </a:p>
        </p:txBody>
      </p:sp>
    </p:spTree>
    <p:extLst>
      <p:ext uri="{BB962C8B-B14F-4D97-AF65-F5344CB8AC3E}">
        <p14:creationId xmlns:p14="http://schemas.microsoft.com/office/powerpoint/2010/main" val="303020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/>
                <a:ea typeface="微軟正黑體"/>
                <a:cs typeface="微軟正黑體"/>
              </a:rPr>
              <a:t>Constraints on Specialization and Generalization (4)</a:t>
            </a:r>
            <a:endParaRPr lang="zh-TW" altLang="en-US" sz="32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sz="2000" dirty="0">
                <a:latin typeface="微軟正黑體"/>
                <a:ea typeface="微軟正黑體"/>
                <a:cs typeface="微軟正黑體"/>
              </a:rPr>
              <a:t>Hence, we have four types of specialization/generalization: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Disjoint, total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Disjoint, partial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Overlapping, total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Overlapping, partial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latin typeface="微軟正黑體"/>
                <a:ea typeface="微軟正黑體"/>
                <a:cs typeface="微軟正黑體"/>
              </a:rPr>
              <a:t>Note: Generalization usually is total because the superclass is derived from the subclasses.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latin typeface="微軟正黑體"/>
                <a:ea typeface="微軟正黑體"/>
                <a:cs typeface="微軟正黑體"/>
              </a:rPr>
              <a:t>Insert and Delete Rules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Deleting an entity from a superclass implies that it is automatically deleted from all the subclass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Inserting an entity in a superclass implied that it is inserted in all predicate-defined subclass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solidFill>
                  <a:srgbClr val="008000"/>
                </a:solidFill>
                <a:latin typeface="微軟正黑體"/>
                <a:ea typeface="微軟正黑體"/>
                <a:cs typeface="微軟正黑體"/>
              </a:rPr>
              <a:t>Inserting an entity in a total specialization superclass implied that it is inserted in at the least one of subclass</a:t>
            </a:r>
          </a:p>
        </p:txBody>
      </p:sp>
    </p:spTree>
    <p:extLst>
      <p:ext uri="{BB962C8B-B14F-4D97-AF65-F5344CB8AC3E}">
        <p14:creationId xmlns:p14="http://schemas.microsoft.com/office/powerpoint/2010/main" val="2747772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形 1">
            <a:extLst>
              <a:ext uri="{FF2B5EF4-FFF2-40B4-BE49-F238E27FC236}">
                <a16:creationId xmlns:a16="http://schemas.microsoft.com/office/drawing/2014/main" id="{2ACD1BA4-5B7D-43FB-9365-F2E6CF6DF84D}"/>
              </a:ext>
            </a:extLst>
          </p:cNvPr>
          <p:cNvSpPr/>
          <p:nvPr/>
        </p:nvSpPr>
        <p:spPr>
          <a:xfrm rot="1387572">
            <a:off x="4623011" y="1380086"/>
            <a:ext cx="3593563" cy="422211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BDBDB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6" name="图形 1">
            <a:extLst>
              <a:ext uri="{FF2B5EF4-FFF2-40B4-BE49-F238E27FC236}">
                <a16:creationId xmlns:a16="http://schemas.microsoft.com/office/drawing/2014/main" id="{2406CFEB-8FFE-4F07-939C-E375A2F50EA9}"/>
              </a:ext>
            </a:extLst>
          </p:cNvPr>
          <p:cNvSpPr/>
          <p:nvPr/>
        </p:nvSpPr>
        <p:spPr>
          <a:xfrm rot="1387572">
            <a:off x="4422713" y="1276386"/>
            <a:ext cx="3843743" cy="451605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DDDDD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7" name="图形 1">
            <a:extLst>
              <a:ext uri="{FF2B5EF4-FFF2-40B4-BE49-F238E27FC236}">
                <a16:creationId xmlns:a16="http://schemas.microsoft.com/office/drawing/2014/main" id="{B13FE8E4-5DC2-47C1-B070-EF50D2B1F3CC}"/>
              </a:ext>
            </a:extLst>
          </p:cNvPr>
          <p:cNvSpPr/>
          <p:nvPr/>
        </p:nvSpPr>
        <p:spPr>
          <a:xfrm rot="1387572">
            <a:off x="4222415" y="1172687"/>
            <a:ext cx="4093922" cy="480999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0E0E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8" name="图形 1">
            <a:extLst>
              <a:ext uri="{FF2B5EF4-FFF2-40B4-BE49-F238E27FC236}">
                <a16:creationId xmlns:a16="http://schemas.microsoft.com/office/drawing/2014/main" id="{86351A03-2156-490F-9B52-F56002A1E946}"/>
              </a:ext>
            </a:extLst>
          </p:cNvPr>
          <p:cNvSpPr/>
          <p:nvPr/>
        </p:nvSpPr>
        <p:spPr>
          <a:xfrm rot="1387572">
            <a:off x="4022118" y="1068988"/>
            <a:ext cx="4344102" cy="5103937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2E2E2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9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0" name="图形 1">
            <a:extLst>
              <a:ext uri="{FF2B5EF4-FFF2-40B4-BE49-F238E27FC236}">
                <a16:creationId xmlns:a16="http://schemas.microsoft.com/office/drawing/2014/main" id="{6251CDC0-9C68-4409-BC69-E9E54893B23C}"/>
              </a:ext>
            </a:extLst>
          </p:cNvPr>
          <p:cNvSpPr/>
          <p:nvPr/>
        </p:nvSpPr>
        <p:spPr>
          <a:xfrm rot="1387572">
            <a:off x="3621523" y="861589"/>
            <a:ext cx="4844461" cy="569181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7E7E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1" name="图形 1">
            <a:extLst>
              <a:ext uri="{FF2B5EF4-FFF2-40B4-BE49-F238E27FC236}">
                <a16:creationId xmlns:a16="http://schemas.microsoft.com/office/drawing/2014/main" id="{CFF8384F-B79F-4D27-B33B-1AAFB31945E2}"/>
              </a:ext>
            </a:extLst>
          </p:cNvPr>
          <p:cNvSpPr/>
          <p:nvPr/>
        </p:nvSpPr>
        <p:spPr>
          <a:xfrm rot="1387572">
            <a:off x="3421225" y="757890"/>
            <a:ext cx="5094641" cy="598575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9E9E9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2" name="图形 1">
            <a:extLst>
              <a:ext uri="{FF2B5EF4-FFF2-40B4-BE49-F238E27FC236}">
                <a16:creationId xmlns:a16="http://schemas.microsoft.com/office/drawing/2014/main" id="{33952D66-6632-45BD-8F68-81C16A7BAE58}"/>
              </a:ext>
            </a:extLst>
          </p:cNvPr>
          <p:cNvSpPr/>
          <p:nvPr/>
        </p:nvSpPr>
        <p:spPr>
          <a:xfrm rot="1387572">
            <a:off x="3220928" y="654190"/>
            <a:ext cx="5344820" cy="627969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CECE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3" name="图形 1">
            <a:extLst>
              <a:ext uri="{FF2B5EF4-FFF2-40B4-BE49-F238E27FC236}">
                <a16:creationId xmlns:a16="http://schemas.microsoft.com/office/drawing/2014/main" id="{BBEE8BD4-C83E-4CFF-9E6D-BA37C8A09E8C}"/>
              </a:ext>
            </a:extLst>
          </p:cNvPr>
          <p:cNvSpPr/>
          <p:nvPr/>
        </p:nvSpPr>
        <p:spPr>
          <a:xfrm rot="1387572">
            <a:off x="3020630" y="550491"/>
            <a:ext cx="5595000" cy="657363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EEEEE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4" name="图形 1">
            <a:extLst>
              <a:ext uri="{FF2B5EF4-FFF2-40B4-BE49-F238E27FC236}">
                <a16:creationId xmlns:a16="http://schemas.microsoft.com/office/drawing/2014/main" id="{B3B85DF7-A80D-4BCA-92BE-1142BCFF5C98}"/>
              </a:ext>
            </a:extLst>
          </p:cNvPr>
          <p:cNvSpPr/>
          <p:nvPr/>
        </p:nvSpPr>
        <p:spPr>
          <a:xfrm rot="1387572">
            <a:off x="2820332" y="446792"/>
            <a:ext cx="5845180" cy="686757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0F0F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5" name="图形 1">
            <a:extLst>
              <a:ext uri="{FF2B5EF4-FFF2-40B4-BE49-F238E27FC236}">
                <a16:creationId xmlns:a16="http://schemas.microsoft.com/office/drawing/2014/main" id="{C5B581ED-FF3F-450E-A83F-B933DFC0EA46}"/>
              </a:ext>
            </a:extLst>
          </p:cNvPr>
          <p:cNvSpPr/>
          <p:nvPr/>
        </p:nvSpPr>
        <p:spPr>
          <a:xfrm rot="1387572">
            <a:off x="1138550" y="-567143"/>
            <a:ext cx="6095359" cy="716151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3F3F3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6" name="图形 1">
            <a:extLst>
              <a:ext uri="{FF2B5EF4-FFF2-40B4-BE49-F238E27FC236}">
                <a16:creationId xmlns:a16="http://schemas.microsoft.com/office/drawing/2014/main" id="{F53CE35B-5C7B-4224-BA1B-748EFC6FEA23}"/>
              </a:ext>
            </a:extLst>
          </p:cNvPr>
          <p:cNvSpPr/>
          <p:nvPr/>
        </p:nvSpPr>
        <p:spPr>
          <a:xfrm rot="1387572">
            <a:off x="2419737" y="239393"/>
            <a:ext cx="6345539" cy="745545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5F5F5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7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8" name="图形 1">
            <a:extLst>
              <a:ext uri="{FF2B5EF4-FFF2-40B4-BE49-F238E27FC236}">
                <a16:creationId xmlns:a16="http://schemas.microsoft.com/office/drawing/2014/main" id="{864E3761-4569-4AF2-838B-5A5061A4204A}"/>
              </a:ext>
            </a:extLst>
          </p:cNvPr>
          <p:cNvSpPr/>
          <p:nvPr/>
        </p:nvSpPr>
        <p:spPr>
          <a:xfrm rot="1387572">
            <a:off x="2019142" y="31995"/>
            <a:ext cx="6845898" cy="804332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8731" cap="flat">
            <a:solidFill>
              <a:srgbClr val="FAFAFA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9" name="图形 1">
            <a:extLst>
              <a:ext uri="{FF2B5EF4-FFF2-40B4-BE49-F238E27FC236}">
                <a16:creationId xmlns:a16="http://schemas.microsoft.com/office/drawing/2014/main" id="{DC84EBD9-E7A9-4762-A47D-52AA5E85391D}"/>
              </a:ext>
            </a:extLst>
          </p:cNvPr>
          <p:cNvSpPr/>
          <p:nvPr/>
        </p:nvSpPr>
        <p:spPr>
          <a:xfrm rot="1387572">
            <a:off x="1818845" y="-71705"/>
            <a:ext cx="7096078" cy="833726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128" cap="flat">
            <a:solidFill>
              <a:srgbClr val="FCFCF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186DFED-0AE2-4415-A88F-18E553D52BC1}"/>
              </a:ext>
            </a:extLst>
          </p:cNvPr>
          <p:cNvSpPr/>
          <p:nvPr/>
        </p:nvSpPr>
        <p:spPr>
          <a:xfrm>
            <a:off x="7536076" y="2858974"/>
            <a:ext cx="1956669" cy="195666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81818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ADF1392-053B-486C-A920-5BF0AEE73325}"/>
              </a:ext>
            </a:extLst>
          </p:cNvPr>
          <p:cNvSpPr/>
          <p:nvPr/>
        </p:nvSpPr>
        <p:spPr>
          <a:xfrm>
            <a:off x="7437201" y="2751319"/>
            <a:ext cx="2171978" cy="2171977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63636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63EE040-D767-474C-9118-E4B1A93C3993}"/>
              </a:ext>
            </a:extLst>
          </p:cNvPr>
          <p:cNvSpPr/>
          <p:nvPr/>
        </p:nvSpPr>
        <p:spPr>
          <a:xfrm>
            <a:off x="7317703" y="2643665"/>
            <a:ext cx="2387288" cy="2387286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45455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" name="图形 1">
            <a:extLst>
              <a:ext uri="{FF2B5EF4-FFF2-40B4-BE49-F238E27FC236}">
                <a16:creationId xmlns:a16="http://schemas.microsoft.com/office/drawing/2014/main" id="{91E97BD3-5419-4550-BF24-AD2A5051C4D9}"/>
              </a:ext>
            </a:extLst>
          </p:cNvPr>
          <p:cNvSpPr/>
          <p:nvPr/>
        </p:nvSpPr>
        <p:spPr>
          <a:xfrm rot="1387572">
            <a:off x="4823308" y="1483785"/>
            <a:ext cx="3343383" cy="3928180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solidFill>
            <a:srgbClr val="F0F0F0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317741-BE2F-44A4-BC2C-017D2C5DA678}"/>
              </a:ext>
            </a:extLst>
          </p:cNvPr>
          <p:cNvSpPr/>
          <p:nvPr/>
        </p:nvSpPr>
        <p:spPr>
          <a:xfrm>
            <a:off x="7640744" y="2966628"/>
            <a:ext cx="1741359" cy="17413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C03CF4-9959-4D37-ADAE-3C16BECFB200}"/>
              </a:ext>
            </a:extLst>
          </p:cNvPr>
          <p:cNvSpPr txBox="1"/>
          <p:nvPr/>
        </p:nvSpPr>
        <p:spPr>
          <a:xfrm>
            <a:off x="6244632" y="2722237"/>
            <a:ext cx="3252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THANKS.</a:t>
            </a:r>
            <a:endParaRPr lang="zh-CN" altLang="en-US" sz="5400" b="1" spc="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45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Enhanced-ER (EER) Model Concepts</a:t>
            </a:r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Includes all modeling concepts of basic ER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Additional concepts: subclasses/</a:t>
            </a:r>
            <a:r>
              <a:rPr lang="en-US" altLang="zh-TW" dirty="0" err="1">
                <a:latin typeface="微軟正黑體"/>
                <a:ea typeface="微軟正黑體"/>
                <a:cs typeface="微軟正黑體"/>
              </a:rPr>
              <a:t>superclasses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, specialization/generalization, categories, attribute inheritance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The resulting model is called the enhanced-ER or Extended ER (E2R or EER) model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It is used to model applications more completely and accurately if needed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It includes some object-oriented concepts, such as inheritance </a:t>
            </a:r>
          </a:p>
        </p:txBody>
      </p:sp>
    </p:spTree>
    <p:extLst>
      <p:ext uri="{BB962C8B-B14F-4D97-AF65-F5344CB8AC3E}">
        <p14:creationId xmlns:p14="http://schemas.microsoft.com/office/powerpoint/2010/main" val="33447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3004" cy="857283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ER DIAGRAM FOR THE COMPANY DATABASE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8" descr="C:\WINDOWS\Desktop\Elmasri and Navathe ppt\3-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48" y="1080904"/>
            <a:ext cx="6602930" cy="559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5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Subclasses and </a:t>
            </a:r>
            <a:r>
              <a:rPr lang="en-US" altLang="zh-TW" dirty="0" err="1">
                <a:latin typeface="微軟正黑體"/>
                <a:ea typeface="微軟正黑體"/>
                <a:cs typeface="微軟正黑體"/>
              </a:rPr>
              <a:t>Superclasses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 (1)</a:t>
            </a:r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An entity type may have additional meaningful sub groupings of its entities</a:t>
            </a:r>
          </a:p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Example: EMPLOYEE may be further grouped into SECRETARY, ENGINEER, MANAGER, TECHNICIAN, SALARIED_EMPLOYEE, HOURLY_EMPLOYEE,…</a:t>
            </a:r>
          </a:p>
          <a:p>
            <a:pPr lvl="1"/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Each of these groupings is a subset of EMPLOYEE entities </a:t>
            </a:r>
          </a:p>
          <a:p>
            <a:pPr lvl="1"/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Each is called a subclass of EMPLOYEE </a:t>
            </a:r>
          </a:p>
          <a:p>
            <a:pPr lvl="1"/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EMPLOYEE is the superclass for each of these subclasses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微軟正黑體"/>
                <a:ea typeface="微軟正黑體"/>
                <a:cs typeface="微軟正黑體"/>
              </a:rPr>
              <a:t> </a:t>
            </a:r>
          </a:p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These are called superclass/subclass relationships.</a:t>
            </a:r>
          </a:p>
          <a:p>
            <a:pPr lvl="1"/>
            <a:r>
              <a:rPr lang="en-US" altLang="zh-TW" sz="1800" dirty="0">
                <a:solidFill>
                  <a:srgbClr val="548235"/>
                </a:solidFill>
                <a:latin typeface="微軟正黑體"/>
                <a:ea typeface="微軟正黑體"/>
                <a:cs typeface="微軟正黑體"/>
              </a:rPr>
              <a:t>Example: EMPLOYEE/SECRETARY, EMPLOYEE/TECHNICIAN</a:t>
            </a:r>
          </a:p>
        </p:txBody>
      </p:sp>
    </p:spTree>
    <p:extLst>
      <p:ext uri="{BB962C8B-B14F-4D97-AF65-F5344CB8AC3E}">
        <p14:creationId xmlns:p14="http://schemas.microsoft.com/office/powerpoint/2010/main" val="214356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/>
                <a:ea typeface="微軟正黑體"/>
                <a:cs typeface="微軟正黑體"/>
              </a:rPr>
              <a:t>EER diagram notation to represent subclasses and specialization.</a:t>
            </a:r>
            <a:endParaRPr lang="zh-TW" altLang="en-US" sz="32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1950" y="1127125"/>
            <a:ext cx="8020050" cy="5730875"/>
          </a:xfrm>
        </p:spPr>
      </p:pic>
    </p:spTree>
    <p:extLst>
      <p:ext uri="{BB962C8B-B14F-4D97-AF65-F5344CB8AC3E}">
        <p14:creationId xmlns:p14="http://schemas.microsoft.com/office/powerpoint/2010/main" val="413380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45184" y="6920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Subclasses and </a:t>
            </a:r>
            <a:r>
              <a:rPr lang="en-US" altLang="zh-TW" dirty="0" err="1">
                <a:latin typeface="微軟正黑體"/>
                <a:ea typeface="微軟正黑體"/>
                <a:cs typeface="微軟正黑體"/>
              </a:rPr>
              <a:t>Superclasses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 (2)</a:t>
            </a:r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2000" dirty="0">
                <a:latin typeface="微軟正黑體"/>
                <a:ea typeface="微軟正黑體"/>
                <a:cs typeface="微軟正黑體"/>
              </a:rPr>
              <a:t>These are also called </a:t>
            </a:r>
            <a:r>
              <a:rPr lang="en-US" altLang="zh-TW" sz="2000" b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IS-A</a:t>
            </a:r>
            <a:r>
              <a:rPr lang="en-US" altLang="zh-TW" sz="2000" dirty="0">
                <a:latin typeface="微軟正黑體"/>
                <a:ea typeface="微軟正黑體"/>
                <a:cs typeface="微軟正黑體"/>
              </a:rPr>
              <a:t> relationships (SECRETARY IS-A EMPLOYEE, TECHNICIAN IS-A EMPLOYEE, …).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latin typeface="微軟正黑體"/>
                <a:ea typeface="微軟正黑體"/>
                <a:cs typeface="微軟正黑體"/>
              </a:rPr>
              <a:t>Note: An entity that is member of a subclass represents the same real-world entity as some member of the superclass 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solidFill>
                  <a:srgbClr val="548235"/>
                </a:solidFill>
                <a:latin typeface="微軟正黑體"/>
                <a:ea typeface="微軟正黑體"/>
                <a:cs typeface="微軟正黑體"/>
              </a:rPr>
              <a:t>The Subclass member is the same entity in a distinct specific role 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solidFill>
                  <a:srgbClr val="548235"/>
                </a:solidFill>
                <a:latin typeface="微軟正黑體"/>
                <a:ea typeface="微軟正黑體"/>
                <a:cs typeface="微軟正黑體"/>
              </a:rPr>
              <a:t>An entity cannot exist in the database merely by being a member of a subclass; it must also be a member of the superclass 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solidFill>
                  <a:srgbClr val="548235"/>
                </a:solidFill>
                <a:latin typeface="微軟正黑體"/>
                <a:ea typeface="微軟正黑體"/>
                <a:cs typeface="微軟正黑體"/>
              </a:rPr>
              <a:t>A member of the superclass can be optionally included as a member of any number of its subclasses </a:t>
            </a:r>
          </a:p>
          <a:p>
            <a:pPr lvl="2">
              <a:lnSpc>
                <a:spcPct val="80000"/>
              </a:lnSpc>
            </a:pPr>
            <a:r>
              <a:rPr lang="en-US" altLang="zh-TW" dirty="0">
                <a:solidFill>
                  <a:srgbClr val="660066"/>
                </a:solidFill>
                <a:latin typeface="微軟正黑體"/>
                <a:ea typeface="微軟正黑體"/>
                <a:cs typeface="微軟正黑體"/>
              </a:rPr>
              <a:t>Example: A salaried employee who is also an engineer belongs to the two subclasses ENGINEER and SALARIED_EMPLOYEE 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solidFill>
                  <a:srgbClr val="548235"/>
                </a:solidFill>
                <a:latin typeface="微軟正黑體"/>
                <a:ea typeface="微軟正黑體"/>
                <a:cs typeface="微軟正黑體"/>
              </a:rPr>
              <a:t>It is not necessary that every entity in a superclass be a member of some subclass</a:t>
            </a:r>
          </a:p>
        </p:txBody>
      </p:sp>
    </p:spTree>
    <p:extLst>
      <p:ext uri="{BB962C8B-B14F-4D97-AF65-F5344CB8AC3E}">
        <p14:creationId xmlns:p14="http://schemas.microsoft.com/office/powerpoint/2010/main" val="260234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45184" y="6920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微軟正黑體"/>
                <a:ea typeface="微軟正黑體"/>
                <a:cs typeface="微軟正黑體"/>
              </a:rPr>
              <a:t>Attribute Inheritance in Superclass / Subclass Relationships </a:t>
            </a:r>
            <a:endParaRPr lang="zh-TW" altLang="en-US" sz="36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The subclass is the same as the entity in the superclass, but in a distinct specific role</a:t>
            </a:r>
          </a:p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An entity that is member of a subclass </a:t>
            </a:r>
            <a:r>
              <a:rPr lang="en-US" altLang="zh-TW" i="1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inherits</a:t>
            </a:r>
            <a:r>
              <a:rPr lang="en-US" altLang="zh-TW" dirty="0">
                <a:solidFill>
                  <a:srgbClr val="FF0000"/>
                </a:solidFill>
                <a:latin typeface="微軟正黑體"/>
                <a:ea typeface="微軟正黑體"/>
                <a:cs typeface="微軟正黑體"/>
              </a:rPr>
              <a:t> all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 attributes of the entity as a member of the superclass </a:t>
            </a:r>
          </a:p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It also inherits all relationships</a:t>
            </a:r>
          </a:p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Subclass can have its own specific attributes and relationships </a:t>
            </a:r>
          </a:p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Subclass entity is related via the key attribute to his superclass entity </a:t>
            </a:r>
          </a:p>
        </p:txBody>
      </p:sp>
    </p:spTree>
    <p:extLst>
      <p:ext uri="{BB962C8B-B14F-4D97-AF65-F5344CB8AC3E}">
        <p14:creationId xmlns:p14="http://schemas.microsoft.com/office/powerpoint/2010/main" val="8044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Attribute Inheritance in Superclass / Subclass Relationships </a:t>
            </a:r>
            <a:endParaRPr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An entity that is member of a subclass </a:t>
            </a:r>
            <a:r>
              <a:rPr lang="en-US" altLang="zh-TW" i="1" dirty="0">
                <a:latin typeface="微軟正黑體"/>
                <a:ea typeface="微軟正黑體"/>
                <a:cs typeface="微軟正黑體"/>
              </a:rPr>
              <a:t>inherits</a:t>
            </a:r>
            <a:r>
              <a:rPr lang="en-US" altLang="zh-TW" dirty="0">
                <a:latin typeface="微軟正黑體"/>
                <a:ea typeface="微軟正黑體"/>
                <a:cs typeface="微軟正黑體"/>
              </a:rPr>
              <a:t> </a:t>
            </a:r>
          </a:p>
          <a:p>
            <a:pPr lvl="1"/>
            <a:r>
              <a:rPr lang="en-US" altLang="zh-TW" dirty="0">
                <a:solidFill>
                  <a:srgbClr val="006600"/>
                </a:solidFill>
                <a:latin typeface="微軟正黑體"/>
                <a:ea typeface="微軟正黑體"/>
                <a:cs typeface="微軟正黑體"/>
              </a:rPr>
              <a:t>All attributes of the entity as a member of the superclass </a:t>
            </a:r>
          </a:p>
          <a:p>
            <a:pPr lvl="1"/>
            <a:r>
              <a:rPr lang="en-US" altLang="zh-TW" dirty="0">
                <a:solidFill>
                  <a:srgbClr val="006600"/>
                </a:solidFill>
                <a:latin typeface="微軟正黑體"/>
                <a:ea typeface="微軟正黑體"/>
                <a:cs typeface="微軟正黑體"/>
              </a:rPr>
              <a:t>All relationships of the entity as a member of the superclass</a:t>
            </a:r>
          </a:p>
          <a:p>
            <a:r>
              <a:rPr lang="en-US" altLang="zh-TW" dirty="0">
                <a:latin typeface="微軟正黑體"/>
                <a:ea typeface="微軟正黑體"/>
                <a:cs typeface="微軟正黑體"/>
              </a:rPr>
              <a:t>Example:</a:t>
            </a:r>
          </a:p>
          <a:p>
            <a:pPr lvl="1"/>
            <a:r>
              <a:rPr lang="en-US" altLang="zh-TW" dirty="0">
                <a:solidFill>
                  <a:srgbClr val="006600"/>
                </a:solidFill>
                <a:latin typeface="微軟正黑體"/>
                <a:ea typeface="微軟正黑體"/>
                <a:cs typeface="微軟正黑體"/>
              </a:rPr>
              <a:t>In the previous slide, SECRETARY (as well as TECHNICIAN and ENGINEER) inherit the attributes Name, SSN, …, from EMPLOYEE</a:t>
            </a:r>
          </a:p>
          <a:p>
            <a:pPr lvl="1"/>
            <a:r>
              <a:rPr lang="en-US" altLang="zh-TW" dirty="0">
                <a:solidFill>
                  <a:srgbClr val="006600"/>
                </a:solidFill>
                <a:latin typeface="微軟正黑體"/>
                <a:ea typeface="微軟正黑體"/>
                <a:cs typeface="微軟正黑體"/>
              </a:rPr>
              <a:t>Every SECRETARY entity will have values for the inherited attributes</a:t>
            </a:r>
          </a:p>
        </p:txBody>
      </p:sp>
    </p:spTree>
    <p:extLst>
      <p:ext uri="{BB962C8B-B14F-4D97-AF65-F5344CB8AC3E}">
        <p14:creationId xmlns:p14="http://schemas.microsoft.com/office/powerpoint/2010/main" val="186030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1285</Words>
  <Application>Microsoft Office PowerPoint</Application>
  <PresentationFormat>寬螢幕</PresentationFormat>
  <Paragraphs>161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等线</vt:lpstr>
      <vt:lpstr>宋体</vt:lpstr>
      <vt:lpstr>仓耳今楷05-6763 W05</vt:lpstr>
      <vt:lpstr>微软雅黑 Light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Enhanced Entity-Relationship </vt:lpstr>
      <vt:lpstr>Summary of notation for ER diagrams</vt:lpstr>
      <vt:lpstr>Enhanced-ER (EER) Model Concepts</vt:lpstr>
      <vt:lpstr>ER DIAGRAM FOR THE COMPANY DATABASE</vt:lpstr>
      <vt:lpstr>Subclasses and Superclasses (1)</vt:lpstr>
      <vt:lpstr>EER diagram notation to represent subclasses and specialization.</vt:lpstr>
      <vt:lpstr>PowerPoint 簡報</vt:lpstr>
      <vt:lpstr>PowerPoint 簡報</vt:lpstr>
      <vt:lpstr>Attribute Inheritance in Superclass / Subclass Relationships </vt:lpstr>
      <vt:lpstr>Specialization (1)</vt:lpstr>
      <vt:lpstr>Specialization (2)</vt:lpstr>
      <vt:lpstr>Example of a Specialization</vt:lpstr>
      <vt:lpstr>Why we need specialization?</vt:lpstr>
      <vt:lpstr>Instances of a specialization.</vt:lpstr>
      <vt:lpstr>Generalization</vt:lpstr>
      <vt:lpstr>Generalization. (a) Two entity types, CAR and TRUCK. (b) Generalizing CAR and TRUCK into the superclass VEHICLE.</vt:lpstr>
      <vt:lpstr>Constraints on Specialization and Generalization (1)</vt:lpstr>
      <vt:lpstr>Constraints on Specialization and Generalization (2)</vt:lpstr>
      <vt:lpstr>Attribute-defined specialization</vt:lpstr>
      <vt:lpstr>Constraints on Specialization and Generalization (3)</vt:lpstr>
      <vt:lpstr>Predicate defined subclass</vt:lpstr>
      <vt:lpstr>An Overlapping Specialization</vt:lpstr>
      <vt:lpstr>Constraints on Specialization and Generalization (4)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黃品潔</dc:creator>
  <cp:lastModifiedBy>cclin</cp:lastModifiedBy>
  <cp:revision>116</cp:revision>
  <dcterms:created xsi:type="dcterms:W3CDTF">2020-03-24T00:57:53Z</dcterms:created>
  <dcterms:modified xsi:type="dcterms:W3CDTF">2021-10-13T14:23:42Z</dcterms:modified>
</cp:coreProperties>
</file>