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2"/>
  </p:notesMasterIdLst>
  <p:sldIdLst>
    <p:sldId id="256" r:id="rId2"/>
    <p:sldId id="308" r:id="rId3"/>
    <p:sldId id="309" r:id="rId4"/>
    <p:sldId id="322" r:id="rId5"/>
    <p:sldId id="323" r:id="rId6"/>
    <p:sldId id="324" r:id="rId7"/>
    <p:sldId id="325" r:id="rId8"/>
    <p:sldId id="332" r:id="rId9"/>
    <p:sldId id="333" r:id="rId10"/>
    <p:sldId id="334" r:id="rId11"/>
    <p:sldId id="327" r:id="rId12"/>
    <p:sldId id="328" r:id="rId13"/>
    <p:sldId id="280" r:id="rId14"/>
    <p:sldId id="310" r:id="rId15"/>
    <p:sldId id="311" r:id="rId16"/>
    <p:sldId id="312" r:id="rId17"/>
    <p:sldId id="313" r:id="rId18"/>
    <p:sldId id="314" r:id="rId19"/>
    <p:sldId id="315" r:id="rId20"/>
    <p:sldId id="297" r:id="rId21"/>
    <p:sldId id="290" r:id="rId22"/>
    <p:sldId id="318" r:id="rId23"/>
    <p:sldId id="335" r:id="rId24"/>
    <p:sldId id="279" r:id="rId25"/>
    <p:sldId id="336" r:id="rId26"/>
    <p:sldId id="281" r:id="rId27"/>
    <p:sldId id="282" r:id="rId28"/>
    <p:sldId id="283" r:id="rId29"/>
    <p:sldId id="284" r:id="rId30"/>
    <p:sldId id="286" r:id="rId31"/>
    <p:sldId id="288" r:id="rId32"/>
    <p:sldId id="287" r:id="rId33"/>
    <p:sldId id="292" r:id="rId34"/>
    <p:sldId id="454" r:id="rId35"/>
    <p:sldId id="294" r:id="rId36"/>
    <p:sldId id="295" r:id="rId37"/>
    <p:sldId id="455" r:id="rId38"/>
    <p:sldId id="456" r:id="rId39"/>
    <p:sldId id="457" r:id="rId40"/>
    <p:sldId id="265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1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2138-4798-A048-8682-F7EF49123C72}" type="datetimeFigureOut">
              <a:rPr kumimoji="1" lang="zh-TW" altLang="en-US" smtClean="0"/>
              <a:t>2021/11/11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B7E6-73A7-7E4B-8A8F-CC14C78F5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6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3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3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1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3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3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 userDrawn="1"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 userDrawn="1"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 userDrawn="1"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 userDrawn="1"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3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 userDrawn="1"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5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 userDrawn="1"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6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 userDrawn="1"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 userDrawn="1"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 userDrawn="1"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 userDrawn="1"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 userDrawn="1"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1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2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 userDrawn="1"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 userDrawn="1"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 userDrawn="1"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5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 userDrawn="1"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 userDrawn="1"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 userDrawn="1"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3">
            <a:extLst>
              <a:ext uri="{FF2B5EF4-FFF2-40B4-BE49-F238E27FC236}">
                <a16:creationId xmlns:a16="http://schemas.microsoft.com/office/drawing/2014/main" id="{9F7099D1-C2A8-4DBE-A8B1-F7F265495CE2}"/>
              </a:ext>
            </a:extLst>
          </p:cNvPr>
          <p:cNvSpPr txBox="1"/>
          <p:nvPr userDrawn="1"/>
        </p:nvSpPr>
        <p:spPr>
          <a:xfrm>
            <a:off x="5120653" y="253403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 userDrawn="1"/>
        </p:nvSpPr>
        <p:spPr>
          <a:xfrm>
            <a:off x="7647732" y="3074283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grpSp>
        <p:nvGrpSpPr>
          <p:cNvPr id="7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9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0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0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2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18C3D55-5766-4DB8-A8E7-D8B1E84C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5628" t="44631" r="6624" b="1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图形 6">
            <a:extLst>
              <a:ext uri="{FF2B5EF4-FFF2-40B4-BE49-F238E27FC236}">
                <a16:creationId xmlns:a16="http://schemas.microsoft.com/office/drawing/2014/main" id="{B13D703C-2AAB-4380-A085-EF7DAACFFAC0}"/>
              </a:ext>
            </a:extLst>
          </p:cNvPr>
          <p:cNvSpPr/>
          <p:nvPr userDrawn="1"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2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2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6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7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8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7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图片 10" descr="图片包含 室内, 天花板&#10;&#10;描述已自动生成">
            <a:extLst>
              <a:ext uri="{FF2B5EF4-FFF2-40B4-BE49-F238E27FC236}">
                <a16:creationId xmlns:a16="http://schemas.microsoft.com/office/drawing/2014/main" id="{BA775D35-2032-4317-8F7E-6DE064037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36085" r="29523"/>
          <a:stretch>
            <a:fillRect/>
          </a:stretch>
        </p:blipFill>
        <p:spPr>
          <a:xfrm>
            <a:off x="7953544" y="4280428"/>
            <a:ext cx="4238456" cy="2577572"/>
          </a:xfrm>
          <a:custGeom>
            <a:avLst/>
            <a:gdLst>
              <a:gd name="connsiteX0" fmla="*/ 3603874 w 7207748"/>
              <a:gd name="connsiteY0" fmla="*/ 0 h 4383314"/>
              <a:gd name="connsiteX1" fmla="*/ 7207748 w 7207748"/>
              <a:gd name="connsiteY1" fmla="*/ 4383314 h 4383314"/>
              <a:gd name="connsiteX2" fmla="*/ 0 w 7207748"/>
              <a:gd name="connsiteY2" fmla="*/ 4383314 h 43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7748" h="4383314">
                <a:moveTo>
                  <a:pt x="3603874" y="0"/>
                </a:moveTo>
                <a:lnTo>
                  <a:pt x="7207748" y="4383314"/>
                </a:lnTo>
                <a:lnTo>
                  <a:pt x="0" y="4383314"/>
                </a:lnTo>
                <a:close/>
              </a:path>
            </a:pathLst>
          </a:custGeom>
        </p:spPr>
      </p:pic>
      <p:pic>
        <p:nvPicPr>
          <p:cNvPr id="7" name="图片 7" descr="图片包含 条纹的&#10;&#10;描述已自动生成">
            <a:extLst>
              <a:ext uri="{FF2B5EF4-FFF2-40B4-BE49-F238E27FC236}">
                <a16:creationId xmlns:a16="http://schemas.microsoft.com/office/drawing/2014/main" id="{AD79FE63-37F3-42E9-970B-14D8F5C48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t="40000" r="21016" b="6667"/>
          <a:stretch>
            <a:fillRect/>
          </a:stretch>
        </p:blipFill>
        <p:spPr>
          <a:xfrm>
            <a:off x="0" y="0"/>
            <a:ext cx="4327616" cy="2719598"/>
          </a:xfrm>
          <a:custGeom>
            <a:avLst/>
            <a:gdLst>
              <a:gd name="connsiteX0" fmla="*/ 0 w 5820230"/>
              <a:gd name="connsiteY0" fmla="*/ 0 h 3657600"/>
              <a:gd name="connsiteX1" fmla="*/ 5820230 w 5820230"/>
              <a:gd name="connsiteY1" fmla="*/ 0 h 3657600"/>
              <a:gd name="connsiteX2" fmla="*/ 2910115 w 5820230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0230" h="3657600">
                <a:moveTo>
                  <a:pt x="0" y="0"/>
                </a:moveTo>
                <a:lnTo>
                  <a:pt x="5820230" y="0"/>
                </a:lnTo>
                <a:lnTo>
                  <a:pt x="2910115" y="3657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37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 userDrawn="1"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2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3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3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0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图形 66">
            <a:extLst>
              <a:ext uri="{FF2B5EF4-FFF2-40B4-BE49-F238E27FC236}">
                <a16:creationId xmlns:a16="http://schemas.microsoft.com/office/drawing/2014/main" id="{4B4654F8-8DE4-4AC7-9722-BAB235517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90" b="997"/>
          <a:stretch/>
        </p:blipFill>
        <p:spPr>
          <a:xfrm rot="16200000">
            <a:off x="5060081" y="-273920"/>
            <a:ext cx="207183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15D339A2-C897-4CE8-BFF0-6B3F73D7C096}" type="datetimeFigureOut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31FD36F1-955F-4205-A772-CF8434F812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/>
          <a:ea typeface="微軟正黑體"/>
          <a:cs typeface="微軟正黑體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/>
          <a:ea typeface="微軟正黑體"/>
          <a:cs typeface="微軟正黑體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8343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folHlink"/>
                </a:solidFill>
                <a:ea typeface="新細明體" panose="02020500000000000000" pitchFamily="18" charset="-120"/>
              </a:rPr>
              <a:t>Component-Level Design</a:t>
            </a:r>
            <a:br>
              <a:rPr lang="en-US" altLang="zh-TW" sz="4800" b="1" dirty="0">
                <a:solidFill>
                  <a:schemeClr val="folHlink"/>
                </a:solidFill>
                <a:ea typeface="新細明體" panose="02020500000000000000" pitchFamily="18" charset="-120"/>
              </a:rPr>
            </a:br>
            <a:endParaRPr lang="zh-TW" altLang="en-US" sz="4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6000" dirty="0">
              <a:latin typeface="Arial" charset="0"/>
              <a:ea typeface="微軟正黑體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46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組合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889108" y="2561433"/>
            <a:ext cx="10995946" cy="2472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組合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(Composition)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關係是一種比聚合關係更強的包含關係。</a:t>
            </a:r>
          </a:p>
          <a:p>
            <a:pPr>
              <a:buFont typeface="Wingdings" charset="2"/>
              <a:buChar char="n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在一個聚合的關係中，如果整體的消失會造成部分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(Parts)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的消失，那麼這個聚合是一種組合關係。</a:t>
            </a:r>
          </a:p>
          <a:p>
            <a:pPr>
              <a:buFont typeface="Wingdings" charset="2"/>
              <a:buChar char="n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組合關係以一個實心的菱形來表示代表整體的一方。</a:t>
            </a:r>
          </a:p>
          <a:p>
            <a:pPr>
              <a:buFont typeface="Wingdings" charset="2"/>
              <a:buChar char="n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一本書包含有很多章節，如果書沒了，章節也就沒了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組合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)</a:t>
            </a:r>
            <a:endParaRPr lang="zh-TW" altLang="en-US" sz="24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277207" y="5344786"/>
            <a:ext cx="4742031" cy="947266"/>
            <a:chOff x="3277207" y="5344786"/>
            <a:chExt cx="4742031" cy="9472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277207" y="5344786"/>
              <a:ext cx="4742031" cy="947266"/>
              <a:chOff x="3277207" y="5344786"/>
              <a:chExt cx="4742031" cy="94726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3277207" y="5353922"/>
                <a:ext cx="1373456" cy="938130"/>
                <a:chOff x="3277207" y="5353922"/>
                <a:chExt cx="1373456" cy="938130"/>
              </a:xfrm>
            </p:grpSpPr>
            <p:grpSp>
              <p:nvGrpSpPr>
                <p:cNvPr id="3" name="群組 2"/>
                <p:cNvGrpSpPr/>
                <p:nvPr/>
              </p:nvGrpSpPr>
              <p:grpSpPr>
                <a:xfrm>
                  <a:off x="3277207" y="5353922"/>
                  <a:ext cx="1355182" cy="938130"/>
                  <a:chOff x="2683311" y="5253422"/>
                  <a:chExt cx="1355182" cy="938130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2686237" y="5253422"/>
                    <a:ext cx="1352256" cy="70350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TW" altLang="en-US" dirty="0">
                        <a:solidFill>
                          <a:srgbClr val="000000"/>
                        </a:solidFill>
                        <a:latin typeface="微軟正黑體"/>
                        <a:ea typeface="微軟正黑體"/>
                        <a:cs typeface="微軟正黑體"/>
                      </a:rPr>
                      <a:t>書</a:t>
                    </a:r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2683311" y="5966060"/>
                    <a:ext cx="1352256" cy="22549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endParaRPr>
                  </a:p>
                </p:txBody>
              </p:sp>
            </p:grpSp>
            <p:cxnSp>
              <p:nvCxnSpPr>
                <p:cNvPr id="6" name="直線接點 5"/>
                <p:cNvCxnSpPr/>
                <p:nvPr/>
              </p:nvCxnSpPr>
              <p:spPr>
                <a:xfrm flipV="1">
                  <a:off x="3289270" y="5911242"/>
                  <a:ext cx="1361393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群組 9"/>
              <p:cNvGrpSpPr/>
              <p:nvPr/>
            </p:nvGrpSpPr>
            <p:grpSpPr>
              <a:xfrm>
                <a:off x="6654919" y="5344786"/>
                <a:ext cx="1364319" cy="938130"/>
                <a:chOff x="6654919" y="5353922"/>
                <a:chExt cx="1364319" cy="938130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6654919" y="5353922"/>
                  <a:ext cx="1355182" cy="938130"/>
                  <a:chOff x="5640727" y="5305322"/>
                  <a:chExt cx="1355182" cy="938130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5643653" y="5305322"/>
                    <a:ext cx="1352256" cy="70350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TW" altLang="en-US" dirty="0">
                        <a:solidFill>
                          <a:srgbClr val="000000"/>
                        </a:solidFill>
                        <a:latin typeface="微軟正黑體"/>
                        <a:ea typeface="微軟正黑體"/>
                        <a:cs typeface="微軟正黑體"/>
                      </a:rPr>
                      <a:t>章</a:t>
                    </a: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640727" y="6017960"/>
                    <a:ext cx="1352256" cy="22549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endParaRPr>
                  </a:p>
                </p:txBody>
              </p:sp>
            </p:grpSp>
            <p:cxnSp>
              <p:nvCxnSpPr>
                <p:cNvPr id="45" name="直線接點 44"/>
                <p:cNvCxnSpPr/>
                <p:nvPr/>
              </p:nvCxnSpPr>
              <p:spPr>
                <a:xfrm flipV="1">
                  <a:off x="6657845" y="5926596"/>
                  <a:ext cx="1361393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直線接點 52"/>
              <p:cNvCxnSpPr/>
              <p:nvPr/>
            </p:nvCxnSpPr>
            <p:spPr>
              <a:xfrm flipV="1">
                <a:off x="4638598" y="5908325"/>
                <a:ext cx="2058722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菱形 4"/>
            <p:cNvSpPr/>
            <p:nvPr/>
          </p:nvSpPr>
          <p:spPr>
            <a:xfrm>
              <a:off x="4636228" y="5771355"/>
              <a:ext cx="268434" cy="268434"/>
            </a:xfrm>
            <a:prstGeom prst="diamond">
              <a:avLst/>
            </a:prstGeom>
            <a:solidFill>
              <a:srgbClr val="3B3838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01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關係的強弱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47734" y="2292023"/>
            <a:ext cx="7785533" cy="3943930"/>
            <a:chOff x="2147734" y="2292023"/>
            <a:chExt cx="7785533" cy="3943930"/>
          </a:xfrm>
        </p:grpSpPr>
        <p:sp>
          <p:nvSpPr>
            <p:cNvPr id="2" name="矩形 1"/>
            <p:cNvSpPr/>
            <p:nvPr/>
          </p:nvSpPr>
          <p:spPr>
            <a:xfrm>
              <a:off x="2147734" y="2292023"/>
              <a:ext cx="7785533" cy="3943930"/>
            </a:xfrm>
            <a:prstGeom prst="rect">
              <a:avLst/>
            </a:prstGeom>
            <a:noFill/>
            <a:ln w="19050" cmpd="sng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dirty="0">
                  <a:solidFill>
                    <a:srgbClr val="000000"/>
                  </a:solidFill>
                </a:rPr>
                <a:t>Association (</a:t>
              </a:r>
              <a:r>
                <a:rPr kumimoji="1" lang="zh-TW" altLang="en-US" dirty="0">
                  <a:solidFill>
                    <a:srgbClr val="000000"/>
                  </a:solidFill>
                </a:rPr>
                <a:t>關聯</a:t>
              </a:r>
              <a:r>
                <a:rPr kumimoji="1" lang="en-US" altLang="zh-TW" dirty="0">
                  <a:solidFill>
                    <a:srgbClr val="000000"/>
                  </a:solidFill>
                </a:rPr>
                <a:t>)</a:t>
              </a:r>
              <a:endParaRPr kumimoji="1"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087367" y="2849541"/>
              <a:ext cx="6536130" cy="3128302"/>
            </a:xfrm>
            <a:prstGeom prst="rect">
              <a:avLst/>
            </a:prstGeom>
            <a:noFill/>
            <a:ln w="19050" cmpd="sng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dirty="0">
                  <a:solidFill>
                    <a:srgbClr val="000000"/>
                  </a:solidFill>
                </a:rPr>
                <a:t>Aggregation(</a:t>
              </a:r>
              <a:r>
                <a:rPr kumimoji="1" lang="zh-TW" altLang="en-US" dirty="0">
                  <a:solidFill>
                    <a:srgbClr val="000000"/>
                  </a:solidFill>
                </a:rPr>
                <a:t>聚合</a:t>
              </a:r>
              <a:r>
                <a:rPr kumimoji="1" lang="en-US" altLang="zh-TW" dirty="0">
                  <a:solidFill>
                    <a:srgbClr val="000000"/>
                  </a:solidFill>
                </a:rPr>
                <a:t>)</a:t>
              </a:r>
              <a:endParaRPr kumimoji="1"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325" y="3600758"/>
              <a:ext cx="5193798" cy="2015730"/>
            </a:xfrm>
            <a:prstGeom prst="rect">
              <a:avLst/>
            </a:prstGeom>
            <a:noFill/>
            <a:ln w="19050" cmpd="sng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dirty="0">
                  <a:solidFill>
                    <a:srgbClr val="000000"/>
                  </a:solidFill>
                </a:rPr>
                <a:t>Composition(</a:t>
              </a:r>
              <a:r>
                <a:rPr kumimoji="1" lang="zh-TW" altLang="en-US" dirty="0">
                  <a:solidFill>
                    <a:srgbClr val="000000"/>
                  </a:solidFill>
                </a:rPr>
                <a:t>組合</a:t>
              </a:r>
              <a:r>
                <a:rPr kumimoji="1" lang="en-US" altLang="zh-TW" dirty="0">
                  <a:solidFill>
                    <a:srgbClr val="000000"/>
                  </a:solidFill>
                </a:rPr>
                <a:t>)</a:t>
              </a:r>
              <a:endParaRPr kumimoji="1" lang="zh-TW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4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85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類別圖範例：繼承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18" y="1495550"/>
            <a:ext cx="40052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15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>
            <a:extLst>
              <a:ext uri="{FF2B5EF4-FFF2-40B4-BE49-F238E27FC236}">
                <a16:creationId xmlns:a16="http://schemas.microsoft.com/office/drawing/2014/main" id="{D6E3BC5B-B255-40E3-B699-3DA21C793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959" y="524593"/>
            <a:ext cx="4684713" cy="736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OO Component</a:t>
            </a:r>
          </a:p>
        </p:txBody>
      </p:sp>
      <p:pic>
        <p:nvPicPr>
          <p:cNvPr id="173060" name="Picture 4">
            <a:extLst>
              <a:ext uri="{FF2B5EF4-FFF2-40B4-BE49-F238E27FC236}">
                <a16:creationId xmlns:a16="http://schemas.microsoft.com/office/drawing/2014/main" id="{12C66160-90DF-4284-A4E7-72DBBA0C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64" y="1328625"/>
            <a:ext cx="6933818" cy="535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5C7DC348-6676-4C61-B0C8-D30D13F6E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86" y="220558"/>
            <a:ext cx="8534400" cy="609600"/>
          </a:xfrm>
        </p:spPr>
        <p:txBody>
          <a:bodyPr/>
          <a:lstStyle/>
          <a:p>
            <a:pPr marL="838200" indent="-838200"/>
            <a:r>
              <a:rPr lang="en-US" altLang="zh-TW" sz="3200" dirty="0"/>
              <a:t>Outline the design class.</a:t>
            </a:r>
            <a:endParaRPr lang="zh-TW" altLang="en-US" sz="3200" dirty="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0E97D34-2025-4063-9CCA-C3444A6DD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8729" y="914400"/>
            <a:ext cx="10651152" cy="594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/>
              <a:t>Input: analysis classes and/or interfaces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>
                <a:sym typeface="Wingdings" pitchFamily="2" charset="2"/>
              </a:rPr>
              <a:t>Designing boundary class is dependent on the specific interface technologies in use. Ex: GUI tool or library.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>
                <a:sym typeface="Wingdings" pitchFamily="2" charset="2"/>
              </a:rPr>
              <a:t>Designing entity classes that represent persistent information implies using a specific database technology.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>
                <a:sym typeface="Wingdings" pitchFamily="2" charset="2"/>
              </a:rPr>
              <a:t>Designing control class should consider following needs: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TW" sz="2800" dirty="0"/>
              <a:t>Distribution issues:  Separate design classes on different nodes might be required to realize the control class.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TW" sz="2800" dirty="0"/>
              <a:t>Performance issues: The control class could be realized by the same design class that are realizing some related boundary and/or entity class.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TW" sz="2800" dirty="0"/>
              <a:t>Transaction issues: transaction management technology.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F6D680F1-144A-4299-86CE-32620B102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282" y="413547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Identify operations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361A9FC-EB5E-4576-9AAE-64B3508C6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529" y="1295018"/>
            <a:ext cx="9584153" cy="529907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100000"/>
              </a:lnSpc>
              <a:defRPr/>
            </a:pPr>
            <a:r>
              <a:rPr lang="en-US" altLang="zh-TW" dirty="0"/>
              <a:t>The operations of a design class should support all the roles that the class plays in different use-case realization. </a:t>
            </a:r>
          </a:p>
          <a:p>
            <a:pPr marL="609600" indent="-609600">
              <a:lnSpc>
                <a:spcPct val="100000"/>
              </a:lnSpc>
              <a:defRPr/>
            </a:pPr>
            <a:r>
              <a:rPr lang="en-US" altLang="zh-TW" dirty="0"/>
              <a:t>The operations are described by using the syntax of programming language.</a:t>
            </a:r>
          </a:p>
          <a:p>
            <a:pPr marL="609600" indent="-609600">
              <a:lnSpc>
                <a:spcPct val="100000"/>
              </a:lnSpc>
              <a:defRPr/>
            </a:pPr>
            <a:r>
              <a:rPr lang="en-US" altLang="zh-TW" dirty="0"/>
              <a:t>Inputs:</a:t>
            </a:r>
          </a:p>
          <a:p>
            <a:pPr marL="1066800" lvl="1" indent="-609600">
              <a:lnSpc>
                <a:spcPct val="100000"/>
              </a:lnSpc>
              <a:defRPr/>
            </a:pPr>
            <a:r>
              <a:rPr lang="en-US" altLang="zh-TW" sz="2800" dirty="0"/>
              <a:t>Responsibilities of the analysis class that the design class traces to.</a:t>
            </a:r>
          </a:p>
          <a:p>
            <a:pPr marL="1066800" lvl="1" indent="-609600">
              <a:lnSpc>
                <a:spcPct val="100000"/>
              </a:lnSpc>
              <a:defRPr/>
            </a:pPr>
            <a:r>
              <a:rPr lang="en-US" altLang="zh-TW" sz="2800" dirty="0"/>
              <a:t>The special requirements of the analysis class that the design class traces to.</a:t>
            </a:r>
          </a:p>
          <a:p>
            <a:pPr marL="1066800" lvl="1" indent="-609600">
              <a:lnSpc>
                <a:spcPct val="100000"/>
              </a:lnSpc>
              <a:defRPr/>
            </a:pPr>
            <a:r>
              <a:rPr lang="en-US" altLang="zh-TW" sz="2800" dirty="0"/>
              <a:t>The interface(s) that the design class needs to provide.</a:t>
            </a:r>
          </a:p>
          <a:p>
            <a:pPr marL="1066800" lvl="1" indent="-609600">
              <a:lnSpc>
                <a:spcPct val="100000"/>
              </a:lnSpc>
              <a:defRPr/>
            </a:pPr>
            <a:r>
              <a:rPr lang="en-US" altLang="zh-TW" sz="2800" dirty="0"/>
              <a:t>The use-case realizations—design in which the class participates.</a:t>
            </a:r>
            <a:r>
              <a:rPr lang="en-US" altLang="zh-TW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2257572C-D0A0-45A2-A963-13D45D8F9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017" y="408952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Identify attributes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A83CF86-DFBB-4F8C-8166-AFE47D106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6843" y="1268597"/>
            <a:ext cx="10216544" cy="55276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TW" dirty="0"/>
              <a:t>An attribute specifies a property of a design class that is often implied and required by the operations of the class.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TW" dirty="0"/>
              <a:t>Guidelines when the attributes are identified: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Attribute of the analysis class that the design class traces to often implies one or several attributes of the design class.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The available attribute types are restricted by the programming language.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If a design class becomes too complicated to understand because of its attributes, some of these attributes may be separated into classes of their own.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If there are many or complex attributes of a class, illustrate this in a separate diagram that shows only the attribute compartment.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DCDB4B37-CB80-40C4-A2A5-0AF2A70CC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0306" y="510042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Identify associations and aggregations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F172610-631A-4008-9616-0E2766CB6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539" y="1512132"/>
            <a:ext cx="10793596" cy="498492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TW" dirty="0"/>
              <a:t>Associations can be found from the message transmissions in the interaction diagram.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TW" dirty="0"/>
              <a:t>Guidelines when associations and aggregations are identified:</a:t>
            </a:r>
          </a:p>
          <a:p>
            <a:pPr lvl="1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Consider the associations or aggregations involving the corresponding analysis class, these relationships may imply the need for one or several corresponding relationships that involve the design class.</a:t>
            </a:r>
          </a:p>
          <a:p>
            <a:pPr lvl="1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Refine association multiplicities, role names, association classes, roles</a:t>
            </a:r>
          </a:p>
          <a:p>
            <a:pPr lvl="1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2800" dirty="0"/>
              <a:t>Refine the navigability of associations.</a:t>
            </a:r>
          </a:p>
          <a:p>
            <a:pPr eaLnBrk="1" hangingPunct="1">
              <a:lnSpc>
                <a:spcPct val="100000"/>
              </a:lnSpc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5184E7F3-188B-4F48-8D63-FAEC1CC9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891" y="735196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Describe methods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FE8756C-BD5C-443B-B43F-EFDAA00B7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6871" y="2274513"/>
            <a:ext cx="10384643" cy="407145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zh-TW" dirty="0"/>
              <a:t>Methods are used to specified how operations are realized.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zh-TW" dirty="0"/>
              <a:t> Methods can be specified using natural language or pseudo-code.</a:t>
            </a:r>
            <a:r>
              <a:rPr lang="zh-TW" altLang="en-US" dirty="0"/>
              <a:t> </a:t>
            </a:r>
            <a:endParaRPr lang="en-US" altLang="zh-TW" dirty="0"/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zh-TW" dirty="0"/>
              <a:t> If methods are simple, it can be implemented directly during implementation stage.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BC2E74C-9196-46FC-8285-1A15D33D7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9539" y="634107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Describe states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A6A2306-6E0F-48B7-BF2F-369B7176A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5280"/>
            <a:ext cx="8934546" cy="4305796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TW" dirty="0"/>
              <a:t>Some design objects are state controlled, meaning that their state determines their behavior when they receive a message.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TW" dirty="0"/>
              <a:t>Use state-chart diagram to describe the different state transitions of state-controlled design object.</a:t>
            </a:r>
          </a:p>
          <a:p>
            <a:pPr eaLnBrk="1" hangingPunct="1">
              <a:lnSpc>
                <a:spcPct val="100000"/>
              </a:lnSpc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19700334-8D3B-4FAB-8AD0-B9945510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284" y="454902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Design a class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E4D3493-0E1B-45A4-BBFF-DA4A1643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2525" y="1786680"/>
            <a:ext cx="9917342" cy="5299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Purpose: Design the class to fulfill its role in use-case realizations and the nonfunctional requirements that apply to it.</a:t>
            </a:r>
          </a:p>
          <a:p>
            <a:pPr eaLnBrk="1" hangingPunct="1">
              <a:defRPr/>
            </a:pPr>
            <a:r>
              <a:rPr lang="en-US" altLang="zh-TW" dirty="0"/>
              <a:t>Define operations, attributes, methods, relationships, states, dependencies to any generic design mechanisms,  and requirements relevant to its implementation and correct realization of any interface that it is required to provide.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4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85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狀態圖範例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1508343" y="1610229"/>
            <a:ext cx="8585594" cy="4983427"/>
            <a:chOff x="860871" y="1411025"/>
            <a:chExt cx="8585594" cy="4983427"/>
          </a:xfrm>
        </p:grpSpPr>
        <p:sp>
          <p:nvSpPr>
            <p:cNvPr id="2" name="圓角矩形 1"/>
            <p:cNvSpPr/>
            <p:nvPr/>
          </p:nvSpPr>
          <p:spPr>
            <a:xfrm>
              <a:off x="3121152" y="2473444"/>
              <a:ext cx="1751497" cy="904716"/>
            </a:xfrm>
            <a:prstGeom prst="roundRect">
              <a:avLst/>
            </a:prstGeom>
            <a:noFill/>
            <a:ln w="19050" cmpd="sng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Checking(</a:t>
              </a:r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檢查中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  <a:p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Do/check</a:t>
              </a:r>
            </a:p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item</a:t>
              </a:r>
              <a:endParaRPr kumimoji="1" lang="zh-TW" altLang="en-US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7507030" y="2514944"/>
              <a:ext cx="1931135" cy="904716"/>
            </a:xfrm>
            <a:prstGeom prst="roundRect">
              <a:avLst/>
            </a:prstGeom>
            <a:noFill/>
            <a:ln w="19050" cmpd="sng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Dispatching(</a:t>
              </a:r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發送中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  <a:p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Do/initiate</a:t>
              </a:r>
            </a:p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delivery</a:t>
              </a:r>
              <a:endParaRPr kumimoji="1" lang="zh-TW" altLang="en-US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888873" y="4712180"/>
              <a:ext cx="1217256" cy="904716"/>
            </a:xfrm>
            <a:prstGeom prst="roundRect">
              <a:avLst/>
            </a:prstGeom>
            <a:noFill/>
            <a:ln w="19050" cmpd="sng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Delivered</a:t>
              </a:r>
            </a:p>
            <a:p>
              <a:pPr algn="ctr"/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已傳送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3293136" y="4712180"/>
              <a:ext cx="1217256" cy="904716"/>
            </a:xfrm>
            <a:prstGeom prst="roundRect">
              <a:avLst/>
            </a:prstGeom>
            <a:noFill/>
            <a:ln w="19050" cmpd="sng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Waiting</a:t>
              </a:r>
            </a:p>
            <a:p>
              <a:pPr algn="ctr"/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</a:t>
              </a:r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等待中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)</a:t>
              </a:r>
            </a:p>
          </p:txBody>
        </p:sp>
        <p:sp>
          <p:nvSpPr>
            <p:cNvPr id="3" name="橢圓 2"/>
            <p:cNvSpPr/>
            <p:nvPr/>
          </p:nvSpPr>
          <p:spPr>
            <a:xfrm>
              <a:off x="3835046" y="1411025"/>
              <a:ext cx="298806" cy="2988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3982115" y="1715826"/>
              <a:ext cx="2335" cy="641417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3992659" y="1816708"/>
              <a:ext cx="13413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/get first item</a:t>
              </a:r>
              <a:endParaRPr lang="zh-TW" altLang="en-US" sz="1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27154" y="1844606"/>
              <a:ext cx="10417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開始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(start)</a:t>
              </a:r>
              <a:endParaRPr lang="zh-TW" altLang="en-US" sz="1400" dirty="0"/>
            </a:p>
          </p:txBody>
        </p:sp>
        <p:cxnSp>
          <p:nvCxnSpPr>
            <p:cNvPr id="49" name="直線接點 48"/>
            <p:cNvCxnSpPr>
              <a:endCxn id="3" idx="2"/>
            </p:cNvCxnSpPr>
            <p:nvPr/>
          </p:nvCxnSpPr>
          <p:spPr>
            <a:xfrm flipV="1">
              <a:off x="3279519" y="1560428"/>
              <a:ext cx="555527" cy="324398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60871" y="2420313"/>
              <a:ext cx="18133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有些項目已經檢查完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/get next item</a:t>
              </a:r>
              <a:endParaRPr lang="zh-TW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702250" y="3709834"/>
              <a:ext cx="21723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所有項目已經檢查過＆＆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一些項目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沒有庫存</a:t>
              </a:r>
              <a:endParaRPr lang="zh-TW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29094" y="463945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Item Received</a:t>
              </a:r>
            </a:p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有些項目沒有庫存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249554" y="2822051"/>
              <a:ext cx="5146580" cy="318403"/>
              <a:chOff x="2249554" y="2822051"/>
              <a:chExt cx="5146580" cy="318403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2249554" y="2830352"/>
                <a:ext cx="5146580" cy="0"/>
              </a:xfrm>
              <a:prstGeom prst="line">
                <a:avLst/>
              </a:prstGeom>
              <a:ln w="19050" cmpd="sng">
                <a:solidFill>
                  <a:schemeClr val="bg2">
                    <a:lumMod val="25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>
                <a:off x="2257855" y="3140454"/>
                <a:ext cx="821792" cy="0"/>
              </a:xfrm>
              <a:prstGeom prst="line">
                <a:avLst/>
              </a:prstGeom>
              <a:ln w="19050" cmpd="sng">
                <a:solidFill>
                  <a:schemeClr val="bg2">
                    <a:lumMod val="25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2266156" y="2822051"/>
                <a:ext cx="0" cy="315406"/>
              </a:xfrm>
              <a:prstGeom prst="line">
                <a:avLst/>
              </a:prstGeom>
              <a:ln w="19050" cmpd="sng">
                <a:solidFill>
                  <a:srgbClr val="3B383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接點 16"/>
            <p:cNvCxnSpPr/>
            <p:nvPr/>
          </p:nvCxnSpPr>
          <p:spPr>
            <a:xfrm>
              <a:off x="7479143" y="2846952"/>
              <a:ext cx="1967322" cy="0"/>
            </a:xfrm>
            <a:prstGeom prst="line">
              <a:avLst/>
            </a:prstGeom>
            <a:ln w="19050" cmpd="sng">
              <a:solidFill>
                <a:srgbClr val="3B38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5014322" y="2290508"/>
              <a:ext cx="2159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所有項目已檢驗查過＆＆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所有的項目都有庫存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cxnSp>
          <p:nvCxnSpPr>
            <p:cNvPr id="97" name="直線接點 96"/>
            <p:cNvCxnSpPr/>
            <p:nvPr/>
          </p:nvCxnSpPr>
          <p:spPr>
            <a:xfrm flipH="1">
              <a:off x="3951246" y="3403754"/>
              <a:ext cx="649" cy="1236031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群組 97"/>
            <p:cNvGrpSpPr/>
            <p:nvPr/>
          </p:nvGrpSpPr>
          <p:grpSpPr>
            <a:xfrm>
              <a:off x="1845791" y="5124190"/>
              <a:ext cx="1424778" cy="337309"/>
              <a:chOff x="2249554" y="2822051"/>
              <a:chExt cx="2798634" cy="337309"/>
            </a:xfrm>
          </p:grpSpPr>
          <p:cxnSp>
            <p:nvCxnSpPr>
              <p:cNvPr id="99" name="直線接點 98"/>
              <p:cNvCxnSpPr/>
              <p:nvPr/>
            </p:nvCxnSpPr>
            <p:spPr>
              <a:xfrm>
                <a:off x="2249554" y="2830352"/>
                <a:ext cx="2798634" cy="5302"/>
              </a:xfrm>
              <a:prstGeom prst="line">
                <a:avLst/>
              </a:prstGeom>
              <a:ln w="19050" cmpd="sng">
                <a:solidFill>
                  <a:schemeClr val="bg2">
                    <a:lumMod val="2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2257855" y="3140454"/>
                <a:ext cx="2627280" cy="18906"/>
              </a:xfrm>
              <a:prstGeom prst="line">
                <a:avLst/>
              </a:prstGeom>
              <a:ln w="19050" cmpd="sng">
                <a:solidFill>
                  <a:schemeClr val="bg2">
                    <a:lumMod val="25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2266156" y="2822051"/>
                <a:ext cx="0" cy="315406"/>
              </a:xfrm>
              <a:prstGeom prst="line">
                <a:avLst/>
              </a:prstGeom>
              <a:ln w="19050" cmpd="sng">
                <a:solidFill>
                  <a:srgbClr val="3B383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/>
            <p:cNvSpPr/>
            <p:nvPr/>
          </p:nvSpPr>
          <p:spPr>
            <a:xfrm>
              <a:off x="1738434" y="6086675"/>
              <a:ext cx="2177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自身轉換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(self-transition)</a:t>
              </a:r>
            </a:p>
          </p:txBody>
        </p:sp>
        <p:cxnSp>
          <p:nvCxnSpPr>
            <p:cNvPr id="103" name="直線接點 102"/>
            <p:cNvCxnSpPr/>
            <p:nvPr/>
          </p:nvCxnSpPr>
          <p:spPr>
            <a:xfrm flipV="1">
              <a:off x="2631396" y="5610902"/>
              <a:ext cx="24904" cy="47311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4671648" y="5973471"/>
              <a:ext cx="10835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狀態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(State)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020286" y="5118554"/>
              <a:ext cx="14609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轉換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(transition)</a:t>
              </a:r>
            </a:p>
          </p:txBody>
        </p:sp>
        <p:cxnSp>
          <p:nvCxnSpPr>
            <p:cNvPr id="106" name="直線接點 105"/>
            <p:cNvCxnSpPr/>
            <p:nvPr/>
          </p:nvCxnSpPr>
          <p:spPr>
            <a:xfrm flipH="1">
              <a:off x="8453337" y="3439952"/>
              <a:ext cx="649" cy="1236031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8418351" y="3926330"/>
              <a:ext cx="9857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Delivered</a:t>
              </a:r>
            </a:p>
          </p:txBody>
        </p:sp>
        <p:cxnSp>
          <p:nvCxnSpPr>
            <p:cNvPr id="109" name="直線接點 108"/>
            <p:cNvCxnSpPr/>
            <p:nvPr/>
          </p:nvCxnSpPr>
          <p:spPr>
            <a:xfrm flipV="1">
              <a:off x="8049736" y="3469462"/>
              <a:ext cx="162" cy="780215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7530153" y="4200236"/>
              <a:ext cx="895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活動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(activity)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009003" y="3538529"/>
              <a:ext cx="18004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Item Received</a:t>
              </a:r>
            </a:p>
            <a:p>
              <a:r>
                <a:rPr kumimoji="1" lang="zh-TW" altLang="en-US" sz="14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所有的項目都有庫存</a:t>
              </a:r>
              <a:endParaRPr kumimoji="1" lang="en-US" altLang="zh-TW" sz="1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cxnSp>
          <p:nvCxnSpPr>
            <p:cNvPr id="112" name="直線接點 111"/>
            <p:cNvCxnSpPr/>
            <p:nvPr/>
          </p:nvCxnSpPr>
          <p:spPr>
            <a:xfrm flipV="1">
              <a:off x="4519343" y="3303460"/>
              <a:ext cx="2993004" cy="1464516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 flipV="1">
              <a:off x="4518692" y="5630500"/>
              <a:ext cx="353958" cy="370509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H="1" flipV="1">
              <a:off x="5169148" y="4512978"/>
              <a:ext cx="251363" cy="608215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0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378A6F31-A41D-4D4E-B461-CCD9E346D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475" y="655934"/>
            <a:ext cx="4860925" cy="6461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Activity Diagram</a:t>
            </a:r>
          </a:p>
        </p:txBody>
      </p:sp>
      <p:pic>
        <p:nvPicPr>
          <p:cNvPr id="183300" name="Picture 4">
            <a:extLst>
              <a:ext uri="{FF2B5EF4-FFF2-40B4-BE49-F238E27FC236}">
                <a16:creationId xmlns:a16="http://schemas.microsoft.com/office/drawing/2014/main" id="{9A427358-AE83-461C-9A04-1D3E3BF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7260"/>
            <a:ext cx="3752472" cy="65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71D51EF6-9848-494D-BB9F-17DD9BFBF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7374" y="454902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Design a subsystem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C724B41-4FA9-4AC4-864F-C892B89F5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7150" y="1819610"/>
            <a:ext cx="9412423" cy="4815838"/>
          </a:xfrm>
        </p:spPr>
        <p:txBody>
          <a:bodyPr/>
          <a:lstStyle/>
          <a:p>
            <a:pPr marL="0" indent="0">
              <a:lnSpc>
                <a:spcPct val="75000"/>
              </a:lnSpc>
              <a:buNone/>
              <a:defRPr/>
            </a:pPr>
            <a:r>
              <a:rPr lang="en-US" altLang="zh-TW" dirty="0"/>
              <a:t>Purposes: </a:t>
            </a:r>
          </a:p>
          <a:p>
            <a:pPr marL="1066800" lvl="1" indent="-609600">
              <a:lnSpc>
                <a:spcPct val="75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800" dirty="0"/>
              <a:t>Ensure that the subsystem is as independent as possible of other subsystems and/or their interface,</a:t>
            </a:r>
          </a:p>
          <a:p>
            <a:pPr marL="1066800" lvl="1" indent="-609600">
              <a:lnSpc>
                <a:spcPct val="75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800" dirty="0"/>
              <a:t>Ensure that the subsystem provides the right interfaces, </a:t>
            </a:r>
          </a:p>
          <a:p>
            <a:pPr marL="1066800" lvl="1" indent="-609600">
              <a:lnSpc>
                <a:spcPct val="75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TW" sz="2800" dirty="0"/>
              <a:t>Ensure that the subsystem fulfills its purpose in that it offers a correct realization of the operations as defined by the interfaces it provides.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8343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folHlink"/>
                </a:solidFill>
                <a:ea typeface="新細明體" panose="02020500000000000000" pitchFamily="18" charset="-120"/>
              </a:rPr>
              <a:t>User Interface Design</a:t>
            </a:r>
            <a:br>
              <a:rPr lang="en-US" altLang="zh-TW" sz="4800" b="1" dirty="0">
                <a:solidFill>
                  <a:schemeClr val="folHlink"/>
                </a:solidFill>
                <a:ea typeface="新細明體" panose="02020500000000000000" pitchFamily="18" charset="-120"/>
              </a:rPr>
            </a:br>
            <a:endParaRPr lang="zh-TW" altLang="en-US" sz="4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9981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CC274BD-D7F0-4040-ADEF-F1C3F6099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8113" y="1255296"/>
            <a:ext cx="5235575" cy="4286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Interface Design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818E0544-01E6-40BE-9E06-33314064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497848"/>
            <a:ext cx="199804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TW" sz="28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Easy to use?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7D3B4B23-AF2A-459A-B557-CA923A0D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1" y="3980447"/>
            <a:ext cx="3186769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TW" sz="28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Easy to understand?</a:t>
            </a:r>
          </a:p>
          <a:p>
            <a:endParaRPr lang="zh-TW" altLang="en-US" sz="2800" b="1">
              <a:effectLst>
                <a:outerShdw blurRad="38100" dist="38100" dir="2700000" algn="tl">
                  <a:srgbClr val="FFFFFF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C6DF4C8E-9658-4037-B296-286B61F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027948"/>
            <a:ext cx="2249717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Easy to learn?</a:t>
            </a:r>
          </a:p>
        </p:txBody>
      </p:sp>
      <p:pic>
        <p:nvPicPr>
          <p:cNvPr id="172038" name="Picture 6">
            <a:extLst>
              <a:ext uri="{FF2B5EF4-FFF2-40B4-BE49-F238E27FC236}">
                <a16:creationId xmlns:a16="http://schemas.microsoft.com/office/drawing/2014/main" id="{EA685E8C-775F-48D2-BC55-2E97DEF862E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95600"/>
            <a:ext cx="289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C2ADB6C9-BD7D-448C-9532-84B7FE85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042" y="851722"/>
            <a:ext cx="6477000" cy="690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Interface Design</a:t>
            </a:r>
          </a:p>
        </p:txBody>
      </p:sp>
      <p:pic>
        <p:nvPicPr>
          <p:cNvPr id="173059" name="Picture 3">
            <a:extLst>
              <a:ext uri="{FF2B5EF4-FFF2-40B4-BE49-F238E27FC236}">
                <a16:creationId xmlns:a16="http://schemas.microsoft.com/office/drawing/2014/main" id="{758B8375-57EC-435F-8AC4-37A520DE45E8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48" y="2335419"/>
            <a:ext cx="2620963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0" name="Rectangle 4">
            <a:extLst>
              <a:ext uri="{FF2B5EF4-FFF2-40B4-BE49-F238E27FC236}">
                <a16:creationId xmlns:a16="http://schemas.microsoft.com/office/drawing/2014/main" id="{1EF213CC-2279-4308-B114-39610E68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6" y="2671011"/>
            <a:ext cx="4189080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lack of consistency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too much memorization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no guidance / help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no context sensitivity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poor response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Arcane/unfriendly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4FBB7BFE-9777-4681-B2AB-C8369EA2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389" y="2035559"/>
            <a:ext cx="33516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TW" sz="24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Typical Design Errors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>
            <a:extLst>
              <a:ext uri="{FF2B5EF4-FFF2-40B4-BE49-F238E27FC236}">
                <a16:creationId xmlns:a16="http://schemas.microsoft.com/office/drawing/2014/main" id="{6F85461D-633A-4837-BD34-9FF5F8A84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62" y="1130970"/>
            <a:ext cx="4859338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Golden Rules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2EA0DBC8-A192-463C-A45A-F2700340C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99873" y="2570749"/>
            <a:ext cx="6902116" cy="20621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folHlink"/>
                </a:solidFill>
                <a:ea typeface="新細明體" panose="02020500000000000000" pitchFamily="18" charset="-120"/>
              </a:rPr>
              <a:t>Place the user in control</a:t>
            </a:r>
          </a:p>
          <a:p>
            <a:r>
              <a:rPr lang="en-US" altLang="zh-TW" sz="3200" dirty="0">
                <a:solidFill>
                  <a:schemeClr val="folHlink"/>
                </a:solidFill>
                <a:ea typeface="新細明體" panose="02020500000000000000" pitchFamily="18" charset="-120"/>
              </a:rPr>
              <a:t>Reduce the user’s memory load</a:t>
            </a:r>
          </a:p>
          <a:p>
            <a:r>
              <a:rPr lang="en-US" altLang="zh-TW" sz="3200" dirty="0">
                <a:solidFill>
                  <a:schemeClr val="folHlink"/>
                </a:solidFill>
                <a:ea typeface="新細明體" panose="02020500000000000000" pitchFamily="18" charset="-120"/>
              </a:rPr>
              <a:t>Make the interface consistent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A51C064F-3F00-4451-86B7-3CD8FA5A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116" y="764381"/>
            <a:ext cx="7051675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Place the User in Control</a:t>
            </a: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23B54E5E-3C1C-4FD8-AA84-06615800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352" y="1880936"/>
            <a:ext cx="94708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Define interaction modes in a way that does not force a user into unnecessary or undesired actions.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Provide for flexible interaction.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Allow user interaction to be interruptible and undoable.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Streamline interaction as skill levels advance and allow the interaction to be customized. 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TW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Hide technical internals from the user.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A020015C-7C85-46A6-918F-8FF67005B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084" y="1004889"/>
            <a:ext cx="9585159" cy="6000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Reduce the User’s Memory Load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65B7BB65-CC4D-4A97-9D97-D0C0E23B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68" y="2313681"/>
            <a:ext cx="992605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457200" indent="-457200">
              <a:spcBef>
                <a:spcPct val="50000"/>
              </a:spcBef>
              <a:buFont typeface="+mj-lt"/>
              <a:buAutoNum type="arabicPeriod"/>
              <a:defRPr sz="2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Reduce demand on short-term memory.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免於記憶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Establish meaningful defaults. 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有用預設值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Define shortcuts that are intuitive.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直觀快捷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The visual layout of the interface should be based on a real world metaphor.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視覺設計與現實認知吻合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Disclose information in a progressive fashion.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漸進式訊息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E08A0626-C560-4B83-8701-91E80CFE0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275" y="990601"/>
            <a:ext cx="8892090" cy="70326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Make the Interface Consistent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69BAF965-0134-44C1-9237-108B48CD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75" y="2739190"/>
            <a:ext cx="111292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457200" indent="-457200">
              <a:spcBef>
                <a:spcPct val="50000"/>
              </a:spcBef>
              <a:buFont typeface="+mj-lt"/>
              <a:buAutoNum type="arabicPeriod"/>
              <a:defRPr sz="2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Allow the user to put the current task into a meaningful context. </a:t>
            </a:r>
          </a:p>
          <a:p>
            <a:r>
              <a:rPr lang="en-US" altLang="zh-TW" dirty="0"/>
              <a:t>Maintain consistency across a family of applications. </a:t>
            </a:r>
          </a:p>
          <a:p>
            <a:r>
              <a:rPr lang="en-US" altLang="zh-TW" dirty="0"/>
              <a:t>If past interactive models have created user expectations, do not make changes unless there is a compelling reason to do so.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999DB17B-93A7-4815-92C6-3A462944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6298" y="721412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Steps: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3449D58-8AEE-4F8D-AE80-1EDE9B7FE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6899" y="1662616"/>
            <a:ext cx="8561388" cy="5299075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Outline the design class.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Identify operations.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Identify attributes.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Identify associations and aggregations.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Identify generalizations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Describe methods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Describe states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r>
              <a:rPr lang="en-US" altLang="zh-TW" dirty="0"/>
              <a:t>Handle special requirements</a:t>
            </a:r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endParaRPr lang="en-US" altLang="zh-TW" dirty="0"/>
          </a:p>
          <a:p>
            <a:pPr marL="609600" indent="-609600">
              <a:buFont typeface="Wingdings" panose="05000000000000000000" pitchFamily="2" charset="2"/>
              <a:buAutoNum type="arabicParenR"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5DB0047-6150-4DB4-A855-E25158784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558" y="790075"/>
            <a:ext cx="7239000" cy="600075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User Interface Design Process</a:t>
            </a:r>
          </a:p>
        </p:txBody>
      </p:sp>
      <p:pic>
        <p:nvPicPr>
          <p:cNvPr id="179205" name="Picture 5" descr="Figure 11">
            <a:extLst>
              <a:ext uri="{FF2B5EF4-FFF2-40B4-BE49-F238E27FC236}">
                <a16:creationId xmlns:a16="http://schemas.microsoft.com/office/drawing/2014/main" id="{056CAB4E-DB99-4832-86F8-E213C602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6770688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3286713D-FC82-4284-BD62-2EAD3E56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464" y="818148"/>
            <a:ext cx="4443413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User Analysis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3B80542-0554-4A12-8E07-C594EFAE1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233" y="2009274"/>
            <a:ext cx="11442030" cy="4932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Are users trained professionals, technician, clerical, or manufacturing workers?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使用者背景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What level of formal education does the average user have?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教育程度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Are the users capable of learning from written materials or have they expressed a desire for classroom training?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閱讀能力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Are users expert typists or keyboard phobic?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操作能力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What is the age range of the user community?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年齡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Will the users be represented predominately by one gender?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性別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Do users work normal office hours or do they work until the job is done?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工作場域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Is the software to be an integral part of the work users do or will it be used only occasionally?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使用情境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a typeface="新細明體" panose="02020500000000000000" pitchFamily="18" charset="-120"/>
              </a:rPr>
              <a:t>What is the primary spoken language among users?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慣用語系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What are the consequences if a user makes a mistake using the system?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異常處理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Do users want to know about the technology the sits behind the interface?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技術掌握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C7EC08C-EC54-4875-83D7-146FFC0D3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506" y="842213"/>
            <a:ext cx="5522494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Interface Analysis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415D79-4534-4939-9EBD-31AF8809D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2127" y="221063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Interface analysis means understanding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(1) the people (end-users) who will interact with the system through the interface;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a typeface="新細明體" panose="02020500000000000000" pitchFamily="18" charset="-120"/>
              </a:rPr>
              <a:t>誰會用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?)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(2) the tasks that end-users must perform to do their work,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a typeface="新細明體" panose="02020500000000000000" pitchFamily="18" charset="-120"/>
              </a:rPr>
              <a:t>為何用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?)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(3) the content that is presented as part of the interface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a typeface="新細明體" panose="02020500000000000000" pitchFamily="18" charset="-120"/>
              </a:rPr>
              <a:t>如何用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?)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 (4) the environment in which these tasks will be conducted</a:t>
            </a:r>
            <a:r>
              <a:rPr lang="en-US" altLang="zh-TW" b="1" dirty="0">
                <a:ea typeface="新細明體" panose="02020500000000000000" pitchFamily="18" charset="-120"/>
              </a:rPr>
              <a:t>.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(</a:t>
            </a:r>
            <a:r>
              <a:rPr lang="zh-TW" altLang="en-US" b="1" dirty="0">
                <a:solidFill>
                  <a:srgbClr val="FF0000"/>
                </a:solidFill>
                <a:ea typeface="新細明體" panose="02020500000000000000" pitchFamily="18" charset="-120"/>
              </a:rPr>
              <a:t>哪種場域使用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?)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32D3F36-E5F4-4D2D-826E-604CD2E21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537" y="818148"/>
            <a:ext cx="6654800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Interface Design Steps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93203203-D0B9-4E72-B369-C44FF5C2F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527" y="2030162"/>
            <a:ext cx="10515600" cy="435133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Using information developed during interface analysis, </a:t>
            </a:r>
            <a:r>
              <a:rPr lang="en-US" altLang="zh-TW" dirty="0">
                <a:solidFill>
                  <a:schemeClr val="folHlink"/>
                </a:solidFill>
                <a:ea typeface="新細明體" panose="02020500000000000000" pitchFamily="18" charset="-120"/>
              </a:rPr>
              <a:t>define interface objects and actions (operations).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folHlink"/>
                </a:solidFill>
                <a:ea typeface="新細明體" panose="02020500000000000000" pitchFamily="18" charset="-120"/>
              </a:rPr>
              <a:t>Define events (user actions)</a:t>
            </a:r>
            <a:r>
              <a:rPr lang="en-US" altLang="zh-TW" dirty="0">
                <a:ea typeface="新細明體" panose="02020500000000000000" pitchFamily="18" charset="-120"/>
              </a:rPr>
              <a:t> that will cause the state of the user interface to change. Model this behavior.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folHlink"/>
                </a:solidFill>
                <a:ea typeface="新細明體" panose="02020500000000000000" pitchFamily="18" charset="-120"/>
              </a:rPr>
              <a:t>Depict each interface state</a:t>
            </a:r>
            <a:r>
              <a:rPr lang="en-US" altLang="zh-TW" dirty="0">
                <a:ea typeface="新細明體" panose="02020500000000000000" pitchFamily="18" charset="-120"/>
              </a:rPr>
              <a:t> as it will actually look to the end-user.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folHlink"/>
                </a:solidFill>
                <a:ea typeface="新細明體" panose="02020500000000000000" pitchFamily="18" charset="-120"/>
              </a:rPr>
              <a:t>Indicate how the user interprets the state of the system</a:t>
            </a:r>
            <a:r>
              <a:rPr lang="en-US" altLang="zh-TW" dirty="0">
                <a:ea typeface="新細明體" panose="02020500000000000000" pitchFamily="18" charset="-120"/>
              </a:rPr>
              <a:t> from information provided through the interface.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1" y="71745"/>
            <a:ext cx="9141619" cy="6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B65DF31-5007-455C-9315-9437A1BE0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6" y="958517"/>
            <a:ext cx="4552950" cy="63341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Design Issues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4DBA5D3-CF0D-45A8-A749-3052F7EE3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1" y="2057401"/>
            <a:ext cx="6208294" cy="368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Response time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Help facilities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Error handling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Menu and command labeling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Application accessibility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Internationalization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>
            <a:extLst>
              <a:ext uri="{FF2B5EF4-FFF2-40B4-BE49-F238E27FC236}">
                <a16:creationId xmlns:a16="http://schemas.microsoft.com/office/drawing/2014/main" id="{5B7627CD-A9BB-49F1-995E-B42707B68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69" y="585537"/>
            <a:ext cx="6412396" cy="6606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Design Evaluation Cycle</a:t>
            </a:r>
          </a:p>
        </p:txBody>
      </p:sp>
      <p:pic>
        <p:nvPicPr>
          <p:cNvPr id="188420" name="Picture 4">
            <a:extLst>
              <a:ext uri="{FF2B5EF4-FFF2-40B4-BE49-F238E27FC236}">
                <a16:creationId xmlns:a16="http://schemas.microsoft.com/office/drawing/2014/main" id="{AF4574D9-1A0D-43EE-9838-1C1317445F88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9" y="1371600"/>
            <a:ext cx="649705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CC34-60EE-4B10-8793-2C3E9EF1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設計規格編號溯源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3EE876E-B7D4-42F3-8671-2A6E65039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48428"/>
              </p:ext>
            </p:extLst>
          </p:nvPr>
        </p:nvGraphicFramePr>
        <p:xfrm>
          <a:off x="1466849" y="2028825"/>
          <a:ext cx="8963024" cy="4114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5262">
                  <a:extLst>
                    <a:ext uri="{9D8B030D-6E8A-4147-A177-3AD203B41FA5}">
                      <a16:colId xmlns:a16="http://schemas.microsoft.com/office/drawing/2014/main" val="1686926454"/>
                    </a:ext>
                  </a:extLst>
                </a:gridCol>
                <a:gridCol w="1297974">
                  <a:extLst>
                    <a:ext uri="{9D8B030D-6E8A-4147-A177-3AD203B41FA5}">
                      <a16:colId xmlns:a16="http://schemas.microsoft.com/office/drawing/2014/main" val="3379772595"/>
                    </a:ext>
                  </a:extLst>
                </a:gridCol>
                <a:gridCol w="5018165">
                  <a:extLst>
                    <a:ext uri="{9D8B030D-6E8A-4147-A177-3AD203B41FA5}">
                      <a16:colId xmlns:a16="http://schemas.microsoft.com/office/drawing/2014/main" val="228338404"/>
                    </a:ext>
                  </a:extLst>
                </a:gridCol>
                <a:gridCol w="1321623">
                  <a:extLst>
                    <a:ext uri="{9D8B030D-6E8A-4147-A177-3AD203B41FA5}">
                      <a16:colId xmlns:a16="http://schemas.microsoft.com/office/drawing/2014/main" val="194507303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功能編號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功能名稱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功能說明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使用者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760528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訪談時間設定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設定年度訪談時間是在入住週年前多久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TW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zh-TW" sz="1200" kern="100">
                          <a:effectLst/>
                        </a:rPr>
                        <a:t>需執行訪談、可訪談之時間、訪談時間長度及各訪談類別及有效工作時間設定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54566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監控規則設定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設定監控作業完成之時間及順序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83807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Fn-A2-103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提醒設定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設定提醒時間、對象及提醒用語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7324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高危評量因子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定訂高危評量因子各問項所需答案之運算公式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系統管理者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8927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高危訪談設定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設定量表有效工作時間、高危訪談執行之循環及監控所需之月份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37732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Fn-A2-120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量表參數設定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需訪談之量表及內容設定，包含量表內容設計、標準值設定、量表異常設定與訪談頻率設定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57568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Fn-A2-121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量表設定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設定需訪談之量表及量表標準判別方式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督導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5772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200" kern="100">
                          <a:effectLst/>
                        </a:rPr>
                        <a:t>Fn-A2-122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量表內容設計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zh-TW" sz="1200" kern="100">
                          <a:effectLst/>
                        </a:rPr>
                        <a:t>針對所需訪談之量表設計其內容及各問項、選項之得分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督導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20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107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E7ED0-F8A1-4DD7-907C-AC13AEAA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A2272-95E2-4349-BD45-432208A3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9E9B835-C955-4D41-9D26-14C945DA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44737"/>
            <a:ext cx="4932016" cy="63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F8B9E-E2C0-4BC7-8397-A016DBDE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95D4-3A93-4F3A-AE80-3BA16255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F1C779-01C3-49C4-A079-F0DA1E63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1" cy="62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3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4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85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4117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類別圖：符號</a:t>
            </a:r>
            <a:r>
              <a:rPr lang="en-US" altLang="zh-TW" sz="40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續</a:t>
            </a:r>
            <a:r>
              <a:rPr lang="en-US" altLang="zh-TW" sz="4000" dirty="0">
                <a:latin typeface="微軟正黑體"/>
                <a:ea typeface="微軟正黑體"/>
                <a:cs typeface="微軟正黑體"/>
              </a:rPr>
              <a:t>)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1746109" y="2197410"/>
            <a:ext cx="9392832" cy="2839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²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關係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：</a:t>
            </a:r>
          </a:p>
          <a:p>
            <a:pPr lvl="2">
              <a:buFont typeface="Arial"/>
              <a:buChar char="•"/>
            </a:pP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聯合</a:t>
            </a:r>
            <a:r>
              <a:rPr lang="en-US" altLang="zh-TW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(association)</a:t>
            </a: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：雙向           ，單向</a:t>
            </a:r>
          </a:p>
          <a:p>
            <a:pPr lvl="2">
              <a:buFont typeface="Arial"/>
              <a:buChar char="•"/>
            </a:pP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依賴</a:t>
            </a:r>
            <a:r>
              <a:rPr lang="en-US" altLang="zh-TW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(dependency)</a:t>
            </a: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：</a:t>
            </a:r>
          </a:p>
          <a:p>
            <a:pPr lvl="2">
              <a:buFont typeface="Arial"/>
              <a:buChar char="•"/>
            </a:pP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特殊關聯：</a:t>
            </a:r>
            <a:endParaRPr lang="en-US" altLang="zh-TW" sz="2400" dirty="0">
              <a:solidFill>
                <a:srgbClr val="660066"/>
              </a:solidFill>
              <a:latin typeface="微軟正黑體"/>
              <a:ea typeface="微軟正黑體"/>
              <a:cs typeface="微軟正黑體"/>
            </a:endParaRPr>
          </a:p>
          <a:p>
            <a:pPr lvl="3">
              <a:buFont typeface="Arial"/>
              <a:buChar char="•"/>
            </a:pP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聚合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(aggregation)</a:t>
            </a: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：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by ref               </a:t>
            </a: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，</a:t>
            </a:r>
            <a:endParaRPr lang="en-US" altLang="zh-TW" sz="2200" dirty="0">
              <a:solidFill>
                <a:srgbClr val="660066"/>
              </a:solidFill>
              <a:latin typeface="微軟正黑體"/>
              <a:ea typeface="微軟正黑體"/>
              <a:cs typeface="微軟正黑體"/>
            </a:endParaRPr>
          </a:p>
          <a:p>
            <a:pPr lvl="3">
              <a:buFont typeface="Arial"/>
              <a:buChar char="•"/>
            </a:pP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組合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(composition)</a:t>
            </a:r>
            <a:r>
              <a:rPr lang="zh-TW" altLang="en-US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：</a:t>
            </a:r>
            <a:r>
              <a:rPr lang="en-US" altLang="zh-TW" sz="22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by value</a:t>
            </a:r>
          </a:p>
          <a:p>
            <a:pPr lvl="2">
              <a:buFont typeface="Arial"/>
              <a:buChar char="•"/>
            </a:pPr>
            <a:endParaRPr lang="en-US" altLang="zh-TW" sz="2400" dirty="0">
              <a:solidFill>
                <a:srgbClr val="660066"/>
              </a:solidFill>
              <a:latin typeface="微軟正黑體"/>
              <a:ea typeface="微軟正黑體"/>
              <a:cs typeface="微軟正黑體"/>
            </a:endParaRPr>
          </a:p>
          <a:p>
            <a:pPr lvl="2">
              <a:buFont typeface="Arial"/>
              <a:buChar char="•"/>
            </a:pP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繼承</a:t>
            </a:r>
            <a:r>
              <a:rPr lang="en-US" altLang="zh-TW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(generalization)</a:t>
            </a: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：繼承類別</a:t>
            </a:r>
            <a:endParaRPr lang="en-US" altLang="zh-TW" sz="2400" dirty="0">
              <a:solidFill>
                <a:srgbClr val="660066"/>
              </a:solidFill>
              <a:latin typeface="微軟正黑體"/>
              <a:ea typeface="微軟正黑體"/>
              <a:cs typeface="微軟正黑體"/>
            </a:endParaRPr>
          </a:p>
          <a:p>
            <a:pPr marL="914400" lvl="2" indent="0">
              <a:buNone/>
            </a:pPr>
            <a:r>
              <a:rPr lang="zh-TW" altLang="en-US" sz="2400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                        </a:t>
            </a:r>
          </a:p>
          <a:p>
            <a:pPr lvl="1">
              <a:buFont typeface="Wingdings" charset="2"/>
              <a:buChar char="²"/>
            </a:pPr>
            <a:r>
              <a:rPr lang="zh-TW" altLang="en-US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多重性</a:t>
            </a: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(multiplicity)</a:t>
            </a:r>
            <a:r>
              <a:rPr lang="zh-TW" altLang="en-US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：*</a:t>
            </a: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, 0, 1, 0..*, 1..*, etc.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6427622" y="2832066"/>
            <a:ext cx="727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8339229" y="2814612"/>
            <a:ext cx="727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940847" y="3240933"/>
            <a:ext cx="969951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6945681" y="3831455"/>
            <a:ext cx="1128310" cy="281689"/>
            <a:chOff x="2039" y="1571"/>
            <a:chExt cx="1292" cy="298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2039" y="1571"/>
              <a:ext cx="441" cy="29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2596" y="1719"/>
              <a:ext cx="7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7" name="Picture 1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53" y="4215728"/>
            <a:ext cx="1027007" cy="28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7444734" y="4895606"/>
            <a:ext cx="864589" cy="281689"/>
            <a:chOff x="2053" y="6095"/>
            <a:chExt cx="1054" cy="320"/>
          </a:xfrm>
        </p:grpSpPr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053" y="6278"/>
              <a:ext cx="7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 rot="16200000" flipH="1">
              <a:off x="2869" y="6176"/>
              <a:ext cx="320" cy="157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35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6244632" y="2722237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latin typeface="微軟正黑體"/>
                <a:ea typeface="微軟正黑體"/>
                <a:cs typeface="微軟正黑體"/>
              </a:rPr>
              <a:t>關係的互通性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277207" y="5353922"/>
            <a:ext cx="1373456" cy="938130"/>
            <a:chOff x="3277207" y="5353922"/>
            <a:chExt cx="1373456" cy="938130"/>
          </a:xfrm>
        </p:grpSpPr>
        <p:grpSp>
          <p:nvGrpSpPr>
            <p:cNvPr id="3" name="群組 2"/>
            <p:cNvGrpSpPr/>
            <p:nvPr/>
          </p:nvGrpSpPr>
          <p:grpSpPr>
            <a:xfrm>
              <a:off x="3277207" y="5353922"/>
              <a:ext cx="1355182" cy="938130"/>
              <a:chOff x="2683311" y="5253422"/>
              <a:chExt cx="1355182" cy="93813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86237" y="5253422"/>
                <a:ext cx="1352256" cy="70350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rPr>
                  <a:t>訂單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83311" y="5966060"/>
                <a:ext cx="1352256" cy="22549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cxnSp>
          <p:nvCxnSpPr>
            <p:cNvPr id="6" name="直線接點 5"/>
            <p:cNvCxnSpPr/>
            <p:nvPr/>
          </p:nvCxnSpPr>
          <p:spPr>
            <a:xfrm flipV="1">
              <a:off x="3289270" y="5911242"/>
              <a:ext cx="1361393" cy="1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6654919" y="5344786"/>
            <a:ext cx="1364319" cy="938130"/>
            <a:chOff x="6654919" y="5353922"/>
            <a:chExt cx="1364319" cy="938130"/>
          </a:xfrm>
        </p:grpSpPr>
        <p:grpSp>
          <p:nvGrpSpPr>
            <p:cNvPr id="4" name="群組 3"/>
            <p:cNvGrpSpPr/>
            <p:nvPr/>
          </p:nvGrpSpPr>
          <p:grpSpPr>
            <a:xfrm>
              <a:off x="6654919" y="5353922"/>
              <a:ext cx="1355182" cy="938130"/>
              <a:chOff x="5640727" y="5305322"/>
              <a:chExt cx="1355182" cy="93813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5643653" y="5305322"/>
                <a:ext cx="1352256" cy="70350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rPr>
                  <a:t>訂購項目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640727" y="6017960"/>
                <a:ext cx="1352256" cy="225492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endParaRPr>
              </a:p>
            </p:txBody>
          </p:sp>
        </p:grpSp>
        <p:cxnSp>
          <p:nvCxnSpPr>
            <p:cNvPr id="45" name="直線接點 44"/>
            <p:cNvCxnSpPr/>
            <p:nvPr/>
          </p:nvCxnSpPr>
          <p:spPr>
            <a:xfrm flipV="1">
              <a:off x="6657845" y="5926596"/>
              <a:ext cx="1361393" cy="1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/>
          <p:cNvCxnSpPr/>
          <p:nvPr/>
        </p:nvCxnSpPr>
        <p:spPr>
          <a:xfrm flipV="1">
            <a:off x="4638598" y="5908325"/>
            <a:ext cx="2058722" cy="1"/>
          </a:xfrm>
          <a:prstGeom prst="line">
            <a:avLst/>
          </a:prstGeom>
          <a:ln w="57150" cmpd="sng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827154" y="2798894"/>
            <a:ext cx="10995946" cy="2472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在關聯關係的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互通性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Navigability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中，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沒有箭頭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的直線代表著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彼此雙方都可以互通訊息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。</a:t>
            </a:r>
          </a:p>
          <a:p>
            <a:pPr>
              <a:buFont typeface="Wingdings" charset="2"/>
              <a:buChar char="n"/>
            </a:pP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當希望表達訊息的傳遞是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單向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的，則可用只帶有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單方向箭頭的直線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來繪製此概念。</a:t>
            </a:r>
          </a:p>
          <a:p>
            <a:pPr>
              <a:buFont typeface="Wingdings" charset="2"/>
              <a:buChar char="n"/>
            </a:pP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例如，一個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訂單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可以有許多</a:t>
            </a:r>
            <a:r>
              <a:rPr lang="zh-TW" altLang="en-US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訂購項目</a:t>
            </a:r>
            <a:r>
              <a:rPr lang="zh-TW" altLang="en-US" sz="2000" dirty="0">
                <a:latin typeface="微軟正黑體"/>
                <a:ea typeface="微軟正黑體"/>
                <a:cs typeface="微軟正黑體"/>
              </a:rPr>
              <a:t>。</a:t>
            </a:r>
          </a:p>
          <a:p>
            <a:pPr lvl="1">
              <a:buFont typeface="Wingdings" charset="2"/>
              <a:buChar char="²"/>
            </a:pP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給定一個訂單，我們可以找出訂購項目</a:t>
            </a:r>
          </a:p>
          <a:p>
            <a:pPr lvl="1">
              <a:buFont typeface="Wingdings" charset="2"/>
              <a:buChar char="²"/>
            </a:pP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但訂購項目不需要知道它是屬於哪個訂單，此種情況可以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modeling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如圖所示。</a:t>
            </a:r>
          </a:p>
        </p:txBody>
      </p:sp>
    </p:spTree>
    <p:extLst>
      <p:ext uri="{BB962C8B-B14F-4D97-AF65-F5344CB8AC3E}">
        <p14:creationId xmlns:p14="http://schemas.microsoft.com/office/powerpoint/2010/main" val="192239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相依關係的符號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5220952" y="163861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130223" y="2997687"/>
            <a:ext cx="10510139" cy="1039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相依關係的符號表法是用一條帶有箭頭的虛線來表示，其箭頭是由使用類別指向被使用類別，如圖顯示出類別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A(</a:t>
            </a:r>
            <a:r>
              <a:rPr lang="en-US" altLang="zh-TW" sz="2400" dirty="0" err="1">
                <a:latin typeface="微軟正黑體"/>
                <a:ea typeface="微軟正黑體"/>
                <a:cs typeface="微軟正黑體"/>
              </a:rPr>
              <a:t>ClassA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相依於類別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B(</a:t>
            </a:r>
            <a:r>
              <a:rPr lang="en-US" altLang="zh-TW" sz="2400" dirty="0" err="1">
                <a:latin typeface="微軟正黑體"/>
                <a:ea typeface="微軟正黑體"/>
                <a:cs typeface="微軟正黑體"/>
              </a:rPr>
              <a:t>ClassB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。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3597302" y="4250397"/>
            <a:ext cx="4742031" cy="947266"/>
            <a:chOff x="3277207" y="5344786"/>
            <a:chExt cx="4742031" cy="947266"/>
          </a:xfrm>
        </p:grpSpPr>
        <p:grpSp>
          <p:nvGrpSpPr>
            <p:cNvPr id="11" name="群組 10"/>
            <p:cNvGrpSpPr/>
            <p:nvPr/>
          </p:nvGrpSpPr>
          <p:grpSpPr>
            <a:xfrm>
              <a:off x="3277207" y="5353922"/>
              <a:ext cx="1373456" cy="938130"/>
              <a:chOff x="3277207" y="5353922"/>
              <a:chExt cx="1373456" cy="938130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3277207" y="5353922"/>
                <a:ext cx="1355182" cy="938130"/>
                <a:chOff x="2683311" y="5253422"/>
                <a:chExt cx="1355182" cy="93813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86237" y="5253422"/>
                  <a:ext cx="1352256" cy="70350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rPr>
                    <a:t>ClassA</a:t>
                  </a:r>
                  <a:endPara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683311" y="5966060"/>
                  <a:ext cx="1352256" cy="22549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endParaRPr>
                </a:p>
              </p:txBody>
            </p:sp>
          </p:grpSp>
          <p:cxnSp>
            <p:nvCxnSpPr>
              <p:cNvPr id="6" name="直線接點 5"/>
              <p:cNvCxnSpPr/>
              <p:nvPr/>
            </p:nvCxnSpPr>
            <p:spPr>
              <a:xfrm flipV="1">
                <a:off x="3289270" y="5911242"/>
                <a:ext cx="1361393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群組 9"/>
            <p:cNvGrpSpPr/>
            <p:nvPr/>
          </p:nvGrpSpPr>
          <p:grpSpPr>
            <a:xfrm>
              <a:off x="6654919" y="5344786"/>
              <a:ext cx="1364319" cy="938130"/>
              <a:chOff x="6654919" y="5353922"/>
              <a:chExt cx="1364319" cy="938130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6654919" y="5353922"/>
                <a:ext cx="1355182" cy="938130"/>
                <a:chOff x="5640727" y="5305322"/>
                <a:chExt cx="1355182" cy="93813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5643653" y="5305322"/>
                  <a:ext cx="1352256" cy="70350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rPr>
                    <a:t>ClassB</a:t>
                  </a:r>
                  <a:endPara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640727" y="6017960"/>
                  <a:ext cx="1352256" cy="22549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rgbClr val="000000"/>
                    </a:solidFill>
                    <a:latin typeface="微軟正黑體"/>
                    <a:ea typeface="微軟正黑體"/>
                    <a:cs typeface="微軟正黑體"/>
                  </a:endParaRPr>
                </a:p>
              </p:txBody>
            </p:sp>
          </p:grpSp>
          <p:cxnSp>
            <p:nvCxnSpPr>
              <p:cNvPr id="45" name="直線接點 44"/>
              <p:cNvCxnSpPr/>
              <p:nvPr/>
            </p:nvCxnSpPr>
            <p:spPr>
              <a:xfrm flipV="1">
                <a:off x="6657845" y="5926596"/>
                <a:ext cx="1361393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接點 52"/>
            <p:cNvCxnSpPr/>
            <p:nvPr/>
          </p:nvCxnSpPr>
          <p:spPr>
            <a:xfrm>
              <a:off x="4638598" y="5908327"/>
              <a:ext cx="1969812" cy="7569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64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相依關係與關聯關係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5093036" y="154896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062493" y="2898152"/>
            <a:ext cx="10522876" cy="3657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從相依關係的定義來看，它說的是一個類別呼叫了另一個類別的操作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從關聯關係的結構上來看，如果類別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A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與類別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B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互相有關聯，那麼類別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A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當然有辦法可以呼叫類別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B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的操作，不是嗎？那麼我們可不可以說關聯關係是相依關係的一種呢？答案是可以的。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關聯關係表達出類別之間的強耦合度。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相依關係表達出類別之間的弱耦合度。</a:t>
            </a:r>
          </a:p>
        </p:txBody>
      </p:sp>
    </p:spTree>
    <p:extLst>
      <p:ext uri="{BB962C8B-B14F-4D97-AF65-F5344CB8AC3E}">
        <p14:creationId xmlns:p14="http://schemas.microsoft.com/office/powerpoint/2010/main" val="17439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耦合度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/>
        </p:nvGrpSpPr>
        <p:grpSpPr>
          <a:xfrm rot="20700000">
            <a:off x="4859953" y="470150"/>
            <a:ext cx="6029004" cy="7166810"/>
            <a:chOff x="3957220" y="170660"/>
            <a:chExt cx="4856765" cy="5773344"/>
          </a:xfrm>
        </p:grpSpPr>
        <p:sp>
          <p:nvSpPr>
            <p:cNvPr id="49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0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1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2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3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4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5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1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036526" y="2165173"/>
            <a:ext cx="10522876" cy="3657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相依關係表達出類別之間的弱耦合度。關聯關係依其結合的程度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(Degree of Coupling)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而分為不同形式的關聯關係。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所謂的結合度是用來量度兩個物件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類別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之間的依賴程度，又稱為耦合度。</a:t>
            </a:r>
          </a:p>
          <a:p>
            <a:pPr marL="228600" lvl="1" algn="just">
              <a:spcBef>
                <a:spcPts val="1000"/>
              </a:spcBef>
              <a:buFont typeface="Wingdings" charset="2"/>
              <a:buChar char="n"/>
            </a:pPr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高耦合度：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當參與關係的兩個物件彼此依靠，無法單獨存在時稱之。</a:t>
            </a:r>
          </a:p>
          <a:p>
            <a:pPr marL="228600" lvl="1" algn="just">
              <a:spcBef>
                <a:spcPts val="1000"/>
              </a:spcBef>
              <a:buFont typeface="Wingdings" charset="2"/>
              <a:buChar char="n"/>
            </a:pPr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低耦合度：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如果一個物件可以獨立存在，但是如果沒有另一個物件的幫忙「某些」事項會無法完成時稱之。</a:t>
            </a:r>
          </a:p>
          <a:p>
            <a:pPr marL="228600" lvl="1" algn="just">
              <a:spcBef>
                <a:spcPts val="1000"/>
              </a:spcBef>
              <a:buFont typeface="Wingdings" charset="2"/>
              <a:buChar char="n"/>
            </a:pPr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零耦合度：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如果兩個物件互不溝通，也沒有必要分享資料時稱之。</a:t>
            </a:r>
          </a:p>
          <a:p>
            <a:pPr algn="just">
              <a:buFont typeface="Wingdings" charset="2"/>
              <a:buChar char="n"/>
            </a:pPr>
            <a:endParaRPr lang="zh-TW" altLang="en-US" sz="24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778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4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85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86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87">
            <a:extLst>
              <a:ext uri="{FF2B5EF4-FFF2-40B4-BE49-F238E27FC236}">
                <a16:creationId xmlns:a16="http://schemas.microsoft.com/office/drawing/2014/main" id="{3934A097-7A2B-4C3F-BEB0-4C0A985DFFB9}"/>
              </a:ext>
            </a:extLst>
          </p:cNvPr>
          <p:cNvSpPr txBox="1"/>
          <p:nvPr/>
        </p:nvSpPr>
        <p:spPr>
          <a:xfrm>
            <a:off x="369618" y="49929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/>
                <a:ea typeface="微軟正黑體"/>
                <a:cs typeface="微軟正黑體"/>
              </a:rPr>
              <a:t>聚合</a:t>
            </a:r>
            <a:endParaRPr lang="zh-CN" altLang="en-US" sz="40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57188" y="1730649"/>
            <a:ext cx="10605483" cy="3523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聚合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(Aggregation)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是一種特殊的關聯關係，它是用以表達「整體和部份」的關係，它也隱含著所謂包含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(Include)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的關係。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因此，聚合的關係可以用英文的“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is-part-of”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，“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has-a”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或是“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has-parts”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語意上的關係來表示。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換言之，聚合的關係不只是指出物件相互了解的關係，更是它們被組合起來以形成一個新的更複雜的物件。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聚合關係以一個空的菱形來表示代表整體的一方。</a:t>
            </a:r>
          </a:p>
          <a:p>
            <a:pPr algn="just">
              <a:buFont typeface="Wingdings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一個球隊有球員，球隊如果沒了，球員還可以到別的球隊打球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聚合</a:t>
            </a:r>
            <a:r>
              <a:rPr lang="en-US" altLang="zh-TW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。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3123890" y="5447581"/>
            <a:ext cx="5595103" cy="947266"/>
            <a:chOff x="2530774" y="4995766"/>
            <a:chExt cx="5595103" cy="947266"/>
          </a:xfrm>
        </p:grpSpPr>
        <p:grpSp>
          <p:nvGrpSpPr>
            <p:cNvPr id="40" name="群組 39"/>
            <p:cNvGrpSpPr/>
            <p:nvPr/>
          </p:nvGrpSpPr>
          <p:grpSpPr>
            <a:xfrm>
              <a:off x="2530774" y="4995766"/>
              <a:ext cx="5595103" cy="947266"/>
              <a:chOff x="2530774" y="4995766"/>
              <a:chExt cx="5595103" cy="947266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2530774" y="5004902"/>
                <a:ext cx="1373456" cy="938130"/>
                <a:chOff x="3277207" y="5353922"/>
                <a:chExt cx="1373456" cy="938130"/>
              </a:xfrm>
            </p:grpSpPr>
            <p:grpSp>
              <p:nvGrpSpPr>
                <p:cNvPr id="49" name="群組 48"/>
                <p:cNvGrpSpPr/>
                <p:nvPr/>
              </p:nvGrpSpPr>
              <p:grpSpPr>
                <a:xfrm>
                  <a:off x="3277207" y="5353922"/>
                  <a:ext cx="1355182" cy="938130"/>
                  <a:chOff x="2683311" y="5253422"/>
                  <a:chExt cx="1355182" cy="938130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86237" y="5253422"/>
                    <a:ext cx="1352256" cy="70350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TW" altLang="en-US" dirty="0">
                        <a:solidFill>
                          <a:srgbClr val="000000"/>
                        </a:solidFill>
                        <a:latin typeface="微軟正黑體"/>
                        <a:ea typeface="微軟正黑體"/>
                        <a:cs typeface="微軟正黑體"/>
                      </a:rPr>
                      <a:t>球隊</a:t>
                    </a:r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683311" y="5966060"/>
                    <a:ext cx="1352256" cy="22549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endParaRPr>
                  </a:p>
                </p:txBody>
              </p:sp>
            </p:grpSp>
            <p:cxnSp>
              <p:nvCxnSpPr>
                <p:cNvPr id="50" name="直線接點 49"/>
                <p:cNvCxnSpPr/>
                <p:nvPr/>
              </p:nvCxnSpPr>
              <p:spPr>
                <a:xfrm flipV="1">
                  <a:off x="3289270" y="5911242"/>
                  <a:ext cx="1361393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/>
              <p:cNvGrpSpPr/>
              <p:nvPr/>
            </p:nvGrpSpPr>
            <p:grpSpPr>
              <a:xfrm>
                <a:off x="6761558" y="4995766"/>
                <a:ext cx="1364319" cy="938130"/>
                <a:chOff x="6654919" y="5353922"/>
                <a:chExt cx="1364319" cy="938130"/>
              </a:xfrm>
            </p:grpSpPr>
            <p:grpSp>
              <p:nvGrpSpPr>
                <p:cNvPr id="45" name="群組 44"/>
                <p:cNvGrpSpPr/>
                <p:nvPr/>
              </p:nvGrpSpPr>
              <p:grpSpPr>
                <a:xfrm>
                  <a:off x="6654919" y="5353922"/>
                  <a:ext cx="1355182" cy="938130"/>
                  <a:chOff x="5640727" y="5305322"/>
                  <a:chExt cx="1355182" cy="938130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5643653" y="5305322"/>
                    <a:ext cx="1352256" cy="70350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TW" altLang="en-US" dirty="0">
                        <a:solidFill>
                          <a:srgbClr val="000000"/>
                        </a:solidFill>
                        <a:latin typeface="微軟正黑體"/>
                        <a:ea typeface="微軟正黑體"/>
                        <a:cs typeface="微軟正黑體"/>
                      </a:rPr>
                      <a:t>球員</a:t>
                    </a: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640727" y="6017960"/>
                    <a:ext cx="1352256" cy="22549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rgbClr val="000000"/>
                      </a:solidFill>
                      <a:latin typeface="微軟正黑體"/>
                      <a:ea typeface="微軟正黑體"/>
                      <a:cs typeface="微軟正黑體"/>
                    </a:endParaRPr>
                  </a:p>
                </p:txBody>
              </p:sp>
            </p:grp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6657845" y="5926596"/>
                  <a:ext cx="1361393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線接點 43"/>
              <p:cNvCxnSpPr/>
              <p:nvPr/>
            </p:nvCxnSpPr>
            <p:spPr>
              <a:xfrm>
                <a:off x="4240306" y="5235388"/>
                <a:ext cx="2505904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菱形 40"/>
            <p:cNvSpPr/>
            <p:nvPr/>
          </p:nvSpPr>
          <p:spPr>
            <a:xfrm>
              <a:off x="3925980" y="5099658"/>
              <a:ext cx="271460" cy="271460"/>
            </a:xfrm>
            <a:prstGeom prst="diamond">
              <a:avLst/>
            </a:prstGeom>
            <a:noFill/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8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2191</Words>
  <Application>Microsoft Office PowerPoint</Application>
  <PresentationFormat>寬螢幕</PresentationFormat>
  <Paragraphs>255</Paragraphs>
  <Slides>40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4" baseType="lpstr">
      <vt:lpstr>等线</vt:lpstr>
      <vt:lpstr>Palatino</vt:lpstr>
      <vt:lpstr>SimSun</vt:lpstr>
      <vt:lpstr>仓耳今楷05-6763 W05</vt:lpstr>
      <vt:lpstr>微软雅黑 Light</vt:lpstr>
      <vt:lpstr>微軟正黑體</vt:lpstr>
      <vt:lpstr>新細明體</vt:lpstr>
      <vt:lpstr>標楷體</vt:lpstr>
      <vt:lpstr>Arial</vt:lpstr>
      <vt:lpstr>Calibri</vt:lpstr>
      <vt:lpstr>Helvetica</vt:lpstr>
      <vt:lpstr>Times New Roman</vt:lpstr>
      <vt:lpstr>Wingdings</vt:lpstr>
      <vt:lpstr>Office 佈景主題</vt:lpstr>
      <vt:lpstr>Component-Level Design </vt:lpstr>
      <vt:lpstr>Design a class</vt:lpstr>
      <vt:lpstr>Steps: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OO Component</vt:lpstr>
      <vt:lpstr>Outline the design class.</vt:lpstr>
      <vt:lpstr>Identify operations</vt:lpstr>
      <vt:lpstr>Identify attributes</vt:lpstr>
      <vt:lpstr>Identify associations and aggregations</vt:lpstr>
      <vt:lpstr>Describe methods</vt:lpstr>
      <vt:lpstr>Describe states</vt:lpstr>
      <vt:lpstr>PowerPoint 簡報</vt:lpstr>
      <vt:lpstr>Activity Diagram</vt:lpstr>
      <vt:lpstr>Design a subsystem</vt:lpstr>
      <vt:lpstr>User Interface Design </vt:lpstr>
      <vt:lpstr>Interface Design</vt:lpstr>
      <vt:lpstr>Interface Design</vt:lpstr>
      <vt:lpstr>Golden Rules</vt:lpstr>
      <vt:lpstr>Place the User in Control</vt:lpstr>
      <vt:lpstr>Reduce the User’s Memory Load</vt:lpstr>
      <vt:lpstr>Make the Interface Consistent</vt:lpstr>
      <vt:lpstr>User Interface Design Process</vt:lpstr>
      <vt:lpstr>User Analysis</vt:lpstr>
      <vt:lpstr>Interface Analysis</vt:lpstr>
      <vt:lpstr>Interface Design Steps</vt:lpstr>
      <vt:lpstr>PowerPoint 簡報</vt:lpstr>
      <vt:lpstr>Design Issues</vt:lpstr>
      <vt:lpstr>Design Evaluation Cycle</vt:lpstr>
      <vt:lpstr>設計規格編號溯源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黃品潔</dc:creator>
  <cp:lastModifiedBy>cclin</cp:lastModifiedBy>
  <cp:revision>227</cp:revision>
  <dcterms:created xsi:type="dcterms:W3CDTF">2020-03-24T00:57:53Z</dcterms:created>
  <dcterms:modified xsi:type="dcterms:W3CDTF">2021-11-11T00:36:16Z</dcterms:modified>
</cp:coreProperties>
</file>