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506" r:id="rId2"/>
    <p:sldId id="448" r:id="rId3"/>
    <p:sldId id="507" r:id="rId4"/>
    <p:sldId id="508" r:id="rId5"/>
    <p:sldId id="509"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523" r:id="rId20"/>
    <p:sldId id="265"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120" y="32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0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A52138-4798-A048-8682-F7EF49123C72}" type="datetimeFigureOut">
              <a:rPr kumimoji="1" lang="zh-TW" altLang="en-US" smtClean="0"/>
              <a:t>2021/11/10</a:t>
            </a:fld>
            <a:endParaRPr kumimoji="1" lang="zh-TW" altLang="en-US"/>
          </a:p>
        </p:txBody>
      </p:sp>
      <p:sp>
        <p:nvSpPr>
          <p:cNvPr id="4" name="投影片影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0B7E6-73A7-7E4B-8A8F-CC14C78F5EB2}" type="slidenum">
              <a:rPr kumimoji="1" lang="zh-TW" altLang="en-US" smtClean="0"/>
              <a:t>‹#›</a:t>
            </a:fld>
            <a:endParaRPr kumimoji="1" lang="zh-TW" altLang="en-US"/>
          </a:p>
        </p:txBody>
      </p:sp>
    </p:spTree>
    <p:extLst>
      <p:ext uri="{BB962C8B-B14F-4D97-AF65-F5344CB8AC3E}">
        <p14:creationId xmlns:p14="http://schemas.microsoft.com/office/powerpoint/2010/main" val="3636593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20</a:t>
            </a:fld>
            <a:endParaRPr lang="zh-CN" altLang="en-US"/>
          </a:p>
        </p:txBody>
      </p:sp>
    </p:spTree>
    <p:extLst>
      <p:ext uri="{BB962C8B-B14F-4D97-AF65-F5344CB8AC3E}">
        <p14:creationId xmlns:p14="http://schemas.microsoft.com/office/powerpoint/2010/main" val="3665617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FD36F1-955F-4205-A772-CF8434F812A8}" type="slidenum">
              <a:rPr lang="zh-TW" altLang="en-US" smtClean="0"/>
              <a:t>‹#›</a:t>
            </a:fld>
            <a:endParaRPr lang="zh-TW" altLang="en-US"/>
          </a:p>
        </p:txBody>
      </p:sp>
      <p:sp>
        <p:nvSpPr>
          <p:cNvPr id="7" name="图形 1">
            <a:extLst>
              <a:ext uri="{FF2B5EF4-FFF2-40B4-BE49-F238E27FC236}">
                <a16:creationId xmlns:a16="http://schemas.microsoft.com/office/drawing/2014/main" id="{8E3684BA-8A5E-4DE8-83AC-5DA759F524A7}"/>
              </a:ext>
            </a:extLst>
          </p:cNvPr>
          <p:cNvSpPr/>
          <p:nvPr userDrawn="1"/>
        </p:nvSpPr>
        <p:spPr>
          <a:xfrm rot="1387572">
            <a:off x="2219440" y="135694"/>
            <a:ext cx="6595719" cy="774939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7F7F7"/>
            </a:solidFill>
            <a:prstDash val="solid"/>
            <a:miter/>
          </a:ln>
          <a:effectLst/>
        </p:spPr>
        <p:txBody>
          <a:bodyPr rtlCol="0" anchor="ctr"/>
          <a:lstStyle/>
          <a:p>
            <a:endParaRPr lang="zh-CN" altLang="en-US">
              <a:solidFill>
                <a:schemeClr val="tx1">
                  <a:lumMod val="100000"/>
                </a:schemeClr>
              </a:solidFill>
            </a:endParaRPr>
          </a:p>
        </p:txBody>
      </p:sp>
      <p:sp>
        <p:nvSpPr>
          <p:cNvPr id="8" name="图形 1">
            <a:extLst>
              <a:ext uri="{FF2B5EF4-FFF2-40B4-BE49-F238E27FC236}">
                <a16:creationId xmlns:a16="http://schemas.microsoft.com/office/drawing/2014/main" id="{293FBC2C-504C-4930-B1E9-259CEFE00EEE}"/>
              </a:ext>
            </a:extLst>
          </p:cNvPr>
          <p:cNvSpPr/>
          <p:nvPr userDrawn="1"/>
        </p:nvSpPr>
        <p:spPr>
          <a:xfrm rot="1387572">
            <a:off x="3821820" y="965288"/>
            <a:ext cx="4594282" cy="539787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4E4E4"/>
            </a:solidFill>
            <a:prstDash val="solid"/>
            <a:miter/>
          </a:ln>
          <a:effectLst/>
        </p:spPr>
        <p:txBody>
          <a:bodyPr rtlCol="0" anchor="ctr"/>
          <a:lstStyle/>
          <a:p>
            <a:endParaRPr lang="zh-CN" altLang="en-US">
              <a:solidFill>
                <a:schemeClr val="tx1">
                  <a:lumMod val="100000"/>
                </a:schemeClr>
              </a:solidFill>
            </a:endParaRPr>
          </a:p>
        </p:txBody>
      </p:sp>
      <p:sp>
        <p:nvSpPr>
          <p:cNvPr id="9" name="图形 1">
            <a:extLst>
              <a:ext uri="{FF2B5EF4-FFF2-40B4-BE49-F238E27FC236}">
                <a16:creationId xmlns:a16="http://schemas.microsoft.com/office/drawing/2014/main" id="{2ACD1BA4-5B7D-43FB-9365-F2E6CF6DF84D}"/>
              </a:ext>
            </a:extLst>
          </p:cNvPr>
          <p:cNvSpPr/>
          <p:nvPr userDrawn="1"/>
        </p:nvSpPr>
        <p:spPr>
          <a:xfrm rot="1387572">
            <a:off x="4623011" y="1380086"/>
            <a:ext cx="3593563" cy="42221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BDBDB"/>
            </a:solidFill>
            <a:prstDash val="solid"/>
            <a:miter/>
          </a:ln>
          <a:effectLst/>
        </p:spPr>
        <p:txBody>
          <a:bodyPr rtlCol="0" anchor="ctr"/>
          <a:lstStyle/>
          <a:p>
            <a:endParaRPr lang="zh-CN" altLang="en-US">
              <a:solidFill>
                <a:schemeClr val="tx1">
                  <a:lumMod val="100000"/>
                </a:schemeClr>
              </a:solidFill>
            </a:endParaRPr>
          </a:p>
        </p:txBody>
      </p:sp>
      <p:sp>
        <p:nvSpPr>
          <p:cNvPr id="10" name="图形 1">
            <a:extLst>
              <a:ext uri="{FF2B5EF4-FFF2-40B4-BE49-F238E27FC236}">
                <a16:creationId xmlns:a16="http://schemas.microsoft.com/office/drawing/2014/main" id="{2406CFEB-8FFE-4F07-939C-E375A2F50EA9}"/>
              </a:ext>
            </a:extLst>
          </p:cNvPr>
          <p:cNvSpPr/>
          <p:nvPr userDrawn="1"/>
        </p:nvSpPr>
        <p:spPr>
          <a:xfrm rot="1387572">
            <a:off x="4422713" y="1276386"/>
            <a:ext cx="3843743" cy="451605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DDDDD"/>
            </a:solidFill>
            <a:prstDash val="solid"/>
            <a:miter/>
          </a:ln>
          <a:effectLst/>
        </p:spPr>
        <p:txBody>
          <a:bodyPr rtlCol="0" anchor="ctr"/>
          <a:lstStyle/>
          <a:p>
            <a:endParaRPr lang="zh-CN" altLang="en-US">
              <a:solidFill>
                <a:schemeClr val="tx1">
                  <a:lumMod val="100000"/>
                </a:schemeClr>
              </a:solidFill>
            </a:endParaRPr>
          </a:p>
        </p:txBody>
      </p:sp>
      <p:sp>
        <p:nvSpPr>
          <p:cNvPr id="11" name="图形 1">
            <a:extLst>
              <a:ext uri="{FF2B5EF4-FFF2-40B4-BE49-F238E27FC236}">
                <a16:creationId xmlns:a16="http://schemas.microsoft.com/office/drawing/2014/main" id="{B13FE8E4-5DC2-47C1-B070-EF50D2B1F3CC}"/>
              </a:ext>
            </a:extLst>
          </p:cNvPr>
          <p:cNvSpPr/>
          <p:nvPr userDrawn="1"/>
        </p:nvSpPr>
        <p:spPr>
          <a:xfrm rot="1387572">
            <a:off x="4222415" y="1172687"/>
            <a:ext cx="4093922" cy="48099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0E0E0"/>
            </a:solidFill>
            <a:prstDash val="solid"/>
            <a:miter/>
          </a:ln>
          <a:effectLst/>
        </p:spPr>
        <p:txBody>
          <a:bodyPr rtlCol="0" anchor="ctr"/>
          <a:lstStyle/>
          <a:p>
            <a:endParaRPr lang="zh-CN" altLang="en-US">
              <a:solidFill>
                <a:schemeClr val="tx1">
                  <a:lumMod val="100000"/>
                </a:schemeClr>
              </a:solidFill>
            </a:endParaRPr>
          </a:p>
        </p:txBody>
      </p:sp>
      <p:sp>
        <p:nvSpPr>
          <p:cNvPr id="12" name="图形 1">
            <a:extLst>
              <a:ext uri="{FF2B5EF4-FFF2-40B4-BE49-F238E27FC236}">
                <a16:creationId xmlns:a16="http://schemas.microsoft.com/office/drawing/2014/main" id="{86351A03-2156-490F-9B52-F56002A1E946}"/>
              </a:ext>
            </a:extLst>
          </p:cNvPr>
          <p:cNvSpPr/>
          <p:nvPr userDrawn="1"/>
        </p:nvSpPr>
        <p:spPr>
          <a:xfrm rot="1387572">
            <a:off x="4022118" y="1068988"/>
            <a:ext cx="4344102" cy="51039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2E2E2"/>
            </a:solidFill>
            <a:prstDash val="solid"/>
            <a:miter/>
          </a:ln>
          <a:effectLst/>
        </p:spPr>
        <p:txBody>
          <a:bodyPr rtlCol="0" anchor="ctr"/>
          <a:lstStyle/>
          <a:p>
            <a:endParaRPr lang="zh-CN" altLang="en-US">
              <a:solidFill>
                <a:schemeClr val="tx1">
                  <a:lumMod val="100000"/>
                </a:schemeClr>
              </a:solidFill>
            </a:endParaRPr>
          </a:p>
        </p:txBody>
      </p:sp>
      <p:sp>
        <p:nvSpPr>
          <p:cNvPr id="13" name="图形 1">
            <a:extLst>
              <a:ext uri="{FF2B5EF4-FFF2-40B4-BE49-F238E27FC236}">
                <a16:creationId xmlns:a16="http://schemas.microsoft.com/office/drawing/2014/main" id="{293FBC2C-504C-4930-B1E9-259CEFE00EEE}"/>
              </a:ext>
            </a:extLst>
          </p:cNvPr>
          <p:cNvSpPr/>
          <p:nvPr userDrawn="1"/>
        </p:nvSpPr>
        <p:spPr>
          <a:xfrm rot="1387572">
            <a:off x="3821820" y="965288"/>
            <a:ext cx="4594282" cy="539787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4E4E4"/>
            </a:solidFill>
            <a:prstDash val="solid"/>
            <a:miter/>
          </a:ln>
          <a:effectLst/>
        </p:spPr>
        <p:txBody>
          <a:bodyPr rtlCol="0" anchor="ctr"/>
          <a:lstStyle/>
          <a:p>
            <a:endParaRPr lang="zh-CN" altLang="en-US">
              <a:solidFill>
                <a:schemeClr val="tx1">
                  <a:lumMod val="100000"/>
                </a:schemeClr>
              </a:solidFill>
            </a:endParaRPr>
          </a:p>
        </p:txBody>
      </p:sp>
      <p:sp>
        <p:nvSpPr>
          <p:cNvPr id="14" name="图形 1">
            <a:extLst>
              <a:ext uri="{FF2B5EF4-FFF2-40B4-BE49-F238E27FC236}">
                <a16:creationId xmlns:a16="http://schemas.microsoft.com/office/drawing/2014/main" id="{6251CDC0-9C68-4409-BC69-E9E54893B23C}"/>
              </a:ext>
            </a:extLst>
          </p:cNvPr>
          <p:cNvSpPr/>
          <p:nvPr userDrawn="1"/>
        </p:nvSpPr>
        <p:spPr>
          <a:xfrm rot="1387572">
            <a:off x="3621523" y="861589"/>
            <a:ext cx="4844461" cy="569181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7E7E7"/>
            </a:solidFill>
            <a:prstDash val="solid"/>
            <a:miter/>
          </a:ln>
          <a:effectLst/>
        </p:spPr>
        <p:txBody>
          <a:bodyPr rtlCol="0" anchor="ctr"/>
          <a:lstStyle/>
          <a:p>
            <a:endParaRPr lang="zh-CN" altLang="en-US">
              <a:solidFill>
                <a:schemeClr val="tx1">
                  <a:lumMod val="100000"/>
                </a:schemeClr>
              </a:solidFill>
            </a:endParaRPr>
          </a:p>
        </p:txBody>
      </p:sp>
      <p:sp>
        <p:nvSpPr>
          <p:cNvPr id="15" name="图形 1">
            <a:extLst>
              <a:ext uri="{FF2B5EF4-FFF2-40B4-BE49-F238E27FC236}">
                <a16:creationId xmlns:a16="http://schemas.microsoft.com/office/drawing/2014/main" id="{CFF8384F-B79F-4D27-B33B-1AAFB31945E2}"/>
              </a:ext>
            </a:extLst>
          </p:cNvPr>
          <p:cNvSpPr/>
          <p:nvPr userDrawn="1"/>
        </p:nvSpPr>
        <p:spPr>
          <a:xfrm rot="1387572">
            <a:off x="3421225" y="757890"/>
            <a:ext cx="5094641" cy="598575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9E9E9"/>
            </a:solidFill>
            <a:prstDash val="solid"/>
            <a:miter/>
          </a:ln>
          <a:effectLst/>
        </p:spPr>
        <p:txBody>
          <a:bodyPr rtlCol="0" anchor="ctr"/>
          <a:lstStyle/>
          <a:p>
            <a:endParaRPr lang="zh-CN" altLang="en-US">
              <a:solidFill>
                <a:schemeClr val="tx1">
                  <a:lumMod val="100000"/>
                </a:schemeClr>
              </a:solidFill>
            </a:endParaRPr>
          </a:p>
        </p:txBody>
      </p:sp>
      <p:sp>
        <p:nvSpPr>
          <p:cNvPr id="16" name="图形 1">
            <a:extLst>
              <a:ext uri="{FF2B5EF4-FFF2-40B4-BE49-F238E27FC236}">
                <a16:creationId xmlns:a16="http://schemas.microsoft.com/office/drawing/2014/main" id="{33952D66-6632-45BD-8F68-81C16A7BAE58}"/>
              </a:ext>
            </a:extLst>
          </p:cNvPr>
          <p:cNvSpPr/>
          <p:nvPr userDrawn="1"/>
        </p:nvSpPr>
        <p:spPr>
          <a:xfrm rot="1387572">
            <a:off x="3220928" y="654190"/>
            <a:ext cx="5344820" cy="62796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CECEC"/>
            </a:solidFill>
            <a:prstDash val="solid"/>
            <a:miter/>
          </a:ln>
          <a:effectLst/>
        </p:spPr>
        <p:txBody>
          <a:bodyPr rtlCol="0" anchor="ctr"/>
          <a:lstStyle/>
          <a:p>
            <a:endParaRPr lang="zh-CN" altLang="en-US">
              <a:solidFill>
                <a:schemeClr val="tx1">
                  <a:lumMod val="100000"/>
                </a:schemeClr>
              </a:solidFill>
            </a:endParaRPr>
          </a:p>
        </p:txBody>
      </p:sp>
      <p:sp>
        <p:nvSpPr>
          <p:cNvPr id="17" name="图形 1">
            <a:extLst>
              <a:ext uri="{FF2B5EF4-FFF2-40B4-BE49-F238E27FC236}">
                <a16:creationId xmlns:a16="http://schemas.microsoft.com/office/drawing/2014/main" id="{BBEE8BD4-C83E-4CFF-9E6D-BA37C8A09E8C}"/>
              </a:ext>
            </a:extLst>
          </p:cNvPr>
          <p:cNvSpPr/>
          <p:nvPr userDrawn="1"/>
        </p:nvSpPr>
        <p:spPr>
          <a:xfrm rot="1387572">
            <a:off x="3020630" y="550491"/>
            <a:ext cx="5595000" cy="65736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EEEEE"/>
            </a:solidFill>
            <a:prstDash val="solid"/>
            <a:miter/>
          </a:ln>
          <a:effectLst/>
        </p:spPr>
        <p:txBody>
          <a:bodyPr rtlCol="0" anchor="ctr"/>
          <a:lstStyle/>
          <a:p>
            <a:endParaRPr lang="zh-CN" altLang="en-US">
              <a:solidFill>
                <a:schemeClr val="tx1">
                  <a:lumMod val="100000"/>
                </a:schemeClr>
              </a:solidFill>
            </a:endParaRPr>
          </a:p>
        </p:txBody>
      </p:sp>
      <p:sp>
        <p:nvSpPr>
          <p:cNvPr id="18" name="图形 1">
            <a:extLst>
              <a:ext uri="{FF2B5EF4-FFF2-40B4-BE49-F238E27FC236}">
                <a16:creationId xmlns:a16="http://schemas.microsoft.com/office/drawing/2014/main" id="{B3B85DF7-A80D-4BCA-92BE-1142BCFF5C98}"/>
              </a:ext>
            </a:extLst>
          </p:cNvPr>
          <p:cNvSpPr/>
          <p:nvPr userDrawn="1"/>
        </p:nvSpPr>
        <p:spPr>
          <a:xfrm rot="1387572">
            <a:off x="2820332" y="446792"/>
            <a:ext cx="5845180" cy="686757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0F0F0"/>
            </a:solidFill>
            <a:prstDash val="solid"/>
            <a:miter/>
          </a:ln>
          <a:effectLst/>
        </p:spPr>
        <p:txBody>
          <a:bodyPr rtlCol="0" anchor="ctr"/>
          <a:lstStyle/>
          <a:p>
            <a:endParaRPr lang="zh-CN" altLang="en-US">
              <a:solidFill>
                <a:schemeClr val="tx1">
                  <a:lumMod val="100000"/>
                </a:schemeClr>
              </a:solidFill>
            </a:endParaRPr>
          </a:p>
        </p:txBody>
      </p:sp>
      <p:sp>
        <p:nvSpPr>
          <p:cNvPr id="19" name="图形 1">
            <a:extLst>
              <a:ext uri="{FF2B5EF4-FFF2-40B4-BE49-F238E27FC236}">
                <a16:creationId xmlns:a16="http://schemas.microsoft.com/office/drawing/2014/main" id="{C5B581ED-FF3F-450E-A83F-B933DFC0EA46}"/>
              </a:ext>
            </a:extLst>
          </p:cNvPr>
          <p:cNvSpPr/>
          <p:nvPr userDrawn="1"/>
        </p:nvSpPr>
        <p:spPr>
          <a:xfrm rot="1387572">
            <a:off x="1138550" y="-567143"/>
            <a:ext cx="6095359" cy="7161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3F3F3"/>
            </a:solidFill>
            <a:prstDash val="solid"/>
            <a:miter/>
          </a:ln>
          <a:effectLst/>
        </p:spPr>
        <p:txBody>
          <a:bodyPr rtlCol="0" anchor="ctr"/>
          <a:lstStyle/>
          <a:p>
            <a:endParaRPr lang="zh-CN" altLang="en-US">
              <a:solidFill>
                <a:schemeClr val="tx1">
                  <a:lumMod val="100000"/>
                </a:schemeClr>
              </a:solidFill>
            </a:endParaRPr>
          </a:p>
        </p:txBody>
      </p:sp>
      <p:sp>
        <p:nvSpPr>
          <p:cNvPr id="20" name="图形 1">
            <a:extLst>
              <a:ext uri="{FF2B5EF4-FFF2-40B4-BE49-F238E27FC236}">
                <a16:creationId xmlns:a16="http://schemas.microsoft.com/office/drawing/2014/main" id="{F53CE35B-5C7B-4224-BA1B-748EFC6FEA23}"/>
              </a:ext>
            </a:extLst>
          </p:cNvPr>
          <p:cNvSpPr/>
          <p:nvPr userDrawn="1"/>
        </p:nvSpPr>
        <p:spPr>
          <a:xfrm rot="1387572">
            <a:off x="2419737" y="239393"/>
            <a:ext cx="6345539" cy="74554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5F5F5"/>
            </a:solidFill>
            <a:prstDash val="solid"/>
            <a:miter/>
          </a:ln>
          <a:effectLst/>
        </p:spPr>
        <p:txBody>
          <a:bodyPr rtlCol="0" anchor="ctr"/>
          <a:lstStyle/>
          <a:p>
            <a:endParaRPr lang="zh-CN" altLang="en-US">
              <a:solidFill>
                <a:schemeClr val="tx1">
                  <a:lumMod val="100000"/>
                </a:schemeClr>
              </a:solidFill>
            </a:endParaRPr>
          </a:p>
        </p:txBody>
      </p:sp>
      <p:sp>
        <p:nvSpPr>
          <p:cNvPr id="21" name="图形 1">
            <a:extLst>
              <a:ext uri="{FF2B5EF4-FFF2-40B4-BE49-F238E27FC236}">
                <a16:creationId xmlns:a16="http://schemas.microsoft.com/office/drawing/2014/main" id="{8E3684BA-8A5E-4DE8-83AC-5DA759F524A7}"/>
              </a:ext>
            </a:extLst>
          </p:cNvPr>
          <p:cNvSpPr/>
          <p:nvPr userDrawn="1"/>
        </p:nvSpPr>
        <p:spPr>
          <a:xfrm rot="1387572">
            <a:off x="2219440" y="135694"/>
            <a:ext cx="6595719" cy="774939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7F7F7"/>
            </a:solidFill>
            <a:prstDash val="solid"/>
            <a:miter/>
          </a:ln>
          <a:effectLst/>
        </p:spPr>
        <p:txBody>
          <a:bodyPr rtlCol="0" anchor="ctr"/>
          <a:lstStyle/>
          <a:p>
            <a:endParaRPr lang="zh-CN" altLang="en-US">
              <a:solidFill>
                <a:schemeClr val="tx1">
                  <a:lumMod val="100000"/>
                </a:schemeClr>
              </a:solidFill>
            </a:endParaRPr>
          </a:p>
        </p:txBody>
      </p:sp>
      <p:sp>
        <p:nvSpPr>
          <p:cNvPr id="22" name="图形 1">
            <a:extLst>
              <a:ext uri="{FF2B5EF4-FFF2-40B4-BE49-F238E27FC236}">
                <a16:creationId xmlns:a16="http://schemas.microsoft.com/office/drawing/2014/main" id="{864E3761-4569-4AF2-838B-5A5061A4204A}"/>
              </a:ext>
            </a:extLst>
          </p:cNvPr>
          <p:cNvSpPr/>
          <p:nvPr userDrawn="1"/>
        </p:nvSpPr>
        <p:spPr>
          <a:xfrm rot="1387572">
            <a:off x="2019142" y="31995"/>
            <a:ext cx="6845898" cy="804332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8731" cap="flat">
            <a:solidFill>
              <a:srgbClr val="FAFAFA"/>
            </a:solidFill>
            <a:prstDash val="solid"/>
            <a:miter/>
          </a:ln>
          <a:effectLst/>
        </p:spPr>
        <p:txBody>
          <a:bodyPr rtlCol="0" anchor="ctr"/>
          <a:lstStyle/>
          <a:p>
            <a:endParaRPr lang="zh-CN" altLang="en-US">
              <a:solidFill>
                <a:schemeClr val="tx1">
                  <a:lumMod val="100000"/>
                </a:schemeClr>
              </a:solidFill>
            </a:endParaRPr>
          </a:p>
        </p:txBody>
      </p:sp>
      <p:sp>
        <p:nvSpPr>
          <p:cNvPr id="23" name="图形 1">
            <a:extLst>
              <a:ext uri="{FF2B5EF4-FFF2-40B4-BE49-F238E27FC236}">
                <a16:creationId xmlns:a16="http://schemas.microsoft.com/office/drawing/2014/main" id="{DC84EBD9-E7A9-4762-A47D-52AA5E85391D}"/>
              </a:ext>
            </a:extLst>
          </p:cNvPr>
          <p:cNvSpPr/>
          <p:nvPr userDrawn="1"/>
        </p:nvSpPr>
        <p:spPr>
          <a:xfrm rot="1387572">
            <a:off x="1818845" y="-71705"/>
            <a:ext cx="7096078" cy="833726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128" cap="flat">
            <a:solidFill>
              <a:srgbClr val="FCFCFC"/>
            </a:solidFill>
            <a:prstDash val="solid"/>
            <a:miter/>
          </a:ln>
          <a:effectLst/>
        </p:spPr>
        <p:txBody>
          <a:bodyPr rtlCol="0" anchor="ctr"/>
          <a:lstStyle/>
          <a:p>
            <a:endParaRPr lang="zh-CN" altLang="en-US">
              <a:solidFill>
                <a:schemeClr val="tx1">
                  <a:lumMod val="100000"/>
                </a:schemeClr>
              </a:solidFill>
            </a:endParaRPr>
          </a:p>
        </p:txBody>
      </p:sp>
      <p:sp>
        <p:nvSpPr>
          <p:cNvPr id="24" name="椭圆 43">
            <a:extLst>
              <a:ext uri="{FF2B5EF4-FFF2-40B4-BE49-F238E27FC236}">
                <a16:creationId xmlns:a16="http://schemas.microsoft.com/office/drawing/2014/main" id="{6186DFED-0AE2-4415-A88F-18E553D52BC1}"/>
              </a:ext>
            </a:extLst>
          </p:cNvPr>
          <p:cNvSpPr/>
          <p:nvPr userDrawn="1"/>
        </p:nvSpPr>
        <p:spPr>
          <a:xfrm>
            <a:off x="7536076" y="2858974"/>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椭圆 45">
            <a:extLst>
              <a:ext uri="{FF2B5EF4-FFF2-40B4-BE49-F238E27FC236}">
                <a16:creationId xmlns:a16="http://schemas.microsoft.com/office/drawing/2014/main" id="{AADF1392-053B-486C-A920-5BF0AEE73325}"/>
              </a:ext>
            </a:extLst>
          </p:cNvPr>
          <p:cNvSpPr/>
          <p:nvPr userDrawn="1"/>
        </p:nvSpPr>
        <p:spPr>
          <a:xfrm>
            <a:off x="7437201" y="2751319"/>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椭圆 47">
            <a:extLst>
              <a:ext uri="{FF2B5EF4-FFF2-40B4-BE49-F238E27FC236}">
                <a16:creationId xmlns:a16="http://schemas.microsoft.com/office/drawing/2014/main" id="{F63EE040-D767-474C-9118-E4B1A93C3993}"/>
              </a:ext>
            </a:extLst>
          </p:cNvPr>
          <p:cNvSpPr/>
          <p:nvPr userDrawn="1"/>
        </p:nvSpPr>
        <p:spPr>
          <a:xfrm>
            <a:off x="7317703" y="2643665"/>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图形 1">
            <a:extLst>
              <a:ext uri="{FF2B5EF4-FFF2-40B4-BE49-F238E27FC236}">
                <a16:creationId xmlns:a16="http://schemas.microsoft.com/office/drawing/2014/main" id="{91E97BD3-5419-4550-BF24-AD2A5051C4D9}"/>
              </a:ext>
            </a:extLst>
          </p:cNvPr>
          <p:cNvSpPr/>
          <p:nvPr userDrawn="1"/>
        </p:nvSpPr>
        <p:spPr>
          <a:xfrm rot="1387572">
            <a:off x="4823308" y="1483785"/>
            <a:ext cx="3343383" cy="392818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rgbClr val="F0F0F0"/>
          </a:solidFill>
          <a:ln w="3175" cap="flat">
            <a:solidFill>
              <a:schemeClr val="bg1">
                <a:lumMod val="8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28" name="文本框 23">
            <a:extLst>
              <a:ext uri="{FF2B5EF4-FFF2-40B4-BE49-F238E27FC236}">
                <a16:creationId xmlns:a16="http://schemas.microsoft.com/office/drawing/2014/main" id="{9F7099D1-C2A8-4DBE-A8B1-F7F265495CE2}"/>
              </a:ext>
            </a:extLst>
          </p:cNvPr>
          <p:cNvSpPr txBox="1"/>
          <p:nvPr userDrawn="1"/>
        </p:nvSpPr>
        <p:spPr>
          <a:xfrm>
            <a:off x="5120653" y="2534033"/>
            <a:ext cx="184666" cy="769441"/>
          </a:xfrm>
          <a:prstGeom prst="rect">
            <a:avLst/>
          </a:prstGeom>
          <a:noFill/>
        </p:spPr>
        <p:txBody>
          <a:bodyPr wrap="none" rtlCol="0">
            <a:spAutoFit/>
          </a:bodyPr>
          <a:lstStyle/>
          <a:p>
            <a:endParaRPr lang="zh-CN" altLang="en-US"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9" name="椭圆 9">
            <a:extLst>
              <a:ext uri="{FF2B5EF4-FFF2-40B4-BE49-F238E27FC236}">
                <a16:creationId xmlns:a16="http://schemas.microsoft.com/office/drawing/2014/main" id="{EB317741-BE2F-44A4-BC2C-017D2C5DA678}"/>
              </a:ext>
            </a:extLst>
          </p:cNvPr>
          <p:cNvSpPr/>
          <p:nvPr userDrawn="1"/>
        </p:nvSpPr>
        <p:spPr>
          <a:xfrm>
            <a:off x="7647732" y="3074283"/>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900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FD36F1-955F-4205-A772-CF8434F812A8}" type="slidenum">
              <a:rPr lang="zh-TW" altLang="en-US" smtClean="0"/>
              <a:t>‹#›</a:t>
            </a:fld>
            <a:endParaRPr lang="zh-TW" altLang="en-US"/>
          </a:p>
        </p:txBody>
      </p:sp>
    </p:spTree>
    <p:extLst>
      <p:ext uri="{BB962C8B-B14F-4D97-AF65-F5344CB8AC3E}">
        <p14:creationId xmlns:p14="http://schemas.microsoft.com/office/powerpoint/2010/main" val="4555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FD36F1-955F-4205-A772-CF8434F812A8}" type="slidenum">
              <a:rPr lang="zh-TW" altLang="en-US" smtClean="0"/>
              <a:t>‹#›</a:t>
            </a:fld>
            <a:endParaRPr lang="zh-TW" altLang="en-US"/>
          </a:p>
        </p:txBody>
      </p:sp>
    </p:spTree>
    <p:extLst>
      <p:ext uri="{BB962C8B-B14F-4D97-AF65-F5344CB8AC3E}">
        <p14:creationId xmlns:p14="http://schemas.microsoft.com/office/powerpoint/2010/main" val="325296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FD36F1-955F-4205-A772-CF8434F812A8}" type="slidenum">
              <a:rPr lang="zh-TW" altLang="en-US" smtClean="0"/>
              <a:t>‹#›</a:t>
            </a:fld>
            <a:endParaRPr lang="zh-TW" altLang="en-US"/>
          </a:p>
        </p:txBody>
      </p:sp>
      <p:grpSp>
        <p:nvGrpSpPr>
          <p:cNvPr id="7" name="组合 75">
            <a:extLst>
              <a:ext uri="{FF2B5EF4-FFF2-40B4-BE49-F238E27FC236}">
                <a16:creationId xmlns:a16="http://schemas.microsoft.com/office/drawing/2014/main" id="{29AB016A-968C-4445-A788-B7CD7A20181C}"/>
              </a:ext>
            </a:extLst>
          </p:cNvPr>
          <p:cNvGrpSpPr/>
          <p:nvPr userDrawn="1"/>
        </p:nvGrpSpPr>
        <p:grpSpPr>
          <a:xfrm>
            <a:off x="-2344603" y="-1512542"/>
            <a:ext cx="5948978" cy="5063335"/>
            <a:chOff x="-2344603" y="-3324499"/>
            <a:chExt cx="5948978" cy="5063335"/>
          </a:xfrm>
        </p:grpSpPr>
        <p:sp>
          <p:nvSpPr>
            <p:cNvPr id="8"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9"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10"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3"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4"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5"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6"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7"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8"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grpSp>
        <p:nvGrpSpPr>
          <p:cNvPr id="19" name="组合 6">
            <a:extLst>
              <a:ext uri="{FF2B5EF4-FFF2-40B4-BE49-F238E27FC236}">
                <a16:creationId xmlns:a16="http://schemas.microsoft.com/office/drawing/2014/main" id="{8137B17E-A709-4578-9475-090C333C4AE4}"/>
              </a:ext>
            </a:extLst>
          </p:cNvPr>
          <p:cNvGrpSpPr/>
          <p:nvPr userDrawn="1"/>
        </p:nvGrpSpPr>
        <p:grpSpPr>
          <a:xfrm rot="20700000">
            <a:off x="5220952" y="154896"/>
            <a:ext cx="6029004" cy="7166810"/>
            <a:chOff x="3957220" y="170660"/>
            <a:chExt cx="4856765" cy="5773344"/>
          </a:xfrm>
        </p:grpSpPr>
        <p:sp>
          <p:nvSpPr>
            <p:cNvPr id="20"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21"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2"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3"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4"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5"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6"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7"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8"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9"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0"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1"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2"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3"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4"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5"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Tree>
    <p:extLst>
      <p:ext uri="{BB962C8B-B14F-4D97-AF65-F5344CB8AC3E}">
        <p14:creationId xmlns:p14="http://schemas.microsoft.com/office/powerpoint/2010/main" val="119401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FD36F1-955F-4205-A772-CF8434F812A8}" type="slidenum">
              <a:rPr lang="zh-TW" altLang="en-US" smtClean="0"/>
              <a:t>‹#›</a:t>
            </a:fld>
            <a:endParaRPr lang="zh-TW" altLang="en-US"/>
          </a:p>
        </p:txBody>
      </p:sp>
      <p:pic>
        <p:nvPicPr>
          <p:cNvPr id="7" name="图片 4">
            <a:extLst>
              <a:ext uri="{FF2B5EF4-FFF2-40B4-BE49-F238E27FC236}">
                <a16:creationId xmlns:a16="http://schemas.microsoft.com/office/drawing/2014/main" id="{C18C3D55-5766-4DB8-A8E7-D8B1E84CA845}"/>
              </a:ext>
            </a:extLst>
          </p:cNvPr>
          <p:cNvPicPr>
            <a:picLocks noChangeAspect="1"/>
          </p:cNvPicPr>
          <p:nvPr userDrawn="1"/>
        </p:nvPicPr>
        <p:blipFill rotWithShape="1">
          <a:blip r:embed="rId2">
            <a:alphaModFix amt="70000"/>
          </a:blip>
          <a:srcRect l="35628" t="44631" r="6624" b="17314"/>
          <a:stretch/>
        </p:blipFill>
        <p:spPr>
          <a:xfrm>
            <a:off x="0" y="0"/>
            <a:ext cx="12192000" cy="6858000"/>
          </a:xfrm>
          <a:prstGeom prst="rect">
            <a:avLst/>
          </a:prstGeom>
        </p:spPr>
      </p:pic>
      <p:sp>
        <p:nvSpPr>
          <p:cNvPr id="8" name="图形 6">
            <a:extLst>
              <a:ext uri="{FF2B5EF4-FFF2-40B4-BE49-F238E27FC236}">
                <a16:creationId xmlns:a16="http://schemas.microsoft.com/office/drawing/2014/main" id="{B13D703C-2AAB-4380-A085-EF7DAACFFAC0}"/>
              </a:ext>
            </a:extLst>
          </p:cNvPr>
          <p:cNvSpPr/>
          <p:nvPr userDrawn="1"/>
        </p:nvSpPr>
        <p:spPr>
          <a:xfrm rot="19725250">
            <a:off x="1538833" y="-447675"/>
            <a:ext cx="2033041" cy="2416718"/>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solidFill>
            <a:schemeClr val="tx1"/>
          </a:solidFill>
          <a:ln w="4047" cap="flat">
            <a:noFill/>
            <a:prstDash val="solid"/>
            <a:miter/>
          </a:ln>
          <a:effectLst/>
        </p:spPr>
        <p:txBody>
          <a:bodyPr rtlCol="0" anchor="ctr"/>
          <a:lstStyle/>
          <a:p>
            <a:endParaRPr lang="zh-CN" altLang="en-US"/>
          </a:p>
        </p:txBody>
      </p:sp>
    </p:spTree>
    <p:extLst>
      <p:ext uri="{BB962C8B-B14F-4D97-AF65-F5344CB8AC3E}">
        <p14:creationId xmlns:p14="http://schemas.microsoft.com/office/powerpoint/2010/main" val="242442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1FD36F1-955F-4205-A772-CF8434F812A8}" type="slidenum">
              <a:rPr lang="zh-TW" altLang="en-US" smtClean="0"/>
              <a:t>‹#›</a:t>
            </a:fld>
            <a:endParaRPr lang="zh-TW" altLang="en-US"/>
          </a:p>
        </p:txBody>
      </p:sp>
    </p:spTree>
    <p:extLst>
      <p:ext uri="{BB962C8B-B14F-4D97-AF65-F5344CB8AC3E}">
        <p14:creationId xmlns:p14="http://schemas.microsoft.com/office/powerpoint/2010/main" val="90188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grpSp>
        <p:nvGrpSpPr>
          <p:cNvPr id="10" name="组合 75">
            <a:extLst>
              <a:ext uri="{FF2B5EF4-FFF2-40B4-BE49-F238E27FC236}">
                <a16:creationId xmlns:a16="http://schemas.microsoft.com/office/drawing/2014/main" id="{29AB016A-968C-4445-A788-B7CD7A20181C}"/>
              </a:ext>
            </a:extLst>
          </p:cNvPr>
          <p:cNvGrpSpPr/>
          <p:nvPr userDrawn="1"/>
        </p:nvGrpSpPr>
        <p:grpSpPr>
          <a:xfrm>
            <a:off x="-2344603" y="-1512542"/>
            <a:ext cx="5948978" cy="5063335"/>
            <a:chOff x="-2344603" y="-3324499"/>
            <a:chExt cx="5948978" cy="5063335"/>
          </a:xfrm>
        </p:grpSpPr>
        <p:sp>
          <p:nvSpPr>
            <p:cNvPr id="11"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12"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13"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4"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5"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6"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7"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8"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9"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20"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21"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grpSp>
        <p:nvGrpSpPr>
          <p:cNvPr id="22" name="组合 6">
            <a:extLst>
              <a:ext uri="{FF2B5EF4-FFF2-40B4-BE49-F238E27FC236}">
                <a16:creationId xmlns:a16="http://schemas.microsoft.com/office/drawing/2014/main" id="{8137B17E-A709-4578-9475-090C333C4AE4}"/>
              </a:ext>
            </a:extLst>
          </p:cNvPr>
          <p:cNvGrpSpPr/>
          <p:nvPr userDrawn="1"/>
        </p:nvGrpSpPr>
        <p:grpSpPr>
          <a:xfrm rot="20700000">
            <a:off x="5220952" y="154896"/>
            <a:ext cx="6029004" cy="7166810"/>
            <a:chOff x="3957220" y="170660"/>
            <a:chExt cx="4856765" cy="5773344"/>
          </a:xfrm>
        </p:grpSpPr>
        <p:sp>
          <p:nvSpPr>
            <p:cNvPr id="23"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24"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5"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6"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7"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8"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29"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0"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1"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2"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3"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4"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5"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6"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7"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8"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Tree>
    <p:extLst>
      <p:ext uri="{BB962C8B-B14F-4D97-AF65-F5344CB8AC3E}">
        <p14:creationId xmlns:p14="http://schemas.microsoft.com/office/powerpoint/2010/main" val="356570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1FD36F1-955F-4205-A772-CF8434F812A8}" type="slidenum">
              <a:rPr lang="zh-TW" altLang="en-US" smtClean="0"/>
              <a:t>‹#›</a:t>
            </a:fld>
            <a:endParaRPr lang="zh-TW" altLang="en-US"/>
          </a:p>
        </p:txBody>
      </p:sp>
      <p:pic>
        <p:nvPicPr>
          <p:cNvPr id="6" name="图片 10" descr="图片包含 室内, 天花板&#10;&#10;描述已自动生成">
            <a:extLst>
              <a:ext uri="{FF2B5EF4-FFF2-40B4-BE49-F238E27FC236}">
                <a16:creationId xmlns:a16="http://schemas.microsoft.com/office/drawing/2014/main" id="{BA775D35-2032-4317-8F7E-6DE06403784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812" t="36085" r="29523"/>
          <a:stretch>
            <a:fillRect/>
          </a:stretch>
        </p:blipFill>
        <p:spPr>
          <a:xfrm>
            <a:off x="7953544" y="4280428"/>
            <a:ext cx="4238456" cy="2577572"/>
          </a:xfrm>
          <a:custGeom>
            <a:avLst/>
            <a:gdLst>
              <a:gd name="connsiteX0" fmla="*/ 3603874 w 7207748"/>
              <a:gd name="connsiteY0" fmla="*/ 0 h 4383314"/>
              <a:gd name="connsiteX1" fmla="*/ 7207748 w 7207748"/>
              <a:gd name="connsiteY1" fmla="*/ 4383314 h 4383314"/>
              <a:gd name="connsiteX2" fmla="*/ 0 w 7207748"/>
              <a:gd name="connsiteY2" fmla="*/ 4383314 h 4383314"/>
            </a:gdLst>
            <a:ahLst/>
            <a:cxnLst>
              <a:cxn ang="0">
                <a:pos x="connsiteX0" y="connsiteY0"/>
              </a:cxn>
              <a:cxn ang="0">
                <a:pos x="connsiteX1" y="connsiteY1"/>
              </a:cxn>
              <a:cxn ang="0">
                <a:pos x="connsiteX2" y="connsiteY2"/>
              </a:cxn>
            </a:cxnLst>
            <a:rect l="l" t="t" r="r" b="b"/>
            <a:pathLst>
              <a:path w="7207748" h="4383314">
                <a:moveTo>
                  <a:pt x="3603874" y="0"/>
                </a:moveTo>
                <a:lnTo>
                  <a:pt x="7207748" y="4383314"/>
                </a:lnTo>
                <a:lnTo>
                  <a:pt x="0" y="4383314"/>
                </a:lnTo>
                <a:close/>
              </a:path>
            </a:pathLst>
          </a:custGeom>
        </p:spPr>
      </p:pic>
      <p:pic>
        <p:nvPicPr>
          <p:cNvPr id="7" name="图片 7" descr="图片包含 条纹的&#10;&#10;描述已自动生成">
            <a:extLst>
              <a:ext uri="{FF2B5EF4-FFF2-40B4-BE49-F238E27FC236}">
                <a16:creationId xmlns:a16="http://schemas.microsoft.com/office/drawing/2014/main" id="{AD79FE63-37F3-42E9-970B-14D8F5C4800D}"/>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1016" t="40000" r="21016" b="6667"/>
          <a:stretch>
            <a:fillRect/>
          </a:stretch>
        </p:blipFill>
        <p:spPr>
          <a:xfrm>
            <a:off x="0" y="0"/>
            <a:ext cx="4327616" cy="2719598"/>
          </a:xfrm>
          <a:custGeom>
            <a:avLst/>
            <a:gdLst>
              <a:gd name="connsiteX0" fmla="*/ 0 w 5820230"/>
              <a:gd name="connsiteY0" fmla="*/ 0 h 3657600"/>
              <a:gd name="connsiteX1" fmla="*/ 5820230 w 5820230"/>
              <a:gd name="connsiteY1" fmla="*/ 0 h 3657600"/>
              <a:gd name="connsiteX2" fmla="*/ 2910115 w 5820230"/>
              <a:gd name="connsiteY2" fmla="*/ 3657600 h 3657600"/>
            </a:gdLst>
            <a:ahLst/>
            <a:cxnLst>
              <a:cxn ang="0">
                <a:pos x="connsiteX0" y="connsiteY0"/>
              </a:cxn>
              <a:cxn ang="0">
                <a:pos x="connsiteX1" y="connsiteY1"/>
              </a:cxn>
              <a:cxn ang="0">
                <a:pos x="connsiteX2" y="connsiteY2"/>
              </a:cxn>
            </a:cxnLst>
            <a:rect l="l" t="t" r="r" b="b"/>
            <a:pathLst>
              <a:path w="5820230" h="3657600">
                <a:moveTo>
                  <a:pt x="0" y="0"/>
                </a:moveTo>
                <a:lnTo>
                  <a:pt x="5820230" y="0"/>
                </a:lnTo>
                <a:lnTo>
                  <a:pt x="2910115" y="3657600"/>
                </a:lnTo>
                <a:close/>
              </a:path>
            </a:pathLst>
          </a:custGeom>
        </p:spPr>
      </p:pic>
    </p:spTree>
    <p:extLst>
      <p:ext uri="{BB962C8B-B14F-4D97-AF65-F5344CB8AC3E}">
        <p14:creationId xmlns:p14="http://schemas.microsoft.com/office/powerpoint/2010/main" val="58372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1FD36F1-955F-4205-A772-CF8434F812A8}" type="slidenum">
              <a:rPr lang="zh-TW" altLang="en-US" smtClean="0"/>
              <a:t>‹#›</a:t>
            </a:fld>
            <a:endParaRPr lang="zh-TW" altLang="en-US"/>
          </a:p>
        </p:txBody>
      </p:sp>
      <p:grpSp>
        <p:nvGrpSpPr>
          <p:cNvPr id="5" name="组合 82">
            <a:extLst>
              <a:ext uri="{FF2B5EF4-FFF2-40B4-BE49-F238E27FC236}">
                <a16:creationId xmlns:a16="http://schemas.microsoft.com/office/drawing/2014/main" id="{E6948796-0A1C-41C2-872E-8C53B3B7C0CE}"/>
              </a:ext>
            </a:extLst>
          </p:cNvPr>
          <p:cNvGrpSpPr/>
          <p:nvPr userDrawn="1"/>
        </p:nvGrpSpPr>
        <p:grpSpPr>
          <a:xfrm>
            <a:off x="-3679084" y="-4944496"/>
            <a:ext cx="16747384" cy="16747384"/>
            <a:chOff x="-3078555" y="-4343967"/>
            <a:chExt cx="15546326" cy="15546326"/>
          </a:xfrm>
        </p:grpSpPr>
        <p:sp>
          <p:nvSpPr>
            <p:cNvPr id="6"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75">
            <a:extLst>
              <a:ext uri="{FF2B5EF4-FFF2-40B4-BE49-F238E27FC236}">
                <a16:creationId xmlns:a16="http://schemas.microsoft.com/office/drawing/2014/main" id="{29AB016A-968C-4445-A788-B7CD7A20181C}"/>
              </a:ext>
            </a:extLst>
          </p:cNvPr>
          <p:cNvGrpSpPr/>
          <p:nvPr userDrawn="1"/>
        </p:nvGrpSpPr>
        <p:grpSpPr>
          <a:xfrm>
            <a:off x="-2344603" y="-1512542"/>
            <a:ext cx="5948978" cy="5063335"/>
            <a:chOff x="-2344603" y="-3324499"/>
            <a:chExt cx="5948978" cy="5063335"/>
          </a:xfrm>
        </p:grpSpPr>
        <p:sp>
          <p:nvSpPr>
            <p:cNvPr id="29"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30"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31"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32"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33"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34"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36"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37"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38"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39"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Tree>
    <p:extLst>
      <p:ext uri="{BB962C8B-B14F-4D97-AF65-F5344CB8AC3E}">
        <p14:creationId xmlns:p14="http://schemas.microsoft.com/office/powerpoint/2010/main" val="226703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1FD36F1-955F-4205-A772-CF8434F812A8}" type="slidenum">
              <a:rPr lang="zh-TW" altLang="en-US" smtClean="0"/>
              <a:t>‹#›</a:t>
            </a:fld>
            <a:endParaRPr lang="zh-TW" altLang="en-US"/>
          </a:p>
        </p:txBody>
      </p:sp>
      <p:grpSp>
        <p:nvGrpSpPr>
          <p:cNvPr id="8" name="组合 75">
            <a:extLst>
              <a:ext uri="{FF2B5EF4-FFF2-40B4-BE49-F238E27FC236}">
                <a16:creationId xmlns:a16="http://schemas.microsoft.com/office/drawing/2014/main" id="{29AB016A-968C-4445-A788-B7CD7A20181C}"/>
              </a:ext>
            </a:extLst>
          </p:cNvPr>
          <p:cNvGrpSpPr/>
          <p:nvPr userDrawn="1"/>
        </p:nvGrpSpPr>
        <p:grpSpPr>
          <a:xfrm>
            <a:off x="-2344603" y="-1512542"/>
            <a:ext cx="5948978" cy="5063335"/>
            <a:chOff x="-2344603" y="-3324499"/>
            <a:chExt cx="5948978" cy="5063335"/>
          </a:xfrm>
        </p:grpSpPr>
        <p:sp>
          <p:nvSpPr>
            <p:cNvPr id="9"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10"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11"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3"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4"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5"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6"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7"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8"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9"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pic>
        <p:nvPicPr>
          <p:cNvPr id="20" name="图形 66">
            <a:extLst>
              <a:ext uri="{FF2B5EF4-FFF2-40B4-BE49-F238E27FC236}">
                <a16:creationId xmlns:a16="http://schemas.microsoft.com/office/drawing/2014/main" id="{4B4654F8-8DE4-4AC7-9722-BAB2355171D3}"/>
              </a:ext>
            </a:extLst>
          </p:cNvPr>
          <p:cNvPicPr>
            <a:picLocks noChangeAspect="1"/>
          </p:cNvPicPr>
          <p:nvPr userDrawn="1"/>
        </p:nvPicPr>
        <p:blipFill rotWithShape="1">
          <a:blip r:embed="rId2">
            <a:alphaModFix amt="55000"/>
            <a:extLst>
              <a:ext uri="{96DAC541-7B7A-43D3-8B79-37D633B846F1}">
                <asvg:svgBlip xmlns:asvg="http://schemas.microsoft.com/office/drawing/2016/SVG/main" r:embed="rId3"/>
              </a:ext>
            </a:extLst>
          </a:blip>
          <a:srcRect t="3290" b="997"/>
          <a:stretch/>
        </p:blipFill>
        <p:spPr>
          <a:xfrm rot="16200000">
            <a:off x="5060081" y="-273920"/>
            <a:ext cx="2071839" cy="12192001"/>
          </a:xfrm>
          <a:prstGeom prst="rect">
            <a:avLst/>
          </a:prstGeom>
        </p:spPr>
      </p:pic>
    </p:spTree>
    <p:extLst>
      <p:ext uri="{BB962C8B-B14F-4D97-AF65-F5344CB8AC3E}">
        <p14:creationId xmlns:p14="http://schemas.microsoft.com/office/powerpoint/2010/main" val="1954989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15D339A2-C897-4CE8-BFF0-6B3F73D7C096}" type="datetimeFigureOut">
              <a:rPr lang="zh-TW" altLang="en-US" smtClean="0"/>
              <a:t>2021/11/10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1FD36F1-955F-4205-A772-CF8434F812A8}" type="slidenum">
              <a:rPr lang="zh-TW" altLang="en-US" smtClean="0"/>
              <a:t>‹#›</a:t>
            </a:fld>
            <a:endParaRPr lang="zh-TW" altLang="en-US"/>
          </a:p>
        </p:txBody>
      </p:sp>
    </p:spTree>
    <p:extLst>
      <p:ext uri="{BB962C8B-B14F-4D97-AF65-F5344CB8AC3E}">
        <p14:creationId xmlns:p14="http://schemas.microsoft.com/office/powerpoint/2010/main" val="98457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a:ea typeface="微軟正黑體"/>
                <a:cs typeface="微軟正黑體"/>
              </a:defRPr>
            </a:lvl1pPr>
          </a:lstStyle>
          <a:p>
            <a:fld id="{15D339A2-C897-4CE8-BFF0-6B3F73D7C096}" type="datetimeFigureOut">
              <a:rPr lang="zh-TW" altLang="en-US" smtClean="0"/>
              <a:pPr/>
              <a:t>2021/11/10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a:ea typeface="微軟正黑體"/>
                <a:cs typeface="微軟正黑體"/>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a:ea typeface="微軟正黑體"/>
                <a:cs typeface="微軟正黑體"/>
              </a:defRPr>
            </a:lvl1pPr>
          </a:lstStyle>
          <a:p>
            <a:fld id="{31FD36F1-955F-4205-A772-CF8434F812A8}" type="slidenum">
              <a:rPr lang="zh-TW" altLang="en-US" smtClean="0"/>
              <a:pPr/>
              <a:t>‹#›</a:t>
            </a:fld>
            <a:endParaRPr lang="zh-TW" altLang="en-US"/>
          </a:p>
        </p:txBody>
      </p:sp>
    </p:spTree>
    <p:extLst>
      <p:ext uri="{BB962C8B-B14F-4D97-AF65-F5344CB8AC3E}">
        <p14:creationId xmlns:p14="http://schemas.microsoft.com/office/powerpoint/2010/main" val="264480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軟正黑體"/>
          <a:ea typeface="微軟正黑體"/>
          <a:cs typeface="微軟正黑體"/>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a:ea typeface="微軟正黑體"/>
          <a:cs typeface="微軟正黑體"/>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a:ea typeface="微軟正黑體"/>
          <a:cs typeface="微軟正黑體"/>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a:ea typeface="微軟正黑體"/>
          <a:cs typeface="微軟正黑體"/>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a:ea typeface="微軟正黑體"/>
          <a:cs typeface="微軟正黑體"/>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a:ea typeface="微軟正黑體"/>
          <a:cs typeface="微軟正黑體"/>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t>軟體生命週期與軟體流程</a:t>
            </a:r>
            <a:br>
              <a:rPr lang="zh-TW" altLang="en-US" sz="4000" dirty="0"/>
            </a:br>
            <a:r>
              <a:rPr lang="en-US" altLang="zh-TW" sz="4000" dirty="0"/>
              <a:t>(Software life cycle and software process)</a:t>
            </a:r>
            <a:endParaRPr kumimoji="1" lang="zh-TW" altLang="en-US" sz="4000"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293341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Design phase (1 of 2)</a:t>
            </a:r>
            <a:endParaRPr kumimoji="1" lang="zh-TW" altLang="en-US" dirty="0"/>
          </a:p>
        </p:txBody>
      </p:sp>
      <p:sp>
        <p:nvSpPr>
          <p:cNvPr id="3" name="內容版面配置區 2"/>
          <p:cNvSpPr>
            <a:spLocks noGrp="1"/>
          </p:cNvSpPr>
          <p:nvPr>
            <p:ph idx="1"/>
          </p:nvPr>
        </p:nvSpPr>
        <p:spPr>
          <a:xfrm>
            <a:off x="744894" y="1620351"/>
            <a:ext cx="10515600" cy="4351338"/>
          </a:xfrm>
        </p:spPr>
        <p:txBody>
          <a:bodyPr>
            <a:noAutofit/>
          </a:bodyPr>
          <a:lstStyle/>
          <a:p>
            <a:r>
              <a:rPr lang="en-US" altLang="zh-TW" dirty="0"/>
              <a:t>Design: determine </a:t>
            </a:r>
            <a:r>
              <a:rPr lang="en-US" altLang="zh-TW" i="1" dirty="0">
                <a:solidFill>
                  <a:srgbClr val="FF0066"/>
                </a:solidFill>
              </a:rPr>
              <a:t>how</a:t>
            </a:r>
            <a:r>
              <a:rPr lang="en-US" altLang="zh-TW" i="1" dirty="0"/>
              <a:t> </a:t>
            </a:r>
            <a:r>
              <a:rPr lang="en-US" altLang="zh-TW" dirty="0"/>
              <a:t>the product is to do it</a:t>
            </a:r>
          </a:p>
          <a:p>
            <a:r>
              <a:rPr lang="en-US" altLang="zh-TW" dirty="0"/>
              <a:t>The running environment of the software system and the programming language should be determined before the software system is started to design.</a:t>
            </a:r>
          </a:p>
          <a:p>
            <a:r>
              <a:rPr lang="en-US" altLang="zh-TW" dirty="0"/>
              <a:t>When the software is complicated, it had better decompose it into modules.</a:t>
            </a:r>
          </a:p>
          <a:p>
            <a:r>
              <a:rPr lang="en-US" altLang="zh-TW" dirty="0"/>
              <a:t>Design phase consists of two phases:</a:t>
            </a:r>
          </a:p>
          <a:p>
            <a:pPr lvl="1"/>
            <a:r>
              <a:rPr lang="en-US" altLang="zh-TW" dirty="0"/>
              <a:t>Architecture design: Decompose the product into modules. Function</a:t>
            </a:r>
            <a:r>
              <a:rPr lang="zh-TW" altLang="en-US" dirty="0"/>
              <a:t> </a:t>
            </a:r>
            <a:r>
              <a:rPr lang="en-US" altLang="zh-TW" dirty="0"/>
              <a:t>and deployment of  the module will be defined. Control flow of modules should also be defined.</a:t>
            </a:r>
          </a:p>
          <a:p>
            <a:pPr lvl="1"/>
            <a:r>
              <a:rPr lang="en-US" altLang="zh-TW" dirty="0"/>
              <a:t>Detailed design: Define processing logic (data structures and  algorithm) of each module.</a:t>
            </a:r>
          </a:p>
          <a:p>
            <a:pPr marL="457200" lvl="1" indent="0">
              <a:buNone/>
            </a:pPr>
            <a:r>
              <a:rPr lang="en-US" altLang="zh-TW" sz="2800" dirty="0"/>
              <a:t> </a:t>
            </a:r>
          </a:p>
          <a:p>
            <a:endParaRPr kumimoji="1" lang="zh-TW" altLang="en-US" dirty="0"/>
          </a:p>
        </p:txBody>
      </p:sp>
    </p:spTree>
    <p:extLst>
      <p:ext uri="{BB962C8B-B14F-4D97-AF65-F5344CB8AC3E}">
        <p14:creationId xmlns:p14="http://schemas.microsoft.com/office/powerpoint/2010/main" val="54801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Design phase (2 of 2)</a:t>
            </a:r>
            <a:endParaRPr kumimoji="1" lang="zh-TW" altLang="en-US" dirty="0"/>
          </a:p>
        </p:txBody>
      </p:sp>
      <p:sp>
        <p:nvSpPr>
          <p:cNvPr id="3" name="內容版面配置區 2"/>
          <p:cNvSpPr>
            <a:spLocks noGrp="1"/>
          </p:cNvSpPr>
          <p:nvPr>
            <p:ph idx="1"/>
          </p:nvPr>
        </p:nvSpPr>
        <p:spPr/>
        <p:txBody>
          <a:bodyPr>
            <a:noAutofit/>
          </a:bodyPr>
          <a:lstStyle/>
          <a:p>
            <a:r>
              <a:rPr lang="en-US" altLang="zh-TW" dirty="0"/>
              <a:t>Architecture should be flexible and extensible.</a:t>
            </a:r>
          </a:p>
          <a:p>
            <a:pPr lvl="1"/>
            <a:r>
              <a:rPr lang="en-US" altLang="zh-TW" sz="2800" dirty="0"/>
              <a:t>Testability and maintainability of  the software</a:t>
            </a:r>
          </a:p>
          <a:p>
            <a:r>
              <a:rPr lang="en-US" altLang="zh-TW" dirty="0"/>
              <a:t>Design decisions should be documented.</a:t>
            </a:r>
          </a:p>
          <a:p>
            <a:pPr>
              <a:spcBef>
                <a:spcPct val="0"/>
              </a:spcBef>
            </a:pPr>
            <a:r>
              <a:rPr lang="en-US" altLang="zh-TW" dirty="0"/>
              <a:t>Nonfunctional requirements (response time, security, etc.) should be incorporated into the design.</a:t>
            </a:r>
          </a:p>
          <a:p>
            <a:pPr>
              <a:spcBef>
                <a:spcPct val="0"/>
              </a:spcBef>
            </a:pPr>
            <a:r>
              <a:rPr lang="zh-TW" altLang="en-US" dirty="0"/>
              <a:t>產出物</a:t>
            </a:r>
            <a:r>
              <a:rPr lang="en-US" altLang="zh-TW" dirty="0"/>
              <a:t>: design document</a:t>
            </a:r>
          </a:p>
          <a:p>
            <a:pPr lvl="1">
              <a:spcBef>
                <a:spcPct val="0"/>
              </a:spcBef>
            </a:pPr>
            <a:r>
              <a:rPr lang="en-US" altLang="zh-TW" sz="2800" dirty="0"/>
              <a:t>How to describe architecture and processing logic</a:t>
            </a:r>
          </a:p>
          <a:p>
            <a:pPr lvl="1">
              <a:spcBef>
                <a:spcPct val="0"/>
              </a:spcBef>
            </a:pPr>
            <a:r>
              <a:rPr lang="en-US" altLang="zh-TW" sz="2800" dirty="0"/>
              <a:t>Traceable to requirements and specification</a:t>
            </a:r>
          </a:p>
        </p:txBody>
      </p:sp>
    </p:spTree>
    <p:extLst>
      <p:ext uri="{BB962C8B-B14F-4D97-AF65-F5344CB8AC3E}">
        <p14:creationId xmlns:p14="http://schemas.microsoft.com/office/powerpoint/2010/main" val="72429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Implementation Phase</a:t>
            </a:r>
            <a:endParaRPr kumimoji="1" lang="zh-TW" altLang="en-US" dirty="0"/>
          </a:p>
        </p:txBody>
      </p:sp>
      <p:sp>
        <p:nvSpPr>
          <p:cNvPr id="3" name="內容版面配置區 2"/>
          <p:cNvSpPr>
            <a:spLocks noGrp="1"/>
          </p:cNvSpPr>
          <p:nvPr>
            <p:ph idx="1"/>
          </p:nvPr>
        </p:nvSpPr>
        <p:spPr/>
        <p:txBody>
          <a:bodyPr>
            <a:normAutofit/>
          </a:bodyPr>
          <a:lstStyle/>
          <a:p>
            <a:pPr>
              <a:spcBef>
                <a:spcPct val="0"/>
              </a:spcBef>
            </a:pPr>
            <a:r>
              <a:rPr lang="en-US" altLang="zh-TW" dirty="0"/>
              <a:t>Implement the detailed design of modules in code</a:t>
            </a:r>
          </a:p>
          <a:p>
            <a:pPr>
              <a:spcBef>
                <a:spcPct val="0"/>
              </a:spcBef>
            </a:pPr>
            <a:r>
              <a:rPr lang="en-US" altLang="zh-TW" dirty="0"/>
              <a:t>Verify the correctness of modules </a:t>
            </a:r>
          </a:p>
          <a:p>
            <a:pPr>
              <a:spcBef>
                <a:spcPct val="0"/>
              </a:spcBef>
            </a:pPr>
            <a:r>
              <a:rPr lang="en-US" altLang="zh-TW" dirty="0"/>
              <a:t>Document</a:t>
            </a:r>
          </a:p>
          <a:p>
            <a:pPr lvl="1">
              <a:spcBef>
                <a:spcPct val="0"/>
              </a:spcBef>
            </a:pPr>
            <a:r>
              <a:rPr lang="en-US" altLang="zh-TW" sz="2800" dirty="0"/>
              <a:t>Source code of each module</a:t>
            </a:r>
          </a:p>
          <a:p>
            <a:pPr lvl="1">
              <a:spcBef>
                <a:spcPct val="0"/>
              </a:spcBef>
            </a:pPr>
            <a:r>
              <a:rPr lang="en-US" altLang="zh-TW" sz="2800" dirty="0"/>
              <a:t>All test cases, test procedures, test environment, the expected  result and actual result of each module</a:t>
            </a:r>
          </a:p>
          <a:p>
            <a:pPr>
              <a:buNone/>
            </a:pPr>
            <a:endParaRPr lang="en-US" altLang="zh-TW" dirty="0"/>
          </a:p>
          <a:p>
            <a:endParaRPr kumimoji="1" lang="zh-TW" altLang="en-US" dirty="0"/>
          </a:p>
        </p:txBody>
      </p:sp>
    </p:spTree>
    <p:extLst>
      <p:ext uri="{BB962C8B-B14F-4D97-AF65-F5344CB8AC3E}">
        <p14:creationId xmlns:p14="http://schemas.microsoft.com/office/powerpoint/2010/main" val="59014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Integration Phase(1 of 3)</a:t>
            </a:r>
            <a:endParaRPr kumimoji="1" lang="zh-TW" altLang="en-US" dirty="0"/>
          </a:p>
        </p:txBody>
      </p:sp>
      <p:sp>
        <p:nvSpPr>
          <p:cNvPr id="3" name="內容版面配置區 2"/>
          <p:cNvSpPr>
            <a:spLocks noGrp="1"/>
          </p:cNvSpPr>
          <p:nvPr>
            <p:ph idx="1"/>
          </p:nvPr>
        </p:nvSpPr>
        <p:spPr/>
        <p:txBody>
          <a:bodyPr>
            <a:noAutofit/>
          </a:bodyPr>
          <a:lstStyle/>
          <a:p>
            <a:pPr>
              <a:lnSpc>
                <a:spcPct val="80000"/>
              </a:lnSpc>
              <a:spcBef>
                <a:spcPct val="0"/>
              </a:spcBef>
            </a:pPr>
            <a:r>
              <a:rPr lang="en-US" altLang="zh-TW" sz="2400" dirty="0"/>
              <a:t>Check that the modules combine together correctly to achieve a product that satisfies the specification.</a:t>
            </a:r>
          </a:p>
          <a:p>
            <a:pPr>
              <a:lnSpc>
                <a:spcPct val="80000"/>
              </a:lnSpc>
              <a:spcBef>
                <a:spcPct val="0"/>
              </a:spcBef>
            </a:pPr>
            <a:r>
              <a:rPr lang="zh-TW" altLang="en-US" sz="2400" dirty="0"/>
              <a:t>包含</a:t>
            </a:r>
            <a:r>
              <a:rPr lang="en-US" altLang="zh-TW" sz="2400" dirty="0"/>
              <a:t>Integration testing, product testing, </a:t>
            </a:r>
            <a:r>
              <a:rPr lang="zh-TW" altLang="en-US" sz="2400" dirty="0"/>
              <a:t>及 </a:t>
            </a:r>
            <a:r>
              <a:rPr lang="en-US" altLang="zh-TW" sz="2400" dirty="0"/>
              <a:t>acceptance testing</a:t>
            </a:r>
          </a:p>
          <a:p>
            <a:pPr>
              <a:lnSpc>
                <a:spcPct val="80000"/>
              </a:lnSpc>
              <a:spcBef>
                <a:spcPct val="0"/>
              </a:spcBef>
            </a:pPr>
            <a:r>
              <a:rPr lang="zh-TW" altLang="en-US" sz="2400" dirty="0"/>
              <a:t>各模組正確</a:t>
            </a:r>
            <a:r>
              <a:rPr lang="en-US" altLang="zh-TW" sz="2400" dirty="0"/>
              <a:t>,</a:t>
            </a:r>
            <a:r>
              <a:rPr lang="zh-TW" altLang="en-US" sz="2400" dirty="0"/>
              <a:t>不能保證組合後一定正確</a:t>
            </a:r>
          </a:p>
          <a:p>
            <a:pPr>
              <a:lnSpc>
                <a:spcPct val="80000"/>
              </a:lnSpc>
              <a:spcBef>
                <a:spcPct val="0"/>
              </a:spcBef>
            </a:pPr>
            <a:r>
              <a:rPr lang="zh-TW" altLang="en-US" sz="2400" dirty="0"/>
              <a:t>若將各模組整合在一起而作測試</a:t>
            </a:r>
            <a:r>
              <a:rPr lang="en-US" altLang="zh-TW" sz="2400" dirty="0"/>
              <a:t>,</a:t>
            </a:r>
            <a:r>
              <a:rPr lang="zh-TW" altLang="en-US" sz="2400" dirty="0"/>
              <a:t>很難發現錯誤的所在處</a:t>
            </a:r>
          </a:p>
          <a:p>
            <a:pPr>
              <a:lnSpc>
                <a:spcPct val="80000"/>
              </a:lnSpc>
              <a:spcBef>
                <a:spcPct val="0"/>
              </a:spcBef>
            </a:pPr>
            <a:r>
              <a:rPr lang="en-US" altLang="zh-TW" sz="2400" dirty="0"/>
              <a:t>Integration testing</a:t>
            </a:r>
          </a:p>
          <a:p>
            <a:pPr lvl="1">
              <a:lnSpc>
                <a:spcPct val="80000"/>
              </a:lnSpc>
              <a:spcBef>
                <a:spcPct val="0"/>
              </a:spcBef>
            </a:pPr>
            <a:r>
              <a:rPr lang="zh-TW" altLang="en-US" dirty="0"/>
              <a:t>分批整合</a:t>
            </a:r>
            <a:r>
              <a:rPr lang="en-US" altLang="zh-TW" dirty="0"/>
              <a:t>,</a:t>
            </a:r>
            <a:r>
              <a:rPr lang="zh-TW" altLang="en-US" dirty="0"/>
              <a:t>並作測試</a:t>
            </a:r>
          </a:p>
          <a:p>
            <a:pPr lvl="1">
              <a:lnSpc>
                <a:spcPct val="80000"/>
              </a:lnSpc>
              <a:spcBef>
                <a:spcPct val="0"/>
              </a:spcBef>
            </a:pPr>
            <a:r>
              <a:rPr lang="en-US" altLang="zh-TW" dirty="0"/>
              <a:t>Integration test plan:</a:t>
            </a:r>
            <a:r>
              <a:rPr lang="zh-TW" altLang="en-US" dirty="0"/>
              <a:t>整合次序、測試環境、測試重點</a:t>
            </a:r>
          </a:p>
          <a:p>
            <a:pPr lvl="1">
              <a:lnSpc>
                <a:spcPct val="80000"/>
              </a:lnSpc>
              <a:spcBef>
                <a:spcPct val="0"/>
              </a:spcBef>
            </a:pPr>
            <a:r>
              <a:rPr lang="zh-TW" altLang="en-US" dirty="0"/>
              <a:t>注重</a:t>
            </a:r>
            <a:r>
              <a:rPr lang="en-US" altLang="zh-TW" dirty="0"/>
              <a:t>module interfaces</a:t>
            </a:r>
            <a:r>
              <a:rPr lang="zh-TW" altLang="en-US" dirty="0"/>
              <a:t>的正確性測試</a:t>
            </a:r>
          </a:p>
          <a:p>
            <a:pPr lvl="1">
              <a:lnSpc>
                <a:spcPct val="80000"/>
              </a:lnSpc>
              <a:spcBef>
                <a:spcPct val="0"/>
              </a:spcBef>
            </a:pPr>
            <a:r>
              <a:rPr lang="zh-TW" altLang="en-US" dirty="0"/>
              <a:t>由開發者執行</a:t>
            </a:r>
          </a:p>
          <a:p>
            <a:pPr>
              <a:lnSpc>
                <a:spcPct val="80000"/>
              </a:lnSpc>
              <a:spcBef>
                <a:spcPct val="0"/>
              </a:spcBef>
            </a:pPr>
            <a:r>
              <a:rPr lang="zh-TW" altLang="en-US" sz="2400" dirty="0"/>
              <a:t> </a:t>
            </a:r>
            <a:r>
              <a:rPr lang="en-US" altLang="zh-TW" sz="2400" dirty="0"/>
              <a:t>Integration testing Documentation</a:t>
            </a:r>
          </a:p>
          <a:p>
            <a:pPr lvl="1">
              <a:lnSpc>
                <a:spcPct val="80000"/>
              </a:lnSpc>
              <a:spcBef>
                <a:spcPct val="0"/>
              </a:spcBef>
            </a:pPr>
            <a:r>
              <a:rPr lang="en-US" altLang="zh-TW" dirty="0"/>
              <a:t>Commented source code</a:t>
            </a:r>
          </a:p>
          <a:p>
            <a:pPr lvl="1">
              <a:lnSpc>
                <a:spcPct val="80000"/>
              </a:lnSpc>
              <a:spcBef>
                <a:spcPct val="0"/>
              </a:spcBef>
            </a:pPr>
            <a:r>
              <a:rPr lang="en-US" altLang="zh-TW" dirty="0"/>
              <a:t>Test Plan</a:t>
            </a:r>
          </a:p>
          <a:p>
            <a:pPr lvl="1">
              <a:lnSpc>
                <a:spcPct val="80000"/>
              </a:lnSpc>
              <a:spcBef>
                <a:spcPct val="0"/>
              </a:spcBef>
            </a:pPr>
            <a:r>
              <a:rPr lang="en-US" altLang="zh-TW" dirty="0"/>
              <a:t>Testing environment, test cases, test procedures, expected and actual result of each integration </a:t>
            </a:r>
          </a:p>
        </p:txBody>
      </p:sp>
    </p:spTree>
    <p:extLst>
      <p:ext uri="{BB962C8B-B14F-4D97-AF65-F5344CB8AC3E}">
        <p14:creationId xmlns:p14="http://schemas.microsoft.com/office/powerpoint/2010/main" val="29121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Integration Phase(2 of 3)</a:t>
            </a:r>
            <a:endParaRPr kumimoji="1" lang="zh-TW" altLang="en-US" dirty="0"/>
          </a:p>
        </p:txBody>
      </p:sp>
      <p:sp>
        <p:nvSpPr>
          <p:cNvPr id="3" name="內容版面配置區 2"/>
          <p:cNvSpPr>
            <a:spLocks noGrp="1"/>
          </p:cNvSpPr>
          <p:nvPr>
            <p:ph idx="1"/>
          </p:nvPr>
        </p:nvSpPr>
        <p:spPr/>
        <p:txBody>
          <a:bodyPr>
            <a:noAutofit/>
          </a:bodyPr>
          <a:lstStyle/>
          <a:p>
            <a:pPr>
              <a:spcBef>
                <a:spcPct val="0"/>
              </a:spcBef>
            </a:pPr>
            <a:r>
              <a:rPr lang="en-US" altLang="zh-TW" sz="3200" dirty="0"/>
              <a:t>Product testing (</a:t>
            </a:r>
            <a:r>
              <a:rPr lang="en-US" altLang="zh-TW" sz="3200" dirty="0">
                <a:sym typeface="Symbol" charset="0"/>
              </a:rPr>
              <a:t>-test)</a:t>
            </a:r>
          </a:p>
          <a:p>
            <a:pPr lvl="1">
              <a:spcBef>
                <a:spcPct val="0"/>
              </a:spcBef>
            </a:pPr>
            <a:r>
              <a:rPr lang="en-US" altLang="zh-TW" sz="3200" dirty="0"/>
              <a:t>Performed by SQA ( Software Quality Assurance,</a:t>
            </a:r>
            <a:r>
              <a:rPr lang="zh-TW" altLang="en-US" sz="3200" dirty="0"/>
              <a:t>第三者 </a:t>
            </a:r>
            <a:r>
              <a:rPr lang="en-US" altLang="zh-TW" sz="3200" dirty="0"/>
              <a:t>) group after completing integration testing</a:t>
            </a:r>
          </a:p>
          <a:p>
            <a:pPr lvl="1">
              <a:spcBef>
                <a:spcPct val="0"/>
              </a:spcBef>
            </a:pPr>
            <a:r>
              <a:rPr lang="en-US" altLang="zh-TW" sz="3200" dirty="0"/>
              <a:t>The functionality and constraints of the product as a whole is checked against the specification</a:t>
            </a:r>
          </a:p>
          <a:p>
            <a:pPr lvl="1">
              <a:spcBef>
                <a:spcPct val="0"/>
              </a:spcBef>
            </a:pPr>
            <a:r>
              <a:rPr lang="zh-TW" altLang="en-US" sz="3200" dirty="0"/>
              <a:t>依據</a:t>
            </a:r>
            <a:r>
              <a:rPr lang="en-US" altLang="zh-TW" sz="3200" dirty="0"/>
              <a:t>specification</a:t>
            </a:r>
            <a:r>
              <a:rPr lang="zh-TW" altLang="en-US" sz="3200" dirty="0"/>
              <a:t>來規劃各種可能情況的測試</a:t>
            </a:r>
          </a:p>
          <a:p>
            <a:endParaRPr lang="en-US" altLang="zh-TW" sz="3200" dirty="0"/>
          </a:p>
        </p:txBody>
      </p:sp>
    </p:spTree>
    <p:extLst>
      <p:ext uri="{BB962C8B-B14F-4D97-AF65-F5344CB8AC3E}">
        <p14:creationId xmlns:p14="http://schemas.microsoft.com/office/powerpoint/2010/main" val="7091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Integration Phase(3 of 3)</a:t>
            </a:r>
            <a:endParaRPr kumimoji="1" lang="zh-TW" altLang="en-US" dirty="0"/>
          </a:p>
        </p:txBody>
      </p:sp>
      <p:sp>
        <p:nvSpPr>
          <p:cNvPr id="3" name="內容版面配置區 2"/>
          <p:cNvSpPr>
            <a:spLocks noGrp="1"/>
          </p:cNvSpPr>
          <p:nvPr>
            <p:ph idx="1"/>
          </p:nvPr>
        </p:nvSpPr>
        <p:spPr/>
        <p:txBody>
          <a:bodyPr>
            <a:noAutofit/>
          </a:bodyPr>
          <a:lstStyle/>
          <a:p>
            <a:pPr>
              <a:spcBef>
                <a:spcPct val="0"/>
              </a:spcBef>
            </a:pPr>
            <a:r>
              <a:rPr lang="en-US" altLang="zh-TW" sz="3200" dirty="0"/>
              <a:t>Acceptance testing(</a:t>
            </a:r>
            <a:r>
              <a:rPr lang="en-US" altLang="zh-TW" sz="3200" dirty="0">
                <a:sym typeface="Symbol" charset="0"/>
              </a:rPr>
              <a:t>-test)</a:t>
            </a:r>
            <a:endParaRPr lang="en-US" altLang="zh-TW" sz="3200" dirty="0"/>
          </a:p>
          <a:p>
            <a:pPr lvl="1">
              <a:spcBef>
                <a:spcPct val="0"/>
              </a:spcBef>
            </a:pPr>
            <a:r>
              <a:rPr lang="en-US" altLang="zh-TW" sz="3200" dirty="0"/>
              <a:t>Test the delivered software at the client site using actual data</a:t>
            </a:r>
          </a:p>
          <a:p>
            <a:pPr lvl="1">
              <a:spcBef>
                <a:spcPct val="0"/>
              </a:spcBef>
            </a:pPr>
            <a:r>
              <a:rPr lang="zh-TW" altLang="en-US" sz="3200" dirty="0"/>
              <a:t>確認確認無誤</a:t>
            </a:r>
            <a:r>
              <a:rPr lang="en-US" altLang="zh-TW" sz="3200" dirty="0"/>
              <a:t>,</a:t>
            </a:r>
            <a:r>
              <a:rPr lang="zh-TW" altLang="en-US" sz="3200" dirty="0"/>
              <a:t>才能驗收使用或銷售</a:t>
            </a:r>
          </a:p>
          <a:p>
            <a:pPr lvl="1">
              <a:spcBef>
                <a:spcPct val="0"/>
              </a:spcBef>
            </a:pPr>
            <a:r>
              <a:rPr lang="zh-TW" altLang="en-US" sz="3200" dirty="0"/>
              <a:t>產品的品質與實用性</a:t>
            </a:r>
          </a:p>
          <a:p>
            <a:endParaRPr lang="en-US" altLang="zh-TW" sz="3200" dirty="0"/>
          </a:p>
        </p:txBody>
      </p:sp>
    </p:spTree>
    <p:extLst>
      <p:ext uri="{BB962C8B-B14F-4D97-AF65-F5344CB8AC3E}">
        <p14:creationId xmlns:p14="http://schemas.microsoft.com/office/powerpoint/2010/main" val="154391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Maintenance Phase (1 of 3)</a:t>
            </a:r>
            <a:endParaRPr kumimoji="1" lang="zh-TW" altLang="en-US" dirty="0"/>
          </a:p>
        </p:txBody>
      </p:sp>
      <p:sp>
        <p:nvSpPr>
          <p:cNvPr id="3" name="內容版面配置區 2"/>
          <p:cNvSpPr>
            <a:spLocks noGrp="1"/>
          </p:cNvSpPr>
          <p:nvPr>
            <p:ph idx="1"/>
          </p:nvPr>
        </p:nvSpPr>
        <p:spPr/>
        <p:txBody>
          <a:bodyPr>
            <a:normAutofit/>
          </a:bodyPr>
          <a:lstStyle/>
          <a:p>
            <a:pPr>
              <a:spcBef>
                <a:spcPct val="0"/>
              </a:spcBef>
            </a:pPr>
            <a:r>
              <a:rPr lang="en-US" altLang="zh-TW" dirty="0"/>
              <a:t>Once the client has accepted the software, the software is in the maintenance Phase.</a:t>
            </a:r>
          </a:p>
          <a:p>
            <a:pPr>
              <a:spcBef>
                <a:spcPct val="0"/>
              </a:spcBef>
            </a:pPr>
            <a:r>
              <a:rPr lang="zh-TW" altLang="en-US" dirty="0"/>
              <a:t>軟體在客戶端正常運作及使用</a:t>
            </a:r>
          </a:p>
          <a:p>
            <a:pPr>
              <a:spcBef>
                <a:spcPct val="0"/>
              </a:spcBef>
            </a:pPr>
            <a:r>
              <a:rPr lang="en-US" altLang="zh-TW" dirty="0"/>
              <a:t>Software will be modified due to error, platform change, and functional enhancement.</a:t>
            </a:r>
          </a:p>
          <a:p>
            <a:pPr lvl="1">
              <a:spcBef>
                <a:spcPct val="0"/>
              </a:spcBef>
            </a:pPr>
            <a:r>
              <a:rPr lang="en-US" altLang="zh-TW" sz="2800" dirty="0"/>
              <a:t>Corrective maintenance</a:t>
            </a:r>
          </a:p>
          <a:p>
            <a:pPr lvl="1">
              <a:spcBef>
                <a:spcPct val="0"/>
              </a:spcBef>
            </a:pPr>
            <a:r>
              <a:rPr lang="en-US" altLang="zh-TW" sz="2800" dirty="0"/>
              <a:t> Enhancement maintenance</a:t>
            </a:r>
          </a:p>
          <a:p>
            <a:pPr lvl="1">
              <a:spcBef>
                <a:spcPct val="0"/>
              </a:spcBef>
            </a:pPr>
            <a:r>
              <a:rPr lang="en-US" altLang="zh-TW" sz="2800" dirty="0"/>
              <a:t>Codes of some modules will be changed</a:t>
            </a:r>
            <a:r>
              <a:rPr lang="en-US" altLang="zh-TW" sz="2800" dirty="0">
                <a:sym typeface="Wingdings" charset="0"/>
              </a:rPr>
              <a:t> New version</a:t>
            </a:r>
            <a:endParaRPr lang="en-US" altLang="zh-TW" sz="2800" dirty="0"/>
          </a:p>
          <a:p>
            <a:r>
              <a:rPr lang="en-US" altLang="zh-TW" dirty="0"/>
              <a:t>The most money is devoted to this phase</a:t>
            </a:r>
          </a:p>
          <a:p>
            <a:pPr lvl="1"/>
            <a:r>
              <a:rPr lang="zh-TW" altLang="en-US" sz="2800" dirty="0"/>
              <a:t>使用時間長久</a:t>
            </a:r>
          </a:p>
          <a:p>
            <a:endParaRPr kumimoji="1" lang="zh-TW" altLang="en-US" dirty="0"/>
          </a:p>
        </p:txBody>
      </p:sp>
    </p:spTree>
    <p:extLst>
      <p:ext uri="{BB962C8B-B14F-4D97-AF65-F5344CB8AC3E}">
        <p14:creationId xmlns:p14="http://schemas.microsoft.com/office/powerpoint/2010/main" val="144528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Maintenance Phase (2 of 3)</a:t>
            </a:r>
            <a:endParaRPr kumimoji="1" lang="zh-TW" altLang="en-US" dirty="0"/>
          </a:p>
        </p:txBody>
      </p:sp>
      <p:sp>
        <p:nvSpPr>
          <p:cNvPr id="3" name="內容版面配置區 2"/>
          <p:cNvSpPr>
            <a:spLocks noGrp="1"/>
          </p:cNvSpPr>
          <p:nvPr>
            <p:ph idx="1"/>
          </p:nvPr>
        </p:nvSpPr>
        <p:spPr/>
        <p:txBody>
          <a:bodyPr>
            <a:normAutofit/>
          </a:bodyPr>
          <a:lstStyle/>
          <a:p>
            <a:pPr>
              <a:spcBef>
                <a:spcPct val="0"/>
              </a:spcBef>
            </a:pPr>
            <a:r>
              <a:rPr lang="en-US" altLang="zh-TW" dirty="0"/>
              <a:t>Maintenance Phase Documentation</a:t>
            </a:r>
          </a:p>
          <a:p>
            <a:pPr lvl="1">
              <a:spcBef>
                <a:spcPct val="0"/>
              </a:spcBef>
            </a:pPr>
            <a:r>
              <a:rPr lang="en-US" altLang="zh-TW" sz="2800" dirty="0"/>
              <a:t>Record of all changes made with reasons</a:t>
            </a:r>
            <a:r>
              <a:rPr lang="en-US" altLang="zh-TW" sz="2800" b="1" dirty="0">
                <a:solidFill>
                  <a:srgbClr val="FF0000"/>
                </a:solidFill>
              </a:rPr>
              <a:t>(</a:t>
            </a:r>
            <a:r>
              <a:rPr lang="zh-TW" altLang="en-US" sz="2800" b="1" dirty="0">
                <a:solidFill>
                  <a:srgbClr val="FF0000"/>
                </a:solidFill>
              </a:rPr>
              <a:t>原因</a:t>
            </a:r>
            <a:r>
              <a:rPr lang="en-US" altLang="zh-TW" sz="2800" b="1" dirty="0">
                <a:solidFill>
                  <a:srgbClr val="FF0000"/>
                </a:solidFill>
              </a:rPr>
              <a:t>)</a:t>
            </a:r>
            <a:endParaRPr lang="en-US" altLang="zh-TW" sz="2800" dirty="0"/>
          </a:p>
          <a:p>
            <a:pPr lvl="1">
              <a:spcBef>
                <a:spcPct val="0"/>
              </a:spcBef>
            </a:pPr>
            <a:r>
              <a:rPr lang="en-US" altLang="zh-TW" sz="2800" dirty="0"/>
              <a:t>Configuration management:</a:t>
            </a:r>
            <a:r>
              <a:rPr lang="zh-TW" altLang="en-US" sz="2800" b="1" dirty="0">
                <a:solidFill>
                  <a:srgbClr val="FF0000"/>
                </a:solidFill>
              </a:rPr>
              <a:t> </a:t>
            </a:r>
            <a:r>
              <a:rPr lang="en-US" altLang="zh-TW" sz="2800" b="1" dirty="0">
                <a:solidFill>
                  <a:srgbClr val="FF0000"/>
                </a:solidFill>
              </a:rPr>
              <a:t>(</a:t>
            </a:r>
            <a:r>
              <a:rPr lang="zh-TW" altLang="en-US" sz="2800" b="1" dirty="0">
                <a:solidFill>
                  <a:srgbClr val="FF0000"/>
                </a:solidFill>
              </a:rPr>
              <a:t>儲存所有軟體模組及其版本</a:t>
            </a:r>
            <a:r>
              <a:rPr lang="en-US" altLang="zh-TW" sz="2800" b="1" dirty="0">
                <a:solidFill>
                  <a:srgbClr val="FF0000"/>
                </a:solidFill>
              </a:rPr>
              <a:t>)</a:t>
            </a:r>
            <a:endParaRPr lang="zh-TW" altLang="en-US" sz="2800" b="1" dirty="0">
              <a:solidFill>
                <a:srgbClr val="FF0000"/>
              </a:solidFill>
            </a:endParaRPr>
          </a:p>
          <a:p>
            <a:pPr lvl="1">
              <a:spcBef>
                <a:spcPct val="0"/>
              </a:spcBef>
            </a:pPr>
            <a:r>
              <a:rPr lang="en-US" altLang="zh-TW" sz="2800" dirty="0"/>
              <a:t>Regression test cases</a:t>
            </a:r>
            <a:r>
              <a:rPr lang="en-US" altLang="zh-TW" sz="2800" b="1" dirty="0">
                <a:solidFill>
                  <a:srgbClr val="FF0000"/>
                </a:solidFill>
              </a:rPr>
              <a:t>(</a:t>
            </a:r>
            <a:r>
              <a:rPr lang="zh-TW" altLang="en-US" sz="2800" b="1" dirty="0">
                <a:solidFill>
                  <a:srgbClr val="FF0000"/>
                </a:solidFill>
              </a:rPr>
              <a:t>軟體回歸測試</a:t>
            </a:r>
            <a:r>
              <a:rPr lang="en-US" altLang="zh-TW" sz="2800" b="1" dirty="0">
                <a:solidFill>
                  <a:srgbClr val="FF0000"/>
                </a:solidFill>
              </a:rPr>
              <a:t>,</a:t>
            </a:r>
            <a:r>
              <a:rPr lang="zh-TW" altLang="en-US" sz="2800" b="1" dirty="0">
                <a:solidFill>
                  <a:srgbClr val="FF0000"/>
                </a:solidFill>
              </a:rPr>
              <a:t>重複驗證品質</a:t>
            </a:r>
            <a:r>
              <a:rPr lang="en-US" altLang="zh-TW" sz="2800" b="1" dirty="0">
                <a:solidFill>
                  <a:srgbClr val="FF0000"/>
                </a:solidFill>
              </a:rPr>
              <a:t>)</a:t>
            </a:r>
            <a:endParaRPr lang="en-US" altLang="zh-TW" sz="2800" dirty="0"/>
          </a:p>
          <a:p>
            <a:r>
              <a:rPr lang="en-US" altLang="zh-TW" dirty="0"/>
              <a:t>Regression testing</a:t>
            </a:r>
          </a:p>
          <a:p>
            <a:pPr lvl="1"/>
            <a:r>
              <a:rPr lang="en-US" altLang="zh-TW" sz="2800" dirty="0"/>
              <a:t>Once the programmer has determined that the desired changes have been implemented, the product must be tested against previous test cases to make certain that the functionality of the rest of the product has not been compromised.</a:t>
            </a:r>
          </a:p>
        </p:txBody>
      </p:sp>
    </p:spTree>
    <p:extLst>
      <p:ext uri="{BB962C8B-B14F-4D97-AF65-F5344CB8AC3E}">
        <p14:creationId xmlns:p14="http://schemas.microsoft.com/office/powerpoint/2010/main" val="2103306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Maintenance Phase (3 of 3)</a:t>
            </a:r>
            <a:endParaRPr kumimoji="1" lang="zh-TW" altLang="en-US" dirty="0"/>
          </a:p>
        </p:txBody>
      </p:sp>
      <p:sp>
        <p:nvSpPr>
          <p:cNvPr id="3" name="內容版面配置區 2"/>
          <p:cNvSpPr>
            <a:spLocks noGrp="1"/>
          </p:cNvSpPr>
          <p:nvPr>
            <p:ph idx="1"/>
          </p:nvPr>
        </p:nvSpPr>
        <p:spPr/>
        <p:txBody>
          <a:bodyPr>
            <a:normAutofit/>
          </a:bodyPr>
          <a:lstStyle/>
          <a:p>
            <a:pPr>
              <a:spcBef>
                <a:spcPct val="0"/>
              </a:spcBef>
            </a:pPr>
            <a:r>
              <a:rPr lang="en-US" altLang="zh-TW" sz="3600" dirty="0"/>
              <a:t>The problem of lack of design documentation</a:t>
            </a:r>
          </a:p>
          <a:p>
            <a:pPr lvl="1">
              <a:spcBef>
                <a:spcPct val="0"/>
              </a:spcBef>
            </a:pPr>
            <a:r>
              <a:rPr lang="en-US" altLang="zh-TW" sz="3600" dirty="0"/>
              <a:t>Difficult to find and fix bugs, to add new functions, and to port to new platform</a:t>
            </a:r>
          </a:p>
          <a:p>
            <a:pPr>
              <a:spcBef>
                <a:spcPct val="0"/>
              </a:spcBef>
            </a:pPr>
            <a:r>
              <a:rPr lang="zh-TW" altLang="en-US" sz="3600" dirty="0"/>
              <a:t>有作</a:t>
            </a:r>
            <a:r>
              <a:rPr lang="en-US" altLang="zh-TW" sz="3600" dirty="0"/>
              <a:t>Configuration management,</a:t>
            </a:r>
            <a:r>
              <a:rPr lang="zh-TW" altLang="en-US" sz="3600" dirty="0"/>
              <a:t>才能複製發生的問題</a:t>
            </a:r>
          </a:p>
          <a:p>
            <a:endParaRPr lang="en-US" altLang="zh-TW" sz="3600" dirty="0"/>
          </a:p>
        </p:txBody>
      </p:sp>
    </p:spTree>
    <p:extLst>
      <p:ext uri="{BB962C8B-B14F-4D97-AF65-F5344CB8AC3E}">
        <p14:creationId xmlns:p14="http://schemas.microsoft.com/office/powerpoint/2010/main" val="357276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Retirement</a:t>
            </a:r>
            <a:endParaRPr kumimoji="1" lang="zh-TW" altLang="en-US" dirty="0"/>
          </a:p>
        </p:txBody>
      </p:sp>
      <p:sp>
        <p:nvSpPr>
          <p:cNvPr id="3" name="內容版面配置區 2"/>
          <p:cNvSpPr>
            <a:spLocks noGrp="1"/>
          </p:cNvSpPr>
          <p:nvPr>
            <p:ph idx="1"/>
          </p:nvPr>
        </p:nvSpPr>
        <p:spPr/>
        <p:txBody>
          <a:bodyPr>
            <a:normAutofit/>
          </a:bodyPr>
          <a:lstStyle/>
          <a:p>
            <a:pPr>
              <a:spcBef>
                <a:spcPct val="0"/>
              </a:spcBef>
            </a:pPr>
            <a:r>
              <a:rPr lang="en-US" altLang="zh-TW" dirty="0"/>
              <a:t>Good software is maintained</a:t>
            </a:r>
          </a:p>
          <a:p>
            <a:pPr>
              <a:spcBef>
                <a:spcPct val="0"/>
              </a:spcBef>
            </a:pPr>
            <a:r>
              <a:rPr lang="en-US" altLang="zh-TW" dirty="0"/>
              <a:t>Sometimes software is rewritten from scratch</a:t>
            </a:r>
          </a:p>
          <a:p>
            <a:pPr lvl="1">
              <a:spcBef>
                <a:spcPct val="0"/>
              </a:spcBef>
            </a:pPr>
            <a:r>
              <a:rPr lang="en-US" altLang="zh-TW" sz="2800" dirty="0"/>
              <a:t>Software is now un-maintainable because</a:t>
            </a:r>
          </a:p>
          <a:p>
            <a:pPr lvl="2">
              <a:spcBef>
                <a:spcPct val="0"/>
              </a:spcBef>
            </a:pPr>
            <a:r>
              <a:rPr lang="en-US" altLang="zh-TW" sz="2800" dirty="0"/>
              <a:t>A drastic change in design has occurred</a:t>
            </a:r>
          </a:p>
          <a:p>
            <a:pPr lvl="2">
              <a:spcBef>
                <a:spcPct val="0"/>
              </a:spcBef>
            </a:pPr>
            <a:r>
              <a:rPr lang="en-US" altLang="zh-TW" sz="2800" dirty="0"/>
              <a:t>The product must be implemented on a totally new hardware/operating system</a:t>
            </a:r>
          </a:p>
          <a:p>
            <a:pPr lvl="2">
              <a:spcBef>
                <a:spcPct val="0"/>
              </a:spcBef>
            </a:pPr>
            <a:r>
              <a:rPr lang="en-US" altLang="zh-TW" sz="2800" dirty="0"/>
              <a:t>Documentation is missing or inaccurate</a:t>
            </a:r>
          </a:p>
          <a:p>
            <a:pPr lvl="2">
              <a:spcBef>
                <a:spcPct val="0"/>
              </a:spcBef>
            </a:pPr>
            <a:r>
              <a:rPr lang="en-US" altLang="zh-TW" sz="2800" dirty="0"/>
              <a:t>Hardware is to be changed—it may be cheaper to rewrite the software from scratch than to modify it</a:t>
            </a:r>
          </a:p>
          <a:p>
            <a:pPr>
              <a:spcBef>
                <a:spcPct val="0"/>
              </a:spcBef>
            </a:pPr>
            <a:r>
              <a:rPr lang="zh-TW" altLang="en-US" dirty="0"/>
              <a:t>移到新軟體上使用</a:t>
            </a:r>
            <a:r>
              <a:rPr lang="en-US" altLang="zh-TW" dirty="0"/>
              <a:t>,</a:t>
            </a:r>
            <a:r>
              <a:rPr lang="zh-TW" altLang="en-US" dirty="0"/>
              <a:t>需將原有資料庫與檔案轉移到新系統上，必要時需作轉檔。</a:t>
            </a:r>
          </a:p>
        </p:txBody>
      </p:sp>
    </p:spTree>
    <p:extLst>
      <p:ext uri="{BB962C8B-B14F-4D97-AF65-F5344CB8AC3E}">
        <p14:creationId xmlns:p14="http://schemas.microsoft.com/office/powerpoint/2010/main" val="181580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軟體開發生命週期</a:t>
            </a:r>
            <a:endParaRPr kumimoji="1" lang="zh-TW" altLang="en-US" dirty="0"/>
          </a:p>
        </p:txBody>
      </p:sp>
      <p:sp>
        <p:nvSpPr>
          <p:cNvPr id="4" name="AutoShape 3"/>
          <p:cNvSpPr>
            <a:spLocks noChangeArrowheads="1"/>
          </p:cNvSpPr>
          <p:nvPr/>
        </p:nvSpPr>
        <p:spPr bwMode="auto">
          <a:xfrm>
            <a:off x="4419600" y="1569893"/>
            <a:ext cx="2916238" cy="985838"/>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p>
            <a:pPr algn="ctr"/>
            <a:r>
              <a:rPr lang="zh-TW" altLang="en-US" sz="2000" b="1" u="sng">
                <a:solidFill>
                  <a:srgbClr val="FFFF66"/>
                </a:solidFill>
                <a:latin typeface="微軟正黑體"/>
                <a:ea typeface="微軟正黑體"/>
                <a:cs typeface="微軟正黑體"/>
              </a:rPr>
              <a:t>使用者需求</a:t>
            </a:r>
          </a:p>
          <a:p>
            <a:pPr algn="ctr"/>
            <a:endParaRPr lang="zh-TW" altLang="en-US" sz="2000" b="1" u="sng">
              <a:solidFill>
                <a:srgbClr val="FFFF66"/>
              </a:solidFill>
              <a:latin typeface="微軟正黑體"/>
              <a:ea typeface="微軟正黑體"/>
              <a:cs typeface="微軟正黑體"/>
            </a:endParaRPr>
          </a:p>
          <a:p>
            <a:pPr algn="ctr"/>
            <a:r>
              <a:rPr lang="zh-TW" altLang="en-US" sz="2000">
                <a:solidFill>
                  <a:srgbClr val="FFFF66"/>
                </a:solidFill>
                <a:latin typeface="微軟正黑體"/>
                <a:ea typeface="微軟正黑體"/>
                <a:cs typeface="微軟正黑體"/>
              </a:rPr>
              <a:t>使用者：我需要什麼</a:t>
            </a:r>
          </a:p>
        </p:txBody>
      </p:sp>
      <p:sp>
        <p:nvSpPr>
          <p:cNvPr id="5" name="AutoShape 4"/>
          <p:cNvSpPr>
            <a:spLocks noChangeArrowheads="1"/>
          </p:cNvSpPr>
          <p:nvPr/>
        </p:nvSpPr>
        <p:spPr bwMode="auto">
          <a:xfrm>
            <a:off x="1457325" y="3436793"/>
            <a:ext cx="2916238" cy="985838"/>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p>
            <a:pPr algn="ctr"/>
            <a:r>
              <a:rPr lang="zh-TW" altLang="en-US" sz="2000" b="1" u="sng">
                <a:solidFill>
                  <a:srgbClr val="FFFF66"/>
                </a:solidFill>
                <a:latin typeface="微軟正黑體"/>
                <a:ea typeface="微軟正黑體"/>
                <a:cs typeface="微軟正黑體"/>
              </a:rPr>
              <a:t>需求規格書</a:t>
            </a:r>
          </a:p>
          <a:p>
            <a:pPr algn="ctr"/>
            <a:endParaRPr lang="zh-TW" altLang="en-US" sz="2000" b="1" u="sng">
              <a:solidFill>
                <a:srgbClr val="FFFF66"/>
              </a:solidFill>
              <a:latin typeface="微軟正黑體"/>
              <a:ea typeface="微軟正黑體"/>
              <a:cs typeface="微軟正黑體"/>
            </a:endParaRPr>
          </a:p>
          <a:p>
            <a:pPr algn="ctr"/>
            <a:r>
              <a:rPr lang="zh-TW" altLang="en-US" sz="2000">
                <a:solidFill>
                  <a:srgbClr val="FFFF66"/>
                </a:solidFill>
                <a:latin typeface="微軟正黑體"/>
                <a:ea typeface="微軟正黑體"/>
                <a:cs typeface="微軟正黑體"/>
              </a:rPr>
              <a:t>分析者：我提供什麼</a:t>
            </a:r>
          </a:p>
        </p:txBody>
      </p:sp>
      <p:sp>
        <p:nvSpPr>
          <p:cNvPr id="6" name="AutoShape 5"/>
          <p:cNvSpPr>
            <a:spLocks noChangeArrowheads="1"/>
          </p:cNvSpPr>
          <p:nvPr/>
        </p:nvSpPr>
        <p:spPr bwMode="auto">
          <a:xfrm>
            <a:off x="2268538" y="5700568"/>
            <a:ext cx="3249612" cy="985838"/>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p>
            <a:pPr algn="ctr"/>
            <a:r>
              <a:rPr lang="zh-TW" altLang="en-US" sz="2000" b="1" u="sng">
                <a:solidFill>
                  <a:srgbClr val="FFFF66"/>
                </a:solidFill>
                <a:latin typeface="微軟正黑體"/>
                <a:ea typeface="微軟正黑體"/>
                <a:cs typeface="微軟正黑體"/>
              </a:rPr>
              <a:t>設計規格書</a:t>
            </a:r>
          </a:p>
          <a:p>
            <a:pPr algn="ctr"/>
            <a:endParaRPr lang="zh-TW" altLang="en-US" sz="2000" b="1" u="sng">
              <a:solidFill>
                <a:srgbClr val="FFFF66"/>
              </a:solidFill>
              <a:latin typeface="微軟正黑體"/>
              <a:ea typeface="微軟正黑體"/>
              <a:cs typeface="微軟正黑體"/>
            </a:endParaRPr>
          </a:p>
          <a:p>
            <a:pPr algn="ctr"/>
            <a:r>
              <a:rPr lang="zh-TW" altLang="en-US" sz="2000">
                <a:solidFill>
                  <a:srgbClr val="FFFF66"/>
                </a:solidFill>
                <a:latin typeface="微軟正黑體"/>
                <a:ea typeface="微軟正黑體"/>
                <a:cs typeface="微軟正黑體"/>
              </a:rPr>
              <a:t>設計者：我要讓軟體做什麼</a:t>
            </a:r>
          </a:p>
        </p:txBody>
      </p:sp>
      <p:sp>
        <p:nvSpPr>
          <p:cNvPr id="7" name="AutoShape 6"/>
          <p:cNvSpPr>
            <a:spLocks noChangeArrowheads="1"/>
          </p:cNvSpPr>
          <p:nvPr/>
        </p:nvSpPr>
        <p:spPr bwMode="auto">
          <a:xfrm>
            <a:off x="6516688" y="5684693"/>
            <a:ext cx="2932112" cy="985838"/>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p>
            <a:pPr algn="ctr"/>
            <a:r>
              <a:rPr lang="zh-TW" altLang="en-US" sz="2000" b="1" u="sng">
                <a:solidFill>
                  <a:srgbClr val="FFFF66"/>
                </a:solidFill>
                <a:latin typeface="微軟正黑體"/>
                <a:ea typeface="微軟正黑體"/>
                <a:cs typeface="微軟正黑體"/>
              </a:rPr>
              <a:t>原始程式</a:t>
            </a:r>
          </a:p>
          <a:p>
            <a:pPr algn="ctr"/>
            <a:endParaRPr lang="zh-TW" altLang="en-US" sz="2000" b="1" u="sng">
              <a:solidFill>
                <a:srgbClr val="FFFF66"/>
              </a:solidFill>
              <a:latin typeface="微軟正黑體"/>
              <a:ea typeface="微軟正黑體"/>
              <a:cs typeface="微軟正黑體"/>
            </a:endParaRPr>
          </a:p>
          <a:p>
            <a:pPr algn="ctr"/>
            <a:r>
              <a:rPr lang="zh-TW" altLang="en-US" sz="2000">
                <a:solidFill>
                  <a:srgbClr val="FFFF66"/>
                </a:solidFill>
                <a:latin typeface="微軟正黑體"/>
                <a:ea typeface="微軟正黑體"/>
                <a:cs typeface="微軟正黑體"/>
              </a:rPr>
              <a:t>軟體工程師：我要寫什麼</a:t>
            </a:r>
          </a:p>
        </p:txBody>
      </p:sp>
      <p:sp>
        <p:nvSpPr>
          <p:cNvPr id="8" name="AutoShape 7"/>
          <p:cNvSpPr>
            <a:spLocks noChangeArrowheads="1"/>
          </p:cNvSpPr>
          <p:nvPr/>
        </p:nvSpPr>
        <p:spPr bwMode="auto">
          <a:xfrm>
            <a:off x="7345363" y="3419331"/>
            <a:ext cx="2887662" cy="985837"/>
          </a:xfrm>
          <a:prstGeom prst="roundRect">
            <a:avLst>
              <a:gd name="adj" fmla="val 16667"/>
            </a:avLst>
          </a:prstGeom>
          <a:solidFill>
            <a:srgbClr val="0000CC"/>
          </a:solidFill>
          <a:ln w="12700">
            <a:solidFill>
              <a:schemeClr val="tx1"/>
            </a:solidFill>
            <a:round/>
            <a:headEnd type="none" w="sm" len="sm"/>
            <a:tailEnd type="none" w="sm" len="sm"/>
          </a:ln>
        </p:spPr>
        <p:txBody>
          <a:bodyPr wrap="none" lIns="146050" tIns="73025" rIns="146050" bIns="73025" anchor="ctr"/>
          <a:lstStyle/>
          <a:p>
            <a:pPr algn="ctr"/>
            <a:r>
              <a:rPr lang="zh-TW" altLang="en-US" sz="2000" b="1" u="sng">
                <a:solidFill>
                  <a:srgbClr val="FFFF66"/>
                </a:solidFill>
                <a:latin typeface="微軟正黑體"/>
                <a:ea typeface="微軟正黑體"/>
                <a:cs typeface="微軟正黑體"/>
              </a:rPr>
              <a:t>產品</a:t>
            </a:r>
          </a:p>
          <a:p>
            <a:pPr algn="ctr"/>
            <a:endParaRPr lang="zh-TW" altLang="en-US" sz="2000" b="1" u="sng">
              <a:solidFill>
                <a:srgbClr val="FFFF66"/>
              </a:solidFill>
              <a:latin typeface="微軟正黑體"/>
              <a:ea typeface="微軟正黑體"/>
              <a:cs typeface="微軟正黑體"/>
            </a:endParaRPr>
          </a:p>
          <a:p>
            <a:pPr algn="ctr"/>
            <a:r>
              <a:rPr lang="zh-TW" altLang="en-US" sz="2000">
                <a:solidFill>
                  <a:srgbClr val="FFFF66"/>
                </a:solidFill>
                <a:latin typeface="微軟正黑體"/>
                <a:ea typeface="微軟正黑體"/>
                <a:cs typeface="微軟正黑體"/>
              </a:rPr>
              <a:t>設備</a:t>
            </a:r>
            <a:r>
              <a:rPr lang="en-US" altLang="zh-TW" sz="2000">
                <a:solidFill>
                  <a:srgbClr val="FFFF66"/>
                </a:solidFill>
                <a:latin typeface="微軟正黑體"/>
                <a:ea typeface="微軟正黑體"/>
                <a:cs typeface="微軟正黑體"/>
              </a:rPr>
              <a:t>/</a:t>
            </a:r>
            <a:r>
              <a:rPr lang="zh-TW" altLang="en-US" sz="2000">
                <a:solidFill>
                  <a:srgbClr val="FFFF66"/>
                </a:solidFill>
                <a:latin typeface="微軟正黑體"/>
                <a:ea typeface="微軟正黑體"/>
                <a:cs typeface="微軟正黑體"/>
              </a:rPr>
              <a:t>電腦：執行結果</a:t>
            </a:r>
          </a:p>
        </p:txBody>
      </p:sp>
      <p:sp>
        <p:nvSpPr>
          <p:cNvPr id="9" name="Arc 8"/>
          <p:cNvSpPr>
            <a:spLocks/>
          </p:cNvSpPr>
          <p:nvPr/>
        </p:nvSpPr>
        <p:spPr bwMode="auto">
          <a:xfrm flipH="1">
            <a:off x="2779713" y="1962006"/>
            <a:ext cx="1611312" cy="1392237"/>
          </a:xfrm>
          <a:custGeom>
            <a:avLst/>
            <a:gdLst>
              <a:gd name="T0" fmla="*/ 0 w 21600"/>
              <a:gd name="T1" fmla="*/ 0 h 23572"/>
              <a:gd name="T2" fmla="*/ 2147483646 w 21600"/>
              <a:gd name="T3" fmla="*/ 2147483646 h 23572"/>
              <a:gd name="T4" fmla="*/ 0 w 21600"/>
              <a:gd name="T5" fmla="*/ 2147483646 h 23572"/>
              <a:gd name="T6" fmla="*/ 0 60000 65536"/>
              <a:gd name="T7" fmla="*/ 0 60000 65536"/>
              <a:gd name="T8" fmla="*/ 0 60000 65536"/>
              <a:gd name="T9" fmla="*/ 0 w 21600"/>
              <a:gd name="T10" fmla="*/ 0 h 23572"/>
              <a:gd name="T11" fmla="*/ 21600 w 21600"/>
              <a:gd name="T12" fmla="*/ 23572 h 23572"/>
            </a:gdLst>
            <a:ahLst/>
            <a:cxnLst>
              <a:cxn ang="T6">
                <a:pos x="T0" y="T1"/>
              </a:cxn>
              <a:cxn ang="T7">
                <a:pos x="T2" y="T3"/>
              </a:cxn>
              <a:cxn ang="T8">
                <a:pos x="T4" y="T5"/>
              </a:cxn>
            </a:cxnLst>
            <a:rect l="T9" t="T10" r="T11" b="T12"/>
            <a:pathLst>
              <a:path w="21600" h="23572" fill="none" extrusionOk="0">
                <a:moveTo>
                  <a:pt x="-1" y="0"/>
                </a:moveTo>
                <a:cubicBezTo>
                  <a:pt x="11929" y="0"/>
                  <a:pt x="21600" y="9670"/>
                  <a:pt x="21600" y="21600"/>
                </a:cubicBezTo>
                <a:cubicBezTo>
                  <a:pt x="21600" y="22258"/>
                  <a:pt x="21569" y="22916"/>
                  <a:pt x="21509" y="23571"/>
                </a:cubicBezTo>
              </a:path>
              <a:path w="21600" h="23572" stroke="0" extrusionOk="0">
                <a:moveTo>
                  <a:pt x="-1" y="0"/>
                </a:moveTo>
                <a:cubicBezTo>
                  <a:pt x="11929" y="0"/>
                  <a:pt x="21600" y="9670"/>
                  <a:pt x="21600" y="21600"/>
                </a:cubicBezTo>
                <a:cubicBezTo>
                  <a:pt x="21600" y="22258"/>
                  <a:pt x="21569" y="22916"/>
                  <a:pt x="21509" y="23571"/>
                </a:cubicBezTo>
                <a:lnTo>
                  <a:pt x="0" y="21600"/>
                </a:lnTo>
                <a:lnTo>
                  <a:pt x="-1" y="0"/>
                </a:lnTo>
                <a:close/>
              </a:path>
            </a:pathLst>
          </a:custGeom>
          <a:noFill/>
          <a:ln w="381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wrap="none" lIns="146050" tIns="73025" rIns="146050" bIns="73025" anchor="ctr"/>
          <a:lstStyle/>
          <a:p>
            <a:endParaRPr lang="zh-TW" altLang="en-US">
              <a:latin typeface="微軟正黑體"/>
              <a:ea typeface="微軟正黑體"/>
              <a:cs typeface="微軟正黑體"/>
            </a:endParaRPr>
          </a:p>
        </p:txBody>
      </p:sp>
      <p:sp>
        <p:nvSpPr>
          <p:cNvPr id="10" name="Text Box 9"/>
          <p:cNvSpPr txBox="1">
            <a:spLocks noChangeArrowheads="1"/>
          </p:cNvSpPr>
          <p:nvPr/>
        </p:nvSpPr>
        <p:spPr bwMode="auto">
          <a:xfrm>
            <a:off x="3011488" y="2643043"/>
            <a:ext cx="800100"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146050" tIns="73025" rIns="146050" bIns="73025">
            <a:spAutoFit/>
          </a:bodyPr>
          <a:lstStyle>
            <a:lvl1pPr>
              <a:defRPr kumimoji="1" sz="3200">
                <a:solidFill>
                  <a:schemeClr val="tx1"/>
                </a:solidFill>
                <a:latin typeface="Arial" charset="0"/>
                <a:ea typeface="新細明體" charset="0"/>
                <a:cs typeface="新細明體" charset="0"/>
              </a:defRPr>
            </a:lvl1pPr>
            <a:lvl2pPr>
              <a:defRPr kumimoji="1" sz="2800">
                <a:solidFill>
                  <a:schemeClr val="tx1"/>
                </a:solidFill>
                <a:latin typeface="Arial" charset="0"/>
                <a:ea typeface="新細明體" charset="0"/>
              </a:defRPr>
            </a:lvl2pPr>
            <a:lvl3pPr>
              <a:defRPr kumimoji="1" sz="2400">
                <a:solidFill>
                  <a:schemeClr val="tx1"/>
                </a:solidFill>
                <a:latin typeface="Arial" charset="0"/>
                <a:ea typeface="新細明體" charset="0"/>
              </a:defRPr>
            </a:lvl3pPr>
            <a:lvl4pPr>
              <a:defRPr kumimoji="1" sz="2000">
                <a:solidFill>
                  <a:schemeClr val="tx1"/>
                </a:solidFill>
                <a:latin typeface="Arial" charset="0"/>
                <a:ea typeface="新細明體" charset="0"/>
              </a:defRPr>
            </a:lvl4pPr>
            <a:lvl5pPr>
              <a:defRPr kumimoji="1" sz="2000">
                <a:solidFill>
                  <a:schemeClr val="tx1"/>
                </a:solidFill>
                <a:latin typeface="Arial" charset="0"/>
                <a:ea typeface="新細明體" charset="0"/>
              </a:defRPr>
            </a:lvl5pPr>
            <a:lvl6pPr eaLnBrk="0" fontAlgn="base" hangingPunct="0">
              <a:spcBef>
                <a:spcPct val="20000"/>
              </a:spcBef>
              <a:spcAft>
                <a:spcPct val="0"/>
              </a:spcAft>
              <a:buChar char="»"/>
              <a:defRPr kumimoji="1" sz="2000">
                <a:solidFill>
                  <a:schemeClr val="tx1"/>
                </a:solidFill>
                <a:latin typeface="Arial" charset="0"/>
                <a:ea typeface="新細明體" charset="0"/>
              </a:defRPr>
            </a:lvl6pPr>
            <a:lvl7pPr eaLnBrk="0" fontAlgn="base" hangingPunct="0">
              <a:spcBef>
                <a:spcPct val="20000"/>
              </a:spcBef>
              <a:spcAft>
                <a:spcPct val="0"/>
              </a:spcAft>
              <a:buChar char="»"/>
              <a:defRPr kumimoji="1" sz="2000">
                <a:solidFill>
                  <a:schemeClr val="tx1"/>
                </a:solidFill>
                <a:latin typeface="Arial" charset="0"/>
                <a:ea typeface="新細明體" charset="0"/>
              </a:defRPr>
            </a:lvl7pPr>
            <a:lvl8pPr eaLnBrk="0" fontAlgn="base" hangingPunct="0">
              <a:spcBef>
                <a:spcPct val="20000"/>
              </a:spcBef>
              <a:spcAft>
                <a:spcPct val="0"/>
              </a:spcAft>
              <a:buChar char="»"/>
              <a:defRPr kumimoji="1" sz="2000">
                <a:solidFill>
                  <a:schemeClr val="tx1"/>
                </a:solidFill>
                <a:latin typeface="Arial" charset="0"/>
                <a:ea typeface="新細明體" charset="0"/>
              </a:defRPr>
            </a:lvl8pPr>
            <a:lvl9pPr eaLnBrk="0" fontAlgn="base" hangingPunct="0">
              <a:spcBef>
                <a:spcPct val="20000"/>
              </a:spcBef>
              <a:spcAft>
                <a:spcPct val="0"/>
              </a:spcAft>
              <a:buChar char="»"/>
              <a:defRPr kumimoji="1" sz="2000">
                <a:solidFill>
                  <a:schemeClr val="tx1"/>
                </a:solidFill>
                <a:latin typeface="Arial" charset="0"/>
                <a:ea typeface="新細明體" charset="0"/>
              </a:defRPr>
            </a:lvl9pPr>
          </a:lstStyle>
          <a:p>
            <a:r>
              <a:rPr lang="zh-TW" altLang="en-US" sz="2000">
                <a:solidFill>
                  <a:srgbClr val="FC0128"/>
                </a:solidFill>
                <a:latin typeface="微軟正黑體"/>
                <a:ea typeface="微軟正黑體"/>
                <a:cs typeface="微軟正黑體"/>
              </a:rPr>
              <a:t>理解</a:t>
            </a:r>
          </a:p>
        </p:txBody>
      </p:sp>
      <p:sp>
        <p:nvSpPr>
          <p:cNvPr id="11" name="Line 10"/>
          <p:cNvSpPr>
            <a:spLocks noChangeShapeType="1"/>
          </p:cNvSpPr>
          <p:nvPr/>
        </p:nvSpPr>
        <p:spPr bwMode="auto">
          <a:xfrm>
            <a:off x="2925763" y="4528993"/>
            <a:ext cx="520700" cy="108902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146050" tIns="73025" rIns="146050" bIns="73025" anchor="ctr"/>
          <a:lstStyle/>
          <a:p>
            <a:endParaRPr lang="zh-TW" altLang="en-US">
              <a:latin typeface="微軟正黑體"/>
              <a:ea typeface="微軟正黑體"/>
              <a:cs typeface="微軟正黑體"/>
            </a:endParaRPr>
          </a:p>
        </p:txBody>
      </p:sp>
      <p:sp>
        <p:nvSpPr>
          <p:cNvPr id="12" name="Arc 11"/>
          <p:cNvSpPr>
            <a:spLocks/>
          </p:cNvSpPr>
          <p:nvPr/>
        </p:nvSpPr>
        <p:spPr bwMode="auto">
          <a:xfrm>
            <a:off x="7366000" y="1944543"/>
            <a:ext cx="1770063" cy="140811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type="none" w="sm" len="sm"/>
          </a:ln>
          <a:extLst>
            <a:ext uri="{909E8E84-426E-40dd-AFC4-6F175D3DCCD1}">
              <a14:hiddenFill xmlns:a14="http://schemas.microsoft.com/office/drawing/2010/main" xmlns="">
                <a:solidFill>
                  <a:srgbClr val="FFFFFF"/>
                </a:solidFill>
              </a14:hiddenFill>
            </a:ext>
          </a:extLst>
        </p:spPr>
        <p:txBody>
          <a:bodyPr wrap="none" lIns="146050" tIns="73025" rIns="146050" bIns="73025" anchor="ctr"/>
          <a:lstStyle/>
          <a:p>
            <a:endParaRPr lang="zh-TW" altLang="en-US">
              <a:latin typeface="微軟正黑體"/>
              <a:ea typeface="微軟正黑體"/>
              <a:cs typeface="微軟正黑體"/>
            </a:endParaRPr>
          </a:p>
        </p:txBody>
      </p:sp>
      <p:sp>
        <p:nvSpPr>
          <p:cNvPr id="13" name="Line 12"/>
          <p:cNvSpPr>
            <a:spLocks noChangeShapeType="1"/>
          </p:cNvSpPr>
          <p:nvPr/>
        </p:nvSpPr>
        <p:spPr bwMode="auto">
          <a:xfrm>
            <a:off x="5551488" y="6227618"/>
            <a:ext cx="9429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146050" tIns="73025" rIns="146050" bIns="73025" anchor="ctr"/>
          <a:lstStyle/>
          <a:p>
            <a:endParaRPr lang="zh-TW" altLang="en-US">
              <a:latin typeface="微軟正黑體"/>
              <a:ea typeface="微軟正黑體"/>
              <a:cs typeface="微軟正黑體"/>
            </a:endParaRPr>
          </a:p>
        </p:txBody>
      </p:sp>
      <p:sp>
        <p:nvSpPr>
          <p:cNvPr id="14" name="Line 13"/>
          <p:cNvSpPr>
            <a:spLocks noChangeShapeType="1"/>
          </p:cNvSpPr>
          <p:nvPr/>
        </p:nvSpPr>
        <p:spPr bwMode="auto">
          <a:xfrm flipV="1">
            <a:off x="8570913" y="4470256"/>
            <a:ext cx="508000" cy="11620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146050" tIns="73025" rIns="146050" bIns="73025" anchor="ctr"/>
          <a:lstStyle/>
          <a:p>
            <a:endParaRPr lang="zh-TW" altLang="en-US">
              <a:latin typeface="微軟正黑體"/>
              <a:ea typeface="微軟正黑體"/>
              <a:cs typeface="微軟正黑體"/>
            </a:endParaRPr>
          </a:p>
        </p:txBody>
      </p:sp>
      <p:sp>
        <p:nvSpPr>
          <p:cNvPr id="15" name="Text Box 14"/>
          <p:cNvSpPr txBox="1">
            <a:spLocks noChangeArrowheads="1"/>
          </p:cNvSpPr>
          <p:nvPr/>
        </p:nvSpPr>
        <p:spPr bwMode="auto">
          <a:xfrm>
            <a:off x="8134350" y="2484293"/>
            <a:ext cx="800100"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146050" tIns="73025" rIns="146050" bIns="73025">
            <a:spAutoFit/>
          </a:bodyPr>
          <a:lstStyle>
            <a:lvl1pPr>
              <a:defRPr kumimoji="1" sz="3200">
                <a:solidFill>
                  <a:schemeClr val="tx1"/>
                </a:solidFill>
                <a:latin typeface="Arial" charset="0"/>
                <a:ea typeface="新細明體" charset="0"/>
                <a:cs typeface="新細明體" charset="0"/>
              </a:defRPr>
            </a:lvl1pPr>
            <a:lvl2pPr>
              <a:defRPr kumimoji="1" sz="2800">
                <a:solidFill>
                  <a:schemeClr val="tx1"/>
                </a:solidFill>
                <a:latin typeface="Arial" charset="0"/>
                <a:ea typeface="新細明體" charset="0"/>
              </a:defRPr>
            </a:lvl2pPr>
            <a:lvl3pPr>
              <a:defRPr kumimoji="1" sz="2400">
                <a:solidFill>
                  <a:schemeClr val="tx1"/>
                </a:solidFill>
                <a:latin typeface="Arial" charset="0"/>
                <a:ea typeface="新細明體" charset="0"/>
              </a:defRPr>
            </a:lvl3pPr>
            <a:lvl4pPr>
              <a:defRPr kumimoji="1" sz="2000">
                <a:solidFill>
                  <a:schemeClr val="tx1"/>
                </a:solidFill>
                <a:latin typeface="Arial" charset="0"/>
                <a:ea typeface="新細明體" charset="0"/>
              </a:defRPr>
            </a:lvl4pPr>
            <a:lvl5pPr>
              <a:defRPr kumimoji="1" sz="2000">
                <a:solidFill>
                  <a:schemeClr val="tx1"/>
                </a:solidFill>
                <a:latin typeface="Arial" charset="0"/>
                <a:ea typeface="新細明體" charset="0"/>
              </a:defRPr>
            </a:lvl5pPr>
            <a:lvl6pPr eaLnBrk="0" fontAlgn="base" hangingPunct="0">
              <a:spcBef>
                <a:spcPct val="20000"/>
              </a:spcBef>
              <a:spcAft>
                <a:spcPct val="0"/>
              </a:spcAft>
              <a:buChar char="»"/>
              <a:defRPr kumimoji="1" sz="2000">
                <a:solidFill>
                  <a:schemeClr val="tx1"/>
                </a:solidFill>
                <a:latin typeface="Arial" charset="0"/>
                <a:ea typeface="新細明體" charset="0"/>
              </a:defRPr>
            </a:lvl6pPr>
            <a:lvl7pPr eaLnBrk="0" fontAlgn="base" hangingPunct="0">
              <a:spcBef>
                <a:spcPct val="20000"/>
              </a:spcBef>
              <a:spcAft>
                <a:spcPct val="0"/>
              </a:spcAft>
              <a:buChar char="»"/>
              <a:defRPr kumimoji="1" sz="2000">
                <a:solidFill>
                  <a:schemeClr val="tx1"/>
                </a:solidFill>
                <a:latin typeface="Arial" charset="0"/>
                <a:ea typeface="新細明體" charset="0"/>
              </a:defRPr>
            </a:lvl7pPr>
            <a:lvl8pPr eaLnBrk="0" fontAlgn="base" hangingPunct="0">
              <a:spcBef>
                <a:spcPct val="20000"/>
              </a:spcBef>
              <a:spcAft>
                <a:spcPct val="0"/>
              </a:spcAft>
              <a:buChar char="»"/>
              <a:defRPr kumimoji="1" sz="2000">
                <a:solidFill>
                  <a:schemeClr val="tx1"/>
                </a:solidFill>
                <a:latin typeface="Arial" charset="0"/>
                <a:ea typeface="新細明體" charset="0"/>
              </a:defRPr>
            </a:lvl8pPr>
            <a:lvl9pPr eaLnBrk="0" fontAlgn="base" hangingPunct="0">
              <a:spcBef>
                <a:spcPct val="20000"/>
              </a:spcBef>
              <a:spcAft>
                <a:spcPct val="0"/>
              </a:spcAft>
              <a:buChar char="»"/>
              <a:defRPr kumimoji="1" sz="2000">
                <a:solidFill>
                  <a:schemeClr val="tx1"/>
                </a:solidFill>
                <a:latin typeface="Arial" charset="0"/>
                <a:ea typeface="新細明體" charset="0"/>
              </a:defRPr>
            </a:lvl9pPr>
          </a:lstStyle>
          <a:p>
            <a:r>
              <a:rPr lang="zh-TW" altLang="en-US" sz="2000">
                <a:solidFill>
                  <a:srgbClr val="FC0128"/>
                </a:solidFill>
                <a:latin typeface="微軟正黑體"/>
                <a:ea typeface="微軟正黑體"/>
                <a:cs typeface="微軟正黑體"/>
              </a:rPr>
              <a:t>確認</a:t>
            </a:r>
          </a:p>
        </p:txBody>
      </p:sp>
    </p:spTree>
    <p:extLst>
      <p:ext uri="{BB962C8B-B14F-4D97-AF65-F5344CB8AC3E}">
        <p14:creationId xmlns:p14="http://schemas.microsoft.com/office/powerpoint/2010/main" val="3053842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图形 1">
            <a:extLst>
              <a:ext uri="{FF2B5EF4-FFF2-40B4-BE49-F238E27FC236}">
                <a16:creationId xmlns:a16="http://schemas.microsoft.com/office/drawing/2014/main" id="{2ACD1BA4-5B7D-43FB-9365-F2E6CF6DF84D}"/>
              </a:ext>
            </a:extLst>
          </p:cNvPr>
          <p:cNvSpPr/>
          <p:nvPr/>
        </p:nvSpPr>
        <p:spPr>
          <a:xfrm rot="1387572">
            <a:off x="4623011" y="1380086"/>
            <a:ext cx="3593563" cy="42221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BDBDB"/>
            </a:solidFill>
            <a:prstDash val="solid"/>
            <a:miter/>
          </a:ln>
          <a:effectLst/>
        </p:spPr>
        <p:txBody>
          <a:bodyPr rtlCol="0" anchor="ctr"/>
          <a:lstStyle/>
          <a:p>
            <a:endParaRPr lang="zh-CN" altLang="en-US">
              <a:solidFill>
                <a:schemeClr val="tx1">
                  <a:lumMod val="100000"/>
                </a:schemeClr>
              </a:solidFill>
            </a:endParaRPr>
          </a:p>
        </p:txBody>
      </p:sp>
      <p:sp>
        <p:nvSpPr>
          <p:cNvPr id="26" name="图形 1">
            <a:extLst>
              <a:ext uri="{FF2B5EF4-FFF2-40B4-BE49-F238E27FC236}">
                <a16:creationId xmlns:a16="http://schemas.microsoft.com/office/drawing/2014/main" id="{2406CFEB-8FFE-4F07-939C-E375A2F50EA9}"/>
              </a:ext>
            </a:extLst>
          </p:cNvPr>
          <p:cNvSpPr/>
          <p:nvPr/>
        </p:nvSpPr>
        <p:spPr>
          <a:xfrm rot="1387572">
            <a:off x="4422713" y="1276386"/>
            <a:ext cx="3843743" cy="451605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DDDDD"/>
            </a:solidFill>
            <a:prstDash val="solid"/>
            <a:miter/>
          </a:ln>
          <a:effectLst/>
        </p:spPr>
        <p:txBody>
          <a:bodyPr rtlCol="0" anchor="ctr"/>
          <a:lstStyle/>
          <a:p>
            <a:endParaRPr lang="zh-CN" altLang="en-US">
              <a:solidFill>
                <a:schemeClr val="tx1">
                  <a:lumMod val="100000"/>
                </a:schemeClr>
              </a:solidFill>
            </a:endParaRPr>
          </a:p>
        </p:txBody>
      </p:sp>
      <p:sp>
        <p:nvSpPr>
          <p:cNvPr id="27" name="图形 1">
            <a:extLst>
              <a:ext uri="{FF2B5EF4-FFF2-40B4-BE49-F238E27FC236}">
                <a16:creationId xmlns:a16="http://schemas.microsoft.com/office/drawing/2014/main" id="{B13FE8E4-5DC2-47C1-B070-EF50D2B1F3CC}"/>
              </a:ext>
            </a:extLst>
          </p:cNvPr>
          <p:cNvSpPr/>
          <p:nvPr/>
        </p:nvSpPr>
        <p:spPr>
          <a:xfrm rot="1387572">
            <a:off x="4222415" y="1172687"/>
            <a:ext cx="4093922" cy="48099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0E0E0"/>
            </a:solidFill>
            <a:prstDash val="solid"/>
            <a:miter/>
          </a:ln>
          <a:effectLst/>
        </p:spPr>
        <p:txBody>
          <a:bodyPr rtlCol="0" anchor="ctr"/>
          <a:lstStyle/>
          <a:p>
            <a:endParaRPr lang="zh-CN" altLang="en-US">
              <a:solidFill>
                <a:schemeClr val="tx1">
                  <a:lumMod val="100000"/>
                </a:schemeClr>
              </a:solidFill>
            </a:endParaRPr>
          </a:p>
        </p:txBody>
      </p:sp>
      <p:sp>
        <p:nvSpPr>
          <p:cNvPr id="28" name="图形 1">
            <a:extLst>
              <a:ext uri="{FF2B5EF4-FFF2-40B4-BE49-F238E27FC236}">
                <a16:creationId xmlns:a16="http://schemas.microsoft.com/office/drawing/2014/main" id="{86351A03-2156-490F-9B52-F56002A1E946}"/>
              </a:ext>
            </a:extLst>
          </p:cNvPr>
          <p:cNvSpPr/>
          <p:nvPr/>
        </p:nvSpPr>
        <p:spPr>
          <a:xfrm rot="1387572">
            <a:off x="4022118" y="1068988"/>
            <a:ext cx="4344102" cy="51039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2E2E2"/>
            </a:solidFill>
            <a:prstDash val="solid"/>
            <a:miter/>
          </a:ln>
          <a:effectLst/>
        </p:spPr>
        <p:txBody>
          <a:bodyPr rtlCol="0" anchor="ctr"/>
          <a:lstStyle/>
          <a:p>
            <a:endParaRPr lang="zh-CN" altLang="en-US">
              <a:solidFill>
                <a:schemeClr val="tx1">
                  <a:lumMod val="100000"/>
                </a:schemeClr>
              </a:solidFill>
            </a:endParaRPr>
          </a:p>
        </p:txBody>
      </p:sp>
      <p:sp>
        <p:nvSpPr>
          <p:cNvPr id="29" name="图形 1">
            <a:extLst>
              <a:ext uri="{FF2B5EF4-FFF2-40B4-BE49-F238E27FC236}">
                <a16:creationId xmlns:a16="http://schemas.microsoft.com/office/drawing/2014/main" id="{293FBC2C-504C-4930-B1E9-259CEFE00EEE}"/>
              </a:ext>
            </a:extLst>
          </p:cNvPr>
          <p:cNvSpPr/>
          <p:nvPr/>
        </p:nvSpPr>
        <p:spPr>
          <a:xfrm rot="1387572">
            <a:off x="3821820" y="965288"/>
            <a:ext cx="4594282" cy="539787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4E4E4"/>
            </a:solidFill>
            <a:prstDash val="solid"/>
            <a:miter/>
          </a:ln>
          <a:effectLst/>
        </p:spPr>
        <p:txBody>
          <a:bodyPr rtlCol="0" anchor="ctr"/>
          <a:lstStyle/>
          <a:p>
            <a:endParaRPr lang="zh-CN" altLang="en-US">
              <a:solidFill>
                <a:schemeClr val="tx1">
                  <a:lumMod val="100000"/>
                </a:schemeClr>
              </a:solidFill>
            </a:endParaRPr>
          </a:p>
        </p:txBody>
      </p:sp>
      <p:sp>
        <p:nvSpPr>
          <p:cNvPr id="30" name="图形 1">
            <a:extLst>
              <a:ext uri="{FF2B5EF4-FFF2-40B4-BE49-F238E27FC236}">
                <a16:creationId xmlns:a16="http://schemas.microsoft.com/office/drawing/2014/main" id="{6251CDC0-9C68-4409-BC69-E9E54893B23C}"/>
              </a:ext>
            </a:extLst>
          </p:cNvPr>
          <p:cNvSpPr/>
          <p:nvPr/>
        </p:nvSpPr>
        <p:spPr>
          <a:xfrm rot="1387572">
            <a:off x="3621523" y="861589"/>
            <a:ext cx="4844461" cy="569181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7E7E7"/>
            </a:solidFill>
            <a:prstDash val="solid"/>
            <a:miter/>
          </a:ln>
          <a:effectLst/>
        </p:spPr>
        <p:txBody>
          <a:bodyPr rtlCol="0" anchor="ctr"/>
          <a:lstStyle/>
          <a:p>
            <a:endParaRPr lang="zh-CN" altLang="en-US">
              <a:solidFill>
                <a:schemeClr val="tx1">
                  <a:lumMod val="100000"/>
                </a:schemeClr>
              </a:solidFill>
            </a:endParaRPr>
          </a:p>
        </p:txBody>
      </p:sp>
      <p:sp>
        <p:nvSpPr>
          <p:cNvPr id="31" name="图形 1">
            <a:extLst>
              <a:ext uri="{FF2B5EF4-FFF2-40B4-BE49-F238E27FC236}">
                <a16:creationId xmlns:a16="http://schemas.microsoft.com/office/drawing/2014/main" id="{CFF8384F-B79F-4D27-B33B-1AAFB31945E2}"/>
              </a:ext>
            </a:extLst>
          </p:cNvPr>
          <p:cNvSpPr/>
          <p:nvPr/>
        </p:nvSpPr>
        <p:spPr>
          <a:xfrm rot="1387572">
            <a:off x="3421225" y="757890"/>
            <a:ext cx="5094641" cy="598575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9E9E9"/>
            </a:solidFill>
            <a:prstDash val="solid"/>
            <a:miter/>
          </a:ln>
          <a:effectLst/>
        </p:spPr>
        <p:txBody>
          <a:bodyPr rtlCol="0" anchor="ctr"/>
          <a:lstStyle/>
          <a:p>
            <a:endParaRPr lang="zh-CN" altLang="en-US">
              <a:solidFill>
                <a:schemeClr val="tx1">
                  <a:lumMod val="100000"/>
                </a:schemeClr>
              </a:solidFill>
            </a:endParaRPr>
          </a:p>
        </p:txBody>
      </p:sp>
      <p:sp>
        <p:nvSpPr>
          <p:cNvPr id="32" name="图形 1">
            <a:extLst>
              <a:ext uri="{FF2B5EF4-FFF2-40B4-BE49-F238E27FC236}">
                <a16:creationId xmlns:a16="http://schemas.microsoft.com/office/drawing/2014/main" id="{33952D66-6632-45BD-8F68-81C16A7BAE58}"/>
              </a:ext>
            </a:extLst>
          </p:cNvPr>
          <p:cNvSpPr/>
          <p:nvPr/>
        </p:nvSpPr>
        <p:spPr>
          <a:xfrm rot="1387572">
            <a:off x="3220928" y="654190"/>
            <a:ext cx="5344820" cy="62796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CECEC"/>
            </a:solidFill>
            <a:prstDash val="solid"/>
            <a:miter/>
          </a:ln>
          <a:effectLst/>
        </p:spPr>
        <p:txBody>
          <a:bodyPr rtlCol="0" anchor="ctr"/>
          <a:lstStyle/>
          <a:p>
            <a:endParaRPr lang="zh-CN" altLang="en-US">
              <a:solidFill>
                <a:schemeClr val="tx1">
                  <a:lumMod val="100000"/>
                </a:schemeClr>
              </a:solidFill>
            </a:endParaRPr>
          </a:p>
        </p:txBody>
      </p:sp>
      <p:sp>
        <p:nvSpPr>
          <p:cNvPr id="33" name="图形 1">
            <a:extLst>
              <a:ext uri="{FF2B5EF4-FFF2-40B4-BE49-F238E27FC236}">
                <a16:creationId xmlns:a16="http://schemas.microsoft.com/office/drawing/2014/main" id="{BBEE8BD4-C83E-4CFF-9E6D-BA37C8A09E8C}"/>
              </a:ext>
            </a:extLst>
          </p:cNvPr>
          <p:cNvSpPr/>
          <p:nvPr/>
        </p:nvSpPr>
        <p:spPr>
          <a:xfrm rot="1387572">
            <a:off x="3020630" y="550491"/>
            <a:ext cx="5595000" cy="65736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EEEEE"/>
            </a:solidFill>
            <a:prstDash val="solid"/>
            <a:miter/>
          </a:ln>
          <a:effectLst/>
        </p:spPr>
        <p:txBody>
          <a:bodyPr rtlCol="0" anchor="ctr"/>
          <a:lstStyle/>
          <a:p>
            <a:endParaRPr lang="zh-CN" altLang="en-US">
              <a:solidFill>
                <a:schemeClr val="tx1">
                  <a:lumMod val="100000"/>
                </a:schemeClr>
              </a:solidFill>
            </a:endParaRPr>
          </a:p>
        </p:txBody>
      </p:sp>
      <p:sp>
        <p:nvSpPr>
          <p:cNvPr id="34" name="图形 1">
            <a:extLst>
              <a:ext uri="{FF2B5EF4-FFF2-40B4-BE49-F238E27FC236}">
                <a16:creationId xmlns:a16="http://schemas.microsoft.com/office/drawing/2014/main" id="{B3B85DF7-A80D-4BCA-92BE-1142BCFF5C98}"/>
              </a:ext>
            </a:extLst>
          </p:cNvPr>
          <p:cNvSpPr/>
          <p:nvPr/>
        </p:nvSpPr>
        <p:spPr>
          <a:xfrm rot="1387572">
            <a:off x="2820332" y="446792"/>
            <a:ext cx="5845180" cy="686757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0F0F0"/>
            </a:solidFill>
            <a:prstDash val="solid"/>
            <a:miter/>
          </a:ln>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id="{C5B581ED-FF3F-450E-A83F-B933DFC0EA46}"/>
              </a:ext>
            </a:extLst>
          </p:cNvPr>
          <p:cNvSpPr/>
          <p:nvPr/>
        </p:nvSpPr>
        <p:spPr>
          <a:xfrm rot="1387572">
            <a:off x="1138550" y="-567143"/>
            <a:ext cx="6095359" cy="7161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3F3F3"/>
            </a:solidFill>
            <a:prstDash val="solid"/>
            <a:miter/>
          </a:ln>
          <a:effectLst/>
        </p:spPr>
        <p:txBody>
          <a:bodyPr rtlCol="0" anchor="ctr"/>
          <a:lstStyle/>
          <a:p>
            <a:endParaRPr lang="zh-CN" altLang="en-US">
              <a:solidFill>
                <a:schemeClr val="tx1">
                  <a:lumMod val="100000"/>
                </a:schemeClr>
              </a:solidFill>
            </a:endParaRPr>
          </a:p>
        </p:txBody>
      </p:sp>
      <p:sp>
        <p:nvSpPr>
          <p:cNvPr id="36" name="图形 1">
            <a:extLst>
              <a:ext uri="{FF2B5EF4-FFF2-40B4-BE49-F238E27FC236}">
                <a16:creationId xmlns:a16="http://schemas.microsoft.com/office/drawing/2014/main" id="{F53CE35B-5C7B-4224-BA1B-748EFC6FEA23}"/>
              </a:ext>
            </a:extLst>
          </p:cNvPr>
          <p:cNvSpPr/>
          <p:nvPr/>
        </p:nvSpPr>
        <p:spPr>
          <a:xfrm rot="1387572">
            <a:off x="2419737" y="239393"/>
            <a:ext cx="6345539" cy="74554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5F5F5"/>
            </a:solidFill>
            <a:prstDash val="solid"/>
            <a:miter/>
          </a:ln>
          <a:effectLst/>
        </p:spPr>
        <p:txBody>
          <a:bodyPr rtlCol="0" anchor="ctr"/>
          <a:lstStyle/>
          <a:p>
            <a:endParaRPr lang="zh-CN" altLang="en-US">
              <a:solidFill>
                <a:schemeClr val="tx1">
                  <a:lumMod val="100000"/>
                </a:schemeClr>
              </a:solidFill>
            </a:endParaRPr>
          </a:p>
        </p:txBody>
      </p:sp>
      <p:sp>
        <p:nvSpPr>
          <p:cNvPr id="37" name="图形 1">
            <a:extLst>
              <a:ext uri="{FF2B5EF4-FFF2-40B4-BE49-F238E27FC236}">
                <a16:creationId xmlns:a16="http://schemas.microsoft.com/office/drawing/2014/main" id="{8E3684BA-8A5E-4DE8-83AC-5DA759F524A7}"/>
              </a:ext>
            </a:extLst>
          </p:cNvPr>
          <p:cNvSpPr/>
          <p:nvPr/>
        </p:nvSpPr>
        <p:spPr>
          <a:xfrm rot="1387572">
            <a:off x="2219440" y="135694"/>
            <a:ext cx="6595719" cy="774939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7F7F7"/>
            </a:solidFill>
            <a:prstDash val="solid"/>
            <a:miter/>
          </a:ln>
          <a:effectLst/>
        </p:spPr>
        <p:txBody>
          <a:bodyPr rtlCol="0" anchor="ctr"/>
          <a:lstStyle/>
          <a:p>
            <a:endParaRPr lang="zh-CN" altLang="en-US">
              <a:solidFill>
                <a:schemeClr val="tx1">
                  <a:lumMod val="100000"/>
                </a:schemeClr>
              </a:solidFill>
            </a:endParaRPr>
          </a:p>
        </p:txBody>
      </p:sp>
      <p:sp>
        <p:nvSpPr>
          <p:cNvPr id="38" name="图形 1">
            <a:extLst>
              <a:ext uri="{FF2B5EF4-FFF2-40B4-BE49-F238E27FC236}">
                <a16:creationId xmlns:a16="http://schemas.microsoft.com/office/drawing/2014/main" id="{864E3761-4569-4AF2-838B-5A5061A4204A}"/>
              </a:ext>
            </a:extLst>
          </p:cNvPr>
          <p:cNvSpPr/>
          <p:nvPr/>
        </p:nvSpPr>
        <p:spPr>
          <a:xfrm rot="1387572">
            <a:off x="2019142" y="31995"/>
            <a:ext cx="6845898" cy="804332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8731" cap="flat">
            <a:solidFill>
              <a:srgbClr val="FAFAFA"/>
            </a:solidFill>
            <a:prstDash val="solid"/>
            <a:miter/>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id="{DC84EBD9-E7A9-4762-A47D-52AA5E85391D}"/>
              </a:ext>
            </a:extLst>
          </p:cNvPr>
          <p:cNvSpPr/>
          <p:nvPr/>
        </p:nvSpPr>
        <p:spPr>
          <a:xfrm rot="1387572">
            <a:off x="1818845" y="-71705"/>
            <a:ext cx="7096078" cy="833726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128" cap="flat">
            <a:solidFill>
              <a:srgbClr val="FCFCFC"/>
            </a:solidFill>
            <a:prstDash val="solid"/>
            <a:miter/>
          </a:ln>
          <a:effectLst/>
        </p:spPr>
        <p:txBody>
          <a:bodyPr rtlCol="0" anchor="ctr"/>
          <a:lstStyle/>
          <a:p>
            <a:endParaRPr lang="zh-CN" altLang="en-US">
              <a:solidFill>
                <a:schemeClr val="tx1">
                  <a:lumMod val="100000"/>
                </a:schemeClr>
              </a:solidFill>
            </a:endParaRPr>
          </a:p>
        </p:txBody>
      </p:sp>
      <p:sp>
        <p:nvSpPr>
          <p:cNvPr id="44" name="椭圆 43">
            <a:extLst>
              <a:ext uri="{FF2B5EF4-FFF2-40B4-BE49-F238E27FC236}">
                <a16:creationId xmlns:a16="http://schemas.microsoft.com/office/drawing/2014/main" id="{6186DFED-0AE2-4415-A88F-18E553D52BC1}"/>
              </a:ext>
            </a:extLst>
          </p:cNvPr>
          <p:cNvSpPr/>
          <p:nvPr/>
        </p:nvSpPr>
        <p:spPr>
          <a:xfrm>
            <a:off x="7536076" y="2858974"/>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椭圆 45">
            <a:extLst>
              <a:ext uri="{FF2B5EF4-FFF2-40B4-BE49-F238E27FC236}">
                <a16:creationId xmlns:a16="http://schemas.microsoft.com/office/drawing/2014/main" id="{AADF1392-053B-486C-A920-5BF0AEE73325}"/>
              </a:ext>
            </a:extLst>
          </p:cNvPr>
          <p:cNvSpPr/>
          <p:nvPr/>
        </p:nvSpPr>
        <p:spPr>
          <a:xfrm>
            <a:off x="7437201" y="2751319"/>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椭圆 47">
            <a:extLst>
              <a:ext uri="{FF2B5EF4-FFF2-40B4-BE49-F238E27FC236}">
                <a16:creationId xmlns:a16="http://schemas.microsoft.com/office/drawing/2014/main" id="{F63EE040-D767-474C-9118-E4B1A93C3993}"/>
              </a:ext>
            </a:extLst>
          </p:cNvPr>
          <p:cNvSpPr/>
          <p:nvPr/>
        </p:nvSpPr>
        <p:spPr>
          <a:xfrm>
            <a:off x="7317703" y="2643665"/>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 name="图形 1">
            <a:extLst>
              <a:ext uri="{FF2B5EF4-FFF2-40B4-BE49-F238E27FC236}">
                <a16:creationId xmlns:a16="http://schemas.microsoft.com/office/drawing/2014/main" id="{91E97BD3-5419-4550-BF24-AD2A5051C4D9}"/>
              </a:ext>
            </a:extLst>
          </p:cNvPr>
          <p:cNvSpPr/>
          <p:nvPr/>
        </p:nvSpPr>
        <p:spPr>
          <a:xfrm rot="1387572">
            <a:off x="4823308" y="1483785"/>
            <a:ext cx="3343383" cy="392818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rgbClr val="F0F0F0"/>
          </a:solidFill>
          <a:ln w="3175" cap="flat">
            <a:solidFill>
              <a:schemeClr val="bg1">
                <a:lumMod val="8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0" name="椭圆 9">
            <a:extLst>
              <a:ext uri="{FF2B5EF4-FFF2-40B4-BE49-F238E27FC236}">
                <a16:creationId xmlns:a16="http://schemas.microsoft.com/office/drawing/2014/main" id="{EB317741-BE2F-44A4-BC2C-017D2C5DA678}"/>
              </a:ext>
            </a:extLst>
          </p:cNvPr>
          <p:cNvSpPr/>
          <p:nvPr/>
        </p:nvSpPr>
        <p:spPr>
          <a:xfrm>
            <a:off x="7640744" y="2966628"/>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DC03CF4-9959-4D37-ADAE-3C16BECFB200}"/>
              </a:ext>
            </a:extLst>
          </p:cNvPr>
          <p:cNvSpPr txBox="1"/>
          <p:nvPr/>
        </p:nvSpPr>
        <p:spPr>
          <a:xfrm>
            <a:off x="6244632" y="2722237"/>
            <a:ext cx="3252814" cy="923330"/>
          </a:xfrm>
          <a:prstGeom prst="rect">
            <a:avLst/>
          </a:prstGeom>
          <a:noFill/>
        </p:spPr>
        <p:txBody>
          <a:bodyPr wrap="none" rtlCol="0">
            <a:spAutoFit/>
          </a:bodyPr>
          <a:lstStyle/>
          <a:p>
            <a:r>
              <a:rPr lang="en-US" altLang="zh-CN" sz="5400" b="1" spc="300" dirty="0">
                <a:latin typeface="微软雅黑 Light" panose="020B0502040204020203" pitchFamily="34" charset="-122"/>
                <a:ea typeface="微软雅黑 Light" panose="020B0502040204020203" pitchFamily="34" charset="-122"/>
              </a:rPr>
              <a:t>THANKS.</a:t>
            </a:r>
            <a:endParaRPr lang="zh-CN" altLang="en-US" sz="5400" b="1"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0945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Phase (1 of 3)</a:t>
            </a:r>
            <a:endParaRPr kumimoji="1" lang="zh-TW" altLang="en-US" dirty="0"/>
          </a:p>
        </p:txBody>
      </p:sp>
      <p:sp>
        <p:nvSpPr>
          <p:cNvPr id="3" name="內容版面配置區 2"/>
          <p:cNvSpPr>
            <a:spLocks noGrp="1"/>
          </p:cNvSpPr>
          <p:nvPr>
            <p:ph idx="1"/>
          </p:nvPr>
        </p:nvSpPr>
        <p:spPr>
          <a:xfrm>
            <a:off x="838200" y="1825625"/>
            <a:ext cx="10713098" cy="4351338"/>
          </a:xfrm>
        </p:spPr>
        <p:txBody>
          <a:bodyPr>
            <a:normAutofit/>
          </a:bodyPr>
          <a:lstStyle/>
          <a:p>
            <a:r>
              <a:rPr lang="zh-TW" altLang="en-US" dirty="0"/>
              <a:t>任務：界定軟體的目的、應有用途、及限制條件</a:t>
            </a:r>
          </a:p>
          <a:p>
            <a:r>
              <a:rPr lang="zh-TW" altLang="en-US" dirty="0"/>
              <a:t>軟體產生的動機</a:t>
            </a:r>
            <a:r>
              <a:rPr lang="en-US" altLang="zh-TW" dirty="0"/>
              <a:t>: Client tries to use the product to solve his problem.</a:t>
            </a:r>
          </a:p>
          <a:p>
            <a:pPr lvl="1"/>
            <a:r>
              <a:rPr lang="en-US" altLang="zh-TW" sz="2800" dirty="0"/>
              <a:t>client</a:t>
            </a:r>
            <a:r>
              <a:rPr lang="zh-TW" altLang="en-US" sz="2800" dirty="0"/>
              <a:t>與 </a:t>
            </a:r>
            <a:r>
              <a:rPr lang="en-US" altLang="zh-TW" sz="2800" dirty="0"/>
              <a:t>user </a:t>
            </a:r>
            <a:r>
              <a:rPr lang="zh-TW" altLang="en-US" sz="2800" dirty="0"/>
              <a:t>的差別</a:t>
            </a:r>
          </a:p>
          <a:p>
            <a:pPr lvl="1"/>
            <a:r>
              <a:rPr lang="zh-TW" altLang="en-US" sz="2800" dirty="0"/>
              <a:t>解決什麼問題？問題產生的背景</a:t>
            </a:r>
          </a:p>
          <a:p>
            <a:pPr lvl="1"/>
            <a:r>
              <a:rPr lang="zh-TW" altLang="en-US" sz="2800" dirty="0"/>
              <a:t>用此軟體後，希望應得到什麼效益？</a:t>
            </a:r>
            <a:r>
              <a:rPr lang="en-US" altLang="zh-TW" sz="2800" dirty="0"/>
              <a:t>(</a:t>
            </a:r>
            <a:r>
              <a:rPr lang="zh-TW" altLang="en-US" sz="2800" dirty="0"/>
              <a:t>效益衡量指標及計算方式</a:t>
            </a:r>
            <a:r>
              <a:rPr lang="en-US" altLang="zh-TW" sz="2800" dirty="0"/>
              <a:t>)</a:t>
            </a:r>
          </a:p>
          <a:p>
            <a:r>
              <a:rPr lang="zh-TW" altLang="en-US" dirty="0"/>
              <a:t>了解問題才能提出適切解決方案</a:t>
            </a:r>
          </a:p>
          <a:p>
            <a:r>
              <a:rPr lang="zh-TW" altLang="en-US" dirty="0"/>
              <a:t>明確投資效益分析有助雙方共識</a:t>
            </a:r>
          </a:p>
          <a:p>
            <a:endParaRPr kumimoji="1" lang="zh-TW" altLang="en-US" dirty="0"/>
          </a:p>
        </p:txBody>
      </p:sp>
    </p:spTree>
    <p:extLst>
      <p:ext uri="{BB962C8B-B14F-4D97-AF65-F5344CB8AC3E}">
        <p14:creationId xmlns:p14="http://schemas.microsoft.com/office/powerpoint/2010/main" val="92371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Phase (2 of 3)</a:t>
            </a:r>
            <a:endParaRPr kumimoji="1" lang="zh-TW" altLang="en-US" dirty="0"/>
          </a:p>
        </p:txBody>
      </p:sp>
      <p:sp>
        <p:nvSpPr>
          <p:cNvPr id="3" name="內容版面配置區 2"/>
          <p:cNvSpPr>
            <a:spLocks noGrp="1"/>
          </p:cNvSpPr>
          <p:nvPr>
            <p:ph idx="1"/>
          </p:nvPr>
        </p:nvSpPr>
        <p:spPr/>
        <p:txBody>
          <a:bodyPr>
            <a:normAutofit/>
          </a:bodyPr>
          <a:lstStyle/>
          <a:p>
            <a:r>
              <a:rPr lang="zh-TW" altLang="en-US" dirty="0"/>
              <a:t>主要工作</a:t>
            </a:r>
            <a:r>
              <a:rPr lang="en-US" altLang="zh-TW" dirty="0"/>
              <a:t>:</a:t>
            </a:r>
          </a:p>
          <a:p>
            <a:pPr lvl="1"/>
            <a:r>
              <a:rPr lang="zh-TW" altLang="en-US" sz="2800" dirty="0"/>
              <a:t>瞭解</a:t>
            </a:r>
            <a:r>
              <a:rPr lang="en-US" altLang="zh-TW" sz="2800" dirty="0"/>
              <a:t>client </a:t>
            </a:r>
            <a:r>
              <a:rPr lang="zh-TW" altLang="en-US" sz="2800" dirty="0"/>
              <a:t>的動機及問題</a:t>
            </a:r>
          </a:p>
          <a:p>
            <a:pPr lvl="1"/>
            <a:r>
              <a:rPr lang="zh-TW" altLang="en-US" sz="2800" dirty="0"/>
              <a:t>界定與此軟體相關之使用者、外部系統與外部設備</a:t>
            </a:r>
          </a:p>
          <a:p>
            <a:pPr lvl="1"/>
            <a:r>
              <a:rPr lang="zh-TW" altLang="en-US" sz="2800" dirty="0"/>
              <a:t>界定使用者、外部系統與設備希望此軟體系統作什麼事</a:t>
            </a:r>
            <a:r>
              <a:rPr lang="en-US" altLang="zh-TW" sz="2800" dirty="0"/>
              <a:t>(</a:t>
            </a:r>
            <a:r>
              <a:rPr lang="zh-TW" altLang="en-US" sz="2800" dirty="0"/>
              <a:t>功能性需求 </a:t>
            </a:r>
            <a:r>
              <a:rPr lang="en-US" altLang="zh-TW" sz="2800" dirty="0"/>
              <a:t>functional requirement),</a:t>
            </a:r>
            <a:r>
              <a:rPr lang="zh-TW" altLang="en-US" sz="2800" dirty="0"/>
              <a:t>及軟體運作及發展過程有何限制條件</a:t>
            </a:r>
            <a:r>
              <a:rPr lang="en-US" altLang="zh-TW" sz="2800" dirty="0"/>
              <a:t>(</a:t>
            </a:r>
            <a:r>
              <a:rPr lang="zh-TW" altLang="en-US" sz="2800" dirty="0"/>
              <a:t>非功能性需求 </a:t>
            </a:r>
            <a:r>
              <a:rPr lang="en-US" altLang="zh-TW" sz="2800" dirty="0"/>
              <a:t>nonfunctional requirement,</a:t>
            </a:r>
            <a:r>
              <a:rPr lang="zh-TW" altLang="en-US" sz="2800" dirty="0"/>
              <a:t>如 </a:t>
            </a:r>
            <a:r>
              <a:rPr lang="en-US" altLang="zh-TW" sz="2800" dirty="0"/>
              <a:t>response time, security</a:t>
            </a:r>
            <a:r>
              <a:rPr lang="zh-TW" altLang="en-US" sz="2800" dirty="0"/>
              <a:t>等等</a:t>
            </a:r>
            <a:r>
              <a:rPr lang="en-US" altLang="zh-TW" sz="2800" dirty="0"/>
              <a:t>)</a:t>
            </a:r>
          </a:p>
          <a:p>
            <a:r>
              <a:rPr lang="en-US" altLang="zh-TW" dirty="0"/>
              <a:t>Determine what the client</a:t>
            </a:r>
            <a:r>
              <a:rPr lang="en-US" altLang="zh-TW" dirty="0">
                <a:solidFill>
                  <a:srgbClr val="FF0066"/>
                </a:solidFill>
              </a:rPr>
              <a:t> needs</a:t>
            </a:r>
            <a:r>
              <a:rPr lang="en-US" altLang="zh-TW" dirty="0"/>
              <a:t>, </a:t>
            </a:r>
            <a:r>
              <a:rPr lang="en-US" altLang="zh-TW" i="1" dirty="0"/>
              <a:t>not</a:t>
            </a:r>
            <a:r>
              <a:rPr lang="en-US" altLang="zh-TW" dirty="0"/>
              <a:t> what the client </a:t>
            </a:r>
            <a:r>
              <a:rPr lang="en-US" altLang="zh-TW" dirty="0">
                <a:solidFill>
                  <a:srgbClr val="FF0066"/>
                </a:solidFill>
              </a:rPr>
              <a:t>wants</a:t>
            </a:r>
          </a:p>
          <a:p>
            <a:pPr lvl="1">
              <a:buNone/>
            </a:pPr>
            <a:endParaRPr lang="en-US" altLang="zh-TW" sz="2800" dirty="0">
              <a:solidFill>
                <a:srgbClr val="FF0066"/>
              </a:solidFill>
            </a:endParaRPr>
          </a:p>
        </p:txBody>
      </p:sp>
    </p:spTree>
    <p:extLst>
      <p:ext uri="{BB962C8B-B14F-4D97-AF65-F5344CB8AC3E}">
        <p14:creationId xmlns:p14="http://schemas.microsoft.com/office/powerpoint/2010/main" val="412370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Requirements Phase (3 of 3)</a:t>
            </a:r>
            <a:endParaRPr kumimoji="1" lang="zh-TW" altLang="en-US" dirty="0"/>
          </a:p>
        </p:txBody>
      </p:sp>
      <p:sp>
        <p:nvSpPr>
          <p:cNvPr id="3" name="內容版面配置區 2"/>
          <p:cNvSpPr>
            <a:spLocks noGrp="1"/>
          </p:cNvSpPr>
          <p:nvPr>
            <p:ph idx="1"/>
          </p:nvPr>
        </p:nvSpPr>
        <p:spPr/>
        <p:txBody>
          <a:bodyPr>
            <a:noAutofit/>
          </a:bodyPr>
          <a:lstStyle/>
          <a:p>
            <a:r>
              <a:rPr lang="zh-TW" altLang="en-US" dirty="0"/>
              <a:t>產出物：</a:t>
            </a:r>
            <a:r>
              <a:rPr lang="en-US" altLang="zh-TW" dirty="0"/>
              <a:t>(user) requirement document</a:t>
            </a:r>
          </a:p>
          <a:p>
            <a:pPr lvl="1"/>
            <a:r>
              <a:rPr lang="zh-TW" altLang="en-US" sz="2800" dirty="0"/>
              <a:t>其內容應包括那些？</a:t>
            </a:r>
            <a:endParaRPr lang="en-US" altLang="zh-TW" sz="2800" dirty="0"/>
          </a:p>
          <a:p>
            <a:pPr lvl="1"/>
            <a:r>
              <a:rPr lang="zh-TW" altLang="en-US" sz="2800" dirty="0"/>
              <a:t>非功能性需求可能有那些項目？</a:t>
            </a:r>
            <a:endParaRPr lang="en-US" altLang="zh-TW" sz="2800" dirty="0"/>
          </a:p>
          <a:p>
            <a:pPr lvl="1"/>
            <a:r>
              <a:rPr lang="zh-TW" altLang="en-US" sz="2800" dirty="0"/>
              <a:t>用文字描述</a:t>
            </a:r>
            <a:r>
              <a:rPr lang="en-US" altLang="zh-TW" sz="2800" dirty="0"/>
              <a:t>,</a:t>
            </a:r>
            <a:r>
              <a:rPr lang="zh-TW" altLang="en-US" sz="2800" dirty="0"/>
              <a:t>使客戶能充分了解與確認</a:t>
            </a:r>
          </a:p>
          <a:p>
            <a:r>
              <a:rPr lang="zh-TW" altLang="en-US" dirty="0"/>
              <a:t>關鍵因素</a:t>
            </a:r>
            <a:r>
              <a:rPr lang="en-US" altLang="zh-TW" dirty="0"/>
              <a:t>:</a:t>
            </a:r>
          </a:p>
          <a:p>
            <a:pPr lvl="1"/>
            <a:r>
              <a:rPr lang="zh-TW" altLang="en-US" sz="2800" dirty="0"/>
              <a:t>客戶問題描述是否清楚</a:t>
            </a:r>
            <a:r>
              <a:rPr lang="en-US" altLang="zh-TW" sz="2800" dirty="0"/>
              <a:t>,</a:t>
            </a:r>
            <a:r>
              <a:rPr lang="zh-TW" altLang="en-US" sz="2800" dirty="0"/>
              <a:t>是否可用電腦解決</a:t>
            </a:r>
          </a:p>
          <a:p>
            <a:pPr lvl="1"/>
            <a:r>
              <a:rPr lang="zh-TW" altLang="en-US" sz="2800" dirty="0"/>
              <a:t>使用者、外部系統、外部設備的充分掌握</a:t>
            </a:r>
          </a:p>
          <a:p>
            <a:pPr lvl="1"/>
            <a:r>
              <a:rPr lang="zh-TW" altLang="en-US" sz="2800" dirty="0"/>
              <a:t>使用者、外部系統、設備要系統做的事可否清楚描述</a:t>
            </a:r>
            <a:r>
              <a:rPr lang="en-US" altLang="zh-TW" sz="2800" dirty="0"/>
              <a:t>,</a:t>
            </a:r>
            <a:r>
              <a:rPr lang="zh-TW" altLang="en-US" sz="2800" dirty="0"/>
              <a:t>是否有相亙衝突或矛盾的情況</a:t>
            </a:r>
          </a:p>
          <a:p>
            <a:pPr lvl="1"/>
            <a:r>
              <a:rPr lang="zh-TW" altLang="en-US" sz="2800" dirty="0"/>
              <a:t>如何引導相關者說出其需求</a:t>
            </a:r>
          </a:p>
        </p:txBody>
      </p:sp>
    </p:spTree>
    <p:extLst>
      <p:ext uri="{BB962C8B-B14F-4D97-AF65-F5344CB8AC3E}">
        <p14:creationId xmlns:p14="http://schemas.microsoft.com/office/powerpoint/2010/main" val="344181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Specification phase(1 of 4)</a:t>
            </a:r>
            <a:endParaRPr kumimoji="1" lang="zh-TW" altLang="en-US" dirty="0"/>
          </a:p>
        </p:txBody>
      </p:sp>
      <p:sp>
        <p:nvSpPr>
          <p:cNvPr id="3" name="內容版面配置區 2"/>
          <p:cNvSpPr>
            <a:spLocks noGrp="1"/>
          </p:cNvSpPr>
          <p:nvPr>
            <p:ph idx="1"/>
          </p:nvPr>
        </p:nvSpPr>
        <p:spPr/>
        <p:txBody>
          <a:bodyPr>
            <a:normAutofit/>
          </a:bodyPr>
          <a:lstStyle/>
          <a:p>
            <a:r>
              <a:rPr lang="zh-TW" altLang="en-US" dirty="0"/>
              <a:t>制定軟體系統應有的功能使其可解決客戶的問題</a:t>
            </a:r>
          </a:p>
          <a:p>
            <a:pPr lvl="1"/>
            <a:r>
              <a:rPr lang="zh-TW" altLang="en-US" sz="2800" dirty="0"/>
              <a:t>訂定系統提供的功能服務</a:t>
            </a:r>
            <a:r>
              <a:rPr lang="en-US" altLang="zh-TW" sz="2800" dirty="0"/>
              <a:t>( service ),</a:t>
            </a:r>
            <a:r>
              <a:rPr lang="zh-TW" altLang="en-US" sz="2800" dirty="0"/>
              <a:t>以可滿足使用者、外部系統、與外部設備的功能性需求</a:t>
            </a:r>
            <a:r>
              <a:rPr lang="en-US" altLang="zh-TW" sz="2800" dirty="0"/>
              <a:t>,</a:t>
            </a:r>
            <a:r>
              <a:rPr lang="zh-TW" altLang="en-US" sz="2800" dirty="0"/>
              <a:t>且可滿足非功能性需求限制條件</a:t>
            </a:r>
            <a:r>
              <a:rPr lang="zh-TW" altLang="en-US" sz="2800" dirty="0">
                <a:sym typeface="Wingdings" charset="0"/>
              </a:rPr>
              <a:t></a:t>
            </a:r>
            <a:r>
              <a:rPr lang="en-US" altLang="zh-TW" sz="2800" dirty="0">
                <a:sym typeface="Wingdings" charset="0"/>
              </a:rPr>
              <a:t>(</a:t>
            </a:r>
            <a:r>
              <a:rPr lang="zh-TW" altLang="en-US" sz="2800" dirty="0">
                <a:sym typeface="Wingdings" charset="0"/>
              </a:rPr>
              <a:t>系統分析師所提的服務應可解決客戶所提的需求</a:t>
            </a:r>
            <a:r>
              <a:rPr lang="en-US" altLang="zh-TW" sz="2800" dirty="0">
                <a:sym typeface="Wingdings" charset="0"/>
              </a:rPr>
              <a:t>)</a:t>
            </a:r>
          </a:p>
          <a:p>
            <a:r>
              <a:rPr lang="en-US" altLang="zh-TW" dirty="0"/>
              <a:t>Determine what the system should do.(</a:t>
            </a:r>
            <a:r>
              <a:rPr lang="zh-TW" altLang="en-US" dirty="0"/>
              <a:t>功能</a:t>
            </a:r>
            <a:r>
              <a:rPr lang="en-US" altLang="zh-TW" dirty="0"/>
              <a:t>)</a:t>
            </a:r>
          </a:p>
          <a:p>
            <a:r>
              <a:rPr lang="en-US" altLang="zh-TW" dirty="0"/>
              <a:t>Computer : data processing machine(</a:t>
            </a:r>
            <a:r>
              <a:rPr lang="zh-TW" altLang="en-US" dirty="0"/>
              <a:t>資料</a:t>
            </a:r>
            <a:r>
              <a:rPr lang="en-US" altLang="zh-TW" dirty="0"/>
              <a:t>), </a:t>
            </a:r>
            <a:r>
              <a:rPr lang="en-US" altLang="zh-TW" sz="2800" dirty="0"/>
              <a:t>Input/output data types, format, volume, etc., should be considered,.</a:t>
            </a:r>
          </a:p>
          <a:p>
            <a:endParaRPr kumimoji="1" lang="zh-TW" altLang="en-US" dirty="0"/>
          </a:p>
        </p:txBody>
      </p:sp>
    </p:spTree>
    <p:extLst>
      <p:ext uri="{BB962C8B-B14F-4D97-AF65-F5344CB8AC3E}">
        <p14:creationId xmlns:p14="http://schemas.microsoft.com/office/powerpoint/2010/main" val="24895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Specification phase(2 of 4)</a:t>
            </a:r>
            <a:endParaRPr kumimoji="1" lang="zh-TW" altLang="en-US" dirty="0"/>
          </a:p>
        </p:txBody>
      </p:sp>
      <p:sp>
        <p:nvSpPr>
          <p:cNvPr id="3" name="內容版面配置區 2"/>
          <p:cNvSpPr>
            <a:spLocks noGrp="1"/>
          </p:cNvSpPr>
          <p:nvPr>
            <p:ph idx="1"/>
          </p:nvPr>
        </p:nvSpPr>
        <p:spPr/>
        <p:txBody>
          <a:bodyPr>
            <a:normAutofit/>
          </a:bodyPr>
          <a:lstStyle/>
          <a:p>
            <a:r>
              <a:rPr lang="zh-TW" altLang="en-US" dirty="0"/>
              <a:t>產出物</a:t>
            </a:r>
            <a:r>
              <a:rPr lang="en-US" altLang="zh-TW" dirty="0"/>
              <a:t>: Specification document</a:t>
            </a:r>
          </a:p>
          <a:p>
            <a:pPr lvl="1"/>
            <a:r>
              <a:rPr lang="en-US" altLang="zh-TW" sz="2800" dirty="0"/>
              <a:t>Explicitly describes the functionality of the product (what the product is supposed to do) and lists any constraints that the product must satisfy</a:t>
            </a:r>
          </a:p>
          <a:p>
            <a:pPr lvl="1"/>
            <a:r>
              <a:rPr lang="en-US" altLang="zh-TW" sz="2800" dirty="0"/>
              <a:t>Inputs to and required outputs of the product should be included.</a:t>
            </a:r>
          </a:p>
          <a:p>
            <a:pPr lvl="1"/>
            <a:r>
              <a:rPr lang="en-US" altLang="zh-TW" sz="2800" dirty="0"/>
              <a:t>Part of contract (system requirement)</a:t>
            </a:r>
          </a:p>
          <a:p>
            <a:pPr lvl="1"/>
            <a:r>
              <a:rPr lang="en-US" altLang="zh-TW" sz="2800" dirty="0"/>
              <a:t>User manual and operation manual </a:t>
            </a:r>
            <a:r>
              <a:rPr lang="zh-TW" altLang="en-US" sz="2800" dirty="0"/>
              <a:t>是依據</a:t>
            </a:r>
            <a:r>
              <a:rPr lang="en-US" altLang="zh-TW" sz="2800" dirty="0"/>
              <a:t>specification document</a:t>
            </a:r>
            <a:r>
              <a:rPr lang="zh-TW" altLang="en-US" sz="2800" dirty="0"/>
              <a:t>而撰寫</a:t>
            </a:r>
            <a:r>
              <a:rPr lang="en-US" altLang="zh-TW" sz="2800" dirty="0"/>
              <a:t>.</a:t>
            </a:r>
          </a:p>
          <a:p>
            <a:r>
              <a:rPr lang="zh-TW" altLang="en-US" dirty="0"/>
              <a:t>需使客戶可了解</a:t>
            </a:r>
            <a:r>
              <a:rPr lang="en-US" altLang="zh-TW" dirty="0"/>
              <a:t>.</a:t>
            </a:r>
          </a:p>
        </p:txBody>
      </p:sp>
    </p:spTree>
    <p:extLst>
      <p:ext uri="{BB962C8B-B14F-4D97-AF65-F5344CB8AC3E}">
        <p14:creationId xmlns:p14="http://schemas.microsoft.com/office/powerpoint/2010/main" val="229946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Specification phase(3 of 4)</a:t>
            </a:r>
            <a:endParaRPr kumimoji="1" lang="zh-TW" altLang="en-US" dirty="0"/>
          </a:p>
        </p:txBody>
      </p:sp>
      <p:sp>
        <p:nvSpPr>
          <p:cNvPr id="3" name="內容版面配置區 2"/>
          <p:cNvSpPr>
            <a:spLocks noGrp="1"/>
          </p:cNvSpPr>
          <p:nvPr>
            <p:ph idx="1"/>
          </p:nvPr>
        </p:nvSpPr>
        <p:spPr/>
        <p:txBody>
          <a:bodyPr>
            <a:noAutofit/>
          </a:bodyPr>
          <a:lstStyle/>
          <a:p>
            <a:pPr>
              <a:lnSpc>
                <a:spcPct val="80000"/>
              </a:lnSpc>
              <a:spcBef>
                <a:spcPct val="0"/>
              </a:spcBef>
            </a:pPr>
            <a:r>
              <a:rPr lang="en-US" altLang="zh-TW" dirty="0"/>
              <a:t>Specifications must be traceable to requirement  and must not be</a:t>
            </a:r>
          </a:p>
          <a:p>
            <a:pPr lvl="1">
              <a:lnSpc>
                <a:spcPct val="80000"/>
              </a:lnSpc>
              <a:spcBef>
                <a:spcPct val="0"/>
              </a:spcBef>
            </a:pPr>
            <a:r>
              <a:rPr lang="en-US" altLang="zh-TW" sz="2800" dirty="0"/>
              <a:t>Ambiguous (</a:t>
            </a:r>
            <a:r>
              <a:rPr lang="zh-TW" altLang="en-US" sz="2800" dirty="0"/>
              <a:t>曖昧不清</a:t>
            </a:r>
            <a:r>
              <a:rPr lang="en-US" altLang="zh-TW" sz="2800" dirty="0"/>
              <a:t>)</a:t>
            </a:r>
          </a:p>
          <a:p>
            <a:pPr lvl="1">
              <a:lnSpc>
                <a:spcPct val="80000"/>
              </a:lnSpc>
              <a:spcBef>
                <a:spcPct val="0"/>
              </a:spcBef>
            </a:pPr>
            <a:r>
              <a:rPr lang="en-US" altLang="zh-TW" sz="2800" dirty="0"/>
              <a:t>Incomplete(</a:t>
            </a:r>
            <a:r>
              <a:rPr lang="zh-TW" altLang="en-US" sz="2800" dirty="0"/>
              <a:t>不完全</a:t>
            </a:r>
            <a:r>
              <a:rPr lang="en-US" altLang="zh-TW" sz="2800" dirty="0"/>
              <a:t>)</a:t>
            </a:r>
          </a:p>
          <a:p>
            <a:pPr lvl="1">
              <a:lnSpc>
                <a:spcPct val="80000"/>
              </a:lnSpc>
              <a:spcBef>
                <a:spcPct val="0"/>
              </a:spcBef>
            </a:pPr>
            <a:r>
              <a:rPr lang="en-US" altLang="zh-TW" sz="2800" dirty="0"/>
              <a:t>Contradictory(</a:t>
            </a:r>
            <a:r>
              <a:rPr lang="zh-TW" altLang="en-US" sz="2800" dirty="0"/>
              <a:t>前後矛盾</a:t>
            </a:r>
            <a:r>
              <a:rPr lang="en-US" altLang="zh-TW" sz="2800" dirty="0"/>
              <a:t>)</a:t>
            </a:r>
          </a:p>
          <a:p>
            <a:pPr lvl="1">
              <a:lnSpc>
                <a:spcPct val="80000"/>
              </a:lnSpc>
              <a:spcBef>
                <a:spcPct val="0"/>
              </a:spcBef>
            </a:pPr>
            <a:r>
              <a:rPr lang="en-US" altLang="zh-TW" sz="2800" dirty="0"/>
              <a:t>And not have phrases like “optimal,” or  “98% complete”</a:t>
            </a:r>
          </a:p>
          <a:p>
            <a:pPr>
              <a:lnSpc>
                <a:spcPct val="80000"/>
              </a:lnSpc>
              <a:spcBef>
                <a:spcPct val="0"/>
              </a:spcBef>
            </a:pPr>
            <a:r>
              <a:rPr lang="en-US" altLang="zh-TW" dirty="0"/>
              <a:t>Once the specifications have been signed off, the software product management plan (SPMP) is  drawn up.</a:t>
            </a:r>
          </a:p>
          <a:p>
            <a:pPr lvl="1">
              <a:lnSpc>
                <a:spcPct val="80000"/>
              </a:lnSpc>
              <a:spcBef>
                <a:spcPct val="0"/>
              </a:spcBef>
            </a:pPr>
            <a:r>
              <a:rPr lang="en-US" altLang="zh-TW" sz="2800" dirty="0"/>
              <a:t>Schedule, resource (human, equipment, budget </a:t>
            </a:r>
            <a:r>
              <a:rPr lang="en-US" altLang="zh-TW" sz="2800" dirty="0" err="1"/>
              <a:t>etc</a:t>
            </a:r>
            <a:r>
              <a:rPr lang="en-US" altLang="zh-TW" sz="2800" dirty="0"/>
              <a:t>), milestones</a:t>
            </a:r>
          </a:p>
          <a:p>
            <a:pPr>
              <a:lnSpc>
                <a:spcPct val="80000"/>
              </a:lnSpc>
              <a:spcBef>
                <a:spcPct val="0"/>
              </a:spcBef>
            </a:pPr>
            <a:r>
              <a:rPr lang="en-US" altLang="zh-TW" dirty="0"/>
              <a:t>Specification Phase Documentation </a:t>
            </a:r>
          </a:p>
          <a:p>
            <a:pPr lvl="1">
              <a:lnSpc>
                <a:spcPct val="80000"/>
              </a:lnSpc>
              <a:spcBef>
                <a:spcPct val="0"/>
              </a:spcBef>
            </a:pPr>
            <a:r>
              <a:rPr lang="en-US" altLang="zh-TW" sz="2800" dirty="0"/>
              <a:t>Specification document (specifications)</a:t>
            </a:r>
          </a:p>
          <a:p>
            <a:pPr lvl="1">
              <a:lnSpc>
                <a:spcPct val="80000"/>
              </a:lnSpc>
              <a:spcBef>
                <a:spcPct val="0"/>
              </a:spcBef>
            </a:pPr>
            <a:r>
              <a:rPr lang="en-US" altLang="zh-TW" sz="2800" dirty="0"/>
              <a:t>SPMP</a:t>
            </a:r>
          </a:p>
        </p:txBody>
      </p:sp>
    </p:spTree>
    <p:extLst>
      <p:ext uri="{BB962C8B-B14F-4D97-AF65-F5344CB8AC3E}">
        <p14:creationId xmlns:p14="http://schemas.microsoft.com/office/powerpoint/2010/main" val="214858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Specification phase(4 of 4)</a:t>
            </a:r>
            <a:endParaRPr kumimoji="1" lang="zh-TW" altLang="en-US" dirty="0"/>
          </a:p>
        </p:txBody>
      </p:sp>
      <p:sp>
        <p:nvSpPr>
          <p:cNvPr id="3" name="內容版面配置區 2"/>
          <p:cNvSpPr>
            <a:spLocks noGrp="1"/>
          </p:cNvSpPr>
          <p:nvPr>
            <p:ph idx="1"/>
          </p:nvPr>
        </p:nvSpPr>
        <p:spPr/>
        <p:txBody>
          <a:bodyPr>
            <a:noAutofit/>
          </a:bodyPr>
          <a:lstStyle/>
          <a:p>
            <a:pPr>
              <a:spcBef>
                <a:spcPct val="0"/>
              </a:spcBef>
            </a:pPr>
            <a:r>
              <a:rPr lang="zh-TW" altLang="en-US" dirty="0"/>
              <a:t>客戶需由</a:t>
            </a:r>
            <a:r>
              <a:rPr lang="en-US" altLang="zh-TW" dirty="0"/>
              <a:t>specification document</a:t>
            </a:r>
            <a:r>
              <a:rPr lang="zh-TW" altLang="en-US" dirty="0"/>
              <a:t>判斷答案的正確性</a:t>
            </a:r>
          </a:p>
          <a:p>
            <a:pPr lvl="1">
              <a:spcBef>
                <a:spcPct val="0"/>
              </a:spcBef>
            </a:pPr>
            <a:r>
              <a:rPr lang="zh-TW" altLang="en-US" sz="2800" dirty="0"/>
              <a:t>了解 “</a:t>
            </a:r>
            <a:r>
              <a:rPr lang="en-US" altLang="zh-TW" sz="2800" dirty="0"/>
              <a:t>How software handle the job”</a:t>
            </a:r>
            <a:r>
              <a:rPr lang="zh-TW" altLang="en-US" sz="2800" dirty="0"/>
              <a:t>？</a:t>
            </a:r>
          </a:p>
          <a:p>
            <a:pPr lvl="1">
              <a:spcBef>
                <a:spcPct val="0"/>
              </a:spcBef>
            </a:pPr>
            <a:r>
              <a:rPr lang="en-US" altLang="zh-TW" sz="2800" dirty="0"/>
              <a:t>Software will meet the requirement.</a:t>
            </a:r>
          </a:p>
          <a:p>
            <a:pPr>
              <a:spcBef>
                <a:spcPct val="0"/>
              </a:spcBef>
            </a:pPr>
            <a:r>
              <a:rPr lang="zh-TW" altLang="en-US" dirty="0"/>
              <a:t>開發者須向客戶詳細解釋軟體</a:t>
            </a:r>
            <a:r>
              <a:rPr lang="en-US" altLang="zh-TW" dirty="0"/>
              <a:t>“</a:t>
            </a:r>
            <a:r>
              <a:rPr lang="zh-TW" altLang="en-US" dirty="0"/>
              <a:t>將做什麼事”、”如何操作”、及“這些功能與需求的對應關係</a:t>
            </a:r>
            <a:r>
              <a:rPr lang="en-US" altLang="zh-TW" dirty="0"/>
              <a:t>.</a:t>
            </a:r>
          </a:p>
          <a:p>
            <a:pPr>
              <a:spcBef>
                <a:spcPct val="0"/>
              </a:spcBef>
            </a:pPr>
            <a:r>
              <a:rPr lang="zh-TW" altLang="en-US" dirty="0"/>
              <a:t>描述“問題的解決方案”</a:t>
            </a:r>
          </a:p>
        </p:txBody>
      </p:sp>
    </p:spTree>
    <p:extLst>
      <p:ext uri="{BB962C8B-B14F-4D97-AF65-F5344CB8AC3E}">
        <p14:creationId xmlns:p14="http://schemas.microsoft.com/office/powerpoint/2010/main" val="41332566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2414</TotalTime>
  <Words>1363</Words>
  <Application>Microsoft Office PowerPoint</Application>
  <PresentationFormat>寬螢幕</PresentationFormat>
  <Paragraphs>149</Paragraphs>
  <Slides>20</Slides>
  <Notes>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20</vt:i4>
      </vt:variant>
    </vt:vector>
  </HeadingPairs>
  <TitlesOfParts>
    <vt:vector size="31" baseType="lpstr">
      <vt:lpstr>DengXian</vt:lpstr>
      <vt:lpstr>SimSun</vt:lpstr>
      <vt:lpstr>仓耳今楷05-6763 W05</vt:lpstr>
      <vt:lpstr>微软雅黑 Light</vt:lpstr>
      <vt:lpstr>微軟正黑體</vt:lpstr>
      <vt:lpstr>新細明體</vt:lpstr>
      <vt:lpstr>Arial</vt:lpstr>
      <vt:lpstr>Calibri</vt:lpstr>
      <vt:lpstr>Symbol</vt:lpstr>
      <vt:lpstr>Wingdings</vt:lpstr>
      <vt:lpstr>Office 佈景主題</vt:lpstr>
      <vt:lpstr>軟體生命週期與軟體流程 (Software life cycle and software process)</vt:lpstr>
      <vt:lpstr>軟體開發生命週期</vt:lpstr>
      <vt:lpstr>Requirements Phase (1 of 3)</vt:lpstr>
      <vt:lpstr>Requirements Phase (2 of 3)</vt:lpstr>
      <vt:lpstr>Requirements Phase (3 of 3)</vt:lpstr>
      <vt:lpstr>Specification phase(1 of 4)</vt:lpstr>
      <vt:lpstr>Specification phase(2 of 4)</vt:lpstr>
      <vt:lpstr>Specification phase(3 of 4)</vt:lpstr>
      <vt:lpstr>Specification phase(4 of 4)</vt:lpstr>
      <vt:lpstr>Design phase (1 of 2)</vt:lpstr>
      <vt:lpstr>Design phase (2 of 2)</vt:lpstr>
      <vt:lpstr>Implementation Phase</vt:lpstr>
      <vt:lpstr>Integration Phase(1 of 3)</vt:lpstr>
      <vt:lpstr>Integration Phase(2 of 3)</vt:lpstr>
      <vt:lpstr>Integration Phase(3 of 3)</vt:lpstr>
      <vt:lpstr>Maintenance Phase (1 of 3)</vt:lpstr>
      <vt:lpstr>Maintenance Phase (2 of 3)</vt:lpstr>
      <vt:lpstr>Maintenance Phase (3 of 3)</vt:lpstr>
      <vt:lpstr>Retirement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黃品潔</dc:creator>
  <cp:lastModifiedBy>cclin</cp:lastModifiedBy>
  <cp:revision>190</cp:revision>
  <dcterms:created xsi:type="dcterms:W3CDTF">2020-03-24T00:57:53Z</dcterms:created>
  <dcterms:modified xsi:type="dcterms:W3CDTF">2021-11-10T22:21:40Z</dcterms:modified>
</cp:coreProperties>
</file>