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495" r:id="rId52"/>
    <p:sldId id="496" r:id="rId53"/>
    <p:sldId id="497" r:id="rId54"/>
    <p:sldId id="551" r:id="rId55"/>
    <p:sldId id="265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52138-4798-A048-8682-F7EF49123C72}" type="datetimeFigureOut">
              <a:rPr kumimoji="1" lang="zh-TW" altLang="en-US" smtClean="0"/>
              <a:t>2021/12/15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B7E6-73A7-7E4B-8A8F-CC14C78F5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6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1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 userDrawn="1"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8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 userDrawn="1"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 userDrawn="1"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 userDrawn="1"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1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 userDrawn="1"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2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 userDrawn="1"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3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 userDrawn="1"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4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 userDrawn="1"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5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 userDrawn="1"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6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 userDrawn="1"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7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 userDrawn="1"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8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 userDrawn="1"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9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 userDrawn="1"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0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 userDrawn="1"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1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 userDrawn="1"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2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 userDrawn="1"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3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 userDrawn="1"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 userDrawn="1"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5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 userDrawn="1"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 userDrawn="1"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 userDrawn="1"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文本框 23">
            <a:extLst>
              <a:ext uri="{FF2B5EF4-FFF2-40B4-BE49-F238E27FC236}">
                <a16:creationId xmlns:a16="http://schemas.microsoft.com/office/drawing/2014/main" id="{9F7099D1-C2A8-4DBE-A8B1-F7F265495CE2}"/>
              </a:ext>
            </a:extLst>
          </p:cNvPr>
          <p:cNvSpPr txBox="1"/>
          <p:nvPr userDrawn="1"/>
        </p:nvSpPr>
        <p:spPr>
          <a:xfrm>
            <a:off x="5120653" y="253403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EB317741-BE2F-44A4-BC2C-017D2C5DA678}"/>
              </a:ext>
            </a:extLst>
          </p:cNvPr>
          <p:cNvSpPr/>
          <p:nvPr userDrawn="1"/>
        </p:nvSpPr>
        <p:spPr>
          <a:xfrm>
            <a:off x="7647732" y="3074283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0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9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9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0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 userDrawn="1"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20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2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3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4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5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6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7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8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9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0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1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2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3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4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01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C18C3D55-5766-4DB8-A8E7-D8B1E84CA8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5628" t="44631" r="6624" b="173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图形 6">
            <a:extLst>
              <a:ext uri="{FF2B5EF4-FFF2-40B4-BE49-F238E27FC236}">
                <a16:creationId xmlns:a16="http://schemas.microsoft.com/office/drawing/2014/main" id="{B13D703C-2AAB-4380-A085-EF7DAACFFAC0}"/>
              </a:ext>
            </a:extLst>
          </p:cNvPr>
          <p:cNvSpPr/>
          <p:nvPr userDrawn="1"/>
        </p:nvSpPr>
        <p:spPr>
          <a:xfrm rot="19725250">
            <a:off x="1538833" y="-447675"/>
            <a:ext cx="2033041" cy="2416718"/>
          </a:xfrm>
          <a:custGeom>
            <a:avLst/>
            <a:gdLst>
              <a:gd name="connsiteX0" fmla="*/ 1052637 w 1721020"/>
              <a:gd name="connsiteY0" fmla="*/ 149476 h 1976137"/>
              <a:gd name="connsiteX1" fmla="*/ 159731 w 1721020"/>
              <a:gd name="connsiteY1" fmla="*/ 283918 h 1976137"/>
              <a:gd name="connsiteX2" fmla="*/ 16785 w 1721020"/>
              <a:gd name="connsiteY2" fmla="*/ 635817 h 1976137"/>
              <a:gd name="connsiteX3" fmla="*/ 938847 w 1721020"/>
              <a:gd name="connsiteY3" fmla="*/ 1959990 h 1976137"/>
              <a:gd name="connsiteX4" fmla="*/ 1356347 w 1721020"/>
              <a:gd name="connsiteY4" fmla="*/ 1937718 h 1976137"/>
              <a:gd name="connsiteX5" fmla="*/ 1247011 w 1721020"/>
              <a:gd name="connsiteY5" fmla="*/ 345065 h 1976137"/>
              <a:gd name="connsiteX6" fmla="*/ 1052637 w 1721020"/>
              <a:gd name="connsiteY6" fmla="*/ 149476 h 19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20" h="1976137">
                <a:moveTo>
                  <a:pt x="1052637" y="149476"/>
                </a:moveTo>
                <a:cubicBezTo>
                  <a:pt x="855833" y="10580"/>
                  <a:pt x="479638" y="-154638"/>
                  <a:pt x="159731" y="283918"/>
                </a:cubicBezTo>
                <a:cubicBezTo>
                  <a:pt x="84006" y="387585"/>
                  <a:pt x="35008" y="508663"/>
                  <a:pt x="16785" y="635817"/>
                </a:cubicBezTo>
                <a:cubicBezTo>
                  <a:pt x="-34643" y="989334"/>
                  <a:pt x="-26949" y="1753063"/>
                  <a:pt x="938847" y="1959990"/>
                </a:cubicBezTo>
                <a:cubicBezTo>
                  <a:pt x="1077339" y="1989551"/>
                  <a:pt x="1221905" y="1983072"/>
                  <a:pt x="1356347" y="1937718"/>
                </a:cubicBezTo>
                <a:cubicBezTo>
                  <a:pt x="1670990" y="1831218"/>
                  <a:pt x="2040300" y="1482559"/>
                  <a:pt x="1247011" y="345065"/>
                </a:cubicBezTo>
                <a:cubicBezTo>
                  <a:pt x="1193963" y="269340"/>
                  <a:pt x="1128362" y="202524"/>
                  <a:pt x="1052637" y="149476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2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8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12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 userDrawn="1"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23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5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6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7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8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9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0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1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2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3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4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6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7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8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7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图片 10" descr="图片包含 室内, 天花板&#10;&#10;描述已自动生成">
            <a:extLst>
              <a:ext uri="{FF2B5EF4-FFF2-40B4-BE49-F238E27FC236}">
                <a16:creationId xmlns:a16="http://schemas.microsoft.com/office/drawing/2014/main" id="{BA775D35-2032-4317-8F7E-6DE0640378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t="36085" r="29523"/>
          <a:stretch>
            <a:fillRect/>
          </a:stretch>
        </p:blipFill>
        <p:spPr>
          <a:xfrm>
            <a:off x="7953544" y="4280428"/>
            <a:ext cx="4238456" cy="2577572"/>
          </a:xfrm>
          <a:custGeom>
            <a:avLst/>
            <a:gdLst>
              <a:gd name="connsiteX0" fmla="*/ 3603874 w 7207748"/>
              <a:gd name="connsiteY0" fmla="*/ 0 h 4383314"/>
              <a:gd name="connsiteX1" fmla="*/ 7207748 w 7207748"/>
              <a:gd name="connsiteY1" fmla="*/ 4383314 h 4383314"/>
              <a:gd name="connsiteX2" fmla="*/ 0 w 7207748"/>
              <a:gd name="connsiteY2" fmla="*/ 4383314 h 438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7748" h="4383314">
                <a:moveTo>
                  <a:pt x="3603874" y="0"/>
                </a:moveTo>
                <a:lnTo>
                  <a:pt x="7207748" y="4383314"/>
                </a:lnTo>
                <a:lnTo>
                  <a:pt x="0" y="4383314"/>
                </a:lnTo>
                <a:close/>
              </a:path>
            </a:pathLst>
          </a:custGeom>
        </p:spPr>
      </p:pic>
      <p:pic>
        <p:nvPicPr>
          <p:cNvPr id="7" name="图片 7" descr="图片包含 条纹的&#10;&#10;描述已自动生成">
            <a:extLst>
              <a:ext uri="{FF2B5EF4-FFF2-40B4-BE49-F238E27FC236}">
                <a16:creationId xmlns:a16="http://schemas.microsoft.com/office/drawing/2014/main" id="{AD79FE63-37F3-42E9-970B-14D8F5C480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6" t="40000" r="21016" b="6667"/>
          <a:stretch>
            <a:fillRect/>
          </a:stretch>
        </p:blipFill>
        <p:spPr>
          <a:xfrm>
            <a:off x="0" y="0"/>
            <a:ext cx="4327616" cy="2719598"/>
          </a:xfrm>
          <a:custGeom>
            <a:avLst/>
            <a:gdLst>
              <a:gd name="connsiteX0" fmla="*/ 0 w 5820230"/>
              <a:gd name="connsiteY0" fmla="*/ 0 h 3657600"/>
              <a:gd name="connsiteX1" fmla="*/ 5820230 w 5820230"/>
              <a:gd name="connsiteY1" fmla="*/ 0 h 3657600"/>
              <a:gd name="connsiteX2" fmla="*/ 2910115 w 5820230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0230" h="3657600">
                <a:moveTo>
                  <a:pt x="0" y="0"/>
                </a:moveTo>
                <a:lnTo>
                  <a:pt x="5820230" y="0"/>
                </a:lnTo>
                <a:lnTo>
                  <a:pt x="2910115" y="3657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37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 userDrawn="1"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5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6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7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29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30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31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03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10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1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0" name="图形 66">
            <a:extLst>
              <a:ext uri="{FF2B5EF4-FFF2-40B4-BE49-F238E27FC236}">
                <a16:creationId xmlns:a16="http://schemas.microsoft.com/office/drawing/2014/main" id="{4B4654F8-8DE4-4AC7-9722-BAB235517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90" b="997"/>
          <a:stretch/>
        </p:blipFill>
        <p:spPr>
          <a:xfrm rot="16200000">
            <a:off x="5060081" y="-273920"/>
            <a:ext cx="2071839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fld id="{15D339A2-C897-4CE8-BFF0-6B3F73D7C096}" type="datetimeFigureOut">
              <a:rPr lang="zh-TW" altLang="en-US" smtClean="0"/>
              <a:pPr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fld id="{31FD36F1-955F-4205-A772-CF8434F812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80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/>
          <a:ea typeface="微軟正黑體"/>
          <a:cs typeface="微軟正黑體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/>
          <a:ea typeface="微軟正黑體"/>
          <a:cs typeface="微軟正黑體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/>
          <a:ea typeface="微軟正黑體"/>
          <a:cs typeface="微軟正黑體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/>
          <a:ea typeface="微軟正黑體"/>
          <a:cs typeface="微軟正黑體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/>
          <a:ea typeface="微軟正黑體"/>
          <a:cs typeface="微軟正黑體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/>
          <a:ea typeface="微軟正黑體"/>
          <a:cs typeface="微軟正黑體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軟體測試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6000" dirty="0">
              <a:latin typeface="Arial" charset="0"/>
              <a:ea typeface="微軟正黑體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460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Verification and Validation Documentation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確認與驗證文件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使用列表的方式，摘要說明如何針對單元</a:t>
            </a:r>
            <a:r>
              <a:rPr lang="en-US" altLang="zh-TW" dirty="0"/>
              <a:t>/</a:t>
            </a:r>
            <a:r>
              <a:rPr lang="zh-TW" altLang="en-US" dirty="0"/>
              <a:t>整合</a:t>
            </a:r>
            <a:r>
              <a:rPr lang="en-US" altLang="zh-TW" dirty="0"/>
              <a:t>/</a:t>
            </a:r>
            <a:r>
              <a:rPr lang="zh-TW" altLang="en-US" dirty="0"/>
              <a:t>系統三種</a:t>
            </a:r>
            <a:r>
              <a:rPr lang="en-US" altLang="zh-TW" dirty="0"/>
              <a:t>levels</a:t>
            </a:r>
            <a:r>
              <a:rPr lang="zh-TW" altLang="en-US" dirty="0"/>
              <a:t>進行</a:t>
            </a:r>
            <a:r>
              <a:rPr lang="en-US" altLang="zh-TW" dirty="0"/>
              <a:t>V&amp;V</a:t>
            </a:r>
            <a:r>
              <a:rPr lang="zh-TW" altLang="en-US" dirty="0"/>
              <a:t>之相關測試，該測試須與危險分析相互對照。 </a:t>
            </a:r>
          </a:p>
          <a:p>
            <a:r>
              <a:rPr lang="zh-TW" altLang="en-US" dirty="0"/>
              <a:t>報告內容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測試項目編號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軟體版本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測試人員、檢視人員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測試項目名稱、測試目的、設備與使用工具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測試方法、輸入規格、輸出規格、環境需求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測試通過標準、測試步驟描述、測試結果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2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軟體測試與驗證項目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366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4500" y="0"/>
            <a:ext cx="7480300" cy="1325563"/>
          </a:xfrm>
        </p:spPr>
        <p:txBody>
          <a:bodyPr/>
          <a:lstStyle/>
          <a:p>
            <a:r>
              <a:rPr lang="zh-TW" altLang="en-US" dirty="0"/>
              <a:t>測試流程</a:t>
            </a:r>
            <a:endParaRPr kumimoji="1"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99834" y="1227667"/>
            <a:ext cx="8343900" cy="5318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測試計劃 </a:t>
            </a:r>
            <a:r>
              <a:rPr lang="en-US" altLang="zh-TW" sz="2000" dirty="0"/>
              <a:t>(test plans)</a:t>
            </a:r>
          </a:p>
          <a:p>
            <a:pPr lvl="1"/>
            <a:r>
              <a:rPr lang="zh-TW" altLang="en-US" sz="2000" dirty="0"/>
              <a:t>測試的範圍、方式、資源與排程</a:t>
            </a:r>
          </a:p>
          <a:p>
            <a:r>
              <a:rPr lang="zh-TW" altLang="en-US" sz="2000" dirty="0"/>
              <a:t>測試設計 </a:t>
            </a:r>
            <a:r>
              <a:rPr lang="en-US" altLang="zh-TW" sz="2000" dirty="0"/>
              <a:t>(test design)</a:t>
            </a:r>
          </a:p>
          <a:p>
            <a:pPr lvl="1"/>
            <a:r>
              <a:rPr lang="zh-TW" altLang="en-US" sz="2000" dirty="0"/>
              <a:t>設想要測試的功能與方式</a:t>
            </a:r>
          </a:p>
          <a:p>
            <a:pPr lvl="1"/>
            <a:r>
              <a:rPr lang="zh-TW" altLang="en-US" sz="2000" dirty="0"/>
              <a:t>要能夠完成回歸測試</a:t>
            </a:r>
            <a:r>
              <a:rPr lang="en-US" altLang="zh-TW" sz="2000" dirty="0"/>
              <a:t>(regression test)</a:t>
            </a:r>
          </a:p>
          <a:p>
            <a:r>
              <a:rPr lang="zh-TW" altLang="en-US" sz="2000" dirty="0"/>
              <a:t>測試案例 </a:t>
            </a:r>
            <a:r>
              <a:rPr lang="en-US" altLang="zh-TW" sz="2000" dirty="0"/>
              <a:t>(test cases)</a:t>
            </a:r>
          </a:p>
          <a:p>
            <a:pPr lvl="1"/>
            <a:r>
              <a:rPr lang="zh-TW" altLang="en-US" sz="2000" dirty="0"/>
              <a:t>執行最精簡的測試案例</a:t>
            </a:r>
          </a:p>
          <a:p>
            <a:r>
              <a:rPr lang="zh-TW" altLang="en-US" sz="2000" dirty="0"/>
              <a:t>測試程序 </a:t>
            </a:r>
            <a:r>
              <a:rPr lang="en-US" altLang="zh-TW" sz="2000" dirty="0"/>
              <a:t>(test procedure)</a:t>
            </a:r>
          </a:p>
          <a:p>
            <a:pPr lvl="1"/>
            <a:r>
              <a:rPr lang="zh-TW" altLang="en-US" sz="2000" dirty="0"/>
              <a:t>測試系統之執行步驟</a:t>
            </a:r>
          </a:p>
          <a:p>
            <a:r>
              <a:rPr lang="zh-TW" altLang="en-US" sz="2000" dirty="0"/>
              <a:t>測試執行 </a:t>
            </a:r>
            <a:r>
              <a:rPr lang="en-US" altLang="zh-TW" sz="2000" dirty="0"/>
              <a:t>(test execution)</a:t>
            </a:r>
          </a:p>
          <a:p>
            <a:pPr lvl="1"/>
            <a:r>
              <a:rPr lang="zh-TW" altLang="en-US" sz="2000" dirty="0"/>
              <a:t>從元件測試開始，然後進入整合、系統與驗收測試</a:t>
            </a:r>
            <a:endParaRPr lang="en-US" altLang="zh-TW" sz="2000" dirty="0"/>
          </a:p>
          <a:p>
            <a:r>
              <a:rPr lang="zh-TW" altLang="en-US" sz="2000" dirty="0"/>
              <a:t>測試報告 </a:t>
            </a:r>
            <a:r>
              <a:rPr lang="en-US" altLang="zh-TW" sz="2000" dirty="0"/>
              <a:t>(test report)</a:t>
            </a:r>
          </a:p>
          <a:p>
            <a:pPr lvl="1"/>
            <a:r>
              <a:rPr lang="zh-TW" altLang="en-US" sz="2000" dirty="0"/>
              <a:t>摘要所有測試結果</a:t>
            </a:r>
          </a:p>
        </p:txBody>
      </p:sp>
    </p:spTree>
    <p:extLst>
      <p:ext uri="{BB962C8B-B14F-4D97-AF65-F5344CB8AC3E}">
        <p14:creationId xmlns:p14="http://schemas.microsoft.com/office/powerpoint/2010/main" val="387913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/>
              <a:t>軟體測試的分類方法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16418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白箱測試：著重結構測試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動態：使用測試資料進行測試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測試邊界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結構測試 </a:t>
            </a:r>
            <a:r>
              <a:rPr lang="en-US" altLang="zh-TW" sz="2800" dirty="0">
                <a:solidFill>
                  <a:srgbClr val="660066"/>
                </a:solidFill>
              </a:rPr>
              <a:t>(</a:t>
            </a:r>
            <a:r>
              <a:rPr lang="zh-TW" altLang="en-US" sz="2800" dirty="0">
                <a:solidFill>
                  <a:srgbClr val="660066"/>
                </a:solidFill>
              </a:rPr>
              <a:t>路徑涵蓋</a:t>
            </a:r>
            <a:r>
              <a:rPr lang="en-US" altLang="zh-TW" sz="2800" dirty="0">
                <a:solidFill>
                  <a:srgbClr val="660066"/>
                </a:solidFill>
              </a:rPr>
              <a:t>)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靜態：不用執行軟體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程式證明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異常分析</a:t>
            </a:r>
          </a:p>
          <a:p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黑箱測試：注重功能測試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動態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決策表格架構測試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因果圖</a:t>
            </a:r>
            <a:endParaRPr lang="en-US" altLang="zh-TW" sz="2800" dirty="0">
              <a:solidFill>
                <a:srgbClr val="660066"/>
              </a:solidFill>
            </a:endParaRP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靜態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規格證明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60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軟體缺陷分類屬性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缺陷嚴重度 </a:t>
            </a:r>
            <a:r>
              <a:rPr lang="en-US" altLang="zh-TW" dirty="0"/>
              <a:t>(Severity) </a:t>
            </a:r>
            <a:r>
              <a:rPr lang="zh-TW" altLang="en-US" dirty="0"/>
              <a:t>：對軟體的嚴重程度</a:t>
            </a:r>
            <a:endParaRPr lang="en-US" altLang="zh-TW" dirty="0"/>
          </a:p>
          <a:p>
            <a:r>
              <a:rPr lang="zh-TW" altLang="en-US" dirty="0"/>
              <a:t>優先順序</a:t>
            </a:r>
            <a:r>
              <a:rPr lang="en-US" altLang="zh-TW" dirty="0"/>
              <a:t>(Priority)</a:t>
            </a:r>
            <a:r>
              <a:rPr lang="zh-TW" altLang="en-US" dirty="0"/>
              <a:t>：緊急修復順序</a:t>
            </a:r>
          </a:p>
          <a:p>
            <a:r>
              <a:rPr lang="zh-TW" altLang="en-US" dirty="0"/>
              <a:t>缺陷狀態</a:t>
            </a:r>
            <a:r>
              <a:rPr lang="en-US" altLang="zh-TW" dirty="0"/>
              <a:t>(Status)</a:t>
            </a:r>
            <a:r>
              <a:rPr lang="zh-TW" altLang="en-US" dirty="0"/>
              <a:t>：處裡狀況</a:t>
            </a:r>
          </a:p>
          <a:p>
            <a:r>
              <a:rPr lang="zh-TW" altLang="en-US" dirty="0"/>
              <a:t>缺陷起源</a:t>
            </a:r>
            <a:r>
              <a:rPr lang="en-US" altLang="zh-TW" dirty="0"/>
              <a:t>(Origin) </a:t>
            </a:r>
            <a:r>
              <a:rPr lang="zh-TW" altLang="en-US" dirty="0"/>
              <a:t>：事件如何被發現</a:t>
            </a:r>
            <a:endParaRPr lang="en-US" altLang="zh-TW" dirty="0"/>
          </a:p>
          <a:p>
            <a:r>
              <a:rPr lang="zh-TW" altLang="en-US" dirty="0"/>
              <a:t>缺陷來源</a:t>
            </a:r>
            <a:r>
              <a:rPr lang="en-US" altLang="zh-TW" dirty="0"/>
              <a:t>(Source) </a:t>
            </a:r>
            <a:r>
              <a:rPr lang="zh-TW" altLang="en-US" dirty="0"/>
              <a:t>：缺陷的起因</a:t>
            </a:r>
            <a:endParaRPr lang="en-US" altLang="zh-TW" dirty="0"/>
          </a:p>
          <a:p>
            <a:r>
              <a:rPr lang="zh-TW" altLang="en-US" dirty="0"/>
              <a:t>缺陷根源</a:t>
            </a:r>
            <a:r>
              <a:rPr lang="en-US" altLang="zh-TW" dirty="0"/>
              <a:t>(Root Cause) </a:t>
            </a:r>
            <a:r>
              <a:rPr lang="zh-TW" altLang="en-US" dirty="0"/>
              <a:t>：根本因素</a:t>
            </a:r>
            <a:endParaRPr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92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50166" y="365125"/>
            <a:ext cx="7903633" cy="1325563"/>
          </a:xfrm>
        </p:spPr>
        <p:txBody>
          <a:bodyPr/>
          <a:lstStyle/>
          <a:p>
            <a:r>
              <a:rPr lang="zh-TW" altLang="en-US" dirty="0"/>
              <a:t>測試模型 </a:t>
            </a:r>
            <a:r>
              <a:rPr lang="en-US" altLang="zh-TW" dirty="0"/>
              <a:t>– V Model</a:t>
            </a:r>
            <a:endParaRPr kumimoji="1"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80833" y="1672168"/>
            <a:ext cx="8343900" cy="1339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需求分析、軟體設計、程式開發等步驟隨時間依序進行，而測試的順序正好相反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5149850"/>
            <a:ext cx="7286625" cy="55086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>
                <a:solidFill>
                  <a:srgbClr val="0000CC"/>
                </a:solidFill>
                <a:latin typeface="微軟正黑體"/>
                <a:ea typeface="微軟正黑體"/>
                <a:cs typeface="微軟正黑體"/>
              </a:rPr>
              <a:t>程式開發</a:t>
            </a:r>
            <a:r>
              <a:rPr kumimoji="0" lang="en-US" altLang="zh-TW">
                <a:solidFill>
                  <a:srgbClr val="0000CC"/>
                </a:solidFill>
                <a:latin typeface="微軟正黑體"/>
                <a:ea typeface="微軟正黑體"/>
                <a:cs typeface="微軟正黑體"/>
              </a:rPr>
              <a:t>        </a:t>
            </a:r>
            <a:r>
              <a:rPr kumimoji="0" lang="zh-TW" altLang="en-US">
                <a:solidFill>
                  <a:srgbClr val="0000CC"/>
                </a:solidFill>
                <a:latin typeface="微軟正黑體"/>
                <a:ea typeface="微軟正黑體"/>
                <a:cs typeface="微軟正黑體"/>
              </a:rPr>
              <a:t>單元測試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6025" y="4505325"/>
            <a:ext cx="7286625" cy="55086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>
                <a:solidFill>
                  <a:srgbClr val="0000CC"/>
                </a:solidFill>
                <a:latin typeface="微軟正黑體"/>
                <a:ea typeface="微軟正黑體"/>
                <a:cs typeface="微軟正黑體"/>
              </a:rPr>
              <a:t>軟體設計規格                   整合測試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89038" y="3848100"/>
            <a:ext cx="7286625" cy="55086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>
                <a:solidFill>
                  <a:srgbClr val="0000CC"/>
                </a:solidFill>
                <a:latin typeface="微軟正黑體"/>
                <a:ea typeface="微軟正黑體"/>
                <a:cs typeface="微軟正黑體"/>
              </a:rPr>
              <a:t>需求分析                                           系統測試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89038" y="3176588"/>
            <a:ext cx="7286625" cy="550862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>
                <a:solidFill>
                  <a:srgbClr val="0000CC"/>
                </a:solidFill>
                <a:latin typeface="微軟正黑體"/>
                <a:ea typeface="微軟正黑體"/>
                <a:cs typeface="微軟正黑體"/>
              </a:rPr>
              <a:t>使用者             </a:t>
            </a:r>
            <a:r>
              <a:rPr kumimoji="0" lang="en-US" altLang="zh-TW">
                <a:solidFill>
                  <a:srgbClr val="0000CC"/>
                </a:solidFill>
                <a:latin typeface="微軟正黑體"/>
                <a:ea typeface="微軟正黑體"/>
                <a:cs typeface="微軟正黑體"/>
              </a:rPr>
              <a:t>                                                  </a:t>
            </a:r>
            <a:r>
              <a:rPr kumimoji="0" lang="zh-TW" altLang="en-US">
                <a:solidFill>
                  <a:srgbClr val="0000CC"/>
                </a:solidFill>
                <a:latin typeface="微軟正黑體"/>
                <a:ea typeface="微軟正黑體"/>
                <a:cs typeface="微軟正黑體"/>
              </a:rPr>
              <a:t>驗收測試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582738" y="2976563"/>
            <a:ext cx="3006725" cy="3767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5018088" y="2901950"/>
            <a:ext cx="3251200" cy="384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6050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測試模型 </a:t>
            </a:r>
            <a:r>
              <a:rPr lang="en-US" altLang="zh-TW" dirty="0"/>
              <a:t>– W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修正</a:t>
            </a:r>
            <a:r>
              <a:rPr lang="en-US" altLang="zh-TW" sz="2400" dirty="0"/>
              <a:t>V model</a:t>
            </a:r>
            <a:r>
              <a:rPr lang="zh-TW" altLang="en-US" sz="2400" dirty="0"/>
              <a:t>兩個缺點</a:t>
            </a:r>
          </a:p>
          <a:p>
            <a:pPr lvl="1"/>
            <a:r>
              <a:rPr lang="zh-TW" altLang="en-US" dirty="0">
                <a:solidFill>
                  <a:srgbClr val="008000"/>
                </a:solidFill>
              </a:rPr>
              <a:t>測試是軟體開發後期的工作</a:t>
            </a:r>
          </a:p>
          <a:p>
            <a:pPr lvl="1"/>
            <a:r>
              <a:rPr lang="zh-TW" altLang="en-US" dirty="0">
                <a:solidFill>
                  <a:srgbClr val="008000"/>
                </a:solidFill>
              </a:rPr>
              <a:t>要測試的對象只有軟體</a:t>
            </a:r>
          </a:p>
          <a:p>
            <a:r>
              <a:rPr lang="zh-TW" altLang="en-US" sz="2400" dirty="0"/>
              <a:t>伴隨開發週期同步進行測試</a:t>
            </a:r>
          </a:p>
          <a:p>
            <a:endParaRPr kumimoji="1"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3524780" y="3511550"/>
            <a:ext cx="8397875" cy="3146425"/>
            <a:chOff x="455613" y="3321050"/>
            <a:chExt cx="8397875" cy="314642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55613" y="3338513"/>
              <a:ext cx="1306512" cy="465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需求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803400" y="3351213"/>
              <a:ext cx="1292225" cy="4635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需求測試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87400" y="4164013"/>
              <a:ext cx="1306513" cy="465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功能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135188" y="4176713"/>
              <a:ext cx="1292225" cy="4635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功能測試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96988" y="4964113"/>
              <a:ext cx="1306512" cy="465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設計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2644775" y="4976813"/>
              <a:ext cx="1292225" cy="4635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設計測試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21013" y="5991225"/>
              <a:ext cx="1306512" cy="465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程式開發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484688" y="6003925"/>
              <a:ext cx="1292225" cy="4635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單元測試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967288" y="4948238"/>
              <a:ext cx="1306512" cy="465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元件組合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6315075" y="4960938"/>
              <a:ext cx="1292225" cy="4635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整合測試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621338" y="4105275"/>
              <a:ext cx="1306512" cy="465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 dirty="0">
                  <a:latin typeface="微軟正黑體"/>
                  <a:ea typeface="微軟正黑體"/>
                  <a:cs typeface="微軟正黑體"/>
                </a:rPr>
                <a:t>系統功能</a:t>
              </a: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6969125" y="4117975"/>
              <a:ext cx="1292225" cy="4635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系統測試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203950" y="3351213"/>
              <a:ext cx="1306513" cy="465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安裝</a:t>
              </a: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7561263" y="3321050"/>
              <a:ext cx="1292225" cy="4635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驗收測試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131888" y="3817938"/>
              <a:ext cx="276225" cy="347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393950" y="3844925"/>
              <a:ext cx="276225" cy="3476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593850" y="4629150"/>
              <a:ext cx="276225" cy="3476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63788" y="5429250"/>
              <a:ext cx="712787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60713" y="4657725"/>
              <a:ext cx="361950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930650" y="5441950"/>
              <a:ext cx="814388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4294188" y="5426075"/>
              <a:ext cx="914400" cy="52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5699125" y="5453063"/>
              <a:ext cx="914400" cy="52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5568950" y="4540250"/>
              <a:ext cx="654050" cy="393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7077075" y="4611688"/>
              <a:ext cx="609600" cy="350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7977188" y="3827463"/>
              <a:ext cx="539750" cy="2619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6553200" y="3797300"/>
              <a:ext cx="539750" cy="261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35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測試模型 </a:t>
            </a:r>
            <a:r>
              <a:rPr lang="en-US" altLang="zh-TW" dirty="0"/>
              <a:t>– H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</a:t>
            </a:r>
            <a:r>
              <a:rPr lang="zh-TW" altLang="en-US" sz="2400" dirty="0"/>
              <a:t>模式將測試視為一個獨立的活動問題，</a:t>
            </a:r>
            <a:r>
              <a:rPr lang="en-US" altLang="zh-TW" sz="2400" dirty="0"/>
              <a:t>H</a:t>
            </a:r>
            <a:r>
              <a:rPr lang="zh-TW" altLang="en-US" sz="2400" dirty="0"/>
              <a:t>模式則將測試視為一個系統流程</a:t>
            </a:r>
          </a:p>
          <a:p>
            <a:r>
              <a:rPr lang="zh-TW" altLang="en-US" sz="2400" dirty="0"/>
              <a:t>測試活動貫穿整個產品週期</a:t>
            </a:r>
          </a:p>
          <a:p>
            <a:r>
              <a:rPr lang="zh-TW" altLang="en-US" sz="2400" dirty="0"/>
              <a:t>測試活動可以依序先後執行，但也可能反覆的執行</a:t>
            </a:r>
          </a:p>
          <a:p>
            <a:endParaRPr kumimoji="1"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740430" y="4051830"/>
            <a:ext cx="6748462" cy="1785937"/>
            <a:chOff x="957263" y="4030663"/>
            <a:chExt cx="6748462" cy="1785937"/>
          </a:xfrm>
        </p:grpSpPr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>
              <a:off x="3411538" y="4035425"/>
              <a:ext cx="1843087" cy="1016000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測試點</a:t>
              </a:r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957263" y="4529138"/>
              <a:ext cx="2409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508125" y="4119563"/>
              <a:ext cx="1206500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46050" tIns="73025" rIns="146050" bIns="7302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1pPr>
              <a:lvl2pPr marL="742950" indent="-285750">
                <a:defRPr sz="2400">
                  <a:solidFill>
                    <a:srgbClr val="006600"/>
                  </a:solidFill>
                  <a:latin typeface="Arial" charset="0"/>
                  <a:ea typeface="標楷體" charset="0"/>
                  <a:cs typeface="標楷體" charset="0"/>
                </a:defRPr>
              </a:lvl2pPr>
              <a:lvl3pPr marL="1143000" indent="-228600">
                <a:defRPr sz="2400">
                  <a:solidFill>
                    <a:srgbClr val="660066"/>
                  </a:solidFill>
                  <a:latin typeface="Arial" charset="0"/>
                  <a:ea typeface="標楷體" charset="0"/>
                  <a:cs typeface="標楷體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5pPr>
              <a:lvl6pPr marL="25146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6pPr>
              <a:lvl7pPr marL="29718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7pPr>
              <a:lvl8pPr marL="34290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8pPr>
              <a:lvl9pPr marL="3886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9pPr>
            </a:lstStyle>
            <a:p>
              <a:r>
                <a:rPr kumimoji="0" lang="zh-TW" altLang="en-US" sz="1800">
                  <a:latin typeface="微軟正黑體"/>
                  <a:ea typeface="微軟正黑體"/>
                  <a:cs typeface="微軟正黑體"/>
                </a:rPr>
                <a:t>測試準備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5295900" y="4513263"/>
              <a:ext cx="2409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5788025" y="4030663"/>
              <a:ext cx="1206500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46050" tIns="73025" rIns="146050" bIns="7302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1pPr>
              <a:lvl2pPr marL="742950" indent="-285750">
                <a:defRPr sz="2400">
                  <a:solidFill>
                    <a:srgbClr val="006600"/>
                  </a:solidFill>
                  <a:latin typeface="Arial" charset="0"/>
                  <a:ea typeface="標楷體" charset="0"/>
                  <a:cs typeface="標楷體" charset="0"/>
                </a:defRPr>
              </a:lvl2pPr>
              <a:lvl3pPr marL="1143000" indent="-228600">
                <a:defRPr sz="2400">
                  <a:solidFill>
                    <a:srgbClr val="660066"/>
                  </a:solidFill>
                  <a:latin typeface="Arial" charset="0"/>
                  <a:ea typeface="標楷體" charset="0"/>
                  <a:cs typeface="標楷體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5pPr>
              <a:lvl6pPr marL="25146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6pPr>
              <a:lvl7pPr marL="29718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7pPr>
              <a:lvl8pPr marL="34290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8pPr>
              <a:lvl9pPr marL="3886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9pPr>
            </a:lstStyle>
            <a:p>
              <a:r>
                <a:rPr kumimoji="0" lang="zh-TW" altLang="en-US" sz="1800">
                  <a:latin typeface="微軟正黑體"/>
                  <a:ea typeface="微軟正黑體"/>
                  <a:cs typeface="微軟正黑體"/>
                </a:rPr>
                <a:t>測試執行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085850" y="5791200"/>
              <a:ext cx="3252788" cy="14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563688" y="5395913"/>
              <a:ext cx="1206500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46050" tIns="73025" rIns="146050" bIns="7302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1pPr>
              <a:lvl2pPr marL="742950" indent="-285750">
                <a:defRPr sz="2400">
                  <a:solidFill>
                    <a:srgbClr val="006600"/>
                  </a:solidFill>
                  <a:latin typeface="Arial" charset="0"/>
                  <a:ea typeface="標楷體" charset="0"/>
                  <a:cs typeface="標楷體" charset="0"/>
                </a:defRPr>
              </a:lvl2pPr>
              <a:lvl3pPr marL="1143000" indent="-228600">
                <a:defRPr sz="2400">
                  <a:solidFill>
                    <a:srgbClr val="660066"/>
                  </a:solidFill>
                  <a:latin typeface="Arial" charset="0"/>
                  <a:ea typeface="標楷體" charset="0"/>
                  <a:cs typeface="標楷體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5pPr>
              <a:lvl6pPr marL="25146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6pPr>
              <a:lvl7pPr marL="29718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7pPr>
              <a:lvl8pPr marL="34290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8pPr>
              <a:lvl9pPr marL="3886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9pPr>
            </a:lstStyle>
            <a:p>
              <a:r>
                <a:rPr kumimoji="0" lang="zh-TW" altLang="en-US" sz="1800">
                  <a:latin typeface="微軟正黑體"/>
                  <a:ea typeface="微軟正黑體"/>
                  <a:cs typeface="微軟正黑體"/>
                </a:rPr>
                <a:t>循序測試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438650" y="5789613"/>
              <a:ext cx="325278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5830888" y="5292725"/>
              <a:ext cx="1206500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46050" tIns="73025" rIns="146050" bIns="7302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1pPr>
              <a:lvl2pPr marL="742950" indent="-285750">
                <a:defRPr sz="2400">
                  <a:solidFill>
                    <a:srgbClr val="006600"/>
                  </a:solidFill>
                  <a:latin typeface="Arial" charset="0"/>
                  <a:ea typeface="標楷體" charset="0"/>
                  <a:cs typeface="標楷體" charset="0"/>
                </a:defRPr>
              </a:lvl2pPr>
              <a:lvl3pPr marL="1143000" indent="-228600">
                <a:defRPr sz="2400">
                  <a:solidFill>
                    <a:srgbClr val="660066"/>
                  </a:solidFill>
                  <a:latin typeface="Arial" charset="0"/>
                  <a:ea typeface="標楷體" charset="0"/>
                  <a:cs typeface="標楷體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5pPr>
              <a:lvl6pPr marL="25146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6pPr>
              <a:lvl7pPr marL="29718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7pPr>
              <a:lvl8pPr marL="34290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8pPr>
              <a:lvl9pPr marL="3886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9pPr>
            </a:lstStyle>
            <a:p>
              <a:r>
                <a:rPr kumimoji="0" lang="zh-TW" altLang="en-US" sz="1800">
                  <a:latin typeface="微軟正黑體"/>
                  <a:ea typeface="微軟正黑體"/>
                  <a:cs typeface="微軟正黑體"/>
                </a:rPr>
                <a:t>其他活動</a:t>
              </a:r>
            </a:p>
          </p:txBody>
        </p:sp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>
              <a:off x="4179888" y="5138738"/>
              <a:ext cx="392112" cy="536575"/>
            </a:xfrm>
            <a:prstGeom prst="upArrow">
              <a:avLst>
                <a:gd name="adj1" fmla="val 50000"/>
                <a:gd name="adj2" fmla="val 34211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endParaRPr kumimoji="0"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07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軟體測試指引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判斷何時停止測試</a:t>
            </a:r>
          </a:p>
          <a:p>
            <a:r>
              <a:rPr lang="zh-TW" altLang="en-US" dirty="0"/>
              <a:t>清楚了解使用者需求、操作流程、系統設計與元件介面等規格</a:t>
            </a:r>
          </a:p>
          <a:p>
            <a:r>
              <a:rPr lang="zh-TW" altLang="en-US" dirty="0"/>
              <a:t>指定測試者測試的責任</a:t>
            </a:r>
          </a:p>
          <a:p>
            <a:r>
              <a:rPr lang="zh-TW" altLang="en-US" dirty="0"/>
              <a:t>描述每種測試情況的預期結果</a:t>
            </a:r>
          </a:p>
          <a:p>
            <a:r>
              <a:rPr lang="zh-TW" altLang="en-US" dirty="0"/>
              <a:t>避免無法重複產生</a:t>
            </a:r>
            <a:r>
              <a:rPr lang="en-US" altLang="zh-TW" dirty="0"/>
              <a:t>,</a:t>
            </a:r>
            <a:r>
              <a:rPr lang="zh-TW" altLang="en-US" dirty="0"/>
              <a:t>或是無規律的測試</a:t>
            </a:r>
          </a:p>
          <a:p>
            <a:r>
              <a:rPr lang="zh-TW" altLang="en-US" dirty="0"/>
              <a:t>寫出有效與無效輸入條件的測試案例</a:t>
            </a:r>
            <a:r>
              <a:rPr lang="en-US" altLang="zh-TW" dirty="0"/>
              <a:t>(test case)</a:t>
            </a:r>
          </a:p>
          <a:p>
            <a:r>
              <a:rPr lang="zh-TW" altLang="en-US" dirty="0"/>
              <a:t>進行測試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85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/>
              <a:t>軟體測試的分類方法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53364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白箱測試：著重結構測試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動態：使用測試資料進行測試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測試邊界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結構測試 </a:t>
            </a:r>
            <a:r>
              <a:rPr lang="en-US" altLang="zh-TW" sz="2800" dirty="0">
                <a:solidFill>
                  <a:srgbClr val="660066"/>
                </a:solidFill>
              </a:rPr>
              <a:t>(</a:t>
            </a:r>
            <a:r>
              <a:rPr lang="zh-TW" altLang="en-US" sz="2800" dirty="0">
                <a:solidFill>
                  <a:srgbClr val="660066"/>
                </a:solidFill>
              </a:rPr>
              <a:t>路徑涵蓋</a:t>
            </a:r>
            <a:r>
              <a:rPr lang="en-US" altLang="zh-TW" sz="2800" dirty="0">
                <a:solidFill>
                  <a:srgbClr val="660066"/>
                </a:solidFill>
              </a:rPr>
              <a:t>)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靜態：不用執行軟體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程式證明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異常分析</a:t>
            </a:r>
          </a:p>
          <a:p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黑箱測試：注重功能測試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動態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決策表格架構測試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因果圖</a:t>
            </a:r>
            <a:endParaRPr lang="en-US" altLang="zh-TW" sz="2800" dirty="0">
              <a:solidFill>
                <a:srgbClr val="660066"/>
              </a:solidFill>
            </a:endParaRP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靜態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規格證明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3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2332" y="365125"/>
            <a:ext cx="7501467" cy="1325563"/>
          </a:xfrm>
        </p:spPr>
        <p:txBody>
          <a:bodyPr/>
          <a:lstStyle/>
          <a:p>
            <a:r>
              <a:rPr kumimoji="1" lang="zh-TW" altLang="en-US" dirty="0"/>
              <a:t>重點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3028950" y="1422930"/>
            <a:ext cx="8343900" cy="4533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0000"/>
                </a:solidFill>
              </a:rPr>
              <a:t>何謂</a:t>
            </a:r>
            <a:r>
              <a:rPr lang="en-US" altLang="zh-TW" dirty="0">
                <a:solidFill>
                  <a:srgbClr val="FF0000"/>
                </a:solidFill>
              </a:rPr>
              <a:t>V&amp;V</a:t>
            </a:r>
          </a:p>
          <a:p>
            <a:r>
              <a:rPr lang="zh-TW" altLang="en-US" dirty="0"/>
              <a:t>測試流程</a:t>
            </a:r>
            <a:endParaRPr lang="en-US" altLang="zh-TW" dirty="0"/>
          </a:p>
          <a:p>
            <a:r>
              <a:rPr lang="zh-TW" altLang="en-US" dirty="0"/>
              <a:t>何謂黑箱、白箱、動態與靜態測試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何謂單元、整合、系統測試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單元測試工作重點</a:t>
            </a:r>
            <a:endParaRPr lang="en-US" altLang="zh-TW" dirty="0"/>
          </a:p>
          <a:p>
            <a:r>
              <a:rPr lang="zh-TW" altLang="en-US" dirty="0"/>
              <a:t>整合測試進行方式</a:t>
            </a:r>
            <a:endParaRPr lang="en-US" altLang="zh-TW" dirty="0"/>
          </a:p>
          <a:p>
            <a:r>
              <a:rPr lang="zh-TW" altLang="en-US" dirty="0"/>
              <a:t>列舉不同測試項目與目的 </a:t>
            </a:r>
            <a:r>
              <a:rPr lang="en-US" altLang="zh-TW" dirty="0"/>
              <a:t>(page 55 - 56)</a:t>
            </a:r>
          </a:p>
          <a:p>
            <a:r>
              <a:rPr lang="zh-TW" altLang="en-US" dirty="0"/>
              <a:t>軟體缺陷分類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93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窮舉測試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窮舉測試定義：將所有可能的輸入資料全部拿來做測試，或是覆蓋所有程式可能執行的路徑</a:t>
            </a:r>
          </a:p>
          <a:p>
            <a:r>
              <a:rPr lang="zh-TW" altLang="en-US" sz="2400" dirty="0"/>
              <a:t>測試範例將是天文數字</a:t>
            </a:r>
          </a:p>
          <a:p>
            <a:r>
              <a:rPr lang="zh-TW" altLang="en-US" sz="2400" dirty="0"/>
              <a:t>說明：假設一個軟體有兩個輸入、一個輸出。如果兩個輸入為</a:t>
            </a:r>
            <a:r>
              <a:rPr lang="en-US" altLang="zh-TW" sz="2400" dirty="0"/>
              <a:t>32</a:t>
            </a:r>
            <a:r>
              <a:rPr lang="zh-TW" altLang="en-US" sz="2400" dirty="0"/>
              <a:t>位元的整數，利用窮舉法共有</a:t>
            </a:r>
            <a:r>
              <a:rPr lang="en-US" altLang="zh-TW" sz="2400" dirty="0"/>
              <a:t>2</a:t>
            </a:r>
            <a:r>
              <a:rPr lang="en-US" altLang="zh-TW" sz="2400" baseline="30000" dirty="0"/>
              <a:t>32</a:t>
            </a:r>
            <a:r>
              <a:rPr lang="en-US" altLang="zh-TW" sz="2400" dirty="0"/>
              <a:t> *2</a:t>
            </a:r>
            <a:r>
              <a:rPr lang="en-US" altLang="zh-TW" sz="2400" baseline="30000" dirty="0"/>
              <a:t>32 </a:t>
            </a:r>
            <a:r>
              <a:rPr lang="en-US" altLang="zh-TW" sz="2400" dirty="0"/>
              <a:t>= 2</a:t>
            </a:r>
            <a:r>
              <a:rPr lang="en-US" altLang="zh-TW" sz="2400" baseline="30000" dirty="0"/>
              <a:t>64</a:t>
            </a:r>
            <a:r>
              <a:rPr lang="zh-TW" altLang="en-US" sz="2400" dirty="0"/>
              <a:t>情況，如果測試一次需要</a:t>
            </a:r>
            <a:r>
              <a:rPr lang="en-US" altLang="zh-TW" sz="2400" dirty="0"/>
              <a:t>1</a:t>
            </a:r>
            <a:r>
              <a:rPr lang="zh-TW" altLang="en-US" sz="2400" dirty="0"/>
              <a:t>毫秒，共需</a:t>
            </a:r>
            <a:r>
              <a:rPr lang="en-US" altLang="zh-TW" sz="2400" dirty="0"/>
              <a:t>5</a:t>
            </a:r>
            <a:r>
              <a:rPr lang="zh-TW" altLang="en-US" sz="2400" dirty="0"/>
              <a:t>億年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2682346" y="4564592"/>
            <a:ext cx="7064375" cy="1479550"/>
            <a:chOff x="1306513" y="4670425"/>
            <a:chExt cx="7064375" cy="1479550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3482975" y="4946650"/>
              <a:ext cx="2627313" cy="855663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待測軟體</a:t>
              </a: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306513" y="4670425"/>
              <a:ext cx="1524000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 dirty="0">
                  <a:solidFill>
                    <a:srgbClr val="008000"/>
                  </a:solidFill>
                  <a:latin typeface="微軟正黑體"/>
                  <a:ea typeface="微軟正黑體"/>
                  <a:cs typeface="微軟正黑體"/>
                </a:rPr>
                <a:t>輸入 </a:t>
              </a:r>
              <a:r>
                <a:rPr kumimoji="0" lang="en-US" altLang="zh-TW" dirty="0">
                  <a:solidFill>
                    <a:srgbClr val="008000"/>
                  </a:solidFill>
                  <a:latin typeface="微軟正黑體"/>
                  <a:ea typeface="微軟正黑體"/>
                  <a:cs typeface="微軟正黑體"/>
                </a:rPr>
                <a:t>1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319213" y="5611813"/>
              <a:ext cx="1524000" cy="5381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008000"/>
                  </a:solidFill>
                  <a:latin typeface="微軟正黑體"/>
                  <a:ea typeface="微軟正黑體"/>
                  <a:cs typeface="微軟正黑體"/>
                </a:rPr>
                <a:t>輸入 </a:t>
              </a:r>
              <a:r>
                <a:rPr kumimoji="0" lang="en-US" altLang="zh-TW">
                  <a:solidFill>
                    <a:srgbClr val="008000"/>
                  </a:solidFill>
                  <a:latin typeface="微軟正黑體"/>
                  <a:ea typeface="微軟正黑體"/>
                  <a:cs typeface="微軟正黑體"/>
                </a:rPr>
                <a:t>2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846888" y="5087938"/>
              <a:ext cx="1524000" cy="5381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008000"/>
                  </a:solidFill>
                  <a:latin typeface="微軟正黑體"/>
                  <a:ea typeface="微軟正黑體"/>
                  <a:cs typeface="微軟正黑體"/>
                </a:rPr>
                <a:t>輸出</a:t>
              </a:r>
              <a:endParaRPr kumimoji="0" lang="en-US" altLang="zh-TW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844800" y="5005388"/>
              <a:ext cx="581025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2886075" y="5510213"/>
              <a:ext cx="523875" cy="306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6167438" y="5349875"/>
              <a:ext cx="625475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04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靜態分析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靜態分析：不實際執行程式，而是透過檢查與閱讀等方式來發現錯誤的軟體測試技術，以及評估是否確實依照規劃執行邏輯順序</a:t>
            </a:r>
          </a:p>
          <a:p>
            <a:r>
              <a:rPr lang="zh-TW" altLang="en-US" dirty="0"/>
              <a:t>方式</a:t>
            </a:r>
          </a:p>
          <a:p>
            <a:pPr lvl="1"/>
            <a:r>
              <a:rPr lang="en-US" altLang="zh-TW" dirty="0">
                <a:solidFill>
                  <a:srgbClr val="008000"/>
                </a:solidFill>
              </a:rPr>
              <a:t>Walk Through (</a:t>
            </a:r>
            <a:r>
              <a:rPr lang="zh-TW" altLang="en-US" dirty="0">
                <a:solidFill>
                  <a:srgbClr val="008000"/>
                </a:solidFill>
              </a:rPr>
              <a:t>快速閱讀</a:t>
            </a:r>
            <a:r>
              <a:rPr lang="en-US" altLang="zh-TW" dirty="0">
                <a:solidFill>
                  <a:srgbClr val="008000"/>
                </a:solidFill>
              </a:rPr>
              <a:t>)</a:t>
            </a:r>
            <a:r>
              <a:rPr lang="zh-TW" altLang="en-US" dirty="0">
                <a:solidFill>
                  <a:srgbClr val="008000"/>
                </a:solidFill>
              </a:rPr>
              <a:t>：經驗豐富的開發人員，經由開發者的解釋，檢視軟體的邏輯錯誤、程式碼規範，將人腦充當電腦</a:t>
            </a:r>
          </a:p>
          <a:p>
            <a:pPr lvl="1"/>
            <a:r>
              <a:rPr lang="en-US" altLang="zh-TW" dirty="0">
                <a:solidFill>
                  <a:srgbClr val="008000"/>
                </a:solidFill>
              </a:rPr>
              <a:t>Inspection (</a:t>
            </a:r>
            <a:r>
              <a:rPr lang="zh-TW" altLang="en-US" dirty="0">
                <a:solidFill>
                  <a:srgbClr val="008000"/>
                </a:solidFill>
              </a:rPr>
              <a:t>檢閱</a:t>
            </a:r>
            <a:r>
              <a:rPr lang="en-US" altLang="zh-TW" dirty="0">
                <a:solidFill>
                  <a:srgbClr val="008000"/>
                </a:solidFill>
              </a:rPr>
              <a:t>)</a:t>
            </a:r>
            <a:r>
              <a:rPr lang="zh-TW" altLang="en-US" dirty="0">
                <a:solidFill>
                  <a:srgbClr val="008000"/>
                </a:solidFill>
              </a:rPr>
              <a:t>：以會議形式進行，明定會議目標、流程與規定、採用</a:t>
            </a:r>
            <a:r>
              <a:rPr lang="en-US" altLang="zh-TW" dirty="0">
                <a:solidFill>
                  <a:srgbClr val="008000"/>
                </a:solidFill>
              </a:rPr>
              <a:t>check list</a:t>
            </a:r>
            <a:r>
              <a:rPr lang="zh-TW" altLang="en-US" dirty="0">
                <a:solidFill>
                  <a:srgbClr val="008000"/>
                </a:solidFill>
              </a:rPr>
              <a:t>方式進行錯誤檢視</a:t>
            </a:r>
          </a:p>
          <a:p>
            <a:pPr lvl="1"/>
            <a:r>
              <a:rPr lang="en-US" altLang="zh-TW" dirty="0">
                <a:solidFill>
                  <a:srgbClr val="008000"/>
                </a:solidFill>
              </a:rPr>
              <a:t>Review(</a:t>
            </a:r>
            <a:r>
              <a:rPr lang="zh-TW" altLang="en-US" dirty="0">
                <a:solidFill>
                  <a:srgbClr val="008000"/>
                </a:solidFill>
              </a:rPr>
              <a:t>複審</a:t>
            </a:r>
            <a:r>
              <a:rPr lang="en-US" altLang="zh-TW" dirty="0">
                <a:solidFill>
                  <a:srgbClr val="008000"/>
                </a:solidFill>
              </a:rPr>
              <a:t>)</a:t>
            </a:r>
            <a:r>
              <a:rPr lang="zh-TW" altLang="en-US" dirty="0">
                <a:solidFill>
                  <a:srgbClr val="008000"/>
                </a:solidFill>
              </a:rPr>
              <a:t>：比</a:t>
            </a:r>
            <a:r>
              <a:rPr lang="en-US" altLang="zh-TW" dirty="0">
                <a:solidFill>
                  <a:srgbClr val="008000"/>
                </a:solidFill>
              </a:rPr>
              <a:t>inspection</a:t>
            </a:r>
            <a:r>
              <a:rPr lang="zh-TW" altLang="en-US" dirty="0">
                <a:solidFill>
                  <a:srgbClr val="008000"/>
                </a:solidFill>
              </a:rPr>
              <a:t>更嚴謹，第一步提供相關文件，以及常見錯誤清單。第二步召開審查會議，開發者透過講解發現程式中的錯誤。</a:t>
            </a:r>
          </a:p>
          <a:p>
            <a:pPr lvl="1"/>
            <a:endParaRPr lang="zh-TW" altLang="en-US" dirty="0">
              <a:solidFill>
                <a:srgbClr val="008000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94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測試範例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測試範例定義：由一對滿足測試情境的輸入</a:t>
            </a:r>
            <a:r>
              <a:rPr lang="en-US" altLang="zh-TW" dirty="0"/>
              <a:t>/</a:t>
            </a:r>
            <a:r>
              <a:rPr lang="zh-TW" altLang="en-US" dirty="0"/>
              <a:t>輸出資料所組成，透過這個資料範例，可以執行某個層面的軟體測試</a:t>
            </a:r>
          </a:p>
          <a:p>
            <a:r>
              <a:rPr lang="zh-TW" altLang="en-US" dirty="0"/>
              <a:t>測試範例隨測試方法不同而不同</a:t>
            </a:r>
          </a:p>
          <a:p>
            <a:r>
              <a:rPr lang="zh-TW" altLang="en-US" dirty="0"/>
              <a:t>軟體中的錯誤很多，考量時間與經費不可能全部修正，所以應該對使用者容易發生的錯誤進行測試</a:t>
            </a:r>
          </a:p>
          <a:p>
            <a:r>
              <a:rPr lang="zh-TW" altLang="en-US" dirty="0"/>
              <a:t>測試範例是為了提高有效的測試比率</a:t>
            </a:r>
          </a:p>
          <a:p>
            <a:endParaRPr kumimoji="1" lang="zh-TW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065059" y="4851930"/>
            <a:ext cx="2976563" cy="165417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rPr>
              <a:t>軟體總体錯誤</a:t>
            </a:r>
          </a:p>
          <a:p>
            <a:pPr algn="ctr"/>
            <a:endParaRPr kumimoji="0" lang="zh-TW" altLang="en-US">
              <a:solidFill>
                <a:schemeClr val="tx1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endParaRPr kumimoji="0" lang="zh-TW" altLang="en-US">
              <a:solidFill>
                <a:schemeClr val="tx1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endParaRPr kumimoji="0" lang="zh-TW" altLang="en-US">
              <a:solidFill>
                <a:schemeClr val="tx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385734" y="5591705"/>
            <a:ext cx="2393950" cy="6826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使用者易遇到錯誤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09184" y="5675842"/>
            <a:ext cx="1892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 b="1" u="sng">
                <a:latin typeface="微軟正黑體"/>
                <a:ea typeface="微軟正黑體"/>
                <a:cs typeface="微軟正黑體"/>
              </a:rPr>
              <a:t>優先測試與排除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353859" y="5910792"/>
            <a:ext cx="971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4301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常用的黑箱測試方法 </a:t>
            </a:r>
            <a:r>
              <a:rPr lang="en-US" altLang="zh-TW" dirty="0"/>
              <a:t>-</a:t>
            </a:r>
            <a:r>
              <a:rPr lang="zh-TW" altLang="en-US" dirty="0"/>
              <a:t>決策表格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522633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基本原理：這種測試特別適用於軟體需求是以</a:t>
            </a:r>
            <a:r>
              <a:rPr lang="en-US" altLang="zh-TW" dirty="0"/>
              <a:t>”if – then”</a:t>
            </a:r>
            <a:r>
              <a:rPr lang="zh-TW" altLang="en-US" dirty="0"/>
              <a:t>為敘述的系統架構</a:t>
            </a:r>
          </a:p>
          <a:p>
            <a:r>
              <a:rPr lang="zh-TW" altLang="en-US" dirty="0"/>
              <a:t>例如： </a:t>
            </a:r>
            <a:r>
              <a:rPr lang="en-US" altLang="zh-TW" dirty="0"/>
              <a:t>if </a:t>
            </a:r>
            <a:r>
              <a:rPr lang="en-US" altLang="zh-TW" dirty="0" err="1"/>
              <a:t>cond</a:t>
            </a:r>
            <a:r>
              <a:rPr lang="en-US" altLang="zh-TW" dirty="0"/>
              <a:t>(1) then action(A) else action(B)</a:t>
            </a:r>
          </a:p>
          <a:p>
            <a:r>
              <a:rPr lang="zh-TW" altLang="en-US" dirty="0"/>
              <a:t>決策表：包含了所有測試情況的欄位，上半部為必須滿足的條件，下半部為產生動作</a:t>
            </a:r>
          </a:p>
          <a:p>
            <a:r>
              <a:rPr lang="zh-TW" altLang="en-US" dirty="0"/>
              <a:t>缺點：分開考慮所有輸入內容，會出現一些沒有必要的組合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  <p:graphicFrame>
        <p:nvGraphicFramePr>
          <p:cNvPr id="4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301077"/>
              </p:ext>
            </p:extLst>
          </p:nvPr>
        </p:nvGraphicFramePr>
        <p:xfrm>
          <a:off x="9972675" y="1507597"/>
          <a:ext cx="1671638" cy="5063183"/>
        </p:xfrm>
        <a:graphic>
          <a:graphicData uri="http://schemas.openxmlformats.org/drawingml/2006/table">
            <a:tbl>
              <a:tblPr/>
              <a:tblGrid>
                <a:gridCol w="16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2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0</a:t>
                      </a:r>
                    </a:p>
                  </a:txBody>
                  <a:tcPr marL="146050" marR="146050" marT="73030" marB="730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charset="0"/>
                        <a:cs typeface="標楷體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charset="0"/>
                          <a:cs typeface="標楷體" charset="0"/>
                        </a:rPr>
                        <a:t>0</a:t>
                      </a:r>
                    </a:p>
                  </a:txBody>
                  <a:tcPr marL="146050" marR="146050" marT="73030" marB="730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8970963" y="1056747"/>
            <a:ext cx="7493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 u="sng">
                <a:latin typeface="微軟正黑體"/>
                <a:ea typeface="微軟正黑體"/>
                <a:cs typeface="微軟正黑體"/>
              </a:rPr>
              <a:t>條件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8967788" y="1472672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條件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1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8966200" y="1861609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條件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2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8967788" y="2209272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條件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3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8964613" y="2588684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條件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4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8977313" y="2949047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條件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5</a:t>
            </a: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8964613" y="3325284"/>
            <a:ext cx="942478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條件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N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8843963" y="3758672"/>
            <a:ext cx="1246460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條件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N+1</a:t>
            </a:r>
            <a:endParaRPr kumimoji="0" lang="zh-TW" altLang="en-US" sz="180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9085263" y="4277784"/>
            <a:ext cx="749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 u="sng">
                <a:latin typeface="微軟正黑體"/>
                <a:ea typeface="微軟正黑體"/>
                <a:cs typeface="微軟正黑體"/>
              </a:rPr>
              <a:t>動作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9009063" y="4649259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動作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1</a:t>
            </a: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9007475" y="5038197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動作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2</a:t>
            </a:r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9023350" y="5385859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動作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3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9020175" y="5765272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動作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4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9047163" y="6125634"/>
            <a:ext cx="890406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latin typeface="微軟正黑體"/>
                <a:ea typeface="微軟正黑體"/>
                <a:cs typeface="微軟正黑體"/>
              </a:rPr>
              <a:t>動作</a:t>
            </a:r>
            <a:r>
              <a:rPr kumimoji="0" lang="en-US" altLang="zh-TW" sz="1800">
                <a:latin typeface="微軟正黑體"/>
                <a:ea typeface="微軟正黑體"/>
                <a:cs typeface="微軟正黑體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216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常用的黑箱測試方法 </a:t>
            </a:r>
            <a:r>
              <a:rPr lang="en-US" altLang="zh-TW" dirty="0"/>
              <a:t>–</a:t>
            </a:r>
            <a:r>
              <a:rPr lang="zh-TW" altLang="en-US" dirty="0"/>
              <a:t>因果圖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zh-TW" altLang="en-US" sz="2400" dirty="0"/>
              <a:t>指定輸入</a:t>
            </a:r>
            <a:r>
              <a:rPr lang="en-US" altLang="zh-TW" sz="2400" dirty="0"/>
              <a:t>(</a:t>
            </a:r>
            <a:r>
              <a:rPr lang="zh-TW" altLang="en-US" sz="2400" dirty="0"/>
              <a:t>因</a:t>
            </a:r>
            <a:r>
              <a:rPr lang="en-US" altLang="zh-TW" sz="2400" dirty="0"/>
              <a:t>)</a:t>
            </a:r>
            <a:r>
              <a:rPr lang="zh-TW" altLang="en-US" sz="2400" dirty="0"/>
              <a:t>與輸出</a:t>
            </a:r>
            <a:r>
              <a:rPr lang="en-US" altLang="zh-TW" sz="2400" dirty="0"/>
              <a:t>(</a:t>
            </a:r>
            <a:r>
              <a:rPr lang="zh-TW" altLang="en-US" sz="2400" dirty="0"/>
              <a:t>果</a:t>
            </a:r>
            <a:r>
              <a:rPr lang="en-US" altLang="zh-TW" sz="2400" dirty="0"/>
              <a:t>)</a:t>
            </a:r>
            <a:r>
              <a:rPr lang="zh-TW" altLang="en-US" sz="2400" dirty="0"/>
              <a:t>的組合，圖形包含了相互有關係的結點，用以表示邏輯關係</a:t>
            </a:r>
          </a:p>
          <a:p>
            <a:pPr>
              <a:lnSpc>
                <a:spcPct val="85000"/>
              </a:lnSpc>
            </a:pPr>
            <a:r>
              <a:rPr lang="zh-TW" altLang="en-US" sz="2400" dirty="0"/>
              <a:t>因果圖在刪除沒有關係的輸入點後，可以產生一個精簡的決策表</a:t>
            </a:r>
          </a:p>
          <a:p>
            <a:pPr>
              <a:lnSpc>
                <a:spcPct val="85000"/>
              </a:lnSpc>
            </a:pPr>
            <a:r>
              <a:rPr lang="zh-TW" altLang="en-US" sz="2400" dirty="0"/>
              <a:t>符號</a:t>
            </a:r>
          </a:p>
          <a:p>
            <a:pPr lvl="1"/>
            <a:r>
              <a:rPr lang="zh-TW" altLang="en-US" dirty="0">
                <a:solidFill>
                  <a:srgbClr val="008000"/>
                </a:solidFill>
              </a:rPr>
              <a:t>利用</a:t>
            </a:r>
            <a:r>
              <a:rPr lang="en-US" altLang="zh-TW" dirty="0">
                <a:solidFill>
                  <a:srgbClr val="008000"/>
                </a:solidFill>
              </a:rPr>
              <a:t>”C”</a:t>
            </a:r>
            <a:r>
              <a:rPr lang="zh-TW" altLang="en-US" dirty="0">
                <a:solidFill>
                  <a:srgbClr val="008000"/>
                </a:solidFill>
              </a:rPr>
              <a:t>表示原因、以</a:t>
            </a:r>
            <a:r>
              <a:rPr lang="en-US" altLang="zh-TW" dirty="0">
                <a:solidFill>
                  <a:srgbClr val="008000"/>
                </a:solidFill>
              </a:rPr>
              <a:t>”E”</a:t>
            </a:r>
            <a:r>
              <a:rPr lang="zh-TW" altLang="en-US" dirty="0">
                <a:solidFill>
                  <a:srgbClr val="008000"/>
                </a:solidFill>
              </a:rPr>
              <a:t>表示結果</a:t>
            </a:r>
          </a:p>
          <a:p>
            <a:pPr lvl="1"/>
            <a:r>
              <a:rPr lang="zh-TW" altLang="en-US" dirty="0">
                <a:solidFill>
                  <a:srgbClr val="008000"/>
                </a:solidFill>
              </a:rPr>
              <a:t>例如有四個原因</a:t>
            </a:r>
            <a:r>
              <a:rPr lang="en-US" altLang="zh-TW" dirty="0">
                <a:solidFill>
                  <a:srgbClr val="008000"/>
                </a:solidFill>
              </a:rPr>
              <a:t>C1</a:t>
            </a:r>
            <a:r>
              <a:rPr lang="zh-TW" altLang="en-US" dirty="0">
                <a:solidFill>
                  <a:srgbClr val="008000"/>
                </a:solidFill>
              </a:rPr>
              <a:t>、</a:t>
            </a:r>
            <a:r>
              <a:rPr lang="en-US" altLang="zh-TW" dirty="0">
                <a:solidFill>
                  <a:srgbClr val="008000"/>
                </a:solidFill>
              </a:rPr>
              <a:t>C2</a:t>
            </a:r>
            <a:r>
              <a:rPr lang="zh-TW" altLang="en-US" dirty="0">
                <a:solidFill>
                  <a:srgbClr val="008000"/>
                </a:solidFill>
              </a:rPr>
              <a:t>、</a:t>
            </a:r>
            <a:r>
              <a:rPr lang="en-US" altLang="zh-TW" dirty="0">
                <a:solidFill>
                  <a:srgbClr val="008000"/>
                </a:solidFill>
              </a:rPr>
              <a:t>C3</a:t>
            </a:r>
            <a:r>
              <a:rPr lang="zh-TW" altLang="en-US" dirty="0">
                <a:solidFill>
                  <a:srgbClr val="008000"/>
                </a:solidFill>
              </a:rPr>
              <a:t>、</a:t>
            </a:r>
            <a:r>
              <a:rPr lang="en-US" altLang="zh-TW" dirty="0">
                <a:solidFill>
                  <a:srgbClr val="008000"/>
                </a:solidFill>
              </a:rPr>
              <a:t>C4</a:t>
            </a:r>
            <a:r>
              <a:rPr lang="zh-TW" altLang="en-US" dirty="0">
                <a:solidFill>
                  <a:srgbClr val="008000"/>
                </a:solidFill>
              </a:rPr>
              <a:t>，但</a:t>
            </a:r>
            <a:r>
              <a:rPr lang="en-US" altLang="zh-TW" dirty="0">
                <a:solidFill>
                  <a:srgbClr val="008000"/>
                </a:solidFill>
              </a:rPr>
              <a:t>E1</a:t>
            </a:r>
            <a:r>
              <a:rPr lang="zh-TW" altLang="en-US" dirty="0">
                <a:solidFill>
                  <a:srgbClr val="008000"/>
                </a:solidFill>
              </a:rPr>
              <a:t>僅與</a:t>
            </a:r>
            <a:r>
              <a:rPr lang="en-US" altLang="zh-TW" dirty="0">
                <a:solidFill>
                  <a:srgbClr val="008000"/>
                </a:solidFill>
              </a:rPr>
              <a:t>C2</a:t>
            </a:r>
            <a:r>
              <a:rPr lang="zh-TW" altLang="en-US" dirty="0">
                <a:solidFill>
                  <a:srgbClr val="008000"/>
                </a:solidFill>
              </a:rPr>
              <a:t>、</a:t>
            </a:r>
            <a:r>
              <a:rPr lang="en-US" altLang="zh-TW" dirty="0">
                <a:solidFill>
                  <a:srgbClr val="008000"/>
                </a:solidFill>
              </a:rPr>
              <a:t>C3</a:t>
            </a:r>
            <a:r>
              <a:rPr lang="zh-TW" altLang="en-US" dirty="0">
                <a:solidFill>
                  <a:srgbClr val="008000"/>
                </a:solidFill>
              </a:rPr>
              <a:t>、</a:t>
            </a:r>
            <a:r>
              <a:rPr lang="en-US" altLang="zh-TW" dirty="0">
                <a:solidFill>
                  <a:srgbClr val="008000"/>
                </a:solidFill>
              </a:rPr>
              <a:t>C4</a:t>
            </a:r>
            <a:r>
              <a:rPr lang="zh-TW" altLang="en-US" dirty="0">
                <a:solidFill>
                  <a:srgbClr val="008000"/>
                </a:solidFill>
              </a:rPr>
              <a:t>有關，則可以畫出以下因果圖</a:t>
            </a:r>
          </a:p>
          <a:p>
            <a:endParaRPr kumimoji="1"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535488" y="4578350"/>
            <a:ext cx="5846762" cy="1955800"/>
            <a:chOff x="2058988" y="4514850"/>
            <a:chExt cx="5846762" cy="19558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060575" y="4514850"/>
              <a:ext cx="1219200" cy="50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C2</a:t>
              </a:r>
              <a:endParaRPr kumimoji="0" lang="zh-TW" altLang="en-US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058988" y="5238750"/>
              <a:ext cx="1219200" cy="50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C3</a:t>
              </a:r>
              <a:endParaRPr kumimoji="0" lang="zh-TW" altLang="en-US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58988" y="5962650"/>
              <a:ext cx="1219200" cy="50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C4</a:t>
              </a:r>
              <a:endParaRPr kumimoji="0" lang="zh-TW" altLang="en-US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165600" y="5195888"/>
              <a:ext cx="1582738" cy="6540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And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686550" y="5251450"/>
              <a:ext cx="1219200" cy="50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E1</a:t>
              </a:r>
              <a:endParaRPr kumimoji="0" lang="zh-TW" altLang="en-US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251200" y="4833938"/>
              <a:ext cx="900113" cy="6238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309938" y="5500688"/>
              <a:ext cx="839787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3278188" y="5559425"/>
              <a:ext cx="871537" cy="573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730875" y="5543550"/>
              <a:ext cx="944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32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常用的白箱測試 </a:t>
            </a:r>
            <a:r>
              <a:rPr lang="en-US" altLang="zh-TW" dirty="0"/>
              <a:t>– </a:t>
            </a:r>
            <a:r>
              <a:rPr lang="zh-TW" altLang="en-US" dirty="0"/>
              <a:t>路徑覆蓋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路徑覆蓋測試就是設計足夠的案例，覆蓋程式中所有可能的路徑，真實世界很難做到，必須將路徑數目壓到一定限度</a:t>
            </a:r>
          </a:p>
          <a:p>
            <a:r>
              <a:rPr lang="zh-TW" altLang="en-US" dirty="0"/>
              <a:t>路徑覆蓋的複雜度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N+1 &lt; </a:t>
            </a:r>
            <a:r>
              <a:rPr lang="zh-TW" altLang="en-US" sz="2800" dirty="0">
                <a:solidFill>
                  <a:srgbClr val="008000"/>
                </a:solidFill>
              </a:rPr>
              <a:t>路徑數目 </a:t>
            </a:r>
            <a:r>
              <a:rPr lang="en-US" altLang="zh-TW" sz="2800" dirty="0">
                <a:solidFill>
                  <a:srgbClr val="008000"/>
                </a:solidFill>
              </a:rPr>
              <a:t>&lt; 2</a:t>
            </a:r>
            <a:r>
              <a:rPr lang="en-US" altLang="zh-TW" sz="2800" baseline="30000" dirty="0">
                <a:solidFill>
                  <a:srgbClr val="008000"/>
                </a:solidFill>
              </a:rPr>
              <a:t>n</a:t>
            </a:r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106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05" y="47625"/>
            <a:ext cx="7564437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06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33" y="2327804"/>
            <a:ext cx="91440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838200" y="8519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lang="zh-TW" altLang="en-US" dirty="0"/>
              <a:t>路徑覆蓋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170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常用的白箱測試 </a:t>
            </a:r>
            <a:r>
              <a:rPr lang="en-US" altLang="zh-TW" dirty="0"/>
              <a:t>– </a:t>
            </a:r>
            <a:r>
              <a:rPr lang="zh-TW" altLang="en-US" dirty="0"/>
              <a:t>邊界值測試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600" dirty="0"/>
              <a:t>從經驗得知，錯誤常發生在輸入或是輸出範圍的邊界上，因此利用邊界值的測試，可以找到更多的錯誤。</a:t>
            </a:r>
          </a:p>
          <a:p>
            <a:r>
              <a:rPr lang="zh-TW" altLang="en-US" sz="2600" dirty="0"/>
              <a:t>邊界值測試是白箱測試一個有效的方法</a:t>
            </a:r>
          </a:p>
          <a:p>
            <a:r>
              <a:rPr lang="zh-TW" altLang="en-US" sz="2600" dirty="0"/>
              <a:t>例如三角型三邊</a:t>
            </a:r>
            <a:r>
              <a:rPr lang="en-US" altLang="zh-TW" sz="2600" dirty="0"/>
              <a:t>(A</a:t>
            </a:r>
            <a:r>
              <a:rPr lang="zh-TW" altLang="en-US" sz="2600" dirty="0"/>
              <a:t>、</a:t>
            </a:r>
            <a:r>
              <a:rPr lang="en-US" altLang="zh-TW" sz="2600" dirty="0"/>
              <a:t>B</a:t>
            </a:r>
            <a:r>
              <a:rPr lang="zh-TW" altLang="en-US" sz="2600" dirty="0"/>
              <a:t>、</a:t>
            </a:r>
            <a:r>
              <a:rPr lang="en-US" altLang="zh-TW" sz="2600" dirty="0"/>
              <a:t>C)</a:t>
            </a:r>
            <a:r>
              <a:rPr lang="zh-TW" altLang="en-US" sz="2600" dirty="0"/>
              <a:t>，兩邊和大於第三邊，如果在邊界值出現</a:t>
            </a:r>
            <a:r>
              <a:rPr lang="en-US" altLang="zh-TW" sz="2600" dirty="0"/>
              <a:t>” A+B=C “</a:t>
            </a:r>
            <a:r>
              <a:rPr lang="zh-TW" altLang="en-US" sz="2600" dirty="0"/>
              <a:t>，就出現錯誤</a:t>
            </a:r>
          </a:p>
          <a:p>
            <a:r>
              <a:rPr lang="zh-TW" altLang="en-US" sz="2600" dirty="0"/>
              <a:t>方法：</a:t>
            </a:r>
          </a:p>
          <a:p>
            <a:pPr lvl="1"/>
            <a:r>
              <a:rPr lang="zh-TW" altLang="en-US" sz="2600" dirty="0">
                <a:solidFill>
                  <a:srgbClr val="008000"/>
                </a:solidFill>
              </a:rPr>
              <a:t>確定邊界值</a:t>
            </a:r>
          </a:p>
          <a:p>
            <a:pPr lvl="1"/>
            <a:r>
              <a:rPr lang="zh-TW" altLang="en-US" sz="2600" dirty="0">
                <a:solidFill>
                  <a:srgbClr val="008000"/>
                </a:solidFill>
              </a:rPr>
              <a:t>測試值的選取：等於、略小於、略大於邊界值</a:t>
            </a:r>
          </a:p>
          <a:p>
            <a:pPr lvl="1"/>
            <a:r>
              <a:rPr lang="zh-TW" altLang="en-US" sz="2600" dirty="0">
                <a:solidFill>
                  <a:srgbClr val="008000"/>
                </a:solidFill>
              </a:rPr>
              <a:t>如果輸入條件規定了參數個數，則用最大參數個數、最小參數個數、最大參數個數加</a:t>
            </a:r>
            <a:r>
              <a:rPr lang="en-US" altLang="zh-TW" sz="2600" dirty="0">
                <a:solidFill>
                  <a:srgbClr val="008000"/>
                </a:solidFill>
              </a:rPr>
              <a:t>1</a:t>
            </a:r>
            <a:r>
              <a:rPr lang="zh-TW" altLang="en-US" sz="2600" dirty="0">
                <a:solidFill>
                  <a:srgbClr val="008000"/>
                </a:solidFill>
              </a:rPr>
              <a:t>、最小參數個數</a:t>
            </a:r>
            <a:r>
              <a:rPr lang="en-US" altLang="zh-TW" sz="2600" dirty="0">
                <a:solidFill>
                  <a:srgbClr val="008000"/>
                </a:solidFill>
              </a:rPr>
              <a:t>-1</a:t>
            </a:r>
          </a:p>
          <a:p>
            <a:pPr lvl="1"/>
            <a:r>
              <a:rPr lang="zh-TW" altLang="en-US" sz="2600" dirty="0">
                <a:solidFill>
                  <a:srgbClr val="008000"/>
                </a:solidFill>
              </a:rPr>
              <a:t>如果測試資料為一集合，測試時選擇集合中第一個與最後一個作為測試範例</a:t>
            </a:r>
          </a:p>
        </p:txBody>
      </p:sp>
    </p:spTree>
    <p:extLst>
      <p:ext uri="{BB962C8B-B14F-4D97-AF65-F5344CB8AC3E}">
        <p14:creationId xmlns:p14="http://schemas.microsoft.com/office/powerpoint/2010/main" val="1415126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單元測試是對軟體基本組成單元進行測試，可以是一個函式、功能等具有基本屬性之</a:t>
            </a:r>
            <a:r>
              <a:rPr lang="en-US" altLang="zh-TW" dirty="0"/>
              <a:t>”</a:t>
            </a:r>
            <a:r>
              <a:rPr lang="zh-TW" altLang="en-US" dirty="0"/>
              <a:t>單元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重點在於發現程式實作的邏輯錯誤，也就是要發現程式模組內部的各種錯誤</a:t>
            </a:r>
          </a:p>
          <a:p>
            <a:r>
              <a:rPr lang="zh-TW" altLang="en-US" dirty="0"/>
              <a:t>單元測試不僅要白箱測試，同時也要有黑箱測試</a:t>
            </a:r>
          </a:p>
          <a:p>
            <a:r>
              <a:rPr lang="zh-TW" altLang="en-US" dirty="0"/>
              <a:t>單元測試必須是可重複的，因為程式碼修改、升級與維護都需要反覆執行</a:t>
            </a:r>
          </a:p>
          <a:p>
            <a:r>
              <a:rPr lang="zh-TW" altLang="en-US" dirty="0"/>
              <a:t>單元測試與撰寫程式所花的時間與精力大致相同。雖然會花費不少時間與成本，但卻對整個產品的測試有重大意義，因為</a:t>
            </a:r>
            <a:r>
              <a:rPr lang="en-US" altLang="zh-TW" dirty="0"/>
              <a:t>bug</a:t>
            </a:r>
            <a:r>
              <a:rPr lang="zh-TW" altLang="en-US" dirty="0"/>
              <a:t>越晚發現，所有修正的成本越高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2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499100" y="1467908"/>
            <a:ext cx="2916238" cy="985838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 sz="2000" b="1" u="sng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使用者需求</a:t>
            </a:r>
          </a:p>
          <a:p>
            <a:pPr algn="ctr"/>
            <a:endParaRPr kumimoji="0" lang="zh-TW" altLang="en-US" sz="2000" b="1" u="sng">
              <a:solidFill>
                <a:srgbClr val="FFFF66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0" lang="zh-TW" altLang="en-US" sz="2000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使用者：我需要什麼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536825" y="3334808"/>
            <a:ext cx="2916238" cy="985838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 sz="2000" b="1" u="sng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需求規格書</a:t>
            </a:r>
          </a:p>
          <a:p>
            <a:pPr algn="ctr"/>
            <a:endParaRPr kumimoji="0" lang="zh-TW" altLang="en-US" sz="2000" b="1" u="sng">
              <a:solidFill>
                <a:srgbClr val="FFFF66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0" lang="zh-TW" altLang="en-US" sz="2000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分析者：我提供什麼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348038" y="5598583"/>
            <a:ext cx="3249612" cy="985838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 sz="2000" b="1" u="sng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設計規格書</a:t>
            </a:r>
          </a:p>
          <a:p>
            <a:pPr algn="ctr"/>
            <a:endParaRPr kumimoji="0" lang="zh-TW" altLang="en-US" sz="2000" b="1" u="sng">
              <a:solidFill>
                <a:srgbClr val="FFFF66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0" lang="zh-TW" altLang="en-US" sz="2000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設計者：我要讓軟體做什麼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96188" y="5582708"/>
            <a:ext cx="2932112" cy="985838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 sz="2000" b="1" u="sng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原始程式</a:t>
            </a:r>
          </a:p>
          <a:p>
            <a:pPr algn="ctr"/>
            <a:endParaRPr kumimoji="0" lang="zh-TW" altLang="en-US" sz="2000" b="1" u="sng">
              <a:solidFill>
                <a:srgbClr val="FFFF66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0" lang="zh-TW" altLang="en-US" sz="2000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軟體工程師：我要寫什麼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24863" y="3317346"/>
            <a:ext cx="2887662" cy="985837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46050" tIns="73025" rIns="146050" bIns="73025" anchor="ctr"/>
          <a:lstStyle/>
          <a:p>
            <a:pPr algn="ctr"/>
            <a:r>
              <a:rPr kumimoji="0" lang="zh-TW" altLang="en-US" sz="2000" b="1" u="sng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產品</a:t>
            </a:r>
          </a:p>
          <a:p>
            <a:pPr algn="ctr"/>
            <a:endParaRPr kumimoji="0" lang="zh-TW" altLang="en-US" sz="2000" b="1" u="sng">
              <a:solidFill>
                <a:srgbClr val="FFFF66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0" lang="zh-TW" altLang="en-US" sz="2000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設備</a:t>
            </a:r>
            <a:r>
              <a:rPr kumimoji="0" lang="en-US" altLang="zh-TW" sz="2000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/</a:t>
            </a:r>
            <a:r>
              <a:rPr kumimoji="0" lang="zh-TW" altLang="en-US" sz="2000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rPr>
              <a:t>電腦：執行結果</a:t>
            </a:r>
          </a:p>
        </p:txBody>
      </p:sp>
      <p:sp>
        <p:nvSpPr>
          <p:cNvPr id="8" name="Arc 8"/>
          <p:cNvSpPr>
            <a:spLocks/>
          </p:cNvSpPr>
          <p:nvPr/>
        </p:nvSpPr>
        <p:spPr bwMode="auto">
          <a:xfrm flipH="1">
            <a:off x="3859213" y="1860021"/>
            <a:ext cx="1611312" cy="1392237"/>
          </a:xfrm>
          <a:custGeom>
            <a:avLst/>
            <a:gdLst>
              <a:gd name="T0" fmla="*/ 0 w 21600"/>
              <a:gd name="T1" fmla="*/ 0 h 23572"/>
              <a:gd name="T2" fmla="*/ 2147483646 w 21600"/>
              <a:gd name="T3" fmla="*/ 2147483646 h 23572"/>
              <a:gd name="T4" fmla="*/ 0 w 21600"/>
              <a:gd name="T5" fmla="*/ 2147483646 h 23572"/>
              <a:gd name="T6" fmla="*/ 0 60000 65536"/>
              <a:gd name="T7" fmla="*/ 0 60000 65536"/>
              <a:gd name="T8" fmla="*/ 0 60000 65536"/>
              <a:gd name="T9" fmla="*/ 0 w 21600"/>
              <a:gd name="T10" fmla="*/ 0 h 23572"/>
              <a:gd name="T11" fmla="*/ 21600 w 21600"/>
              <a:gd name="T12" fmla="*/ 23572 h 235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57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258"/>
                  <a:pt x="21569" y="22916"/>
                  <a:pt x="21509" y="23571"/>
                </a:cubicBezTo>
              </a:path>
              <a:path w="21600" h="2357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258"/>
                  <a:pt x="21569" y="22916"/>
                  <a:pt x="21509" y="2357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90988" y="2541058"/>
            <a:ext cx="800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20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理解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005263" y="4427008"/>
            <a:ext cx="520700" cy="1089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1" name="Arc 11"/>
          <p:cNvSpPr>
            <a:spLocks/>
          </p:cNvSpPr>
          <p:nvPr/>
        </p:nvSpPr>
        <p:spPr bwMode="auto">
          <a:xfrm>
            <a:off x="8445500" y="1842558"/>
            <a:ext cx="1770063" cy="140811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630988" y="6125633"/>
            <a:ext cx="942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9650413" y="4368271"/>
            <a:ext cx="508000" cy="1162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213850" y="2382308"/>
            <a:ext cx="800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20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確認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lang="zh-TW" altLang="en-US" dirty="0"/>
              <a:t>軟體開發週期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1800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單元測試的內容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測試者要依據詳細的設計規格書，了解模組的</a:t>
            </a:r>
            <a:r>
              <a:rPr lang="en-US" altLang="zh-TW" dirty="0"/>
              <a:t>IO</a:t>
            </a:r>
            <a:r>
              <a:rPr lang="zh-TW" altLang="en-US" dirty="0"/>
              <a:t>條件和邏輯架構，主要採用白箱測試，黑箱測試之案例為輔，使之對於合理與不合理之輸入都能鑑別與回應</a:t>
            </a:r>
          </a:p>
          <a:p>
            <a:r>
              <a:rPr lang="zh-TW" altLang="en-US" dirty="0"/>
              <a:t>測試內容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模組介面：檢查進出模組的資料是否正確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區域資料結構測試：檢查資料結構是否保持完整性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執行路徑測試：檢查計算錯誤、判斷錯誤、流程控制錯誤產生的程式錯誤</a:t>
            </a:r>
            <a:endParaRPr lang="en-US" altLang="zh-TW" sz="2800" dirty="0">
              <a:solidFill>
                <a:srgbClr val="008000"/>
              </a:solidFill>
            </a:endParaRP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錯誤處理測試：內部錯誤處理是否有效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邊界測試：檢查臨界資料是否正確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342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單元測試內容</a:t>
            </a:r>
            <a:r>
              <a:rPr lang="en-US" altLang="zh-TW" dirty="0"/>
              <a:t> - </a:t>
            </a:r>
            <a:r>
              <a:rPr lang="zh-TW" altLang="en-US" dirty="0"/>
              <a:t>模組介面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參數的數入個數、型態、順序</a:t>
            </a:r>
          </a:p>
          <a:p>
            <a:r>
              <a:rPr lang="zh-TW" altLang="en-US" dirty="0"/>
              <a:t>所測的模組，如果有呼叫到其他子模組，需測試這些參數是否匹配</a:t>
            </a:r>
          </a:p>
          <a:p>
            <a:r>
              <a:rPr lang="zh-TW" altLang="en-US" dirty="0"/>
              <a:t>是否修改到僅作為輸入用的參數</a:t>
            </a:r>
          </a:p>
          <a:p>
            <a:r>
              <a:rPr lang="zh-TW" altLang="en-US" dirty="0"/>
              <a:t>輸出的參數個數、型態、順序是否正確</a:t>
            </a:r>
          </a:p>
          <a:p>
            <a:r>
              <a:rPr lang="zh-TW" altLang="en-US" dirty="0"/>
              <a:t>全域變數的定義在各模組間是否一致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535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單元測試內容</a:t>
            </a:r>
            <a:r>
              <a:rPr lang="en-US" altLang="zh-TW" dirty="0"/>
              <a:t> -</a:t>
            </a:r>
            <a:r>
              <a:rPr lang="zh-TW" altLang="en-US" dirty="0"/>
              <a:t>區域資料結構測試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檢查不一致或不正確的資料類型</a:t>
            </a:r>
          </a:p>
          <a:p>
            <a:r>
              <a:rPr lang="zh-TW" altLang="en-US" dirty="0"/>
              <a:t>使用尚未初始化的變數</a:t>
            </a:r>
          </a:p>
          <a:p>
            <a:r>
              <a:rPr lang="zh-TW" altLang="en-US" dirty="0"/>
              <a:t>錯誤的初始值或是預設值</a:t>
            </a:r>
          </a:p>
          <a:p>
            <a:r>
              <a:rPr lang="zh-TW" altLang="en-US" dirty="0"/>
              <a:t>變數名稱拼寫錯誤</a:t>
            </a:r>
          </a:p>
          <a:p>
            <a:r>
              <a:rPr lang="zh-TW" altLang="en-US" dirty="0"/>
              <a:t>檢查不一致的說明資料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88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單元測試內容</a:t>
            </a:r>
            <a:r>
              <a:rPr lang="en-US" altLang="zh-TW" dirty="0"/>
              <a:t> -</a:t>
            </a:r>
            <a:r>
              <a:rPr lang="zh-TW" altLang="en-US" dirty="0"/>
              <a:t>執行路徑測試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運算的優先順序不正確</a:t>
            </a:r>
          </a:p>
          <a:p>
            <a:r>
              <a:rPr lang="zh-TW" altLang="en-US" dirty="0"/>
              <a:t>物件的資料型態彼此不相容</a:t>
            </a:r>
          </a:p>
          <a:p>
            <a:r>
              <a:rPr lang="zh-TW" altLang="en-US" dirty="0"/>
              <a:t>演算法錯誤</a:t>
            </a:r>
          </a:p>
          <a:p>
            <a:r>
              <a:rPr lang="zh-TW" altLang="en-US" dirty="0"/>
              <a:t>運算精度不夠</a:t>
            </a:r>
          </a:p>
          <a:p>
            <a:r>
              <a:rPr lang="zh-TW" altLang="en-US" dirty="0"/>
              <a:t>運算符號表示錯誤，邏輯符號表示不正確</a:t>
            </a:r>
          </a:p>
          <a:p>
            <a:r>
              <a:rPr lang="en-US" altLang="zh-TW" dirty="0"/>
              <a:t>“</a:t>
            </a:r>
            <a:r>
              <a:rPr lang="zh-TW" altLang="en-US" dirty="0"/>
              <a:t>差</a:t>
            </a:r>
            <a:r>
              <a:rPr lang="en-US" altLang="zh-TW" dirty="0"/>
              <a:t>1</a:t>
            </a:r>
            <a:r>
              <a:rPr lang="zh-TW" altLang="en-US" dirty="0"/>
              <a:t>的錯誤</a:t>
            </a:r>
            <a:r>
              <a:rPr lang="en-US" altLang="zh-TW" dirty="0"/>
              <a:t>”</a:t>
            </a:r>
            <a:r>
              <a:rPr lang="zh-TW" altLang="en-US" dirty="0"/>
              <a:t>，迴圈數少一次，或是多一次</a:t>
            </a:r>
          </a:p>
          <a:p>
            <a:r>
              <a:rPr lang="zh-TW" altLang="en-US" dirty="0"/>
              <a:t>錯誤或不可能的終止迴圈</a:t>
            </a:r>
          </a:p>
          <a:p>
            <a:r>
              <a:rPr lang="zh-TW" altLang="en-US" dirty="0"/>
              <a:t>不小心修改迴圈的變數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520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單元測試內容</a:t>
            </a:r>
            <a:r>
              <a:rPr lang="en-US" altLang="zh-TW" dirty="0"/>
              <a:t> -</a:t>
            </a:r>
            <a:r>
              <a:rPr lang="zh-TW" altLang="en-US" dirty="0"/>
              <a:t>錯誤處理測試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出錯的描述不足以對錯誤定位和確定錯誤的原因</a:t>
            </a:r>
          </a:p>
          <a:p>
            <a:r>
              <a:rPr lang="zh-TW" altLang="en-US" dirty="0"/>
              <a:t>顯示的錯誤與實際的錯誤不符</a:t>
            </a:r>
          </a:p>
          <a:p>
            <a:r>
              <a:rPr lang="zh-TW" altLang="en-US" dirty="0"/>
              <a:t>對錯誤的處理不當</a:t>
            </a:r>
          </a:p>
          <a:p>
            <a:r>
              <a:rPr lang="zh-TW" altLang="en-US" dirty="0"/>
              <a:t>在錯誤處理之前，錯誤已經引起其他系統單元的錯誤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622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單元測試內容</a:t>
            </a:r>
            <a:r>
              <a:rPr lang="en-US" altLang="zh-TW" dirty="0"/>
              <a:t> –</a:t>
            </a:r>
            <a:r>
              <a:rPr lang="zh-TW" altLang="en-US" dirty="0"/>
              <a:t>邊界測試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n</a:t>
            </a:r>
            <a:r>
              <a:rPr lang="zh-TW" altLang="en-US" dirty="0"/>
              <a:t>次迴圈中測試第</a:t>
            </a:r>
            <a:r>
              <a:rPr lang="en-US" altLang="zh-TW" dirty="0"/>
              <a:t>0</a:t>
            </a:r>
            <a:r>
              <a:rPr lang="zh-TW" altLang="en-US" dirty="0"/>
              <a:t>次</a:t>
            </a:r>
            <a:r>
              <a:rPr lang="en-US" altLang="zh-TW" dirty="0"/>
              <a:t>,</a:t>
            </a: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  <a:r>
              <a:rPr lang="en-US" altLang="zh-TW" dirty="0"/>
              <a:t>,</a:t>
            </a:r>
            <a:r>
              <a:rPr lang="zh-TW" altLang="en-US" dirty="0"/>
              <a:t>第</a:t>
            </a:r>
            <a:r>
              <a:rPr lang="en-US" altLang="zh-TW" dirty="0"/>
              <a:t>n-1</a:t>
            </a:r>
            <a:r>
              <a:rPr lang="zh-TW" altLang="en-US" dirty="0"/>
              <a:t>次</a:t>
            </a:r>
            <a:r>
              <a:rPr lang="en-US" altLang="zh-TW" dirty="0"/>
              <a:t>,</a:t>
            </a:r>
            <a:r>
              <a:rPr lang="zh-TW" altLang="en-US" dirty="0"/>
              <a:t>第</a:t>
            </a:r>
            <a:r>
              <a:rPr lang="en-US" altLang="zh-TW" dirty="0"/>
              <a:t>n</a:t>
            </a:r>
            <a:r>
              <a:rPr lang="zh-TW" altLang="en-US" dirty="0"/>
              <a:t>次</a:t>
            </a:r>
            <a:r>
              <a:rPr lang="en-US" altLang="zh-TW" dirty="0"/>
              <a:t>,</a:t>
            </a:r>
            <a:r>
              <a:rPr lang="zh-TW" altLang="en-US" dirty="0"/>
              <a:t>第</a:t>
            </a:r>
            <a:r>
              <a:rPr lang="en-US" altLang="zh-TW" dirty="0"/>
              <a:t>n+1</a:t>
            </a:r>
            <a:r>
              <a:rPr lang="zh-TW" altLang="en-US" dirty="0"/>
              <a:t>次</a:t>
            </a:r>
          </a:p>
          <a:p>
            <a:r>
              <a:rPr lang="zh-TW" altLang="en-US" dirty="0"/>
              <a:t>邏輯判斷中取條件的最大或是最小值是否有錯誤</a:t>
            </a:r>
          </a:p>
          <a:p>
            <a:r>
              <a:rPr lang="zh-TW" altLang="en-US" dirty="0"/>
              <a:t>資料流程中在等於、小於、大於這些比較值條件下執行是否正確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763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單元測試的環境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在單元測試時，如果該測試模組不是獨立完整的程式，需要兩個輔助的模組</a:t>
            </a:r>
          </a:p>
          <a:p>
            <a:r>
              <a:rPr lang="zh-TW" altLang="en-US" dirty="0"/>
              <a:t>驅動模組</a:t>
            </a:r>
            <a:r>
              <a:rPr lang="en-US" altLang="zh-TW" dirty="0"/>
              <a:t>(Driver)</a:t>
            </a:r>
            <a:r>
              <a:rPr lang="zh-TW" altLang="en-US" dirty="0"/>
              <a:t>：接收資料後轉傳給測試單元，再接收輸出結果</a:t>
            </a:r>
          </a:p>
          <a:p>
            <a:r>
              <a:rPr lang="zh-TW" altLang="en-US" dirty="0"/>
              <a:t>樁模組</a:t>
            </a:r>
            <a:r>
              <a:rPr lang="en-US" altLang="zh-TW" dirty="0"/>
              <a:t>(stub)</a:t>
            </a:r>
            <a:r>
              <a:rPr lang="zh-TW" altLang="en-US" dirty="0"/>
              <a:t>：代替測試單元所呼叫的子模組</a:t>
            </a:r>
            <a:endParaRPr lang="en-US" altLang="zh-TW" dirty="0"/>
          </a:p>
          <a:p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11425" y="4120091"/>
            <a:ext cx="7226300" cy="2422525"/>
            <a:chOff x="987425" y="3844925"/>
            <a:chExt cx="7226300" cy="2422525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3652838" y="4818063"/>
              <a:ext cx="2001837" cy="492125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被測試單元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622675" y="3886200"/>
              <a:ext cx="2001838" cy="492125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Driver</a:t>
              </a:r>
              <a:endParaRPr kumimoji="0" lang="zh-TW" altLang="en-US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408238" y="5775325"/>
              <a:ext cx="1260475" cy="492125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Stub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17963" y="5757863"/>
              <a:ext cx="1260475" cy="492125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Stub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5599113" y="5743575"/>
              <a:ext cx="1260475" cy="492125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Stub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87425" y="3889375"/>
              <a:ext cx="1958975" cy="538163"/>
            </a:xfrm>
            <a:prstGeom prst="ellipse">
              <a:avLst/>
            </a:prstGeom>
            <a:solidFill>
              <a:srgbClr val="0078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</a:rPr>
                <a:t>測試案例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254750" y="3844925"/>
              <a:ext cx="1958975" cy="538163"/>
            </a:xfrm>
            <a:prstGeom prst="ellipse">
              <a:avLst/>
            </a:prstGeom>
            <a:solidFill>
              <a:srgbClr val="0078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</a:rPr>
                <a:t>測試結果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163888" y="5341938"/>
              <a:ext cx="914400" cy="390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253038" y="5340350"/>
              <a:ext cx="841375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4700588" y="5311775"/>
              <a:ext cx="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656138" y="4397375"/>
              <a:ext cx="14287" cy="376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987675" y="4148138"/>
              <a:ext cx="566738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5641975" y="4132263"/>
              <a:ext cx="566738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cxnSp>
          <p:nvCxnSpPr>
            <p:cNvPr id="18" name="AutoShape 17"/>
            <p:cNvCxnSpPr>
              <a:cxnSpLocks noChangeShapeType="1"/>
              <a:stCxn id="10" idx="4"/>
              <a:endCxn id="5" idx="1"/>
            </p:cNvCxnSpPr>
            <p:nvPr/>
          </p:nvCxnSpPr>
          <p:spPr bwMode="auto">
            <a:xfrm rot="16200000" flipH="1">
              <a:off x="2491582" y="3902869"/>
              <a:ext cx="636587" cy="1685925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5" idx="3"/>
              <a:endCxn id="11" idx="4"/>
            </p:cNvCxnSpPr>
            <p:nvPr/>
          </p:nvCxnSpPr>
          <p:spPr bwMode="auto">
            <a:xfrm flipV="1">
              <a:off x="5654675" y="4383088"/>
              <a:ext cx="1579563" cy="681037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72674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單元測試實施步驟與文件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25633" cy="4351338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測試計劃：針對測試目標，規定測試範圍、環境、人員分工與時間表</a:t>
            </a:r>
          </a:p>
          <a:p>
            <a:r>
              <a:rPr lang="zh-TW" altLang="en-US" dirty="0"/>
              <a:t>測試設計：根據測試計劃，設計測試範例包括測試步驟、測試場景、測試程式與資料、預期結果</a:t>
            </a:r>
          </a:p>
          <a:p>
            <a:r>
              <a:rPr lang="zh-TW" altLang="en-US" dirty="0"/>
              <a:t>測試執行：執行測試設計</a:t>
            </a:r>
            <a:endParaRPr lang="en-US" altLang="zh-TW" dirty="0"/>
          </a:p>
          <a:p>
            <a:r>
              <a:rPr lang="zh-TW" altLang="en-US" dirty="0"/>
              <a:t>測試記錄：記錄執行過程與結果</a:t>
            </a:r>
          </a:p>
          <a:p>
            <a:r>
              <a:rPr lang="zh-TW" altLang="en-US" dirty="0"/>
              <a:t>缺陷追蹤：記錄、評估與分發缺陷報告</a:t>
            </a:r>
          </a:p>
          <a:p>
            <a:r>
              <a:rPr lang="zh-TW" altLang="en-US" dirty="0"/>
              <a:t>測試結果：評估最後的測試品質與效果</a:t>
            </a:r>
          </a:p>
          <a:p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00950" y="984250"/>
            <a:ext cx="4343400" cy="5526088"/>
            <a:chOff x="4743450" y="1174750"/>
            <a:chExt cx="4343400" cy="5526088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4743450" y="1174750"/>
              <a:ext cx="1985963" cy="709613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測試計劃</a:t>
              </a:r>
            </a:p>
            <a:p>
              <a:pPr algn="ctr"/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(</a:t>
              </a:r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測試計畫文件</a:t>
              </a:r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)</a:t>
              </a: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4770438" y="2162175"/>
              <a:ext cx="1985962" cy="709613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測試設計</a:t>
              </a:r>
            </a:p>
            <a:p>
              <a:pPr algn="ctr"/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(</a:t>
              </a:r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測試範例文件</a:t>
              </a:r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)</a:t>
              </a:r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4814888" y="3178175"/>
              <a:ext cx="1985962" cy="709613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測試執行</a:t>
              </a:r>
              <a:endParaRPr kumimoji="0" lang="en-US" altLang="zh-TW">
                <a:solidFill>
                  <a:srgbClr val="FFFF66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4814888" y="4194175"/>
              <a:ext cx="1985962" cy="709613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測試記錄</a:t>
              </a:r>
            </a:p>
            <a:p>
              <a:pPr algn="ctr"/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(</a:t>
              </a:r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測試記錄文件</a:t>
              </a:r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)</a:t>
              </a: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4813300" y="5991225"/>
              <a:ext cx="1985963" cy="709613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測試結果</a:t>
              </a:r>
            </a:p>
            <a:p>
              <a:pPr algn="ctr"/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(</a:t>
              </a:r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測試總結報告</a:t>
              </a:r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)</a:t>
              </a:r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7100888" y="5105400"/>
              <a:ext cx="1985962" cy="709613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缺陷追蹤</a:t>
              </a:r>
            </a:p>
            <a:p>
              <a:pPr algn="ctr"/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(</a:t>
              </a:r>
              <a:r>
                <a:rPr kumimoji="0" lang="zh-TW" altLang="en-US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缺陷追蹤報告</a:t>
              </a:r>
              <a:r>
                <a:rPr kumimoji="0" lang="en-US" altLang="zh-TW">
                  <a:solidFill>
                    <a:srgbClr val="FFFF66"/>
                  </a:solidFill>
                  <a:latin typeface="微軟正黑體"/>
                  <a:ea typeface="微軟正黑體"/>
                  <a:cs typeface="微軟正黑體"/>
                </a:rPr>
                <a:t>)</a:t>
              </a: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5035550" y="5224463"/>
              <a:ext cx="1495425" cy="53657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zh-TW" altLang="en-US">
                  <a:latin typeface="微軟正黑體"/>
                  <a:ea typeface="微軟正黑體"/>
                  <a:cs typeface="微軟正黑體"/>
                </a:rPr>
                <a:t>分析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732463" y="1887538"/>
              <a:ext cx="15875" cy="231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745163" y="2901950"/>
              <a:ext cx="15875" cy="231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5775325" y="3903663"/>
              <a:ext cx="15875" cy="231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788025" y="4933950"/>
              <a:ext cx="15875" cy="231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789613" y="5746750"/>
              <a:ext cx="15875" cy="231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6602413" y="5454650"/>
              <a:ext cx="4508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cxnSp>
          <p:nvCxnSpPr>
            <p:cNvPr id="18" name="AutoShape 22"/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rot="5400000" flipH="1">
              <a:off x="7169944" y="4180681"/>
              <a:ext cx="555625" cy="129381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23"/>
            <p:cNvCxnSpPr>
              <a:cxnSpLocks noChangeShapeType="1"/>
              <a:stCxn id="10" idx="0"/>
              <a:endCxn id="7" idx="3"/>
            </p:cNvCxnSpPr>
            <p:nvPr/>
          </p:nvCxnSpPr>
          <p:spPr bwMode="auto">
            <a:xfrm rot="5400000" flipH="1">
              <a:off x="6661944" y="3672681"/>
              <a:ext cx="1571625" cy="129381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24"/>
            <p:cNvCxnSpPr>
              <a:cxnSpLocks noChangeShapeType="1"/>
              <a:stCxn id="10" idx="0"/>
              <a:endCxn id="6" idx="3"/>
            </p:cNvCxnSpPr>
            <p:nvPr/>
          </p:nvCxnSpPr>
          <p:spPr bwMode="auto">
            <a:xfrm rot="5400000" flipH="1">
              <a:off x="6131719" y="3142456"/>
              <a:ext cx="2587625" cy="133826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25"/>
            <p:cNvCxnSpPr>
              <a:cxnSpLocks noChangeShapeType="1"/>
              <a:stCxn id="10" idx="0"/>
              <a:endCxn id="5" idx="3"/>
            </p:cNvCxnSpPr>
            <p:nvPr/>
          </p:nvCxnSpPr>
          <p:spPr bwMode="auto">
            <a:xfrm rot="5400000" flipH="1">
              <a:off x="5624513" y="2635250"/>
              <a:ext cx="3575050" cy="1365250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4844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單元測試文件範例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zh-TW" altLang="en-US" sz="1800" dirty="0"/>
              <a:t>測試計劃基本資料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測試單元名稱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完成測試日期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測試摘要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測試目的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測試範圍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測試類型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測試環境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被測元件原始程式碼位置</a:t>
            </a:r>
          </a:p>
          <a:p>
            <a:pPr>
              <a:lnSpc>
                <a:spcPct val="85000"/>
              </a:lnSpc>
            </a:pPr>
            <a:r>
              <a:rPr lang="zh-TW" altLang="en-US" sz="1800" dirty="0"/>
              <a:t>測試範例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範例編號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範例情境描述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測試步驟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測試資料說明</a:t>
            </a:r>
          </a:p>
          <a:p>
            <a:pPr lvl="1"/>
            <a:r>
              <a:rPr lang="zh-TW" altLang="en-US" sz="1800" dirty="0">
                <a:solidFill>
                  <a:srgbClr val="008000"/>
                </a:solidFill>
              </a:rPr>
              <a:t>期望輸出結果</a:t>
            </a:r>
          </a:p>
          <a:p>
            <a:endParaRPr kumimoji="1" lang="zh-TW" altLang="en-US" sz="18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zh-TW" altLang="en-US" sz="1800" dirty="0"/>
              <a:t>測試記錄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測試人員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測試時間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測試內容：如路徑測試、介面測試、宣告測試</a:t>
            </a:r>
            <a:r>
              <a:rPr lang="en-US" altLang="zh-TW" sz="1800" dirty="0">
                <a:solidFill>
                  <a:srgbClr val="008000"/>
                </a:solidFill>
              </a:rPr>
              <a:t>..</a:t>
            </a:r>
            <a:r>
              <a:rPr lang="zh-TW" altLang="en-US" sz="1800" dirty="0">
                <a:solidFill>
                  <a:srgbClr val="008000"/>
                </a:solidFill>
              </a:rPr>
              <a:t>等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使用測試範例編號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輸出結果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測試觀察符不符合期望結果</a:t>
            </a:r>
          </a:p>
          <a:p>
            <a:pPr>
              <a:lnSpc>
                <a:spcPct val="75000"/>
              </a:lnSpc>
            </a:pPr>
            <a:r>
              <a:rPr lang="zh-TW" altLang="en-US" sz="1800" dirty="0"/>
              <a:t>缺陷追蹤報告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嚴重程度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錯誤詳細描述與重現方式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建議修改方式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修改人員與修正時間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執行狀況：提交、複審、修改中、修正完</a:t>
            </a:r>
            <a:r>
              <a:rPr lang="zh-TW" altLang="en-US" sz="1800" dirty="0"/>
              <a:t>畢</a:t>
            </a:r>
          </a:p>
          <a:p>
            <a:pPr>
              <a:lnSpc>
                <a:spcPct val="75000"/>
              </a:lnSpc>
            </a:pPr>
            <a:r>
              <a:rPr lang="zh-TW" altLang="en-US" sz="1800" dirty="0"/>
              <a:t>測試總結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缺陷統計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是否通過單元測試</a:t>
            </a:r>
          </a:p>
          <a:p>
            <a:endParaRPr kumimoji="1" lang="zh-TW" alt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76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整合測試：依照設計規格，對所有需要組裝的單元模組進行整合測試，又稱為組裝測試或是聯合測試</a:t>
            </a:r>
          </a:p>
          <a:p>
            <a:r>
              <a:rPr lang="zh-TW" altLang="en-US" dirty="0"/>
              <a:t>測試考量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模組組裝時，穿越模組介面的資料是否正確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每個功能組裝起來後，會不會造成另一個模組不良的結果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各個子模組整合起來，是否達成總體功能要求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全域變數是否有問題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單個模組的錯誤是否有累積的效應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76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軟體測試的迷思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由於大多數企業缺乏軟體測試與實踐之知識，所以對軟體測試工作容易有以下幾點誤解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軟體品質有問題，全部是軟體工程師的錯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文件化過程太浪費時間，口頭說說就好</a:t>
            </a:r>
            <a:endParaRPr lang="en-US" altLang="zh-TW" sz="2800" dirty="0">
              <a:solidFill>
                <a:srgbClr val="008000"/>
              </a:solidFill>
            </a:endParaRP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軟體測試技術要求不高，隨便找一個人就能做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等到產品開發最後階段才進行測試</a:t>
            </a:r>
          </a:p>
        </p:txBody>
      </p:sp>
    </p:spTree>
    <p:extLst>
      <p:ext uri="{BB962C8B-B14F-4D97-AF65-F5344CB8AC3E}">
        <p14:creationId xmlns:p14="http://schemas.microsoft.com/office/powerpoint/2010/main" val="1834636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整合測試與單元測試關聯與區別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整合測試對象是模組間的整合關係，找出與軟體設計相關的程式結構、模組呼叫關係、模組介面方面的問題</a:t>
            </a:r>
          </a:p>
          <a:p>
            <a:r>
              <a:rPr lang="zh-TW" altLang="en-US" dirty="0"/>
              <a:t>單元測試主要是模組內部的白箱測試</a:t>
            </a:r>
          </a:p>
          <a:p>
            <a:r>
              <a:rPr lang="zh-TW" altLang="en-US" dirty="0"/>
              <a:t>整合測試以程式結構測試為主，發現軟體與系統定義不符合或是與之矛盾的地方，測試方式結合黑箱與白箱測試，但以黑箱測試為主</a:t>
            </a:r>
          </a:p>
        </p:txBody>
      </p:sp>
    </p:spTree>
    <p:extLst>
      <p:ext uri="{BB962C8B-B14F-4D97-AF65-F5344CB8AC3E}">
        <p14:creationId xmlns:p14="http://schemas.microsoft.com/office/powerpoint/2010/main" val="418085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整合測試步驟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zh-TW" altLang="en-US" dirty="0"/>
              <a:t>首先確定子系統有哪些模組，保證這些模組都通過單元測試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主要依據</a:t>
            </a:r>
            <a:r>
              <a:rPr lang="en-US" altLang="zh-TW" sz="2800" dirty="0">
                <a:solidFill>
                  <a:srgbClr val="008000"/>
                </a:solidFill>
              </a:rPr>
              <a:t>”</a:t>
            </a:r>
            <a:r>
              <a:rPr lang="zh-TW" altLang="en-US" sz="2800" dirty="0">
                <a:solidFill>
                  <a:srgbClr val="008000"/>
                </a:solidFill>
              </a:rPr>
              <a:t>軟體設計說明書</a:t>
            </a:r>
            <a:r>
              <a:rPr lang="en-US" altLang="zh-TW" sz="2800" dirty="0">
                <a:solidFill>
                  <a:srgbClr val="008000"/>
                </a:solidFill>
              </a:rPr>
              <a:t>”</a:t>
            </a:r>
          </a:p>
          <a:p>
            <a:pPr>
              <a:lnSpc>
                <a:spcPct val="85000"/>
              </a:lnSpc>
            </a:pPr>
            <a:r>
              <a:rPr lang="zh-TW" altLang="en-US" dirty="0"/>
              <a:t>由開發人員組裝這些模組，生成一個子系統，並保證各模組都能正常發揮功能</a:t>
            </a:r>
          </a:p>
          <a:p>
            <a:pPr>
              <a:lnSpc>
                <a:spcPct val="85000"/>
              </a:lnSpc>
            </a:pPr>
            <a:r>
              <a:rPr lang="zh-TW" altLang="en-US" dirty="0"/>
              <a:t>設計測試範例，以一個關鍵模組為核心展開測試。測試重點以功能與性能為主軸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擬定測試計劃：進度安排、測試範例、人員分配</a:t>
            </a:r>
          </a:p>
          <a:p>
            <a:pPr>
              <a:lnSpc>
                <a:spcPct val="85000"/>
              </a:lnSpc>
            </a:pPr>
            <a:r>
              <a:rPr lang="zh-TW" altLang="en-US" dirty="0"/>
              <a:t>搭建必要的測試環境，按照所寫的測試範例，進行測試</a:t>
            </a:r>
          </a:p>
          <a:p>
            <a:pPr>
              <a:lnSpc>
                <a:spcPct val="85000"/>
              </a:lnSpc>
            </a:pPr>
            <a:r>
              <a:rPr lang="zh-TW" altLang="en-US" dirty="0"/>
              <a:t>記錄測試結果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問題記錄、問題解決追蹤報告、測試總結</a:t>
            </a:r>
          </a:p>
          <a:p>
            <a:pPr lvl="1"/>
            <a:endParaRPr lang="zh-TW" altLang="en-US" sz="28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053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整合測試系統建置方式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一次性整合方式：又稱整體組裝，首先將每個模組分別進行模組測試，然後再把所有模組裝在一起，達成所要的測試。</a:t>
            </a:r>
          </a:p>
          <a:p>
            <a:pPr lvl="1"/>
            <a:r>
              <a:rPr lang="zh-TW" altLang="en-US" dirty="0">
                <a:solidFill>
                  <a:srgbClr val="008000"/>
                </a:solidFill>
              </a:rPr>
              <a:t>缺點：實務上一次整合成功的機會不大，即便發現錯誤，有時很難判定出問題的模組為何</a:t>
            </a:r>
          </a:p>
          <a:p>
            <a:r>
              <a:rPr lang="zh-TW" altLang="en-US" sz="2400" dirty="0"/>
              <a:t>由上而下的增殖方式：將模組沿控制層次由上而下進行整合</a:t>
            </a:r>
          </a:p>
          <a:p>
            <a:pPr lvl="1"/>
            <a:r>
              <a:rPr lang="zh-TW" altLang="en-US" dirty="0">
                <a:solidFill>
                  <a:srgbClr val="008000"/>
                </a:solidFill>
              </a:rPr>
              <a:t>優點：較早驗證了主要控制流程與邏輯判斷點</a:t>
            </a:r>
          </a:p>
          <a:p>
            <a:pPr lvl="1"/>
            <a:r>
              <a:rPr lang="zh-TW" altLang="en-US" dirty="0">
                <a:solidFill>
                  <a:srgbClr val="008000"/>
                </a:solidFill>
              </a:rPr>
              <a:t>缺點：需要模擬一些</a:t>
            </a:r>
            <a:r>
              <a:rPr lang="en-US" altLang="zh-TW" dirty="0">
                <a:solidFill>
                  <a:srgbClr val="008000"/>
                </a:solidFill>
              </a:rPr>
              <a:t>Stub</a:t>
            </a:r>
            <a:r>
              <a:rPr lang="zh-TW" altLang="en-US" dirty="0">
                <a:solidFill>
                  <a:srgbClr val="008000"/>
                </a:solidFill>
              </a:rPr>
              <a:t>，這點在實務上很困難</a:t>
            </a:r>
          </a:p>
          <a:p>
            <a:r>
              <a:rPr lang="zh-TW" altLang="en-US" sz="2400" dirty="0"/>
              <a:t>由下而上的增殖方式：從程式最底層模組開始組裝，意即先完成子模組，好處是不需要開發模擬的</a:t>
            </a:r>
            <a:r>
              <a:rPr lang="en-US" altLang="zh-TW" sz="2400" dirty="0"/>
              <a:t>stub</a:t>
            </a:r>
          </a:p>
          <a:p>
            <a:pPr lvl="1"/>
            <a:r>
              <a:rPr lang="zh-TW" altLang="en-US" dirty="0">
                <a:solidFill>
                  <a:srgbClr val="008000"/>
                </a:solidFill>
              </a:rPr>
              <a:t>優點：一些複雜的</a:t>
            </a:r>
            <a:r>
              <a:rPr lang="en-US" altLang="zh-TW" dirty="0">
                <a:solidFill>
                  <a:srgbClr val="008000"/>
                </a:solidFill>
              </a:rPr>
              <a:t>IO</a:t>
            </a:r>
            <a:r>
              <a:rPr lang="zh-TW" altLang="en-US" dirty="0">
                <a:solidFill>
                  <a:srgbClr val="008000"/>
                </a:solidFill>
              </a:rPr>
              <a:t>以及演算法都是底層模組，可以優先找出這部份的問題</a:t>
            </a:r>
          </a:p>
          <a:p>
            <a:pPr lvl="1"/>
            <a:r>
              <a:rPr lang="zh-TW" altLang="en-US" dirty="0">
                <a:solidFill>
                  <a:srgbClr val="008000"/>
                </a:solidFill>
              </a:rPr>
              <a:t>缺點：程式一直沒有實際的主體，直到最後一個模組加上去才形成實體。對主要的控制流程最後才接觸到</a:t>
            </a:r>
            <a:endParaRPr lang="en-US" altLang="zh-TW" dirty="0">
              <a:solidFill>
                <a:srgbClr val="008000"/>
              </a:solidFill>
            </a:endParaRP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228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16000" y="211667"/>
            <a:ext cx="81407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lang="zh-TW" altLang="en-US" dirty="0"/>
              <a:t>由上而下的增值方式示意圖</a:t>
            </a:r>
          </a:p>
        </p:txBody>
      </p:sp>
      <p:grpSp>
        <p:nvGrpSpPr>
          <p:cNvPr id="41" name="群組 40"/>
          <p:cNvGrpSpPr/>
          <p:nvPr/>
        </p:nvGrpSpPr>
        <p:grpSpPr>
          <a:xfrm>
            <a:off x="2492375" y="1168400"/>
            <a:ext cx="8823325" cy="5693388"/>
            <a:chOff x="333375" y="1000125"/>
            <a:chExt cx="8823325" cy="5693388"/>
          </a:xfrm>
        </p:grpSpPr>
        <p:sp>
          <p:nvSpPr>
            <p:cNvPr id="3" name="AutoShape 4"/>
            <p:cNvSpPr>
              <a:spLocks noChangeArrowheads="1"/>
            </p:cNvSpPr>
            <p:nvPr/>
          </p:nvSpPr>
          <p:spPr bwMode="auto">
            <a:xfrm>
              <a:off x="1090613" y="1093788"/>
              <a:ext cx="1349375" cy="57943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A</a:t>
              </a: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349250" y="1978025"/>
              <a:ext cx="1349375" cy="5794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B</a:t>
              </a: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844675" y="1962150"/>
              <a:ext cx="1349375" cy="5794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C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33375" y="2906713"/>
              <a:ext cx="1349375" cy="57943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D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1076325" y="1658938"/>
              <a:ext cx="725488" cy="319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757363" y="1700213"/>
              <a:ext cx="652462" cy="231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987425" y="2543175"/>
              <a:ext cx="0" cy="361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3998913" y="1042988"/>
              <a:ext cx="1349375" cy="57943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A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667125" y="1914525"/>
              <a:ext cx="871538" cy="6397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latin typeface="微軟正黑體"/>
                  <a:ea typeface="微軟正黑體"/>
                  <a:cs typeface="微軟正黑體"/>
                </a:rPr>
                <a:t>Stub B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857750" y="1884363"/>
              <a:ext cx="871538" cy="6397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latin typeface="微軟正黑體"/>
                  <a:ea typeface="微軟正黑體"/>
                  <a:cs typeface="微軟正黑體"/>
                </a:rPr>
                <a:t>Stub C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3971925" y="1628775"/>
              <a:ext cx="725488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683125" y="1641475"/>
              <a:ext cx="62230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247775" y="3509963"/>
              <a:ext cx="1206500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46050" tIns="73025" rIns="146050" bIns="7302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1pPr>
              <a:lvl2pPr marL="742950" indent="-285750">
                <a:defRPr sz="2400">
                  <a:solidFill>
                    <a:srgbClr val="006600"/>
                  </a:solidFill>
                  <a:latin typeface="Arial" charset="0"/>
                  <a:ea typeface="標楷體" charset="0"/>
                  <a:cs typeface="標楷體" charset="0"/>
                </a:defRPr>
              </a:lvl2pPr>
              <a:lvl3pPr marL="1143000" indent="-228600">
                <a:defRPr sz="2400">
                  <a:solidFill>
                    <a:srgbClr val="660066"/>
                  </a:solidFill>
                  <a:latin typeface="Arial" charset="0"/>
                  <a:ea typeface="標楷體" charset="0"/>
                  <a:cs typeface="標楷體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5pPr>
              <a:lvl6pPr marL="25146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6pPr>
              <a:lvl7pPr marL="29718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7pPr>
              <a:lvl8pPr marL="34290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8pPr>
              <a:lvl9pPr marL="3886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9pPr>
            </a:lstStyle>
            <a:p>
              <a:r>
                <a:rPr kumimoji="0" lang="zh-TW" altLang="en-US" sz="1800">
                  <a:solidFill>
                    <a:srgbClr val="FC0128"/>
                  </a:solidFill>
                  <a:latin typeface="微軟正黑體"/>
                  <a:ea typeface="微軟正黑體"/>
                  <a:cs typeface="微軟正黑體"/>
                </a:rPr>
                <a:t>期望測試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825875" y="2678113"/>
              <a:ext cx="1846659" cy="42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46050" tIns="73025" rIns="146050" bIns="7302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1pPr>
              <a:lvl2pPr marL="742950" indent="-285750">
                <a:defRPr sz="2400">
                  <a:solidFill>
                    <a:srgbClr val="006600"/>
                  </a:solidFill>
                  <a:latin typeface="Arial" charset="0"/>
                  <a:ea typeface="標楷體" charset="0"/>
                  <a:cs typeface="標楷體" charset="0"/>
                </a:defRPr>
              </a:lvl2pPr>
              <a:lvl3pPr marL="1143000" indent="-228600">
                <a:defRPr sz="2400">
                  <a:solidFill>
                    <a:srgbClr val="660066"/>
                  </a:solidFill>
                  <a:latin typeface="Arial" charset="0"/>
                  <a:ea typeface="標楷體" charset="0"/>
                  <a:cs typeface="標楷體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5pPr>
              <a:lvl6pPr marL="25146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6pPr>
              <a:lvl7pPr marL="29718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7pPr>
              <a:lvl8pPr marL="34290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8pPr>
              <a:lvl9pPr marL="3886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9pPr>
            </a:lstStyle>
            <a:p>
              <a:r>
                <a:rPr kumimoji="0" lang="zh-TW" altLang="en-US" sz="1800">
                  <a:solidFill>
                    <a:srgbClr val="FC0128"/>
                  </a:solidFill>
                  <a:latin typeface="微軟正黑體"/>
                  <a:ea typeface="微軟正黑體"/>
                  <a:cs typeface="微軟正黑體"/>
                </a:rPr>
                <a:t>步驟一：加入</a:t>
              </a:r>
              <a:r>
                <a:rPr kumimoji="0" lang="en-US" altLang="zh-TW" sz="1800">
                  <a:solidFill>
                    <a:srgbClr val="FC0128"/>
                  </a:solidFill>
                  <a:latin typeface="微軟正黑體"/>
                  <a:ea typeface="微軟正黑體"/>
                  <a:cs typeface="微軟正黑體"/>
                </a:rPr>
                <a:t>A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6894513" y="1000125"/>
              <a:ext cx="1349375" cy="5794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A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6518275" y="2916238"/>
              <a:ext cx="871538" cy="6397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latin typeface="微軟正黑體"/>
                  <a:ea typeface="微軟正黑體"/>
                  <a:cs typeface="微軟正黑體"/>
                </a:rPr>
                <a:t>Stub D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7753350" y="1841500"/>
              <a:ext cx="871538" cy="6397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latin typeface="微軟正黑體"/>
                  <a:ea typeface="微軟正黑體"/>
                  <a:cs typeface="微軟正黑體"/>
                </a:rPr>
                <a:t>Stub C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6867525" y="1585913"/>
              <a:ext cx="725488" cy="319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578725" y="1598613"/>
              <a:ext cx="62230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7340600" y="2676525"/>
              <a:ext cx="1816100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46050" tIns="73025" rIns="146050" bIns="7302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1pPr>
              <a:lvl2pPr marL="742950" indent="-285750">
                <a:defRPr sz="2400">
                  <a:solidFill>
                    <a:srgbClr val="006600"/>
                  </a:solidFill>
                  <a:latin typeface="Arial" charset="0"/>
                  <a:ea typeface="標楷體" charset="0"/>
                  <a:cs typeface="標楷體" charset="0"/>
                </a:defRPr>
              </a:lvl2pPr>
              <a:lvl3pPr marL="1143000" indent="-228600">
                <a:defRPr sz="2400">
                  <a:solidFill>
                    <a:srgbClr val="660066"/>
                  </a:solidFill>
                  <a:latin typeface="Arial" charset="0"/>
                  <a:ea typeface="標楷體" charset="0"/>
                  <a:cs typeface="標楷體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5pPr>
              <a:lvl6pPr marL="25146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6pPr>
              <a:lvl7pPr marL="29718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7pPr>
              <a:lvl8pPr marL="34290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8pPr>
              <a:lvl9pPr marL="3886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9pPr>
            </a:lstStyle>
            <a:p>
              <a:r>
                <a:rPr kumimoji="0" lang="zh-TW" altLang="en-US" sz="1800">
                  <a:solidFill>
                    <a:srgbClr val="FC0128"/>
                  </a:solidFill>
                  <a:latin typeface="微軟正黑體"/>
                  <a:ea typeface="微軟正黑體"/>
                  <a:cs typeface="微軟正黑體"/>
                </a:rPr>
                <a:t>步驟二：加入</a:t>
              </a:r>
              <a:r>
                <a:rPr kumimoji="0" lang="en-US" altLang="zh-TW" sz="1800">
                  <a:solidFill>
                    <a:srgbClr val="FC0128"/>
                  </a:solidFill>
                  <a:latin typeface="微軟正黑體"/>
                  <a:ea typeface="微軟正黑體"/>
                  <a:cs typeface="微軟正黑體"/>
                </a:rPr>
                <a:t>B</a:t>
              </a:r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6259513" y="1962150"/>
              <a:ext cx="1349375" cy="5794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B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6927850" y="2541588"/>
              <a:ext cx="0" cy="361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3956050" y="3633788"/>
              <a:ext cx="1349375" cy="57943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A</a:t>
              </a: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4814888" y="4475163"/>
              <a:ext cx="871537" cy="6397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latin typeface="微軟正黑體"/>
                  <a:ea typeface="微軟正黑體"/>
                  <a:cs typeface="微軟正黑體"/>
                </a:rPr>
                <a:t>Stub C</a:t>
              </a: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3929063" y="4219575"/>
              <a:ext cx="725487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640263" y="4232275"/>
              <a:ext cx="62230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813175" y="6269038"/>
              <a:ext cx="1854199" cy="42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46050" tIns="73025" rIns="146050" bIns="7302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1pPr>
              <a:lvl2pPr marL="742950" indent="-285750">
                <a:defRPr sz="2400">
                  <a:solidFill>
                    <a:srgbClr val="006600"/>
                  </a:solidFill>
                  <a:latin typeface="Arial" charset="0"/>
                  <a:ea typeface="標楷體" charset="0"/>
                  <a:cs typeface="標楷體" charset="0"/>
                </a:defRPr>
              </a:lvl2pPr>
              <a:lvl3pPr marL="1143000" indent="-228600">
                <a:defRPr sz="2400">
                  <a:solidFill>
                    <a:srgbClr val="660066"/>
                  </a:solidFill>
                  <a:latin typeface="Arial" charset="0"/>
                  <a:ea typeface="標楷體" charset="0"/>
                  <a:cs typeface="標楷體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5pPr>
              <a:lvl6pPr marL="25146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6pPr>
              <a:lvl7pPr marL="29718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7pPr>
              <a:lvl8pPr marL="34290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8pPr>
              <a:lvl9pPr marL="3886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9pPr>
            </a:lstStyle>
            <a:p>
              <a:r>
                <a:rPr kumimoji="0" lang="zh-TW" altLang="en-US" sz="1800">
                  <a:solidFill>
                    <a:srgbClr val="FC0128"/>
                  </a:solidFill>
                  <a:latin typeface="微軟正黑體"/>
                  <a:ea typeface="微軟正黑體"/>
                  <a:cs typeface="微軟正黑體"/>
                </a:rPr>
                <a:t>步驟三：加入</a:t>
              </a:r>
              <a:r>
                <a:rPr kumimoji="0" lang="en-US" altLang="zh-TW" sz="1800">
                  <a:solidFill>
                    <a:srgbClr val="FC0128"/>
                  </a:solidFill>
                  <a:latin typeface="微軟正黑體"/>
                  <a:ea typeface="微軟正黑體"/>
                  <a:cs typeface="微軟正黑體"/>
                </a:rPr>
                <a:t>D</a:t>
              </a:r>
            </a:p>
          </p:txBody>
        </p:sp>
        <p:sp>
          <p:nvSpPr>
            <p:cNvPr id="30" name="AutoShape 32"/>
            <p:cNvSpPr>
              <a:spLocks noChangeArrowheads="1"/>
            </p:cNvSpPr>
            <p:nvPr/>
          </p:nvSpPr>
          <p:spPr bwMode="auto">
            <a:xfrm>
              <a:off x="3321050" y="4595813"/>
              <a:ext cx="1349375" cy="57943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B</a:t>
              </a: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3989388" y="5175250"/>
              <a:ext cx="0" cy="361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/>
          </p:nvSpPr>
          <p:spPr bwMode="auto">
            <a:xfrm>
              <a:off x="3338513" y="5556250"/>
              <a:ext cx="1349375" cy="5794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D</a:t>
              </a:r>
            </a:p>
          </p:txBody>
        </p:sp>
        <p:sp>
          <p:nvSpPr>
            <p:cNvPr id="33" name="AutoShape 35"/>
            <p:cNvSpPr>
              <a:spLocks noChangeArrowheads="1"/>
            </p:cNvSpPr>
            <p:nvPr/>
          </p:nvSpPr>
          <p:spPr bwMode="auto">
            <a:xfrm>
              <a:off x="6899275" y="3594100"/>
              <a:ext cx="1349375" cy="5794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A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6872288" y="4179888"/>
              <a:ext cx="725487" cy="319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7583488" y="4192588"/>
              <a:ext cx="62230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6756400" y="6229350"/>
              <a:ext cx="1828800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46050" tIns="73025" rIns="146050" bIns="7302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1pPr>
              <a:lvl2pPr marL="742950" indent="-285750">
                <a:defRPr sz="2400">
                  <a:solidFill>
                    <a:srgbClr val="006600"/>
                  </a:solidFill>
                  <a:latin typeface="Arial" charset="0"/>
                  <a:ea typeface="標楷體" charset="0"/>
                  <a:cs typeface="標楷體" charset="0"/>
                </a:defRPr>
              </a:lvl2pPr>
              <a:lvl3pPr marL="1143000" indent="-228600">
                <a:defRPr sz="2400">
                  <a:solidFill>
                    <a:srgbClr val="660066"/>
                  </a:solidFill>
                  <a:latin typeface="Arial" charset="0"/>
                  <a:ea typeface="標楷體" charset="0"/>
                  <a:cs typeface="標楷體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5pPr>
              <a:lvl6pPr marL="25146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6pPr>
              <a:lvl7pPr marL="29718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7pPr>
              <a:lvl8pPr marL="34290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8pPr>
              <a:lvl9pPr marL="3886200" indent="-228600">
                <a:defRPr sz="2000">
                  <a:solidFill>
                    <a:schemeClr val="tx1"/>
                  </a:solidFill>
                  <a:latin typeface="Arial" charset="0"/>
                  <a:ea typeface="標楷體" charset="0"/>
                  <a:cs typeface="標楷體" charset="0"/>
                </a:defRPr>
              </a:lvl9pPr>
            </a:lstStyle>
            <a:p>
              <a:r>
                <a:rPr kumimoji="0" lang="zh-TW" altLang="en-US" sz="1800">
                  <a:solidFill>
                    <a:srgbClr val="FC0128"/>
                  </a:solidFill>
                  <a:latin typeface="微軟正黑體"/>
                  <a:ea typeface="微軟正黑體"/>
                  <a:cs typeface="微軟正黑體"/>
                </a:rPr>
                <a:t>步驟四：加入</a:t>
              </a:r>
              <a:r>
                <a:rPr kumimoji="0" lang="en-US" altLang="zh-TW" sz="1800">
                  <a:solidFill>
                    <a:srgbClr val="FC0128"/>
                  </a:solidFill>
                  <a:latin typeface="微軟正黑體"/>
                  <a:ea typeface="微軟正黑體"/>
                  <a:cs typeface="微軟正黑體"/>
                </a:rPr>
                <a:t>C</a:t>
              </a:r>
            </a:p>
          </p:txBody>
        </p:sp>
        <p:sp>
          <p:nvSpPr>
            <p:cNvPr id="37" name="AutoShape 40"/>
            <p:cNvSpPr>
              <a:spLocks noChangeArrowheads="1"/>
            </p:cNvSpPr>
            <p:nvPr/>
          </p:nvSpPr>
          <p:spPr bwMode="auto">
            <a:xfrm>
              <a:off x="6264275" y="4556125"/>
              <a:ext cx="1349375" cy="5794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B</a:t>
              </a: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H="1">
              <a:off x="6932613" y="5135563"/>
              <a:ext cx="0" cy="361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39" name="AutoShape 42"/>
            <p:cNvSpPr>
              <a:spLocks noChangeArrowheads="1"/>
            </p:cNvSpPr>
            <p:nvPr/>
          </p:nvSpPr>
          <p:spPr bwMode="auto">
            <a:xfrm>
              <a:off x="6281738" y="5516563"/>
              <a:ext cx="1349375" cy="57943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D</a:t>
              </a:r>
            </a:p>
          </p:txBody>
        </p:sp>
        <p:sp>
          <p:nvSpPr>
            <p:cNvPr id="40" name="AutoShape 43"/>
            <p:cNvSpPr>
              <a:spLocks noChangeArrowheads="1"/>
            </p:cNvSpPr>
            <p:nvPr/>
          </p:nvSpPr>
          <p:spPr bwMode="auto">
            <a:xfrm>
              <a:off x="7737475" y="4545013"/>
              <a:ext cx="1349375" cy="57943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146050" tIns="73025" rIns="146050" bIns="73025"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微軟正黑體"/>
                  <a:ea typeface="微軟正黑體"/>
                  <a:cs typeface="微軟正黑體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778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混合增殖式測試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目的：整合</a:t>
            </a:r>
            <a:r>
              <a:rPr lang="en-US" altLang="zh-TW" dirty="0"/>
              <a:t>”</a:t>
            </a:r>
            <a:r>
              <a:rPr lang="zh-TW" altLang="en-US" dirty="0"/>
              <a:t>由上而下增殖方式</a:t>
            </a:r>
            <a:r>
              <a:rPr lang="en-US" altLang="zh-TW" dirty="0"/>
              <a:t>”</a:t>
            </a:r>
            <a:r>
              <a:rPr lang="zh-TW" altLang="en-US" dirty="0"/>
              <a:t>與</a:t>
            </a:r>
            <a:r>
              <a:rPr lang="en-US" altLang="zh-TW" dirty="0"/>
              <a:t>”</a:t>
            </a:r>
            <a:r>
              <a:rPr lang="zh-TW" altLang="en-US" dirty="0"/>
              <a:t>由下而上的增殖方式</a:t>
            </a:r>
            <a:r>
              <a:rPr lang="en-US" altLang="zh-TW" dirty="0"/>
              <a:t>”</a:t>
            </a:r>
            <a:r>
              <a:rPr lang="zh-TW" altLang="en-US" dirty="0"/>
              <a:t>兩方法的優點</a:t>
            </a:r>
          </a:p>
          <a:p>
            <a:r>
              <a:rPr lang="zh-TW" altLang="en-US" dirty="0"/>
              <a:t>常見的方式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衍變的由上而下的增殖方式：加強對</a:t>
            </a:r>
            <a:r>
              <a:rPr lang="en-US" altLang="zh-TW" sz="2800" dirty="0">
                <a:solidFill>
                  <a:srgbClr val="008000"/>
                </a:solidFill>
              </a:rPr>
              <a:t>IO</a:t>
            </a:r>
            <a:r>
              <a:rPr lang="zh-TW" altLang="en-US" sz="2800" dirty="0">
                <a:solidFill>
                  <a:srgbClr val="008000"/>
                </a:solidFill>
              </a:rPr>
              <a:t>模組以及重要演算法模組之測試，並由下而上整合功能完整且獨立的子系統，然後由主模組開始由上而下進行增殖測試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由上而下 </a:t>
            </a:r>
            <a:r>
              <a:rPr lang="en-US" altLang="zh-TW" sz="2800" dirty="0">
                <a:solidFill>
                  <a:srgbClr val="008000"/>
                </a:solidFill>
              </a:rPr>
              <a:t>&amp; </a:t>
            </a:r>
            <a:r>
              <a:rPr lang="zh-TW" altLang="en-US" sz="2800" dirty="0">
                <a:solidFill>
                  <a:srgbClr val="008000"/>
                </a:solidFill>
              </a:rPr>
              <a:t>由下而上增殖測試：首先對資料</a:t>
            </a:r>
            <a:r>
              <a:rPr lang="en-US" altLang="zh-TW" sz="2800" dirty="0">
                <a:solidFill>
                  <a:srgbClr val="008000"/>
                </a:solidFill>
              </a:rPr>
              <a:t>”</a:t>
            </a:r>
            <a:r>
              <a:rPr lang="zh-TW" altLang="en-US" sz="2800" dirty="0">
                <a:solidFill>
                  <a:srgbClr val="008000"/>
                </a:solidFill>
              </a:rPr>
              <a:t>讀取</a:t>
            </a:r>
            <a:r>
              <a:rPr lang="en-US" altLang="zh-TW" sz="2800" dirty="0">
                <a:solidFill>
                  <a:srgbClr val="008000"/>
                </a:solidFill>
              </a:rPr>
              <a:t>”</a:t>
            </a:r>
            <a:r>
              <a:rPr lang="zh-TW" altLang="en-US" sz="2800" dirty="0">
                <a:solidFill>
                  <a:srgbClr val="008000"/>
                </a:solidFill>
              </a:rPr>
              <a:t>這部份子系統由下而上進行模組整合測試，然後再對資料</a:t>
            </a:r>
            <a:r>
              <a:rPr lang="en-US" altLang="zh-TW" sz="2800" dirty="0">
                <a:solidFill>
                  <a:srgbClr val="008000"/>
                </a:solidFill>
              </a:rPr>
              <a:t>”</a:t>
            </a:r>
            <a:r>
              <a:rPr lang="zh-TW" altLang="en-US" sz="2800" dirty="0">
                <a:solidFill>
                  <a:srgbClr val="008000"/>
                </a:solidFill>
              </a:rPr>
              <a:t>寫入</a:t>
            </a:r>
            <a:r>
              <a:rPr lang="en-US" altLang="zh-TW" sz="2800" dirty="0">
                <a:solidFill>
                  <a:srgbClr val="008000"/>
                </a:solidFill>
              </a:rPr>
              <a:t>”</a:t>
            </a:r>
            <a:r>
              <a:rPr lang="zh-TW" altLang="en-US" sz="2800" dirty="0">
                <a:solidFill>
                  <a:srgbClr val="008000"/>
                </a:solidFill>
              </a:rPr>
              <a:t>的子系統做由上而下的整合測試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785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整合測試之關鍵模組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測試者需確定關鍵性模組，對這些模組及早進行測試</a:t>
            </a:r>
          </a:p>
          <a:p>
            <a:r>
              <a:rPr lang="zh-TW" altLang="en-US" dirty="0"/>
              <a:t>關鍵性模組的特徵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明確定義為軟體功能需求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在程式結構中屬於類似控制模組這種較高層次的模組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較複雜易發生錯誤的模組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06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主要目的驗證整體系統是否滿足當初所擬之系統需求規格之定義</a:t>
            </a:r>
          </a:p>
          <a:p>
            <a:r>
              <a:rPr lang="zh-TW" altLang="en-US" dirty="0"/>
              <a:t>整個測試的範圍除了軟體外，還包括硬體、資料、操作人員和其他支援軟體</a:t>
            </a:r>
          </a:p>
          <a:p>
            <a:r>
              <a:rPr lang="zh-TW" altLang="en-US" dirty="0"/>
              <a:t>以黑箱測試為主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規格測試、輸入</a:t>
            </a:r>
            <a:r>
              <a:rPr lang="en-US" altLang="zh-TW" sz="2800" dirty="0">
                <a:solidFill>
                  <a:srgbClr val="008000"/>
                </a:solidFill>
              </a:rPr>
              <a:t>/</a:t>
            </a:r>
            <a:r>
              <a:rPr lang="zh-TW" altLang="en-US" sz="2800" dirty="0">
                <a:solidFill>
                  <a:srgbClr val="008000"/>
                </a:solidFill>
              </a:rPr>
              <a:t>輸出測試、功能測試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003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系統測試與單元、整合測試區別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測試方法：系統測試完全以黑箱測試為主</a:t>
            </a:r>
          </a:p>
          <a:p>
            <a:r>
              <a:rPr lang="zh-TW" altLang="en-US" dirty="0"/>
              <a:t>測試範圍：單元測試主要測試模組內的介面、資料結構與邏輯等。整合測試主要測試模組之間的介面與異常。系統測試主要測試系統是否滿足使用者的需求</a:t>
            </a:r>
          </a:p>
          <a:p>
            <a:r>
              <a:rPr lang="zh-TW" altLang="en-US" dirty="0"/>
              <a:t>評估基準不同：系統測試主要評估基準是測試範例對需求規格的覆蓋率，單元與整合測試主要的評估是程式碼的覆蓋率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843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系統測試的內容 </a:t>
            </a:r>
            <a:r>
              <a:rPr lang="en-US" altLang="zh-TW" dirty="0"/>
              <a:t>(I)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2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5000"/>
              </a:lnSpc>
            </a:pPr>
            <a:r>
              <a:rPr lang="zh-TW" altLang="en-US" sz="1800" dirty="0"/>
              <a:t>功能測試：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對於產品功能進行測試，驗證符合需求規格書</a:t>
            </a:r>
          </a:p>
          <a:p>
            <a:pPr>
              <a:lnSpc>
                <a:spcPct val="75000"/>
              </a:lnSpc>
            </a:pPr>
            <a:r>
              <a:rPr lang="zh-TW" altLang="en-US" sz="1800" dirty="0"/>
              <a:t>效能測試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驗收系統的整體效能是否達成目標，一般與負載測試結合</a:t>
            </a:r>
          </a:p>
          <a:p>
            <a:pPr>
              <a:lnSpc>
                <a:spcPct val="75000"/>
              </a:lnSpc>
            </a:pPr>
            <a:r>
              <a:rPr lang="zh-TW" altLang="en-US" sz="1800" dirty="0"/>
              <a:t>負載測試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在大量資料、大量存取情況下，評量系統的效能與功能穩定度</a:t>
            </a:r>
          </a:p>
          <a:p>
            <a:pPr>
              <a:lnSpc>
                <a:spcPct val="75000"/>
              </a:lnSpc>
            </a:pPr>
            <a:r>
              <a:rPr lang="zh-TW" altLang="en-US" sz="1800" dirty="0"/>
              <a:t>壓力測試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在人為資源緊缺的環境下</a:t>
            </a:r>
            <a:r>
              <a:rPr lang="en-US" altLang="zh-TW" sz="1800" dirty="0">
                <a:solidFill>
                  <a:srgbClr val="008000"/>
                </a:solidFill>
              </a:rPr>
              <a:t>(</a:t>
            </a:r>
            <a:r>
              <a:rPr lang="zh-TW" altLang="en-US" sz="1800" dirty="0">
                <a:solidFill>
                  <a:srgbClr val="008000"/>
                </a:solidFill>
              </a:rPr>
              <a:t>如</a:t>
            </a:r>
            <a:r>
              <a:rPr lang="en-US" altLang="zh-TW" sz="1800" dirty="0">
                <a:solidFill>
                  <a:srgbClr val="008000"/>
                </a:solidFill>
              </a:rPr>
              <a:t>CPU</a:t>
            </a:r>
            <a:r>
              <a:rPr lang="zh-TW" altLang="en-US" sz="1800" dirty="0">
                <a:solidFill>
                  <a:srgbClr val="008000"/>
                </a:solidFill>
              </a:rPr>
              <a:t>佔用、記憶體減少、網路頻寬限制</a:t>
            </a:r>
            <a:r>
              <a:rPr lang="en-US" altLang="zh-TW" sz="1800" dirty="0">
                <a:solidFill>
                  <a:srgbClr val="008000"/>
                </a:solidFill>
              </a:rPr>
              <a:t>)</a:t>
            </a:r>
            <a:r>
              <a:rPr lang="zh-TW" altLang="en-US" sz="1800" dirty="0">
                <a:solidFill>
                  <a:srgbClr val="008000"/>
                </a:solidFill>
              </a:rPr>
              <a:t>，檢查系統是否會發生問題</a:t>
            </a:r>
            <a:endParaRPr lang="en-US" altLang="zh-TW" sz="1800" dirty="0">
              <a:solidFill>
                <a:srgbClr val="008000"/>
              </a:solidFill>
            </a:endParaRPr>
          </a:p>
          <a:p>
            <a:pPr>
              <a:lnSpc>
                <a:spcPct val="75000"/>
              </a:lnSpc>
            </a:pPr>
            <a:r>
              <a:rPr lang="zh-TW" altLang="en-US" sz="1800" dirty="0"/>
              <a:t>疲勞測試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連續保持長時間的測試，檢查系統是否會出現問題</a:t>
            </a:r>
          </a:p>
          <a:p>
            <a:pPr>
              <a:lnSpc>
                <a:spcPct val="75000"/>
              </a:lnSpc>
            </a:pPr>
            <a:r>
              <a:rPr lang="zh-TW" altLang="en-US" sz="1800" dirty="0"/>
              <a:t>易用性測試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操作介面是否簡易、操作流程是否一致性</a:t>
            </a:r>
          </a:p>
          <a:p>
            <a:pPr>
              <a:lnSpc>
                <a:spcPct val="75000"/>
              </a:lnSpc>
            </a:pPr>
            <a:r>
              <a:rPr lang="zh-TW" altLang="en-US" sz="1800" dirty="0"/>
              <a:t>安裝測試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檢查安裝時是否正確安裝所有檔案，是否會破壞其他檔案</a:t>
            </a:r>
          </a:p>
          <a:p>
            <a:pPr>
              <a:lnSpc>
                <a:spcPct val="75000"/>
              </a:lnSpc>
            </a:pPr>
            <a:r>
              <a:rPr lang="zh-TW" altLang="en-US" sz="1800" dirty="0"/>
              <a:t>配置測試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在不同環境下</a:t>
            </a:r>
            <a:r>
              <a:rPr lang="en-US" altLang="zh-TW" sz="1800" dirty="0">
                <a:solidFill>
                  <a:srgbClr val="008000"/>
                </a:solidFill>
              </a:rPr>
              <a:t>(</a:t>
            </a:r>
            <a:r>
              <a:rPr lang="zh-TW" altLang="en-US" sz="1800" dirty="0">
                <a:solidFill>
                  <a:srgbClr val="008000"/>
                </a:solidFill>
              </a:rPr>
              <a:t>如作業系統、軟體環境</a:t>
            </a:r>
            <a:r>
              <a:rPr lang="en-US" altLang="zh-TW" sz="1800" dirty="0">
                <a:solidFill>
                  <a:srgbClr val="008000"/>
                </a:solidFill>
              </a:rPr>
              <a:t>)</a:t>
            </a:r>
            <a:r>
              <a:rPr lang="zh-TW" altLang="en-US" sz="1800" dirty="0">
                <a:solidFill>
                  <a:srgbClr val="008000"/>
                </a:solidFill>
              </a:rPr>
              <a:t>，驗證系統的功能</a:t>
            </a:r>
          </a:p>
          <a:p>
            <a:pPr>
              <a:lnSpc>
                <a:spcPct val="75000"/>
              </a:lnSpc>
            </a:pPr>
            <a:r>
              <a:rPr lang="zh-TW" altLang="en-US" sz="1800" dirty="0"/>
              <a:t>文件測試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008000"/>
                </a:solidFill>
              </a:rPr>
              <a:t>文件是否齊全，內容格式是否一致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469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系統測試的內容 </a:t>
            </a:r>
            <a:r>
              <a:rPr lang="en-US" altLang="zh-TW" dirty="0"/>
              <a:t>(II)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208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</a:pPr>
            <a:r>
              <a:rPr lang="zh-TW" altLang="en-US" sz="2000" dirty="0"/>
              <a:t>安全測試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>
                <a:solidFill>
                  <a:srgbClr val="008000"/>
                </a:solidFill>
              </a:rPr>
              <a:t>檢查系統是否有病毒，系統資料是否正確加密，並具有權限管理機制</a:t>
            </a:r>
          </a:p>
          <a:p>
            <a:pPr>
              <a:lnSpc>
                <a:spcPct val="75000"/>
              </a:lnSpc>
            </a:pPr>
            <a:r>
              <a:rPr lang="zh-TW" altLang="en-US" sz="2000" dirty="0"/>
              <a:t>恢復測試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>
                <a:solidFill>
                  <a:srgbClr val="008000"/>
                </a:solidFill>
              </a:rPr>
              <a:t>系統發生災難時，檢查系統是否能夠回復破壞的資料與環境</a:t>
            </a:r>
          </a:p>
          <a:p>
            <a:pPr>
              <a:lnSpc>
                <a:spcPct val="75000"/>
              </a:lnSpc>
            </a:pPr>
            <a:r>
              <a:rPr lang="zh-TW" altLang="en-US" sz="2000" dirty="0"/>
              <a:t>回歸測試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>
                <a:solidFill>
                  <a:srgbClr val="008000"/>
                </a:solidFill>
              </a:rPr>
              <a:t>當系統更新部份程式碼時，是否會引入新的錯誤或者舊的錯誤重新出現</a:t>
            </a:r>
          </a:p>
          <a:p>
            <a:pPr>
              <a:lnSpc>
                <a:spcPct val="75000"/>
              </a:lnSpc>
            </a:pPr>
            <a:r>
              <a:rPr lang="zh-TW" altLang="en-US" sz="2000" dirty="0"/>
              <a:t>演練測試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>
                <a:solidFill>
                  <a:srgbClr val="008000"/>
                </a:solidFill>
              </a:rPr>
              <a:t>交付使用者之前，利用相似的環境進行測試</a:t>
            </a:r>
          </a:p>
          <a:p>
            <a:pPr>
              <a:lnSpc>
                <a:spcPct val="75000"/>
              </a:lnSpc>
            </a:pPr>
            <a:r>
              <a:rPr lang="en-US" altLang="zh-TW" sz="2000" dirty="0"/>
              <a:t>Back-to-back</a:t>
            </a:r>
            <a:r>
              <a:rPr lang="zh-TW" altLang="en-US" sz="2000" dirty="0"/>
              <a:t>測試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>
                <a:solidFill>
                  <a:srgbClr val="008000"/>
                </a:solidFill>
              </a:rPr>
              <a:t>設置一組測試，在不告知任何事情的狀況下，獨立進行測試，用來評估測試團隊的效果</a:t>
            </a:r>
          </a:p>
          <a:p>
            <a:pPr>
              <a:lnSpc>
                <a:spcPct val="75000"/>
              </a:lnSpc>
            </a:pPr>
            <a:r>
              <a:rPr lang="zh-TW" altLang="en-US" sz="2000" dirty="0"/>
              <a:t>度量測試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>
                <a:solidFill>
                  <a:srgbClr val="008000"/>
                </a:solidFill>
              </a:rPr>
              <a:t>人為放入錯誤，並根據被發現的比例來確定遺留的錯誤數量</a:t>
            </a:r>
          </a:p>
          <a:p>
            <a:pPr>
              <a:lnSpc>
                <a:spcPct val="75000"/>
              </a:lnSpc>
            </a:pPr>
            <a:r>
              <a:rPr lang="zh-TW" altLang="en-US" sz="2000" dirty="0"/>
              <a:t>比較測試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>
                <a:solidFill>
                  <a:srgbClr val="008000"/>
                </a:solidFill>
              </a:rPr>
              <a:t>與競爭產品或是舊版產品做比較，來確定系統的優勢與劣勢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7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關於軟體測試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zh-TW" altLang="en-US" dirty="0"/>
              <a:t>依據過去經驗每千行程式碼大約有</a:t>
            </a:r>
            <a:r>
              <a:rPr lang="en-US" altLang="zh-TW" dirty="0"/>
              <a:t>60</a:t>
            </a:r>
            <a:r>
              <a:rPr lang="zh-TW" altLang="en-US" dirty="0"/>
              <a:t>個缺陷，</a:t>
            </a:r>
            <a:r>
              <a:rPr lang="en-US" altLang="zh-TW" dirty="0"/>
              <a:t>2/3</a:t>
            </a:r>
            <a:r>
              <a:rPr lang="zh-TW" altLang="en-US" dirty="0"/>
              <a:t>缺陷在需求與設計階段，在這個階段發現問題的修正費用最少，如果到系統測試才發現，要花</a:t>
            </a:r>
            <a:r>
              <a:rPr lang="en-US" altLang="zh-TW" dirty="0"/>
              <a:t>10</a:t>
            </a:r>
            <a:r>
              <a:rPr lang="zh-TW" altLang="en-US" dirty="0"/>
              <a:t>倍以上經費，若到產品驗收時期，則需花費</a:t>
            </a:r>
            <a:r>
              <a:rPr lang="en-US" altLang="zh-TW" dirty="0"/>
              <a:t>100</a:t>
            </a:r>
            <a:r>
              <a:rPr lang="zh-TW" altLang="en-US" dirty="0"/>
              <a:t>倍以上</a:t>
            </a:r>
          </a:p>
          <a:p>
            <a:pPr>
              <a:lnSpc>
                <a:spcPct val="85000"/>
              </a:lnSpc>
            </a:pPr>
            <a:r>
              <a:rPr lang="zh-TW" altLang="en-US" dirty="0"/>
              <a:t>美國國防部要求每千行</a:t>
            </a:r>
            <a:r>
              <a:rPr lang="en-US" altLang="zh-TW" dirty="0"/>
              <a:t>0.01</a:t>
            </a:r>
            <a:r>
              <a:rPr lang="zh-TW" altLang="en-US" dirty="0"/>
              <a:t>以下的錯誤，電信</a:t>
            </a:r>
            <a:r>
              <a:rPr lang="en-US" altLang="zh-TW" dirty="0"/>
              <a:t>/</a:t>
            </a:r>
            <a:r>
              <a:rPr lang="zh-TW" altLang="en-US" dirty="0"/>
              <a:t>銀行之系統平均每千行</a:t>
            </a:r>
            <a:r>
              <a:rPr lang="en-US" altLang="zh-TW" dirty="0"/>
              <a:t>0.05</a:t>
            </a:r>
            <a:r>
              <a:rPr lang="zh-TW" altLang="en-US" dirty="0"/>
              <a:t>個錯誤，一般企業軟體為每千行</a:t>
            </a:r>
            <a:r>
              <a:rPr lang="en-US" altLang="zh-TW" dirty="0"/>
              <a:t>0.5</a:t>
            </a:r>
            <a:r>
              <a:rPr lang="zh-TW" altLang="en-US" dirty="0"/>
              <a:t>個錯誤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3340100" y="4310063"/>
            <a:ext cx="14288" cy="190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324225" y="6238875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02625" y="6019800"/>
            <a:ext cx="21209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產品開發生命週期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93612" y="6253163"/>
            <a:ext cx="571951" cy="60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需求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62763" y="6224588"/>
            <a:ext cx="848950" cy="60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程式</a:t>
            </a:r>
          </a:p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設計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29550" y="6240463"/>
            <a:ext cx="848950" cy="60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測試</a:t>
            </a:r>
          </a:p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單元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832838" y="6240463"/>
            <a:ext cx="848950" cy="60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測試</a:t>
            </a:r>
          </a:p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系統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13900" y="6254750"/>
            <a:ext cx="848950" cy="60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測試</a:t>
            </a:r>
          </a:p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整合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553688" y="6254750"/>
            <a:ext cx="848950" cy="60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測試</a:t>
            </a:r>
          </a:p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驗收</a:t>
            </a:r>
          </a:p>
        </p:txBody>
      </p:sp>
      <p:sp>
        <p:nvSpPr>
          <p:cNvPr id="13" name="Arc 13"/>
          <p:cNvSpPr>
            <a:spLocks/>
          </p:cNvSpPr>
          <p:nvPr/>
        </p:nvSpPr>
        <p:spPr bwMode="auto">
          <a:xfrm flipV="1">
            <a:off x="3354389" y="4212166"/>
            <a:ext cx="4329112" cy="2012421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46050" tIns="73025" rIns="146050" bIns="73025" anchor="ctr"/>
          <a:lstStyle/>
          <a:p>
            <a:endParaRPr lang="zh-TW" altLang="en-US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13363" y="4424363"/>
            <a:ext cx="1881813" cy="4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修正</a:t>
            </a:r>
            <a:r>
              <a:rPr kumimoji="0" lang="en-US" altLang="zh-TW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bug</a:t>
            </a:r>
            <a:r>
              <a:rPr kumimoji="0" lang="zh-TW" altLang="en-US" sz="180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的代價</a:t>
            </a:r>
          </a:p>
        </p:txBody>
      </p:sp>
    </p:spTree>
    <p:extLst>
      <p:ext uri="{BB962C8B-B14F-4D97-AF65-F5344CB8AC3E}">
        <p14:creationId xmlns:p14="http://schemas.microsoft.com/office/powerpoint/2010/main" val="436685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2170" y="382520"/>
            <a:ext cx="6951133" cy="1325563"/>
          </a:xfrm>
        </p:spPr>
        <p:txBody>
          <a:bodyPr/>
          <a:lstStyle/>
          <a:p>
            <a:r>
              <a:rPr lang="zh-TW" altLang="en-US" dirty="0"/>
              <a:t>系統測試活動過程</a:t>
            </a:r>
            <a:endParaRPr kumimoji="1" lang="zh-TW" altLang="en-US" dirty="0"/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772141"/>
              </p:ext>
            </p:extLst>
          </p:nvPr>
        </p:nvGraphicFramePr>
        <p:xfrm>
          <a:off x="2407358" y="1473128"/>
          <a:ext cx="6972300" cy="5324847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活動名稱</a:t>
                      </a:r>
                    </a:p>
                  </a:txBody>
                  <a:tcPr marL="146050" marR="146050" marT="73034" marB="73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輸入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輸出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制定系統測試計劃</a:t>
                      </a:r>
                    </a:p>
                  </a:txBody>
                  <a:tcPr marL="146050" marR="146050" marT="73034" marB="73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軟體需求文件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軟體專案計畫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標楷體" charset="0"/>
                      </a:endParaRP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系統測試計畫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設計系統測試</a:t>
                      </a:r>
                    </a:p>
                  </a:txBody>
                  <a:tcPr marL="146050" marR="146050" marT="73034" marB="73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系統測試計畫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軟體需求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系統測試範例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系統測試過程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實施系統測試</a:t>
                      </a:r>
                    </a:p>
                  </a:txBody>
                  <a:tcPr marL="146050" marR="146050" marT="73034" marB="73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系統測試計畫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系統測試腳本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執行系統測試</a:t>
                      </a:r>
                    </a:p>
                  </a:txBody>
                  <a:tcPr marL="146050" marR="146050" marT="73034" marB="73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系統測試計畫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系統測試範例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系統測試過程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系統測試腳本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測試結果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評估系統測試</a:t>
                      </a:r>
                    </a:p>
                  </a:txBody>
                  <a:tcPr marL="146050" marR="146050" marT="73034" marB="73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測試結果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分析報告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25000"/>
                        </a:spcAft>
                        <a:buClr>
                          <a:srgbClr val="FF6600"/>
                        </a:buClr>
                        <a:buSzPct val="125000"/>
                        <a:buFont typeface="Monotype Sorts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標楷體" charset="0"/>
                        </a:rPr>
                        <a:t>修改變更請求</a:t>
                      </a:r>
                    </a:p>
                  </a:txBody>
                  <a:tcPr marL="146050" marR="146050" marT="73034" marB="73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Integration Phase(1 of 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2400" dirty="0"/>
              <a:t>Check that the modules combine together correctly to achieve a product that satisfies the specification.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TW" altLang="en-US" sz="2400" dirty="0"/>
              <a:t>包含</a:t>
            </a:r>
            <a:r>
              <a:rPr lang="en-US" altLang="zh-TW" sz="2400" dirty="0"/>
              <a:t>Integration testing, product testing, </a:t>
            </a:r>
            <a:r>
              <a:rPr lang="zh-TW" altLang="en-US" sz="2400" dirty="0"/>
              <a:t>及 </a:t>
            </a:r>
            <a:r>
              <a:rPr lang="en-US" altLang="zh-TW" sz="2400" dirty="0"/>
              <a:t>acceptance testing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TW" altLang="en-US" sz="2400" dirty="0"/>
              <a:t>各模組正確</a:t>
            </a:r>
            <a:r>
              <a:rPr lang="en-US" altLang="zh-TW" sz="2400" dirty="0"/>
              <a:t>,</a:t>
            </a:r>
            <a:r>
              <a:rPr lang="zh-TW" altLang="en-US" sz="2400" dirty="0"/>
              <a:t>不能保證組合後一定正確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TW" altLang="en-US" sz="2400" dirty="0"/>
              <a:t>若將各模組整合在一起而作測試</a:t>
            </a:r>
            <a:r>
              <a:rPr lang="en-US" altLang="zh-TW" sz="2400" dirty="0"/>
              <a:t>,</a:t>
            </a:r>
            <a:r>
              <a:rPr lang="zh-TW" altLang="en-US" sz="2400" dirty="0"/>
              <a:t>很難發現錯誤的所在處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2400" dirty="0"/>
              <a:t>Integration testing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zh-TW" altLang="en-US" dirty="0"/>
              <a:t>分批整合</a:t>
            </a:r>
            <a:r>
              <a:rPr lang="en-US" altLang="zh-TW" dirty="0"/>
              <a:t>,</a:t>
            </a:r>
            <a:r>
              <a:rPr lang="zh-TW" altLang="en-US" dirty="0"/>
              <a:t>並作測試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zh-TW" dirty="0"/>
              <a:t>Integration test plan:</a:t>
            </a:r>
            <a:r>
              <a:rPr lang="zh-TW" altLang="en-US" dirty="0"/>
              <a:t>整合次序、測試環境、測試重點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zh-TW" altLang="en-US" dirty="0"/>
              <a:t>注重</a:t>
            </a:r>
            <a:r>
              <a:rPr lang="en-US" altLang="zh-TW" dirty="0"/>
              <a:t>module interfaces</a:t>
            </a:r>
            <a:r>
              <a:rPr lang="zh-TW" altLang="en-US" dirty="0"/>
              <a:t>的正確性測試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zh-TW" altLang="en-US" dirty="0"/>
              <a:t>由開發者執行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TW" altLang="en-US" sz="2400" dirty="0"/>
              <a:t> </a:t>
            </a:r>
            <a:r>
              <a:rPr lang="en-US" altLang="zh-TW" sz="2400" dirty="0"/>
              <a:t>Integration testing Documentation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zh-TW" dirty="0"/>
              <a:t>Commented source code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zh-TW" dirty="0"/>
              <a:t>Test Plan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zh-TW" dirty="0"/>
              <a:t>Testing environment, test cases, test procedures, expected and actual result of each integration </a:t>
            </a:r>
          </a:p>
        </p:txBody>
      </p:sp>
    </p:spTree>
    <p:extLst>
      <p:ext uri="{BB962C8B-B14F-4D97-AF65-F5344CB8AC3E}">
        <p14:creationId xmlns:p14="http://schemas.microsoft.com/office/powerpoint/2010/main" val="3818640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Integration Phase(2 of 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TW" sz="3200" dirty="0"/>
              <a:t>Product testing (</a:t>
            </a:r>
            <a:r>
              <a:rPr lang="en-US" altLang="zh-TW" sz="3200" dirty="0">
                <a:sym typeface="Symbol" charset="0"/>
              </a:rPr>
              <a:t>-test)</a:t>
            </a:r>
          </a:p>
          <a:p>
            <a:pPr lvl="1">
              <a:spcBef>
                <a:spcPct val="0"/>
              </a:spcBef>
            </a:pPr>
            <a:r>
              <a:rPr lang="en-US" altLang="zh-TW" sz="3200" dirty="0"/>
              <a:t>Performed by SQA ( Software Quality Assurance,</a:t>
            </a:r>
            <a:r>
              <a:rPr lang="zh-TW" altLang="en-US" sz="3200" dirty="0"/>
              <a:t>第三者 </a:t>
            </a:r>
            <a:r>
              <a:rPr lang="en-US" altLang="zh-TW" sz="3200" dirty="0"/>
              <a:t>) group after completing integration testing</a:t>
            </a:r>
          </a:p>
          <a:p>
            <a:pPr lvl="1">
              <a:spcBef>
                <a:spcPct val="0"/>
              </a:spcBef>
            </a:pPr>
            <a:r>
              <a:rPr lang="en-US" altLang="zh-TW" sz="3200" dirty="0"/>
              <a:t>The functionality and constraints of the product as a whole is checked against the specification</a:t>
            </a:r>
          </a:p>
          <a:p>
            <a:pPr lvl="1">
              <a:spcBef>
                <a:spcPct val="0"/>
              </a:spcBef>
            </a:pPr>
            <a:r>
              <a:rPr lang="zh-TW" altLang="en-US" sz="3200" dirty="0"/>
              <a:t>依據</a:t>
            </a:r>
            <a:r>
              <a:rPr lang="en-US" altLang="zh-TW" sz="3200" dirty="0"/>
              <a:t>specification</a:t>
            </a:r>
            <a:r>
              <a:rPr lang="zh-TW" altLang="en-US" sz="3200" dirty="0"/>
              <a:t>來規劃各種可能情況的測試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64689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Integration Phase(3 of 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TW" sz="3200" dirty="0"/>
              <a:t>Acceptance testing(</a:t>
            </a:r>
            <a:r>
              <a:rPr lang="en-US" altLang="zh-TW" sz="3200" dirty="0">
                <a:sym typeface="Symbol" charset="0"/>
              </a:rPr>
              <a:t>-test)</a:t>
            </a:r>
            <a:endParaRPr lang="en-US" altLang="zh-TW" sz="3200" dirty="0"/>
          </a:p>
          <a:p>
            <a:pPr lvl="1">
              <a:spcBef>
                <a:spcPct val="0"/>
              </a:spcBef>
            </a:pPr>
            <a:r>
              <a:rPr lang="en-US" altLang="zh-TW" sz="3200" dirty="0"/>
              <a:t>Test the delivered software at the client site using actual data</a:t>
            </a:r>
          </a:p>
          <a:p>
            <a:pPr lvl="1">
              <a:spcBef>
                <a:spcPct val="0"/>
              </a:spcBef>
            </a:pPr>
            <a:r>
              <a:rPr lang="zh-TW" altLang="en-US" sz="3200" dirty="0"/>
              <a:t>確認確認無誤</a:t>
            </a:r>
            <a:r>
              <a:rPr lang="en-US" altLang="zh-TW" sz="3200" dirty="0"/>
              <a:t>,</a:t>
            </a:r>
            <a:r>
              <a:rPr lang="zh-TW" altLang="en-US" sz="3200" dirty="0"/>
              <a:t>才能驗收使用或銷售</a:t>
            </a:r>
          </a:p>
          <a:p>
            <a:pPr lvl="1">
              <a:spcBef>
                <a:spcPct val="0"/>
              </a:spcBef>
            </a:pPr>
            <a:r>
              <a:rPr lang="zh-TW" altLang="en-US" sz="3200" dirty="0"/>
              <a:t>產品的品質與實用性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834848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軟體測試是一個藝術與工程的結合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</a:t>
            </a:r>
            <a:r>
              <a:rPr lang="zh-TW" altLang="en-US" dirty="0"/>
              <a:t>世紀</a:t>
            </a:r>
            <a:r>
              <a:rPr lang="en-US" altLang="zh-TW" dirty="0"/>
              <a:t>60</a:t>
            </a:r>
            <a:r>
              <a:rPr lang="zh-TW" altLang="en-US" dirty="0"/>
              <a:t>年代開始有測試任務，</a:t>
            </a:r>
            <a:r>
              <a:rPr lang="en-US" altLang="zh-TW" dirty="0"/>
              <a:t>80</a:t>
            </a:r>
            <a:r>
              <a:rPr lang="zh-TW" altLang="en-US" dirty="0"/>
              <a:t>年代開始有測試職業，</a:t>
            </a:r>
            <a:r>
              <a:rPr lang="en-US" altLang="zh-TW" dirty="0"/>
              <a:t>90</a:t>
            </a:r>
            <a:r>
              <a:rPr lang="zh-TW" altLang="en-US" dirty="0"/>
              <a:t>年代開始有測試科學，</a:t>
            </a:r>
            <a:r>
              <a:rPr lang="en-US" altLang="zh-TW" dirty="0"/>
              <a:t>21</a:t>
            </a:r>
            <a:r>
              <a:rPr lang="zh-TW" altLang="en-US" dirty="0"/>
              <a:t>世紀開始有測試專業</a:t>
            </a:r>
          </a:p>
          <a:p>
            <a:r>
              <a:rPr lang="zh-TW" altLang="en-US" dirty="0"/>
              <a:t>測試的目標是發現問題</a:t>
            </a:r>
          </a:p>
          <a:p>
            <a:r>
              <a:rPr lang="zh-TW" altLang="en-US" dirty="0"/>
              <a:t>測試在理論與方法都不是很成熟，效果取決於測試資源、團隊能力，所以說軟體測試是一場戰爭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204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6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8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9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0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1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2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3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4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5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6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8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9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317741-BE2F-44A4-BC2C-017D2C5DA678}"/>
              </a:ext>
            </a:extLst>
          </p:cNvPr>
          <p:cNvSpPr/>
          <p:nvPr/>
        </p:nvSpPr>
        <p:spPr>
          <a:xfrm>
            <a:off x="7640744" y="2966628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C03CF4-9959-4D37-ADAE-3C16BECFB200}"/>
              </a:ext>
            </a:extLst>
          </p:cNvPr>
          <p:cNvSpPr txBox="1"/>
          <p:nvPr/>
        </p:nvSpPr>
        <p:spPr>
          <a:xfrm>
            <a:off x="6244632" y="2722237"/>
            <a:ext cx="325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THANKS.</a:t>
            </a:r>
            <a:endParaRPr lang="zh-CN" altLang="en-US" sz="5400" b="1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45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軟體測試人員 </a:t>
            </a:r>
            <a:r>
              <a:rPr lang="en-US" altLang="zh-TW" dirty="0" err="1"/>
              <a:t>Vs</a:t>
            </a:r>
            <a:r>
              <a:rPr lang="en-US" altLang="zh-TW" dirty="0"/>
              <a:t> </a:t>
            </a:r>
            <a:r>
              <a:rPr lang="zh-TW" altLang="en-US" dirty="0"/>
              <a:t>軟體開發人員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微軟為例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2000</a:t>
            </a:r>
            <a:r>
              <a:rPr lang="zh-TW" altLang="en-US" sz="2800" dirty="0">
                <a:solidFill>
                  <a:srgbClr val="008000"/>
                </a:solidFill>
              </a:rPr>
              <a:t>年全球</a:t>
            </a:r>
            <a:r>
              <a:rPr lang="en-US" altLang="zh-TW" sz="2800" dirty="0">
                <a:solidFill>
                  <a:srgbClr val="008000"/>
                </a:solidFill>
              </a:rPr>
              <a:t>52,000</a:t>
            </a:r>
            <a:r>
              <a:rPr lang="zh-TW" altLang="en-US" sz="2800" dirty="0">
                <a:solidFill>
                  <a:srgbClr val="008000"/>
                </a:solidFill>
              </a:rPr>
              <a:t>員工，</a:t>
            </a:r>
            <a:r>
              <a:rPr lang="en-US" altLang="zh-TW" sz="2800" dirty="0">
                <a:solidFill>
                  <a:srgbClr val="008000"/>
                </a:solidFill>
              </a:rPr>
              <a:t>10,000</a:t>
            </a:r>
            <a:r>
              <a:rPr lang="zh-TW" altLang="en-US" sz="2800" dirty="0">
                <a:solidFill>
                  <a:srgbClr val="008000"/>
                </a:solidFill>
              </a:rPr>
              <a:t>開發人員，</a:t>
            </a:r>
            <a:r>
              <a:rPr lang="en-US" altLang="zh-TW" sz="2800" dirty="0">
                <a:solidFill>
                  <a:srgbClr val="008000"/>
                </a:solidFill>
              </a:rPr>
              <a:t>15,000</a:t>
            </a:r>
            <a:r>
              <a:rPr lang="zh-TW" altLang="en-US" sz="2800" dirty="0">
                <a:solidFill>
                  <a:srgbClr val="008000"/>
                </a:solidFill>
              </a:rPr>
              <a:t>測試人員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測試費用佔</a:t>
            </a:r>
            <a:r>
              <a:rPr lang="en-US" altLang="zh-TW" sz="2800" dirty="0">
                <a:solidFill>
                  <a:srgbClr val="008000"/>
                </a:solidFill>
              </a:rPr>
              <a:t>60%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Exchange</a:t>
            </a:r>
            <a:r>
              <a:rPr lang="zh-TW" altLang="en-US" sz="2800" dirty="0">
                <a:solidFill>
                  <a:srgbClr val="008000"/>
                </a:solidFill>
              </a:rPr>
              <a:t>研發：開發人員</a:t>
            </a:r>
            <a:r>
              <a:rPr lang="en-US" altLang="zh-TW" sz="2800" dirty="0">
                <a:solidFill>
                  <a:srgbClr val="008000"/>
                </a:solidFill>
              </a:rPr>
              <a:t>140</a:t>
            </a:r>
            <a:r>
              <a:rPr lang="zh-TW" altLang="en-US" sz="2800" dirty="0">
                <a:solidFill>
                  <a:srgbClr val="008000"/>
                </a:solidFill>
              </a:rPr>
              <a:t>人，測試人員</a:t>
            </a:r>
            <a:r>
              <a:rPr lang="en-US" altLang="zh-TW" sz="2800" dirty="0">
                <a:solidFill>
                  <a:srgbClr val="008000"/>
                </a:solidFill>
              </a:rPr>
              <a:t>350</a:t>
            </a:r>
            <a:r>
              <a:rPr lang="zh-TW" altLang="en-US" sz="2800" dirty="0">
                <a:solidFill>
                  <a:srgbClr val="008000"/>
                </a:solidFill>
              </a:rPr>
              <a:t>人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Windows 2000</a:t>
            </a:r>
            <a:r>
              <a:rPr lang="zh-TW" altLang="en-US" sz="2800" dirty="0">
                <a:solidFill>
                  <a:srgbClr val="008000"/>
                </a:solidFill>
              </a:rPr>
              <a:t>研發：開發人員</a:t>
            </a:r>
            <a:r>
              <a:rPr lang="en-US" altLang="zh-TW" sz="2800" dirty="0">
                <a:solidFill>
                  <a:srgbClr val="008000"/>
                </a:solidFill>
              </a:rPr>
              <a:t>1,700</a:t>
            </a:r>
            <a:r>
              <a:rPr lang="zh-TW" altLang="en-US" sz="2800" dirty="0">
                <a:solidFill>
                  <a:srgbClr val="008000"/>
                </a:solidFill>
              </a:rPr>
              <a:t>人，測試人員</a:t>
            </a:r>
            <a:r>
              <a:rPr lang="en-US" altLang="zh-TW" sz="2800" dirty="0">
                <a:solidFill>
                  <a:srgbClr val="008000"/>
                </a:solidFill>
              </a:rPr>
              <a:t>3,200</a:t>
            </a:r>
            <a:r>
              <a:rPr lang="zh-TW" altLang="en-US" sz="2800" dirty="0">
                <a:solidFill>
                  <a:srgbClr val="008000"/>
                </a:solidFill>
              </a:rPr>
              <a:t>人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IE4</a:t>
            </a:r>
            <a:r>
              <a:rPr lang="zh-TW" altLang="en-US" sz="2800" dirty="0">
                <a:solidFill>
                  <a:srgbClr val="008000"/>
                </a:solidFill>
              </a:rPr>
              <a:t>產品研發：開發時間</a:t>
            </a:r>
            <a:r>
              <a:rPr lang="en-US" altLang="zh-TW" sz="2800" dirty="0">
                <a:solidFill>
                  <a:srgbClr val="008000"/>
                </a:solidFill>
              </a:rPr>
              <a:t>6</a:t>
            </a:r>
            <a:r>
              <a:rPr lang="zh-TW" altLang="en-US" sz="2800" dirty="0">
                <a:solidFill>
                  <a:srgbClr val="008000"/>
                </a:solidFill>
              </a:rPr>
              <a:t>個月，測試時間</a:t>
            </a:r>
            <a:r>
              <a:rPr lang="en-US" altLang="zh-TW" sz="2800" dirty="0">
                <a:solidFill>
                  <a:srgbClr val="008000"/>
                </a:solidFill>
              </a:rPr>
              <a:t>8</a:t>
            </a:r>
            <a:r>
              <a:rPr lang="zh-TW" altLang="en-US" sz="2800" dirty="0">
                <a:solidFill>
                  <a:srgbClr val="008000"/>
                </a:solidFill>
              </a:rPr>
              <a:t>個月</a:t>
            </a:r>
          </a:p>
          <a:p>
            <a:endParaRPr kumimoji="1" lang="zh-TW" altLang="en-US" dirty="0">
              <a:solidFill>
                <a:srgbClr val="008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03476" y="5582180"/>
            <a:ext cx="8143255" cy="70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46050" tIns="73025" rIns="146050" bIns="7302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1pPr>
            <a:lvl2pPr marL="742950" indent="-285750">
              <a:defRPr sz="2400">
                <a:solidFill>
                  <a:srgbClr val="006600"/>
                </a:solidFill>
                <a:latin typeface="Arial" charset="0"/>
                <a:ea typeface="標楷體" charset="0"/>
                <a:cs typeface="標楷體" charset="0"/>
              </a:defRPr>
            </a:lvl2pPr>
            <a:lvl3pPr marL="1143000" indent="-228600">
              <a:defRPr sz="2400">
                <a:solidFill>
                  <a:srgbClr val="660066"/>
                </a:solidFill>
                <a:latin typeface="Arial" charset="0"/>
                <a:ea typeface="標楷體" charset="0"/>
                <a:cs typeface="標楷體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5pPr>
            <a:lvl6pPr marL="25146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6pPr>
            <a:lvl7pPr marL="29718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7pPr>
            <a:lvl8pPr marL="34290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8pPr>
            <a:lvl9pPr marL="3886200" indent="-228600">
              <a:defRPr sz="2000">
                <a:solidFill>
                  <a:schemeClr val="tx1"/>
                </a:solidFill>
                <a:latin typeface="Arial" charset="0"/>
                <a:ea typeface="標楷體" charset="0"/>
                <a:cs typeface="標楷體" charset="0"/>
              </a:defRPr>
            </a:lvl9pPr>
          </a:lstStyle>
          <a:p>
            <a:r>
              <a:rPr kumimoji="0" lang="zh-TW" altLang="en-US" sz="3600" dirty="0">
                <a:solidFill>
                  <a:srgbClr val="FC0128"/>
                </a:solidFill>
                <a:latin typeface="微軟正黑體"/>
                <a:ea typeface="微軟正黑體"/>
                <a:cs typeface="微軟正黑體"/>
              </a:rPr>
              <a:t>測試需要花費龐大的人力、物力與時間</a:t>
            </a:r>
          </a:p>
        </p:txBody>
      </p:sp>
    </p:spTree>
    <p:extLst>
      <p:ext uri="{BB962C8B-B14F-4D97-AF65-F5344CB8AC3E}">
        <p14:creationId xmlns:p14="http://schemas.microsoft.com/office/powerpoint/2010/main" val="294914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何謂軟體驗證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軟體驗證是透過</a:t>
            </a:r>
            <a:r>
              <a:rPr lang="zh-TW" altLang="en-US" dirty="0">
                <a:solidFill>
                  <a:srgbClr val="0000FF"/>
                </a:solidFill>
              </a:rPr>
              <a:t>產品發展生命週期活動</a:t>
            </a:r>
            <a:r>
              <a:rPr lang="zh-TW" altLang="en-US" dirty="0"/>
              <a:t>來評估軟體產品</a:t>
            </a:r>
            <a:r>
              <a:rPr lang="zh-TW" altLang="en-US" dirty="0">
                <a:solidFill>
                  <a:srgbClr val="0000FF"/>
                </a:solidFill>
              </a:rPr>
              <a:t>品質</a:t>
            </a:r>
            <a:r>
              <a:rPr lang="zh-TW" altLang="en-US" dirty="0"/>
              <a:t>的嚴謹方法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軟體驗證的工作將努力確保</a:t>
            </a:r>
            <a:r>
              <a:rPr lang="zh-TW" altLang="en-US" dirty="0">
                <a:solidFill>
                  <a:srgbClr val="0000FF"/>
                </a:solidFill>
              </a:rPr>
              <a:t>品質被導入軟體產品</a:t>
            </a:r>
            <a:r>
              <a:rPr lang="zh-TW" altLang="en-US" dirty="0"/>
              <a:t>之中，並讓軟體</a:t>
            </a:r>
            <a:r>
              <a:rPr lang="zh-TW" altLang="en-US" dirty="0">
                <a:solidFill>
                  <a:srgbClr val="0000FF"/>
                </a:solidFill>
              </a:rPr>
              <a:t>滿足</a:t>
            </a:r>
            <a:r>
              <a:rPr lang="zh-TW" altLang="en-US" dirty="0"/>
              <a:t>所需達到的</a:t>
            </a:r>
            <a:r>
              <a:rPr lang="zh-TW" altLang="en-US" dirty="0">
                <a:solidFill>
                  <a:srgbClr val="0000FF"/>
                </a:solidFill>
              </a:rPr>
              <a:t>功能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0000FF"/>
                </a:solidFill>
              </a:rPr>
              <a:t>使用者之需求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軟體驗證的工作將包括產品與發展程序之</a:t>
            </a:r>
            <a:r>
              <a:rPr lang="zh-TW" altLang="en-US" dirty="0">
                <a:solidFill>
                  <a:srgbClr val="0000FF"/>
                </a:solidFill>
              </a:rPr>
              <a:t>分析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00FF"/>
                </a:solidFill>
              </a:rPr>
              <a:t>評估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00FF"/>
                </a:solidFill>
              </a:rPr>
              <a:t>審核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00FF"/>
                </a:solidFill>
              </a:rPr>
              <a:t>檢視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00FF"/>
                </a:solidFill>
              </a:rPr>
              <a:t>測試</a:t>
            </a:r>
            <a:r>
              <a:rPr lang="zh-TW" altLang="en-US" dirty="0"/>
              <a:t>等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實務運作必須將軟體工程</a:t>
            </a:r>
            <a:r>
              <a:rPr lang="en-US" altLang="zh-TW" dirty="0"/>
              <a:t>(Software Engineering )</a:t>
            </a:r>
            <a:r>
              <a:rPr lang="zh-TW" altLang="en-US" dirty="0"/>
              <a:t>與品質管理系統相結合</a:t>
            </a:r>
          </a:p>
        </p:txBody>
      </p:sp>
    </p:spTree>
    <p:extLst>
      <p:ext uri="{BB962C8B-B14F-4D97-AF65-F5344CB8AC3E}">
        <p14:creationId xmlns:p14="http://schemas.microsoft.com/office/powerpoint/2010/main" val="62214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Verification and Validation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驗證</a:t>
            </a:r>
            <a:r>
              <a:rPr lang="en-US" altLang="zh-TW" dirty="0"/>
              <a:t>(Verification)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保證軟體產品可以正確實現某一功能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軟體開發生命周期中每個階段的正確性與完備性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Are we building the product right?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我們是否正確地開發了產品</a:t>
            </a:r>
          </a:p>
          <a:p>
            <a:r>
              <a:rPr lang="zh-TW" altLang="en-US" dirty="0"/>
              <a:t>確認</a:t>
            </a:r>
            <a:r>
              <a:rPr lang="en-US" altLang="zh-TW" dirty="0"/>
              <a:t>(Validation)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保證軟體符合功能需求</a:t>
            </a:r>
          </a:p>
          <a:p>
            <a:pPr lvl="1"/>
            <a:r>
              <a:rPr lang="zh-TW" altLang="en-US" sz="2800" dirty="0">
                <a:solidFill>
                  <a:srgbClr val="008000"/>
                </a:solidFill>
              </a:rPr>
              <a:t>需求規格的確認，軟體邏輯性的確認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Are we building the right product</a:t>
            </a:r>
          </a:p>
          <a:p>
            <a:pPr lvl="2"/>
            <a:r>
              <a:rPr lang="zh-TW" altLang="en-US" sz="2800" dirty="0">
                <a:solidFill>
                  <a:srgbClr val="660066"/>
                </a:solidFill>
              </a:rPr>
              <a:t>我們是否開發了正確的產品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39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Verification and Validation</a:t>
            </a:r>
            <a:endParaRPr kumimoji="1" lang="zh-TW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470964"/>
              </p:ext>
            </p:extLst>
          </p:nvPr>
        </p:nvGraphicFramePr>
        <p:xfrm>
          <a:off x="1870605" y="1801812"/>
          <a:ext cx="7700962" cy="505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Visio" r:id="rId3" imgW="5254752" imgH="3454603" progId="Visio.Drawing.11">
                  <p:embed/>
                </p:oleObj>
              </mc:Choice>
              <mc:Fallback>
                <p:oleObj name="Visio" r:id="rId3" imgW="5254752" imgH="34546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605" y="1801812"/>
                        <a:ext cx="7700962" cy="505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78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4048</Words>
  <Application>Microsoft Office PowerPoint</Application>
  <PresentationFormat>寬螢幕</PresentationFormat>
  <Paragraphs>529</Paragraphs>
  <Slides>55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8" baseType="lpstr">
      <vt:lpstr>等线</vt:lpstr>
      <vt:lpstr>Monotype Sorts</vt:lpstr>
      <vt:lpstr>SimSun</vt:lpstr>
      <vt:lpstr>仓耳今楷05-6763 W05</vt:lpstr>
      <vt:lpstr>微软雅黑 Light</vt:lpstr>
      <vt:lpstr>微軟正黑體</vt:lpstr>
      <vt:lpstr>新細明體</vt:lpstr>
      <vt:lpstr>標楷體</vt:lpstr>
      <vt:lpstr>Arial</vt:lpstr>
      <vt:lpstr>Calibri</vt:lpstr>
      <vt:lpstr>Symbol</vt:lpstr>
      <vt:lpstr>Office 佈景主題</vt:lpstr>
      <vt:lpstr>Visio</vt:lpstr>
      <vt:lpstr>軟體測試</vt:lpstr>
      <vt:lpstr>重點</vt:lpstr>
      <vt:lpstr>PowerPoint 簡報</vt:lpstr>
      <vt:lpstr>軟體測試的迷思</vt:lpstr>
      <vt:lpstr>關於軟體測試</vt:lpstr>
      <vt:lpstr>軟體測試人員 Vs 軟體開發人員</vt:lpstr>
      <vt:lpstr>何謂軟體驗證</vt:lpstr>
      <vt:lpstr>Verification and Validation</vt:lpstr>
      <vt:lpstr>Verification and Validation</vt:lpstr>
      <vt:lpstr>Verification and Validation Documentation (確認與驗證文件)</vt:lpstr>
      <vt:lpstr>軟體測試與驗證項目</vt:lpstr>
      <vt:lpstr>測試流程</vt:lpstr>
      <vt:lpstr>軟體測試的分類方法</vt:lpstr>
      <vt:lpstr>軟體缺陷分類屬性</vt:lpstr>
      <vt:lpstr>測試模型 – V Model</vt:lpstr>
      <vt:lpstr>測試模型 – W Model</vt:lpstr>
      <vt:lpstr>測試模型 – H Model</vt:lpstr>
      <vt:lpstr>軟體測試指引</vt:lpstr>
      <vt:lpstr>軟體測試的分類方法</vt:lpstr>
      <vt:lpstr>窮舉測試</vt:lpstr>
      <vt:lpstr>靜態分析</vt:lpstr>
      <vt:lpstr>測試範例</vt:lpstr>
      <vt:lpstr>常用的黑箱測試方法 -決策表格</vt:lpstr>
      <vt:lpstr>常用的黑箱測試方法 –因果圖</vt:lpstr>
      <vt:lpstr>常用的白箱測試 – 路徑覆蓋</vt:lpstr>
      <vt:lpstr>PowerPoint 簡報</vt:lpstr>
      <vt:lpstr>PowerPoint 簡報</vt:lpstr>
      <vt:lpstr>常用的白箱測試 – 邊界值測試</vt:lpstr>
      <vt:lpstr>單元測試</vt:lpstr>
      <vt:lpstr>單元測試的內容</vt:lpstr>
      <vt:lpstr>單元測試內容 - 模組介面</vt:lpstr>
      <vt:lpstr>單元測試內容 -區域資料結構測試</vt:lpstr>
      <vt:lpstr>單元測試內容 -執行路徑測試</vt:lpstr>
      <vt:lpstr>單元測試內容 -錯誤處理測試</vt:lpstr>
      <vt:lpstr>單元測試內容 –邊界測試</vt:lpstr>
      <vt:lpstr>單元測試的環境</vt:lpstr>
      <vt:lpstr>單元測試實施步驟與文件</vt:lpstr>
      <vt:lpstr>單元測試文件範例</vt:lpstr>
      <vt:lpstr>整合測試</vt:lpstr>
      <vt:lpstr>整合測試與單元測試關聯與區別</vt:lpstr>
      <vt:lpstr>整合測試步驟</vt:lpstr>
      <vt:lpstr>整合測試系統建置方式</vt:lpstr>
      <vt:lpstr>PowerPoint 簡報</vt:lpstr>
      <vt:lpstr>混合增殖式測試</vt:lpstr>
      <vt:lpstr>整合測試之關鍵模組</vt:lpstr>
      <vt:lpstr>系統測試</vt:lpstr>
      <vt:lpstr>系統測試與單元、整合測試區別</vt:lpstr>
      <vt:lpstr>系統測試的內容 (I)</vt:lpstr>
      <vt:lpstr>系統測試的內容 (II)</vt:lpstr>
      <vt:lpstr>系統測試活動過程</vt:lpstr>
      <vt:lpstr>Integration Phase(1 of 3)</vt:lpstr>
      <vt:lpstr>Integration Phase(2 of 3)</vt:lpstr>
      <vt:lpstr>Integration Phase(3 of 3)</vt:lpstr>
      <vt:lpstr>軟體測試是一個藝術與工程的結合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黃品潔</dc:creator>
  <cp:lastModifiedBy>cclin</cp:lastModifiedBy>
  <cp:revision>187</cp:revision>
  <dcterms:created xsi:type="dcterms:W3CDTF">2020-03-24T00:57:53Z</dcterms:created>
  <dcterms:modified xsi:type="dcterms:W3CDTF">2021-12-15T14:54:58Z</dcterms:modified>
</cp:coreProperties>
</file>