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sldIdLst>
    <p:sldId id="256" r:id="rId2"/>
    <p:sldId id="296" r:id="rId3"/>
    <p:sldId id="290" r:id="rId4"/>
    <p:sldId id="289" r:id="rId5"/>
    <p:sldId id="291" r:id="rId6"/>
    <p:sldId id="298" r:id="rId7"/>
    <p:sldId id="292" r:id="rId8"/>
    <p:sldId id="299" r:id="rId9"/>
    <p:sldId id="293" r:id="rId10"/>
    <p:sldId id="294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8" r:id="rId19"/>
    <p:sldId id="286" r:id="rId20"/>
    <p:sldId id="279" r:id="rId21"/>
    <p:sldId id="280" r:id="rId22"/>
    <p:sldId id="281" r:id="rId23"/>
    <p:sldId id="282" r:id="rId24"/>
    <p:sldId id="297" r:id="rId25"/>
    <p:sldId id="284" r:id="rId26"/>
    <p:sldId id="300" r:id="rId27"/>
    <p:sldId id="285" r:id="rId28"/>
    <p:sldId id="283" r:id="rId2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107" d="100"/>
          <a:sy n="107" d="100"/>
        </p:scale>
        <p:origin x="105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春良 李" userId="9f7b9c09-175e-4ed1-ae44-0620fb0a0221" providerId="ADAL" clId="{1006BEE1-5648-4C3A-B946-BB9FF9DC048E}"/>
    <pc:docChg chg="modSld">
      <pc:chgData name="春良 李" userId="9f7b9c09-175e-4ed1-ae44-0620fb0a0221" providerId="ADAL" clId="{1006BEE1-5648-4C3A-B946-BB9FF9DC048E}" dt="2021-10-01T04:21:43.205" v="7" actId="20577"/>
      <pc:docMkLst>
        <pc:docMk/>
      </pc:docMkLst>
      <pc:sldChg chg="modSp">
        <pc:chgData name="春良 李" userId="9f7b9c09-175e-4ed1-ae44-0620fb0a0221" providerId="ADAL" clId="{1006BEE1-5648-4C3A-B946-BB9FF9DC048E}" dt="2021-10-01T04:21:43.205" v="7" actId="20577"/>
        <pc:sldMkLst>
          <pc:docMk/>
          <pc:sldMk cId="0" sldId="285"/>
        </pc:sldMkLst>
        <pc:spChg chg="mod">
          <ac:chgData name="春良 李" userId="9f7b9c09-175e-4ed1-ae44-0620fb0a0221" providerId="ADAL" clId="{1006BEE1-5648-4C3A-B946-BB9FF9DC048E}" dt="2021-10-01T04:21:43.205" v="7" actId="20577"/>
          <ac:spMkLst>
            <pc:docMk/>
            <pc:sldMk cId="0" sldId="285"/>
            <ac:spMk id="337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3676-76D5-40AF-AFE4-983C3F96F343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88268-A4E9-461E-A8F3-0660D3012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06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88268-A4E9-461E-A8F3-0660D301232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78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210346-59BE-42BE-9449-823DCB0078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40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DC0E-3262-4202-B5BD-847630CBBB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90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E1D19-9703-4DE0-8C2E-FB7EF3E807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2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6E0CD-3D9E-4536-AAEA-C35360C07B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60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61D4B-2925-4A55-A0BA-B3083812D9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951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40D1-F7E5-454C-8497-386D00D3DB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91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EA95B-B6CF-4FBF-B1D5-870092870E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01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7D7D-365D-4570-9CC4-BB96E94CE5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13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E85F3-9CAD-4BBC-8947-DC891AE941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0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2568-16E8-421B-B3C7-1E58DBFF14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976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382E1-DC0C-4186-BD56-027C097046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0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ED22D787-93A3-4D0C-8EB3-4AD82F7AC3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Write Your First Program on UNIX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TW"/>
              <a:t>How to use compiler and debugger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628650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5FE9D7-8127-43D5-8033-126C8080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10346-59BE-42BE-9449-823DCB0078D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Let’s see how this concept works in GNU/Linux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836359-EA45-4143-9453-8BA0C4C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10346-59BE-42BE-9449-823DCB0078D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Detailed Flow to Build a Program</a:t>
            </a:r>
          </a:p>
        </p:txBody>
      </p:sp>
      <p:grpSp>
        <p:nvGrpSpPr>
          <p:cNvPr id="13315" name="Group 62"/>
          <p:cNvGrpSpPr>
            <a:grpSpLocks/>
          </p:cNvGrpSpPr>
          <p:nvPr/>
        </p:nvGrpSpPr>
        <p:grpSpPr bwMode="auto">
          <a:xfrm>
            <a:off x="0" y="1752600"/>
            <a:ext cx="8915400" cy="5105400"/>
            <a:chOff x="0" y="1104"/>
            <a:chExt cx="5616" cy="3216"/>
          </a:xfrm>
        </p:grpSpPr>
        <p:grpSp>
          <p:nvGrpSpPr>
            <p:cNvPr id="13317" name="Group 44"/>
            <p:cNvGrpSpPr>
              <a:grpSpLocks/>
            </p:cNvGrpSpPr>
            <p:nvPr/>
          </p:nvGrpSpPr>
          <p:grpSpPr bwMode="auto">
            <a:xfrm>
              <a:off x="1258" y="1104"/>
              <a:ext cx="2928" cy="3216"/>
              <a:chOff x="1488" y="1104"/>
              <a:chExt cx="2928" cy="3216"/>
            </a:xfrm>
          </p:grpSpPr>
          <p:grpSp>
            <p:nvGrpSpPr>
              <p:cNvPr id="13333" name="Group 15"/>
              <p:cNvGrpSpPr>
                <a:grpSpLocks/>
              </p:cNvGrpSpPr>
              <p:nvPr/>
            </p:nvGrpSpPr>
            <p:grpSpPr bwMode="auto">
              <a:xfrm>
                <a:off x="1488" y="1104"/>
                <a:ext cx="768" cy="2372"/>
                <a:chOff x="1632" y="1296"/>
                <a:chExt cx="768" cy="2372"/>
              </a:xfrm>
            </p:grpSpPr>
            <p:sp>
              <p:nvSpPr>
                <p:cNvPr id="1336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.c</a:t>
                  </a:r>
                </a:p>
              </p:txBody>
            </p:sp>
            <p:sp>
              <p:nvSpPr>
                <p:cNvPr id="13362" name="Rectangle 6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67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gcc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(compiler)</a:t>
                  </a:r>
                </a:p>
              </p:txBody>
            </p:sp>
            <p:sp>
              <p:nvSpPr>
                <p:cNvPr id="13363" name="Line 7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4" name="Line 8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9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.s</a:t>
                  </a:r>
                </a:p>
              </p:txBody>
            </p:sp>
            <p:sp>
              <p:nvSpPr>
                <p:cNvPr id="13366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832"/>
                  <a:ext cx="76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(assembler)</a:t>
                  </a:r>
                </a:p>
              </p:txBody>
            </p:sp>
            <p:sp>
              <p:nvSpPr>
                <p:cNvPr id="13368" name="Line 13"/>
                <p:cNvSpPr>
                  <a:spLocks noChangeShapeType="1"/>
                </p:cNvSpPr>
                <p:nvPr/>
              </p:nvSpPr>
              <p:spPr bwMode="auto">
                <a:xfrm>
                  <a:off x="2016" y="326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.o</a:t>
                  </a:r>
                </a:p>
              </p:txBody>
            </p:sp>
          </p:grpSp>
          <p:grpSp>
            <p:nvGrpSpPr>
              <p:cNvPr id="13334" name="Group 16"/>
              <p:cNvGrpSpPr>
                <a:grpSpLocks/>
              </p:cNvGrpSpPr>
              <p:nvPr/>
            </p:nvGrpSpPr>
            <p:grpSpPr bwMode="auto">
              <a:xfrm>
                <a:off x="2400" y="1104"/>
                <a:ext cx="768" cy="2372"/>
                <a:chOff x="1632" y="1296"/>
                <a:chExt cx="768" cy="2372"/>
              </a:xfrm>
            </p:grpSpPr>
            <p:sp>
              <p:nvSpPr>
                <p:cNvPr id="133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.c</a:t>
                  </a:r>
                </a:p>
              </p:txBody>
            </p:sp>
            <p:sp>
              <p:nvSpPr>
                <p:cNvPr id="13353" name="Rectangle 18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67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gcc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(compiler)</a:t>
                  </a:r>
                </a:p>
              </p:txBody>
            </p:sp>
            <p:sp>
              <p:nvSpPr>
                <p:cNvPr id="13354" name="Line 19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5" name="Line 20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9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.s</a:t>
                  </a:r>
                </a:p>
              </p:txBody>
            </p:sp>
            <p:sp>
              <p:nvSpPr>
                <p:cNvPr id="13357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8" name="Rectangle 23"/>
                <p:cNvSpPr>
                  <a:spLocks noChangeArrowheads="1"/>
                </p:cNvSpPr>
                <p:nvPr/>
              </p:nvSpPr>
              <p:spPr bwMode="auto">
                <a:xfrm>
                  <a:off x="1632" y="2832"/>
                  <a:ext cx="76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(assembler)</a:t>
                  </a:r>
                </a:p>
              </p:txBody>
            </p:sp>
            <p:sp>
              <p:nvSpPr>
                <p:cNvPr id="13359" name="Line 24"/>
                <p:cNvSpPr>
                  <a:spLocks noChangeShapeType="1"/>
                </p:cNvSpPr>
                <p:nvPr/>
              </p:nvSpPr>
              <p:spPr bwMode="auto">
                <a:xfrm>
                  <a:off x="2016" y="326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.o</a:t>
                  </a:r>
                </a:p>
              </p:txBody>
            </p:sp>
          </p:grpSp>
          <p:grpSp>
            <p:nvGrpSpPr>
              <p:cNvPr id="13335" name="Group 26"/>
              <p:cNvGrpSpPr>
                <a:grpSpLocks/>
              </p:cNvGrpSpPr>
              <p:nvPr/>
            </p:nvGrpSpPr>
            <p:grpSpPr bwMode="auto">
              <a:xfrm>
                <a:off x="3648" y="1104"/>
                <a:ext cx="768" cy="2372"/>
                <a:chOff x="1632" y="1296"/>
                <a:chExt cx="768" cy="2372"/>
              </a:xfrm>
            </p:grpSpPr>
            <p:sp>
              <p:nvSpPr>
                <p:cNvPr id="133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920" y="1296"/>
                  <a:ext cx="20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.c</a:t>
                  </a:r>
                </a:p>
              </p:txBody>
            </p:sp>
            <p:sp>
              <p:nvSpPr>
                <p:cNvPr id="133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680" y="1728"/>
                  <a:ext cx="672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gcc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(compiler)</a:t>
                  </a:r>
                </a:p>
              </p:txBody>
            </p:sp>
            <p:sp>
              <p:nvSpPr>
                <p:cNvPr id="13345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6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19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.s</a:t>
                  </a:r>
                </a:p>
              </p:txBody>
            </p:sp>
            <p:sp>
              <p:nvSpPr>
                <p:cNvPr id="13348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49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832"/>
                  <a:ext cx="768" cy="43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as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(assembler)</a:t>
                  </a:r>
                </a:p>
              </p:txBody>
            </p:sp>
            <p:sp>
              <p:nvSpPr>
                <p:cNvPr id="13350" name="Line 34"/>
                <p:cNvSpPr>
                  <a:spLocks noChangeShapeType="1"/>
                </p:cNvSpPr>
                <p:nvPr/>
              </p:nvSpPr>
              <p:spPr bwMode="auto">
                <a:xfrm>
                  <a:off x="2016" y="326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5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21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.o</a:t>
                  </a:r>
                </a:p>
              </p:txBody>
            </p:sp>
          </p:grpSp>
          <p:sp>
            <p:nvSpPr>
              <p:cNvPr id="13336" name="Text Box 36"/>
              <p:cNvSpPr txBox="1">
                <a:spLocks noChangeArrowheads="1"/>
              </p:cNvSpPr>
              <p:nvPr/>
            </p:nvSpPr>
            <p:spPr bwMode="auto">
              <a:xfrm>
                <a:off x="3254" y="2295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3337" name="Rectangle 37"/>
              <p:cNvSpPr>
                <a:spLocks noChangeArrowheads="1"/>
              </p:cNvSpPr>
              <p:nvPr/>
            </p:nvSpPr>
            <p:spPr bwMode="auto">
              <a:xfrm>
                <a:off x="2160" y="3696"/>
                <a:ext cx="124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(linker)</a:t>
                </a:r>
              </a:p>
            </p:txBody>
          </p:sp>
          <p:sp>
            <p:nvSpPr>
              <p:cNvPr id="13338" name="Line 39"/>
              <p:cNvSpPr>
                <a:spLocks noChangeShapeType="1"/>
              </p:cNvSpPr>
              <p:nvPr/>
            </p:nvSpPr>
            <p:spPr bwMode="auto">
              <a:xfrm>
                <a:off x="1968" y="3456"/>
                <a:ext cx="57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39" name="Line 40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0" name="Line 41"/>
              <p:cNvSpPr>
                <a:spLocks noChangeShapeType="1"/>
              </p:cNvSpPr>
              <p:nvPr/>
            </p:nvSpPr>
            <p:spPr bwMode="auto">
              <a:xfrm flipH="1">
                <a:off x="3168" y="3456"/>
                <a:ext cx="72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1" name="Line 42"/>
              <p:cNvSpPr>
                <a:spLocks noChangeShapeType="1"/>
              </p:cNvSpPr>
              <p:nvPr/>
            </p:nvSpPr>
            <p:spPr bwMode="auto">
              <a:xfrm>
                <a:off x="2736" y="40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42" name="Text Box 43"/>
              <p:cNvSpPr txBox="1">
                <a:spLocks noChangeArrowheads="1"/>
              </p:cNvSpPr>
              <p:nvPr/>
            </p:nvSpPr>
            <p:spPr bwMode="auto">
              <a:xfrm>
                <a:off x="2448" y="4108"/>
                <a:ext cx="6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executable</a:t>
                </a:r>
              </a:p>
            </p:txBody>
          </p:sp>
        </p:grpSp>
        <p:sp>
          <p:nvSpPr>
            <p:cNvPr id="13318" name="Text Box 45"/>
            <p:cNvSpPr txBox="1">
              <a:spLocks noChangeArrowheads="1"/>
            </p:cNvSpPr>
            <p:nvPr/>
          </p:nvSpPr>
          <p:spPr bwMode="auto">
            <a:xfrm>
              <a:off x="0" y="1431"/>
              <a:ext cx="7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C source file</a:t>
              </a:r>
            </a:p>
          </p:txBody>
        </p:sp>
        <p:sp>
          <p:nvSpPr>
            <p:cNvPr id="13319" name="Line 46"/>
            <p:cNvSpPr>
              <a:spLocks noChangeShapeType="1"/>
            </p:cNvSpPr>
            <p:nvPr/>
          </p:nvSpPr>
          <p:spPr bwMode="auto">
            <a:xfrm flipV="1">
              <a:off x="778" y="1248"/>
              <a:ext cx="72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Text Box 47"/>
            <p:cNvSpPr txBox="1">
              <a:spLocks noChangeArrowheads="1"/>
            </p:cNvSpPr>
            <p:nvPr/>
          </p:nvSpPr>
          <p:spPr bwMode="auto">
            <a:xfrm>
              <a:off x="58" y="2160"/>
              <a:ext cx="79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assembly file</a:t>
              </a:r>
            </a:p>
          </p:txBody>
        </p:sp>
        <p:sp>
          <p:nvSpPr>
            <p:cNvPr id="13321" name="Line 48"/>
            <p:cNvSpPr>
              <a:spLocks noChangeShapeType="1"/>
            </p:cNvSpPr>
            <p:nvPr/>
          </p:nvSpPr>
          <p:spPr bwMode="auto">
            <a:xfrm>
              <a:off x="922" y="2256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2" name="Text Box 49"/>
            <p:cNvSpPr txBox="1">
              <a:spLocks noChangeArrowheads="1"/>
            </p:cNvSpPr>
            <p:nvPr/>
          </p:nvSpPr>
          <p:spPr bwMode="auto">
            <a:xfrm>
              <a:off x="154" y="3216"/>
              <a:ext cx="6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object file</a:t>
              </a:r>
            </a:p>
          </p:txBody>
        </p:sp>
        <p:sp>
          <p:nvSpPr>
            <p:cNvPr id="13323" name="Line 50"/>
            <p:cNvSpPr>
              <a:spLocks noChangeShapeType="1"/>
            </p:cNvSpPr>
            <p:nvPr/>
          </p:nvSpPr>
          <p:spPr bwMode="auto">
            <a:xfrm>
              <a:off x="778" y="3360"/>
              <a:ext cx="76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4" name="Rectangle 52"/>
            <p:cNvSpPr>
              <a:spLocks noChangeArrowheads="1"/>
            </p:cNvSpPr>
            <p:nvPr/>
          </p:nvSpPr>
          <p:spPr bwMode="auto">
            <a:xfrm>
              <a:off x="4512" y="1296"/>
              <a:ext cx="110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cpp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(macro processing)</a:t>
              </a:r>
            </a:p>
          </p:txBody>
        </p:sp>
        <p:sp>
          <p:nvSpPr>
            <p:cNvPr id="13325" name="Line 53"/>
            <p:cNvSpPr>
              <a:spLocks noChangeShapeType="1"/>
            </p:cNvSpPr>
            <p:nvPr/>
          </p:nvSpPr>
          <p:spPr bwMode="auto">
            <a:xfrm>
              <a:off x="504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6" name="Rectangle 54"/>
            <p:cNvSpPr>
              <a:spLocks noChangeArrowheads="1"/>
            </p:cNvSpPr>
            <p:nvPr/>
          </p:nvSpPr>
          <p:spPr bwMode="auto">
            <a:xfrm>
              <a:off x="4464" y="1968"/>
              <a:ext cx="115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gcc</a:t>
              </a:r>
            </a:p>
          </p:txBody>
        </p:sp>
        <p:sp>
          <p:nvSpPr>
            <p:cNvPr id="13327" name="Line 55"/>
            <p:cNvSpPr>
              <a:spLocks noChangeShapeType="1"/>
            </p:cNvSpPr>
            <p:nvPr/>
          </p:nvSpPr>
          <p:spPr bwMode="auto">
            <a:xfrm flipV="1">
              <a:off x="4128" y="120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8" name="Line 56"/>
            <p:cNvSpPr>
              <a:spLocks noChangeShapeType="1"/>
            </p:cNvSpPr>
            <p:nvPr/>
          </p:nvSpPr>
          <p:spPr bwMode="auto">
            <a:xfrm>
              <a:off x="4128" y="1968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9" name="Line 58"/>
            <p:cNvSpPr>
              <a:spLocks noChangeShapeType="1"/>
            </p:cNvSpPr>
            <p:nvPr/>
          </p:nvSpPr>
          <p:spPr bwMode="auto">
            <a:xfrm flipH="1">
              <a:off x="3168" y="38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30" name="Text Box 59"/>
            <p:cNvSpPr txBox="1">
              <a:spLocks noChangeArrowheads="1"/>
            </p:cNvSpPr>
            <p:nvPr/>
          </p:nvSpPr>
          <p:spPr bwMode="auto">
            <a:xfrm>
              <a:off x="3648" y="3696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libxxx.a</a:t>
              </a:r>
            </a:p>
          </p:txBody>
        </p:sp>
        <p:sp>
          <p:nvSpPr>
            <p:cNvPr id="13331" name="Text Box 60"/>
            <p:cNvSpPr txBox="1">
              <a:spLocks noChangeArrowheads="1"/>
            </p:cNvSpPr>
            <p:nvPr/>
          </p:nvSpPr>
          <p:spPr bwMode="auto">
            <a:xfrm>
              <a:off x="4368" y="3264"/>
              <a:ext cx="9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library archives</a:t>
              </a:r>
            </a:p>
          </p:txBody>
        </p:sp>
        <p:sp>
          <p:nvSpPr>
            <p:cNvPr id="13332" name="Line 61"/>
            <p:cNvSpPr>
              <a:spLocks noChangeShapeType="1"/>
            </p:cNvSpPr>
            <p:nvPr/>
          </p:nvSpPr>
          <p:spPr bwMode="auto">
            <a:xfrm flipH="1">
              <a:off x="4128" y="3408"/>
              <a:ext cx="288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639" name="AutoShape 63"/>
          <p:cNvSpPr>
            <a:spLocks noChangeArrowheads="1"/>
          </p:cNvSpPr>
          <p:nvPr/>
        </p:nvSpPr>
        <p:spPr bwMode="auto">
          <a:xfrm>
            <a:off x="1524000" y="3429000"/>
            <a:ext cx="5029200" cy="213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gcc serves as the front-end and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</a:rPr>
              <a:t>you don’t need to do all these manually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75C9651-E689-47AE-A08A-529B86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7D7D-365D-4570-9CC4-BB96E94CE5E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simple example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demo/gdb_example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61540A-FDF7-46E9-93A2-ACA44847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multi-file example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demo/make_multifile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5B9947F-5D7E-43EF-ABEA-AD56873B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Build your own library</a:t>
            </a:r>
          </a:p>
        </p:txBody>
      </p:sp>
      <p:grpSp>
        <p:nvGrpSpPr>
          <p:cNvPr id="16387" name="Group 6"/>
          <p:cNvGrpSpPr>
            <a:grpSpLocks/>
          </p:cNvGrpSpPr>
          <p:nvPr/>
        </p:nvGrpSpPr>
        <p:grpSpPr bwMode="auto">
          <a:xfrm>
            <a:off x="1997075" y="1752600"/>
            <a:ext cx="4648200" cy="5105400"/>
            <a:chOff x="1488" y="1104"/>
            <a:chExt cx="2928" cy="3216"/>
          </a:xfrm>
        </p:grpSpPr>
        <p:grpSp>
          <p:nvGrpSpPr>
            <p:cNvPr id="16388" name="Group 7"/>
            <p:cNvGrpSpPr>
              <a:grpSpLocks/>
            </p:cNvGrpSpPr>
            <p:nvPr/>
          </p:nvGrpSpPr>
          <p:grpSpPr bwMode="auto">
            <a:xfrm>
              <a:off x="1488" y="1104"/>
              <a:ext cx="768" cy="2372"/>
              <a:chOff x="1632" y="1296"/>
              <a:chExt cx="768" cy="2372"/>
            </a:xfrm>
          </p:grpSpPr>
          <p:sp>
            <p:nvSpPr>
              <p:cNvPr id="16416" name="Text Box 8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.c</a:t>
                </a:r>
              </a:p>
            </p:txBody>
          </p:sp>
          <p:sp>
            <p:nvSpPr>
              <p:cNvPr id="16417" name="Rectangle 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67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gcc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(compiler)</a:t>
                </a:r>
              </a:p>
            </p:txBody>
          </p:sp>
          <p:sp>
            <p:nvSpPr>
              <p:cNvPr id="16418" name="Line 10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9" name="Line 1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0" name="Text Box 12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1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.s</a:t>
                </a:r>
              </a:p>
            </p:txBody>
          </p:sp>
          <p:sp>
            <p:nvSpPr>
              <p:cNvPr id="16421" name="Line 13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2" name="Rectangle 14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76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(assembler)</a:t>
                </a:r>
              </a:p>
            </p:txBody>
          </p:sp>
          <p:sp>
            <p:nvSpPr>
              <p:cNvPr id="16423" name="Line 15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24" name="Text Box 16"/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.o</a:t>
                </a:r>
              </a:p>
            </p:txBody>
          </p:sp>
        </p:grpSp>
        <p:grpSp>
          <p:nvGrpSpPr>
            <p:cNvPr id="16389" name="Group 17"/>
            <p:cNvGrpSpPr>
              <a:grpSpLocks/>
            </p:cNvGrpSpPr>
            <p:nvPr/>
          </p:nvGrpSpPr>
          <p:grpSpPr bwMode="auto">
            <a:xfrm>
              <a:off x="2400" y="1104"/>
              <a:ext cx="768" cy="2372"/>
              <a:chOff x="1632" y="1296"/>
              <a:chExt cx="768" cy="2372"/>
            </a:xfrm>
          </p:grpSpPr>
          <p:sp>
            <p:nvSpPr>
              <p:cNvPr id="16407" name="Text Box 18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.c</a:t>
                </a:r>
              </a:p>
            </p:txBody>
          </p:sp>
          <p:sp>
            <p:nvSpPr>
              <p:cNvPr id="16408" name="Rectangle 1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67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gcc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(compiler)</a:t>
                </a:r>
              </a:p>
            </p:txBody>
          </p:sp>
          <p:sp>
            <p:nvSpPr>
              <p:cNvPr id="16409" name="Line 20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0" name="Line 2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1" name="Text Box 22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1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.s</a:t>
                </a:r>
              </a:p>
            </p:txBody>
          </p:sp>
          <p:sp>
            <p:nvSpPr>
              <p:cNvPr id="16412" name="Line 23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4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76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(assembler)</a:t>
                </a:r>
              </a:p>
            </p:txBody>
          </p:sp>
          <p:sp>
            <p:nvSpPr>
              <p:cNvPr id="16414" name="Line 25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5" name="Text Box 26"/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.o</a:t>
                </a:r>
              </a:p>
            </p:txBody>
          </p:sp>
        </p:grpSp>
        <p:grpSp>
          <p:nvGrpSpPr>
            <p:cNvPr id="16390" name="Group 27"/>
            <p:cNvGrpSpPr>
              <a:grpSpLocks/>
            </p:cNvGrpSpPr>
            <p:nvPr/>
          </p:nvGrpSpPr>
          <p:grpSpPr bwMode="auto">
            <a:xfrm>
              <a:off x="3648" y="1104"/>
              <a:ext cx="768" cy="2372"/>
              <a:chOff x="1632" y="1296"/>
              <a:chExt cx="768" cy="2372"/>
            </a:xfrm>
          </p:grpSpPr>
          <p:sp>
            <p:nvSpPr>
              <p:cNvPr id="16398" name="Text Box 28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2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.c</a:t>
                </a:r>
              </a:p>
            </p:txBody>
          </p:sp>
          <p:sp>
            <p:nvSpPr>
              <p:cNvPr id="16399" name="Rectangle 29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672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gcc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(compiler)</a:t>
                </a:r>
              </a:p>
            </p:txBody>
          </p:sp>
          <p:sp>
            <p:nvSpPr>
              <p:cNvPr id="16400" name="Line 30"/>
              <p:cNvSpPr>
                <a:spLocks noChangeShapeType="1"/>
              </p:cNvSpPr>
              <p:nvPr/>
            </p:nvSpPr>
            <p:spPr bwMode="auto">
              <a:xfrm>
                <a:off x="2016" y="15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1" name="Line 31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2" name="Text Box 32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19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.s</a:t>
                </a:r>
              </a:p>
            </p:txBody>
          </p:sp>
          <p:sp>
            <p:nvSpPr>
              <p:cNvPr id="16403" name="Line 33"/>
              <p:cNvSpPr>
                <a:spLocks noChangeShapeType="1"/>
              </p:cNvSpPr>
              <p:nvPr/>
            </p:nvSpPr>
            <p:spPr bwMode="auto">
              <a:xfrm>
                <a:off x="201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4" name="Rectangle 34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76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(assembler)</a:t>
                </a:r>
              </a:p>
            </p:txBody>
          </p:sp>
          <p:sp>
            <p:nvSpPr>
              <p:cNvPr id="16405" name="Line 35"/>
              <p:cNvSpPr>
                <a:spLocks noChangeShapeType="1"/>
              </p:cNvSpPr>
              <p:nvPr/>
            </p:nvSpPr>
            <p:spPr bwMode="auto">
              <a:xfrm>
                <a:off x="2016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6" name="Text Box 36"/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21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.o</a:t>
                </a:r>
              </a:p>
            </p:txBody>
          </p:sp>
        </p:grpSp>
        <p:sp>
          <p:nvSpPr>
            <p:cNvPr id="16391" name="Text Box 37"/>
            <p:cNvSpPr txBox="1">
              <a:spLocks noChangeArrowheads="1"/>
            </p:cNvSpPr>
            <p:nvPr/>
          </p:nvSpPr>
          <p:spPr bwMode="auto">
            <a:xfrm>
              <a:off x="3254" y="2295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6392" name="Rectangle 38"/>
            <p:cNvSpPr>
              <a:spLocks noChangeArrowheads="1"/>
            </p:cNvSpPr>
            <p:nvPr/>
          </p:nvSpPr>
          <p:spPr bwMode="auto">
            <a:xfrm>
              <a:off x="2160" y="3696"/>
              <a:ext cx="12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ar</a:t>
              </a:r>
            </a:p>
          </p:txBody>
        </p:sp>
        <p:sp>
          <p:nvSpPr>
            <p:cNvPr id="16393" name="Line 39"/>
            <p:cNvSpPr>
              <a:spLocks noChangeShapeType="1"/>
            </p:cNvSpPr>
            <p:nvPr/>
          </p:nvSpPr>
          <p:spPr bwMode="auto">
            <a:xfrm>
              <a:off x="1968" y="345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4" name="Line 40"/>
            <p:cNvSpPr>
              <a:spLocks noChangeShapeType="1"/>
            </p:cNvSpPr>
            <p:nvPr/>
          </p:nvSpPr>
          <p:spPr bwMode="auto">
            <a:xfrm>
              <a:off x="2784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5" name="Line 41"/>
            <p:cNvSpPr>
              <a:spLocks noChangeShapeType="1"/>
            </p:cNvSpPr>
            <p:nvPr/>
          </p:nvSpPr>
          <p:spPr bwMode="auto">
            <a:xfrm flipH="1">
              <a:off x="3168" y="345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6" name="Line 42"/>
            <p:cNvSpPr>
              <a:spLocks noChangeShapeType="1"/>
            </p:cNvSpPr>
            <p:nvPr/>
          </p:nvSpPr>
          <p:spPr bwMode="auto">
            <a:xfrm>
              <a:off x="2736" y="40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7" name="Text Box 43"/>
            <p:cNvSpPr txBox="1">
              <a:spLocks noChangeArrowheads="1"/>
            </p:cNvSpPr>
            <p:nvPr/>
          </p:nvSpPr>
          <p:spPr bwMode="auto">
            <a:xfrm>
              <a:off x="2448" y="4108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libxxx.a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A374AA-9AB4-4DB9-8133-29FC6AD0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7D7D-365D-4570-9CC4-BB96E94CE5E5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Debug Your Program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3979D5-8201-4019-B758-FFF7AF1C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10346-59BE-42BE-9449-823DCB0078D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simple program to debug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use gcc to compile with –g</a:t>
            </a:r>
          </a:p>
          <a:p>
            <a:pPr lvl="1" eaLnBrk="1" hangingPunct="1"/>
            <a:r>
              <a:rPr lang="en-US" altLang="zh-TW"/>
              <a:t>add debug information into the object code</a:t>
            </a:r>
          </a:p>
          <a:p>
            <a:pPr lvl="1" eaLnBrk="1" hangingPunct="1"/>
            <a:endParaRPr lang="en-US" altLang="zh-TW"/>
          </a:p>
          <a:p>
            <a:pPr eaLnBrk="1" hangingPunct="1"/>
            <a:r>
              <a:rPr lang="en-US" altLang="zh-TW"/>
              <a:t>execute the program with a debugger</a:t>
            </a:r>
          </a:p>
          <a:p>
            <a:pPr lvl="1" eaLnBrk="1" hangingPunct="1"/>
            <a:r>
              <a:rPr lang="en-US" altLang="zh-TW"/>
              <a:t>command line: </a:t>
            </a:r>
            <a:r>
              <a:rPr lang="en-US" altLang="zh-TW" i="1">
                <a:solidFill>
                  <a:schemeClr val="hlink"/>
                </a:solidFill>
              </a:rPr>
              <a:t>gdb</a:t>
            </a:r>
          </a:p>
          <a:p>
            <a:pPr lvl="1" eaLnBrk="1" hangingPunct="1"/>
            <a:r>
              <a:rPr lang="en-US" altLang="zh-TW"/>
              <a:t>GUI:…many…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2FB722-B084-4D5A-80FD-5FB3E42D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the debugger knows program/variable location?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TW"/>
              <a:t>program annotation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1524000" y="3276600"/>
            <a:ext cx="5410200" cy="2911475"/>
            <a:chOff x="960" y="2064"/>
            <a:chExt cx="3408" cy="1834"/>
          </a:xfrm>
        </p:grpSpPr>
        <p:sp>
          <p:nvSpPr>
            <p:cNvPr id="19461" name="AutoShape 6"/>
            <p:cNvSpPr>
              <a:spLocks noChangeArrowheads="1"/>
            </p:cNvSpPr>
            <p:nvPr/>
          </p:nvSpPr>
          <p:spPr bwMode="auto">
            <a:xfrm>
              <a:off x="960" y="2064"/>
              <a:ext cx="1009" cy="124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main(){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c = a+b;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d = e-f;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}</a:t>
              </a:r>
            </a:p>
          </p:txBody>
        </p:sp>
        <p:grpSp>
          <p:nvGrpSpPr>
            <p:cNvPr id="19462" name="Group 19"/>
            <p:cNvGrpSpPr>
              <a:grpSpLocks/>
            </p:cNvGrpSpPr>
            <p:nvPr/>
          </p:nvGrpSpPr>
          <p:grpSpPr bwMode="auto">
            <a:xfrm>
              <a:off x="3216" y="2064"/>
              <a:ext cx="1152" cy="1834"/>
              <a:chOff x="3168" y="2064"/>
              <a:chExt cx="1152" cy="1834"/>
            </a:xfrm>
          </p:grpSpPr>
          <p:grpSp>
            <p:nvGrpSpPr>
              <p:cNvPr id="19465" name="Group 16"/>
              <p:cNvGrpSpPr>
                <a:grpSpLocks/>
              </p:cNvGrpSpPr>
              <p:nvPr/>
            </p:nvGrpSpPr>
            <p:grpSpPr bwMode="auto">
              <a:xfrm>
                <a:off x="3264" y="2064"/>
                <a:ext cx="960" cy="1488"/>
                <a:chOff x="3360" y="1728"/>
                <a:chExt cx="960" cy="1488"/>
              </a:xfrm>
            </p:grpSpPr>
            <p:sp>
              <p:nvSpPr>
                <p:cNvPr id="19468" name="Rectangle 7"/>
                <p:cNvSpPr>
                  <a:spLocks noChangeArrowheads="1"/>
                </p:cNvSpPr>
                <p:nvPr/>
              </p:nvSpPr>
              <p:spPr bwMode="auto">
                <a:xfrm>
                  <a:off x="3360" y="1728"/>
                  <a:ext cx="960" cy="7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…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add…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sub…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…</a:t>
                  </a:r>
                </a:p>
              </p:txBody>
            </p:sp>
            <p:sp>
              <p:nvSpPr>
                <p:cNvPr id="19469" name="Rectangle 8"/>
                <p:cNvSpPr>
                  <a:spLocks noChangeArrowheads="1"/>
                </p:cNvSpPr>
                <p:nvPr/>
              </p:nvSpPr>
              <p:spPr bwMode="auto">
                <a:xfrm>
                  <a:off x="3360" y="2448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main</a:t>
                  </a:r>
                </a:p>
              </p:txBody>
            </p:sp>
            <p:sp>
              <p:nvSpPr>
                <p:cNvPr id="19470" name="Rectangle 10"/>
                <p:cNvSpPr>
                  <a:spLocks noChangeArrowheads="1"/>
                </p:cNvSpPr>
                <p:nvPr/>
              </p:nvSpPr>
              <p:spPr bwMode="auto">
                <a:xfrm>
                  <a:off x="3792" y="2448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0x100</a:t>
                  </a:r>
                </a:p>
              </p:txBody>
            </p:sp>
            <p:sp>
              <p:nvSpPr>
                <p:cNvPr id="19471" name="Rectangle 11"/>
                <p:cNvSpPr>
                  <a:spLocks noChangeArrowheads="1"/>
                </p:cNvSpPr>
                <p:nvPr/>
              </p:nvSpPr>
              <p:spPr bwMode="auto">
                <a:xfrm>
                  <a:off x="3360" y="2640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a</a:t>
                  </a:r>
                </a:p>
              </p:txBody>
            </p:sp>
            <p:sp>
              <p:nvSpPr>
                <p:cNvPr id="19472" name="Rectangle 12"/>
                <p:cNvSpPr>
                  <a:spLocks noChangeArrowheads="1"/>
                </p:cNvSpPr>
                <p:nvPr/>
              </p:nvSpPr>
              <p:spPr bwMode="auto">
                <a:xfrm>
                  <a:off x="3792" y="2640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0x2004</a:t>
                  </a:r>
                </a:p>
              </p:txBody>
            </p:sp>
            <p:sp>
              <p:nvSpPr>
                <p:cNvPr id="19473" name="Rectangle 13"/>
                <p:cNvSpPr>
                  <a:spLocks noChangeArrowheads="1"/>
                </p:cNvSpPr>
                <p:nvPr/>
              </p:nvSpPr>
              <p:spPr bwMode="auto">
                <a:xfrm>
                  <a:off x="3360" y="2832"/>
                  <a:ext cx="43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b</a:t>
                  </a:r>
                </a:p>
              </p:txBody>
            </p:sp>
            <p:sp>
              <p:nvSpPr>
                <p:cNvPr id="19474" name="Rectangle 14"/>
                <p:cNvSpPr>
                  <a:spLocks noChangeArrowheads="1"/>
                </p:cNvSpPr>
                <p:nvPr/>
              </p:nvSpPr>
              <p:spPr bwMode="auto">
                <a:xfrm>
                  <a:off x="3792" y="2832"/>
                  <a:ext cx="52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0x2008</a:t>
                  </a:r>
                </a:p>
              </p:txBody>
            </p:sp>
            <p:sp>
              <p:nvSpPr>
                <p:cNvPr id="19475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19466" name="AutoShape 17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1152" cy="91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9467" name="Text Box 18"/>
              <p:cNvSpPr txBox="1">
                <a:spLocks noChangeArrowheads="1"/>
              </p:cNvSpPr>
              <p:nvPr/>
            </p:nvSpPr>
            <p:spPr bwMode="auto">
              <a:xfrm>
                <a:off x="3264" y="3648"/>
                <a:ext cx="9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solidFill>
                      <a:schemeClr val="hlink"/>
                    </a:solidFill>
                  </a:rPr>
                  <a:t>symbol table</a:t>
                </a:r>
              </a:p>
            </p:txBody>
          </p:sp>
        </p:grpSp>
        <p:sp>
          <p:nvSpPr>
            <p:cNvPr id="19463" name="AutoShape 20"/>
            <p:cNvSpPr>
              <a:spLocks noChangeArrowheads="1"/>
            </p:cNvSpPr>
            <p:nvPr/>
          </p:nvSpPr>
          <p:spPr bwMode="auto">
            <a:xfrm>
              <a:off x="2208" y="2496"/>
              <a:ext cx="624" cy="384"/>
            </a:xfrm>
            <a:prstGeom prst="rightArrow">
              <a:avLst>
                <a:gd name="adj1" fmla="val 50000"/>
                <a:gd name="adj2" fmla="val 40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464" name="Text Box 21"/>
            <p:cNvSpPr txBox="1">
              <a:spLocks noChangeArrowheads="1"/>
            </p:cNvSpPr>
            <p:nvPr/>
          </p:nvSpPr>
          <p:spPr bwMode="auto">
            <a:xfrm>
              <a:off x="2256" y="2928"/>
              <a:ext cx="5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C579E4-0907-4191-B8F6-97F1A780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MAKE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useful utility to write a large program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477ED8-3724-41B4-A718-81D2F768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10346-59BE-42BE-9449-823DCB0078D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MAKE?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 utility to manage the compilation of a large-scale program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image that you have a program with 100 C source files</a:t>
            </a:r>
          </a:p>
          <a:p>
            <a:pPr lvl="1" eaLnBrk="1" hangingPunct="1"/>
            <a:r>
              <a:rPr lang="en-US" altLang="zh-TW"/>
              <a:t>type the 100 file names each time you want to compile it?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8EF746-D85B-4585-8447-642980A8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 of today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How to compile a program – recall what you learned in system programming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Program compilation flow on GNU/Linux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How to debug your program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How to compile multiple programs? the Make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On-class exercise: write your first program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D01D7F-9BD5-4B14-935F-F9F6DFC7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Language of MAKE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/>
              <a:t>describe dependences and rules to build targets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Grammer: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i="1"/>
              <a:t>target</a:t>
            </a:r>
            <a:r>
              <a:rPr lang="en-US" altLang="zh-TW" sz="1800"/>
              <a:t>:  </a:t>
            </a:r>
            <a:r>
              <a:rPr lang="en-US" altLang="zh-TW" sz="1800" i="1"/>
              <a:t>source1</a:t>
            </a:r>
            <a:r>
              <a:rPr lang="en-US" altLang="zh-TW" sz="1800"/>
              <a:t> </a:t>
            </a:r>
            <a:r>
              <a:rPr lang="en-US" altLang="zh-TW" sz="1800" i="1"/>
              <a:t>source2</a:t>
            </a:r>
            <a:r>
              <a:rPr lang="en-US" altLang="zh-TW" sz="1800"/>
              <a:t> …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i="1"/>
              <a:t>commands_to_produce_targe</a:t>
            </a:r>
            <a:r>
              <a:rPr lang="en-US" altLang="zh-TW" sz="1600"/>
              <a:t>t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600"/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auto-check target dependence and perform required operations only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</p:txBody>
      </p:sp>
      <p:grpSp>
        <p:nvGrpSpPr>
          <p:cNvPr id="26628" name="Group 22"/>
          <p:cNvGrpSpPr>
            <a:grpSpLocks/>
          </p:cNvGrpSpPr>
          <p:nvPr/>
        </p:nvGrpSpPr>
        <p:grpSpPr bwMode="auto">
          <a:xfrm>
            <a:off x="2514600" y="4419600"/>
            <a:ext cx="3154363" cy="2241550"/>
            <a:chOff x="1488" y="1872"/>
            <a:chExt cx="1987" cy="1412"/>
          </a:xfrm>
        </p:grpSpPr>
        <p:grpSp>
          <p:nvGrpSpPr>
            <p:cNvPr id="26629" name="Group 9"/>
            <p:cNvGrpSpPr>
              <a:grpSpLocks/>
            </p:cNvGrpSpPr>
            <p:nvPr/>
          </p:nvGrpSpPr>
          <p:grpSpPr bwMode="auto">
            <a:xfrm>
              <a:off x="1488" y="1872"/>
              <a:ext cx="547" cy="740"/>
              <a:chOff x="1488" y="1872"/>
              <a:chExt cx="547" cy="740"/>
            </a:xfrm>
          </p:grpSpPr>
          <p:sp>
            <p:nvSpPr>
              <p:cNvPr id="26642" name="Text Box 5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5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source 1</a:t>
                </a:r>
              </a:p>
            </p:txBody>
          </p:sp>
          <p:sp>
            <p:nvSpPr>
              <p:cNvPr id="26643" name="Line 6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4" name="Text Box 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5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target 1</a:t>
                </a:r>
              </a:p>
            </p:txBody>
          </p:sp>
        </p:grpSp>
        <p:grpSp>
          <p:nvGrpSpPr>
            <p:cNvPr id="26630" name="Group 10"/>
            <p:cNvGrpSpPr>
              <a:grpSpLocks/>
            </p:cNvGrpSpPr>
            <p:nvPr/>
          </p:nvGrpSpPr>
          <p:grpSpPr bwMode="auto">
            <a:xfrm>
              <a:off x="2208" y="1872"/>
              <a:ext cx="547" cy="740"/>
              <a:chOff x="1488" y="1872"/>
              <a:chExt cx="547" cy="740"/>
            </a:xfrm>
          </p:grpSpPr>
          <p:sp>
            <p:nvSpPr>
              <p:cNvPr id="26639" name="Text Box 11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5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source 2</a:t>
                </a:r>
              </a:p>
            </p:txBody>
          </p:sp>
          <p:sp>
            <p:nvSpPr>
              <p:cNvPr id="26640" name="Line 1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41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5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target 2</a:t>
                </a:r>
              </a:p>
            </p:txBody>
          </p:sp>
        </p:grpSp>
        <p:grpSp>
          <p:nvGrpSpPr>
            <p:cNvPr id="26631" name="Group 14"/>
            <p:cNvGrpSpPr>
              <a:grpSpLocks/>
            </p:cNvGrpSpPr>
            <p:nvPr/>
          </p:nvGrpSpPr>
          <p:grpSpPr bwMode="auto">
            <a:xfrm>
              <a:off x="2928" y="1872"/>
              <a:ext cx="547" cy="740"/>
              <a:chOff x="1488" y="1872"/>
              <a:chExt cx="547" cy="740"/>
            </a:xfrm>
          </p:grpSpPr>
          <p:sp>
            <p:nvSpPr>
              <p:cNvPr id="26636" name="Text Box 15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5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source 3</a:t>
                </a:r>
              </a:p>
            </p:txBody>
          </p:sp>
          <p:sp>
            <p:nvSpPr>
              <p:cNvPr id="26637" name="Line 16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638" name="Text Box 1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5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target 3</a:t>
                </a:r>
              </a:p>
            </p:txBody>
          </p:sp>
        </p:grpSp>
        <p:sp>
          <p:nvSpPr>
            <p:cNvPr id="26632" name="Text Box 18"/>
            <p:cNvSpPr txBox="1">
              <a:spLocks noChangeArrowheads="1"/>
            </p:cNvSpPr>
            <p:nvPr/>
          </p:nvSpPr>
          <p:spPr bwMode="auto">
            <a:xfrm>
              <a:off x="2160" y="3072"/>
              <a:ext cx="6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final target</a:t>
              </a:r>
            </a:p>
          </p:txBody>
        </p:sp>
        <p:sp>
          <p:nvSpPr>
            <p:cNvPr id="26633" name="Line 19"/>
            <p:cNvSpPr>
              <a:spLocks noChangeShapeType="1"/>
            </p:cNvSpPr>
            <p:nvPr/>
          </p:nvSpPr>
          <p:spPr bwMode="auto">
            <a:xfrm>
              <a:off x="1680" y="2640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4" name="Line 20"/>
            <p:cNvSpPr>
              <a:spLocks noChangeShapeType="1"/>
            </p:cNvSpPr>
            <p:nvPr/>
          </p:nvSpPr>
          <p:spPr bwMode="auto">
            <a:xfrm>
              <a:off x="2448" y="264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5" name="Line 21"/>
            <p:cNvSpPr>
              <a:spLocks noChangeShapeType="1"/>
            </p:cNvSpPr>
            <p:nvPr/>
          </p:nvSpPr>
          <p:spPr bwMode="auto">
            <a:xfrm flipH="1">
              <a:off x="2592" y="2640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F3D8CF-3927-4C51-8FAA-F2DC8921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simple make example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demo/gdb_example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79D727-4662-4EC8-814E-3C480E94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Multi-File MAKE Example</a:t>
            </a:r>
          </a:p>
        </p:txBody>
      </p:sp>
      <p:sp>
        <p:nvSpPr>
          <p:cNvPr id="2867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/>
              <a:t>demo/make_multifile</a:t>
            </a:r>
          </a:p>
        </p:txBody>
      </p:sp>
      <p:grpSp>
        <p:nvGrpSpPr>
          <p:cNvPr id="28676" name="Group 22"/>
          <p:cNvGrpSpPr>
            <a:grpSpLocks/>
          </p:cNvGrpSpPr>
          <p:nvPr/>
        </p:nvGrpSpPr>
        <p:grpSpPr bwMode="auto">
          <a:xfrm>
            <a:off x="2590800" y="2743200"/>
            <a:ext cx="3030538" cy="2241550"/>
            <a:chOff x="1632" y="1728"/>
            <a:chExt cx="1909" cy="1412"/>
          </a:xfrm>
        </p:grpSpPr>
        <p:grpSp>
          <p:nvGrpSpPr>
            <p:cNvPr id="28677" name="Group 6"/>
            <p:cNvGrpSpPr>
              <a:grpSpLocks/>
            </p:cNvGrpSpPr>
            <p:nvPr/>
          </p:nvGrpSpPr>
          <p:grpSpPr bwMode="auto">
            <a:xfrm>
              <a:off x="1632" y="1728"/>
              <a:ext cx="383" cy="740"/>
              <a:chOff x="1488" y="1872"/>
              <a:chExt cx="383" cy="740"/>
            </a:xfrm>
          </p:grpSpPr>
          <p:sp>
            <p:nvSpPr>
              <p:cNvPr id="28690" name="Text Box 7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foo.c</a:t>
                </a:r>
              </a:p>
            </p:txBody>
          </p:sp>
          <p:sp>
            <p:nvSpPr>
              <p:cNvPr id="28691" name="Line 8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2" name="Text Box 9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3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foo.o</a:t>
                </a:r>
              </a:p>
            </p:txBody>
          </p:sp>
        </p:grpSp>
        <p:grpSp>
          <p:nvGrpSpPr>
            <p:cNvPr id="28678" name="Group 10"/>
            <p:cNvGrpSpPr>
              <a:grpSpLocks/>
            </p:cNvGrpSpPr>
            <p:nvPr/>
          </p:nvGrpSpPr>
          <p:grpSpPr bwMode="auto">
            <a:xfrm>
              <a:off x="2352" y="1728"/>
              <a:ext cx="454" cy="740"/>
              <a:chOff x="1488" y="1872"/>
              <a:chExt cx="454" cy="740"/>
            </a:xfrm>
          </p:grpSpPr>
          <p:sp>
            <p:nvSpPr>
              <p:cNvPr id="28687" name="Text Box 11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4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haha.c</a:t>
                </a:r>
              </a:p>
            </p:txBody>
          </p:sp>
          <p:sp>
            <p:nvSpPr>
              <p:cNvPr id="28688" name="Line 12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9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haha.o</a:t>
                </a:r>
              </a:p>
            </p:txBody>
          </p:sp>
        </p:grpSp>
        <p:grpSp>
          <p:nvGrpSpPr>
            <p:cNvPr id="28679" name="Group 14"/>
            <p:cNvGrpSpPr>
              <a:grpSpLocks/>
            </p:cNvGrpSpPr>
            <p:nvPr/>
          </p:nvGrpSpPr>
          <p:grpSpPr bwMode="auto">
            <a:xfrm>
              <a:off x="3072" y="1728"/>
              <a:ext cx="469" cy="740"/>
              <a:chOff x="1488" y="1872"/>
              <a:chExt cx="469" cy="740"/>
            </a:xfrm>
          </p:grpSpPr>
          <p:sp>
            <p:nvSpPr>
              <p:cNvPr id="28684" name="Text Box 15"/>
              <p:cNvSpPr txBox="1">
                <a:spLocks noChangeArrowheads="1"/>
              </p:cNvSpPr>
              <p:nvPr/>
            </p:nvSpPr>
            <p:spPr bwMode="auto">
              <a:xfrm>
                <a:off x="1488" y="1872"/>
                <a:ext cx="46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main.c</a:t>
                </a:r>
              </a:p>
            </p:txBody>
          </p:sp>
          <p:sp>
            <p:nvSpPr>
              <p:cNvPr id="28685" name="Line 16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6" name="Text Box 17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4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main.o</a:t>
                </a:r>
              </a:p>
            </p:txBody>
          </p:sp>
        </p:grpSp>
        <p:sp>
          <p:nvSpPr>
            <p:cNvPr id="28680" name="Text Box 18"/>
            <p:cNvSpPr txBox="1">
              <a:spLocks noChangeArrowheads="1"/>
            </p:cNvSpPr>
            <p:nvPr/>
          </p:nvSpPr>
          <p:spPr bwMode="auto">
            <a:xfrm>
              <a:off x="2304" y="2928"/>
              <a:ext cx="6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mainprog</a:t>
              </a:r>
            </a:p>
          </p:txBody>
        </p:sp>
        <p:sp>
          <p:nvSpPr>
            <p:cNvPr id="28681" name="Line 19"/>
            <p:cNvSpPr>
              <a:spLocks noChangeShapeType="1"/>
            </p:cNvSpPr>
            <p:nvPr/>
          </p:nvSpPr>
          <p:spPr bwMode="auto">
            <a:xfrm>
              <a:off x="1824" y="249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2" name="Line 20"/>
            <p:cNvSpPr>
              <a:spLocks noChangeShapeType="1"/>
            </p:cNvSpPr>
            <p:nvPr/>
          </p:nvSpPr>
          <p:spPr bwMode="auto">
            <a:xfrm>
              <a:off x="2592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3" name="Line 21"/>
            <p:cNvSpPr>
              <a:spLocks noChangeShapeType="1"/>
            </p:cNvSpPr>
            <p:nvPr/>
          </p:nvSpPr>
          <p:spPr bwMode="auto">
            <a:xfrm flipH="1">
              <a:off x="2736" y="2496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A2BC14-17B8-49E4-8BC3-17A62181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Advanced MAKE script writing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General compilation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Example: to compile all C code (.c) to object code (.o)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dirty="0"/>
              <a:t>%.o: %.c</a:t>
            </a:r>
          </a:p>
          <a:p>
            <a:pPr lvl="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 err="1"/>
              <a:t>gcc</a:t>
            </a:r>
            <a:r>
              <a:rPr lang="en-US" altLang="zh-TW" sz="1400" dirty="0"/>
              <a:t> –g –c $^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Variables: (example)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C_SRC_FILES = </a:t>
            </a:r>
            <a:r>
              <a:rPr lang="en-US" altLang="zh-TW" sz="1800" dirty="0" err="1"/>
              <a:t>test.c</a:t>
            </a:r>
            <a:r>
              <a:rPr lang="en-US" altLang="zh-TW" sz="1800" dirty="0"/>
              <a:t> </a:t>
            </a:r>
            <a:r>
              <a:rPr lang="en-US" altLang="zh-TW" sz="1800" dirty="0" err="1"/>
              <a:t>foo.c</a:t>
            </a:r>
            <a:endParaRPr lang="en-US" altLang="zh-TW" sz="1800" dirty="0"/>
          </a:p>
          <a:p>
            <a:pPr lvl="1" eaLnBrk="1" hangingPunct="1">
              <a:lnSpc>
                <a:spcPct val="80000"/>
              </a:lnSpc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String manipulation functions: (example)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C_SRC_FILES = $(wildcard *.c)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please “info make”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21A596-78A0-456F-AF12-C58D0FD1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Frequently used GCC options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-S</a:t>
            </a:r>
            <a:r>
              <a:rPr lang="en-US" altLang="zh-TW"/>
              <a:t>: assemble only</a:t>
            </a:r>
          </a:p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-c</a:t>
            </a:r>
            <a:r>
              <a:rPr lang="en-US" altLang="zh-TW"/>
              <a:t>: stop after building the object file (.o)</a:t>
            </a:r>
          </a:p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-g</a:t>
            </a:r>
            <a:r>
              <a:rPr lang="en-US" altLang="zh-TW"/>
              <a:t>: add debug information into the object file</a:t>
            </a:r>
          </a:p>
          <a:p>
            <a:pPr eaLnBrk="1" hangingPunct="1"/>
            <a:r>
              <a:rPr lang="en-US" altLang="zh-TW" i="1">
                <a:solidFill>
                  <a:schemeClr val="hlink"/>
                </a:solidFill>
              </a:rPr>
              <a:t>-o</a:t>
            </a:r>
            <a:r>
              <a:rPr lang="en-US" altLang="zh-TW">
                <a:solidFill>
                  <a:schemeClr val="hlink"/>
                </a:solidFill>
              </a:rPr>
              <a:t> </a:t>
            </a:r>
            <a:r>
              <a:rPr lang="en-US" altLang="zh-TW" i="1">
                <a:solidFill>
                  <a:schemeClr val="hlink"/>
                </a:solidFill>
              </a:rPr>
              <a:t>target_file_name</a:t>
            </a:r>
            <a:r>
              <a:rPr lang="en-US" altLang="zh-TW"/>
              <a:t>: specify the output file 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/>
              <a:t>gcc –o mainprog test.c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72BECF9-BD1D-44C6-B507-E25FE649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write a program calling a function foo(a,b)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foo returns some computation on a,b (e.g. a+b)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print the result of foo(a,b) in the main() function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the main() and foo() function has to be in separate files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/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olidFill>
                  <a:schemeClr val="hlink"/>
                </a:solidFill>
              </a:rPr>
              <a:t>create a Makefile to do all the compilation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rule to generate assembly program (e.g. make foo.s)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rule to build executable program with debug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hlink"/>
                </a:solidFill>
              </a:rPr>
              <a:t>trying to run your program with a debugger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7F5971-0D4A-40D1-9A06-9A9D31C9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Homework #1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017712"/>
            <a:ext cx="8269288" cy="45354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/>
              <a:t>Write the </a:t>
            </a:r>
            <a:r>
              <a:rPr lang="en-US" altLang="zh-TW" sz="2400" dirty="0" err="1"/>
              <a:t>Makefile</a:t>
            </a:r>
            <a:r>
              <a:rPr lang="en-US" altLang="zh-TW" sz="2400" dirty="0"/>
              <a:t> to build the executable program in sub-folder “HW_01”</a:t>
            </a:r>
          </a:p>
          <a:p>
            <a:pPr lvl="1" eaLnBrk="1" hangingPunct="1">
              <a:defRPr/>
            </a:pPr>
            <a:r>
              <a:rPr lang="en-US" altLang="zh-TW" sz="2000" dirty="0"/>
              <a:t>Three functions spread across multiple files</a:t>
            </a:r>
            <a:r>
              <a:rPr lang="en-US" altLang="zh-TW" sz="1600" dirty="0"/>
              <a:t>: main, calculate, </a:t>
            </a:r>
            <a:r>
              <a:rPr lang="en-US" altLang="zh-TW" sz="1600" dirty="0" err="1"/>
              <a:t>mult</a:t>
            </a:r>
            <a:endParaRPr lang="en-US" altLang="zh-TW" sz="1600" dirty="0"/>
          </a:p>
          <a:p>
            <a:pPr lvl="1" eaLnBrk="1" hangingPunct="1">
              <a:defRPr/>
            </a:pPr>
            <a:r>
              <a:rPr lang="en-US" altLang="zh-TW" sz="2000" dirty="0"/>
              <a:t>There is no source code for function </a:t>
            </a:r>
            <a:r>
              <a:rPr lang="en-US" altLang="zh-TW" sz="2000" dirty="0" err="1"/>
              <a:t>mult</a:t>
            </a:r>
            <a:r>
              <a:rPr lang="en-US" altLang="zh-TW" sz="2000" dirty="0"/>
              <a:t>, only the compiled object code in </a:t>
            </a:r>
            <a:r>
              <a:rPr lang="en-US" altLang="zh-TW" sz="2000" dirty="0" err="1"/>
              <a:t>lib_mult.a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000" dirty="0"/>
              <a:t>The correct execution result is “X=610”</a:t>
            </a:r>
          </a:p>
          <a:p>
            <a:pPr eaLnBrk="1" hangingPunct="1">
              <a:defRPr/>
            </a:pPr>
            <a:r>
              <a:rPr lang="en-US" altLang="zh-TW" sz="2800" dirty="0"/>
              <a:t>The executable program you build should</a:t>
            </a:r>
          </a:p>
          <a:p>
            <a:pPr lvl="1" eaLnBrk="1" hangingPunct="1">
              <a:defRPr/>
            </a:pPr>
            <a:r>
              <a:rPr lang="en-US" altLang="zh-TW" sz="2400" dirty="0"/>
              <a:t>Correctly execute, and</a:t>
            </a:r>
          </a:p>
          <a:p>
            <a:pPr lvl="1" eaLnBrk="1" hangingPunct="1">
              <a:defRPr/>
            </a:pPr>
            <a:r>
              <a:rPr lang="en-US" altLang="zh-TW" sz="2400" dirty="0"/>
              <a:t>Be able to run in a debugger</a:t>
            </a:r>
          </a:p>
          <a:p>
            <a:pPr eaLnBrk="1" hangingPunct="1">
              <a:defRPr/>
            </a:pPr>
            <a:r>
              <a:rPr lang="en-US" altLang="zh-TW" sz="2800" dirty="0"/>
              <a:t>Submission deadline: </a:t>
            </a:r>
            <a:r>
              <a:rPr lang="en-US" altLang="zh-TW" sz="2800" dirty="0">
                <a:solidFill>
                  <a:srgbClr val="FF0000"/>
                </a:solidFill>
              </a:rPr>
              <a:t>2021/10/04 (Mon.) 09:00 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2F5DA5-150C-4957-A1B1-F5DB7204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Next Lecture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UNIX system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Chap 1. of [Stevens]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Please also read Chap. 2 &amp; 3 of your OS textbook [</a:t>
            </a:r>
            <a:r>
              <a:rPr lang="en-US" altLang="zh-TW" dirty="0" err="1"/>
              <a:t>Silberschatz</a:t>
            </a:r>
            <a:r>
              <a:rPr lang="en-US" altLang="zh-TW" dirty="0"/>
              <a:t> et.al]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Chap. 2: Operating-System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Chap. </a:t>
            </a:r>
            <a:r>
              <a:rPr lang="en-US" altLang="zh-TW"/>
              <a:t>3: </a:t>
            </a:r>
            <a:r>
              <a:rPr lang="en-US" altLang="zh-TW" dirty="0"/>
              <a:t>Processes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5A6FD1-2A51-451A-91A7-E484B53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learn UNIX programming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Everything you’ve already learned in “</a:t>
            </a:r>
            <a:r>
              <a:rPr lang="en-US" altLang="zh-TW" sz="2800">
                <a:solidFill>
                  <a:schemeClr val="hlink"/>
                </a:solidFill>
              </a:rPr>
              <a:t>Operating System</a:t>
            </a:r>
            <a:r>
              <a:rPr lang="en-US" altLang="zh-TW" sz="2800"/>
              <a:t>” and “</a:t>
            </a:r>
            <a:r>
              <a:rPr lang="en-US" altLang="zh-TW" sz="2800">
                <a:solidFill>
                  <a:schemeClr val="hlink"/>
                </a:solidFill>
              </a:rPr>
              <a:t>System Programming</a:t>
            </a:r>
            <a:r>
              <a:rPr lang="en-US" altLang="zh-TW" sz="2800"/>
              <a:t>” course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This course just present you concrete examples</a:t>
            </a:r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>
                <a:solidFill>
                  <a:schemeClr val="hlink"/>
                </a:solidFill>
              </a:rPr>
              <a:t>Please “man” and “info”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52338C-981C-4319-B2DC-93EB2BD5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6E0CD-3D9E-4536-AAEA-C35360C07BF0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compile a program to executable image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Recall what you have learned in system programming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F7AEC4-B744-489D-9899-84A56985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10346-59BE-42BE-9449-823DCB0078D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flow of compiling a program</a:t>
            </a:r>
          </a:p>
        </p:txBody>
      </p:sp>
      <p:grpSp>
        <p:nvGrpSpPr>
          <p:cNvPr id="6147" name="Group 25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assembler</a:t>
              </a: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6159" name="Group 21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6163" name="Group 19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6165" name="Oval 15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66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67" name="Line 17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6168" name="AutoShape 18"/>
                <p:cNvCxnSpPr>
                  <a:cxnSpLocks noChangeShapeType="1"/>
                  <a:stCxn id="6166" idx="1"/>
                  <a:endCxn id="6167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164" name="Text Box 20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6160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9F3222-1BAE-48B5-814D-8FED45B7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7D7D-365D-4570-9CC4-BB96E94CE5E5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Compile source code to assembly</a:t>
            </a:r>
          </a:p>
        </p:txBody>
      </p:sp>
      <p:grpSp>
        <p:nvGrpSpPr>
          <p:cNvPr id="7171" name="Group 26"/>
          <p:cNvGrpSpPr>
            <a:grpSpLocks/>
          </p:cNvGrpSpPr>
          <p:nvPr/>
        </p:nvGrpSpPr>
        <p:grpSpPr bwMode="auto">
          <a:xfrm>
            <a:off x="533400" y="3429000"/>
            <a:ext cx="2198688" cy="2133600"/>
            <a:chOff x="384" y="2016"/>
            <a:chExt cx="1385" cy="1344"/>
          </a:xfrm>
        </p:grpSpPr>
        <p:sp>
          <p:nvSpPr>
            <p:cNvPr id="7174" name="Text Box 5"/>
            <p:cNvSpPr txBox="1">
              <a:spLocks noChangeArrowheads="1"/>
            </p:cNvSpPr>
            <p:nvPr/>
          </p:nvSpPr>
          <p:spPr bwMode="auto">
            <a:xfrm>
              <a:off x="576" y="20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>
              <a:off x="1056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384" y="24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>
              <a:off x="1056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624" y="29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7179" name="Line 10"/>
            <p:cNvSpPr>
              <a:spLocks noChangeShapeType="1"/>
            </p:cNvSpPr>
            <p:nvPr/>
          </p:nvSpPr>
          <p:spPr bwMode="auto">
            <a:xfrm>
              <a:off x="105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172" name="AutoShape 27"/>
          <p:cNvSpPr>
            <a:spLocks noChangeArrowheads="1"/>
          </p:cNvSpPr>
          <p:nvPr/>
        </p:nvSpPr>
        <p:spPr bwMode="auto">
          <a:xfrm>
            <a:off x="3200400" y="2133600"/>
            <a:ext cx="2514600" cy="1295400"/>
          </a:xfrm>
          <a:prstGeom prst="wedgeRoundRectCallout">
            <a:avLst>
              <a:gd name="adj1" fmla="val -70074"/>
              <a:gd name="adj2" fmla="val 512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 = a+b;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printf (“c = %d\n”, 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sp>
        <p:nvSpPr>
          <p:cNvPr id="7173" name="AutoShape 28"/>
          <p:cNvSpPr>
            <a:spLocks noChangeArrowheads="1"/>
          </p:cNvSpPr>
          <p:nvPr/>
        </p:nvSpPr>
        <p:spPr bwMode="auto">
          <a:xfrm>
            <a:off x="3352800" y="3962400"/>
            <a:ext cx="2514600" cy="2209800"/>
          </a:xfrm>
          <a:prstGeom prst="wedgeRoundRectCallout">
            <a:avLst>
              <a:gd name="adj1" fmla="val -91352"/>
              <a:gd name="adj2" fmla="val 287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_main: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add $eax, $ebx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push $eax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call _printf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28E1FB-029F-480A-8D78-4B1509B6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7D7D-365D-4570-9CC4-BB96E94CE5E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flow of compiling a program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assembler</a:t>
              </a: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8211" name="Group 16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8213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8214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215" name="Line 19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8216" name="AutoShape 20"/>
                <p:cNvCxnSpPr>
                  <a:cxnSpLocks noChangeShapeType="1"/>
                  <a:stCxn id="8214" idx="1"/>
                  <a:endCxn id="8215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212" name="Text Box 21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8208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009AF5-175E-4A7E-9FFF-727684C2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7D7D-365D-4570-9CC4-BB96E94CE5E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Assembly to object code</a:t>
            </a:r>
          </a:p>
        </p:txBody>
      </p:sp>
      <p:grpSp>
        <p:nvGrpSpPr>
          <p:cNvPr id="9219" name="Group 46"/>
          <p:cNvGrpSpPr>
            <a:grpSpLocks/>
          </p:cNvGrpSpPr>
          <p:nvPr/>
        </p:nvGrpSpPr>
        <p:grpSpPr bwMode="auto">
          <a:xfrm>
            <a:off x="304800" y="1828800"/>
            <a:ext cx="8218488" cy="4800600"/>
            <a:chOff x="192" y="1152"/>
            <a:chExt cx="5177" cy="3024"/>
          </a:xfrm>
        </p:grpSpPr>
        <p:grpSp>
          <p:nvGrpSpPr>
            <p:cNvPr id="9220" name="Group 26"/>
            <p:cNvGrpSpPr>
              <a:grpSpLocks/>
            </p:cNvGrpSpPr>
            <p:nvPr/>
          </p:nvGrpSpPr>
          <p:grpSpPr bwMode="auto">
            <a:xfrm>
              <a:off x="192" y="1920"/>
              <a:ext cx="2103" cy="1278"/>
              <a:chOff x="2784" y="1776"/>
              <a:chExt cx="2103" cy="1278"/>
            </a:xfrm>
          </p:grpSpPr>
          <p:sp>
            <p:nvSpPr>
              <p:cNvPr id="9238" name="Text Box 9"/>
              <p:cNvSpPr txBox="1">
                <a:spLocks noChangeArrowheads="1"/>
              </p:cNvSpPr>
              <p:nvPr/>
            </p:nvSpPr>
            <p:spPr bwMode="auto">
              <a:xfrm>
                <a:off x="3360" y="1776"/>
                <a:ext cx="8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assembly code</a:t>
                </a:r>
              </a:p>
            </p:txBody>
          </p:sp>
          <p:sp>
            <p:nvSpPr>
              <p:cNvPr id="9239" name="Line 10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Rectangle 11"/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134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assembler</a:t>
                </a:r>
              </a:p>
            </p:txBody>
          </p:sp>
          <p:sp>
            <p:nvSpPr>
              <p:cNvPr id="9241" name="Line 12"/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2103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object code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(machine code with </a:t>
                </a:r>
                <a:r>
                  <a:rPr lang="en-US" altLang="zh-TW" sz="1600">
                    <a:solidFill>
                      <a:schemeClr val="hlink"/>
                    </a:solidFill>
                  </a:rPr>
                  <a:t>external label</a:t>
                </a:r>
                <a:r>
                  <a:rPr lang="en-US" altLang="zh-TW" sz="1600"/>
                  <a:t> left)</a:t>
                </a:r>
              </a:p>
            </p:txBody>
          </p:sp>
        </p:grpSp>
        <p:sp>
          <p:nvSpPr>
            <p:cNvPr id="9221" name="AutoShape 27"/>
            <p:cNvSpPr>
              <a:spLocks noChangeArrowheads="1"/>
            </p:cNvSpPr>
            <p:nvPr/>
          </p:nvSpPr>
          <p:spPr bwMode="auto">
            <a:xfrm>
              <a:off x="2112" y="1152"/>
              <a:ext cx="1248" cy="1392"/>
            </a:xfrm>
            <a:prstGeom prst="wedgeRoundRectCallout">
              <a:avLst>
                <a:gd name="adj1" fmla="val -90384"/>
                <a:gd name="adj2" fmla="val 1278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_main: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add $eax, $ebx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push $eax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call </a:t>
              </a:r>
              <a:r>
                <a:rPr lang="en-US" altLang="zh-TW" sz="1600">
                  <a:solidFill>
                    <a:schemeClr val="hlink"/>
                  </a:solidFill>
                </a:rPr>
                <a:t>_printf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…</a:t>
              </a:r>
            </a:p>
          </p:txBody>
        </p:sp>
        <p:grpSp>
          <p:nvGrpSpPr>
            <p:cNvPr id="9222" name="Group 40"/>
            <p:cNvGrpSpPr>
              <a:grpSpLocks/>
            </p:cNvGrpSpPr>
            <p:nvPr/>
          </p:nvGrpSpPr>
          <p:grpSpPr bwMode="auto">
            <a:xfrm>
              <a:off x="2736" y="2736"/>
              <a:ext cx="1824" cy="1392"/>
              <a:chOff x="2688" y="2736"/>
              <a:chExt cx="1824" cy="1392"/>
            </a:xfrm>
          </p:grpSpPr>
          <p:sp>
            <p:nvSpPr>
              <p:cNvPr id="9227" name="Rectangle 29"/>
              <p:cNvSpPr>
                <a:spLocks noChangeArrowheads="1"/>
              </p:cNvSpPr>
              <p:nvPr/>
            </p:nvSpPr>
            <p:spPr bwMode="auto">
              <a:xfrm>
                <a:off x="3456" y="3072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010100100101</a:t>
                </a:r>
              </a:p>
            </p:txBody>
          </p:sp>
          <p:sp>
            <p:nvSpPr>
              <p:cNvPr id="9228" name="Rectangle 30"/>
              <p:cNvSpPr>
                <a:spLocks noChangeArrowheads="1"/>
              </p:cNvSpPr>
              <p:nvPr/>
            </p:nvSpPr>
            <p:spPr bwMode="auto">
              <a:xfrm>
                <a:off x="3456" y="3312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110100010101</a:t>
                </a:r>
              </a:p>
            </p:txBody>
          </p:sp>
          <p:sp>
            <p:nvSpPr>
              <p:cNvPr id="9229" name="Rectangle 31"/>
              <p:cNvSpPr>
                <a:spLocks noChangeArrowheads="1"/>
              </p:cNvSpPr>
              <p:nvPr/>
            </p:nvSpPr>
            <p:spPr bwMode="auto">
              <a:xfrm>
                <a:off x="3456" y="3552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0010100</a:t>
                </a:r>
                <a:r>
                  <a:rPr lang="en-US" altLang="zh-TW" sz="1600">
                    <a:solidFill>
                      <a:schemeClr val="hlink"/>
                    </a:solidFill>
                  </a:rPr>
                  <a:t>xxxxx</a:t>
                </a:r>
              </a:p>
            </p:txBody>
          </p:sp>
          <p:sp>
            <p:nvSpPr>
              <p:cNvPr id="9230" name="Rectangle 3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9231" name="Rectangle 33"/>
              <p:cNvSpPr>
                <a:spLocks noChangeArrowheads="1"/>
              </p:cNvSpPr>
              <p:nvPr/>
            </p:nvSpPr>
            <p:spPr bwMode="auto">
              <a:xfrm>
                <a:off x="3456" y="3792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9232" name="Text Box 34"/>
              <p:cNvSpPr txBox="1">
                <a:spLocks noChangeArrowheads="1"/>
              </p:cNvSpPr>
              <p:nvPr/>
            </p:nvSpPr>
            <p:spPr bwMode="auto">
              <a:xfrm>
                <a:off x="3072" y="273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0000</a:t>
                </a:r>
              </a:p>
            </p:txBody>
          </p:sp>
          <p:sp>
            <p:nvSpPr>
              <p:cNvPr id="9233" name="Text Box 35"/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</a:t>
                </a:r>
              </a:p>
            </p:txBody>
          </p:sp>
          <p:sp>
            <p:nvSpPr>
              <p:cNvPr id="9234" name="Text Box 36"/>
              <p:cNvSpPr txBox="1">
                <a:spLocks noChangeArrowheads="1"/>
              </p:cNvSpPr>
              <p:nvPr/>
            </p:nvSpPr>
            <p:spPr bwMode="auto">
              <a:xfrm>
                <a:off x="3072" y="3312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0014</a:t>
                </a:r>
              </a:p>
            </p:txBody>
          </p:sp>
          <p:sp>
            <p:nvSpPr>
              <p:cNvPr id="9235" name="Text Box 37"/>
              <p:cNvSpPr txBox="1">
                <a:spLocks noChangeArrowheads="1"/>
              </p:cNvSpPr>
              <p:nvPr/>
            </p:nvSpPr>
            <p:spPr bwMode="auto">
              <a:xfrm>
                <a:off x="3072" y="3552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0018</a:t>
                </a:r>
              </a:p>
            </p:txBody>
          </p:sp>
          <p:sp>
            <p:nvSpPr>
              <p:cNvPr id="9236" name="Line 38"/>
              <p:cNvSpPr>
                <a:spLocks noChangeShapeType="1"/>
              </p:cNvSpPr>
              <p:nvPr/>
            </p:nvSpPr>
            <p:spPr bwMode="auto">
              <a:xfrm>
                <a:off x="2928" y="35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7" name="Text Box 39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</p:grpSp>
        <p:sp>
          <p:nvSpPr>
            <p:cNvPr id="9223" name="AutoShape 41"/>
            <p:cNvSpPr>
              <a:spLocks noChangeArrowheads="1"/>
            </p:cNvSpPr>
            <p:nvPr/>
          </p:nvSpPr>
          <p:spPr bwMode="auto">
            <a:xfrm>
              <a:off x="2592" y="2688"/>
              <a:ext cx="2592" cy="1488"/>
            </a:xfrm>
            <a:prstGeom prst="wedgeRoundRectCallout">
              <a:avLst>
                <a:gd name="adj1" fmla="val -64852"/>
                <a:gd name="adj2" fmla="val -20833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sp>
          <p:nvSpPr>
            <p:cNvPr id="9224" name="Text Box 42"/>
            <p:cNvSpPr txBox="1">
              <a:spLocks noChangeArrowheads="1"/>
            </p:cNvSpPr>
            <p:nvPr/>
          </p:nvSpPr>
          <p:spPr bwMode="auto">
            <a:xfrm>
              <a:off x="3648" y="1728"/>
              <a:ext cx="17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tx2"/>
                  </a:solidFill>
                </a:rPr>
                <a:t>unresolved external label</a:t>
              </a:r>
            </a:p>
          </p:txBody>
        </p:sp>
        <p:sp>
          <p:nvSpPr>
            <p:cNvPr id="9225" name="Line 43"/>
            <p:cNvSpPr>
              <a:spLocks noChangeShapeType="1"/>
            </p:cNvSpPr>
            <p:nvPr/>
          </p:nvSpPr>
          <p:spPr bwMode="auto">
            <a:xfrm flipH="1">
              <a:off x="2976" y="1920"/>
              <a:ext cx="672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44"/>
            <p:cNvSpPr>
              <a:spLocks noChangeShapeType="1"/>
            </p:cNvSpPr>
            <p:nvPr/>
          </p:nvSpPr>
          <p:spPr bwMode="auto">
            <a:xfrm>
              <a:off x="3744" y="1920"/>
              <a:ext cx="432" cy="17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8BD552-DED1-4068-A6D3-EA8A0E00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7D7D-365D-4570-9CC4-BB96E94CE5E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General flow of compiling a program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362200" y="1295400"/>
            <a:ext cx="5395913" cy="5137150"/>
            <a:chOff x="1488" y="816"/>
            <a:chExt cx="3399" cy="3236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3312" y="816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source code (C/C++)</a:t>
              </a: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3792" y="1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120" y="1200"/>
              <a:ext cx="129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compiler</a:t>
              </a: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37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3360" y="1776"/>
              <a:ext cx="8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assembly code</a:t>
              </a:r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379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3120" y="2160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assembler</a:t>
              </a: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784" y="2688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3792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3072" y="3264"/>
              <a:ext cx="134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1488" y="3072"/>
              <a:ext cx="864" cy="625"/>
              <a:chOff x="1344" y="3072"/>
              <a:chExt cx="864" cy="625"/>
            </a:xfrm>
          </p:grpSpPr>
          <p:grpSp>
            <p:nvGrpSpPr>
              <p:cNvPr id="10259" name="Group 16"/>
              <p:cNvGrpSpPr>
                <a:grpSpLocks/>
              </p:cNvGrpSpPr>
              <p:nvPr/>
            </p:nvGrpSpPr>
            <p:grpSpPr bwMode="auto">
              <a:xfrm>
                <a:off x="1344" y="3072"/>
                <a:ext cx="864" cy="625"/>
                <a:chOff x="1344" y="3072"/>
                <a:chExt cx="864" cy="625"/>
              </a:xfrm>
            </p:grpSpPr>
            <p:sp>
              <p:nvSpPr>
                <p:cNvPr id="10261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0262" name="Line 18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263" name="Line 19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10264" name="AutoShape 20"/>
                <p:cNvCxnSpPr>
                  <a:cxnSpLocks noChangeShapeType="1"/>
                  <a:stCxn id="10262" idx="1"/>
                  <a:endCxn id="10263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260" name="Text Box 21"/>
              <p:cNvSpPr txBox="1">
                <a:spLocks noChangeArrowheads="1"/>
              </p:cNvSpPr>
              <p:nvPr/>
            </p:nvSpPr>
            <p:spPr bwMode="auto">
              <a:xfrm>
                <a:off x="1536" y="3408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10256" name="Line 22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7" name="Line 23"/>
            <p:cNvSpPr>
              <a:spLocks noChangeShapeType="1"/>
            </p:cNvSpPr>
            <p:nvPr/>
          </p:nvSpPr>
          <p:spPr bwMode="auto">
            <a:xfrm>
              <a:off x="379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8" name="Text Box 24"/>
            <p:cNvSpPr txBox="1">
              <a:spLocks noChangeArrowheads="1"/>
            </p:cNvSpPr>
            <p:nvPr/>
          </p:nvSpPr>
          <p:spPr bwMode="auto">
            <a:xfrm>
              <a:off x="3216" y="3840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3716BF-4830-4CFA-89F6-580B8313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7D7D-365D-4570-9CC4-BB96E94CE5E5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Linking: resolving relocation symbols</a:t>
            </a:r>
          </a:p>
        </p:txBody>
      </p:sp>
      <p:grpSp>
        <p:nvGrpSpPr>
          <p:cNvPr id="11267" name="Group 28"/>
          <p:cNvGrpSpPr>
            <a:grpSpLocks/>
          </p:cNvGrpSpPr>
          <p:nvPr/>
        </p:nvGrpSpPr>
        <p:grpSpPr bwMode="auto">
          <a:xfrm>
            <a:off x="304800" y="4419600"/>
            <a:ext cx="4252913" cy="2165350"/>
            <a:chOff x="2160" y="2256"/>
            <a:chExt cx="2679" cy="1364"/>
          </a:xfrm>
        </p:grpSpPr>
        <p:sp>
          <p:nvSpPr>
            <p:cNvPr id="11304" name="Text Box 13"/>
            <p:cNvSpPr txBox="1">
              <a:spLocks noChangeArrowheads="1"/>
            </p:cNvSpPr>
            <p:nvPr/>
          </p:nvSpPr>
          <p:spPr bwMode="auto">
            <a:xfrm>
              <a:off x="2736" y="2256"/>
              <a:ext cx="210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object code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(machine code with external label left)</a:t>
              </a:r>
            </a:p>
          </p:txBody>
        </p:sp>
        <p:sp>
          <p:nvSpPr>
            <p:cNvPr id="11305" name="Line 14"/>
            <p:cNvSpPr>
              <a:spLocks noChangeShapeType="1"/>
            </p:cNvSpPr>
            <p:nvPr/>
          </p:nvSpPr>
          <p:spPr bwMode="auto">
            <a:xfrm>
              <a:off x="3744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3024" y="2832"/>
              <a:ext cx="13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linkage editor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(linker)</a:t>
              </a:r>
            </a:p>
          </p:txBody>
        </p:sp>
        <p:grpSp>
          <p:nvGrpSpPr>
            <p:cNvPr id="11307" name="Group 27"/>
            <p:cNvGrpSpPr>
              <a:grpSpLocks/>
            </p:cNvGrpSpPr>
            <p:nvPr/>
          </p:nvGrpSpPr>
          <p:grpSpPr bwMode="auto">
            <a:xfrm>
              <a:off x="2160" y="2688"/>
              <a:ext cx="528" cy="577"/>
              <a:chOff x="1776" y="2688"/>
              <a:chExt cx="528" cy="577"/>
            </a:xfrm>
          </p:grpSpPr>
          <p:grpSp>
            <p:nvGrpSpPr>
              <p:cNvPr id="11311" name="Group 17"/>
              <p:cNvGrpSpPr>
                <a:grpSpLocks/>
              </p:cNvGrpSpPr>
              <p:nvPr/>
            </p:nvGrpSpPr>
            <p:grpSpPr bwMode="auto">
              <a:xfrm>
                <a:off x="1776" y="2688"/>
                <a:ext cx="528" cy="577"/>
                <a:chOff x="1344" y="3072"/>
                <a:chExt cx="864" cy="625"/>
              </a:xfrm>
            </p:grpSpPr>
            <p:sp>
              <p:nvSpPr>
                <p:cNvPr id="11313" name="Oval 18"/>
                <p:cNvSpPr>
                  <a:spLocks noChangeArrowheads="1"/>
                </p:cNvSpPr>
                <p:nvPr/>
              </p:nvSpPr>
              <p:spPr bwMode="auto">
                <a:xfrm>
                  <a:off x="1344" y="3072"/>
                  <a:ext cx="864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11314" name="Line 19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315" name="Line 20"/>
                <p:cNvSpPr>
                  <a:spLocks noChangeShapeType="1"/>
                </p:cNvSpPr>
                <p:nvPr/>
              </p:nvSpPr>
              <p:spPr bwMode="auto">
                <a:xfrm>
                  <a:off x="2208" y="316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cxnSp>
              <p:nvCxnSpPr>
                <p:cNvPr id="11316" name="AutoShape 21"/>
                <p:cNvCxnSpPr>
                  <a:cxnSpLocks noChangeShapeType="1"/>
                  <a:stCxn id="11314" idx="1"/>
                  <a:endCxn id="11315" idx="1"/>
                </p:cNvCxnSpPr>
                <p:nvPr/>
              </p:nvCxnSpPr>
              <p:spPr bwMode="auto">
                <a:xfrm rot="16200000" flipH="1">
                  <a:off x="1775" y="3265"/>
                  <a:ext cx="1" cy="864"/>
                </a:xfrm>
                <a:prstGeom prst="curvedConnector3">
                  <a:avLst>
                    <a:gd name="adj1" fmla="val 129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312" name="Text Box 22"/>
              <p:cNvSpPr txBox="1">
                <a:spLocks noChangeArrowheads="1"/>
              </p:cNvSpPr>
              <p:nvPr/>
            </p:nvSpPr>
            <p:spPr bwMode="auto">
              <a:xfrm>
                <a:off x="1824" y="2976"/>
                <a:ext cx="4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library</a:t>
                </a:r>
              </a:p>
            </p:txBody>
          </p:sp>
        </p:grpSp>
        <p:sp>
          <p:nvSpPr>
            <p:cNvPr id="11308" name="Line 23"/>
            <p:cNvSpPr>
              <a:spLocks noChangeShapeType="1"/>
            </p:cNvSpPr>
            <p:nvPr/>
          </p:nvSpPr>
          <p:spPr bwMode="auto">
            <a:xfrm>
              <a:off x="2688" y="30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9" name="Line 24"/>
            <p:cNvSpPr>
              <a:spLocks noChangeShapeType="1"/>
            </p:cNvSpPr>
            <p:nvPr/>
          </p:nvSpPr>
          <p:spPr bwMode="auto">
            <a:xfrm>
              <a:off x="3744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0" name="Text Box 25"/>
            <p:cNvSpPr txBox="1">
              <a:spLocks noChangeArrowheads="1"/>
            </p:cNvSpPr>
            <p:nvPr/>
          </p:nvSpPr>
          <p:spPr bwMode="auto">
            <a:xfrm>
              <a:off x="3168" y="3408"/>
              <a:ext cx="13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complete machine code</a:t>
              </a:r>
            </a:p>
          </p:txBody>
        </p:sp>
      </p:grpSp>
      <p:grpSp>
        <p:nvGrpSpPr>
          <p:cNvPr id="11268" name="Group 44"/>
          <p:cNvGrpSpPr>
            <a:grpSpLocks/>
          </p:cNvGrpSpPr>
          <p:nvPr/>
        </p:nvGrpSpPr>
        <p:grpSpPr bwMode="auto">
          <a:xfrm>
            <a:off x="228600" y="1981200"/>
            <a:ext cx="2590800" cy="2057400"/>
            <a:chOff x="144" y="1776"/>
            <a:chExt cx="1632" cy="1296"/>
          </a:xfrm>
        </p:grpSpPr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720" y="201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110101010101</a:t>
              </a:r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720" y="225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110001100100</a:t>
              </a:r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720" y="2496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01101011100</a:t>
              </a:r>
            </a:p>
          </p:txBody>
        </p:sp>
        <p:sp>
          <p:nvSpPr>
            <p:cNvPr id="11297" name="Rectangle 34"/>
            <p:cNvSpPr>
              <a:spLocks noChangeArrowheads="1"/>
            </p:cNvSpPr>
            <p:nvPr/>
          </p:nvSpPr>
          <p:spPr bwMode="auto">
            <a:xfrm>
              <a:off x="720" y="2736"/>
              <a:ext cx="105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11298" name="Text Box 36"/>
            <p:cNvSpPr txBox="1">
              <a:spLocks noChangeArrowheads="1"/>
            </p:cNvSpPr>
            <p:nvPr/>
          </p:nvSpPr>
          <p:spPr bwMode="auto">
            <a:xfrm>
              <a:off x="336" y="201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0000</a:t>
              </a:r>
            </a:p>
          </p:txBody>
        </p:sp>
        <p:sp>
          <p:nvSpPr>
            <p:cNvPr id="11299" name="Text Box 37"/>
            <p:cNvSpPr txBox="1">
              <a:spLocks noChangeArrowheads="1"/>
            </p:cNvSpPr>
            <p:nvPr/>
          </p:nvSpPr>
          <p:spPr bwMode="auto">
            <a:xfrm>
              <a:off x="336" y="225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0004</a:t>
              </a:r>
            </a:p>
          </p:txBody>
        </p:sp>
        <p:sp>
          <p:nvSpPr>
            <p:cNvPr id="11300" name="Text Box 38"/>
            <p:cNvSpPr txBox="1">
              <a:spLocks noChangeArrowheads="1"/>
            </p:cNvSpPr>
            <p:nvPr/>
          </p:nvSpPr>
          <p:spPr bwMode="auto">
            <a:xfrm>
              <a:off x="336" y="24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0008</a:t>
              </a:r>
            </a:p>
          </p:txBody>
        </p:sp>
        <p:sp>
          <p:nvSpPr>
            <p:cNvPr id="11301" name="Line 39"/>
            <p:cNvSpPr>
              <a:spLocks noChangeShapeType="1"/>
            </p:cNvSpPr>
            <p:nvPr/>
          </p:nvSpPr>
          <p:spPr bwMode="auto">
            <a:xfrm>
              <a:off x="33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Text Box 40"/>
            <p:cNvSpPr txBox="1">
              <a:spLocks noChangeArrowheads="1"/>
            </p:cNvSpPr>
            <p:nvPr/>
          </p:nvSpPr>
          <p:spPr bwMode="auto">
            <a:xfrm>
              <a:off x="144" y="2784"/>
              <a:ext cx="5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address</a:t>
              </a:r>
            </a:p>
          </p:txBody>
        </p:sp>
        <p:sp>
          <p:nvSpPr>
            <p:cNvPr id="11303" name="Text Box 43"/>
            <p:cNvSpPr txBox="1">
              <a:spLocks noChangeArrowheads="1"/>
            </p:cNvSpPr>
            <p:nvPr/>
          </p:nvSpPr>
          <p:spPr bwMode="auto">
            <a:xfrm>
              <a:off x="240" y="1776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_printf:</a:t>
              </a:r>
            </a:p>
          </p:txBody>
        </p:sp>
      </p:grpSp>
      <p:grpSp>
        <p:nvGrpSpPr>
          <p:cNvPr id="11269" name="Group 71"/>
          <p:cNvGrpSpPr>
            <a:grpSpLocks/>
          </p:cNvGrpSpPr>
          <p:nvPr/>
        </p:nvGrpSpPr>
        <p:grpSpPr bwMode="auto">
          <a:xfrm>
            <a:off x="4267200" y="1981200"/>
            <a:ext cx="4648200" cy="3886200"/>
            <a:chOff x="2688" y="1392"/>
            <a:chExt cx="2928" cy="2448"/>
          </a:xfrm>
        </p:grpSpPr>
        <p:grpSp>
          <p:nvGrpSpPr>
            <p:cNvPr id="11272" name="Group 69"/>
            <p:cNvGrpSpPr>
              <a:grpSpLocks/>
            </p:cNvGrpSpPr>
            <p:nvPr/>
          </p:nvGrpSpPr>
          <p:grpSpPr bwMode="auto">
            <a:xfrm>
              <a:off x="2688" y="1392"/>
              <a:ext cx="1968" cy="2448"/>
              <a:chOff x="3264" y="1248"/>
              <a:chExt cx="1968" cy="2448"/>
            </a:xfrm>
          </p:grpSpPr>
          <p:sp>
            <p:nvSpPr>
              <p:cNvPr id="11274" name="Rectangle 46"/>
              <p:cNvSpPr>
                <a:spLocks noChangeArrowheads="1"/>
              </p:cNvSpPr>
              <p:nvPr/>
            </p:nvSpPr>
            <p:spPr bwMode="auto">
              <a:xfrm>
                <a:off x="4176" y="1584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010100100101</a:t>
                </a:r>
              </a:p>
            </p:txBody>
          </p:sp>
          <p:sp>
            <p:nvSpPr>
              <p:cNvPr id="11275" name="Rectangle 47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110100010101</a:t>
                </a:r>
              </a:p>
            </p:txBody>
          </p:sp>
          <p:sp>
            <p:nvSpPr>
              <p:cNvPr id="11276" name="Rectangle 48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0010100</a:t>
                </a:r>
                <a:r>
                  <a:rPr lang="en-US" altLang="zh-TW" sz="1600">
                    <a:solidFill>
                      <a:schemeClr val="hlink"/>
                    </a:solidFill>
                  </a:rPr>
                  <a:t>xxxxx</a:t>
                </a:r>
              </a:p>
            </p:txBody>
          </p:sp>
          <p:sp>
            <p:nvSpPr>
              <p:cNvPr id="11277" name="Rectangle 49"/>
              <p:cNvSpPr>
                <a:spLocks noChangeArrowheads="1"/>
              </p:cNvSpPr>
              <p:nvPr/>
            </p:nvSpPr>
            <p:spPr bwMode="auto">
              <a:xfrm>
                <a:off x="4176" y="1248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1278" name="Rectangle 50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1279" name="Text Box 51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0000</a:t>
                </a:r>
              </a:p>
            </p:txBody>
          </p:sp>
          <p:sp>
            <p:nvSpPr>
              <p:cNvPr id="11280" name="Text Box 52"/>
              <p:cNvSpPr txBox="1">
                <a:spLocks noChangeArrowheads="1"/>
              </p:cNvSpPr>
              <p:nvPr/>
            </p:nvSpPr>
            <p:spPr bwMode="auto">
              <a:xfrm>
                <a:off x="3792" y="158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0010</a:t>
                </a:r>
              </a:p>
            </p:txBody>
          </p:sp>
          <p:sp>
            <p:nvSpPr>
              <p:cNvPr id="11281" name="Text Box 53"/>
              <p:cNvSpPr txBox="1">
                <a:spLocks noChangeArrowheads="1"/>
              </p:cNvSpPr>
              <p:nvPr/>
            </p:nvSpPr>
            <p:spPr bwMode="auto">
              <a:xfrm>
                <a:off x="3792" y="182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0014</a:t>
                </a:r>
              </a:p>
            </p:txBody>
          </p:sp>
          <p:sp>
            <p:nvSpPr>
              <p:cNvPr id="11282" name="Text Box 54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0018</a:t>
                </a:r>
              </a:p>
            </p:txBody>
          </p:sp>
          <p:sp>
            <p:nvSpPr>
              <p:cNvPr id="11283" name="Text Box 57"/>
              <p:cNvSpPr txBox="1">
                <a:spLocks noChangeArrowheads="1"/>
              </p:cNvSpPr>
              <p:nvPr/>
            </p:nvSpPr>
            <p:spPr bwMode="auto">
              <a:xfrm>
                <a:off x="3312" y="1248"/>
                <a:ext cx="47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_main:</a:t>
                </a:r>
              </a:p>
            </p:txBody>
          </p:sp>
          <p:sp>
            <p:nvSpPr>
              <p:cNvPr id="11284" name="Rectangle 59"/>
              <p:cNvSpPr>
                <a:spLocks noChangeArrowheads="1"/>
              </p:cNvSpPr>
              <p:nvPr/>
            </p:nvSpPr>
            <p:spPr bwMode="auto">
              <a:xfrm>
                <a:off x="4176" y="2640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110101010101</a:t>
                </a:r>
              </a:p>
            </p:txBody>
          </p:sp>
          <p:sp>
            <p:nvSpPr>
              <p:cNvPr id="11285" name="Rectangle 6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110001100100</a:t>
                </a:r>
              </a:p>
            </p:txBody>
          </p:sp>
          <p:sp>
            <p:nvSpPr>
              <p:cNvPr id="11286" name="Rectangle 61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10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01101011100</a:t>
                </a:r>
              </a:p>
            </p:txBody>
          </p:sp>
          <p:sp>
            <p:nvSpPr>
              <p:cNvPr id="11287" name="Rectangle 62"/>
              <p:cNvSpPr>
                <a:spLocks noChangeArrowheads="1"/>
              </p:cNvSpPr>
              <p:nvPr/>
            </p:nvSpPr>
            <p:spPr bwMode="auto">
              <a:xfrm>
                <a:off x="4176" y="3360"/>
                <a:ext cx="10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1288" name="Text Box 63"/>
              <p:cNvSpPr txBox="1">
                <a:spLocks noChangeArrowheads="1"/>
              </p:cNvSpPr>
              <p:nvPr/>
            </p:nvSpPr>
            <p:spPr bwMode="auto">
              <a:xfrm>
                <a:off x="3792" y="2640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chemeClr val="hlink"/>
                    </a:solidFill>
                  </a:rPr>
                  <a:t>0100</a:t>
                </a:r>
              </a:p>
            </p:txBody>
          </p:sp>
          <p:sp>
            <p:nvSpPr>
              <p:cNvPr id="11289" name="Text Box 64"/>
              <p:cNvSpPr txBox="1">
                <a:spLocks noChangeArrowheads="1"/>
              </p:cNvSpPr>
              <p:nvPr/>
            </p:nvSpPr>
            <p:spPr bwMode="auto">
              <a:xfrm>
                <a:off x="3792" y="2880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0104</a:t>
                </a:r>
              </a:p>
            </p:txBody>
          </p:sp>
          <p:sp>
            <p:nvSpPr>
              <p:cNvPr id="11290" name="Text Box 65"/>
              <p:cNvSpPr txBox="1">
                <a:spLocks noChangeArrowheads="1"/>
              </p:cNvSpPr>
              <p:nvPr/>
            </p:nvSpPr>
            <p:spPr bwMode="auto">
              <a:xfrm>
                <a:off x="3792" y="3120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0108</a:t>
                </a:r>
              </a:p>
            </p:txBody>
          </p:sp>
          <p:sp>
            <p:nvSpPr>
              <p:cNvPr id="11291" name="Line 66"/>
              <p:cNvSpPr>
                <a:spLocks noChangeShapeType="1"/>
              </p:cNvSpPr>
              <p:nvPr/>
            </p:nvSpPr>
            <p:spPr bwMode="auto">
              <a:xfrm>
                <a:off x="3792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2" name="Text Box 67"/>
              <p:cNvSpPr txBox="1">
                <a:spLocks noChangeArrowheads="1"/>
              </p:cNvSpPr>
              <p:nvPr/>
            </p:nvSpPr>
            <p:spPr bwMode="auto">
              <a:xfrm>
                <a:off x="3600" y="340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11293" name="Text Box 68"/>
              <p:cNvSpPr txBox="1">
                <a:spLocks noChangeArrowheads="1"/>
              </p:cNvSpPr>
              <p:nvPr/>
            </p:nvSpPr>
            <p:spPr bwMode="auto">
              <a:xfrm>
                <a:off x="3264" y="2640"/>
                <a:ext cx="5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_printf:</a:t>
                </a:r>
              </a:p>
            </p:txBody>
          </p:sp>
        </p:grpSp>
        <p:sp>
          <p:nvSpPr>
            <p:cNvPr id="11273" name="AutoShape 70"/>
            <p:cNvSpPr>
              <a:spLocks noChangeArrowheads="1"/>
            </p:cNvSpPr>
            <p:nvPr/>
          </p:nvSpPr>
          <p:spPr bwMode="auto">
            <a:xfrm>
              <a:off x="4704" y="1632"/>
              <a:ext cx="912" cy="480"/>
            </a:xfrm>
            <a:prstGeom prst="wedgeRoundRectCallout">
              <a:avLst>
                <a:gd name="adj1" fmla="val -68750"/>
                <a:gd name="adj2" fmla="val 86042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replace with address 0x100</a:t>
              </a:r>
            </a:p>
          </p:txBody>
        </p:sp>
      </p:grpSp>
      <p:sp>
        <p:nvSpPr>
          <p:cNvPr id="11270" name="Line 72"/>
          <p:cNvSpPr>
            <a:spLocks noChangeShapeType="1"/>
          </p:cNvSpPr>
          <p:nvPr/>
        </p:nvSpPr>
        <p:spPr bwMode="auto">
          <a:xfrm flipH="1">
            <a:off x="762000" y="4191000"/>
            <a:ext cx="91440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1" name="Line 73"/>
          <p:cNvSpPr>
            <a:spLocks noChangeShapeType="1"/>
          </p:cNvSpPr>
          <p:nvPr/>
        </p:nvSpPr>
        <p:spPr bwMode="auto">
          <a:xfrm flipH="1">
            <a:off x="4038600" y="5943600"/>
            <a:ext cx="15240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9FC5DF-B84D-4565-BA7C-FFB6DB7B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7D7D-365D-4570-9CC4-BB96E94CE5E5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769</TotalTime>
  <Words>1144</Words>
  <Application>Microsoft Office PowerPoint</Application>
  <PresentationFormat>如螢幕大小 (4:3)</PresentationFormat>
  <Paragraphs>338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新細明體</vt:lpstr>
      <vt:lpstr>標楷體</vt:lpstr>
      <vt:lpstr>Calibri</vt:lpstr>
      <vt:lpstr>Times New Roman</vt:lpstr>
      <vt:lpstr>Wingdings</vt:lpstr>
      <vt:lpstr>Blends</vt:lpstr>
      <vt:lpstr>Write Your First Program on UNIX</vt:lpstr>
      <vt:lpstr>Outline of today</vt:lpstr>
      <vt:lpstr>How to compile a program to executable image</vt:lpstr>
      <vt:lpstr>General flow of compiling a program</vt:lpstr>
      <vt:lpstr>Compile source code to assembly</vt:lpstr>
      <vt:lpstr>General flow of compiling a program</vt:lpstr>
      <vt:lpstr>Assembly to object code</vt:lpstr>
      <vt:lpstr>General flow of compiling a program</vt:lpstr>
      <vt:lpstr>Linking: resolving relocation symbols</vt:lpstr>
      <vt:lpstr>Let’s see how this concept works in GNU/Linux</vt:lpstr>
      <vt:lpstr>Detailed Flow to Build a Program</vt:lpstr>
      <vt:lpstr>A simple example</vt:lpstr>
      <vt:lpstr>A multi-file example</vt:lpstr>
      <vt:lpstr>Build your own library</vt:lpstr>
      <vt:lpstr>Debug Your Program</vt:lpstr>
      <vt:lpstr>A simple program to debug</vt:lpstr>
      <vt:lpstr>How the debugger knows program/variable location?</vt:lpstr>
      <vt:lpstr>The MAKE</vt:lpstr>
      <vt:lpstr>What is MAKE?</vt:lpstr>
      <vt:lpstr>Language of MAKE</vt:lpstr>
      <vt:lpstr>A simple make example</vt:lpstr>
      <vt:lpstr>A Multi-File MAKE Example</vt:lpstr>
      <vt:lpstr>Advanced MAKE script writing</vt:lpstr>
      <vt:lpstr>Frequently used GCC options</vt:lpstr>
      <vt:lpstr>In-Class Exercise</vt:lpstr>
      <vt:lpstr>Homework #1</vt:lpstr>
      <vt:lpstr>Next Lecture</vt:lpstr>
      <vt:lpstr>How to learn UNIX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春良 李</cp:lastModifiedBy>
  <cp:revision>93</cp:revision>
  <cp:lastPrinted>1601-01-01T00:00:00Z</cp:lastPrinted>
  <dcterms:created xsi:type="dcterms:W3CDTF">1601-01-01T00:00:00Z</dcterms:created>
  <dcterms:modified xsi:type="dcterms:W3CDTF">2021-10-01T04:21:43Z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