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5"/>
  </p:notesMasterIdLst>
  <p:sldIdLst>
    <p:sldId id="256" r:id="rId2"/>
    <p:sldId id="278" r:id="rId3"/>
    <p:sldId id="329" r:id="rId4"/>
    <p:sldId id="283" r:id="rId5"/>
    <p:sldId id="264" r:id="rId6"/>
    <p:sldId id="284" r:id="rId7"/>
    <p:sldId id="285" r:id="rId8"/>
    <p:sldId id="286" r:id="rId9"/>
    <p:sldId id="287" r:id="rId10"/>
    <p:sldId id="333" r:id="rId11"/>
    <p:sldId id="288" r:id="rId12"/>
    <p:sldId id="265" r:id="rId13"/>
    <p:sldId id="334" r:id="rId14"/>
    <p:sldId id="335" r:id="rId15"/>
    <p:sldId id="336" r:id="rId16"/>
    <p:sldId id="266" r:id="rId17"/>
    <p:sldId id="289" r:id="rId18"/>
    <p:sldId id="290" r:id="rId19"/>
    <p:sldId id="267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30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23" r:id="rId48"/>
    <p:sldId id="268" r:id="rId49"/>
    <p:sldId id="317" r:id="rId50"/>
    <p:sldId id="318" r:id="rId51"/>
    <p:sldId id="319" r:id="rId52"/>
    <p:sldId id="320" r:id="rId53"/>
    <p:sldId id="321" r:id="rId54"/>
    <p:sldId id="331" r:id="rId55"/>
    <p:sldId id="332" r:id="rId56"/>
    <p:sldId id="324" r:id="rId57"/>
    <p:sldId id="322" r:id="rId58"/>
    <p:sldId id="269" r:id="rId59"/>
    <p:sldId id="270" r:id="rId60"/>
    <p:sldId id="325" r:id="rId61"/>
    <p:sldId id="327" r:id="rId62"/>
    <p:sldId id="326" r:id="rId63"/>
    <p:sldId id="328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4" autoAdjust="0"/>
  </p:normalViewPr>
  <p:slideViewPr>
    <p:cSldViewPr>
      <p:cViewPr varScale="1">
        <p:scale>
          <a:sx n="108" d="100"/>
          <a:sy n="108" d="100"/>
        </p:scale>
        <p:origin x="3315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0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春良 李" userId="9f7b9c09-175e-4ed1-ae44-0620fb0a0221" providerId="ADAL" clId="{01977C14-7764-4913-83CB-896D0837B6FC}"/>
    <pc:docChg chg="modSld">
      <pc:chgData name="春良 李" userId="9f7b9c09-175e-4ed1-ae44-0620fb0a0221" providerId="ADAL" clId="{01977C14-7764-4913-83CB-896D0837B6FC}" dt="2021-10-01T00:20:08.028" v="13" actId="20577"/>
      <pc:docMkLst>
        <pc:docMk/>
      </pc:docMkLst>
      <pc:sldChg chg="modSp">
        <pc:chgData name="春良 李" userId="9f7b9c09-175e-4ed1-ae44-0620fb0a0221" providerId="ADAL" clId="{01977C14-7764-4913-83CB-896D0837B6FC}" dt="2021-10-01T00:20:08.028" v="13" actId="20577"/>
        <pc:sldMkLst>
          <pc:docMk/>
          <pc:sldMk cId="0" sldId="285"/>
        </pc:sldMkLst>
        <pc:spChg chg="mod">
          <ac:chgData name="春良 李" userId="9f7b9c09-175e-4ed1-ae44-0620fb0a0221" providerId="ADAL" clId="{01977C14-7764-4913-83CB-896D0837B6FC}" dt="2021-10-01T00:20:08.028" v="13" actId="20577"/>
          <ac:spMkLst>
            <pc:docMk/>
            <pc:sldMk cId="0" sldId="285"/>
            <ac:spMk id="9219" creationId="{00000000-0000-0000-0000-000000000000}"/>
          </ac:spMkLst>
        </pc:spChg>
      </pc:sldChg>
      <pc:sldChg chg="modSp">
        <pc:chgData name="春良 李" userId="9f7b9c09-175e-4ed1-ae44-0620fb0a0221" providerId="ADAL" clId="{01977C14-7764-4913-83CB-896D0837B6FC}" dt="2021-10-01T00:18:01.184" v="9" actId="20577"/>
        <pc:sldMkLst>
          <pc:docMk/>
          <pc:sldMk cId="0" sldId="329"/>
        </pc:sldMkLst>
        <pc:spChg chg="mod">
          <ac:chgData name="春良 李" userId="9f7b9c09-175e-4ed1-ae44-0620fb0a0221" providerId="ADAL" clId="{01977C14-7764-4913-83CB-896D0837B6FC}" dt="2021-10-01T00:18:01.184" v="9" actId="20577"/>
          <ac:spMkLst>
            <pc:docMk/>
            <pc:sldMk cId="0" sldId="329"/>
            <ac:spMk id="51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678EB-5915-4A89-BD0E-088786581A5D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29398-D4C1-415A-B416-6A81FCC03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1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97939AF-E122-4DAF-9C5C-BC9BC7D35A6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404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EA440-C733-46D8-8994-7F8C538B8FC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502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2D922-CD22-483A-B453-8A02389E357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27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16C23-E126-4311-9E34-9A244286DA0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321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74AA9-9CD9-4C4A-A6D9-77B8F6A357F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573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C0EC0-9A60-4F38-BF42-9766C9F722D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40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37A5E-C34F-4CC2-AF8A-E8CBA0CCB93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812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2D753-1164-45A7-996F-7DBB80B9C67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515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9282E-C3DD-426E-B18B-CDF889339B8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862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2B4B2-5DA1-4554-9044-5460BE8F3A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937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0C220-41AF-4BAF-A03F-CF7FB3CE1D3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306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400">
              <a:ea typeface="標楷體" panose="03000509000000000000" pitchFamily="65" charset="-12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400">
              <a:ea typeface="標楷體" panose="03000509000000000000" pitchFamily="65" charset="-12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400">
              <a:ea typeface="標楷體" panose="03000509000000000000" pitchFamily="65" charset="-12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400">
              <a:ea typeface="標楷體" panose="03000509000000000000" pitchFamily="65" charset="-12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400">
              <a:ea typeface="標楷體" panose="03000509000000000000" pitchFamily="65" charset="-12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400">
              <a:ea typeface="標楷體" panose="03000509000000000000" pitchFamily="65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400">
              <a:ea typeface="標楷體" panose="03000509000000000000" pitchFamily="65" charset="-12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1F4B61F8-870F-4D8A-A0C4-0D1A5613494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UNIX Architecture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altLang="zh-TW"/>
              <a:t>What services the OS provides to the programmer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1550" y="954088"/>
            <a:ext cx="1933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>
                <a:ea typeface="新細明體" panose="02020500000000000000" pitchFamily="18" charset="-120"/>
              </a:rPr>
              <a:t>Lecture 03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7E601A-D02B-486A-8182-B7D89524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939AF-E122-4DAF-9C5C-BC9BC7D35A6C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In-Class Exercise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66700" indent="-2667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(1) create another account, say user2</a:t>
            </a:r>
          </a:p>
          <a:p>
            <a:pPr marL="266700" indent="-266700" eaLnBrk="1" hangingPunct="1">
              <a:lnSpc>
                <a:spcPct val="90000"/>
              </a:lnSpc>
            </a:pPr>
            <a:endParaRPr lang="en-US" altLang="zh-TW" sz="2400"/>
          </a:p>
          <a:p>
            <a:pPr marL="266700" indent="-2667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(2) trying to read a file in /home/user2</a:t>
            </a:r>
          </a:p>
          <a:p>
            <a:pPr marL="708025" lvl="1" indent="-261938" eaLnBrk="1" hangingPunct="1">
              <a:lnSpc>
                <a:spcPct val="90000"/>
              </a:lnSpc>
            </a:pPr>
            <a:r>
              <a:rPr lang="en-US" altLang="zh-TW" sz="2000"/>
              <a:t>should be not able to read</a:t>
            </a:r>
          </a:p>
          <a:p>
            <a:pPr marL="708025" lvl="1" indent="-261938" eaLnBrk="1" hangingPunct="1">
              <a:lnSpc>
                <a:spcPct val="90000"/>
              </a:lnSpc>
            </a:pPr>
            <a:endParaRPr lang="en-US" altLang="zh-TW" sz="2000"/>
          </a:p>
          <a:p>
            <a:pPr marL="266700" indent="-2667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(3) do the following: (login as user2)</a:t>
            </a:r>
          </a:p>
          <a:p>
            <a:pPr marL="708025" lvl="1" indent="-261938" eaLnBrk="1" hangingPunct="1">
              <a:lnSpc>
                <a:spcPct val="90000"/>
              </a:lnSpc>
            </a:pPr>
            <a:r>
              <a:rPr lang="en-US" altLang="zh-TW" sz="2000"/>
              <a:t>chmod 777 /home/user2</a:t>
            </a:r>
          </a:p>
          <a:p>
            <a:pPr marL="708025" lvl="1" indent="-261938" eaLnBrk="1" hangingPunct="1">
              <a:lnSpc>
                <a:spcPct val="90000"/>
              </a:lnSpc>
            </a:pPr>
            <a:r>
              <a:rPr lang="en-US" altLang="zh-TW" sz="2000"/>
              <a:t>cd /home/user2</a:t>
            </a:r>
          </a:p>
          <a:p>
            <a:pPr marL="708025" lvl="1" indent="-261938" eaLnBrk="1" hangingPunct="1">
              <a:lnSpc>
                <a:spcPct val="90000"/>
              </a:lnSpc>
            </a:pPr>
            <a:r>
              <a:rPr lang="en-US" altLang="zh-TW" sz="2000"/>
              <a:t>chmod 666 /home/user2/test.c (the file to read)</a:t>
            </a:r>
          </a:p>
          <a:p>
            <a:pPr marL="708025" lvl="1" indent="-26193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000"/>
          </a:p>
          <a:p>
            <a:pPr marL="266700" indent="-2667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(4) login as user1 and read /home/user2/test.c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2F08B7B-511B-4D97-8B51-A0616A76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the OS provides its services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UNIX architecture overview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427DC37-F3FF-42D7-834C-627E722A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939AF-E122-4DAF-9C5C-BC9BC7D35A6C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UNIX Architecture</a:t>
            </a:r>
          </a:p>
        </p:txBody>
      </p:sp>
      <p:sp>
        <p:nvSpPr>
          <p:cNvPr id="14339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zh-TW" sz="2800"/>
              <a:t>Hardware support: user mode and privilege mode</a:t>
            </a:r>
          </a:p>
        </p:txBody>
      </p:sp>
      <p:grpSp>
        <p:nvGrpSpPr>
          <p:cNvPr id="14340" name="Group 29"/>
          <p:cNvGrpSpPr>
            <a:grpSpLocks/>
          </p:cNvGrpSpPr>
          <p:nvPr/>
        </p:nvGrpSpPr>
        <p:grpSpPr bwMode="auto">
          <a:xfrm>
            <a:off x="250825" y="2852738"/>
            <a:ext cx="8288338" cy="3844925"/>
            <a:chOff x="158" y="1253"/>
            <a:chExt cx="5221" cy="2422"/>
          </a:xfrm>
        </p:grpSpPr>
        <p:grpSp>
          <p:nvGrpSpPr>
            <p:cNvPr id="14341" name="Group 18"/>
            <p:cNvGrpSpPr>
              <a:grpSpLocks/>
            </p:cNvGrpSpPr>
            <p:nvPr/>
          </p:nvGrpSpPr>
          <p:grpSpPr bwMode="auto">
            <a:xfrm>
              <a:off x="884" y="1752"/>
              <a:ext cx="3720" cy="1860"/>
              <a:chOff x="612" y="1752"/>
              <a:chExt cx="3720" cy="1860"/>
            </a:xfrm>
          </p:grpSpPr>
          <p:sp>
            <p:nvSpPr>
              <p:cNvPr id="14352" name="Rectangle 5"/>
              <p:cNvSpPr>
                <a:spLocks noChangeArrowheads="1"/>
              </p:cNvSpPr>
              <p:nvPr/>
            </p:nvSpPr>
            <p:spPr bwMode="auto">
              <a:xfrm>
                <a:off x="612" y="3203"/>
                <a:ext cx="454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CPU</a:t>
                </a:r>
              </a:p>
            </p:txBody>
          </p:sp>
          <p:sp>
            <p:nvSpPr>
              <p:cNvPr id="14353" name="Rectangle 6"/>
              <p:cNvSpPr>
                <a:spLocks noChangeArrowheads="1"/>
              </p:cNvSpPr>
              <p:nvPr/>
            </p:nvSpPr>
            <p:spPr bwMode="auto">
              <a:xfrm>
                <a:off x="1066" y="3203"/>
                <a:ext cx="635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memory</a:t>
                </a:r>
              </a:p>
            </p:txBody>
          </p:sp>
          <p:sp>
            <p:nvSpPr>
              <p:cNvPr id="14354" name="Rectangle 7"/>
              <p:cNvSpPr>
                <a:spLocks noChangeArrowheads="1"/>
              </p:cNvSpPr>
              <p:nvPr/>
            </p:nvSpPr>
            <p:spPr bwMode="auto">
              <a:xfrm>
                <a:off x="1701" y="3203"/>
                <a:ext cx="680" cy="40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hard disk</a:t>
                </a:r>
              </a:p>
            </p:txBody>
          </p:sp>
          <p:sp>
            <p:nvSpPr>
              <p:cNvPr id="14355" name="Rectangle 8"/>
              <p:cNvSpPr>
                <a:spLocks noChangeArrowheads="1"/>
              </p:cNvSpPr>
              <p:nvPr/>
            </p:nvSpPr>
            <p:spPr bwMode="auto">
              <a:xfrm>
                <a:off x="3061" y="3203"/>
                <a:ext cx="635" cy="40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USB port</a:t>
                </a:r>
              </a:p>
            </p:txBody>
          </p:sp>
          <p:sp>
            <p:nvSpPr>
              <p:cNvPr id="14356" name="Rectangle 9"/>
              <p:cNvSpPr>
                <a:spLocks noChangeArrowheads="1"/>
              </p:cNvSpPr>
              <p:nvPr/>
            </p:nvSpPr>
            <p:spPr bwMode="auto">
              <a:xfrm>
                <a:off x="2381" y="3203"/>
                <a:ext cx="680" cy="40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optical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disk</a:t>
                </a:r>
              </a:p>
            </p:txBody>
          </p:sp>
          <p:sp>
            <p:nvSpPr>
              <p:cNvPr id="14357" name="Rectangle 10"/>
              <p:cNvSpPr>
                <a:spLocks noChangeArrowheads="1"/>
              </p:cNvSpPr>
              <p:nvPr/>
            </p:nvSpPr>
            <p:spPr bwMode="auto">
              <a:xfrm>
                <a:off x="3695" y="3203"/>
                <a:ext cx="637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terminal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I/O</a:t>
                </a:r>
              </a:p>
            </p:txBody>
          </p:sp>
          <p:sp>
            <p:nvSpPr>
              <p:cNvPr id="14358" name="Rectangle 11"/>
              <p:cNvSpPr>
                <a:spLocks noChangeArrowheads="1"/>
              </p:cNvSpPr>
              <p:nvPr/>
            </p:nvSpPr>
            <p:spPr bwMode="auto">
              <a:xfrm>
                <a:off x="612" y="2886"/>
                <a:ext cx="3720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Operating System (Kernel)</a:t>
                </a:r>
              </a:p>
            </p:txBody>
          </p:sp>
          <p:sp>
            <p:nvSpPr>
              <p:cNvPr id="14359" name="Rectangle 12"/>
              <p:cNvSpPr>
                <a:spLocks noChangeArrowheads="1"/>
              </p:cNvSpPr>
              <p:nvPr/>
            </p:nvSpPr>
            <p:spPr bwMode="auto">
              <a:xfrm>
                <a:off x="612" y="2659"/>
                <a:ext cx="372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solidFill>
                      <a:schemeClr val="hlink"/>
                    </a:solidFill>
                    <a:ea typeface="新細明體" panose="02020500000000000000" pitchFamily="18" charset="-120"/>
                  </a:rPr>
                  <a:t>system call</a:t>
                </a:r>
              </a:p>
            </p:txBody>
          </p:sp>
          <p:sp>
            <p:nvSpPr>
              <p:cNvPr id="14360" name="Rectangle 13"/>
              <p:cNvSpPr>
                <a:spLocks noChangeArrowheads="1"/>
              </p:cNvSpPr>
              <p:nvPr/>
            </p:nvSpPr>
            <p:spPr bwMode="auto">
              <a:xfrm>
                <a:off x="612" y="1752"/>
                <a:ext cx="3720" cy="9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4361" name="Text Box 14"/>
              <p:cNvSpPr txBox="1">
                <a:spLocks noChangeArrowheads="1"/>
              </p:cNvSpPr>
              <p:nvPr/>
            </p:nvSpPr>
            <p:spPr bwMode="auto">
              <a:xfrm>
                <a:off x="690" y="1765"/>
                <a:ext cx="13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application processes</a:t>
                </a:r>
              </a:p>
            </p:txBody>
          </p:sp>
          <p:sp>
            <p:nvSpPr>
              <p:cNvPr id="14362" name="Rectangle 15"/>
              <p:cNvSpPr>
                <a:spLocks noChangeArrowheads="1"/>
              </p:cNvSpPr>
              <p:nvPr/>
            </p:nvSpPr>
            <p:spPr bwMode="auto">
              <a:xfrm>
                <a:off x="612" y="2205"/>
                <a:ext cx="726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library</a:t>
                </a:r>
              </a:p>
            </p:txBody>
          </p:sp>
          <p:sp>
            <p:nvSpPr>
              <p:cNvPr id="14363" name="Rectangle 16"/>
              <p:cNvSpPr>
                <a:spLocks noChangeArrowheads="1"/>
              </p:cNvSpPr>
              <p:nvPr/>
            </p:nvSpPr>
            <p:spPr bwMode="auto">
              <a:xfrm>
                <a:off x="1338" y="2205"/>
                <a:ext cx="726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shell</a:t>
                </a:r>
              </a:p>
            </p:txBody>
          </p:sp>
          <p:sp>
            <p:nvSpPr>
              <p:cNvPr id="14364" name="Rectangle 17"/>
              <p:cNvSpPr>
                <a:spLocks noChangeArrowheads="1"/>
              </p:cNvSpPr>
              <p:nvPr/>
            </p:nvSpPr>
            <p:spPr bwMode="auto">
              <a:xfrm>
                <a:off x="2064" y="2205"/>
                <a:ext cx="771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X-window</a:t>
                </a:r>
              </a:p>
            </p:txBody>
          </p:sp>
        </p:grpSp>
        <p:sp>
          <p:nvSpPr>
            <p:cNvPr id="14342" name="Line 19"/>
            <p:cNvSpPr>
              <a:spLocks noChangeShapeType="1"/>
            </p:cNvSpPr>
            <p:nvPr/>
          </p:nvSpPr>
          <p:spPr bwMode="auto">
            <a:xfrm>
              <a:off x="4604" y="320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3" name="Line 20"/>
            <p:cNvSpPr>
              <a:spLocks noChangeShapeType="1"/>
            </p:cNvSpPr>
            <p:nvPr/>
          </p:nvSpPr>
          <p:spPr bwMode="auto">
            <a:xfrm>
              <a:off x="4967" y="320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4" name="Line 21"/>
            <p:cNvSpPr>
              <a:spLocks noChangeShapeType="1"/>
            </p:cNvSpPr>
            <p:nvPr/>
          </p:nvSpPr>
          <p:spPr bwMode="auto">
            <a:xfrm flipV="1">
              <a:off x="4967" y="293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5" name="Text Box 22"/>
            <p:cNvSpPr txBox="1">
              <a:spLocks noChangeArrowheads="1"/>
            </p:cNvSpPr>
            <p:nvPr/>
          </p:nvSpPr>
          <p:spPr bwMode="auto">
            <a:xfrm>
              <a:off x="4727" y="3444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hardware</a:t>
              </a:r>
            </a:p>
          </p:txBody>
        </p:sp>
        <p:sp>
          <p:nvSpPr>
            <p:cNvPr id="14346" name="Text Box 23"/>
            <p:cNvSpPr txBox="1">
              <a:spLocks noChangeArrowheads="1"/>
            </p:cNvSpPr>
            <p:nvPr/>
          </p:nvSpPr>
          <p:spPr bwMode="auto">
            <a:xfrm>
              <a:off x="4682" y="2672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software</a:t>
              </a:r>
            </a:p>
          </p:txBody>
        </p:sp>
        <p:sp>
          <p:nvSpPr>
            <p:cNvPr id="14347" name="Text Box 24"/>
            <p:cNvSpPr txBox="1">
              <a:spLocks noChangeArrowheads="1"/>
            </p:cNvSpPr>
            <p:nvPr/>
          </p:nvSpPr>
          <p:spPr bwMode="auto">
            <a:xfrm>
              <a:off x="158" y="2659"/>
              <a:ext cx="9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run in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privilege mode</a:t>
              </a:r>
            </a:p>
          </p:txBody>
        </p:sp>
        <p:sp>
          <p:nvSpPr>
            <p:cNvPr id="14348" name="Line 25"/>
            <p:cNvSpPr>
              <a:spLocks noChangeShapeType="1"/>
            </p:cNvSpPr>
            <p:nvPr/>
          </p:nvSpPr>
          <p:spPr bwMode="auto">
            <a:xfrm>
              <a:off x="1111" y="2976"/>
              <a:ext cx="771" cy="4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9" name="Text Box 26"/>
            <p:cNvSpPr txBox="1">
              <a:spLocks noChangeArrowheads="1"/>
            </p:cNvSpPr>
            <p:nvPr/>
          </p:nvSpPr>
          <p:spPr bwMode="auto">
            <a:xfrm>
              <a:off x="3696" y="1253"/>
              <a:ext cx="10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run in user mode</a:t>
              </a:r>
            </a:p>
          </p:txBody>
        </p:sp>
        <p:sp>
          <p:nvSpPr>
            <p:cNvPr id="14350" name="Line 27"/>
            <p:cNvSpPr>
              <a:spLocks noChangeShapeType="1"/>
            </p:cNvSpPr>
            <p:nvPr/>
          </p:nvSpPr>
          <p:spPr bwMode="auto">
            <a:xfrm flipH="1">
              <a:off x="2290" y="1480"/>
              <a:ext cx="1452" cy="4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1" name="Line 28"/>
            <p:cNvSpPr>
              <a:spLocks noChangeShapeType="1"/>
            </p:cNvSpPr>
            <p:nvPr/>
          </p:nvSpPr>
          <p:spPr bwMode="auto">
            <a:xfrm flipH="1">
              <a:off x="2971" y="1525"/>
              <a:ext cx="771" cy="6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51AD77-A8E6-4BF3-9B16-5791D6C1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Execution modes supported by CPU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CPU hardware has to support two execution modes</a:t>
            </a:r>
          </a:p>
          <a:p>
            <a:pPr lvl="1" eaLnBrk="1" hangingPunct="1"/>
            <a:r>
              <a:rPr lang="en-US" altLang="zh-TW"/>
              <a:t>Privileged (kernel) mode: to execute the OS</a:t>
            </a:r>
          </a:p>
          <a:p>
            <a:pPr lvl="2" eaLnBrk="1" hangingPunct="1"/>
            <a:r>
              <a:rPr lang="en-US" altLang="zh-TW"/>
              <a:t>everything the hardware can do</a:t>
            </a:r>
          </a:p>
          <a:p>
            <a:pPr lvl="1" eaLnBrk="1" hangingPunct="1"/>
            <a:r>
              <a:rPr lang="en-US" altLang="zh-TW"/>
              <a:t>User mode: to execute application program</a:t>
            </a:r>
          </a:p>
          <a:p>
            <a:pPr lvl="2" eaLnBrk="1" hangingPunct="1"/>
            <a:r>
              <a:rPr lang="en-US" altLang="zh-TW">
                <a:solidFill>
                  <a:schemeClr val="hlink"/>
                </a:solidFill>
              </a:rPr>
              <a:t>no I/O operation and low-level hardware control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21BFD87-0605-4DA0-9CDA-65D12F53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UNIX Architecture</a:t>
            </a:r>
          </a:p>
        </p:txBody>
      </p:sp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1403350" y="3644900"/>
            <a:ext cx="5905500" cy="2952750"/>
            <a:chOff x="612" y="1752"/>
            <a:chExt cx="3720" cy="1860"/>
          </a:xfrm>
        </p:grpSpPr>
        <p:sp>
          <p:nvSpPr>
            <p:cNvPr id="16396" name="Rectangle 6"/>
            <p:cNvSpPr>
              <a:spLocks noChangeArrowheads="1"/>
            </p:cNvSpPr>
            <p:nvPr/>
          </p:nvSpPr>
          <p:spPr bwMode="auto">
            <a:xfrm>
              <a:off x="612" y="3203"/>
              <a:ext cx="45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16397" name="Rectangle 7"/>
            <p:cNvSpPr>
              <a:spLocks noChangeArrowheads="1"/>
            </p:cNvSpPr>
            <p:nvPr/>
          </p:nvSpPr>
          <p:spPr bwMode="auto">
            <a:xfrm>
              <a:off x="1066" y="3203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16398" name="Rectangle 8"/>
            <p:cNvSpPr>
              <a:spLocks noChangeArrowheads="1"/>
            </p:cNvSpPr>
            <p:nvPr/>
          </p:nvSpPr>
          <p:spPr bwMode="auto">
            <a:xfrm>
              <a:off x="1701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16399" name="Rectangle 9"/>
            <p:cNvSpPr>
              <a:spLocks noChangeArrowheads="1"/>
            </p:cNvSpPr>
            <p:nvPr/>
          </p:nvSpPr>
          <p:spPr bwMode="auto">
            <a:xfrm>
              <a:off x="3061" y="3203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16400" name="Rectangle 10"/>
            <p:cNvSpPr>
              <a:spLocks noChangeArrowheads="1"/>
            </p:cNvSpPr>
            <p:nvPr/>
          </p:nvSpPr>
          <p:spPr bwMode="auto">
            <a:xfrm>
              <a:off x="2381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16401" name="Rectangle 11"/>
            <p:cNvSpPr>
              <a:spLocks noChangeArrowheads="1"/>
            </p:cNvSpPr>
            <p:nvPr/>
          </p:nvSpPr>
          <p:spPr bwMode="auto">
            <a:xfrm>
              <a:off x="3695" y="3203"/>
              <a:ext cx="63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16402" name="Rectangle 12"/>
            <p:cNvSpPr>
              <a:spLocks noChangeArrowheads="1"/>
            </p:cNvSpPr>
            <p:nvPr/>
          </p:nvSpPr>
          <p:spPr bwMode="auto">
            <a:xfrm>
              <a:off x="612" y="2886"/>
              <a:ext cx="372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Operating System (Kernel)</a:t>
              </a:r>
            </a:p>
          </p:txBody>
        </p:sp>
        <p:sp>
          <p:nvSpPr>
            <p:cNvPr id="16403" name="Rectangle 13"/>
            <p:cNvSpPr>
              <a:spLocks noChangeArrowheads="1"/>
            </p:cNvSpPr>
            <p:nvPr/>
          </p:nvSpPr>
          <p:spPr bwMode="auto">
            <a:xfrm>
              <a:off x="612" y="2659"/>
              <a:ext cx="372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16404" name="Rectangle 14"/>
            <p:cNvSpPr>
              <a:spLocks noChangeArrowheads="1"/>
            </p:cNvSpPr>
            <p:nvPr/>
          </p:nvSpPr>
          <p:spPr bwMode="auto">
            <a:xfrm>
              <a:off x="612" y="1752"/>
              <a:ext cx="3720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16405" name="Text Box 15"/>
            <p:cNvSpPr txBox="1">
              <a:spLocks noChangeArrowheads="1"/>
            </p:cNvSpPr>
            <p:nvPr/>
          </p:nvSpPr>
          <p:spPr bwMode="auto">
            <a:xfrm>
              <a:off x="690" y="1765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16406" name="Rectangle 16"/>
            <p:cNvSpPr>
              <a:spLocks noChangeArrowheads="1"/>
            </p:cNvSpPr>
            <p:nvPr/>
          </p:nvSpPr>
          <p:spPr bwMode="auto">
            <a:xfrm>
              <a:off x="612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16407" name="Rectangle 17"/>
            <p:cNvSpPr>
              <a:spLocks noChangeArrowheads="1"/>
            </p:cNvSpPr>
            <p:nvPr/>
          </p:nvSpPr>
          <p:spPr bwMode="auto">
            <a:xfrm>
              <a:off x="1338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16408" name="Rectangle 18"/>
            <p:cNvSpPr>
              <a:spLocks noChangeArrowheads="1"/>
            </p:cNvSpPr>
            <p:nvPr/>
          </p:nvSpPr>
          <p:spPr bwMode="auto">
            <a:xfrm>
              <a:off x="2064" y="2205"/>
              <a:ext cx="77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</p:grpSp>
      <p:sp>
        <p:nvSpPr>
          <p:cNvPr id="16388" name="Line 19"/>
          <p:cNvSpPr>
            <a:spLocks noChangeShapeType="1"/>
          </p:cNvSpPr>
          <p:nvPr/>
        </p:nvSpPr>
        <p:spPr bwMode="auto">
          <a:xfrm>
            <a:off x="7308850" y="594836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89" name="Line 20"/>
          <p:cNvSpPr>
            <a:spLocks noChangeShapeType="1"/>
          </p:cNvSpPr>
          <p:nvPr/>
        </p:nvSpPr>
        <p:spPr bwMode="auto">
          <a:xfrm>
            <a:off x="7885113" y="59483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0" name="Line 21"/>
          <p:cNvSpPr>
            <a:spLocks noChangeShapeType="1"/>
          </p:cNvSpPr>
          <p:nvPr/>
        </p:nvSpPr>
        <p:spPr bwMode="auto">
          <a:xfrm flipV="1">
            <a:off x="7885113" y="55165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1" name="Text Box 22"/>
          <p:cNvSpPr txBox="1">
            <a:spLocks noChangeArrowheads="1"/>
          </p:cNvSpPr>
          <p:nvPr/>
        </p:nvSpPr>
        <p:spPr bwMode="auto">
          <a:xfrm>
            <a:off x="7504113" y="633095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hardware</a:t>
            </a:r>
          </a:p>
        </p:txBody>
      </p:sp>
      <p:sp>
        <p:nvSpPr>
          <p:cNvPr id="16392" name="Text Box 23"/>
          <p:cNvSpPr txBox="1">
            <a:spLocks noChangeArrowheads="1"/>
          </p:cNvSpPr>
          <p:nvPr/>
        </p:nvSpPr>
        <p:spPr bwMode="auto">
          <a:xfrm>
            <a:off x="7432675" y="51054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software</a:t>
            </a:r>
          </a:p>
        </p:txBody>
      </p:sp>
      <p:sp>
        <p:nvSpPr>
          <p:cNvPr id="16393" name="Text Box 26"/>
          <p:cNvSpPr txBox="1">
            <a:spLocks noChangeArrowheads="1"/>
          </p:cNvSpPr>
          <p:nvPr/>
        </p:nvSpPr>
        <p:spPr bwMode="auto">
          <a:xfrm>
            <a:off x="7019925" y="3068638"/>
            <a:ext cx="172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hlink"/>
                </a:solidFill>
                <a:ea typeface="新細明體" panose="02020500000000000000" pitchFamily="18" charset="-120"/>
              </a:rPr>
              <a:t>run in user mode</a:t>
            </a:r>
          </a:p>
        </p:txBody>
      </p:sp>
      <p:sp>
        <p:nvSpPr>
          <p:cNvPr id="16394" name="Line 27"/>
          <p:cNvSpPr>
            <a:spLocks noChangeShapeType="1"/>
          </p:cNvSpPr>
          <p:nvPr/>
        </p:nvSpPr>
        <p:spPr bwMode="auto">
          <a:xfrm flipH="1">
            <a:off x="6156325" y="3429000"/>
            <a:ext cx="1655763" cy="863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5" name="AutoShape 29"/>
          <p:cNvSpPr>
            <a:spLocks noChangeArrowheads="1"/>
          </p:cNvSpPr>
          <p:nvPr/>
        </p:nvSpPr>
        <p:spPr bwMode="auto">
          <a:xfrm>
            <a:off x="323850" y="1989138"/>
            <a:ext cx="5041900" cy="1225550"/>
          </a:xfrm>
          <a:prstGeom prst="wedgeRoundRectCallout">
            <a:avLst>
              <a:gd name="adj1" fmla="val 50315"/>
              <a:gd name="adj2" fmla="val 1458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  <a:ea typeface="新細明體" panose="02020500000000000000" pitchFamily="18" charset="-120"/>
              </a:rPr>
              <a:t>You cannot access the disk using assembly with direct I/O control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1B251F2-0019-4CAE-91C9-406D3D5E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UNIX Architecture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403350" y="3644900"/>
            <a:ext cx="5905500" cy="2952750"/>
            <a:chOff x="612" y="1752"/>
            <a:chExt cx="3720" cy="1860"/>
          </a:xfrm>
        </p:grpSpPr>
        <p:sp>
          <p:nvSpPr>
            <p:cNvPr id="17423" name="Rectangle 4"/>
            <p:cNvSpPr>
              <a:spLocks noChangeArrowheads="1"/>
            </p:cNvSpPr>
            <p:nvPr/>
          </p:nvSpPr>
          <p:spPr bwMode="auto">
            <a:xfrm>
              <a:off x="612" y="3203"/>
              <a:ext cx="45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17424" name="Rectangle 5"/>
            <p:cNvSpPr>
              <a:spLocks noChangeArrowheads="1"/>
            </p:cNvSpPr>
            <p:nvPr/>
          </p:nvSpPr>
          <p:spPr bwMode="auto">
            <a:xfrm>
              <a:off x="1066" y="3203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17425" name="Rectangle 6"/>
            <p:cNvSpPr>
              <a:spLocks noChangeArrowheads="1"/>
            </p:cNvSpPr>
            <p:nvPr/>
          </p:nvSpPr>
          <p:spPr bwMode="auto">
            <a:xfrm>
              <a:off x="1701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17426" name="Rectangle 7"/>
            <p:cNvSpPr>
              <a:spLocks noChangeArrowheads="1"/>
            </p:cNvSpPr>
            <p:nvPr/>
          </p:nvSpPr>
          <p:spPr bwMode="auto">
            <a:xfrm>
              <a:off x="3061" y="3203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17427" name="Rectangle 8"/>
            <p:cNvSpPr>
              <a:spLocks noChangeArrowheads="1"/>
            </p:cNvSpPr>
            <p:nvPr/>
          </p:nvSpPr>
          <p:spPr bwMode="auto">
            <a:xfrm>
              <a:off x="2381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17428" name="Rectangle 9"/>
            <p:cNvSpPr>
              <a:spLocks noChangeArrowheads="1"/>
            </p:cNvSpPr>
            <p:nvPr/>
          </p:nvSpPr>
          <p:spPr bwMode="auto">
            <a:xfrm>
              <a:off x="3695" y="3203"/>
              <a:ext cx="63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17429" name="Rectangle 10"/>
            <p:cNvSpPr>
              <a:spLocks noChangeArrowheads="1"/>
            </p:cNvSpPr>
            <p:nvPr/>
          </p:nvSpPr>
          <p:spPr bwMode="auto">
            <a:xfrm>
              <a:off x="612" y="2886"/>
              <a:ext cx="372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Operating System (Kernel)</a:t>
              </a:r>
            </a:p>
          </p:txBody>
        </p:sp>
        <p:sp>
          <p:nvSpPr>
            <p:cNvPr id="17430" name="Rectangle 11"/>
            <p:cNvSpPr>
              <a:spLocks noChangeArrowheads="1"/>
            </p:cNvSpPr>
            <p:nvPr/>
          </p:nvSpPr>
          <p:spPr bwMode="auto">
            <a:xfrm>
              <a:off x="612" y="2659"/>
              <a:ext cx="372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fol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17431" name="Rectangle 12"/>
            <p:cNvSpPr>
              <a:spLocks noChangeArrowheads="1"/>
            </p:cNvSpPr>
            <p:nvPr/>
          </p:nvSpPr>
          <p:spPr bwMode="auto">
            <a:xfrm>
              <a:off x="612" y="1752"/>
              <a:ext cx="3720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17432" name="Text Box 13"/>
            <p:cNvSpPr txBox="1">
              <a:spLocks noChangeArrowheads="1"/>
            </p:cNvSpPr>
            <p:nvPr/>
          </p:nvSpPr>
          <p:spPr bwMode="auto">
            <a:xfrm>
              <a:off x="690" y="1765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17433" name="Rectangle 14"/>
            <p:cNvSpPr>
              <a:spLocks noChangeArrowheads="1"/>
            </p:cNvSpPr>
            <p:nvPr/>
          </p:nvSpPr>
          <p:spPr bwMode="auto">
            <a:xfrm>
              <a:off x="612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17434" name="Rectangle 15"/>
            <p:cNvSpPr>
              <a:spLocks noChangeArrowheads="1"/>
            </p:cNvSpPr>
            <p:nvPr/>
          </p:nvSpPr>
          <p:spPr bwMode="auto">
            <a:xfrm>
              <a:off x="1338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17435" name="Rectangle 16"/>
            <p:cNvSpPr>
              <a:spLocks noChangeArrowheads="1"/>
            </p:cNvSpPr>
            <p:nvPr/>
          </p:nvSpPr>
          <p:spPr bwMode="auto">
            <a:xfrm>
              <a:off x="2064" y="2205"/>
              <a:ext cx="77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</p:grpSp>
      <p:sp>
        <p:nvSpPr>
          <p:cNvPr id="17412" name="Line 17"/>
          <p:cNvSpPr>
            <a:spLocks noChangeShapeType="1"/>
          </p:cNvSpPr>
          <p:nvPr/>
        </p:nvSpPr>
        <p:spPr bwMode="auto">
          <a:xfrm>
            <a:off x="7308850" y="594836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3" name="Line 18"/>
          <p:cNvSpPr>
            <a:spLocks noChangeShapeType="1"/>
          </p:cNvSpPr>
          <p:nvPr/>
        </p:nvSpPr>
        <p:spPr bwMode="auto">
          <a:xfrm>
            <a:off x="7885113" y="59483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4" name="Line 19"/>
          <p:cNvSpPr>
            <a:spLocks noChangeShapeType="1"/>
          </p:cNvSpPr>
          <p:nvPr/>
        </p:nvSpPr>
        <p:spPr bwMode="auto">
          <a:xfrm flipV="1">
            <a:off x="7885113" y="55165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5" name="Text Box 20"/>
          <p:cNvSpPr txBox="1">
            <a:spLocks noChangeArrowheads="1"/>
          </p:cNvSpPr>
          <p:nvPr/>
        </p:nvSpPr>
        <p:spPr bwMode="auto">
          <a:xfrm>
            <a:off x="7504113" y="633095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hardware</a:t>
            </a:r>
          </a:p>
        </p:txBody>
      </p:sp>
      <p:sp>
        <p:nvSpPr>
          <p:cNvPr id="17416" name="Text Box 21"/>
          <p:cNvSpPr txBox="1">
            <a:spLocks noChangeArrowheads="1"/>
          </p:cNvSpPr>
          <p:nvPr/>
        </p:nvSpPr>
        <p:spPr bwMode="auto">
          <a:xfrm>
            <a:off x="7451725" y="5084763"/>
            <a:ext cx="97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software</a:t>
            </a:r>
          </a:p>
        </p:txBody>
      </p:sp>
      <p:sp>
        <p:nvSpPr>
          <p:cNvPr id="17417" name="Text Box 22"/>
          <p:cNvSpPr txBox="1">
            <a:spLocks noChangeArrowheads="1"/>
          </p:cNvSpPr>
          <p:nvPr/>
        </p:nvSpPr>
        <p:spPr bwMode="auto">
          <a:xfrm>
            <a:off x="7019925" y="3068638"/>
            <a:ext cx="172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hlink"/>
                </a:solidFill>
                <a:ea typeface="新細明體" panose="02020500000000000000" pitchFamily="18" charset="-120"/>
              </a:rPr>
              <a:t>run in user mode</a:t>
            </a:r>
          </a:p>
        </p:txBody>
      </p:sp>
      <p:sp>
        <p:nvSpPr>
          <p:cNvPr id="17418" name="Line 23"/>
          <p:cNvSpPr>
            <a:spLocks noChangeShapeType="1"/>
          </p:cNvSpPr>
          <p:nvPr/>
        </p:nvSpPr>
        <p:spPr bwMode="auto">
          <a:xfrm flipH="1">
            <a:off x="6156325" y="3429000"/>
            <a:ext cx="1655763" cy="863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9" name="AutoShape 24"/>
          <p:cNvSpPr>
            <a:spLocks noChangeArrowheads="1"/>
          </p:cNvSpPr>
          <p:nvPr/>
        </p:nvSpPr>
        <p:spPr bwMode="auto">
          <a:xfrm>
            <a:off x="323850" y="1989138"/>
            <a:ext cx="4392613" cy="1368425"/>
          </a:xfrm>
          <a:prstGeom prst="wedgeRoundRectCallout">
            <a:avLst>
              <a:gd name="adj1" fmla="val 67384"/>
              <a:gd name="adj2" fmla="val 11821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How should I access the disk?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 call the OS to do it for you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 through </a:t>
            </a:r>
            <a:r>
              <a:rPr lang="en-US" altLang="zh-TW" sz="2000">
                <a:solidFill>
                  <a:schemeClr val="folHlink"/>
                </a:solidFill>
                <a:ea typeface="新細明體" panose="02020500000000000000" pitchFamily="18" charset="-120"/>
              </a:rPr>
              <a:t>system call</a:t>
            </a: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 (e.g. write ())</a:t>
            </a:r>
          </a:p>
        </p:txBody>
      </p:sp>
      <p:sp>
        <p:nvSpPr>
          <p:cNvPr id="125977" name="AutoShape 25"/>
          <p:cNvSpPr>
            <a:spLocks noChangeArrowheads="1"/>
          </p:cNvSpPr>
          <p:nvPr/>
        </p:nvSpPr>
        <p:spPr bwMode="auto">
          <a:xfrm>
            <a:off x="179388" y="3716338"/>
            <a:ext cx="3062287" cy="1368425"/>
          </a:xfrm>
          <a:prstGeom prst="wedgeRoundRectCallout">
            <a:avLst>
              <a:gd name="adj1" fmla="val 40463"/>
              <a:gd name="adj2" fmla="val 9524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The OS executes low-level I/O operation to do the disk access for you</a:t>
            </a:r>
          </a:p>
        </p:txBody>
      </p:sp>
      <p:sp>
        <p:nvSpPr>
          <p:cNvPr id="125978" name="Line 26"/>
          <p:cNvSpPr>
            <a:spLocks noChangeShapeType="1"/>
          </p:cNvSpPr>
          <p:nvPr/>
        </p:nvSpPr>
        <p:spPr bwMode="auto">
          <a:xfrm flipH="1">
            <a:off x="5724525" y="4941888"/>
            <a:ext cx="1008063" cy="7921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6227763" y="4581525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hlink"/>
                </a:solidFill>
                <a:ea typeface="新細明體" panose="02020500000000000000" pitchFamily="18" charset="-120"/>
              </a:rPr>
              <a:t>privileged mode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859BD1B-3F55-4C3B-BA84-E6F4EC93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7" grpId="0" animBg="1"/>
      <p:bldP spid="125978" grpId="0" animBg="1"/>
      <p:bldP spid="1259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UNIX Architecture:</a:t>
            </a:r>
            <a:br>
              <a:rPr lang="en-US" altLang="zh-TW" sz="3600"/>
            </a:br>
            <a:r>
              <a:rPr lang="en-US" altLang="zh-TW" sz="3600"/>
              <a:t>from the view point of a single program</a:t>
            </a:r>
          </a:p>
        </p:txBody>
      </p:sp>
      <p:grpSp>
        <p:nvGrpSpPr>
          <p:cNvPr id="18435" name="Group 17"/>
          <p:cNvGrpSpPr>
            <a:grpSpLocks/>
          </p:cNvGrpSpPr>
          <p:nvPr/>
        </p:nvGrpSpPr>
        <p:grpSpPr bwMode="auto">
          <a:xfrm>
            <a:off x="1116013" y="1989138"/>
            <a:ext cx="6859587" cy="4392612"/>
            <a:chOff x="703" y="1117"/>
            <a:chExt cx="4321" cy="2767"/>
          </a:xfrm>
        </p:grpSpPr>
        <p:sp>
          <p:nvSpPr>
            <p:cNvPr id="18436" name="Rectangle 5"/>
            <p:cNvSpPr>
              <a:spLocks noChangeArrowheads="1"/>
            </p:cNvSpPr>
            <p:nvPr/>
          </p:nvSpPr>
          <p:spPr bwMode="auto">
            <a:xfrm>
              <a:off x="1746" y="1162"/>
              <a:ext cx="1996" cy="8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code: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main()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   p = malloc (sizeof(struct tt));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18437" name="Rectangle 6"/>
            <p:cNvSpPr>
              <a:spLocks noChangeArrowheads="1"/>
            </p:cNvSpPr>
            <p:nvPr/>
          </p:nvSpPr>
          <p:spPr bwMode="auto">
            <a:xfrm>
              <a:off x="2200" y="2115"/>
              <a:ext cx="1270" cy="4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 allocation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(</a:t>
              </a:r>
              <a:r>
                <a:rPr lang="en-US" altLang="zh-TW" sz="1800" i="1">
                  <a:ea typeface="新細明體" panose="02020500000000000000" pitchFamily="18" charset="-120"/>
                </a:rPr>
                <a:t>malloc</a:t>
              </a:r>
              <a:r>
                <a:rPr lang="en-US" altLang="zh-TW" sz="1800">
                  <a:ea typeface="新細明體" panose="02020500000000000000" pitchFamily="18" charset="-120"/>
                </a:rPr>
                <a:t>)</a:t>
              </a:r>
            </a:p>
          </p:txBody>
        </p:sp>
        <p:sp>
          <p:nvSpPr>
            <p:cNvPr id="18438" name="Line 7"/>
            <p:cNvSpPr>
              <a:spLocks noChangeShapeType="1"/>
            </p:cNvSpPr>
            <p:nvPr/>
          </p:nvSpPr>
          <p:spPr bwMode="auto">
            <a:xfrm>
              <a:off x="2835" y="197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39" name="Rectangle 8"/>
            <p:cNvSpPr>
              <a:spLocks noChangeArrowheads="1"/>
            </p:cNvSpPr>
            <p:nvPr/>
          </p:nvSpPr>
          <p:spPr bwMode="auto">
            <a:xfrm>
              <a:off x="1519" y="1117"/>
              <a:ext cx="2813" cy="16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18440" name="Rectangle 9"/>
            <p:cNvSpPr>
              <a:spLocks noChangeArrowheads="1"/>
            </p:cNvSpPr>
            <p:nvPr/>
          </p:nvSpPr>
          <p:spPr bwMode="auto">
            <a:xfrm>
              <a:off x="1474" y="2931"/>
              <a:ext cx="2903" cy="9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OS kernel</a:t>
              </a:r>
            </a:p>
          </p:txBody>
        </p:sp>
        <p:sp>
          <p:nvSpPr>
            <p:cNvPr id="18441" name="Rectangle 10"/>
            <p:cNvSpPr>
              <a:spLocks noChangeArrowheads="1"/>
            </p:cNvSpPr>
            <p:nvPr/>
          </p:nvSpPr>
          <p:spPr bwMode="auto">
            <a:xfrm>
              <a:off x="2245" y="2931"/>
              <a:ext cx="1179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i="1">
                  <a:ea typeface="新細明體" panose="02020500000000000000" pitchFamily="18" charset="-120"/>
                </a:rPr>
                <a:t>sbrk</a:t>
              </a:r>
            </a:p>
          </p:txBody>
        </p:sp>
        <p:sp>
          <p:nvSpPr>
            <p:cNvPr id="18442" name="Line 11"/>
            <p:cNvSpPr>
              <a:spLocks noChangeShapeType="1"/>
            </p:cNvSpPr>
            <p:nvPr/>
          </p:nvSpPr>
          <p:spPr bwMode="auto">
            <a:xfrm>
              <a:off x="2835" y="261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3" name="Text Box 12"/>
            <p:cNvSpPr txBox="1">
              <a:spLocks noChangeArrowheads="1"/>
            </p:cNvSpPr>
            <p:nvPr/>
          </p:nvSpPr>
          <p:spPr bwMode="auto">
            <a:xfrm>
              <a:off x="703" y="2341"/>
              <a:ext cx="11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  <a:ea typeface="新細明體" panose="02020500000000000000" pitchFamily="18" charset="-120"/>
                </a:rPr>
                <a:t>library function</a:t>
              </a:r>
            </a:p>
          </p:txBody>
        </p:sp>
        <p:sp>
          <p:nvSpPr>
            <p:cNvPr id="18444" name="Line 13"/>
            <p:cNvSpPr>
              <a:spLocks noChangeShapeType="1"/>
            </p:cNvSpPr>
            <p:nvPr/>
          </p:nvSpPr>
          <p:spPr bwMode="auto">
            <a:xfrm>
              <a:off x="1791" y="2478"/>
              <a:ext cx="72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5" name="Text Box 14"/>
            <p:cNvSpPr txBox="1">
              <a:spLocks noChangeArrowheads="1"/>
            </p:cNvSpPr>
            <p:nvPr/>
          </p:nvSpPr>
          <p:spPr bwMode="auto">
            <a:xfrm>
              <a:off x="4195" y="2432"/>
              <a:ext cx="8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18446" name="Line 15"/>
            <p:cNvSpPr>
              <a:spLocks noChangeShapeType="1"/>
            </p:cNvSpPr>
            <p:nvPr/>
          </p:nvSpPr>
          <p:spPr bwMode="auto">
            <a:xfrm flipH="1">
              <a:off x="3061" y="2614"/>
              <a:ext cx="1225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8E3129-0519-4D8A-BF1F-C3281653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2D753-1164-45A7-996F-7DBB80B9C673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Basic concepts of a process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CD5353-6EBC-4A54-A6D6-96D452BD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939AF-E122-4DAF-9C5C-BC9BC7D35A6C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an OS should provides?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>
                <a:solidFill>
                  <a:srgbClr val="969696"/>
                </a:solidFill>
              </a:rPr>
              <a:t>for general users: ease to use application programs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/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for programmers: ease of programming over all hardware resources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manage CPUs and processes/threads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memory and storage devices management (e.g. virtual memory, file system,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API (application programmer interfaces) to I/O devices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/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solidFill>
                  <a:srgbClr val="969696"/>
                </a:solidFill>
              </a:rPr>
              <a:t>security and users protection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9B07B02-34A2-4752-9455-98A197AD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services UNIX provides</a:t>
            </a:r>
          </a:p>
        </p:txBody>
      </p:sp>
      <p:grpSp>
        <p:nvGrpSpPr>
          <p:cNvPr id="21507" name="Group 21"/>
          <p:cNvGrpSpPr>
            <a:grpSpLocks/>
          </p:cNvGrpSpPr>
          <p:nvPr/>
        </p:nvGrpSpPr>
        <p:grpSpPr bwMode="auto">
          <a:xfrm>
            <a:off x="1403350" y="2781300"/>
            <a:ext cx="6988175" cy="2952750"/>
            <a:chOff x="884" y="1752"/>
            <a:chExt cx="4402" cy="1860"/>
          </a:xfrm>
        </p:grpSpPr>
        <p:sp>
          <p:nvSpPr>
            <p:cNvPr id="21509" name="Rectangle 6"/>
            <p:cNvSpPr>
              <a:spLocks noChangeArrowheads="1"/>
            </p:cNvSpPr>
            <p:nvPr/>
          </p:nvSpPr>
          <p:spPr bwMode="auto">
            <a:xfrm>
              <a:off x="884" y="3203"/>
              <a:ext cx="45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21510" name="Rectangle 7"/>
            <p:cNvSpPr>
              <a:spLocks noChangeArrowheads="1"/>
            </p:cNvSpPr>
            <p:nvPr/>
          </p:nvSpPr>
          <p:spPr bwMode="auto">
            <a:xfrm>
              <a:off x="1338" y="3203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21511" name="Rectangle 8"/>
            <p:cNvSpPr>
              <a:spLocks noChangeArrowheads="1"/>
            </p:cNvSpPr>
            <p:nvPr/>
          </p:nvSpPr>
          <p:spPr bwMode="auto">
            <a:xfrm>
              <a:off x="265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21512" name="Rectangle 9"/>
            <p:cNvSpPr>
              <a:spLocks noChangeArrowheads="1"/>
            </p:cNvSpPr>
            <p:nvPr/>
          </p:nvSpPr>
          <p:spPr bwMode="auto">
            <a:xfrm>
              <a:off x="4015" y="3203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21513" name="Rectangle 10"/>
            <p:cNvSpPr>
              <a:spLocks noChangeArrowheads="1"/>
            </p:cNvSpPr>
            <p:nvPr/>
          </p:nvSpPr>
          <p:spPr bwMode="auto">
            <a:xfrm>
              <a:off x="333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21514" name="Rectangle 11"/>
            <p:cNvSpPr>
              <a:spLocks noChangeArrowheads="1"/>
            </p:cNvSpPr>
            <p:nvPr/>
          </p:nvSpPr>
          <p:spPr bwMode="auto">
            <a:xfrm>
              <a:off x="4649" y="3203"/>
              <a:ext cx="63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21515" name="Rectangle 12"/>
            <p:cNvSpPr>
              <a:spLocks noChangeArrowheads="1"/>
            </p:cNvSpPr>
            <p:nvPr/>
          </p:nvSpPr>
          <p:spPr bwMode="auto">
            <a:xfrm>
              <a:off x="884" y="2886"/>
              <a:ext cx="440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Operating System (Kernel)</a:t>
              </a:r>
            </a:p>
          </p:txBody>
        </p:sp>
        <p:sp>
          <p:nvSpPr>
            <p:cNvPr id="21516" name="Rectangle 13"/>
            <p:cNvSpPr>
              <a:spLocks noChangeArrowheads="1"/>
            </p:cNvSpPr>
            <p:nvPr/>
          </p:nvSpPr>
          <p:spPr bwMode="auto">
            <a:xfrm>
              <a:off x="884" y="2659"/>
              <a:ext cx="440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21517" name="Rectangle 14"/>
            <p:cNvSpPr>
              <a:spLocks noChangeArrowheads="1"/>
            </p:cNvSpPr>
            <p:nvPr/>
          </p:nvSpPr>
          <p:spPr bwMode="auto">
            <a:xfrm>
              <a:off x="884" y="1752"/>
              <a:ext cx="4400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21518" name="Text Box 15"/>
            <p:cNvSpPr txBox="1">
              <a:spLocks noChangeArrowheads="1"/>
            </p:cNvSpPr>
            <p:nvPr/>
          </p:nvSpPr>
          <p:spPr bwMode="auto">
            <a:xfrm>
              <a:off x="962" y="1765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21519" name="Rectangle 16"/>
            <p:cNvSpPr>
              <a:spLocks noChangeArrowheads="1"/>
            </p:cNvSpPr>
            <p:nvPr/>
          </p:nvSpPr>
          <p:spPr bwMode="auto">
            <a:xfrm>
              <a:off x="884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21520" name="Rectangle 17"/>
            <p:cNvSpPr>
              <a:spLocks noChangeArrowheads="1"/>
            </p:cNvSpPr>
            <p:nvPr/>
          </p:nvSpPr>
          <p:spPr bwMode="auto">
            <a:xfrm>
              <a:off x="1610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21521" name="Rectangle 18"/>
            <p:cNvSpPr>
              <a:spLocks noChangeArrowheads="1"/>
            </p:cNvSpPr>
            <p:nvPr/>
          </p:nvSpPr>
          <p:spPr bwMode="auto">
            <a:xfrm>
              <a:off x="2336" y="2205"/>
              <a:ext cx="77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  <p:sp>
          <p:nvSpPr>
            <p:cNvPr id="21522" name="Rectangle 20"/>
            <p:cNvSpPr>
              <a:spLocks noChangeArrowheads="1"/>
            </p:cNvSpPr>
            <p:nvPr/>
          </p:nvSpPr>
          <p:spPr bwMode="auto">
            <a:xfrm>
              <a:off x="1973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network</a:t>
              </a:r>
            </a:p>
          </p:txBody>
        </p:sp>
      </p:grpSp>
      <p:sp>
        <p:nvSpPr>
          <p:cNvPr id="27667" name="AutoShape 19"/>
          <p:cNvSpPr>
            <a:spLocks noChangeArrowheads="1"/>
          </p:cNvSpPr>
          <p:nvPr/>
        </p:nvSpPr>
        <p:spPr bwMode="auto">
          <a:xfrm>
            <a:off x="2843213" y="3068638"/>
            <a:ext cx="5329237" cy="1728787"/>
          </a:xfrm>
          <a:prstGeom prst="wedgeRoundRectCallout">
            <a:avLst>
              <a:gd name="adj1" fmla="val -66088"/>
              <a:gd name="adj2" fmla="val 7856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185738" indent="-18573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process/thread control and scheduling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communication and synchronization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fork, wait, signal, pthread_mutex_lock, pthread_mutex_unlock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FE79752-0D40-4E0F-9FF0-A1622A51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2D753-1164-45A7-996F-7DBB80B9C673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Today’s Goal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UNIX architecture and service overview</a:t>
            </a:r>
          </a:p>
          <a:p>
            <a:pPr lvl="1" eaLnBrk="1" hangingPunct="1"/>
            <a:r>
              <a:rPr lang="en-US" altLang="zh-TW"/>
              <a:t>a global image for you to write a program through out this semaster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667804E-3212-40D3-A0D6-52EFAB6E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is a process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an instance of program been executed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process ID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it’s own virtual memory 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files opened, I/O devices accessed,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…and a lot…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/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there may be 2 or more processes corresponding to the same program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/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run an infinite-loop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find out what a process is in “top”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3E7FED-477D-48DF-A382-941F2531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Attributes of a process</a:t>
            </a:r>
          </a:p>
        </p:txBody>
      </p:sp>
      <p:pic>
        <p:nvPicPr>
          <p:cNvPr id="23555" name="Picture 5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1E414A1-AD8C-4093-B276-FCBD5545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2D753-1164-45A7-996F-7DBB80B9C673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Attributes of a process</a:t>
            </a:r>
          </a:p>
        </p:txBody>
      </p:sp>
      <p:pic>
        <p:nvPicPr>
          <p:cNvPr id="24579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692275" y="3141663"/>
            <a:ext cx="647700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2195513" y="1628775"/>
            <a:ext cx="2736850" cy="863600"/>
          </a:xfrm>
          <a:prstGeom prst="wedgeRoundRectCallout">
            <a:avLst>
              <a:gd name="adj1" fmla="val -51741"/>
              <a:gd name="adj2" fmla="val 12518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PID: the process ID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2F68E9F-8357-437E-AF76-C798871F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2D753-1164-45A7-996F-7DBB80B9C673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Attributes of a process</a:t>
            </a:r>
          </a:p>
        </p:txBody>
      </p:sp>
      <p:pic>
        <p:nvPicPr>
          <p:cNvPr id="25603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2051050" y="3141663"/>
            <a:ext cx="647700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2627313" y="1628775"/>
            <a:ext cx="2736850" cy="863600"/>
          </a:xfrm>
          <a:prstGeom prst="wedgeRoundRectCallout">
            <a:avLst>
              <a:gd name="adj1" fmla="val -51741"/>
              <a:gd name="adj2" fmla="val 12518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USER: owner of this process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2A34E3D-1FF5-407F-ACCD-7FA08E1D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2D753-1164-45A7-996F-7DBB80B9C673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Attributes of a process</a:t>
            </a:r>
          </a:p>
        </p:txBody>
      </p:sp>
      <p:pic>
        <p:nvPicPr>
          <p:cNvPr id="26627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2771775" y="3141663"/>
            <a:ext cx="647700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3203575" y="3933825"/>
            <a:ext cx="4751388" cy="1512888"/>
          </a:xfrm>
          <a:prstGeom prst="wedgeRoundRectCallout">
            <a:avLst>
              <a:gd name="adj1" fmla="val -47394"/>
              <a:gd name="adj2" fmla="val -7444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parameters about process scheduling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>
              <a:solidFill>
                <a:schemeClr val="hlink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PR: priority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NI: nice value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E8150C-AF49-4D14-80DF-57C44E0A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2D753-1164-45A7-996F-7DBB80B9C673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Attributes of a process</a:t>
            </a:r>
          </a:p>
        </p:txBody>
      </p:sp>
      <p:pic>
        <p:nvPicPr>
          <p:cNvPr id="27651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3348038" y="3141663"/>
            <a:ext cx="503237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4392613" y="2060575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virtual memory size of this process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F98D67-9576-45A4-9EAF-EA968F99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2D753-1164-45A7-996F-7DBB80B9C673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Attributes of a process</a:t>
            </a:r>
          </a:p>
        </p:txBody>
      </p:sp>
      <p:pic>
        <p:nvPicPr>
          <p:cNvPr id="28675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3708400" y="3141663"/>
            <a:ext cx="503238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4859338" y="2060575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size of physical memory used by this process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78F15E-C01A-4C03-B12B-00E96AFF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2D753-1164-45A7-996F-7DBB80B9C673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Attributes of a process</a:t>
            </a:r>
          </a:p>
        </p:txBody>
      </p:sp>
      <p:pic>
        <p:nvPicPr>
          <p:cNvPr id="29699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4140200" y="3141663"/>
            <a:ext cx="360363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5292725" y="2060575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shared memory size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(an IPC mechanism)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709BD2-46C8-4C60-BEE0-410335B5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2D753-1164-45A7-996F-7DBB80B9C673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Attributes of a process</a:t>
            </a:r>
          </a:p>
        </p:txBody>
      </p:sp>
      <p:pic>
        <p:nvPicPr>
          <p:cNvPr id="30723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4427538" y="3141663"/>
            <a:ext cx="360362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5435600" y="2060575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state of the process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B6B621-F81E-4D1D-B447-527D3618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2D753-1164-45A7-996F-7DBB80B9C673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Process scheduling and management of CPUs (1)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the OS textbook tells you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2393B1-4F77-4CB5-8D71-24F2B3C6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939AF-E122-4DAF-9C5C-BC9BC7D35A6C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Today’s material comes from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Chap. 1 of [Stevens]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Chap. 2 &amp; 3 of your OS textbook [</a:t>
            </a:r>
            <a:r>
              <a:rPr lang="en-US" altLang="zh-TW" dirty="0" err="1"/>
              <a:t>Silberschatz</a:t>
            </a:r>
            <a:r>
              <a:rPr lang="en-US" altLang="zh-TW" dirty="0"/>
              <a:t>]</a:t>
            </a:r>
          </a:p>
          <a:p>
            <a:pPr lvl="1" eaLnBrk="1" hangingPunct="1"/>
            <a:r>
              <a:rPr lang="en-US" altLang="zh-TW" dirty="0"/>
              <a:t>Chap. 2: operating system structure</a:t>
            </a:r>
          </a:p>
          <a:p>
            <a:pPr lvl="1" eaLnBrk="1" hangingPunct="1"/>
            <a:r>
              <a:rPr lang="en-US" altLang="zh-TW" dirty="0"/>
              <a:t>Chap. 3: processes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F5B436A-C6CD-4B29-9A94-ECAC606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zh-TW"/>
              <a:t>What the OS does to manage your CPUs and processes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executing processes with </a:t>
            </a:r>
            <a:r>
              <a:rPr lang="en-US" altLang="zh-TW" sz="2800">
                <a:solidFill>
                  <a:schemeClr val="hlink"/>
                </a:solidFill>
              </a:rPr>
              <a:t>time-sharing</a:t>
            </a:r>
            <a:r>
              <a:rPr lang="en-US" altLang="zh-TW" sz="2800"/>
              <a:t> scheme</a:t>
            </a:r>
          </a:p>
          <a:p>
            <a:pPr eaLnBrk="1" hangingPunct="1"/>
            <a:endParaRPr lang="en-US" altLang="zh-TW" sz="2800"/>
          </a:p>
          <a:p>
            <a:pPr eaLnBrk="1" hangingPunct="1"/>
            <a:endParaRPr lang="en-US" altLang="zh-TW" sz="2800"/>
          </a:p>
          <a:p>
            <a:pPr eaLnBrk="1" hangingPunct="1"/>
            <a:endParaRPr lang="en-US" altLang="zh-TW" sz="2800"/>
          </a:p>
          <a:p>
            <a:pPr eaLnBrk="1" hangingPunct="1"/>
            <a:r>
              <a:rPr lang="en-US" altLang="zh-TW" sz="2800"/>
              <a:t>a process may be in one of these states</a:t>
            </a:r>
          </a:p>
        </p:txBody>
      </p:sp>
      <p:pic>
        <p:nvPicPr>
          <p:cNvPr id="32772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492375"/>
            <a:ext cx="283527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724400"/>
            <a:ext cx="4662487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C3394E-2DA8-4B6C-A424-3E267A46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Time sharing</a:t>
            </a:r>
          </a:p>
        </p:txBody>
      </p:sp>
      <p:sp>
        <p:nvSpPr>
          <p:cNvPr id="33795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71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the OS schedules a set of processes to run on CPUs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at any time, only one process is running on an CPU</a:t>
            </a:r>
          </a:p>
        </p:txBody>
      </p:sp>
      <p:grpSp>
        <p:nvGrpSpPr>
          <p:cNvPr id="33796" name="Group 21"/>
          <p:cNvGrpSpPr>
            <a:grpSpLocks/>
          </p:cNvGrpSpPr>
          <p:nvPr/>
        </p:nvGrpSpPr>
        <p:grpSpPr bwMode="auto">
          <a:xfrm>
            <a:off x="1908175" y="3860800"/>
            <a:ext cx="4767263" cy="2455863"/>
            <a:chOff x="657" y="2341"/>
            <a:chExt cx="3003" cy="1547"/>
          </a:xfrm>
        </p:grpSpPr>
        <p:grpSp>
          <p:nvGrpSpPr>
            <p:cNvPr id="33797" name="Group 8"/>
            <p:cNvGrpSpPr>
              <a:grpSpLocks/>
            </p:cNvGrpSpPr>
            <p:nvPr/>
          </p:nvGrpSpPr>
          <p:grpSpPr bwMode="auto">
            <a:xfrm>
              <a:off x="2789" y="2341"/>
              <a:ext cx="871" cy="231"/>
              <a:chOff x="2835" y="2251"/>
              <a:chExt cx="871" cy="231"/>
            </a:xfrm>
          </p:grpSpPr>
          <p:sp>
            <p:nvSpPr>
              <p:cNvPr id="33809" name="Line 6"/>
              <p:cNvSpPr>
                <a:spLocks noChangeShapeType="1"/>
              </p:cNvSpPr>
              <p:nvPr/>
            </p:nvSpPr>
            <p:spPr bwMode="auto">
              <a:xfrm>
                <a:off x="2835" y="2387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10" name="Text Box 7"/>
              <p:cNvSpPr txBox="1">
                <a:spLocks noChangeArrowheads="1"/>
              </p:cNvSpPr>
              <p:nvPr/>
            </p:nvSpPr>
            <p:spPr bwMode="auto">
              <a:xfrm>
                <a:off x="3334" y="2251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33798" name="Rectangle 9"/>
            <p:cNvSpPr>
              <a:spLocks noChangeArrowheads="1"/>
            </p:cNvSpPr>
            <p:nvPr/>
          </p:nvSpPr>
          <p:spPr bwMode="auto">
            <a:xfrm>
              <a:off x="1292" y="2704"/>
              <a:ext cx="635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P1</a:t>
              </a:r>
            </a:p>
          </p:txBody>
        </p:sp>
        <p:sp>
          <p:nvSpPr>
            <p:cNvPr id="33799" name="Rectangle 10"/>
            <p:cNvSpPr>
              <a:spLocks noChangeArrowheads="1"/>
            </p:cNvSpPr>
            <p:nvPr/>
          </p:nvSpPr>
          <p:spPr bwMode="auto">
            <a:xfrm>
              <a:off x="1927" y="2704"/>
              <a:ext cx="454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P2</a:t>
              </a:r>
            </a:p>
          </p:txBody>
        </p:sp>
        <p:sp>
          <p:nvSpPr>
            <p:cNvPr id="33800" name="Rectangle 11"/>
            <p:cNvSpPr>
              <a:spLocks noChangeArrowheads="1"/>
            </p:cNvSpPr>
            <p:nvPr/>
          </p:nvSpPr>
          <p:spPr bwMode="auto">
            <a:xfrm>
              <a:off x="2381" y="2704"/>
              <a:ext cx="635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P1</a:t>
              </a:r>
            </a:p>
          </p:txBody>
        </p:sp>
        <p:sp>
          <p:nvSpPr>
            <p:cNvPr id="33801" name="Rectangle 13"/>
            <p:cNvSpPr>
              <a:spLocks noChangeArrowheads="1"/>
            </p:cNvSpPr>
            <p:nvPr/>
          </p:nvSpPr>
          <p:spPr bwMode="auto">
            <a:xfrm>
              <a:off x="1292" y="3113"/>
              <a:ext cx="86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P3</a:t>
              </a:r>
            </a:p>
          </p:txBody>
        </p:sp>
        <p:sp>
          <p:nvSpPr>
            <p:cNvPr id="33802" name="Rectangle 14"/>
            <p:cNvSpPr>
              <a:spLocks noChangeArrowheads="1"/>
            </p:cNvSpPr>
            <p:nvPr/>
          </p:nvSpPr>
          <p:spPr bwMode="auto">
            <a:xfrm>
              <a:off x="3016" y="2704"/>
              <a:ext cx="635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P4</a:t>
              </a:r>
            </a:p>
          </p:txBody>
        </p:sp>
        <p:sp>
          <p:nvSpPr>
            <p:cNvPr id="33803" name="Rectangle 15"/>
            <p:cNvSpPr>
              <a:spLocks noChangeArrowheads="1"/>
            </p:cNvSpPr>
            <p:nvPr/>
          </p:nvSpPr>
          <p:spPr bwMode="auto">
            <a:xfrm>
              <a:off x="2154" y="3113"/>
              <a:ext cx="635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P5</a:t>
              </a:r>
            </a:p>
          </p:txBody>
        </p:sp>
        <p:sp>
          <p:nvSpPr>
            <p:cNvPr id="33804" name="Rectangle 16"/>
            <p:cNvSpPr>
              <a:spLocks noChangeArrowheads="1"/>
            </p:cNvSpPr>
            <p:nvPr/>
          </p:nvSpPr>
          <p:spPr bwMode="auto">
            <a:xfrm>
              <a:off x="2789" y="3113"/>
              <a:ext cx="454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P3</a:t>
              </a:r>
            </a:p>
          </p:txBody>
        </p:sp>
        <p:sp>
          <p:nvSpPr>
            <p:cNvPr id="33805" name="Rectangle 17"/>
            <p:cNvSpPr>
              <a:spLocks noChangeArrowheads="1"/>
            </p:cNvSpPr>
            <p:nvPr/>
          </p:nvSpPr>
          <p:spPr bwMode="auto">
            <a:xfrm>
              <a:off x="3243" y="3113"/>
              <a:ext cx="408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P6</a:t>
              </a:r>
            </a:p>
          </p:txBody>
        </p:sp>
        <p:sp>
          <p:nvSpPr>
            <p:cNvPr id="33806" name="Text Box 18"/>
            <p:cNvSpPr txBox="1">
              <a:spLocks noChangeArrowheads="1"/>
            </p:cNvSpPr>
            <p:nvPr/>
          </p:nvSpPr>
          <p:spPr bwMode="auto">
            <a:xfrm>
              <a:off x="657" y="2750"/>
              <a:ext cx="4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CPU1</a:t>
              </a:r>
            </a:p>
          </p:txBody>
        </p:sp>
        <p:sp>
          <p:nvSpPr>
            <p:cNvPr id="33807" name="Text Box 19"/>
            <p:cNvSpPr txBox="1">
              <a:spLocks noChangeArrowheads="1"/>
            </p:cNvSpPr>
            <p:nvPr/>
          </p:nvSpPr>
          <p:spPr bwMode="auto">
            <a:xfrm>
              <a:off x="657" y="3113"/>
              <a:ext cx="4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CPU2</a:t>
              </a:r>
            </a:p>
          </p:txBody>
        </p:sp>
        <p:sp>
          <p:nvSpPr>
            <p:cNvPr id="33808" name="Text Box 20"/>
            <p:cNvSpPr txBox="1">
              <a:spLocks noChangeArrowheads="1"/>
            </p:cNvSpPr>
            <p:nvPr/>
          </p:nvSpPr>
          <p:spPr bwMode="auto">
            <a:xfrm>
              <a:off x="1338" y="3657"/>
              <a:ext cx="1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processes alive: P1, P2, …, P6</a:t>
              </a: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21F546-48A4-4223-8913-27BD49BD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States of a process</a:t>
            </a:r>
          </a:p>
        </p:txBody>
      </p:sp>
      <p:grpSp>
        <p:nvGrpSpPr>
          <p:cNvPr id="34819" name="Group 19"/>
          <p:cNvGrpSpPr>
            <a:grpSpLocks/>
          </p:cNvGrpSpPr>
          <p:nvPr/>
        </p:nvGrpSpPr>
        <p:grpSpPr bwMode="auto">
          <a:xfrm>
            <a:off x="1042988" y="2708275"/>
            <a:ext cx="6016625" cy="2376488"/>
            <a:chOff x="657" y="1706"/>
            <a:chExt cx="3790" cy="1497"/>
          </a:xfrm>
        </p:grpSpPr>
        <p:sp>
          <p:nvSpPr>
            <p:cNvPr id="34820" name="Oval 4"/>
            <p:cNvSpPr>
              <a:spLocks noChangeArrowheads="1"/>
            </p:cNvSpPr>
            <p:nvPr/>
          </p:nvSpPr>
          <p:spPr bwMode="auto">
            <a:xfrm>
              <a:off x="1429" y="2115"/>
              <a:ext cx="725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Ready</a:t>
              </a:r>
            </a:p>
          </p:txBody>
        </p:sp>
        <p:sp>
          <p:nvSpPr>
            <p:cNvPr id="34821" name="Oval 5"/>
            <p:cNvSpPr>
              <a:spLocks noChangeArrowheads="1"/>
            </p:cNvSpPr>
            <p:nvPr/>
          </p:nvSpPr>
          <p:spPr bwMode="auto">
            <a:xfrm>
              <a:off x="2835" y="2115"/>
              <a:ext cx="725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Running</a:t>
              </a:r>
            </a:p>
          </p:txBody>
        </p:sp>
        <p:sp>
          <p:nvSpPr>
            <p:cNvPr id="34822" name="Oval 6"/>
            <p:cNvSpPr>
              <a:spLocks noChangeArrowheads="1"/>
            </p:cNvSpPr>
            <p:nvPr/>
          </p:nvSpPr>
          <p:spPr bwMode="auto">
            <a:xfrm>
              <a:off x="2064" y="2795"/>
              <a:ext cx="725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Waiting</a:t>
              </a:r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 flipH="1">
              <a:off x="2109" y="220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2154" y="2341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 flipH="1">
              <a:off x="2699" y="2523"/>
              <a:ext cx="40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 flipH="1" flipV="1">
              <a:off x="1882" y="2523"/>
              <a:ext cx="363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1338" y="1933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 flipV="1">
              <a:off x="3470" y="1933"/>
              <a:ext cx="40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9" name="Text Box 13"/>
            <p:cNvSpPr txBox="1">
              <a:spLocks noChangeArrowheads="1"/>
            </p:cNvSpPr>
            <p:nvPr/>
          </p:nvSpPr>
          <p:spPr bwMode="auto">
            <a:xfrm>
              <a:off x="1111" y="1706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start</a:t>
              </a:r>
            </a:p>
          </p:txBody>
        </p: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3787" y="1706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terminate</a:t>
              </a:r>
            </a:p>
          </p:txBody>
        </p:sp>
        <p:sp>
          <p:nvSpPr>
            <p:cNvPr id="34831" name="Text Box 15"/>
            <p:cNvSpPr txBox="1">
              <a:spLocks noChangeArrowheads="1"/>
            </p:cNvSpPr>
            <p:nvPr/>
          </p:nvSpPr>
          <p:spPr bwMode="auto">
            <a:xfrm>
              <a:off x="2200" y="1888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interrupt</a:t>
              </a:r>
            </a:p>
          </p:txBody>
        </p:sp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2109" y="2341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OS dispatch</a:t>
              </a:r>
            </a:p>
          </p:txBody>
        </p:sp>
        <p:sp>
          <p:nvSpPr>
            <p:cNvPr id="34833" name="Text Box 17"/>
            <p:cNvSpPr txBox="1">
              <a:spLocks noChangeArrowheads="1"/>
            </p:cNvSpPr>
            <p:nvPr/>
          </p:nvSpPr>
          <p:spPr bwMode="auto">
            <a:xfrm>
              <a:off x="2867" y="2672"/>
              <a:ext cx="10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 or event wait</a:t>
              </a:r>
            </a:p>
          </p:txBody>
        </p:sp>
        <p:sp>
          <p:nvSpPr>
            <p:cNvPr id="34834" name="Text Box 18"/>
            <p:cNvSpPr txBox="1">
              <a:spLocks noChangeArrowheads="1"/>
            </p:cNvSpPr>
            <p:nvPr/>
          </p:nvSpPr>
          <p:spPr bwMode="auto">
            <a:xfrm>
              <a:off x="657" y="2659"/>
              <a:ext cx="13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 or event complete</a:t>
              </a: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D7AA6B-A03A-485D-BDB9-8DC010C0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2D753-1164-45A7-996F-7DBB80B9C673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Process scheduling with states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605212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Consider process P1</a:t>
            </a:r>
          </a:p>
        </p:txBody>
      </p:sp>
      <p:pic>
        <p:nvPicPr>
          <p:cNvPr id="35844" name="Picture 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08275"/>
            <a:ext cx="3486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437063"/>
            <a:ext cx="4572000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134F4DB-7F1E-4BDF-B3BE-ED6F236D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Process scheduling with states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773862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P1 in running state and occupies a CPU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08275"/>
            <a:ext cx="3486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45135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1187450" y="2997200"/>
            <a:ext cx="863600" cy="5032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6372225" y="4868863"/>
            <a:ext cx="1079500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CA332C-9C80-402C-9FA5-1166060D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Process scheduling with states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7100" cy="1411287"/>
          </a:xfrm>
        </p:spPr>
        <p:txBody>
          <a:bodyPr/>
          <a:lstStyle/>
          <a:p>
            <a:pPr eaLnBrk="1" hangingPunct="1"/>
            <a:r>
              <a:rPr lang="en-US" altLang="zh-TW" sz="2800"/>
              <a:t>P1 enters Waiting/Ready state due to</a:t>
            </a:r>
          </a:p>
          <a:p>
            <a:pPr lvl="1" eaLnBrk="1" hangingPunct="1"/>
            <a:r>
              <a:rPr lang="en-US" altLang="zh-TW" sz="2400"/>
              <a:t>OS schedules, or</a:t>
            </a:r>
          </a:p>
          <a:p>
            <a:pPr lvl="1" eaLnBrk="1" hangingPunct="1"/>
            <a:r>
              <a:rPr lang="en-US" altLang="zh-TW" sz="2400"/>
              <a:t>waiting for an I/O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3486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45135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AutoShape 7"/>
          <p:cNvSpPr>
            <a:spLocks noChangeArrowheads="1"/>
          </p:cNvSpPr>
          <p:nvPr/>
        </p:nvSpPr>
        <p:spPr bwMode="auto">
          <a:xfrm>
            <a:off x="5435600" y="5661025"/>
            <a:ext cx="1079500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7895" name="AutoShape 8"/>
          <p:cNvSpPr>
            <a:spLocks noChangeArrowheads="1"/>
          </p:cNvSpPr>
          <p:nvPr/>
        </p:nvSpPr>
        <p:spPr bwMode="auto">
          <a:xfrm>
            <a:off x="1835150" y="4005263"/>
            <a:ext cx="720725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7896" name="AutoShape 9"/>
          <p:cNvSpPr>
            <a:spLocks noChangeArrowheads="1"/>
          </p:cNvSpPr>
          <p:nvPr/>
        </p:nvSpPr>
        <p:spPr bwMode="auto">
          <a:xfrm>
            <a:off x="4643438" y="4868863"/>
            <a:ext cx="1079500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E89860C-9266-42ED-AB4D-A2D4097B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Process scheduling with states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7100" cy="1411287"/>
          </a:xfrm>
        </p:spPr>
        <p:txBody>
          <a:bodyPr/>
          <a:lstStyle/>
          <a:p>
            <a:pPr eaLnBrk="1" hangingPunct="1"/>
            <a:r>
              <a:rPr lang="en-US" altLang="zh-TW" sz="2800"/>
              <a:t>P1 enters Waiting/Ready state due to</a:t>
            </a:r>
          </a:p>
          <a:p>
            <a:pPr lvl="1" eaLnBrk="1" hangingPunct="1"/>
            <a:r>
              <a:rPr lang="en-US" altLang="zh-TW" sz="2400"/>
              <a:t>OS schedules, or</a:t>
            </a:r>
          </a:p>
          <a:p>
            <a:pPr lvl="1" eaLnBrk="1" hangingPunct="1"/>
            <a:r>
              <a:rPr lang="en-US" altLang="zh-TW" sz="2400"/>
              <a:t>waiting for an I/O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3486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45135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5435600" y="5661025"/>
            <a:ext cx="1079500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8919" name="AutoShape 8"/>
          <p:cNvSpPr>
            <a:spLocks noChangeArrowheads="1"/>
          </p:cNvSpPr>
          <p:nvPr/>
        </p:nvSpPr>
        <p:spPr bwMode="auto">
          <a:xfrm>
            <a:off x="4643438" y="4868863"/>
            <a:ext cx="1079500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8920" name="AutoShape 9"/>
          <p:cNvSpPr>
            <a:spLocks noChangeArrowheads="1"/>
          </p:cNvSpPr>
          <p:nvPr/>
        </p:nvSpPr>
        <p:spPr bwMode="auto">
          <a:xfrm>
            <a:off x="1331913" y="5084763"/>
            <a:ext cx="2303462" cy="576262"/>
          </a:xfrm>
          <a:prstGeom prst="wedgeRoundRectCallout">
            <a:avLst>
              <a:gd name="adj1" fmla="val -23810"/>
              <a:gd name="adj2" fmla="val -17231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Preemptive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EF1F42-6BAA-4C90-8C9E-988683A6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Process scheduling with states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7100" cy="1411287"/>
          </a:xfrm>
        </p:spPr>
        <p:txBody>
          <a:bodyPr/>
          <a:lstStyle/>
          <a:p>
            <a:pPr eaLnBrk="1" hangingPunct="1"/>
            <a:r>
              <a:rPr lang="en-US" altLang="zh-TW" sz="2800"/>
              <a:t>P1 re-gains the CPU due to</a:t>
            </a:r>
          </a:p>
          <a:p>
            <a:pPr lvl="1" eaLnBrk="1" hangingPunct="1"/>
            <a:r>
              <a:rPr lang="en-US" altLang="zh-TW" sz="2400"/>
              <a:t>OS schedules, or</a:t>
            </a:r>
          </a:p>
          <a:p>
            <a:pPr lvl="1" eaLnBrk="1" hangingPunct="1"/>
            <a:r>
              <a:rPr lang="en-US" altLang="zh-TW" sz="2400"/>
              <a:t>waiting for an I/O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3486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45135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6372225" y="4797425"/>
            <a:ext cx="1079500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2411413" y="4005263"/>
            <a:ext cx="865187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B0F5C05-9C9F-4E2C-A9D4-7E50C1A0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Process scheduling and management of CPUs (2)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Let’s see a concrete example on Linux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1686097-0815-42E7-ADE9-8EDE3D74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939AF-E122-4DAF-9C5C-BC9BC7D35A6C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program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152525"/>
          </a:xfrm>
        </p:spPr>
        <p:txBody>
          <a:bodyPr/>
          <a:lstStyle/>
          <a:p>
            <a:pPr eaLnBrk="1" hangingPunct="1"/>
            <a:r>
              <a:rPr lang="en-US" altLang="zh-TW"/>
              <a:t>Let’s trace how the process state transfers with this program</a:t>
            </a:r>
          </a:p>
        </p:txBody>
      </p:sp>
      <p:pic>
        <p:nvPicPr>
          <p:cNvPr id="41988" name="Picture 4" descr="dem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35718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86080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F462413-DF11-41BF-A134-DD65444E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an OS provides?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C31A95-6F8C-4AA7-849E-7A424E8C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939AF-E122-4DAF-9C5C-BC9BC7D35A6C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program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152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(1) At initial, the process is running</a:t>
            </a:r>
          </a:p>
        </p:txBody>
      </p:sp>
      <p:pic>
        <p:nvPicPr>
          <p:cNvPr id="43012" name="Picture 4" descr="dem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35718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86080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6588125" y="4221163"/>
            <a:ext cx="1296988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827088" y="4652963"/>
            <a:ext cx="2305050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FEEFC6E-C861-4840-A9A6-F6E3095C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program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152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(2) Transfer to waiting state while waiting the user input from the keyboard</a:t>
            </a:r>
          </a:p>
        </p:txBody>
      </p:sp>
      <p:pic>
        <p:nvPicPr>
          <p:cNvPr id="44036" name="Picture 4" descr="dem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35718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86080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5724525" y="5084763"/>
            <a:ext cx="1296988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827088" y="4868863"/>
            <a:ext cx="1512887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017953F-A3E7-44E0-9EF0-1F755414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program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152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(3) Transfer to Ready state after the user inputs something from the keyboard</a:t>
            </a:r>
          </a:p>
        </p:txBody>
      </p:sp>
      <p:pic>
        <p:nvPicPr>
          <p:cNvPr id="45060" name="Picture 4" descr="dem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35718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86080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4859338" y="4292600"/>
            <a:ext cx="1296987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827088" y="4868863"/>
            <a:ext cx="1512887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12ACDB-B384-4C16-9BCE-C630719D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program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152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(4) Regain the CPU after the OS picks it up</a:t>
            </a:r>
          </a:p>
        </p:txBody>
      </p:sp>
      <p:pic>
        <p:nvPicPr>
          <p:cNvPr id="46084" name="Picture 4" descr="dem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35718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86080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6659563" y="4221163"/>
            <a:ext cx="1296987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755650" y="5229225"/>
            <a:ext cx="1512888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64ABAB3-1BB5-4D87-A35D-37D2F6B4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program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152525"/>
          </a:xfrm>
        </p:spPr>
        <p:txBody>
          <a:bodyPr/>
          <a:lstStyle/>
          <a:p>
            <a:pPr eaLnBrk="1" hangingPunct="1"/>
            <a:r>
              <a:rPr lang="en-US" altLang="zh-TW"/>
              <a:t>Let’s have a trial on Linux</a:t>
            </a:r>
          </a:p>
          <a:p>
            <a:pPr lvl="1" eaLnBrk="1" hangingPunct="1"/>
            <a:r>
              <a:rPr lang="en-US" altLang="zh-TW"/>
              <a:t>demo/infinite_loop/demo2.c</a:t>
            </a:r>
          </a:p>
        </p:txBody>
      </p:sp>
      <p:pic>
        <p:nvPicPr>
          <p:cNvPr id="47108" name="Picture 4" descr="dem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35718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86080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D0553A6-FB66-4591-8240-A29D71D6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More on the process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16112"/>
          </a:xfrm>
        </p:spPr>
        <p:txBody>
          <a:bodyPr/>
          <a:lstStyle/>
          <a:p>
            <a:pPr eaLnBrk="1" hangingPunct="1"/>
            <a:r>
              <a:rPr lang="en-US" altLang="zh-TW"/>
              <a:t>inter-process communication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process creation</a:t>
            </a: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979613" y="4508500"/>
            <a:ext cx="5473700" cy="13700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  <a:ea typeface="新細明體" panose="02020500000000000000" pitchFamily="18" charset="-120"/>
              </a:rPr>
              <a:t>Let’s explain other services of OS first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BC23B50-D864-4A08-9D25-C68BAE77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the OS manages memory and storage devices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80AAF0E-0B01-4AF5-AA8A-B0A2CD6A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939AF-E122-4DAF-9C5C-BC9BC7D35A6C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an OS should provides?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>
                <a:solidFill>
                  <a:srgbClr val="969696"/>
                </a:solidFill>
              </a:rPr>
              <a:t>for general users: ease to use application programs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/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for programmers: ease of programming over all hardware resources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manage CPUs and processes/threads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memory and storage devices management (e.g. virtual memory, file system,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API (application programmer interfaces) to I/O devices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/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solidFill>
                  <a:srgbClr val="969696"/>
                </a:solidFill>
              </a:rPr>
              <a:t>security and users protection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EC33F39-14C5-46BF-9E9F-9378E4A1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services UNIX provides</a:t>
            </a:r>
            <a:endParaRPr lang="zh-TW" altLang="en-US"/>
          </a:p>
        </p:txBody>
      </p:sp>
      <p:grpSp>
        <p:nvGrpSpPr>
          <p:cNvPr id="51203" name="Group 21"/>
          <p:cNvGrpSpPr>
            <a:grpSpLocks/>
          </p:cNvGrpSpPr>
          <p:nvPr/>
        </p:nvGrpSpPr>
        <p:grpSpPr bwMode="auto">
          <a:xfrm>
            <a:off x="1403350" y="2781300"/>
            <a:ext cx="6988175" cy="2952750"/>
            <a:chOff x="884" y="1752"/>
            <a:chExt cx="4402" cy="1860"/>
          </a:xfrm>
        </p:grpSpPr>
        <p:sp>
          <p:nvSpPr>
            <p:cNvPr id="51205" name="Rectangle 22"/>
            <p:cNvSpPr>
              <a:spLocks noChangeArrowheads="1"/>
            </p:cNvSpPr>
            <p:nvPr/>
          </p:nvSpPr>
          <p:spPr bwMode="auto">
            <a:xfrm>
              <a:off x="884" y="3203"/>
              <a:ext cx="45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51206" name="Rectangle 23"/>
            <p:cNvSpPr>
              <a:spLocks noChangeArrowheads="1"/>
            </p:cNvSpPr>
            <p:nvPr/>
          </p:nvSpPr>
          <p:spPr bwMode="auto">
            <a:xfrm>
              <a:off x="1338" y="3203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51207" name="Rectangle 24"/>
            <p:cNvSpPr>
              <a:spLocks noChangeArrowheads="1"/>
            </p:cNvSpPr>
            <p:nvPr/>
          </p:nvSpPr>
          <p:spPr bwMode="auto">
            <a:xfrm>
              <a:off x="265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51208" name="Rectangle 25"/>
            <p:cNvSpPr>
              <a:spLocks noChangeArrowheads="1"/>
            </p:cNvSpPr>
            <p:nvPr/>
          </p:nvSpPr>
          <p:spPr bwMode="auto">
            <a:xfrm>
              <a:off x="4015" y="3203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51209" name="Rectangle 26"/>
            <p:cNvSpPr>
              <a:spLocks noChangeArrowheads="1"/>
            </p:cNvSpPr>
            <p:nvPr/>
          </p:nvSpPr>
          <p:spPr bwMode="auto">
            <a:xfrm>
              <a:off x="333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51210" name="Rectangle 27"/>
            <p:cNvSpPr>
              <a:spLocks noChangeArrowheads="1"/>
            </p:cNvSpPr>
            <p:nvPr/>
          </p:nvSpPr>
          <p:spPr bwMode="auto">
            <a:xfrm>
              <a:off x="4649" y="3203"/>
              <a:ext cx="63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51211" name="Rectangle 28"/>
            <p:cNvSpPr>
              <a:spLocks noChangeArrowheads="1"/>
            </p:cNvSpPr>
            <p:nvPr/>
          </p:nvSpPr>
          <p:spPr bwMode="auto">
            <a:xfrm>
              <a:off x="884" y="2886"/>
              <a:ext cx="440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Operating System (Kernel)</a:t>
              </a:r>
            </a:p>
          </p:txBody>
        </p:sp>
        <p:sp>
          <p:nvSpPr>
            <p:cNvPr id="51212" name="Rectangle 29"/>
            <p:cNvSpPr>
              <a:spLocks noChangeArrowheads="1"/>
            </p:cNvSpPr>
            <p:nvPr/>
          </p:nvSpPr>
          <p:spPr bwMode="auto">
            <a:xfrm>
              <a:off x="884" y="2659"/>
              <a:ext cx="440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51213" name="Rectangle 30"/>
            <p:cNvSpPr>
              <a:spLocks noChangeArrowheads="1"/>
            </p:cNvSpPr>
            <p:nvPr/>
          </p:nvSpPr>
          <p:spPr bwMode="auto">
            <a:xfrm>
              <a:off x="884" y="1752"/>
              <a:ext cx="4400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51214" name="Text Box 31"/>
            <p:cNvSpPr txBox="1">
              <a:spLocks noChangeArrowheads="1"/>
            </p:cNvSpPr>
            <p:nvPr/>
          </p:nvSpPr>
          <p:spPr bwMode="auto">
            <a:xfrm>
              <a:off x="962" y="1765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51215" name="Rectangle 32"/>
            <p:cNvSpPr>
              <a:spLocks noChangeArrowheads="1"/>
            </p:cNvSpPr>
            <p:nvPr/>
          </p:nvSpPr>
          <p:spPr bwMode="auto">
            <a:xfrm>
              <a:off x="884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51216" name="Rectangle 33"/>
            <p:cNvSpPr>
              <a:spLocks noChangeArrowheads="1"/>
            </p:cNvSpPr>
            <p:nvPr/>
          </p:nvSpPr>
          <p:spPr bwMode="auto">
            <a:xfrm>
              <a:off x="1610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51217" name="Rectangle 34"/>
            <p:cNvSpPr>
              <a:spLocks noChangeArrowheads="1"/>
            </p:cNvSpPr>
            <p:nvPr/>
          </p:nvSpPr>
          <p:spPr bwMode="auto">
            <a:xfrm>
              <a:off x="2336" y="2205"/>
              <a:ext cx="77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  <p:sp>
          <p:nvSpPr>
            <p:cNvPr id="51218" name="Rectangle 35"/>
            <p:cNvSpPr>
              <a:spLocks noChangeArrowheads="1"/>
            </p:cNvSpPr>
            <p:nvPr/>
          </p:nvSpPr>
          <p:spPr bwMode="auto">
            <a:xfrm>
              <a:off x="1973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network</a:t>
              </a:r>
            </a:p>
          </p:txBody>
        </p:sp>
      </p:grpSp>
      <p:sp>
        <p:nvSpPr>
          <p:cNvPr id="29715" name="AutoShape 19"/>
          <p:cNvSpPr>
            <a:spLocks noChangeArrowheads="1"/>
          </p:cNvSpPr>
          <p:nvPr/>
        </p:nvSpPr>
        <p:spPr bwMode="auto">
          <a:xfrm>
            <a:off x="3492500" y="3644900"/>
            <a:ext cx="2520950" cy="1079500"/>
          </a:xfrm>
          <a:prstGeom prst="wedgeRoundRectCallout">
            <a:avLst>
              <a:gd name="adj1" fmla="val -67759"/>
              <a:gd name="adj2" fmla="val 10117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185738" indent="-18573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virtual memory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sbrk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93B80B-4DB6-4583-BDFE-328529E1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2D753-1164-45A7-996F-7DBB80B9C673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is virtual memory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697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a mechanism provided by OS+CPU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Purpose: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let a program has individual memory space, not interfere with 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let you write a program larger than the size of physical memory </a:t>
            </a:r>
          </a:p>
        </p:txBody>
      </p:sp>
      <p:grpSp>
        <p:nvGrpSpPr>
          <p:cNvPr id="52228" name="Group 7"/>
          <p:cNvGrpSpPr>
            <a:grpSpLocks/>
          </p:cNvGrpSpPr>
          <p:nvPr/>
        </p:nvGrpSpPr>
        <p:grpSpPr bwMode="auto">
          <a:xfrm>
            <a:off x="2286000" y="4572000"/>
            <a:ext cx="3457575" cy="1655763"/>
            <a:chOff x="884" y="2704"/>
            <a:chExt cx="2178" cy="1043"/>
          </a:xfrm>
        </p:grpSpPr>
        <p:sp>
          <p:nvSpPr>
            <p:cNvPr id="52229" name="Rectangle 4"/>
            <p:cNvSpPr>
              <a:spLocks noChangeArrowheads="1"/>
            </p:cNvSpPr>
            <p:nvPr/>
          </p:nvSpPr>
          <p:spPr bwMode="auto">
            <a:xfrm>
              <a:off x="884" y="2704"/>
              <a:ext cx="907" cy="10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Program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(2GB)</a:t>
              </a:r>
            </a:p>
          </p:txBody>
        </p:sp>
        <p:sp>
          <p:nvSpPr>
            <p:cNvPr id="52230" name="Rectangle 5"/>
            <p:cNvSpPr>
              <a:spLocks noChangeArrowheads="1"/>
            </p:cNvSpPr>
            <p:nvPr/>
          </p:nvSpPr>
          <p:spPr bwMode="auto">
            <a:xfrm>
              <a:off x="2336" y="2931"/>
              <a:ext cx="726" cy="5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physical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(1GB)</a:t>
              </a:r>
            </a:p>
          </p:txBody>
        </p:sp>
        <p:sp>
          <p:nvSpPr>
            <p:cNvPr id="52231" name="AutoShape 6"/>
            <p:cNvSpPr>
              <a:spLocks noChangeArrowheads="1"/>
            </p:cNvSpPr>
            <p:nvPr/>
          </p:nvSpPr>
          <p:spPr bwMode="auto">
            <a:xfrm>
              <a:off x="1927" y="3158"/>
              <a:ext cx="273" cy="272"/>
            </a:xfrm>
            <a:prstGeom prst="rightArrow">
              <a:avLst>
                <a:gd name="adj1" fmla="val 50000"/>
                <a:gd name="adj2" fmla="val 2509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8DBE2C5-F3AB-4FFA-A2D5-988A94D0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49</a:t>
            </a:fld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services UNIX provides</a:t>
            </a:r>
            <a:br>
              <a:rPr lang="en-US" altLang="zh-TW"/>
            </a:br>
            <a:r>
              <a:rPr lang="en-US" altLang="zh-TW"/>
              <a:t>(the textbook version)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program execution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user protection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user ID, group ID, file permissions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file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I/O device 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process/thread management and parallel programming support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networking</a:t>
            </a: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2411760" y="3429000"/>
            <a:ext cx="5040312" cy="18716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Why these services?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26542D-E449-464A-9A75-9B8C1AB2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magic of virtual memory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87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use RAM + hard disk to run your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RAM + hard disk &gt; program size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swap in currently required part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swap out currently not required part</a:t>
            </a:r>
          </a:p>
        </p:txBody>
      </p:sp>
      <p:grpSp>
        <p:nvGrpSpPr>
          <p:cNvPr id="53252" name="Group 21"/>
          <p:cNvGrpSpPr>
            <a:grpSpLocks/>
          </p:cNvGrpSpPr>
          <p:nvPr/>
        </p:nvGrpSpPr>
        <p:grpSpPr bwMode="auto">
          <a:xfrm>
            <a:off x="611188" y="4005263"/>
            <a:ext cx="8183562" cy="2306637"/>
            <a:chOff x="385" y="2069"/>
            <a:chExt cx="5155" cy="1453"/>
          </a:xfrm>
        </p:grpSpPr>
        <p:sp>
          <p:nvSpPr>
            <p:cNvPr id="53253" name="Rectangle 4"/>
            <p:cNvSpPr>
              <a:spLocks noChangeArrowheads="1"/>
            </p:cNvSpPr>
            <p:nvPr/>
          </p:nvSpPr>
          <p:spPr bwMode="auto">
            <a:xfrm>
              <a:off x="385" y="2750"/>
              <a:ext cx="589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53254" name="Rectangle 5"/>
            <p:cNvSpPr>
              <a:spLocks noChangeArrowheads="1"/>
            </p:cNvSpPr>
            <p:nvPr/>
          </p:nvSpPr>
          <p:spPr bwMode="auto">
            <a:xfrm>
              <a:off x="1111" y="2478"/>
              <a:ext cx="862" cy="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53255" name="Text Box 6"/>
            <p:cNvSpPr txBox="1">
              <a:spLocks noChangeArrowheads="1"/>
            </p:cNvSpPr>
            <p:nvPr/>
          </p:nvSpPr>
          <p:spPr bwMode="auto">
            <a:xfrm>
              <a:off x="975" y="2069"/>
              <a:ext cx="11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physical memory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(RAM)</a:t>
              </a:r>
            </a:p>
          </p:txBody>
        </p:sp>
        <p:grpSp>
          <p:nvGrpSpPr>
            <p:cNvPr id="53256" name="Group 11"/>
            <p:cNvGrpSpPr>
              <a:grpSpLocks/>
            </p:cNvGrpSpPr>
            <p:nvPr/>
          </p:nvGrpSpPr>
          <p:grpSpPr bwMode="auto">
            <a:xfrm>
              <a:off x="2653" y="2387"/>
              <a:ext cx="1089" cy="1135"/>
              <a:chOff x="2653" y="2387"/>
              <a:chExt cx="1089" cy="1135"/>
            </a:xfrm>
          </p:grpSpPr>
          <p:sp>
            <p:nvSpPr>
              <p:cNvPr id="53266" name="Oval 7"/>
              <p:cNvSpPr>
                <a:spLocks noChangeArrowheads="1"/>
              </p:cNvSpPr>
              <p:nvPr/>
            </p:nvSpPr>
            <p:spPr bwMode="auto">
              <a:xfrm>
                <a:off x="2653" y="2387"/>
                <a:ext cx="1088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53267" name="Line 8"/>
              <p:cNvSpPr>
                <a:spLocks noChangeShapeType="1"/>
              </p:cNvSpPr>
              <p:nvPr/>
            </p:nvSpPr>
            <p:spPr bwMode="auto">
              <a:xfrm>
                <a:off x="2653" y="2478"/>
                <a:ext cx="0" cy="1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68" name="Line 9"/>
              <p:cNvSpPr>
                <a:spLocks noChangeShapeType="1"/>
              </p:cNvSpPr>
              <p:nvPr/>
            </p:nvSpPr>
            <p:spPr bwMode="auto">
              <a:xfrm>
                <a:off x="3742" y="2478"/>
                <a:ext cx="0" cy="1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53269" name="AutoShape 10"/>
              <p:cNvCxnSpPr>
                <a:cxnSpLocks noChangeShapeType="1"/>
                <a:stCxn id="53267" idx="1"/>
                <a:endCxn id="53268" idx="1"/>
              </p:cNvCxnSpPr>
              <p:nvPr/>
            </p:nvCxnSpPr>
            <p:spPr bwMode="auto">
              <a:xfrm rot="16200000" flipH="1">
                <a:off x="3197" y="2977"/>
                <a:ext cx="1" cy="1089"/>
              </a:xfrm>
              <a:prstGeom prst="curvedConnector3">
                <a:avLst>
                  <a:gd name="adj1" fmla="val 195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3257" name="Rectangle 12"/>
            <p:cNvSpPr>
              <a:spLocks noChangeArrowheads="1"/>
            </p:cNvSpPr>
            <p:nvPr/>
          </p:nvSpPr>
          <p:spPr bwMode="auto">
            <a:xfrm>
              <a:off x="1292" y="2931"/>
              <a:ext cx="499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53258" name="Rectangle 13"/>
            <p:cNvSpPr>
              <a:spLocks noChangeArrowheads="1"/>
            </p:cNvSpPr>
            <p:nvPr/>
          </p:nvSpPr>
          <p:spPr bwMode="auto">
            <a:xfrm>
              <a:off x="2971" y="2840"/>
              <a:ext cx="499" cy="54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53259" name="Line 14"/>
            <p:cNvSpPr>
              <a:spLocks noChangeShapeType="1"/>
            </p:cNvSpPr>
            <p:nvPr/>
          </p:nvSpPr>
          <p:spPr bwMode="auto">
            <a:xfrm flipH="1">
              <a:off x="1791" y="2976"/>
              <a:ext cx="10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0" name="Text Box 15"/>
            <p:cNvSpPr txBox="1">
              <a:spLocks noChangeArrowheads="1"/>
            </p:cNvSpPr>
            <p:nvPr/>
          </p:nvSpPr>
          <p:spPr bwMode="auto">
            <a:xfrm>
              <a:off x="2018" y="2704"/>
              <a:ext cx="5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swap in</a:t>
              </a:r>
            </a:p>
          </p:txBody>
        </p:sp>
        <p:sp>
          <p:nvSpPr>
            <p:cNvPr id="53261" name="Line 16"/>
            <p:cNvSpPr>
              <a:spLocks noChangeShapeType="1"/>
            </p:cNvSpPr>
            <p:nvPr/>
          </p:nvSpPr>
          <p:spPr bwMode="auto">
            <a:xfrm>
              <a:off x="1791" y="3113"/>
              <a:ext cx="10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2" name="Text Box 17"/>
            <p:cNvSpPr txBox="1">
              <a:spLocks noChangeArrowheads="1"/>
            </p:cNvSpPr>
            <p:nvPr/>
          </p:nvSpPr>
          <p:spPr bwMode="auto">
            <a:xfrm>
              <a:off x="2064" y="3113"/>
              <a:ext cx="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swap out</a:t>
              </a:r>
            </a:p>
          </p:txBody>
        </p:sp>
        <p:grpSp>
          <p:nvGrpSpPr>
            <p:cNvPr id="53263" name="Group 20"/>
            <p:cNvGrpSpPr>
              <a:grpSpLocks/>
            </p:cNvGrpSpPr>
            <p:nvPr/>
          </p:nvGrpSpPr>
          <p:grpSpPr bwMode="auto">
            <a:xfrm>
              <a:off x="4150" y="2931"/>
              <a:ext cx="1390" cy="258"/>
              <a:chOff x="4286" y="2945"/>
              <a:chExt cx="1390" cy="258"/>
            </a:xfrm>
          </p:grpSpPr>
          <p:sp>
            <p:nvSpPr>
              <p:cNvPr id="53264" name="Rectangle 18"/>
              <p:cNvSpPr>
                <a:spLocks noChangeArrowheads="1"/>
              </p:cNvSpPr>
              <p:nvPr/>
            </p:nvSpPr>
            <p:spPr bwMode="auto">
              <a:xfrm>
                <a:off x="4286" y="2976"/>
                <a:ext cx="499" cy="22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53265" name="Text Box 19"/>
              <p:cNvSpPr txBox="1">
                <a:spLocks noChangeArrowheads="1"/>
              </p:cNvSpPr>
              <p:nvPr/>
            </p:nvSpPr>
            <p:spPr bwMode="auto">
              <a:xfrm>
                <a:off x="4772" y="2945"/>
                <a:ext cx="9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your program</a:t>
                </a:r>
              </a:p>
            </p:txBody>
          </p:sp>
        </p:grp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116AAD4-A52A-4DD7-9551-9F9919C3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50</a:t>
            </a:fld>
            <a:endParaRPr lang="en-US" altLang="zh-TW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Check the virtual memory setup of your Linux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10487" cy="1123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try command “</a:t>
            </a:r>
            <a:r>
              <a:rPr lang="en-US" altLang="zh-TW" sz="2400" i="1">
                <a:solidFill>
                  <a:schemeClr val="hlink"/>
                </a:solidFill>
              </a:rPr>
              <a:t>top</a:t>
            </a:r>
            <a:r>
              <a:rPr lang="en-US" altLang="zh-TW" sz="2400"/>
              <a:t>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you can setup the size of swap space at install (setup disk partition)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2799FA5-7BBF-4CED-8798-D6559539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51</a:t>
            </a:fld>
            <a:endParaRPr lang="en-US" altLang="zh-TW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Check the virtual memory setup of your Linux</a:t>
            </a:r>
          </a:p>
        </p:txBody>
      </p:sp>
      <p:pic>
        <p:nvPicPr>
          <p:cNvPr id="55299" name="Picture 5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AutoShape 6"/>
          <p:cNvSpPr>
            <a:spLocks noChangeArrowheads="1"/>
          </p:cNvSpPr>
          <p:nvPr/>
        </p:nvSpPr>
        <p:spPr bwMode="auto">
          <a:xfrm>
            <a:off x="1763713" y="2636838"/>
            <a:ext cx="1655762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55301" name="AutoShape 7"/>
          <p:cNvSpPr>
            <a:spLocks noChangeArrowheads="1"/>
          </p:cNvSpPr>
          <p:nvPr/>
        </p:nvSpPr>
        <p:spPr bwMode="auto">
          <a:xfrm>
            <a:off x="4067175" y="1484313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size of the physical memory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27ECDE6-1EBF-4154-967E-20B90023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2D753-1164-45A7-996F-7DBB80B9C673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Check the virtual memory setup of your Linux</a:t>
            </a:r>
          </a:p>
        </p:txBody>
      </p:sp>
      <p:pic>
        <p:nvPicPr>
          <p:cNvPr id="56323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1763713" y="2852738"/>
            <a:ext cx="1655762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3851275" y="1773238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size of the swap space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20C2A7F-3146-4979-A3C2-C2CAF28D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2D753-1164-45A7-996F-7DBB80B9C673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Attributes of a process</a:t>
            </a:r>
          </a:p>
        </p:txBody>
      </p:sp>
      <p:pic>
        <p:nvPicPr>
          <p:cNvPr id="57347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3348038" y="3141663"/>
            <a:ext cx="503237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>
            <a:off x="4392613" y="2060575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virtual memory size of this process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17931B6-66EB-4F3A-8610-CA24DE39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2D753-1164-45A7-996F-7DBB80B9C673}" type="slidenum">
              <a:rPr lang="zh-TW" altLang="en-US" smtClean="0"/>
              <a:pPr>
                <a:defRPr/>
              </a:pPr>
              <a:t>54</a:t>
            </a:fld>
            <a:endParaRPr lang="en-US" altLang="zh-TW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Attributes of a process</a:t>
            </a:r>
          </a:p>
        </p:txBody>
      </p:sp>
      <p:pic>
        <p:nvPicPr>
          <p:cNvPr id="58371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3708400" y="3141663"/>
            <a:ext cx="503238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4859338" y="2060575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size of physical memory used by this process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F6C625B-7B20-44FF-A816-7E2B1CC0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2D753-1164-45A7-996F-7DBB80B9C673}" type="slidenum">
              <a:rPr lang="zh-TW" altLang="en-US" smtClean="0"/>
              <a:pPr>
                <a:defRPr/>
              </a:pPr>
              <a:t>55</a:t>
            </a:fld>
            <a:endParaRPr lang="en-US" altLang="zh-TW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program for virtual memory</a:t>
            </a:r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81925" cy="4435475"/>
          </a:xfrm>
        </p:spPr>
        <p:txBody>
          <a:bodyPr/>
          <a:lstStyle/>
          <a:p>
            <a:pPr eaLnBrk="1" hangingPunct="1"/>
            <a:r>
              <a:rPr lang="en-US" altLang="zh-TW" sz="2400"/>
              <a:t>demo/infinite_loop/vmem.c</a:t>
            </a:r>
          </a:p>
          <a:p>
            <a:pPr lvl="1" eaLnBrk="1" hangingPunct="1"/>
            <a:r>
              <a:rPr lang="en-US" altLang="zh-TW" sz="2000"/>
              <a:t>a program accessing an arry of 2GB size</a:t>
            </a:r>
          </a:p>
          <a:p>
            <a:pPr lvl="1" eaLnBrk="1" hangingPunct="1"/>
            <a:r>
              <a:rPr lang="en-US" altLang="zh-TW" sz="2000"/>
              <a:t>to execute on my laptop with only 1GB RAM</a:t>
            </a:r>
          </a:p>
          <a:p>
            <a:pPr lvl="1" eaLnBrk="1" hangingPunct="1"/>
            <a:endParaRPr lang="en-US" altLang="zh-TW" sz="2000"/>
          </a:p>
          <a:p>
            <a:pPr eaLnBrk="1" hangingPunct="1"/>
            <a:r>
              <a:rPr lang="en-US" altLang="zh-TW" sz="2800"/>
              <a:t>Remark: create the swap space if your system does not have</a:t>
            </a:r>
          </a:p>
          <a:p>
            <a:pPr lvl="1" eaLnBrk="1" hangingPunct="1"/>
            <a:r>
              <a:rPr lang="en-US" altLang="zh-TW" sz="2400"/>
              <a:t>dd if=/dev/zero of=swap_space.swap bs=1024 count=10240234</a:t>
            </a:r>
          </a:p>
          <a:p>
            <a:pPr lvl="1" eaLnBrk="1" hangingPunct="1"/>
            <a:r>
              <a:rPr lang="en-US" altLang="zh-TW" sz="2400"/>
              <a:t>mkswap swap_space.swap</a:t>
            </a:r>
          </a:p>
          <a:p>
            <a:pPr lvl="1" eaLnBrk="1" hangingPunct="1"/>
            <a:r>
              <a:rPr lang="en-US" altLang="zh-TW" sz="2400"/>
              <a:t>swapon swap_space.swap</a:t>
            </a:r>
          </a:p>
          <a:p>
            <a:pPr lvl="1" eaLnBrk="1" hangingPunct="1"/>
            <a:endParaRPr lang="en-US" altLang="zh-TW" sz="24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E33A09-54EB-488E-8CAC-D29F0640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56</a:t>
            </a:fld>
            <a:endParaRPr lang="en-US" altLang="zh-TW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UNIX manages networking and I/O devices</a:t>
            </a:r>
          </a:p>
        </p:txBody>
      </p:sp>
      <p:sp>
        <p:nvSpPr>
          <p:cNvPr id="604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2C1CEA-E46D-408C-91C2-808D6FC2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939AF-E122-4DAF-9C5C-BC9BC7D35A6C}" type="slidenum">
              <a:rPr lang="zh-TW" altLang="en-US" smtClean="0"/>
              <a:pPr>
                <a:defRPr/>
              </a:pPr>
              <a:t>57</a:t>
            </a:fld>
            <a:endParaRPr lang="en-US" altLang="zh-TW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services UNIX provides</a:t>
            </a:r>
            <a:endParaRPr lang="zh-TW" altLang="en-US"/>
          </a:p>
        </p:txBody>
      </p:sp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1403350" y="2781300"/>
            <a:ext cx="6988175" cy="2952750"/>
            <a:chOff x="884" y="1752"/>
            <a:chExt cx="4402" cy="1860"/>
          </a:xfrm>
        </p:grpSpPr>
        <p:sp>
          <p:nvSpPr>
            <p:cNvPr id="61445" name="Rectangle 4"/>
            <p:cNvSpPr>
              <a:spLocks noChangeArrowheads="1"/>
            </p:cNvSpPr>
            <p:nvPr/>
          </p:nvSpPr>
          <p:spPr bwMode="auto">
            <a:xfrm>
              <a:off x="884" y="3203"/>
              <a:ext cx="45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61446" name="Rectangle 5"/>
            <p:cNvSpPr>
              <a:spLocks noChangeArrowheads="1"/>
            </p:cNvSpPr>
            <p:nvPr/>
          </p:nvSpPr>
          <p:spPr bwMode="auto">
            <a:xfrm>
              <a:off x="1338" y="3203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61447" name="Rectangle 6"/>
            <p:cNvSpPr>
              <a:spLocks noChangeArrowheads="1"/>
            </p:cNvSpPr>
            <p:nvPr/>
          </p:nvSpPr>
          <p:spPr bwMode="auto">
            <a:xfrm>
              <a:off x="265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61448" name="Rectangle 7"/>
            <p:cNvSpPr>
              <a:spLocks noChangeArrowheads="1"/>
            </p:cNvSpPr>
            <p:nvPr/>
          </p:nvSpPr>
          <p:spPr bwMode="auto">
            <a:xfrm>
              <a:off x="4015" y="3203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61449" name="Rectangle 8"/>
            <p:cNvSpPr>
              <a:spLocks noChangeArrowheads="1"/>
            </p:cNvSpPr>
            <p:nvPr/>
          </p:nvSpPr>
          <p:spPr bwMode="auto">
            <a:xfrm>
              <a:off x="333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61450" name="Rectangle 9"/>
            <p:cNvSpPr>
              <a:spLocks noChangeArrowheads="1"/>
            </p:cNvSpPr>
            <p:nvPr/>
          </p:nvSpPr>
          <p:spPr bwMode="auto">
            <a:xfrm>
              <a:off x="4649" y="3203"/>
              <a:ext cx="63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61451" name="Rectangle 10"/>
            <p:cNvSpPr>
              <a:spLocks noChangeArrowheads="1"/>
            </p:cNvSpPr>
            <p:nvPr/>
          </p:nvSpPr>
          <p:spPr bwMode="auto">
            <a:xfrm>
              <a:off x="884" y="2886"/>
              <a:ext cx="440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Operating System (Kernel)</a:t>
              </a:r>
            </a:p>
          </p:txBody>
        </p:sp>
        <p:sp>
          <p:nvSpPr>
            <p:cNvPr id="61452" name="Rectangle 11"/>
            <p:cNvSpPr>
              <a:spLocks noChangeArrowheads="1"/>
            </p:cNvSpPr>
            <p:nvPr/>
          </p:nvSpPr>
          <p:spPr bwMode="auto">
            <a:xfrm>
              <a:off x="884" y="2659"/>
              <a:ext cx="440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61453" name="Rectangle 12"/>
            <p:cNvSpPr>
              <a:spLocks noChangeArrowheads="1"/>
            </p:cNvSpPr>
            <p:nvPr/>
          </p:nvSpPr>
          <p:spPr bwMode="auto">
            <a:xfrm>
              <a:off x="884" y="1752"/>
              <a:ext cx="4400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61454" name="Text Box 13"/>
            <p:cNvSpPr txBox="1">
              <a:spLocks noChangeArrowheads="1"/>
            </p:cNvSpPr>
            <p:nvPr/>
          </p:nvSpPr>
          <p:spPr bwMode="auto">
            <a:xfrm>
              <a:off x="962" y="1765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61455" name="Rectangle 14"/>
            <p:cNvSpPr>
              <a:spLocks noChangeArrowheads="1"/>
            </p:cNvSpPr>
            <p:nvPr/>
          </p:nvSpPr>
          <p:spPr bwMode="auto">
            <a:xfrm>
              <a:off x="884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61456" name="Rectangle 15"/>
            <p:cNvSpPr>
              <a:spLocks noChangeArrowheads="1"/>
            </p:cNvSpPr>
            <p:nvPr/>
          </p:nvSpPr>
          <p:spPr bwMode="auto">
            <a:xfrm>
              <a:off x="1610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61457" name="Rectangle 16"/>
            <p:cNvSpPr>
              <a:spLocks noChangeArrowheads="1"/>
            </p:cNvSpPr>
            <p:nvPr/>
          </p:nvSpPr>
          <p:spPr bwMode="auto">
            <a:xfrm>
              <a:off x="2336" y="2205"/>
              <a:ext cx="77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  <p:sp>
          <p:nvSpPr>
            <p:cNvPr id="61458" name="Rectangle 17"/>
            <p:cNvSpPr>
              <a:spLocks noChangeArrowheads="1"/>
            </p:cNvSpPr>
            <p:nvPr/>
          </p:nvSpPr>
          <p:spPr bwMode="auto">
            <a:xfrm>
              <a:off x="1973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network</a:t>
              </a:r>
            </a:p>
          </p:txBody>
        </p:sp>
      </p:grpSp>
      <p:sp>
        <p:nvSpPr>
          <p:cNvPr id="31762" name="AutoShape 18"/>
          <p:cNvSpPr>
            <a:spLocks noChangeArrowheads="1"/>
          </p:cNvSpPr>
          <p:nvPr/>
        </p:nvSpPr>
        <p:spPr bwMode="auto">
          <a:xfrm>
            <a:off x="4500563" y="3644900"/>
            <a:ext cx="2520950" cy="1079500"/>
          </a:xfrm>
          <a:prstGeom prst="wedgeRoundRectCallout">
            <a:avLst>
              <a:gd name="adj1" fmla="val -67759"/>
              <a:gd name="adj2" fmla="val 10117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185738" indent="-18573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socket, connect, bind,…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2B4A62-9168-47CB-98BE-E3B47634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2D753-1164-45A7-996F-7DBB80B9C673}" type="slidenum">
              <a:rPr lang="zh-TW" altLang="en-US" smtClean="0"/>
              <a:pPr>
                <a:defRPr/>
              </a:pPr>
              <a:t>58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services UNIX provides</a:t>
            </a:r>
            <a:endParaRPr lang="zh-TW" altLang="en-US"/>
          </a:p>
        </p:txBody>
      </p:sp>
      <p:sp>
        <p:nvSpPr>
          <p:cNvPr id="6246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63587"/>
          </a:xfrm>
        </p:spPr>
        <p:txBody>
          <a:bodyPr/>
          <a:lstStyle/>
          <a:p>
            <a:pPr eaLnBrk="1" hangingPunct="1"/>
            <a:r>
              <a:rPr lang="en-US" altLang="zh-TW"/>
              <a:t>I/O devices are accessed like files</a:t>
            </a:r>
          </a:p>
        </p:txBody>
      </p:sp>
      <p:grpSp>
        <p:nvGrpSpPr>
          <p:cNvPr id="62468" name="Group 3"/>
          <p:cNvGrpSpPr>
            <a:grpSpLocks/>
          </p:cNvGrpSpPr>
          <p:nvPr/>
        </p:nvGrpSpPr>
        <p:grpSpPr bwMode="auto">
          <a:xfrm>
            <a:off x="1403350" y="2781300"/>
            <a:ext cx="6988175" cy="2952750"/>
            <a:chOff x="884" y="1752"/>
            <a:chExt cx="4402" cy="1860"/>
          </a:xfrm>
        </p:grpSpPr>
        <p:sp>
          <p:nvSpPr>
            <p:cNvPr id="62472" name="Rectangle 4"/>
            <p:cNvSpPr>
              <a:spLocks noChangeArrowheads="1"/>
            </p:cNvSpPr>
            <p:nvPr/>
          </p:nvSpPr>
          <p:spPr bwMode="auto">
            <a:xfrm>
              <a:off x="884" y="3203"/>
              <a:ext cx="45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62473" name="Rectangle 5"/>
            <p:cNvSpPr>
              <a:spLocks noChangeArrowheads="1"/>
            </p:cNvSpPr>
            <p:nvPr/>
          </p:nvSpPr>
          <p:spPr bwMode="auto">
            <a:xfrm>
              <a:off x="1338" y="3203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62474" name="Rectangle 6"/>
            <p:cNvSpPr>
              <a:spLocks noChangeArrowheads="1"/>
            </p:cNvSpPr>
            <p:nvPr/>
          </p:nvSpPr>
          <p:spPr bwMode="auto">
            <a:xfrm>
              <a:off x="265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62475" name="Rectangle 7"/>
            <p:cNvSpPr>
              <a:spLocks noChangeArrowheads="1"/>
            </p:cNvSpPr>
            <p:nvPr/>
          </p:nvSpPr>
          <p:spPr bwMode="auto">
            <a:xfrm>
              <a:off x="4015" y="3203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62476" name="Rectangle 8"/>
            <p:cNvSpPr>
              <a:spLocks noChangeArrowheads="1"/>
            </p:cNvSpPr>
            <p:nvPr/>
          </p:nvSpPr>
          <p:spPr bwMode="auto">
            <a:xfrm>
              <a:off x="333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62477" name="Rectangle 9"/>
            <p:cNvSpPr>
              <a:spLocks noChangeArrowheads="1"/>
            </p:cNvSpPr>
            <p:nvPr/>
          </p:nvSpPr>
          <p:spPr bwMode="auto">
            <a:xfrm>
              <a:off x="4649" y="3203"/>
              <a:ext cx="63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62478" name="Rectangle 10"/>
            <p:cNvSpPr>
              <a:spLocks noChangeArrowheads="1"/>
            </p:cNvSpPr>
            <p:nvPr/>
          </p:nvSpPr>
          <p:spPr bwMode="auto">
            <a:xfrm>
              <a:off x="884" y="2886"/>
              <a:ext cx="440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Operating System (Kernel)</a:t>
              </a:r>
            </a:p>
          </p:txBody>
        </p:sp>
        <p:sp>
          <p:nvSpPr>
            <p:cNvPr id="62479" name="Rectangle 11"/>
            <p:cNvSpPr>
              <a:spLocks noChangeArrowheads="1"/>
            </p:cNvSpPr>
            <p:nvPr/>
          </p:nvSpPr>
          <p:spPr bwMode="auto">
            <a:xfrm>
              <a:off x="884" y="2659"/>
              <a:ext cx="440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62480" name="Rectangle 12"/>
            <p:cNvSpPr>
              <a:spLocks noChangeArrowheads="1"/>
            </p:cNvSpPr>
            <p:nvPr/>
          </p:nvSpPr>
          <p:spPr bwMode="auto">
            <a:xfrm>
              <a:off x="884" y="1752"/>
              <a:ext cx="4400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62481" name="Text Box 13"/>
            <p:cNvSpPr txBox="1">
              <a:spLocks noChangeArrowheads="1"/>
            </p:cNvSpPr>
            <p:nvPr/>
          </p:nvSpPr>
          <p:spPr bwMode="auto">
            <a:xfrm>
              <a:off x="962" y="1765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62482" name="Rectangle 14"/>
            <p:cNvSpPr>
              <a:spLocks noChangeArrowheads="1"/>
            </p:cNvSpPr>
            <p:nvPr/>
          </p:nvSpPr>
          <p:spPr bwMode="auto">
            <a:xfrm>
              <a:off x="884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62483" name="Rectangle 15"/>
            <p:cNvSpPr>
              <a:spLocks noChangeArrowheads="1"/>
            </p:cNvSpPr>
            <p:nvPr/>
          </p:nvSpPr>
          <p:spPr bwMode="auto">
            <a:xfrm>
              <a:off x="1610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62484" name="Rectangle 16"/>
            <p:cNvSpPr>
              <a:spLocks noChangeArrowheads="1"/>
            </p:cNvSpPr>
            <p:nvPr/>
          </p:nvSpPr>
          <p:spPr bwMode="auto">
            <a:xfrm>
              <a:off x="2336" y="2205"/>
              <a:ext cx="77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  <p:sp>
          <p:nvSpPr>
            <p:cNvPr id="62485" name="Rectangle 17"/>
            <p:cNvSpPr>
              <a:spLocks noChangeArrowheads="1"/>
            </p:cNvSpPr>
            <p:nvPr/>
          </p:nvSpPr>
          <p:spPr bwMode="auto">
            <a:xfrm>
              <a:off x="1973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network</a:t>
              </a:r>
            </a:p>
          </p:txBody>
        </p:sp>
      </p:grpSp>
      <p:sp>
        <p:nvSpPr>
          <p:cNvPr id="62469" name="AutoShape 18"/>
          <p:cNvSpPr>
            <a:spLocks noChangeArrowheads="1"/>
          </p:cNvSpPr>
          <p:nvPr/>
        </p:nvSpPr>
        <p:spPr bwMode="auto">
          <a:xfrm>
            <a:off x="6011863" y="3284538"/>
            <a:ext cx="2520950" cy="1079500"/>
          </a:xfrm>
          <a:prstGeom prst="wedgeRoundRectCallout">
            <a:avLst>
              <a:gd name="adj1" fmla="val -55292"/>
              <a:gd name="adj2" fmla="val 992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185738" indent="-18573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open, read, write, fcntl, …</a:t>
            </a:r>
          </a:p>
        </p:txBody>
      </p:sp>
      <p:sp>
        <p:nvSpPr>
          <p:cNvPr id="62470" name="AutoShape 19"/>
          <p:cNvSpPr>
            <a:spLocks noChangeArrowheads="1"/>
          </p:cNvSpPr>
          <p:nvPr/>
        </p:nvSpPr>
        <p:spPr bwMode="auto">
          <a:xfrm>
            <a:off x="3995738" y="4941888"/>
            <a:ext cx="4537075" cy="935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62471" name="Text Box 20"/>
          <p:cNvSpPr txBox="1">
            <a:spLocks noChangeArrowheads="1"/>
          </p:cNvSpPr>
          <p:nvPr/>
        </p:nvSpPr>
        <p:spPr bwMode="auto">
          <a:xfrm>
            <a:off x="4551363" y="5875338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I/O devices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B4A0EAC-CB9D-46A6-ADE6-AB6AC3F7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59</a:t>
            </a:fld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an OS should provides?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for general users: ease to run application programs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for programmers: ease of programming over all hardware resources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security and users protection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E92AAF-2A06-4954-81BD-E40BFFDE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the OS provides security and protection</a:t>
            </a: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AA49336-6F0F-4105-97AC-17F84258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939AF-E122-4DAF-9C5C-BC9BC7D35A6C}" type="slidenum">
              <a:rPr lang="zh-TW" altLang="en-US" smtClean="0"/>
              <a:pPr>
                <a:defRPr/>
              </a:pPr>
              <a:t>60</a:t>
            </a:fld>
            <a:endParaRPr lang="en-US" altLang="zh-TW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an OS should provides?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>
                <a:solidFill>
                  <a:srgbClr val="969696"/>
                </a:solidFill>
              </a:rPr>
              <a:t>for general users: ease to use application programs</a:t>
            </a:r>
          </a:p>
          <a:p>
            <a:pPr eaLnBrk="1" hangingPunct="1"/>
            <a:endParaRPr lang="en-US" altLang="zh-TW" sz="2800">
              <a:solidFill>
                <a:srgbClr val="969696"/>
              </a:solidFill>
            </a:endParaRPr>
          </a:p>
          <a:p>
            <a:pPr eaLnBrk="1" hangingPunct="1"/>
            <a:r>
              <a:rPr lang="en-US" altLang="zh-TW" sz="2800">
                <a:solidFill>
                  <a:srgbClr val="969696"/>
                </a:solidFill>
              </a:rPr>
              <a:t>for programmers: ease of programming over all hardware resources</a:t>
            </a:r>
          </a:p>
          <a:p>
            <a:pPr eaLnBrk="1" hangingPunct="1"/>
            <a:endParaRPr lang="en-US" altLang="zh-TW" sz="2800">
              <a:solidFill>
                <a:srgbClr val="969696"/>
              </a:solidFill>
            </a:endParaRPr>
          </a:p>
          <a:p>
            <a:pPr eaLnBrk="1" hangingPunct="1"/>
            <a:r>
              <a:rPr lang="en-US" altLang="zh-TW" sz="2800"/>
              <a:t>security and users protection</a:t>
            </a:r>
          </a:p>
          <a:p>
            <a:pPr lvl="1" eaLnBrk="1" hangingPunct="1"/>
            <a:r>
              <a:rPr lang="en-US" altLang="zh-TW" sz="2400"/>
              <a:t>access permission for files, I/O devices for multi-users</a:t>
            </a:r>
          </a:p>
          <a:p>
            <a:pPr lvl="1" eaLnBrk="1" hangingPunct="1"/>
            <a:r>
              <a:rPr lang="en-US" altLang="zh-TW" sz="2400"/>
              <a:t>network security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4EA7C2-92B8-46D4-B246-F793B63C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61</a:t>
            </a:fld>
            <a:endParaRPr lang="en-US" altLang="zh-TW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of security and protection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trying to access other ones file</a:t>
            </a:r>
          </a:p>
          <a:p>
            <a:pPr lvl="1" eaLnBrk="1" hangingPunct="1"/>
            <a:r>
              <a:rPr lang="en-US" altLang="zh-TW"/>
              <a:t>check the file permission</a:t>
            </a:r>
          </a:p>
          <a:p>
            <a:pPr eaLnBrk="1" hangingPunct="1"/>
            <a:endParaRPr lang="en-US" altLang="zh-TW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6134A1-8F78-4B13-A794-C54685E5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62</a:t>
            </a:fld>
            <a:endParaRPr lang="en-US" altLang="zh-TW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UNIX provides protection through </a:t>
            </a:r>
            <a:r>
              <a:rPr lang="en-US" altLang="zh-TW" i="1">
                <a:solidFill>
                  <a:schemeClr val="hlink"/>
                </a:solidFill>
              </a:rPr>
              <a:t>system call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5113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system call: a special function call provided by OS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all hardware resources can only be accessed through system calls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the system call checks for access permission</a:t>
            </a:r>
          </a:p>
        </p:txBody>
      </p:sp>
      <p:grpSp>
        <p:nvGrpSpPr>
          <p:cNvPr id="66564" name="Group 5"/>
          <p:cNvGrpSpPr>
            <a:grpSpLocks/>
          </p:cNvGrpSpPr>
          <p:nvPr/>
        </p:nvGrpSpPr>
        <p:grpSpPr bwMode="auto">
          <a:xfrm>
            <a:off x="1403350" y="3573463"/>
            <a:ext cx="5905500" cy="2952750"/>
            <a:chOff x="612" y="1752"/>
            <a:chExt cx="3720" cy="1860"/>
          </a:xfrm>
        </p:grpSpPr>
        <p:sp>
          <p:nvSpPr>
            <p:cNvPr id="66570" name="Rectangle 6"/>
            <p:cNvSpPr>
              <a:spLocks noChangeArrowheads="1"/>
            </p:cNvSpPr>
            <p:nvPr/>
          </p:nvSpPr>
          <p:spPr bwMode="auto">
            <a:xfrm>
              <a:off x="612" y="3203"/>
              <a:ext cx="45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66571" name="Rectangle 7"/>
            <p:cNvSpPr>
              <a:spLocks noChangeArrowheads="1"/>
            </p:cNvSpPr>
            <p:nvPr/>
          </p:nvSpPr>
          <p:spPr bwMode="auto">
            <a:xfrm>
              <a:off x="1066" y="3203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66572" name="Rectangle 8"/>
            <p:cNvSpPr>
              <a:spLocks noChangeArrowheads="1"/>
            </p:cNvSpPr>
            <p:nvPr/>
          </p:nvSpPr>
          <p:spPr bwMode="auto">
            <a:xfrm>
              <a:off x="1701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66573" name="Rectangle 9"/>
            <p:cNvSpPr>
              <a:spLocks noChangeArrowheads="1"/>
            </p:cNvSpPr>
            <p:nvPr/>
          </p:nvSpPr>
          <p:spPr bwMode="auto">
            <a:xfrm>
              <a:off x="3061" y="3203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66574" name="Rectangle 10"/>
            <p:cNvSpPr>
              <a:spLocks noChangeArrowheads="1"/>
            </p:cNvSpPr>
            <p:nvPr/>
          </p:nvSpPr>
          <p:spPr bwMode="auto">
            <a:xfrm>
              <a:off x="2381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66575" name="Rectangle 11"/>
            <p:cNvSpPr>
              <a:spLocks noChangeArrowheads="1"/>
            </p:cNvSpPr>
            <p:nvPr/>
          </p:nvSpPr>
          <p:spPr bwMode="auto">
            <a:xfrm>
              <a:off x="3695" y="3203"/>
              <a:ext cx="63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66576" name="Rectangle 12"/>
            <p:cNvSpPr>
              <a:spLocks noChangeArrowheads="1"/>
            </p:cNvSpPr>
            <p:nvPr/>
          </p:nvSpPr>
          <p:spPr bwMode="auto">
            <a:xfrm>
              <a:off x="612" y="2886"/>
              <a:ext cx="372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Operating System (Kernel)</a:t>
              </a:r>
            </a:p>
          </p:txBody>
        </p:sp>
        <p:sp>
          <p:nvSpPr>
            <p:cNvPr id="66577" name="Rectangle 13"/>
            <p:cNvSpPr>
              <a:spLocks noChangeArrowheads="1"/>
            </p:cNvSpPr>
            <p:nvPr/>
          </p:nvSpPr>
          <p:spPr bwMode="auto">
            <a:xfrm>
              <a:off x="612" y="2659"/>
              <a:ext cx="372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66578" name="Rectangle 14"/>
            <p:cNvSpPr>
              <a:spLocks noChangeArrowheads="1"/>
            </p:cNvSpPr>
            <p:nvPr/>
          </p:nvSpPr>
          <p:spPr bwMode="auto">
            <a:xfrm>
              <a:off x="612" y="1752"/>
              <a:ext cx="3720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66579" name="Text Box 15"/>
            <p:cNvSpPr txBox="1">
              <a:spLocks noChangeArrowheads="1"/>
            </p:cNvSpPr>
            <p:nvPr/>
          </p:nvSpPr>
          <p:spPr bwMode="auto">
            <a:xfrm>
              <a:off x="690" y="1765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66580" name="Rectangle 16"/>
            <p:cNvSpPr>
              <a:spLocks noChangeArrowheads="1"/>
            </p:cNvSpPr>
            <p:nvPr/>
          </p:nvSpPr>
          <p:spPr bwMode="auto">
            <a:xfrm>
              <a:off x="612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66581" name="Rectangle 17"/>
            <p:cNvSpPr>
              <a:spLocks noChangeArrowheads="1"/>
            </p:cNvSpPr>
            <p:nvPr/>
          </p:nvSpPr>
          <p:spPr bwMode="auto">
            <a:xfrm>
              <a:off x="1338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66582" name="Rectangle 18"/>
            <p:cNvSpPr>
              <a:spLocks noChangeArrowheads="1"/>
            </p:cNvSpPr>
            <p:nvPr/>
          </p:nvSpPr>
          <p:spPr bwMode="auto">
            <a:xfrm>
              <a:off x="2064" y="2205"/>
              <a:ext cx="77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</p:grpSp>
      <p:sp>
        <p:nvSpPr>
          <p:cNvPr id="66565" name="Line 19"/>
          <p:cNvSpPr>
            <a:spLocks noChangeShapeType="1"/>
          </p:cNvSpPr>
          <p:nvPr/>
        </p:nvSpPr>
        <p:spPr bwMode="auto">
          <a:xfrm>
            <a:off x="7308850" y="587692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6" name="Line 20"/>
          <p:cNvSpPr>
            <a:spLocks noChangeShapeType="1"/>
          </p:cNvSpPr>
          <p:nvPr/>
        </p:nvSpPr>
        <p:spPr bwMode="auto">
          <a:xfrm>
            <a:off x="7885113" y="58769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7" name="Line 21"/>
          <p:cNvSpPr>
            <a:spLocks noChangeShapeType="1"/>
          </p:cNvSpPr>
          <p:nvPr/>
        </p:nvSpPr>
        <p:spPr bwMode="auto">
          <a:xfrm flipV="1">
            <a:off x="7885113" y="54451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8" name="Text Box 22"/>
          <p:cNvSpPr txBox="1">
            <a:spLocks noChangeArrowheads="1"/>
          </p:cNvSpPr>
          <p:nvPr/>
        </p:nvSpPr>
        <p:spPr bwMode="auto">
          <a:xfrm>
            <a:off x="7504113" y="6259513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hardware</a:t>
            </a:r>
          </a:p>
        </p:txBody>
      </p:sp>
      <p:sp>
        <p:nvSpPr>
          <p:cNvPr id="66569" name="Text Box 23"/>
          <p:cNvSpPr txBox="1">
            <a:spLocks noChangeArrowheads="1"/>
          </p:cNvSpPr>
          <p:nvPr/>
        </p:nvSpPr>
        <p:spPr bwMode="auto">
          <a:xfrm>
            <a:off x="7432675" y="5033963"/>
            <a:ext cx="97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software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94AD22-6856-42F4-A939-DDC7DD9E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63</a:t>
            </a:fld>
            <a:endParaRPr lang="en-US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an OS should provides?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for general users: ease to use application programs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program execution support (shell, command interpreter)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GUI (Graphics User Interface)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/>
              <a:t>X-windows (on UNIX)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/>
              <a:t>MS-Windows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solidFill>
                  <a:srgbClr val="969696"/>
                </a:solidFill>
              </a:rPr>
              <a:t>for programmers: ease of programming over all hardware resources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>
              <a:solidFill>
                <a:srgbClr val="969696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solidFill>
                  <a:srgbClr val="969696"/>
                </a:solidFill>
              </a:rPr>
              <a:t>security and users protection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FAE2E4-E8A9-4682-9B98-DFBB761E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an OS should provides?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>
                <a:solidFill>
                  <a:srgbClr val="969696"/>
                </a:solidFill>
              </a:rPr>
              <a:t>for general users: ease to use application programs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/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for programmers: ease of programming over all hardware resources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manage CPUs and processes/threads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memory and storage devices management (e.g. virtual memory, file system,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API (application programmer interfaces) to I/O devices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/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solidFill>
                  <a:srgbClr val="969696"/>
                </a:solidFill>
              </a:rPr>
              <a:t>security and users protection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22A6A79-EF3C-4409-9F1D-B2BADCD0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an OS should provides?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>
                <a:solidFill>
                  <a:srgbClr val="969696"/>
                </a:solidFill>
              </a:rPr>
              <a:t>for general users: ease to use application programs</a:t>
            </a:r>
          </a:p>
          <a:p>
            <a:pPr eaLnBrk="1" hangingPunct="1"/>
            <a:endParaRPr lang="en-US" altLang="zh-TW" sz="2800">
              <a:solidFill>
                <a:srgbClr val="969696"/>
              </a:solidFill>
            </a:endParaRPr>
          </a:p>
          <a:p>
            <a:pPr eaLnBrk="1" hangingPunct="1"/>
            <a:r>
              <a:rPr lang="en-US" altLang="zh-TW" sz="2800">
                <a:solidFill>
                  <a:srgbClr val="969696"/>
                </a:solidFill>
              </a:rPr>
              <a:t>for programmers: ease of programming over all hardware resources</a:t>
            </a:r>
          </a:p>
          <a:p>
            <a:pPr eaLnBrk="1" hangingPunct="1"/>
            <a:endParaRPr lang="en-US" altLang="zh-TW" sz="2800">
              <a:solidFill>
                <a:srgbClr val="969696"/>
              </a:solidFill>
            </a:endParaRPr>
          </a:p>
          <a:p>
            <a:pPr eaLnBrk="1" hangingPunct="1"/>
            <a:r>
              <a:rPr lang="en-US" altLang="zh-TW" sz="2800"/>
              <a:t>security and users protection</a:t>
            </a:r>
          </a:p>
          <a:p>
            <a:pPr lvl="1" eaLnBrk="1" hangingPunct="1"/>
            <a:r>
              <a:rPr lang="en-US" altLang="zh-TW" sz="2400"/>
              <a:t>access permission for files, I/O devices for multi-users</a:t>
            </a:r>
          </a:p>
          <a:p>
            <a:pPr lvl="1" eaLnBrk="1" hangingPunct="1"/>
            <a:r>
              <a:rPr lang="en-US" altLang="zh-TW" sz="2400"/>
              <a:t>network security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8EBEB31-056A-4C0E-88F2-1FAF889E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6C23-E126-4311-9E34-9A244286DA0B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754</TotalTime>
  <Words>1850</Words>
  <Application>Microsoft Office PowerPoint</Application>
  <PresentationFormat>如螢幕大小 (4:3)</PresentationFormat>
  <Paragraphs>481</Paragraphs>
  <Slides>63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70" baseType="lpstr">
      <vt:lpstr>新細明體</vt:lpstr>
      <vt:lpstr>標楷體</vt:lpstr>
      <vt:lpstr>Arial</vt:lpstr>
      <vt:lpstr>Calibri</vt:lpstr>
      <vt:lpstr>Times New Roman</vt:lpstr>
      <vt:lpstr>Wingdings</vt:lpstr>
      <vt:lpstr>Blends</vt:lpstr>
      <vt:lpstr>UNIX Architecture</vt:lpstr>
      <vt:lpstr>Today’s Goal</vt:lpstr>
      <vt:lpstr>Today’s material comes from</vt:lpstr>
      <vt:lpstr>What an OS provides?</vt:lpstr>
      <vt:lpstr>What services UNIX provides (the textbook version)</vt:lpstr>
      <vt:lpstr>What an OS should provides?</vt:lpstr>
      <vt:lpstr>What an OS should provides?</vt:lpstr>
      <vt:lpstr>What an OS should provides?</vt:lpstr>
      <vt:lpstr>What an OS should provides?</vt:lpstr>
      <vt:lpstr>In-Class Exercise</vt:lpstr>
      <vt:lpstr>How the OS provides its services</vt:lpstr>
      <vt:lpstr>UNIX Architecture</vt:lpstr>
      <vt:lpstr>Execution modes supported by CPU</vt:lpstr>
      <vt:lpstr>UNIX Architecture</vt:lpstr>
      <vt:lpstr>UNIX Architecture</vt:lpstr>
      <vt:lpstr>UNIX Architecture: from the view point of a single program</vt:lpstr>
      <vt:lpstr>Basic concepts of a process</vt:lpstr>
      <vt:lpstr>What an OS should provides?</vt:lpstr>
      <vt:lpstr>What services UNIX provides</vt:lpstr>
      <vt:lpstr>What is a process</vt:lpstr>
      <vt:lpstr>Attributes of a process</vt:lpstr>
      <vt:lpstr>Attributes of a process</vt:lpstr>
      <vt:lpstr>Attributes of a process</vt:lpstr>
      <vt:lpstr>Attributes of a process</vt:lpstr>
      <vt:lpstr>Attributes of a process</vt:lpstr>
      <vt:lpstr>Attributes of a process</vt:lpstr>
      <vt:lpstr>Attributes of a process</vt:lpstr>
      <vt:lpstr>Attributes of a process</vt:lpstr>
      <vt:lpstr>Process scheduling and management of CPUs (1)</vt:lpstr>
      <vt:lpstr>What the OS does to manage your CPUs and processes</vt:lpstr>
      <vt:lpstr>Time sharing</vt:lpstr>
      <vt:lpstr>States of a process</vt:lpstr>
      <vt:lpstr>Process scheduling with states</vt:lpstr>
      <vt:lpstr>Process scheduling with states</vt:lpstr>
      <vt:lpstr>Process scheduling with states</vt:lpstr>
      <vt:lpstr>Process scheduling with states</vt:lpstr>
      <vt:lpstr>Process scheduling with states</vt:lpstr>
      <vt:lpstr>Process scheduling and management of CPUs (2)</vt:lpstr>
      <vt:lpstr>Example program</vt:lpstr>
      <vt:lpstr>Example program</vt:lpstr>
      <vt:lpstr>Example program</vt:lpstr>
      <vt:lpstr>Example program</vt:lpstr>
      <vt:lpstr>Example program</vt:lpstr>
      <vt:lpstr>Example program</vt:lpstr>
      <vt:lpstr>More on the process</vt:lpstr>
      <vt:lpstr>How the OS manages memory and storage devices</vt:lpstr>
      <vt:lpstr>What an OS should provides?</vt:lpstr>
      <vt:lpstr>What services UNIX provides</vt:lpstr>
      <vt:lpstr>What is virtual memory</vt:lpstr>
      <vt:lpstr>The magic of virtual memory</vt:lpstr>
      <vt:lpstr>Check the virtual memory setup of your Linux</vt:lpstr>
      <vt:lpstr>Check the virtual memory setup of your Linux</vt:lpstr>
      <vt:lpstr>Check the virtual memory setup of your Linux</vt:lpstr>
      <vt:lpstr>Attributes of a process</vt:lpstr>
      <vt:lpstr>Attributes of a process</vt:lpstr>
      <vt:lpstr>Example program for virtual memory</vt:lpstr>
      <vt:lpstr>How UNIX manages networking and I/O devices</vt:lpstr>
      <vt:lpstr>What services UNIX provides</vt:lpstr>
      <vt:lpstr>What services UNIX provides</vt:lpstr>
      <vt:lpstr>How the OS provides security and protection</vt:lpstr>
      <vt:lpstr>What an OS should provides?</vt:lpstr>
      <vt:lpstr>Example of security and protection</vt:lpstr>
      <vt:lpstr>UNIX provides protection through system call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春良 李</cp:lastModifiedBy>
  <cp:revision>79</cp:revision>
  <dcterms:created xsi:type="dcterms:W3CDTF">1601-01-01T00:00:00Z</dcterms:created>
  <dcterms:modified xsi:type="dcterms:W3CDTF">2021-10-01T01:52:26Z</dcterms:modified>
</cp:coreProperties>
</file>