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68"/>
  </p:notes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25" r:id="rId66"/>
    <p:sldId id="322" r:id="rId6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3"/>
  </p:normalViewPr>
  <p:slideViewPr>
    <p:cSldViewPr>
      <p:cViewPr varScale="1">
        <p:scale>
          <a:sx n="108" d="100"/>
          <a:sy n="108" d="100"/>
        </p:scale>
        <p:origin x="3519" y="45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06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春良 李" userId="9f7b9c09-175e-4ed1-ae44-0620fb0a0221" providerId="ADAL" clId="{012A7D7F-849B-40B7-A8EE-4E7E5B5C9A62}"/>
    <pc:docChg chg="undo custSel addSld modSld">
      <pc:chgData name="春良 李" userId="9f7b9c09-175e-4ed1-ae44-0620fb0a0221" providerId="ADAL" clId="{012A7D7F-849B-40B7-A8EE-4E7E5B5C9A62}" dt="2021-10-15T00:27:34.636" v="836" actId="20577"/>
      <pc:docMkLst>
        <pc:docMk/>
      </pc:docMkLst>
      <pc:sldChg chg="modSp">
        <pc:chgData name="春良 李" userId="9f7b9c09-175e-4ed1-ae44-0620fb0a0221" providerId="ADAL" clId="{012A7D7F-849B-40B7-A8EE-4E7E5B5C9A62}" dt="2021-10-15T00:27:34.636" v="836" actId="20577"/>
        <pc:sldMkLst>
          <pc:docMk/>
          <pc:sldMk cId="0" sldId="287"/>
        </pc:sldMkLst>
        <pc:spChg chg="mod">
          <ac:chgData name="春良 李" userId="9f7b9c09-175e-4ed1-ae44-0620fb0a0221" providerId="ADAL" clId="{012A7D7F-849B-40B7-A8EE-4E7E5B5C9A62}" dt="2021-10-15T00:27:34.636" v="836" actId="20577"/>
          <ac:spMkLst>
            <pc:docMk/>
            <pc:sldMk cId="0" sldId="287"/>
            <ac:spMk id="65539" creationId="{00000000-0000-0000-0000-000000000000}"/>
          </ac:spMkLst>
        </pc:spChg>
      </pc:sldChg>
      <pc:sldChg chg="modSp">
        <pc:chgData name="春良 李" userId="9f7b9c09-175e-4ed1-ae44-0620fb0a0221" providerId="ADAL" clId="{012A7D7F-849B-40B7-A8EE-4E7E5B5C9A62}" dt="2021-10-14T03:12:18.309" v="785" actId="404"/>
        <pc:sldMkLst>
          <pc:docMk/>
          <pc:sldMk cId="0" sldId="324"/>
        </pc:sldMkLst>
        <pc:spChg chg="mod">
          <ac:chgData name="春良 李" userId="9f7b9c09-175e-4ed1-ae44-0620fb0a0221" providerId="ADAL" clId="{012A7D7F-849B-40B7-A8EE-4E7E5B5C9A62}" dt="2021-10-14T03:12:18.309" v="785" actId="404"/>
          <ac:spMkLst>
            <pc:docMk/>
            <pc:sldMk cId="0" sldId="324"/>
            <ac:spMk id="130050" creationId="{00000000-0000-0000-0000-000000000000}"/>
          </ac:spMkLst>
        </pc:spChg>
      </pc:sldChg>
      <pc:sldChg chg="modSp add">
        <pc:chgData name="春良 李" userId="9f7b9c09-175e-4ed1-ae44-0620fb0a0221" providerId="ADAL" clId="{012A7D7F-849B-40B7-A8EE-4E7E5B5C9A62}" dt="2021-10-14T04:27:22.120" v="828" actId="20577"/>
        <pc:sldMkLst>
          <pc:docMk/>
          <pc:sldMk cId="1431733240" sldId="325"/>
        </pc:sldMkLst>
        <pc:spChg chg="mod">
          <ac:chgData name="春良 李" userId="9f7b9c09-175e-4ed1-ae44-0620fb0a0221" providerId="ADAL" clId="{012A7D7F-849B-40B7-A8EE-4E7E5B5C9A62}" dt="2021-10-14T03:12:49.917" v="789" actId="404"/>
          <ac:spMkLst>
            <pc:docMk/>
            <pc:sldMk cId="1431733240" sldId="325"/>
            <ac:spMk id="130050" creationId="{00000000-0000-0000-0000-000000000000}"/>
          </ac:spMkLst>
        </pc:spChg>
        <pc:spChg chg="mod">
          <ac:chgData name="春良 李" userId="9f7b9c09-175e-4ed1-ae44-0620fb0a0221" providerId="ADAL" clId="{012A7D7F-849B-40B7-A8EE-4E7E5B5C9A62}" dt="2021-10-14T04:27:22.120" v="828" actId="20577"/>
          <ac:spMkLst>
            <pc:docMk/>
            <pc:sldMk cId="1431733240" sldId="325"/>
            <ac:spMk id="130051" creationId="{00000000-0000-0000-0000-000000000000}"/>
          </ac:spMkLst>
        </pc:spChg>
      </pc:sldChg>
    </pc:docChg>
  </pc:docChgLst>
  <pc:docChgLst>
    <pc:chgData name="李春良" userId="9f7b9c09-175e-4ed1-ae44-0620fb0a0221" providerId="ADAL" clId="{D97C933E-BDCE-3748-BC18-67E4659D2F9C}"/>
    <pc:docChg chg="undo custSel modSld">
      <pc:chgData name="李春良" userId="9f7b9c09-175e-4ed1-ae44-0620fb0a0221" providerId="ADAL" clId="{D97C933E-BDCE-3748-BC18-67E4659D2F9C}" dt="2021-10-14T15:37:39.395" v="60" actId="20577"/>
      <pc:docMkLst>
        <pc:docMk/>
      </pc:docMkLst>
      <pc:sldChg chg="modSp">
        <pc:chgData name="李春良" userId="9f7b9c09-175e-4ed1-ae44-0620fb0a0221" providerId="ADAL" clId="{D97C933E-BDCE-3748-BC18-67E4659D2F9C}" dt="2021-10-09T15:23:02.397" v="30" actId="20577"/>
        <pc:sldMkLst>
          <pc:docMk/>
          <pc:sldMk cId="0" sldId="293"/>
        </pc:sldMkLst>
        <pc:spChg chg="mod">
          <ac:chgData name="李春良" userId="9f7b9c09-175e-4ed1-ae44-0620fb0a0221" providerId="ADAL" clId="{D97C933E-BDCE-3748-BC18-67E4659D2F9C}" dt="2021-10-09T15:23:02.397" v="30" actId="20577"/>
          <ac:spMkLst>
            <pc:docMk/>
            <pc:sldMk cId="0" sldId="293"/>
            <ac:spMk id="77827" creationId="{00000000-0000-0000-0000-000000000000}"/>
          </ac:spMkLst>
        </pc:spChg>
      </pc:sldChg>
      <pc:sldChg chg="modSp">
        <pc:chgData name="李春良" userId="9f7b9c09-175e-4ed1-ae44-0620fb0a0221" providerId="ADAL" clId="{D97C933E-BDCE-3748-BC18-67E4659D2F9C}" dt="2021-10-14T15:37:39.395" v="60" actId="20577"/>
        <pc:sldMkLst>
          <pc:docMk/>
          <pc:sldMk cId="0" sldId="315"/>
        </pc:sldMkLst>
        <pc:spChg chg="mod">
          <ac:chgData name="李春良" userId="9f7b9c09-175e-4ed1-ae44-0620fb0a0221" providerId="ADAL" clId="{D97C933E-BDCE-3748-BC18-67E4659D2F9C}" dt="2021-10-14T15:37:39.395" v="60" actId="20577"/>
          <ac:spMkLst>
            <pc:docMk/>
            <pc:sldMk cId="0" sldId="315"/>
            <ac:spMk id="122882" creationId="{00000000-0000-0000-0000-000000000000}"/>
          </ac:spMkLst>
        </pc:spChg>
      </pc:sldChg>
    </pc:docChg>
  </pc:docChgLst>
  <pc:docChgLst>
    <pc:chgData name="李春良" userId="9f7b9c09-175e-4ed1-ae44-0620fb0a0221" providerId="ADAL" clId="{5189BD2F-8EB1-0841-B3F3-83218CE27908}"/>
    <pc:docChg chg="modSld">
      <pc:chgData name="李春良" userId="9f7b9c09-175e-4ed1-ae44-0620fb0a0221" providerId="ADAL" clId="{5189BD2F-8EB1-0841-B3F3-83218CE27908}" dt="2021-09-26T07:04:13.718" v="11" actId="20577"/>
      <pc:docMkLst>
        <pc:docMk/>
      </pc:docMkLst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5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56"/>
            <ac:spMk id="2" creationId="{AF7C5DED-79C3-2C4E-9DB9-1BD602DC28F4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5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57"/>
            <ac:spMk id="2" creationId="{D5D73D4C-E19D-7348-98D3-F745D691F12B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58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58"/>
            <ac:spMk id="2" creationId="{8EEBC1B9-F184-2441-838D-6F5950214724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0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0"/>
            <ac:spMk id="2" creationId="{FDAFBCFE-4043-D44D-9FA4-9D6B38FFE4F5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1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1"/>
            <ac:spMk id="2" creationId="{8F2777E0-A130-FC49-8A58-55AE770B507B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2"/>
            <ac:spMk id="2" creationId="{11EDD4D5-09AF-B548-B1EE-666E5FF40822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3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3"/>
            <ac:spMk id="2" creationId="{EFD51D13-D903-F749-AA42-366B74A523D7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4"/>
            <ac:spMk id="2" creationId="{58505C5D-0405-4A47-9F95-A387B8DD97A8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5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5"/>
            <ac:spMk id="2" creationId="{FC189E5A-D3E3-0D45-9CEC-863B5F601DE3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6"/>
            <ac:spMk id="2" creationId="{E5FDC82F-DB89-8F43-88F4-F5E82556D1FC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7"/>
            <ac:spMk id="2" creationId="{A5B21A18-087B-0647-ABB5-89F1CC76E13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8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8"/>
            <ac:spMk id="2" creationId="{4C1EF6A4-8530-774C-BDE9-B531119C4D31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69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69"/>
            <ac:spMk id="2" creationId="{0EA15C9D-C54C-234A-8E83-58D2D00F4A02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0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0"/>
            <ac:spMk id="2" creationId="{2365AA18-9A15-604F-838B-E03F017F14D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1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1"/>
            <ac:spMk id="2" creationId="{05325427-76F1-A14D-A8C4-4ADE12ED4E6B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2"/>
            <ac:spMk id="2" creationId="{003030EB-B7E7-F24F-A83D-08B7D879AFD8}"/>
          </ac:spMkLst>
        </pc:spChg>
      </pc:sldChg>
      <pc:sldChg chg="addSp delSp modSp">
        <pc:chgData name="李春良" userId="9f7b9c09-175e-4ed1-ae44-0620fb0a0221" providerId="ADAL" clId="{5189BD2F-8EB1-0841-B3F3-83218CE27908}" dt="2021-09-26T02:39:23.928" v="3"/>
        <pc:sldMkLst>
          <pc:docMk/>
          <pc:sldMk cId="0" sldId="273"/>
        </pc:sldMkLst>
        <pc:spChg chg="add del mod">
          <ac:chgData name="李春良" userId="9f7b9c09-175e-4ed1-ae44-0620fb0a0221" providerId="ADAL" clId="{5189BD2F-8EB1-0841-B3F3-83218CE27908}" dt="2021-09-26T02:34:46.201" v="2"/>
          <ac:spMkLst>
            <pc:docMk/>
            <pc:sldMk cId="0" sldId="273"/>
            <ac:spMk id="2" creationId="{44D5786F-B83D-AA4F-83D7-38EE1BCDCB5D}"/>
          </ac:spMkLst>
        </pc:spChg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3"/>
            <ac:spMk id="3" creationId="{BDEA14F2-026C-AF43-973E-4F59CC33580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4"/>
            <ac:spMk id="2" creationId="{1DBD1FF9-3A29-A448-9A1A-CA41391F2544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5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5"/>
            <ac:spMk id="2" creationId="{41A65DEF-C529-4C47-9E5B-F2FDAB3267E9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6"/>
            <ac:spMk id="2" creationId="{F57836F5-7FDA-034F-82B6-18C0C292B7A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7"/>
            <ac:spMk id="2" creationId="{4962E698-E220-7F47-BA4A-AA42C88017D5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8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8"/>
            <ac:spMk id="2" creationId="{13DD2FF7-9F26-CD46-B047-B252AAB110BF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79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79"/>
            <ac:spMk id="2" creationId="{1A437846-F148-1844-8A4C-1083D4DEDB09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0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0"/>
            <ac:spMk id="2" creationId="{163CAB4E-564C-1843-BD26-00F5B2B94071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1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1"/>
            <ac:spMk id="2" creationId="{C66D4D59-3A90-0441-B344-BEAF024CEB48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2"/>
            <ac:spMk id="2" creationId="{70BFE05F-63AA-834D-A771-DF987230840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3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3"/>
            <ac:spMk id="2" creationId="{238BA324-DFEC-A74B-A2B6-F1FB4FA44C52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4"/>
            <ac:spMk id="2" creationId="{66B97385-41F7-294B-A2B5-A7403AD39555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5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5"/>
            <ac:spMk id="2" creationId="{C967F8C8-E94D-4248-8140-175068E9714C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6"/>
            <ac:spMk id="2" creationId="{0972CB90-84C2-4D4F-9EB3-85753325F739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7"/>
            <ac:spMk id="2" creationId="{8A4376F2-4547-4C49-834E-356F27208C4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8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8"/>
            <ac:spMk id="2" creationId="{68F7D95B-C275-0042-B6A6-ED6161BA95F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89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89"/>
            <ac:spMk id="2" creationId="{B6E41C4B-9F62-9246-A5FA-292F6250BC0F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0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0"/>
            <ac:spMk id="2" creationId="{8850DFFC-AAA6-344B-BC39-AF0E5845305E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1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1"/>
            <ac:spMk id="2" creationId="{A917F2CE-0149-1448-AD1C-6A9B3B24629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2"/>
            <ac:spMk id="2" creationId="{7D0A7D07-9595-1F4A-9D30-7B904128403C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3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3"/>
            <ac:spMk id="2" creationId="{5FFEEC37-3E01-4B43-AA42-575EA7A61E4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4"/>
            <ac:spMk id="2" creationId="{D93E6F9C-E14B-6D43-965D-0FFC7C6FD0C5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5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5"/>
            <ac:spMk id="2" creationId="{87408908-E739-1A4D-BD0F-7287F8C694B3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6"/>
            <ac:spMk id="2" creationId="{29C2DF26-5C97-4545-A6E9-1657C0C221A3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7"/>
            <ac:spMk id="2" creationId="{F021FCD8-FB9B-5949-9992-7CFE502A80C1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8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8"/>
            <ac:spMk id="2" creationId="{443089BF-0D51-D341-BAE3-17A6F009C161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299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299"/>
            <ac:spMk id="2" creationId="{9CB6F480-523B-9A41-9AAA-35F665A2AA16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0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0"/>
            <ac:spMk id="2" creationId="{DD54888C-2309-E241-8E8D-1E1DCE4E1C39}"/>
          </ac:spMkLst>
        </pc:spChg>
      </pc:sldChg>
      <pc:sldChg chg="addSp modSp">
        <pc:chgData name="李春良" userId="9f7b9c09-175e-4ed1-ae44-0620fb0a0221" providerId="ADAL" clId="{5189BD2F-8EB1-0841-B3F3-83218CE27908}" dt="2021-09-26T07:04:13.718" v="11" actId="20577"/>
        <pc:sldMkLst>
          <pc:docMk/>
          <pc:sldMk cId="0" sldId="301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1"/>
            <ac:spMk id="2" creationId="{BA2C3FB3-7296-464B-994A-E88C9304BFD6}"/>
          </ac:spMkLst>
        </pc:spChg>
        <pc:spChg chg="mod">
          <ac:chgData name="李春良" userId="9f7b9c09-175e-4ed1-ae44-0620fb0a0221" providerId="ADAL" clId="{5189BD2F-8EB1-0841-B3F3-83218CE27908}" dt="2021-09-26T07:03:57.282" v="7" actId="20577"/>
          <ac:spMkLst>
            <pc:docMk/>
            <pc:sldMk cId="0" sldId="301"/>
            <ac:spMk id="94227" creationId="{00000000-0000-0000-0000-000000000000}"/>
          </ac:spMkLst>
        </pc:spChg>
        <pc:spChg chg="mod">
          <ac:chgData name="李春良" userId="9f7b9c09-175e-4ed1-ae44-0620fb0a0221" providerId="ADAL" clId="{5189BD2F-8EB1-0841-B3F3-83218CE27908}" dt="2021-09-26T07:04:03.042" v="9" actId="20577"/>
          <ac:spMkLst>
            <pc:docMk/>
            <pc:sldMk cId="0" sldId="301"/>
            <ac:spMk id="94228" creationId="{00000000-0000-0000-0000-000000000000}"/>
          </ac:spMkLst>
        </pc:spChg>
        <pc:spChg chg="mod">
          <ac:chgData name="李春良" userId="9f7b9c09-175e-4ed1-ae44-0620fb0a0221" providerId="ADAL" clId="{5189BD2F-8EB1-0841-B3F3-83218CE27908}" dt="2021-09-26T07:04:13.718" v="11" actId="20577"/>
          <ac:spMkLst>
            <pc:docMk/>
            <pc:sldMk cId="0" sldId="301"/>
            <ac:spMk id="94230" creationId="{00000000-0000-0000-0000-00000000000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2"/>
            <ac:spMk id="2" creationId="{A24AC806-2224-AF4B-8506-4E6C7D0DAB1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3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3"/>
            <ac:spMk id="2" creationId="{2EBA7F68-2E2A-FB46-A06E-1310F0392031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4"/>
            <ac:spMk id="2" creationId="{8B5F6CFC-E771-8D41-91E5-D2A161B0CB97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5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5"/>
            <ac:spMk id="2" creationId="{279EA9B7-0DEE-A44D-A59F-C8A0A4C72FA7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6"/>
            <ac:spMk id="2" creationId="{1CD44FC7-DB07-AE48-8F2B-F4E15C8D3A8E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7"/>
            <ac:spMk id="2" creationId="{106C18CB-0C83-E64C-ABF9-35D9B2219AE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8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8"/>
            <ac:spMk id="2" creationId="{AE657B39-5F30-004B-8E65-F87D63474DB8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09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09"/>
            <ac:spMk id="2" creationId="{994EC26D-DB4B-FE43-BB81-55686EEC7B89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0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0"/>
            <ac:spMk id="2" creationId="{1A6D2123-1B3D-174E-AFBA-361BF27395A9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1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1"/>
            <ac:spMk id="2" creationId="{5CDF0AE4-D824-F648-A651-15BE20803830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2"/>
            <ac:spMk id="2" creationId="{1BE3797E-A75D-464D-87AC-04C5E0ECFA3A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3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3"/>
            <ac:spMk id="2" creationId="{72EBCACB-1CAD-044F-9B41-FDDDFFB6A65F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4"/>
            <ac:spMk id="2" creationId="{03889E13-875D-4342-8ED1-14D2FF3936A8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5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5"/>
            <ac:spMk id="2" creationId="{DE2642C4-EFB2-7D4D-B370-BE1DABF00D9C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6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6"/>
            <ac:spMk id="2" creationId="{359374D9-71DE-1C45-8546-C616634626AD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17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17"/>
            <ac:spMk id="2" creationId="{EE145CAD-C28C-C643-A569-D697C21FCF4C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22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22"/>
            <ac:spMk id="2" creationId="{4CD761CB-46DD-904E-A629-D6C0A38CE249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23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23"/>
            <ac:spMk id="2" creationId="{8CDD4664-FA10-194E-A0B6-3CF5B2545628}"/>
          </ac:spMkLst>
        </pc:spChg>
      </pc:sldChg>
      <pc:sldChg chg="addSp modSp">
        <pc:chgData name="李春良" userId="9f7b9c09-175e-4ed1-ae44-0620fb0a0221" providerId="ADAL" clId="{5189BD2F-8EB1-0841-B3F3-83218CE27908}" dt="2021-09-26T02:39:23.928" v="3"/>
        <pc:sldMkLst>
          <pc:docMk/>
          <pc:sldMk cId="0" sldId="324"/>
        </pc:sldMkLst>
        <pc:spChg chg="add mod">
          <ac:chgData name="李春良" userId="9f7b9c09-175e-4ed1-ae44-0620fb0a0221" providerId="ADAL" clId="{5189BD2F-8EB1-0841-B3F3-83218CE27908}" dt="2021-09-26T02:39:23.928" v="3"/>
          <ac:spMkLst>
            <pc:docMk/>
            <pc:sldMk cId="0" sldId="324"/>
            <ac:spMk id="2" creationId="{EE7928FC-1F6B-0A49-93E2-44012C6415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21815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000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62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24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7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1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6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9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639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65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17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32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8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3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85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4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820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283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10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82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876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4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96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771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77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8168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12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14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284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5221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661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6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793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0619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366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89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7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16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3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65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800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635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3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708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755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064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5021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4303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64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672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552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32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50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6522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849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765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4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97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3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29CE3-4ACF-49B0-90A6-2B4C123BF138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0550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5720-4960-4A74-AD20-CEBD179E526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587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49450" cy="59166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66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95652-D8AB-4961-9301-6DEB55B6DFA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3872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AFB1-1710-475F-92E1-EAE03542575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2456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DC73F-567F-4550-8C74-75B5AA0F19D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5688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BAE15-A1A7-4ECB-A984-CBCD3E78DF8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20645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1D0F3-F4C0-4FAF-874C-96C3BACA38D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1818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AA8B3-83E7-4804-921F-FA339AABD8A0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7152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34E6B-6ACB-49F8-8DBD-942CDE4CF6B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4025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4C2F1-85A4-41A6-8334-4D0A22CC9CCB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953520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46AB5-8103-40CC-ABB3-2050B532618E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9025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439F0-E618-4DC6-8B95-88FCAB30FBC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27277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16A00-7714-4545-B384-EB0A747312F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8204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2790-2D6E-4457-9061-5DCB7573232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2252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5C1F4-3A58-49C6-B831-8DFA3B3DB9A5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754258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676400"/>
            <a:ext cx="7770813" cy="1460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D4A29-086B-49F3-981A-1E7515B33C6A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3521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E471-CA19-4BAC-A27A-A440A03F388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779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A0630-9CC0-4E6B-BC2E-411A717E887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740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C421-0A84-48E3-B576-C23C91D03DA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407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B3D20-3B82-4670-9CE8-051C9F3F5136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71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FA7E-5DD9-4D4B-BDF7-D33513274684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057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69AF2-2C1E-4E6A-A5BE-E698466276AC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6898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2D22-D3B6-46BD-AD2D-371F16B9CF9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007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1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  <a:p>
            <a:pPr lvl="4"/>
            <a:r>
              <a:rPr lang="en-GB" altLang="zh-TW"/>
              <a:t>Eighth Outline Level</a:t>
            </a:r>
          </a:p>
          <a:p>
            <a:pPr lvl="4"/>
            <a:r>
              <a:rPr lang="en-GB" altLang="zh-TW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1620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3657600" y="6243638"/>
            <a:ext cx="2894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7042150" y="6243638"/>
            <a:ext cx="19034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C3944005-0479-4AF3-A83A-D89CBB26F807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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183" y="1604"/>
              <a:ext cx="447" cy="298"/>
              <a:chOff x="183" y="1604"/>
              <a:chExt cx="447" cy="298"/>
            </a:xfrm>
          </p:grpSpPr>
          <p:sp>
            <p:nvSpPr>
              <p:cNvPr id="2063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6" cy="29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64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grpSp>
          <p:nvGrpSpPr>
            <p:cNvPr id="2057" name="Group 5"/>
            <p:cNvGrpSpPr>
              <a:grpSpLocks/>
            </p:cNvGrpSpPr>
            <p:nvPr/>
          </p:nvGrpSpPr>
          <p:grpSpPr bwMode="auto">
            <a:xfrm>
              <a:off x="261" y="1870"/>
              <a:ext cx="464" cy="298"/>
              <a:chOff x="261" y="1870"/>
              <a:chExt cx="464" cy="298"/>
            </a:xfrm>
          </p:grpSpPr>
          <p:sp>
            <p:nvSpPr>
              <p:cNvPr id="2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493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lang="zh-TW" altLang="en-US"/>
            </a:p>
          </p:txBody>
        </p:sp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08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title text format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34290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5E8161E9-6389-449E-8CE7-F7CABC6FB8F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  <p:sp>
        <p:nvSpPr>
          <p:cNvPr id="20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/>
              <a:t>Click to edit the outline text format</a:t>
            </a:r>
          </a:p>
          <a:p>
            <a:pPr lvl="1"/>
            <a:r>
              <a:rPr lang="en-GB" altLang="zh-TW"/>
              <a:t>Second Outline Level</a:t>
            </a:r>
          </a:p>
          <a:p>
            <a:pPr lvl="2"/>
            <a:r>
              <a:rPr lang="en-GB" altLang="zh-TW"/>
              <a:t>Third Outline Level</a:t>
            </a:r>
          </a:p>
          <a:p>
            <a:pPr lvl="3"/>
            <a:r>
              <a:rPr lang="en-GB" altLang="zh-TW"/>
              <a:t>Fourth Outline Level</a:t>
            </a:r>
          </a:p>
          <a:p>
            <a:pPr lvl="4"/>
            <a:r>
              <a:rPr lang="en-GB" altLang="zh-TW"/>
              <a:t>Fifth Outline Level</a:t>
            </a:r>
          </a:p>
          <a:p>
            <a:pPr lvl="4"/>
            <a:r>
              <a:rPr lang="en-GB" altLang="zh-TW"/>
              <a:t>Sixth Outline Level</a:t>
            </a:r>
          </a:p>
          <a:p>
            <a:pPr lvl="4"/>
            <a:r>
              <a:rPr lang="en-GB" altLang="zh-TW"/>
              <a:t>Seventh Outline Level</a:t>
            </a:r>
          </a:p>
          <a:p>
            <a:pPr lvl="4"/>
            <a:r>
              <a:rPr lang="en-GB" altLang="zh-TW"/>
              <a:t>Eighth Outline Level</a:t>
            </a:r>
          </a:p>
          <a:p>
            <a:pPr lvl="4"/>
            <a:r>
              <a:rPr lang="en-GB" altLang="zh-TW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333399"/>
        </a:buClr>
        <a:buSzPct val="100000"/>
        <a:buFont typeface="Times New Roman" pitchFamily="18" charset="0"/>
        <a:defRPr sz="4400">
          <a:solidFill>
            <a:srgbClr val="333399"/>
          </a:solidFill>
          <a:latin typeface="Times New Roman" pitchFamily="18" charset="0"/>
          <a:ea typeface="標楷體" pitchFamily="65" charset="-12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3333CC"/>
        </a:buClr>
        <a:buSzPct val="60000"/>
        <a:buFont typeface="Wingdings" panose="05000000000000000000" pitchFamily="2" charset="2"/>
        <a:buChar char="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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3333CC"/>
        </a:buClr>
        <a:buSzPct val="50000"/>
        <a:buFont typeface="Wingdings" panose="05000000000000000000" pitchFamily="2" charset="2"/>
        <a:buChar char="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5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anose="05000000000000000000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FFCF01"/>
        </a:buClr>
        <a:buSzPct val="50000"/>
        <a:buFont typeface="Wingdings" pitchFamily="2" charset="2"/>
        <a:buChar char="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Basic Concepts of File System and I/O Streams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7377113" cy="1752600"/>
          </a:xfrm>
        </p:spPr>
        <p:txBody>
          <a:bodyPr lIns="90000" tIns="46800" rIns="90000" bIns="46800"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Chap. 3 of [Stevens]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basic file/stream operations with </a:t>
            </a:r>
            <a:r>
              <a:rPr lang="en-GB" altLang="zh-TW" i="1">
                <a:solidFill>
                  <a:srgbClr val="FF0000"/>
                </a:solidFill>
              </a:rPr>
              <a:t>open</a:t>
            </a:r>
            <a:r>
              <a:rPr lang="en-GB" altLang="zh-TW"/>
              <a:t>, </a:t>
            </a:r>
            <a:r>
              <a:rPr lang="en-GB" altLang="zh-TW" i="1">
                <a:solidFill>
                  <a:srgbClr val="FF0000"/>
                </a:solidFill>
              </a:rPr>
              <a:t>read</a:t>
            </a:r>
            <a:r>
              <a:rPr lang="en-GB" altLang="zh-TW"/>
              <a:t>, </a:t>
            </a:r>
            <a:r>
              <a:rPr lang="en-GB" altLang="zh-TW" i="1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952500" y="614363"/>
            <a:ext cx="19288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u="sng"/>
              <a:t>Lecture 04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7C5DED-79C3-2C4E-9DB9-1BD602DC28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try command “</a:t>
            </a:r>
            <a:r>
              <a:rPr lang="en-GB" altLang="zh-TW" sz="2400">
                <a:solidFill>
                  <a:srgbClr val="FF0000"/>
                </a:solidFill>
              </a:rPr>
              <a:t>ls –l</a:t>
            </a:r>
            <a:r>
              <a:rPr lang="en-GB" altLang="zh-TW" sz="2400"/>
              <a:t>”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6084888" y="3068638"/>
            <a:ext cx="2590800" cy="266541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059488" y="2441575"/>
            <a:ext cx="2517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file/directory name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DC82F-DB89-8F43-88F4-F5E82556D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10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try command “</a:t>
            </a:r>
            <a:r>
              <a:rPr lang="en-GB" altLang="zh-TW" sz="2400">
                <a:solidFill>
                  <a:srgbClr val="FF0000"/>
                </a:solidFill>
              </a:rPr>
              <a:t>ls –l</a:t>
            </a:r>
            <a:r>
              <a:rPr lang="en-GB" altLang="zh-TW" sz="2400"/>
              <a:t>”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067175" y="3068638"/>
            <a:ext cx="2159000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507038" y="2565400"/>
            <a:ext cx="218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last modify time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B21A18-087B-0647-ABB5-89F1CC76E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try command “</a:t>
            </a:r>
            <a:r>
              <a:rPr lang="en-GB" altLang="zh-TW" sz="2400">
                <a:solidFill>
                  <a:srgbClr val="FF0000"/>
                </a:solidFill>
              </a:rPr>
              <a:t>ls –l</a:t>
            </a:r>
            <a:r>
              <a:rPr lang="en-GB" altLang="zh-TW" sz="2400"/>
              <a:t>”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3419475" y="3068638"/>
            <a:ext cx="790575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3990975" y="2565400"/>
            <a:ext cx="287337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size of a file/directory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1EF6A4-8530-774C-BDE9-B531119C4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12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try command “</a:t>
            </a:r>
            <a:r>
              <a:rPr lang="en-GB" altLang="zh-TW" sz="2400">
                <a:solidFill>
                  <a:srgbClr val="FF0000"/>
                </a:solidFill>
              </a:rPr>
              <a:t>ls –l</a:t>
            </a:r>
            <a:r>
              <a:rPr lang="en-GB" altLang="zh-TW" sz="2400"/>
              <a:t>”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2268538" y="3141663"/>
            <a:ext cx="6461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762250" y="2565400"/>
            <a:ext cx="49276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owner (user name) of the file/directory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A15C9D-C54C-234A-8E83-58D2D00F4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13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try command “</a:t>
            </a:r>
            <a:r>
              <a:rPr lang="en-GB" altLang="zh-TW" sz="2400">
                <a:solidFill>
                  <a:srgbClr val="FF0000"/>
                </a:solidFill>
              </a:rPr>
              <a:t>ls –l</a:t>
            </a:r>
            <a:r>
              <a:rPr lang="en-GB" altLang="zh-TW" sz="2400"/>
              <a:t>”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2916238" y="3141663"/>
            <a:ext cx="6461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2908300" y="2565400"/>
            <a:ext cx="507841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group (group name) of the file/directory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5AA18-9A15-604F-838B-E03F017F14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14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2" name="AutoShape 3"/>
          <p:cNvSpPr>
            <a:spLocks noChangeArrowheads="1"/>
          </p:cNvSpPr>
          <p:nvPr/>
        </p:nvSpPr>
        <p:spPr bwMode="auto">
          <a:xfrm>
            <a:off x="1979613" y="3141663"/>
            <a:ext cx="430212" cy="25923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332038" y="2276475"/>
            <a:ext cx="5407025" cy="825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number of links to this file/directory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(about internal structure of the file system)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325427-76F1-A14D-A8C4-4ADE12ED4E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Access permissions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 protection that UNIX provides for users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3030EB-B7E7-F24F-A83D-08B7D879AF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16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827088" y="3213100"/>
            <a:ext cx="1152525" cy="237648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397000" y="5661025"/>
            <a:ext cx="4949825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of the file/directory</a:t>
            </a:r>
          </a:p>
        </p:txBody>
      </p:sp>
      <p:sp>
        <p:nvSpPr>
          <p:cNvPr id="36870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EA14F2-026C-AF43-973E-4F59CC335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17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8916" name="AutoShape 3"/>
          <p:cNvSpPr>
            <a:spLocks noChangeArrowheads="1"/>
          </p:cNvSpPr>
          <p:nvPr/>
        </p:nvSpPr>
        <p:spPr bwMode="auto">
          <a:xfrm>
            <a:off x="827088" y="3213100"/>
            <a:ext cx="504825" cy="237648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1035050" y="5661025"/>
            <a:ext cx="54864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owner of the file</a:t>
            </a:r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BD1FF9-3A29-A448-9A1A-CA41391F2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18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0964" name="AutoShape 3"/>
          <p:cNvSpPr>
            <a:spLocks noChangeArrowheads="1"/>
          </p:cNvSpPr>
          <p:nvPr/>
        </p:nvSpPr>
        <p:spPr bwMode="auto">
          <a:xfrm>
            <a:off x="1187450" y="3284538"/>
            <a:ext cx="504825" cy="237648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039813" y="5805488"/>
            <a:ext cx="633095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users in the same group</a:t>
            </a:r>
          </a:p>
        </p:txBody>
      </p:sp>
      <p:sp>
        <p:nvSpPr>
          <p:cNvPr id="40966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A65DEF-C529-4C47-9E5B-F2FDAB326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19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Today’s Goals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User’s view on file system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Basic operations and system calls to operate on a file and an I/O stream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open, read, write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D73D4C-E19D-7348-98D3-F745D691F1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3012" name="AutoShape 3"/>
          <p:cNvSpPr>
            <a:spLocks noChangeArrowheads="1"/>
          </p:cNvSpPr>
          <p:nvPr/>
        </p:nvSpPr>
        <p:spPr bwMode="auto">
          <a:xfrm>
            <a:off x="1547813" y="3284538"/>
            <a:ext cx="504825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035050" y="5805488"/>
            <a:ext cx="5757863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access permissions for the others in the world</a:t>
            </a:r>
          </a:p>
        </p:txBody>
      </p:sp>
      <p:sp>
        <p:nvSpPr>
          <p:cNvPr id="43014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7836F5-7FDA-034F-82B6-18C0C292B7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20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611188" y="4005263"/>
            <a:ext cx="7705725" cy="43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328738" y="4581525"/>
            <a:ext cx="233680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an executable file</a:t>
            </a:r>
          </a:p>
        </p:txBody>
      </p:sp>
      <p:sp>
        <p:nvSpPr>
          <p:cNvPr id="45062" name="AutoShape 5"/>
          <p:cNvSpPr>
            <a:spLocks noChangeArrowheads="1"/>
          </p:cNvSpPr>
          <p:nvPr/>
        </p:nvSpPr>
        <p:spPr bwMode="auto">
          <a:xfrm>
            <a:off x="6659563" y="19161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62E698-E220-7F47-BA4A-AA42C8801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539750" y="3141663"/>
            <a:ext cx="7705725" cy="43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754188" y="2492375"/>
            <a:ext cx="3878262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directory that can be entered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6804025" y="1484313"/>
            <a:ext cx="2089150" cy="15827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r: readable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w: writeable</a:t>
            </a:r>
          </a:p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x: executable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DD2FF7-9F26-CD46-B047-B252AAB11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22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In-Class Exercise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for an executable file: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use “</a:t>
            </a:r>
            <a:r>
              <a:rPr lang="en-GB" altLang="zh-TW">
                <a:solidFill>
                  <a:srgbClr val="FF0000"/>
                </a:solidFill>
              </a:rPr>
              <a:t>chmod –x </a:t>
            </a:r>
            <a:r>
              <a:rPr lang="en-GB" altLang="zh-TW" i="1">
                <a:solidFill>
                  <a:srgbClr val="FF0000"/>
                </a:solidFill>
              </a:rPr>
              <a:t>filename</a:t>
            </a:r>
            <a:r>
              <a:rPr lang="en-GB" altLang="zh-TW"/>
              <a:t>” to disable the executable permission of this file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then trying to run this file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use “</a:t>
            </a:r>
            <a:r>
              <a:rPr lang="en-GB" altLang="zh-TW">
                <a:solidFill>
                  <a:srgbClr val="FF0000"/>
                </a:solidFill>
              </a:rPr>
              <a:t>chmod +x </a:t>
            </a:r>
            <a:r>
              <a:rPr lang="en-GB" altLang="zh-TW" i="1">
                <a:solidFill>
                  <a:srgbClr val="FF0000"/>
                </a:solidFill>
              </a:rPr>
              <a:t>filename</a:t>
            </a:r>
            <a:r>
              <a:rPr lang="en-GB" altLang="zh-TW"/>
              <a:t>” to enable the executable permission of this file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437846-F148-1844-8A4C-1083D4DED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23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In-Class Exercise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dirty="0"/>
              <a:t>for a directory: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dirty="0"/>
              <a:t>use “</a:t>
            </a:r>
            <a:r>
              <a:rPr lang="en-GB" altLang="zh-TW" dirty="0" err="1">
                <a:solidFill>
                  <a:srgbClr val="FF0000"/>
                </a:solidFill>
              </a:rPr>
              <a:t>chmod</a:t>
            </a:r>
            <a:r>
              <a:rPr lang="en-GB" altLang="zh-TW" dirty="0">
                <a:solidFill>
                  <a:srgbClr val="FF0000"/>
                </a:solidFill>
              </a:rPr>
              <a:t> –x </a:t>
            </a:r>
            <a:r>
              <a:rPr lang="en-GB" altLang="zh-TW" i="1" dirty="0" err="1">
                <a:solidFill>
                  <a:srgbClr val="FF0000"/>
                </a:solidFill>
              </a:rPr>
              <a:t>dirname</a:t>
            </a:r>
            <a:r>
              <a:rPr lang="en-GB" altLang="zh-TW" dirty="0"/>
              <a:t>” to disable the executable permission of this directory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dirty="0"/>
              <a:t>then trying “</a:t>
            </a:r>
            <a:r>
              <a:rPr lang="en-GB" altLang="zh-TW" dirty="0">
                <a:solidFill>
                  <a:srgbClr val="FF0000"/>
                </a:solidFill>
              </a:rPr>
              <a:t>cd</a:t>
            </a:r>
            <a:r>
              <a:rPr lang="en-GB" altLang="zh-TW" dirty="0"/>
              <a:t>” to this directory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dirty="0"/>
              <a:t>use “</a:t>
            </a:r>
            <a:r>
              <a:rPr lang="en-GB" altLang="zh-TW" dirty="0" err="1">
                <a:solidFill>
                  <a:srgbClr val="FF0000"/>
                </a:solidFill>
              </a:rPr>
              <a:t>chmod</a:t>
            </a:r>
            <a:r>
              <a:rPr lang="en-GB" altLang="zh-TW" dirty="0">
                <a:solidFill>
                  <a:srgbClr val="FF0000"/>
                </a:solidFill>
              </a:rPr>
              <a:t> +x </a:t>
            </a:r>
            <a:r>
              <a:rPr lang="en-GB" altLang="zh-TW" i="1" dirty="0" err="1">
                <a:solidFill>
                  <a:srgbClr val="FF0000"/>
                </a:solidFill>
              </a:rPr>
              <a:t>dirname</a:t>
            </a:r>
            <a:r>
              <a:rPr lang="en-GB" altLang="zh-TW" dirty="0"/>
              <a:t>” to enable the executable permission of this directory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3CAB4E-564C-1843-BD26-00F5B2B940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24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File types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TW"/>
              <a:t>Some “file” is not a “file”…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6D4D59-3A90-0441-B344-BEAF024CEB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25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5300" name="AutoShape 3"/>
          <p:cNvSpPr>
            <a:spLocks noChangeArrowheads="1"/>
          </p:cNvSpPr>
          <p:nvPr/>
        </p:nvSpPr>
        <p:spPr bwMode="auto">
          <a:xfrm>
            <a:off x="611188" y="3213100"/>
            <a:ext cx="361950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608013" y="2636838"/>
            <a:ext cx="2109787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type of an entry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BFE05F-63AA-834D-A771-DF98723084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26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7348" name="AutoShape 3"/>
          <p:cNvSpPr>
            <a:spLocks noChangeArrowheads="1"/>
          </p:cNvSpPr>
          <p:nvPr/>
        </p:nvSpPr>
        <p:spPr bwMode="auto">
          <a:xfrm>
            <a:off x="611188" y="3429000"/>
            <a:ext cx="6769100" cy="36036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54063" y="2781300"/>
            <a:ext cx="1741487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regular file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8BA324-DFEC-A74B-A2B6-F1FB4FA44C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27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539750" y="4652963"/>
            <a:ext cx="6840538" cy="36036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823913" y="4076700"/>
            <a:ext cx="2749550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a special entry (pipe)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B97385-41F7-294B-A2B5-A7403AD39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28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 feature of UNIX system design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/>
              <a:t>I/O devices are accessed like accessing a file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>
                <a:solidFill>
                  <a:srgbClr val="FF0000"/>
                </a:solidFill>
              </a:rPr>
              <a:t>stream access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/>
              <a:t>there are lots of special entries in the file system that representing I/O devices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pipe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block device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…and more…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40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/>
              <a:t>see what’s in your “/dev/” directory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67F8C8-E94D-4248-8140-175068E97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29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Outline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Recap: UNIX architecture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Browsing the file system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User’s view: operating on I/O stream</a:t>
            </a:r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System calls for files and I/O streams access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EBC1B9-F184-2441-838D-6F5950214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In-Class Exercise (1)</a:t>
            </a:r>
            <a:r>
              <a:rPr lang="ar-SA" altLang="zh-TW">
                <a:cs typeface="Arial" panose="020B0604020202020204" pitchFamily="34" charset="0"/>
              </a:rPr>
              <a:t>‏</a:t>
            </a:r>
            <a:endParaRPr lang="en-GB" altLang="zh-TW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re-direction something into a file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>
                <a:solidFill>
                  <a:srgbClr val="FF0000"/>
                </a:solidFill>
              </a:rPr>
              <a:t>echo haha &gt; test.txt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72CB90-84C2-4D4F-9EB3-85753325F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30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In-Class Exercise (2)</a:t>
            </a:r>
            <a:r>
              <a:rPr lang="ar-SA" altLang="zh-TW">
                <a:cs typeface="Arial" panose="020B0604020202020204" pitchFamily="34" charset="0"/>
              </a:rPr>
              <a:t>‏</a:t>
            </a:r>
            <a:endParaRPr lang="en-GB" altLang="zh-TW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dirty="0"/>
              <a:t>open two terminal windows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dirty="0"/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dirty="0"/>
              <a:t>find out “</a:t>
            </a:r>
            <a:r>
              <a:rPr lang="en-GB" altLang="zh-TW" sz="2800" dirty="0">
                <a:solidFill>
                  <a:srgbClr val="FF0000"/>
                </a:solidFill>
              </a:rPr>
              <a:t>device files</a:t>
            </a:r>
            <a:r>
              <a:rPr lang="en-GB" altLang="zh-TW" sz="2800" dirty="0"/>
              <a:t>” standing for your terminals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try “</a:t>
            </a:r>
            <a:r>
              <a:rPr lang="en-GB" altLang="zh-TW" sz="2400" dirty="0">
                <a:solidFill>
                  <a:srgbClr val="FF0000"/>
                </a:solidFill>
              </a:rPr>
              <a:t>ls –l </a:t>
            </a:r>
            <a:r>
              <a:rPr lang="en-GB" altLang="zh-TW" sz="2400">
                <a:solidFill>
                  <a:srgbClr val="FF0000"/>
                </a:solidFill>
              </a:rPr>
              <a:t>/dev/pts </a:t>
            </a:r>
            <a:r>
              <a:rPr lang="en-GB" altLang="zh-TW" sz="2400" dirty="0">
                <a:solidFill>
                  <a:srgbClr val="FF0000"/>
                </a:solidFill>
              </a:rPr>
              <a:t>| grep </a:t>
            </a:r>
            <a:r>
              <a:rPr lang="en-GB" altLang="zh-TW" sz="2400" i="1" dirty="0" err="1">
                <a:solidFill>
                  <a:srgbClr val="FF0000"/>
                </a:solidFill>
              </a:rPr>
              <a:t>yourname</a:t>
            </a:r>
            <a:r>
              <a:rPr lang="en-GB" altLang="zh-TW" sz="2400" dirty="0"/>
              <a:t>”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 dirty="0"/>
          </a:p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 dirty="0"/>
              <a:t>trying to send a string from one of your terminal to the other terminal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e.g. “</a:t>
            </a:r>
            <a:r>
              <a:rPr lang="en-GB" altLang="zh-TW" sz="2400" dirty="0">
                <a:solidFill>
                  <a:srgbClr val="FF0000"/>
                </a:solidFill>
              </a:rPr>
              <a:t>echo Hello &gt; /dev/pts/1</a:t>
            </a:r>
            <a:r>
              <a:rPr lang="en-GB" altLang="zh-TW" sz="2400" dirty="0"/>
              <a:t>”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4376F2-4547-4C49-834E-356F27208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Attributes of a file/directory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7588" name="AutoShape 3"/>
          <p:cNvSpPr>
            <a:spLocks noChangeArrowheads="1"/>
          </p:cNvSpPr>
          <p:nvPr/>
        </p:nvSpPr>
        <p:spPr bwMode="auto">
          <a:xfrm>
            <a:off x="611188" y="3213100"/>
            <a:ext cx="504825" cy="230505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752475" y="5661025"/>
            <a:ext cx="22621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400">
                <a:solidFill>
                  <a:srgbClr val="FF0000"/>
                </a:solidFill>
              </a:rPr>
              <a:t>type of this entry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F7D95B-C275-0042-B6A6-ED6161BA95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32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How to write a program that accessing files and I/O streams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standard library functions in user mode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E41C4B-9F62-9246-A5FA-292F6250B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33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Usual way to access a file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133600"/>
            <a:ext cx="3887788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use standard library functions such as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>
                <a:solidFill>
                  <a:srgbClr val="FF0000"/>
                </a:solidFill>
              </a:rPr>
              <a:t>fopen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>
                <a:solidFill>
                  <a:srgbClr val="FF0000"/>
                </a:solidFill>
              </a:rPr>
              <a:t>fread, fwrite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>
                <a:solidFill>
                  <a:srgbClr val="FF0000"/>
                </a:solidFill>
              </a:rPr>
              <a:t>fprintf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213225" y="2133600"/>
            <a:ext cx="4727575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main ()</a:t>
            </a:r>
            <a:r>
              <a:rPr lang="ar-SA" altLang="zh-TW" sz="1800">
                <a:cs typeface="Arial" panose="020B0604020202020204" pitchFamily="34" charset="0"/>
              </a:rPr>
              <a:t>‏</a:t>
            </a: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FILE *fp1, *fp2;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fp1 = fopen (file_name1, “r”);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fp2 = fopen (file_name2, “w”);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fread (fp1, buf, sizeof(int), num_elem);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fwrite (fp2, buf, sizeof(int), num_elem);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fprintf (fp3, “pretty string format %d\n”, num);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….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GB" altLang="zh-TW" sz="18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50DFFC-AAA6-344B-BC39-AF0E58453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34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System structure of file access functions</a:t>
            </a:r>
          </a:p>
        </p:txBody>
      </p:sp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898525" y="2060575"/>
            <a:ext cx="6770688" cy="4246563"/>
            <a:chOff x="566" y="1298"/>
            <a:chExt cx="4265" cy="2675"/>
          </a:xfrm>
        </p:grpSpPr>
        <p:sp>
          <p:nvSpPr>
            <p:cNvPr id="73732" name="Rectangle 3"/>
            <p:cNvSpPr>
              <a:spLocks noChangeArrowheads="1"/>
            </p:cNvSpPr>
            <p:nvPr/>
          </p:nvSpPr>
          <p:spPr bwMode="auto">
            <a:xfrm>
              <a:off x="1837" y="1298"/>
              <a:ext cx="2995" cy="113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73733" name="Group 4"/>
            <p:cNvGrpSpPr>
              <a:grpSpLocks/>
            </p:cNvGrpSpPr>
            <p:nvPr/>
          </p:nvGrpSpPr>
          <p:grpSpPr bwMode="auto">
            <a:xfrm>
              <a:off x="2019" y="2160"/>
              <a:ext cx="2358" cy="272"/>
              <a:chOff x="2019" y="2160"/>
              <a:chExt cx="2358" cy="272"/>
            </a:xfrm>
          </p:grpSpPr>
          <p:sp>
            <p:nvSpPr>
              <p:cNvPr id="73750" name="Rectangle 5"/>
              <p:cNvSpPr>
                <a:spLocks noChangeArrowheads="1"/>
              </p:cNvSpPr>
              <p:nvPr/>
            </p:nvSpPr>
            <p:spPr bwMode="auto">
              <a:xfrm>
                <a:off x="378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fprintf</a:t>
                </a:r>
              </a:p>
            </p:txBody>
          </p:sp>
          <p:sp>
            <p:nvSpPr>
              <p:cNvPr id="73751" name="Rectangle 6"/>
              <p:cNvSpPr>
                <a:spLocks noChangeArrowheads="1"/>
              </p:cNvSpPr>
              <p:nvPr/>
            </p:nvSpPr>
            <p:spPr bwMode="auto">
              <a:xfrm>
                <a:off x="2019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fopen</a:t>
                </a:r>
              </a:p>
            </p:txBody>
          </p:sp>
          <p:sp>
            <p:nvSpPr>
              <p:cNvPr id="73752" name="Rectangle 7"/>
              <p:cNvSpPr>
                <a:spLocks noChangeArrowheads="1"/>
              </p:cNvSpPr>
              <p:nvPr/>
            </p:nvSpPr>
            <p:spPr bwMode="auto">
              <a:xfrm>
                <a:off x="260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fread</a:t>
                </a:r>
              </a:p>
            </p:txBody>
          </p:sp>
          <p:sp>
            <p:nvSpPr>
              <p:cNvPr id="73753" name="Rectangle 8"/>
              <p:cNvSpPr>
                <a:spLocks noChangeArrowheads="1"/>
              </p:cNvSpPr>
              <p:nvPr/>
            </p:nvSpPr>
            <p:spPr bwMode="auto">
              <a:xfrm>
                <a:off x="3198" y="2160"/>
                <a:ext cx="590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fwrite</a:t>
                </a:r>
              </a:p>
            </p:txBody>
          </p:sp>
        </p:grpSp>
        <p:sp>
          <p:nvSpPr>
            <p:cNvPr id="73734" name="Text Box 9"/>
            <p:cNvSpPr txBox="1">
              <a:spLocks noChangeArrowheads="1"/>
            </p:cNvSpPr>
            <p:nvPr/>
          </p:nvSpPr>
          <p:spPr bwMode="auto">
            <a:xfrm>
              <a:off x="2064" y="1389"/>
              <a:ext cx="94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User Process</a:t>
              </a:r>
            </a:p>
          </p:txBody>
        </p:sp>
        <p:grpSp>
          <p:nvGrpSpPr>
            <p:cNvPr id="73735" name="Group 10"/>
            <p:cNvGrpSpPr>
              <a:grpSpLocks/>
            </p:cNvGrpSpPr>
            <p:nvPr/>
          </p:nvGrpSpPr>
          <p:grpSpPr bwMode="auto">
            <a:xfrm>
              <a:off x="1701" y="3203"/>
              <a:ext cx="2993" cy="770"/>
              <a:chOff x="1701" y="3203"/>
              <a:chExt cx="2993" cy="770"/>
            </a:xfrm>
          </p:grpSpPr>
          <p:sp>
            <p:nvSpPr>
              <p:cNvPr id="73743" name="Rectangle 11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open</a:t>
                </a:r>
              </a:p>
            </p:txBody>
          </p:sp>
          <p:sp>
            <p:nvSpPr>
              <p:cNvPr id="73744" name="Rectangle 12"/>
              <p:cNvSpPr>
                <a:spLocks noChangeArrowheads="1"/>
              </p:cNvSpPr>
              <p:nvPr/>
            </p:nvSpPr>
            <p:spPr bwMode="auto">
              <a:xfrm>
                <a:off x="2200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create</a:t>
                </a:r>
              </a:p>
            </p:txBody>
          </p:sp>
          <p:sp>
            <p:nvSpPr>
              <p:cNvPr id="73745" name="Rectangle 13"/>
              <p:cNvSpPr>
                <a:spLocks noChangeArrowheads="1"/>
              </p:cNvSpPr>
              <p:nvPr/>
            </p:nvSpPr>
            <p:spPr bwMode="auto">
              <a:xfrm>
                <a:off x="2699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read</a:t>
                </a:r>
              </a:p>
            </p:txBody>
          </p:sp>
          <p:sp>
            <p:nvSpPr>
              <p:cNvPr id="73746" name="Rectangle 14"/>
              <p:cNvSpPr>
                <a:spLocks noChangeArrowheads="1"/>
              </p:cNvSpPr>
              <p:nvPr/>
            </p:nvSpPr>
            <p:spPr bwMode="auto">
              <a:xfrm>
                <a:off x="3198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write</a:t>
                </a:r>
              </a:p>
            </p:txBody>
          </p:sp>
          <p:sp>
            <p:nvSpPr>
              <p:cNvPr id="73747" name="Rectangle 15"/>
              <p:cNvSpPr>
                <a:spLocks noChangeArrowheads="1"/>
              </p:cNvSpPr>
              <p:nvPr/>
            </p:nvSpPr>
            <p:spPr bwMode="auto">
              <a:xfrm>
                <a:off x="3697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fcntl</a:t>
                </a:r>
              </a:p>
            </p:txBody>
          </p:sp>
          <p:sp>
            <p:nvSpPr>
              <p:cNvPr id="73748" name="Rectangle 16"/>
              <p:cNvSpPr>
                <a:spLocks noChangeArrowheads="1"/>
              </p:cNvSpPr>
              <p:nvPr/>
            </p:nvSpPr>
            <p:spPr bwMode="auto">
              <a:xfrm>
                <a:off x="4196" y="3203"/>
                <a:ext cx="499" cy="273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close</a:t>
                </a:r>
              </a:p>
            </p:txBody>
          </p:sp>
          <p:sp>
            <p:nvSpPr>
              <p:cNvPr id="73749" name="Rectangle 17"/>
              <p:cNvSpPr>
                <a:spLocks noChangeArrowheads="1"/>
              </p:cNvSpPr>
              <p:nvPr/>
            </p:nvSpPr>
            <p:spPr bwMode="auto">
              <a:xfrm>
                <a:off x="1701" y="3475"/>
                <a:ext cx="2994" cy="499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OS Kernel</a:t>
                </a:r>
              </a:p>
            </p:txBody>
          </p:sp>
        </p:grpSp>
        <p:sp>
          <p:nvSpPr>
            <p:cNvPr id="73736" name="AutoShape 18"/>
            <p:cNvSpPr>
              <a:spLocks/>
            </p:cNvSpPr>
            <p:nvPr/>
          </p:nvSpPr>
          <p:spPr bwMode="auto">
            <a:xfrm rot="-5400000">
              <a:off x="3083" y="1368"/>
              <a:ext cx="227" cy="2358"/>
            </a:xfrm>
            <a:prstGeom prst="leftBrace">
              <a:avLst>
                <a:gd name="adj1" fmla="val 8656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3737" name="AutoShape 19"/>
            <p:cNvSpPr>
              <a:spLocks/>
            </p:cNvSpPr>
            <p:nvPr/>
          </p:nvSpPr>
          <p:spPr bwMode="auto">
            <a:xfrm rot="5400000" flipV="1">
              <a:off x="3060" y="1571"/>
              <a:ext cx="227" cy="2948"/>
            </a:xfrm>
            <a:prstGeom prst="leftBrace">
              <a:avLst>
                <a:gd name="adj1" fmla="val 108223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3738" name="Line 20"/>
            <p:cNvSpPr>
              <a:spLocks noChangeShapeType="1"/>
            </p:cNvSpPr>
            <p:nvPr/>
          </p:nvSpPr>
          <p:spPr bwMode="auto">
            <a:xfrm>
              <a:off x="3198" y="2659"/>
              <a:ext cx="1" cy="2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39" name="Text Box 21"/>
            <p:cNvSpPr txBox="1">
              <a:spLocks noChangeArrowheads="1"/>
            </p:cNvSpPr>
            <p:nvPr/>
          </p:nvSpPr>
          <p:spPr bwMode="auto">
            <a:xfrm>
              <a:off x="566" y="1888"/>
              <a:ext cx="11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library functions</a:t>
              </a:r>
            </a:p>
          </p:txBody>
        </p:sp>
        <p:sp>
          <p:nvSpPr>
            <p:cNvPr id="73740" name="Text Box 22"/>
            <p:cNvSpPr txBox="1">
              <a:spLocks noChangeArrowheads="1"/>
            </p:cNvSpPr>
            <p:nvPr/>
          </p:nvSpPr>
          <p:spPr bwMode="auto">
            <a:xfrm>
              <a:off x="657" y="2886"/>
              <a:ext cx="89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system calls</a:t>
              </a:r>
            </a:p>
          </p:txBody>
        </p:sp>
        <p:sp>
          <p:nvSpPr>
            <p:cNvPr id="73741" name="Line 23"/>
            <p:cNvSpPr>
              <a:spLocks noChangeShapeType="1"/>
            </p:cNvSpPr>
            <p:nvPr/>
          </p:nvSpPr>
          <p:spPr bwMode="auto">
            <a:xfrm>
              <a:off x="1701" y="2069"/>
              <a:ext cx="227" cy="13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742" name="Line 24"/>
            <p:cNvSpPr>
              <a:spLocks noChangeShapeType="1"/>
            </p:cNvSpPr>
            <p:nvPr/>
          </p:nvSpPr>
          <p:spPr bwMode="auto">
            <a:xfrm>
              <a:off x="1384" y="3158"/>
              <a:ext cx="363" cy="227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17F2CE-0149-1448-AD1C-6A9B3B246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35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General view: a stream of 0s and 1s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172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/>
              <a:t>UNIX treats a file as a stream of binary code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/>
              <a:t>UNIX has no knowledge on content types of files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not distinguishing text file, binary file, database record, etc.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323850" y="4149725"/>
            <a:ext cx="8639175" cy="2230438"/>
            <a:chOff x="204" y="2614"/>
            <a:chExt cx="5442" cy="1405"/>
          </a:xfrm>
        </p:grpSpPr>
        <p:grpSp>
          <p:nvGrpSpPr>
            <p:cNvPr id="75781" name="Group 4"/>
            <p:cNvGrpSpPr>
              <a:grpSpLocks/>
            </p:cNvGrpSpPr>
            <p:nvPr/>
          </p:nvGrpSpPr>
          <p:grpSpPr bwMode="auto">
            <a:xfrm>
              <a:off x="2064" y="3294"/>
              <a:ext cx="1722" cy="619"/>
              <a:chOff x="2064" y="3294"/>
              <a:chExt cx="1722" cy="619"/>
            </a:xfrm>
          </p:grpSpPr>
          <p:grpSp>
            <p:nvGrpSpPr>
              <p:cNvPr id="75805" name="Group 5"/>
              <p:cNvGrpSpPr>
                <a:grpSpLocks/>
              </p:cNvGrpSpPr>
              <p:nvPr/>
            </p:nvGrpSpPr>
            <p:grpSpPr bwMode="auto">
              <a:xfrm>
                <a:off x="2064" y="3294"/>
                <a:ext cx="1722" cy="289"/>
                <a:chOff x="2064" y="3294"/>
                <a:chExt cx="1722" cy="289"/>
              </a:xfrm>
            </p:grpSpPr>
            <p:sp>
              <p:nvSpPr>
                <p:cNvPr id="75808" name="Rectangle 6"/>
                <p:cNvSpPr>
                  <a:spLocks noChangeArrowheads="1"/>
                </p:cNvSpPr>
                <p:nvPr/>
              </p:nvSpPr>
              <p:spPr bwMode="auto">
                <a:xfrm>
                  <a:off x="2064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0x20</a:t>
                  </a:r>
                </a:p>
              </p:txBody>
            </p:sp>
            <p:sp>
              <p:nvSpPr>
                <p:cNvPr id="75809" name="Rectangle 7"/>
                <p:cNvSpPr>
                  <a:spLocks noChangeArrowheads="1"/>
                </p:cNvSpPr>
                <p:nvPr/>
              </p:nvSpPr>
              <p:spPr bwMode="auto">
                <a:xfrm>
                  <a:off x="2472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0x3f</a:t>
                  </a:r>
                </a:p>
              </p:txBody>
            </p:sp>
            <p:sp>
              <p:nvSpPr>
                <p:cNvPr id="75810" name="Rectangle 8"/>
                <p:cNvSpPr>
                  <a:spLocks noChangeArrowheads="1"/>
                </p:cNvSpPr>
                <p:nvPr/>
              </p:nvSpPr>
              <p:spPr bwMode="auto">
                <a:xfrm>
                  <a:off x="2880" y="3294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811" name="Rectangle 9"/>
                <p:cNvSpPr>
                  <a:spLocks noChangeArrowheads="1"/>
                </p:cNvSpPr>
                <p:nvPr/>
              </p:nvSpPr>
              <p:spPr bwMode="auto">
                <a:xfrm>
                  <a:off x="3379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0xfc</a:t>
                  </a:r>
                </a:p>
              </p:txBody>
            </p:sp>
          </p:grpSp>
          <p:sp>
            <p:nvSpPr>
              <p:cNvPr id="75806" name="AutoShape 10"/>
              <p:cNvSpPr>
                <a:spLocks/>
              </p:cNvSpPr>
              <p:nvPr/>
            </p:nvSpPr>
            <p:spPr bwMode="auto">
              <a:xfrm rot="-5400000">
                <a:off x="2830" y="2819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7" name="Text Box 11"/>
              <p:cNvSpPr txBox="1">
                <a:spLocks noChangeArrowheads="1"/>
              </p:cNvSpPr>
              <p:nvPr/>
            </p:nvSpPr>
            <p:spPr bwMode="auto">
              <a:xfrm>
                <a:off x="2655" y="3682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75782" name="Group 12"/>
            <p:cNvGrpSpPr>
              <a:grpSpLocks/>
            </p:cNvGrpSpPr>
            <p:nvPr/>
          </p:nvGrpSpPr>
          <p:grpSpPr bwMode="auto">
            <a:xfrm>
              <a:off x="340" y="3294"/>
              <a:ext cx="1722" cy="619"/>
              <a:chOff x="340" y="3294"/>
              <a:chExt cx="1722" cy="619"/>
            </a:xfrm>
          </p:grpSpPr>
          <p:grpSp>
            <p:nvGrpSpPr>
              <p:cNvPr id="75798" name="Group 13"/>
              <p:cNvGrpSpPr>
                <a:grpSpLocks/>
              </p:cNvGrpSpPr>
              <p:nvPr/>
            </p:nvGrpSpPr>
            <p:grpSpPr bwMode="auto">
              <a:xfrm>
                <a:off x="340" y="3294"/>
                <a:ext cx="1722" cy="289"/>
                <a:chOff x="340" y="3294"/>
                <a:chExt cx="1722" cy="289"/>
              </a:xfrm>
            </p:grpSpPr>
            <p:sp>
              <p:nvSpPr>
                <p:cNvPr id="7580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0x10</a:t>
                  </a:r>
                </a:p>
              </p:txBody>
            </p:sp>
            <p:sp>
              <p:nvSpPr>
                <p:cNvPr id="75802" name="Rectangle 15"/>
                <p:cNvSpPr>
                  <a:spLocks noChangeArrowheads="1"/>
                </p:cNvSpPr>
                <p:nvPr/>
              </p:nvSpPr>
              <p:spPr bwMode="auto">
                <a:xfrm>
                  <a:off x="748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0x2f</a:t>
                  </a:r>
                </a:p>
              </p:txBody>
            </p:sp>
            <p:sp>
              <p:nvSpPr>
                <p:cNvPr id="75803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3294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804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3294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0x3c</a:t>
                  </a:r>
                </a:p>
              </p:txBody>
            </p:sp>
          </p:grpSp>
          <p:sp>
            <p:nvSpPr>
              <p:cNvPr id="75799" name="AutoShape 18"/>
              <p:cNvSpPr>
                <a:spLocks/>
              </p:cNvSpPr>
              <p:nvPr/>
            </p:nvSpPr>
            <p:spPr bwMode="auto">
              <a:xfrm rot="-5400000">
                <a:off x="1106" y="2819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800" name="Text Box 19"/>
              <p:cNvSpPr txBox="1">
                <a:spLocks noChangeArrowheads="1"/>
              </p:cNvSpPr>
              <p:nvPr/>
            </p:nvSpPr>
            <p:spPr bwMode="auto">
              <a:xfrm>
                <a:off x="930" y="3682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75783" name="Group 20"/>
            <p:cNvGrpSpPr>
              <a:grpSpLocks/>
            </p:cNvGrpSpPr>
            <p:nvPr/>
          </p:nvGrpSpPr>
          <p:grpSpPr bwMode="auto">
            <a:xfrm>
              <a:off x="3788" y="3293"/>
              <a:ext cx="1722" cy="619"/>
              <a:chOff x="3788" y="3293"/>
              <a:chExt cx="1722" cy="619"/>
            </a:xfrm>
          </p:grpSpPr>
          <p:grpSp>
            <p:nvGrpSpPr>
              <p:cNvPr id="75791" name="Group 21"/>
              <p:cNvGrpSpPr>
                <a:grpSpLocks/>
              </p:cNvGrpSpPr>
              <p:nvPr/>
            </p:nvGrpSpPr>
            <p:grpSpPr bwMode="auto">
              <a:xfrm>
                <a:off x="3788" y="3293"/>
                <a:ext cx="1722" cy="289"/>
                <a:chOff x="3788" y="3293"/>
                <a:chExt cx="1722" cy="289"/>
              </a:xfrm>
            </p:grpSpPr>
            <p:sp>
              <p:nvSpPr>
                <p:cNvPr id="75794" name="Rectangle 22"/>
                <p:cNvSpPr>
                  <a:spLocks noChangeArrowheads="1"/>
                </p:cNvSpPr>
                <p:nvPr/>
              </p:nvSpPr>
              <p:spPr bwMode="auto">
                <a:xfrm>
                  <a:off x="3788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0xa0</a:t>
                  </a:r>
                </a:p>
              </p:txBody>
            </p:sp>
            <p:sp>
              <p:nvSpPr>
                <p:cNvPr id="75795" name="Rectangle 23"/>
                <p:cNvSpPr>
                  <a:spLocks noChangeArrowheads="1"/>
                </p:cNvSpPr>
                <p:nvPr/>
              </p:nvSpPr>
              <p:spPr bwMode="auto">
                <a:xfrm>
                  <a:off x="4196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0xbf</a:t>
                  </a:r>
                </a:p>
              </p:txBody>
            </p:sp>
            <p:sp>
              <p:nvSpPr>
                <p:cNvPr id="75796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4" y="3293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75797" name="Rectangle 25"/>
                <p:cNvSpPr>
                  <a:spLocks noChangeArrowheads="1"/>
                </p:cNvSpPr>
                <p:nvPr/>
              </p:nvSpPr>
              <p:spPr bwMode="auto">
                <a:xfrm>
                  <a:off x="5103" y="3293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0xdc</a:t>
                  </a:r>
                </a:p>
              </p:txBody>
            </p:sp>
          </p:grpSp>
          <p:sp>
            <p:nvSpPr>
              <p:cNvPr id="75792" name="AutoShape 26"/>
              <p:cNvSpPr>
                <a:spLocks/>
              </p:cNvSpPr>
              <p:nvPr/>
            </p:nvSpPr>
            <p:spPr bwMode="auto">
              <a:xfrm rot="-5400000">
                <a:off x="4554" y="2818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75793" name="Text Box 27"/>
              <p:cNvSpPr txBox="1">
                <a:spLocks noChangeArrowheads="1"/>
              </p:cNvSpPr>
              <p:nvPr/>
            </p:nvSpPr>
            <p:spPr bwMode="auto">
              <a:xfrm>
                <a:off x="4379" y="3681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sp>
          <p:nvSpPr>
            <p:cNvPr id="75784" name="Line 28"/>
            <p:cNvSpPr>
              <a:spLocks noChangeShapeType="1"/>
            </p:cNvSpPr>
            <p:nvPr/>
          </p:nvSpPr>
          <p:spPr bwMode="auto">
            <a:xfrm>
              <a:off x="4059" y="3098"/>
              <a:ext cx="4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785" name="Text Box 29"/>
            <p:cNvSpPr txBox="1">
              <a:spLocks noChangeArrowheads="1"/>
            </p:cNvSpPr>
            <p:nvPr/>
          </p:nvSpPr>
          <p:spPr bwMode="auto">
            <a:xfrm>
              <a:off x="4469" y="2953"/>
              <a:ext cx="54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</a:t>
              </a:r>
            </a:p>
          </p:txBody>
        </p:sp>
        <p:sp>
          <p:nvSpPr>
            <p:cNvPr id="75786" name="Rectangle 30"/>
            <p:cNvSpPr>
              <a:spLocks noChangeArrowheads="1"/>
            </p:cNvSpPr>
            <p:nvPr/>
          </p:nvSpPr>
          <p:spPr bwMode="auto">
            <a:xfrm>
              <a:off x="204" y="2614"/>
              <a:ext cx="5443" cy="140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5787" name="Text Box 31"/>
            <p:cNvSpPr txBox="1">
              <a:spLocks noChangeArrowheads="1"/>
            </p:cNvSpPr>
            <p:nvPr/>
          </p:nvSpPr>
          <p:spPr bwMode="auto">
            <a:xfrm>
              <a:off x="205" y="2662"/>
              <a:ext cx="3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disk</a:t>
              </a:r>
            </a:p>
          </p:txBody>
        </p:sp>
        <p:grpSp>
          <p:nvGrpSpPr>
            <p:cNvPr id="75788" name="Group 32"/>
            <p:cNvGrpSpPr>
              <a:grpSpLocks/>
            </p:cNvGrpSpPr>
            <p:nvPr/>
          </p:nvGrpSpPr>
          <p:grpSpPr bwMode="auto">
            <a:xfrm>
              <a:off x="1429" y="2886"/>
              <a:ext cx="442" cy="393"/>
              <a:chOff x="1429" y="2886"/>
              <a:chExt cx="442" cy="393"/>
            </a:xfrm>
          </p:grpSpPr>
          <p:sp>
            <p:nvSpPr>
              <p:cNvPr id="75789" name="Text Box 33"/>
              <p:cNvSpPr txBox="1">
                <a:spLocks noChangeArrowheads="1"/>
              </p:cNvSpPr>
              <p:nvPr/>
            </p:nvSpPr>
            <p:spPr bwMode="auto">
              <a:xfrm>
                <a:off x="1429" y="2886"/>
                <a:ext cx="44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FF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>
                    <a:solidFill>
                      <a:srgbClr val="FF0000"/>
                    </a:solidFill>
                  </a:rPr>
                  <a:t>offset</a:t>
                </a:r>
              </a:p>
            </p:txBody>
          </p:sp>
          <p:sp>
            <p:nvSpPr>
              <p:cNvPr id="75790" name="Line 34"/>
              <p:cNvSpPr>
                <a:spLocks noChangeShapeType="1"/>
              </p:cNvSpPr>
              <p:nvPr/>
            </p:nvSpPr>
            <p:spPr bwMode="auto">
              <a:xfrm>
                <a:off x="1669" y="3054"/>
                <a:ext cx="1" cy="226"/>
              </a:xfrm>
              <a:prstGeom prst="line">
                <a:avLst/>
              </a:prstGeom>
              <a:noFill/>
              <a:ln w="936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0A7D07-9595-1F4A-9D30-7B9041284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36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Three examples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in demo/</a:t>
            </a:r>
            <a:r>
              <a:rPr lang="en-GB" altLang="zh-TW" sz="2400" dirty="0" err="1"/>
              <a:t>files_demo</a:t>
            </a:r>
            <a:endParaRPr lang="en-GB" altLang="zh-TW" sz="24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4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Example 1: text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err="1"/>
              <a:t>write_text.c</a:t>
            </a:r>
            <a:r>
              <a:rPr lang="en-GB" altLang="zh-TW" sz="2000" dirty="0"/>
              <a:t> and </a:t>
            </a:r>
            <a:r>
              <a:rPr lang="en-GB" altLang="zh-TW" sz="2000" dirty="0" err="1"/>
              <a:t>read_text.c</a:t>
            </a:r>
            <a:endParaRPr lang="en-GB" altLang="zh-TW" sz="2000" dirty="0"/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Example 2: binary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err="1"/>
              <a:t>write_bin.c</a:t>
            </a:r>
            <a:r>
              <a:rPr lang="en-GB" altLang="zh-TW" sz="2000" dirty="0"/>
              <a:t> and </a:t>
            </a:r>
            <a:r>
              <a:rPr lang="en-GB" altLang="zh-TW" sz="2000" dirty="0" err="1"/>
              <a:t>read_bin.c</a:t>
            </a:r>
            <a:endParaRPr lang="en-GB" altLang="zh-TW" sz="2000" dirty="0"/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Example 3: mixed text and binary file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 dirty="0" err="1"/>
              <a:t>write_mixed.c</a:t>
            </a:r>
            <a:r>
              <a:rPr lang="en-GB" altLang="zh-TW" sz="2000" dirty="0"/>
              <a:t> and </a:t>
            </a:r>
            <a:r>
              <a:rPr lang="en-GB" altLang="zh-TW" sz="2000" dirty="0" err="1"/>
              <a:t>read_mixed.c</a:t>
            </a:r>
            <a:endParaRPr lang="en-GB" altLang="zh-TW" sz="2000" dirty="0"/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0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 dirty="0"/>
              <a:t>You can view a binary file with </a:t>
            </a:r>
            <a:r>
              <a:rPr lang="en-GB" altLang="zh-TW" sz="2400" dirty="0" err="1"/>
              <a:t>okteta</a:t>
            </a:r>
            <a:r>
              <a:rPr lang="en-GB" altLang="zh-TW" sz="2400" dirty="0"/>
              <a:t> (</a:t>
            </a:r>
            <a:r>
              <a:rPr lang="en-GB" altLang="zh-TW" sz="2400" dirty="0" err="1"/>
              <a:t>khexedit</a:t>
            </a:r>
            <a:r>
              <a:rPr lang="en-GB" altLang="zh-TW" sz="2400" dirty="0"/>
              <a:t>), </a:t>
            </a:r>
            <a:r>
              <a:rPr lang="en-GB" altLang="zh-TW" sz="2400" dirty="0" err="1"/>
              <a:t>ghex</a:t>
            </a:r>
            <a:r>
              <a:rPr lang="en-GB" altLang="zh-TW" sz="2400" dirty="0"/>
              <a:t>, </a:t>
            </a:r>
            <a:r>
              <a:rPr lang="en-GB" altLang="zh-TW" sz="2400" dirty="0" err="1"/>
              <a:t>xxd</a:t>
            </a:r>
            <a:r>
              <a:rPr lang="en-GB" altLang="zh-TW" sz="2400" dirty="0"/>
              <a:t> or </a:t>
            </a:r>
            <a:r>
              <a:rPr lang="en-GB" altLang="zh-TW" sz="2400" dirty="0" err="1"/>
              <a:t>hexedit</a:t>
            </a:r>
            <a:r>
              <a:rPr lang="en-GB" altLang="zh-TW" sz="2400" dirty="0"/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FEEC37-3E01-4B43-AA42-575EA7A61E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37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File access using system calls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use open, read, write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3E6F9C-E14B-6D43-965D-0FFC7C6FD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38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General rule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Open before you access any files or I/O devices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684213" y="3284538"/>
            <a:ext cx="4308475" cy="2941637"/>
            <a:chOff x="429" y="2069"/>
            <a:chExt cx="2714" cy="1853"/>
          </a:xfrm>
        </p:grpSpPr>
        <p:sp>
          <p:nvSpPr>
            <p:cNvPr id="81940" name="Text Box 5"/>
            <p:cNvSpPr txBox="1">
              <a:spLocks noChangeArrowheads="1"/>
            </p:cNvSpPr>
            <p:nvPr/>
          </p:nvSpPr>
          <p:spPr bwMode="auto">
            <a:xfrm>
              <a:off x="843" y="2568"/>
              <a:ext cx="2269" cy="58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fd = open (file_name, O_RDONLY);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zh-TW" sz="1800"/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n_read = read (fd, buf, buf_size);</a:t>
              </a:r>
            </a:p>
          </p:txBody>
        </p:sp>
        <p:sp>
          <p:nvSpPr>
            <p:cNvPr id="81941" name="Text Box 6"/>
            <p:cNvSpPr txBox="1">
              <a:spLocks noChangeArrowheads="1"/>
            </p:cNvSpPr>
            <p:nvPr/>
          </p:nvSpPr>
          <p:spPr bwMode="auto">
            <a:xfrm>
              <a:off x="842" y="3339"/>
              <a:ext cx="2301" cy="58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fd = open (file_name, O_WRONLY);</a:t>
              </a:r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GB" altLang="zh-TW" sz="1800"/>
            </a:p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 (fd, buf, buf_size);</a:t>
              </a:r>
            </a:p>
          </p:txBody>
        </p:sp>
        <p:sp>
          <p:nvSpPr>
            <p:cNvPr id="81942" name="Text Box 7"/>
            <p:cNvSpPr txBox="1">
              <a:spLocks noChangeArrowheads="1"/>
            </p:cNvSpPr>
            <p:nvPr/>
          </p:nvSpPr>
          <p:spPr bwMode="auto">
            <a:xfrm>
              <a:off x="429" y="2069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file descriptor</a:t>
              </a:r>
            </a:p>
          </p:txBody>
        </p:sp>
        <p:sp>
          <p:nvSpPr>
            <p:cNvPr id="81943" name="Line 8"/>
            <p:cNvSpPr>
              <a:spLocks noChangeShapeType="1"/>
            </p:cNvSpPr>
            <p:nvPr/>
          </p:nvSpPr>
          <p:spPr bwMode="auto">
            <a:xfrm>
              <a:off x="839" y="2296"/>
              <a:ext cx="90" cy="31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44" name="Text Box 9"/>
            <p:cNvSpPr txBox="1">
              <a:spLocks noChangeArrowheads="1"/>
            </p:cNvSpPr>
            <p:nvPr/>
          </p:nvSpPr>
          <p:spPr bwMode="auto">
            <a:xfrm>
              <a:off x="1836" y="2115"/>
              <a:ext cx="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>
                  <a:solidFill>
                    <a:srgbClr val="FF0000"/>
                  </a:solidFill>
                </a:rPr>
                <a:t>status flag</a:t>
              </a:r>
            </a:p>
          </p:txBody>
        </p:sp>
        <p:sp>
          <p:nvSpPr>
            <p:cNvPr id="81945" name="Line 10"/>
            <p:cNvSpPr>
              <a:spLocks noChangeShapeType="1"/>
            </p:cNvSpPr>
            <p:nvPr/>
          </p:nvSpPr>
          <p:spPr bwMode="auto">
            <a:xfrm>
              <a:off x="2245" y="2341"/>
              <a:ext cx="317" cy="227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1925" name="Group 28"/>
          <p:cNvGrpSpPr>
            <a:grpSpLocks/>
          </p:cNvGrpSpPr>
          <p:nvPr/>
        </p:nvGrpSpPr>
        <p:grpSpPr bwMode="auto">
          <a:xfrm>
            <a:off x="5435600" y="3141663"/>
            <a:ext cx="2663825" cy="2990850"/>
            <a:chOff x="3424" y="1979"/>
            <a:chExt cx="1678" cy="1884"/>
          </a:xfrm>
        </p:grpSpPr>
        <p:sp>
          <p:nvSpPr>
            <p:cNvPr id="81926" name="Rectangle 12"/>
            <p:cNvSpPr>
              <a:spLocks noChangeArrowheads="1"/>
            </p:cNvSpPr>
            <p:nvPr/>
          </p:nvSpPr>
          <p:spPr bwMode="auto">
            <a:xfrm>
              <a:off x="3424" y="1979"/>
              <a:ext cx="1678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1927" name="Text Box 13"/>
            <p:cNvSpPr txBox="1">
              <a:spLocks noChangeArrowheads="1"/>
            </p:cNvSpPr>
            <p:nvPr/>
          </p:nvSpPr>
          <p:spPr bwMode="auto">
            <a:xfrm>
              <a:off x="3468" y="1979"/>
              <a:ext cx="6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memory</a:t>
              </a:r>
            </a:p>
          </p:txBody>
        </p:sp>
        <p:sp>
          <p:nvSpPr>
            <p:cNvPr id="81928" name="Rectangle 14"/>
            <p:cNvSpPr>
              <a:spLocks noChangeArrowheads="1"/>
            </p:cNvSpPr>
            <p:nvPr/>
          </p:nvSpPr>
          <p:spPr bwMode="auto">
            <a:xfrm>
              <a:off x="3878" y="2614"/>
              <a:ext cx="635" cy="181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1929" name="Text Box 15"/>
            <p:cNvSpPr txBox="1">
              <a:spLocks noChangeArrowheads="1"/>
            </p:cNvSpPr>
            <p:nvPr/>
          </p:nvSpPr>
          <p:spPr bwMode="auto">
            <a:xfrm>
              <a:off x="3605" y="2387"/>
              <a:ext cx="30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buf</a:t>
              </a:r>
            </a:p>
          </p:txBody>
        </p:sp>
        <p:grpSp>
          <p:nvGrpSpPr>
            <p:cNvPr id="81930" name="Group 27"/>
            <p:cNvGrpSpPr>
              <a:grpSpLocks/>
            </p:cNvGrpSpPr>
            <p:nvPr/>
          </p:nvGrpSpPr>
          <p:grpSpPr bwMode="auto">
            <a:xfrm>
              <a:off x="3787" y="3203"/>
              <a:ext cx="908" cy="660"/>
              <a:chOff x="3787" y="3203"/>
              <a:chExt cx="908" cy="660"/>
            </a:xfrm>
          </p:grpSpPr>
          <p:sp>
            <p:nvSpPr>
              <p:cNvPr id="81935" name="Oval 17"/>
              <p:cNvSpPr>
                <a:spLocks noChangeArrowheads="1"/>
              </p:cNvSpPr>
              <p:nvPr/>
            </p:nvSpPr>
            <p:spPr bwMode="auto">
              <a:xfrm>
                <a:off x="3787" y="3203"/>
                <a:ext cx="907" cy="136"/>
              </a:xfrm>
              <a:prstGeom prst="ellips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1936" name="Line 18"/>
              <p:cNvSpPr>
                <a:spLocks noChangeShapeType="1"/>
              </p:cNvSpPr>
              <p:nvPr/>
            </p:nvSpPr>
            <p:spPr bwMode="auto">
              <a:xfrm>
                <a:off x="3787" y="3249"/>
                <a:ext cx="1" cy="5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37" name="Line 19"/>
              <p:cNvSpPr>
                <a:spLocks noChangeShapeType="1"/>
              </p:cNvSpPr>
              <p:nvPr/>
            </p:nvSpPr>
            <p:spPr bwMode="auto">
              <a:xfrm>
                <a:off x="4694" y="3294"/>
                <a:ext cx="1" cy="54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81938" name="AutoShape 20"/>
              <p:cNvCxnSpPr>
                <a:cxnSpLocks noChangeShapeType="1"/>
              </p:cNvCxnSpPr>
              <p:nvPr/>
            </p:nvCxnSpPr>
            <p:spPr bwMode="auto">
              <a:xfrm rot="16200000" flipH="1">
                <a:off x="4218" y="3362"/>
                <a:ext cx="45" cy="907"/>
              </a:xfrm>
              <a:prstGeom prst="curvedConnector3">
                <a:avLst>
                  <a:gd name="adj1" fmla="val 384444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39" name="Text Box 21"/>
              <p:cNvSpPr txBox="1">
                <a:spLocks noChangeArrowheads="1"/>
              </p:cNvSpPr>
              <p:nvPr/>
            </p:nvSpPr>
            <p:spPr bwMode="auto">
              <a:xfrm>
                <a:off x="3969" y="3612"/>
                <a:ext cx="38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disk</a:t>
                </a:r>
              </a:p>
            </p:txBody>
          </p:sp>
        </p:grpSp>
        <p:sp>
          <p:nvSpPr>
            <p:cNvPr id="81931" name="Line 22"/>
            <p:cNvSpPr>
              <a:spLocks noChangeShapeType="1"/>
            </p:cNvSpPr>
            <p:nvPr/>
          </p:nvSpPr>
          <p:spPr bwMode="auto">
            <a:xfrm flipV="1">
              <a:off x="4014" y="2703"/>
              <a:ext cx="1" cy="54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32" name="Line 23"/>
            <p:cNvSpPr>
              <a:spLocks noChangeShapeType="1"/>
            </p:cNvSpPr>
            <p:nvPr/>
          </p:nvSpPr>
          <p:spPr bwMode="auto">
            <a:xfrm>
              <a:off x="4331" y="2704"/>
              <a:ext cx="1" cy="59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33" name="Text Box 24"/>
            <p:cNvSpPr txBox="1">
              <a:spLocks noChangeArrowheads="1"/>
            </p:cNvSpPr>
            <p:nvPr/>
          </p:nvSpPr>
          <p:spPr bwMode="auto">
            <a:xfrm>
              <a:off x="3605" y="2886"/>
              <a:ext cx="36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read</a:t>
              </a:r>
            </a:p>
          </p:txBody>
        </p:sp>
        <p:sp>
          <p:nvSpPr>
            <p:cNvPr id="81934" name="Text Box 25"/>
            <p:cNvSpPr txBox="1">
              <a:spLocks noChangeArrowheads="1"/>
            </p:cNvSpPr>
            <p:nvPr/>
          </p:nvSpPr>
          <p:spPr bwMode="auto">
            <a:xfrm>
              <a:off x="4320" y="2899"/>
              <a:ext cx="41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408908-E739-1A4D-BD0F-7287F8C69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39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Recap: UNIX architecture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AFBCFE-4043-D44D-9FA4-9D6B38FFE4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4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What “open” does?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How UNIX manages opened files and I/O devices for a process</a:t>
            </a:r>
          </a:p>
        </p:txBody>
      </p:sp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395288" y="2997200"/>
            <a:ext cx="8496300" cy="3454400"/>
            <a:chOff x="249" y="1888"/>
            <a:chExt cx="5352" cy="2176"/>
          </a:xfrm>
        </p:grpSpPr>
        <p:grpSp>
          <p:nvGrpSpPr>
            <p:cNvPr id="83973" name="Group 4"/>
            <p:cNvGrpSpPr>
              <a:grpSpLocks/>
            </p:cNvGrpSpPr>
            <p:nvPr/>
          </p:nvGrpSpPr>
          <p:grpSpPr bwMode="auto">
            <a:xfrm>
              <a:off x="340" y="2024"/>
              <a:ext cx="1632" cy="1904"/>
              <a:chOff x="340" y="2024"/>
              <a:chExt cx="1632" cy="1904"/>
            </a:xfrm>
          </p:grpSpPr>
          <p:sp>
            <p:nvSpPr>
              <p:cNvPr id="83989" name="Rectangle 5"/>
              <p:cNvSpPr>
                <a:spLocks noChangeArrowheads="1"/>
              </p:cNvSpPr>
              <p:nvPr/>
            </p:nvSpPr>
            <p:spPr bwMode="auto">
              <a:xfrm>
                <a:off x="340" y="2024"/>
                <a:ext cx="1633" cy="1905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3990" name="Text Box 6"/>
              <p:cNvSpPr txBox="1">
                <a:spLocks noChangeArrowheads="1"/>
              </p:cNvSpPr>
              <p:nvPr/>
            </p:nvSpPr>
            <p:spPr bwMode="auto">
              <a:xfrm>
                <a:off x="385" y="2114"/>
                <a:ext cx="119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process table entry</a:t>
                </a:r>
              </a:p>
            </p:txBody>
          </p:sp>
          <p:grpSp>
            <p:nvGrpSpPr>
              <p:cNvPr id="83991" name="Group 7"/>
              <p:cNvGrpSpPr>
                <a:grpSpLocks/>
              </p:cNvGrpSpPr>
              <p:nvPr/>
            </p:nvGrpSpPr>
            <p:grpSpPr bwMode="auto">
              <a:xfrm>
                <a:off x="431" y="2523"/>
                <a:ext cx="1404" cy="1315"/>
                <a:chOff x="431" y="2523"/>
                <a:chExt cx="1404" cy="1315"/>
              </a:xfrm>
            </p:grpSpPr>
            <p:sp>
              <p:nvSpPr>
                <p:cNvPr id="8399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03" y="2523"/>
                  <a:ext cx="36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fd</a:t>
                  </a:r>
                </a:p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flags</a:t>
                  </a:r>
                </a:p>
              </p:txBody>
            </p:sp>
            <p:sp>
              <p:nvSpPr>
                <p:cNvPr id="839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47" y="2523"/>
                  <a:ext cx="484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file</a:t>
                  </a:r>
                </a:p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600"/>
                    <a:t>pointor</a:t>
                  </a:r>
                </a:p>
              </p:txBody>
            </p:sp>
            <p:grpSp>
              <p:nvGrpSpPr>
                <p:cNvPr id="83994" name="Group 10"/>
                <p:cNvGrpSpPr>
                  <a:grpSpLocks/>
                </p:cNvGrpSpPr>
                <p:nvPr/>
              </p:nvGrpSpPr>
              <p:grpSpPr bwMode="auto">
                <a:xfrm>
                  <a:off x="702" y="2931"/>
                  <a:ext cx="1133" cy="135"/>
                  <a:chOff x="702" y="2931"/>
                  <a:chExt cx="1133" cy="135"/>
                </a:xfrm>
              </p:grpSpPr>
              <p:grpSp>
                <p:nvGrpSpPr>
                  <p:cNvPr id="84015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702" y="2931"/>
                    <a:ext cx="1133" cy="135"/>
                    <a:chOff x="702" y="2931"/>
                    <a:chExt cx="1133" cy="135"/>
                  </a:xfrm>
                </p:grpSpPr>
                <p:sp>
                  <p:nvSpPr>
                    <p:cNvPr id="84017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2931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8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2931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1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2931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5" name="Group 15"/>
                <p:cNvGrpSpPr>
                  <a:grpSpLocks/>
                </p:cNvGrpSpPr>
                <p:nvPr/>
              </p:nvGrpSpPr>
              <p:grpSpPr bwMode="auto">
                <a:xfrm>
                  <a:off x="702" y="3067"/>
                  <a:ext cx="1133" cy="135"/>
                  <a:chOff x="702" y="3067"/>
                  <a:chExt cx="1133" cy="135"/>
                </a:xfrm>
              </p:grpSpPr>
              <p:grpSp>
                <p:nvGrpSpPr>
                  <p:cNvPr id="840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" y="3067"/>
                    <a:ext cx="1133" cy="135"/>
                    <a:chOff x="702" y="3067"/>
                    <a:chExt cx="1133" cy="135"/>
                  </a:xfrm>
                </p:grpSpPr>
                <p:sp>
                  <p:nvSpPr>
                    <p:cNvPr id="84013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067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067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1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067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6" name="Group 20"/>
                <p:cNvGrpSpPr>
                  <a:grpSpLocks/>
                </p:cNvGrpSpPr>
                <p:nvPr/>
              </p:nvGrpSpPr>
              <p:grpSpPr bwMode="auto">
                <a:xfrm>
                  <a:off x="702" y="3203"/>
                  <a:ext cx="1133" cy="135"/>
                  <a:chOff x="702" y="3203"/>
                  <a:chExt cx="1133" cy="135"/>
                </a:xfrm>
              </p:grpSpPr>
              <p:grpSp>
                <p:nvGrpSpPr>
                  <p:cNvPr id="84007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" y="3203"/>
                    <a:ext cx="1133" cy="135"/>
                    <a:chOff x="702" y="3203"/>
                    <a:chExt cx="1133" cy="135"/>
                  </a:xfrm>
                </p:grpSpPr>
                <p:sp>
                  <p:nvSpPr>
                    <p:cNvPr id="84009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203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10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203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0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203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83997" name="Group 25"/>
                <p:cNvGrpSpPr>
                  <a:grpSpLocks/>
                </p:cNvGrpSpPr>
                <p:nvPr/>
              </p:nvGrpSpPr>
              <p:grpSpPr bwMode="auto">
                <a:xfrm>
                  <a:off x="702" y="3521"/>
                  <a:ext cx="1133" cy="135"/>
                  <a:chOff x="702" y="3521"/>
                  <a:chExt cx="1133" cy="135"/>
                </a:xfrm>
              </p:grpSpPr>
              <p:grpSp>
                <p:nvGrpSpPr>
                  <p:cNvPr id="8400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702" y="3521"/>
                    <a:ext cx="1133" cy="135"/>
                    <a:chOff x="702" y="3521"/>
                    <a:chExt cx="1133" cy="135"/>
                  </a:xfrm>
                </p:grpSpPr>
                <p:sp>
                  <p:nvSpPr>
                    <p:cNvPr id="8400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" y="3521"/>
                      <a:ext cx="363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  <p:sp>
                  <p:nvSpPr>
                    <p:cNvPr id="84006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3521"/>
                      <a:ext cx="771" cy="136"/>
                    </a:xfrm>
                    <a:prstGeom prst="rect">
                      <a:avLst/>
                    </a:prstGeom>
                    <a:noFill/>
                    <a:ln w="936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ts val="800"/>
                        </a:spcBef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Char char=""/>
                        <a:defRPr sz="3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ts val="7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3333CC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5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ts val="500"/>
                        </a:spcBef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FFCF01"/>
                        </a:buClr>
                        <a:buSzPct val="50000"/>
                        <a:buFont typeface="Wingdings" panose="05000000000000000000" pitchFamily="2" charset="2"/>
                        <a:buChar char="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</a:pPr>
                      <a:endParaRPr lang="zh-TW" altLang="en-US" sz="1600">
                        <a:solidFill>
                          <a:schemeClr val="tx1"/>
                        </a:solidFill>
                        <a:ea typeface="新細明體" panose="02020500000000000000" pitchFamily="18" charset="-120"/>
                      </a:endParaRPr>
                    </a:p>
                  </p:txBody>
                </p:sp>
              </p:grpSp>
              <p:sp>
                <p:nvSpPr>
                  <p:cNvPr id="8400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702" y="3521"/>
                    <a:ext cx="363" cy="136"/>
                  </a:xfrm>
                  <a:prstGeom prst="rect">
                    <a:avLst/>
                  </a:prstGeom>
                  <a:noFill/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ts val="800"/>
                      </a:spcBef>
                      <a:buClr>
                        <a:srgbClr val="3333CC"/>
                      </a:buClr>
                      <a:buSzPct val="60000"/>
                      <a:buFont typeface="Wingdings" panose="05000000000000000000" pitchFamily="2" charset="2"/>
                      <a:buChar char=""/>
                      <a:defRPr sz="3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ts val="700"/>
                      </a:spcBef>
                      <a:buClr>
                        <a:srgbClr val="FF0000"/>
                      </a:buClr>
                      <a:buSzPct val="55000"/>
                      <a:buFont typeface="Wingdings" panose="05000000000000000000" pitchFamily="2" charset="2"/>
                      <a:buChar char=""/>
                      <a:defRPr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ts val="600"/>
                      </a:spcBef>
                      <a:buClr>
                        <a:srgbClr val="3333CC"/>
                      </a:buClr>
                      <a:buSzPct val="50000"/>
                      <a:buFont typeface="Wingdings" panose="05000000000000000000" pitchFamily="2" charset="2"/>
                      <a:buChar char=""/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5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ts val="500"/>
                      </a:spcBef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defTabSz="45720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FFCF01"/>
                      </a:buClr>
                      <a:buSzPct val="50000"/>
                      <a:buFont typeface="Wingdings" panose="05000000000000000000" pitchFamily="2" charset="2"/>
                      <a:buChar char=""/>
                      <a:defRPr sz="2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zh-TW" altLang="en-US" sz="1600">
                      <a:solidFill>
                        <a:schemeClr val="tx1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sp>
              <p:nvSpPr>
                <p:cNvPr id="83998" name="Rectangle 30"/>
                <p:cNvSpPr>
                  <a:spLocks noChangeArrowheads="1"/>
                </p:cNvSpPr>
                <p:nvPr/>
              </p:nvSpPr>
              <p:spPr bwMode="auto">
                <a:xfrm>
                  <a:off x="702" y="3339"/>
                  <a:ext cx="1134" cy="18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3999" name="Rectangle 31"/>
                <p:cNvSpPr>
                  <a:spLocks noChangeArrowheads="1"/>
                </p:cNvSpPr>
                <p:nvPr/>
              </p:nvSpPr>
              <p:spPr bwMode="auto">
                <a:xfrm>
                  <a:off x="702" y="3657"/>
                  <a:ext cx="1134" cy="182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40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1" y="2931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0</a:t>
                  </a:r>
                </a:p>
              </p:txBody>
            </p:sp>
            <p:sp>
              <p:nvSpPr>
                <p:cNvPr id="840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1" y="3067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1</a:t>
                  </a:r>
                </a:p>
              </p:txBody>
            </p:sp>
            <p:sp>
              <p:nvSpPr>
                <p:cNvPr id="840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1" y="3203"/>
                  <a:ext cx="266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200"/>
                    <a:t>fd 2</a:t>
                  </a:r>
                </a:p>
              </p:txBody>
            </p:sp>
          </p:grpSp>
        </p:grpSp>
        <p:grpSp>
          <p:nvGrpSpPr>
            <p:cNvPr id="83974" name="Group 35"/>
            <p:cNvGrpSpPr>
              <a:grpSpLocks/>
            </p:cNvGrpSpPr>
            <p:nvPr/>
          </p:nvGrpSpPr>
          <p:grpSpPr bwMode="auto">
            <a:xfrm>
              <a:off x="2336" y="2886"/>
              <a:ext cx="770" cy="951"/>
              <a:chOff x="2336" y="2886"/>
              <a:chExt cx="770" cy="951"/>
            </a:xfrm>
          </p:grpSpPr>
          <p:sp>
            <p:nvSpPr>
              <p:cNvPr id="83985" name="Rectangle 36"/>
              <p:cNvSpPr>
                <a:spLocks noChangeArrowheads="1"/>
              </p:cNvSpPr>
              <p:nvPr/>
            </p:nvSpPr>
            <p:spPr bwMode="auto">
              <a:xfrm>
                <a:off x="2336" y="3158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status flags</a:t>
                </a:r>
              </a:p>
            </p:txBody>
          </p:sp>
          <p:sp>
            <p:nvSpPr>
              <p:cNvPr id="83986" name="Rectangle 37"/>
              <p:cNvSpPr>
                <a:spLocks noChangeArrowheads="1"/>
              </p:cNvSpPr>
              <p:nvPr/>
            </p:nvSpPr>
            <p:spPr bwMode="auto">
              <a:xfrm>
                <a:off x="2336" y="3385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offset</a:t>
                </a:r>
              </a:p>
            </p:txBody>
          </p:sp>
          <p:sp>
            <p:nvSpPr>
              <p:cNvPr id="83987" name="Rectangle 38"/>
              <p:cNvSpPr>
                <a:spLocks noChangeArrowheads="1"/>
              </p:cNvSpPr>
              <p:nvPr/>
            </p:nvSpPr>
            <p:spPr bwMode="auto">
              <a:xfrm>
                <a:off x="2336" y="3611"/>
                <a:ext cx="771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inode ptr.</a:t>
                </a:r>
              </a:p>
            </p:txBody>
          </p:sp>
          <p:sp>
            <p:nvSpPr>
              <p:cNvPr id="83988" name="Text Box 39"/>
              <p:cNvSpPr txBox="1">
                <a:spLocks noChangeArrowheads="1"/>
              </p:cNvSpPr>
              <p:nvPr/>
            </p:nvSpPr>
            <p:spPr bwMode="auto">
              <a:xfrm>
                <a:off x="2336" y="2886"/>
                <a:ext cx="62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file table</a:t>
                </a:r>
              </a:p>
            </p:txBody>
          </p:sp>
        </p:grpSp>
        <p:sp>
          <p:nvSpPr>
            <p:cNvPr id="83975" name="Line 40"/>
            <p:cNvSpPr>
              <a:spLocks noChangeShapeType="1"/>
            </p:cNvSpPr>
            <p:nvPr/>
          </p:nvSpPr>
          <p:spPr bwMode="auto">
            <a:xfrm flipV="1">
              <a:off x="1474" y="3157"/>
              <a:ext cx="862" cy="4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976" name="Rectangle 41"/>
            <p:cNvSpPr>
              <a:spLocks noChangeArrowheads="1"/>
            </p:cNvSpPr>
            <p:nvPr/>
          </p:nvSpPr>
          <p:spPr bwMode="auto">
            <a:xfrm>
              <a:off x="249" y="1888"/>
              <a:ext cx="3266" cy="217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3977" name="Text Box 42"/>
            <p:cNvSpPr txBox="1">
              <a:spLocks noChangeArrowheads="1"/>
            </p:cNvSpPr>
            <p:nvPr/>
          </p:nvSpPr>
          <p:spPr bwMode="auto">
            <a:xfrm>
              <a:off x="2562" y="1979"/>
              <a:ext cx="649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memory</a:t>
              </a:r>
            </a:p>
          </p:txBody>
        </p:sp>
        <p:grpSp>
          <p:nvGrpSpPr>
            <p:cNvPr id="83978" name="Group 43"/>
            <p:cNvGrpSpPr>
              <a:grpSpLocks/>
            </p:cNvGrpSpPr>
            <p:nvPr/>
          </p:nvGrpSpPr>
          <p:grpSpPr bwMode="auto">
            <a:xfrm>
              <a:off x="3787" y="1888"/>
              <a:ext cx="1814" cy="2176"/>
              <a:chOff x="3787" y="1888"/>
              <a:chExt cx="1814" cy="2176"/>
            </a:xfrm>
          </p:grpSpPr>
          <p:grpSp>
            <p:nvGrpSpPr>
              <p:cNvPr id="83980" name="Group 44"/>
              <p:cNvGrpSpPr>
                <a:grpSpLocks/>
              </p:cNvGrpSpPr>
              <p:nvPr/>
            </p:nvGrpSpPr>
            <p:grpSpPr bwMode="auto">
              <a:xfrm>
                <a:off x="4377" y="2523"/>
                <a:ext cx="770" cy="634"/>
                <a:chOff x="4377" y="2523"/>
                <a:chExt cx="770" cy="634"/>
              </a:xfrm>
            </p:grpSpPr>
            <p:sp>
              <p:nvSpPr>
                <p:cNvPr id="8398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77" y="2523"/>
                  <a:ext cx="771" cy="635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zh-TW" altLang="en-US" sz="1600">
                    <a:solidFill>
                      <a:schemeClr val="tx1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398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411" y="2536"/>
                  <a:ext cx="434" cy="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inode</a:t>
                  </a:r>
                </a:p>
              </p:txBody>
            </p:sp>
          </p:grpSp>
          <p:sp>
            <p:nvSpPr>
              <p:cNvPr id="83981" name="Rectangle 47"/>
              <p:cNvSpPr>
                <a:spLocks noChangeArrowheads="1"/>
              </p:cNvSpPr>
              <p:nvPr/>
            </p:nvSpPr>
            <p:spPr bwMode="auto">
              <a:xfrm>
                <a:off x="3787" y="1888"/>
                <a:ext cx="1815" cy="217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3982" name="Text Box 48"/>
              <p:cNvSpPr txBox="1">
                <a:spLocks noChangeArrowheads="1"/>
              </p:cNvSpPr>
              <p:nvPr/>
            </p:nvSpPr>
            <p:spPr bwMode="auto">
              <a:xfrm>
                <a:off x="3924" y="1964"/>
                <a:ext cx="381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2000"/>
                  <a:t>disk</a:t>
                </a:r>
              </a:p>
            </p:txBody>
          </p:sp>
        </p:grpSp>
        <p:sp>
          <p:nvSpPr>
            <p:cNvPr id="83979" name="Line 49"/>
            <p:cNvSpPr>
              <a:spLocks noChangeShapeType="1"/>
            </p:cNvSpPr>
            <p:nvPr/>
          </p:nvSpPr>
          <p:spPr bwMode="auto">
            <a:xfrm flipV="1">
              <a:off x="2971" y="2703"/>
              <a:ext cx="1406" cy="104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C2DF26-5C97-4545-A6E9-1657C0C22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40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System calls read and write</a:t>
            </a: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the read system call: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>
                <a:solidFill>
                  <a:srgbClr val="FF0000"/>
                </a:solidFill>
              </a:rPr>
              <a:t>read (file_descriptor, memory_buffer, bytes_to_read)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>
              <a:solidFill>
                <a:srgbClr val="FF0000"/>
              </a:solidFill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the write system call: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>
                <a:solidFill>
                  <a:srgbClr val="FF0000"/>
                </a:solidFill>
              </a:rPr>
              <a:t>write (file_descriptor, memory_buffer, bytes_to_write)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21FCD8-FB9B-5949-9992-7CFE502A80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41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UNIX treats a file as a stream of binary code</a:t>
            </a:r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88068" name="Group 3"/>
          <p:cNvGrpSpPr>
            <a:grpSpLocks/>
          </p:cNvGrpSpPr>
          <p:nvPr/>
        </p:nvGrpSpPr>
        <p:grpSpPr bwMode="auto">
          <a:xfrm>
            <a:off x="323850" y="3141663"/>
            <a:ext cx="8639175" cy="2230437"/>
            <a:chOff x="204" y="1979"/>
            <a:chExt cx="5442" cy="1405"/>
          </a:xfrm>
        </p:grpSpPr>
        <p:grpSp>
          <p:nvGrpSpPr>
            <p:cNvPr id="88072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619"/>
              <a:chOff x="2064" y="2658"/>
              <a:chExt cx="1722" cy="619"/>
            </a:xfrm>
          </p:grpSpPr>
          <p:grpSp>
            <p:nvGrpSpPr>
              <p:cNvPr id="88093" name="Group 5"/>
              <p:cNvGrpSpPr>
                <a:grpSpLocks/>
              </p:cNvGrpSpPr>
              <p:nvPr/>
            </p:nvGrpSpPr>
            <p:grpSpPr bwMode="auto">
              <a:xfrm>
                <a:off x="2064" y="2658"/>
                <a:ext cx="1722" cy="289"/>
                <a:chOff x="2064" y="2658"/>
                <a:chExt cx="1722" cy="289"/>
              </a:xfrm>
            </p:grpSpPr>
            <p:sp>
              <p:nvSpPr>
                <p:cNvPr id="88096" name="Rectangle 6"/>
                <p:cNvSpPr>
                  <a:spLocks noChangeArrowheads="1"/>
                </p:cNvSpPr>
                <p:nvPr/>
              </p:nvSpPr>
              <p:spPr bwMode="auto">
                <a:xfrm>
                  <a:off x="2064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0x20</a:t>
                  </a:r>
                </a:p>
              </p:txBody>
            </p:sp>
            <p:sp>
              <p:nvSpPr>
                <p:cNvPr id="88097" name="Rectangle 7"/>
                <p:cNvSpPr>
                  <a:spLocks noChangeArrowheads="1"/>
                </p:cNvSpPr>
                <p:nvPr/>
              </p:nvSpPr>
              <p:spPr bwMode="auto">
                <a:xfrm>
                  <a:off x="2472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0x3f</a:t>
                  </a:r>
                </a:p>
              </p:txBody>
            </p:sp>
            <p:sp>
              <p:nvSpPr>
                <p:cNvPr id="88098" name="Rectangle 8"/>
                <p:cNvSpPr>
                  <a:spLocks noChangeArrowheads="1"/>
                </p:cNvSpPr>
                <p:nvPr/>
              </p:nvSpPr>
              <p:spPr bwMode="auto">
                <a:xfrm>
                  <a:off x="2880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99" name="Rectangle 9"/>
                <p:cNvSpPr>
                  <a:spLocks noChangeArrowheads="1"/>
                </p:cNvSpPr>
                <p:nvPr/>
              </p:nvSpPr>
              <p:spPr bwMode="auto">
                <a:xfrm>
                  <a:off x="3379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0xfc</a:t>
                  </a:r>
                </a:p>
              </p:txBody>
            </p:sp>
          </p:grpSp>
          <p:sp>
            <p:nvSpPr>
              <p:cNvPr id="88094" name="AutoShape 10"/>
              <p:cNvSpPr>
                <a:spLocks/>
              </p:cNvSpPr>
              <p:nvPr/>
            </p:nvSpPr>
            <p:spPr bwMode="auto">
              <a:xfrm rot="-5400000">
                <a:off x="2830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95" name="Text Box 11"/>
              <p:cNvSpPr txBox="1">
                <a:spLocks noChangeArrowheads="1"/>
              </p:cNvSpPr>
              <p:nvPr/>
            </p:nvSpPr>
            <p:spPr bwMode="auto">
              <a:xfrm>
                <a:off x="2655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88073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619"/>
              <a:chOff x="340" y="2658"/>
              <a:chExt cx="1722" cy="619"/>
            </a:xfrm>
          </p:grpSpPr>
          <p:grpSp>
            <p:nvGrpSpPr>
              <p:cNvPr id="88086" name="Group 13"/>
              <p:cNvGrpSpPr>
                <a:grpSpLocks/>
              </p:cNvGrpSpPr>
              <p:nvPr/>
            </p:nvGrpSpPr>
            <p:grpSpPr bwMode="auto">
              <a:xfrm>
                <a:off x="340" y="2658"/>
                <a:ext cx="1722" cy="289"/>
                <a:chOff x="340" y="2658"/>
                <a:chExt cx="1722" cy="289"/>
              </a:xfrm>
            </p:grpSpPr>
            <p:sp>
              <p:nvSpPr>
                <p:cNvPr id="8808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0x10</a:t>
                  </a:r>
                </a:p>
              </p:txBody>
            </p:sp>
            <p:sp>
              <p:nvSpPr>
                <p:cNvPr id="88090" name="Rectangle 15"/>
                <p:cNvSpPr>
                  <a:spLocks noChangeArrowheads="1"/>
                </p:cNvSpPr>
                <p:nvPr/>
              </p:nvSpPr>
              <p:spPr bwMode="auto">
                <a:xfrm>
                  <a:off x="748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0x2f</a:t>
                  </a:r>
                </a:p>
              </p:txBody>
            </p:sp>
            <p:sp>
              <p:nvSpPr>
                <p:cNvPr id="880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156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92" name="Rectangle 17"/>
                <p:cNvSpPr>
                  <a:spLocks noChangeArrowheads="1"/>
                </p:cNvSpPr>
                <p:nvPr/>
              </p:nvSpPr>
              <p:spPr bwMode="auto">
                <a:xfrm>
                  <a:off x="1655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0x3c</a:t>
                  </a:r>
                </a:p>
              </p:txBody>
            </p:sp>
          </p:grpSp>
          <p:sp>
            <p:nvSpPr>
              <p:cNvPr id="88087" name="AutoShape 18"/>
              <p:cNvSpPr>
                <a:spLocks/>
              </p:cNvSpPr>
              <p:nvPr/>
            </p:nvSpPr>
            <p:spPr bwMode="auto">
              <a:xfrm rot="-5400000">
                <a:off x="1106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88" name="Text Box 19"/>
              <p:cNvSpPr txBox="1">
                <a:spLocks noChangeArrowheads="1"/>
              </p:cNvSpPr>
              <p:nvPr/>
            </p:nvSpPr>
            <p:spPr bwMode="auto">
              <a:xfrm>
                <a:off x="930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grpSp>
          <p:nvGrpSpPr>
            <p:cNvPr id="88074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619"/>
              <a:chOff x="3788" y="2658"/>
              <a:chExt cx="1722" cy="619"/>
            </a:xfrm>
          </p:grpSpPr>
          <p:grpSp>
            <p:nvGrpSpPr>
              <p:cNvPr id="88079" name="Group 21"/>
              <p:cNvGrpSpPr>
                <a:grpSpLocks/>
              </p:cNvGrpSpPr>
              <p:nvPr/>
            </p:nvGrpSpPr>
            <p:grpSpPr bwMode="auto">
              <a:xfrm>
                <a:off x="3788" y="2658"/>
                <a:ext cx="1722" cy="289"/>
                <a:chOff x="3788" y="2658"/>
                <a:chExt cx="1722" cy="289"/>
              </a:xfrm>
            </p:grpSpPr>
            <p:sp>
              <p:nvSpPr>
                <p:cNvPr id="880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788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0xa0</a:t>
                  </a:r>
                </a:p>
              </p:txBody>
            </p:sp>
            <p:sp>
              <p:nvSpPr>
                <p:cNvPr id="88083" name="Rectangle 23"/>
                <p:cNvSpPr>
                  <a:spLocks noChangeArrowheads="1"/>
                </p:cNvSpPr>
                <p:nvPr/>
              </p:nvSpPr>
              <p:spPr bwMode="auto">
                <a:xfrm>
                  <a:off x="4196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0xbf</a:t>
                  </a:r>
                </a:p>
              </p:txBody>
            </p:sp>
            <p:sp>
              <p:nvSpPr>
                <p:cNvPr id="88084" name="Rectangle 24"/>
                <p:cNvSpPr>
                  <a:spLocks noChangeArrowheads="1"/>
                </p:cNvSpPr>
                <p:nvPr/>
              </p:nvSpPr>
              <p:spPr bwMode="auto">
                <a:xfrm>
                  <a:off x="4604" y="2658"/>
                  <a:ext cx="499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…</a:t>
                  </a:r>
                </a:p>
              </p:txBody>
            </p:sp>
            <p:sp>
              <p:nvSpPr>
                <p:cNvPr id="88085" name="Rectangle 25"/>
                <p:cNvSpPr>
                  <a:spLocks noChangeArrowheads="1"/>
                </p:cNvSpPr>
                <p:nvPr/>
              </p:nvSpPr>
              <p:spPr bwMode="auto">
                <a:xfrm>
                  <a:off x="5103" y="2658"/>
                  <a:ext cx="408" cy="290"/>
                </a:xfrm>
                <a:prstGeom prst="rect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ts val="800"/>
                    </a:spcBef>
                    <a:buClr>
                      <a:srgbClr val="3333CC"/>
                    </a:buClr>
                    <a:buSzPct val="6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ts val="700"/>
                    </a:spcBef>
                    <a:buClr>
                      <a:srgbClr val="FF0000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ts val="600"/>
                    </a:spcBef>
                    <a:buClr>
                      <a:srgbClr val="3333CC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FFCF01"/>
                    </a:buClr>
                    <a:buSzPct val="55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defTabSz="4572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FFCF01"/>
                    </a:buClr>
                    <a:buSzPct val="50000"/>
                    <a:buFont typeface="Wingdings" panose="05000000000000000000" pitchFamily="2" charset="2"/>
                    <a:buChar char="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zh-TW" sz="1800"/>
                    <a:t>0xdc</a:t>
                  </a:r>
                </a:p>
              </p:txBody>
            </p:sp>
          </p:grpSp>
          <p:sp>
            <p:nvSpPr>
              <p:cNvPr id="88080" name="AutoShape 26"/>
              <p:cNvSpPr>
                <a:spLocks/>
              </p:cNvSpPr>
              <p:nvPr/>
            </p:nvSpPr>
            <p:spPr bwMode="auto">
              <a:xfrm rot="-5400000">
                <a:off x="4554" y="2183"/>
                <a:ext cx="145" cy="1679"/>
              </a:xfrm>
              <a:prstGeom prst="leftBrace">
                <a:avLst>
                  <a:gd name="adj1" fmla="val 9649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8081" name="Text Box 27"/>
              <p:cNvSpPr txBox="1">
                <a:spLocks noChangeArrowheads="1"/>
              </p:cNvSpPr>
              <p:nvPr/>
            </p:nvSpPr>
            <p:spPr bwMode="auto">
              <a:xfrm>
                <a:off x="4379" y="3046"/>
                <a:ext cx="52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i="1"/>
                  <a:t>n</a:t>
                </a:r>
                <a:r>
                  <a:rPr lang="en-GB" altLang="zh-TW" sz="1800"/>
                  <a:t> bytes</a:t>
                </a:r>
              </a:p>
            </p:txBody>
          </p:sp>
        </p:grpSp>
        <p:sp>
          <p:nvSpPr>
            <p:cNvPr id="88075" name="Line 28"/>
            <p:cNvSpPr>
              <a:spLocks noChangeShapeType="1"/>
            </p:cNvSpPr>
            <p:nvPr/>
          </p:nvSpPr>
          <p:spPr bwMode="auto">
            <a:xfrm>
              <a:off x="4059" y="2463"/>
              <a:ext cx="454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076" name="Text Box 29"/>
            <p:cNvSpPr txBox="1">
              <a:spLocks noChangeArrowheads="1"/>
            </p:cNvSpPr>
            <p:nvPr/>
          </p:nvSpPr>
          <p:spPr bwMode="auto">
            <a:xfrm>
              <a:off x="4469" y="2318"/>
              <a:ext cx="54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</a:t>
              </a:r>
            </a:p>
          </p:txBody>
        </p:sp>
        <p:sp>
          <p:nvSpPr>
            <p:cNvPr id="88077" name="Rectangle 30"/>
            <p:cNvSpPr>
              <a:spLocks noChangeArrowheads="1"/>
            </p:cNvSpPr>
            <p:nvPr/>
          </p:nvSpPr>
          <p:spPr bwMode="auto">
            <a:xfrm>
              <a:off x="204" y="1979"/>
              <a:ext cx="5443" cy="1406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88078" name="Text Box 31"/>
            <p:cNvSpPr txBox="1">
              <a:spLocks noChangeArrowheads="1"/>
            </p:cNvSpPr>
            <p:nvPr/>
          </p:nvSpPr>
          <p:spPr bwMode="auto">
            <a:xfrm>
              <a:off x="205" y="2027"/>
              <a:ext cx="3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000"/>
                <a:t>disk</a:t>
              </a:r>
            </a:p>
          </p:txBody>
        </p:sp>
      </p:grpSp>
      <p:grpSp>
        <p:nvGrpSpPr>
          <p:cNvPr id="88069" name="Group 32"/>
          <p:cNvGrpSpPr>
            <a:grpSpLocks/>
          </p:cNvGrpSpPr>
          <p:nvPr/>
        </p:nvGrpSpPr>
        <p:grpSpPr bwMode="auto">
          <a:xfrm>
            <a:off x="179388" y="3716338"/>
            <a:ext cx="701675" cy="623887"/>
            <a:chOff x="113" y="2341"/>
            <a:chExt cx="442" cy="393"/>
          </a:xfrm>
        </p:grpSpPr>
        <p:sp>
          <p:nvSpPr>
            <p:cNvPr id="88070" name="Text Box 33"/>
            <p:cNvSpPr txBox="1">
              <a:spLocks noChangeArrowheads="1"/>
            </p:cNvSpPr>
            <p:nvPr/>
          </p:nvSpPr>
          <p:spPr bwMode="auto">
            <a:xfrm>
              <a:off x="113" y="234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88071" name="Line 34"/>
            <p:cNvSpPr>
              <a:spLocks noChangeShapeType="1"/>
            </p:cNvSpPr>
            <p:nvPr/>
          </p:nvSpPr>
          <p:spPr bwMode="auto">
            <a:xfrm>
              <a:off x="353" y="250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3089BF-0D51-D341-BAE3-17A6F009C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42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UNIX treats a file as a stream of binary code</a:t>
            </a: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0116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0151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0154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0155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0156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57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0152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53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0117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0144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0147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0148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0149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50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0145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46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0118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0137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0140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0141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0142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43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0138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39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0119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0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0121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0122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0123" name="Group 31"/>
          <p:cNvGrpSpPr>
            <a:grpSpLocks/>
          </p:cNvGrpSpPr>
          <p:nvPr/>
        </p:nvGrpSpPr>
        <p:grpSpPr bwMode="auto">
          <a:xfrm>
            <a:off x="2917825" y="3644900"/>
            <a:ext cx="701675" cy="623888"/>
            <a:chOff x="1838" y="2296"/>
            <a:chExt cx="442" cy="393"/>
          </a:xfrm>
        </p:grpSpPr>
        <p:sp>
          <p:nvSpPr>
            <p:cNvPr id="90135" name="Text Box 32"/>
            <p:cNvSpPr txBox="1">
              <a:spLocks noChangeArrowheads="1"/>
            </p:cNvSpPr>
            <p:nvPr/>
          </p:nvSpPr>
          <p:spPr bwMode="auto">
            <a:xfrm>
              <a:off x="1838" y="2296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0136" name="Line 33"/>
            <p:cNvSpPr>
              <a:spLocks noChangeShapeType="1"/>
            </p:cNvSpPr>
            <p:nvPr/>
          </p:nvSpPr>
          <p:spPr bwMode="auto">
            <a:xfrm>
              <a:off x="2077" y="2464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0124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0125" name="Line 35"/>
          <p:cNvSpPr>
            <a:spLocks noChangeShapeType="1"/>
          </p:cNvSpPr>
          <p:nvPr/>
        </p:nvSpPr>
        <p:spPr bwMode="auto">
          <a:xfrm>
            <a:off x="1979613" y="5157788"/>
            <a:ext cx="1152525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26" name="Text Box 36"/>
          <p:cNvSpPr txBox="1">
            <a:spLocks noChangeArrowheads="1"/>
          </p:cNvSpPr>
          <p:nvPr/>
        </p:nvSpPr>
        <p:spPr bwMode="auto">
          <a:xfrm>
            <a:off x="2049463" y="5516563"/>
            <a:ext cx="827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1</a:t>
            </a:r>
          </a:p>
        </p:txBody>
      </p:sp>
      <p:grpSp>
        <p:nvGrpSpPr>
          <p:cNvPr id="90127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0128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0131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0132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0133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0134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0129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0130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CB6F480-523B-9A41-9AAA-35F665A2A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43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UNIX treats a file as a stream of binary code</a:t>
            </a:r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2164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2199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2202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2203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2204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205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2200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201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2165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2192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2195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2196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2197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98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2193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94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2166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2185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2188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2189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2190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91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2186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87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2167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68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2169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2170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2171" name="Group 31"/>
          <p:cNvGrpSpPr>
            <a:grpSpLocks/>
          </p:cNvGrpSpPr>
          <p:nvPr/>
        </p:nvGrpSpPr>
        <p:grpSpPr bwMode="auto">
          <a:xfrm>
            <a:off x="5653088" y="3573463"/>
            <a:ext cx="701675" cy="623887"/>
            <a:chOff x="3561" y="2251"/>
            <a:chExt cx="442" cy="393"/>
          </a:xfrm>
        </p:grpSpPr>
        <p:sp>
          <p:nvSpPr>
            <p:cNvPr id="92183" name="Text Box 32"/>
            <p:cNvSpPr txBox="1">
              <a:spLocks noChangeArrowheads="1"/>
            </p:cNvSpPr>
            <p:nvPr/>
          </p:nvSpPr>
          <p:spPr bwMode="auto">
            <a:xfrm>
              <a:off x="3561" y="225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2184" name="Line 33"/>
            <p:cNvSpPr>
              <a:spLocks noChangeShapeType="1"/>
            </p:cNvSpPr>
            <p:nvPr/>
          </p:nvSpPr>
          <p:spPr bwMode="auto">
            <a:xfrm>
              <a:off x="3800" y="241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172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2173" name="Line 35"/>
          <p:cNvSpPr>
            <a:spLocks noChangeShapeType="1"/>
          </p:cNvSpPr>
          <p:nvPr/>
        </p:nvSpPr>
        <p:spPr bwMode="auto">
          <a:xfrm>
            <a:off x="4643438" y="5157788"/>
            <a:ext cx="1587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174" name="Text Box 36"/>
          <p:cNvSpPr txBox="1">
            <a:spLocks noChangeArrowheads="1"/>
          </p:cNvSpPr>
          <p:nvPr/>
        </p:nvSpPr>
        <p:spPr bwMode="auto">
          <a:xfrm>
            <a:off x="3635375" y="5229225"/>
            <a:ext cx="825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2</a:t>
            </a:r>
          </a:p>
        </p:txBody>
      </p:sp>
      <p:grpSp>
        <p:nvGrpSpPr>
          <p:cNvPr id="92175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2176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2179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2180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2181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2182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2177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2178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54888C-2309-E241-8E8D-1E1DCE4E1C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44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UNIX treats a file as a stream of binary code</a:t>
            </a: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1258888" y="1989138"/>
            <a:ext cx="2087562" cy="9144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(i=0;i&lt;m;i++)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read (fd, buf, n);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grpSp>
        <p:nvGrpSpPr>
          <p:cNvPr id="94212" name="Group 3"/>
          <p:cNvGrpSpPr>
            <a:grpSpLocks/>
          </p:cNvGrpSpPr>
          <p:nvPr/>
        </p:nvGrpSpPr>
        <p:grpSpPr bwMode="auto">
          <a:xfrm>
            <a:off x="3276600" y="4219575"/>
            <a:ext cx="2733675" cy="982663"/>
            <a:chOff x="2064" y="2658"/>
            <a:chExt cx="1722" cy="619"/>
          </a:xfrm>
        </p:grpSpPr>
        <p:grpSp>
          <p:nvGrpSpPr>
            <p:cNvPr id="94247" name="Group 4"/>
            <p:cNvGrpSpPr>
              <a:grpSpLocks/>
            </p:cNvGrpSpPr>
            <p:nvPr/>
          </p:nvGrpSpPr>
          <p:grpSpPr bwMode="auto">
            <a:xfrm>
              <a:off x="2064" y="2658"/>
              <a:ext cx="1722" cy="289"/>
              <a:chOff x="2064" y="2658"/>
              <a:chExt cx="1722" cy="289"/>
            </a:xfrm>
          </p:grpSpPr>
          <p:sp>
            <p:nvSpPr>
              <p:cNvPr id="94250" name="Rectangle 5"/>
              <p:cNvSpPr>
                <a:spLocks noChangeArrowheads="1"/>
              </p:cNvSpPr>
              <p:nvPr/>
            </p:nvSpPr>
            <p:spPr bwMode="auto">
              <a:xfrm>
                <a:off x="2064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0x20</a:t>
                </a:r>
              </a:p>
            </p:txBody>
          </p:sp>
          <p:sp>
            <p:nvSpPr>
              <p:cNvPr id="94251" name="Rectangle 6"/>
              <p:cNvSpPr>
                <a:spLocks noChangeArrowheads="1"/>
              </p:cNvSpPr>
              <p:nvPr/>
            </p:nvSpPr>
            <p:spPr bwMode="auto">
              <a:xfrm>
                <a:off x="2472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0x3f</a:t>
                </a:r>
              </a:p>
            </p:txBody>
          </p:sp>
          <p:sp>
            <p:nvSpPr>
              <p:cNvPr id="94252" name="Rectangle 7"/>
              <p:cNvSpPr>
                <a:spLocks noChangeArrowheads="1"/>
              </p:cNvSpPr>
              <p:nvPr/>
            </p:nvSpPr>
            <p:spPr bwMode="auto">
              <a:xfrm>
                <a:off x="2880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53" name="Rectangle 8"/>
              <p:cNvSpPr>
                <a:spLocks noChangeArrowheads="1"/>
              </p:cNvSpPr>
              <p:nvPr/>
            </p:nvSpPr>
            <p:spPr bwMode="auto">
              <a:xfrm>
                <a:off x="3379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0xfc</a:t>
                </a:r>
              </a:p>
            </p:txBody>
          </p:sp>
        </p:grpSp>
        <p:sp>
          <p:nvSpPr>
            <p:cNvPr id="94248" name="AutoShape 9"/>
            <p:cNvSpPr>
              <a:spLocks/>
            </p:cNvSpPr>
            <p:nvPr/>
          </p:nvSpPr>
          <p:spPr bwMode="auto">
            <a:xfrm rot="-5400000">
              <a:off x="2830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49" name="Text Box 10"/>
            <p:cNvSpPr txBox="1">
              <a:spLocks noChangeArrowheads="1"/>
            </p:cNvSpPr>
            <p:nvPr/>
          </p:nvSpPr>
          <p:spPr bwMode="auto">
            <a:xfrm>
              <a:off x="2655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4213" name="Group 11"/>
          <p:cNvGrpSpPr>
            <a:grpSpLocks/>
          </p:cNvGrpSpPr>
          <p:nvPr/>
        </p:nvGrpSpPr>
        <p:grpSpPr bwMode="auto">
          <a:xfrm>
            <a:off x="539750" y="4219575"/>
            <a:ext cx="2733675" cy="982663"/>
            <a:chOff x="340" y="2658"/>
            <a:chExt cx="1722" cy="619"/>
          </a:xfrm>
        </p:grpSpPr>
        <p:grpSp>
          <p:nvGrpSpPr>
            <p:cNvPr id="94240" name="Group 12"/>
            <p:cNvGrpSpPr>
              <a:grpSpLocks/>
            </p:cNvGrpSpPr>
            <p:nvPr/>
          </p:nvGrpSpPr>
          <p:grpSpPr bwMode="auto">
            <a:xfrm>
              <a:off x="340" y="2658"/>
              <a:ext cx="1722" cy="289"/>
              <a:chOff x="340" y="2658"/>
              <a:chExt cx="1722" cy="289"/>
            </a:xfrm>
          </p:grpSpPr>
          <p:sp>
            <p:nvSpPr>
              <p:cNvPr id="94243" name="Rectangle 13"/>
              <p:cNvSpPr>
                <a:spLocks noChangeArrowheads="1"/>
              </p:cNvSpPr>
              <p:nvPr/>
            </p:nvSpPr>
            <p:spPr bwMode="auto">
              <a:xfrm>
                <a:off x="340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0x10</a:t>
                </a:r>
              </a:p>
            </p:txBody>
          </p:sp>
          <p:sp>
            <p:nvSpPr>
              <p:cNvPr id="94244" name="Rectangle 14"/>
              <p:cNvSpPr>
                <a:spLocks noChangeArrowheads="1"/>
              </p:cNvSpPr>
              <p:nvPr/>
            </p:nvSpPr>
            <p:spPr bwMode="auto">
              <a:xfrm>
                <a:off x="74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0x2f</a:t>
                </a:r>
              </a:p>
            </p:txBody>
          </p:sp>
          <p:sp>
            <p:nvSpPr>
              <p:cNvPr id="94245" name="Rectangle 15"/>
              <p:cNvSpPr>
                <a:spLocks noChangeArrowheads="1"/>
              </p:cNvSpPr>
              <p:nvPr/>
            </p:nvSpPr>
            <p:spPr bwMode="auto">
              <a:xfrm>
                <a:off x="1156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46" name="Rectangle 16"/>
              <p:cNvSpPr>
                <a:spLocks noChangeArrowheads="1"/>
              </p:cNvSpPr>
              <p:nvPr/>
            </p:nvSpPr>
            <p:spPr bwMode="auto">
              <a:xfrm>
                <a:off x="1655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0x3c</a:t>
                </a:r>
              </a:p>
            </p:txBody>
          </p:sp>
        </p:grpSp>
        <p:sp>
          <p:nvSpPr>
            <p:cNvPr id="94241" name="AutoShape 17"/>
            <p:cNvSpPr>
              <a:spLocks/>
            </p:cNvSpPr>
            <p:nvPr/>
          </p:nvSpPr>
          <p:spPr bwMode="auto">
            <a:xfrm rot="-5400000">
              <a:off x="1106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42" name="Text Box 18"/>
            <p:cNvSpPr txBox="1">
              <a:spLocks noChangeArrowheads="1"/>
            </p:cNvSpPr>
            <p:nvPr/>
          </p:nvSpPr>
          <p:spPr bwMode="auto">
            <a:xfrm>
              <a:off x="930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grpSp>
        <p:nvGrpSpPr>
          <p:cNvPr id="94214" name="Group 19"/>
          <p:cNvGrpSpPr>
            <a:grpSpLocks/>
          </p:cNvGrpSpPr>
          <p:nvPr/>
        </p:nvGrpSpPr>
        <p:grpSpPr bwMode="auto">
          <a:xfrm>
            <a:off x="6013450" y="4219575"/>
            <a:ext cx="2733675" cy="982663"/>
            <a:chOff x="3788" y="2658"/>
            <a:chExt cx="1722" cy="619"/>
          </a:xfrm>
        </p:grpSpPr>
        <p:grpSp>
          <p:nvGrpSpPr>
            <p:cNvPr id="94233" name="Group 20"/>
            <p:cNvGrpSpPr>
              <a:grpSpLocks/>
            </p:cNvGrpSpPr>
            <p:nvPr/>
          </p:nvGrpSpPr>
          <p:grpSpPr bwMode="auto">
            <a:xfrm>
              <a:off x="3788" y="2658"/>
              <a:ext cx="1722" cy="289"/>
              <a:chOff x="3788" y="2658"/>
              <a:chExt cx="1722" cy="289"/>
            </a:xfrm>
          </p:grpSpPr>
          <p:sp>
            <p:nvSpPr>
              <p:cNvPr id="94236" name="Rectangle 21"/>
              <p:cNvSpPr>
                <a:spLocks noChangeArrowheads="1"/>
              </p:cNvSpPr>
              <p:nvPr/>
            </p:nvSpPr>
            <p:spPr bwMode="auto">
              <a:xfrm>
                <a:off x="3788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0xa0</a:t>
                </a:r>
              </a:p>
            </p:txBody>
          </p:sp>
          <p:sp>
            <p:nvSpPr>
              <p:cNvPr id="94237" name="Rectangle 22"/>
              <p:cNvSpPr>
                <a:spLocks noChangeArrowheads="1"/>
              </p:cNvSpPr>
              <p:nvPr/>
            </p:nvSpPr>
            <p:spPr bwMode="auto">
              <a:xfrm>
                <a:off x="4196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0xbf</a:t>
                </a:r>
              </a:p>
            </p:txBody>
          </p:sp>
          <p:sp>
            <p:nvSpPr>
              <p:cNvPr id="94238" name="Rectangle 23"/>
              <p:cNvSpPr>
                <a:spLocks noChangeArrowheads="1"/>
              </p:cNvSpPr>
              <p:nvPr/>
            </p:nvSpPr>
            <p:spPr bwMode="auto">
              <a:xfrm>
                <a:off x="4604" y="2658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39" name="Rectangle 24"/>
              <p:cNvSpPr>
                <a:spLocks noChangeArrowheads="1"/>
              </p:cNvSpPr>
              <p:nvPr/>
            </p:nvSpPr>
            <p:spPr bwMode="auto">
              <a:xfrm>
                <a:off x="5103" y="2658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0xdc</a:t>
                </a:r>
              </a:p>
            </p:txBody>
          </p:sp>
        </p:grpSp>
        <p:sp>
          <p:nvSpPr>
            <p:cNvPr id="94234" name="AutoShape 25"/>
            <p:cNvSpPr>
              <a:spLocks/>
            </p:cNvSpPr>
            <p:nvPr/>
          </p:nvSpPr>
          <p:spPr bwMode="auto">
            <a:xfrm rot="-5400000">
              <a:off x="4554" y="2183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35" name="Text Box 26"/>
            <p:cNvSpPr txBox="1">
              <a:spLocks noChangeArrowheads="1"/>
            </p:cNvSpPr>
            <p:nvPr/>
          </p:nvSpPr>
          <p:spPr bwMode="auto">
            <a:xfrm>
              <a:off x="4379" y="3046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94215" name="Line 27"/>
          <p:cNvSpPr>
            <a:spLocks noChangeShapeType="1"/>
          </p:cNvSpPr>
          <p:nvPr/>
        </p:nvSpPr>
        <p:spPr bwMode="auto">
          <a:xfrm>
            <a:off x="6443663" y="3910013"/>
            <a:ext cx="7207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16" name="Text Box 28"/>
          <p:cNvSpPr txBox="1">
            <a:spLocks noChangeArrowheads="1"/>
          </p:cNvSpPr>
          <p:nvPr/>
        </p:nvSpPr>
        <p:spPr bwMode="auto">
          <a:xfrm>
            <a:off x="7094538" y="3679825"/>
            <a:ext cx="86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address</a:t>
            </a:r>
          </a:p>
        </p:txBody>
      </p:sp>
      <p:sp>
        <p:nvSpPr>
          <p:cNvPr id="94217" name="Rectangle 29"/>
          <p:cNvSpPr>
            <a:spLocks noChangeArrowheads="1"/>
          </p:cNvSpPr>
          <p:nvPr/>
        </p:nvSpPr>
        <p:spPr bwMode="auto">
          <a:xfrm>
            <a:off x="323850" y="3141663"/>
            <a:ext cx="8640763" cy="223202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94218" name="Text Box 30"/>
          <p:cNvSpPr txBox="1">
            <a:spLocks noChangeArrowheads="1"/>
          </p:cNvSpPr>
          <p:nvPr/>
        </p:nvSpPr>
        <p:spPr bwMode="auto">
          <a:xfrm>
            <a:off x="325438" y="3217863"/>
            <a:ext cx="6048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disk</a:t>
            </a:r>
          </a:p>
        </p:txBody>
      </p:sp>
      <p:grpSp>
        <p:nvGrpSpPr>
          <p:cNvPr id="94219" name="Group 31"/>
          <p:cNvGrpSpPr>
            <a:grpSpLocks/>
          </p:cNvGrpSpPr>
          <p:nvPr/>
        </p:nvGrpSpPr>
        <p:grpSpPr bwMode="auto">
          <a:xfrm>
            <a:off x="8439150" y="3573463"/>
            <a:ext cx="701675" cy="623887"/>
            <a:chOff x="5316" y="2251"/>
            <a:chExt cx="442" cy="393"/>
          </a:xfrm>
        </p:grpSpPr>
        <p:sp>
          <p:nvSpPr>
            <p:cNvPr id="94231" name="Text Box 32"/>
            <p:cNvSpPr txBox="1">
              <a:spLocks noChangeArrowheads="1"/>
            </p:cNvSpPr>
            <p:nvPr/>
          </p:nvSpPr>
          <p:spPr bwMode="auto">
            <a:xfrm>
              <a:off x="5316" y="2251"/>
              <a:ext cx="4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</a:rPr>
                <a:t>offset</a:t>
              </a:r>
            </a:p>
          </p:txBody>
        </p:sp>
        <p:sp>
          <p:nvSpPr>
            <p:cNvPr id="94232" name="Line 33"/>
            <p:cNvSpPr>
              <a:spLocks noChangeShapeType="1"/>
            </p:cNvSpPr>
            <p:nvPr/>
          </p:nvSpPr>
          <p:spPr bwMode="auto">
            <a:xfrm>
              <a:off x="5556" y="2419"/>
              <a:ext cx="1" cy="226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4220" name="Text Box 34"/>
          <p:cNvSpPr txBox="1">
            <a:spLocks noChangeArrowheads="1"/>
          </p:cNvSpPr>
          <p:nvPr/>
        </p:nvSpPr>
        <p:spPr bwMode="auto">
          <a:xfrm>
            <a:off x="5868988" y="5734050"/>
            <a:ext cx="51911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/>
              <a:t>buf</a:t>
            </a:r>
          </a:p>
        </p:txBody>
      </p:sp>
      <p:sp>
        <p:nvSpPr>
          <p:cNvPr id="94221" name="Line 35"/>
          <p:cNvSpPr>
            <a:spLocks noChangeShapeType="1"/>
          </p:cNvSpPr>
          <p:nvPr/>
        </p:nvSpPr>
        <p:spPr bwMode="auto">
          <a:xfrm flipH="1">
            <a:off x="4641850" y="5157788"/>
            <a:ext cx="2308225" cy="503237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4222" name="Text Box 36"/>
          <p:cNvSpPr txBox="1">
            <a:spLocks noChangeArrowheads="1"/>
          </p:cNvSpPr>
          <p:nvPr/>
        </p:nvSpPr>
        <p:spPr bwMode="auto">
          <a:xfrm>
            <a:off x="5364163" y="4941888"/>
            <a:ext cx="8270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</a:rPr>
              <a:t>Step 3</a:t>
            </a:r>
          </a:p>
        </p:txBody>
      </p:sp>
      <p:grpSp>
        <p:nvGrpSpPr>
          <p:cNvPr id="94223" name="Group 37"/>
          <p:cNvGrpSpPr>
            <a:grpSpLocks/>
          </p:cNvGrpSpPr>
          <p:nvPr/>
        </p:nvGrpSpPr>
        <p:grpSpPr bwMode="auto">
          <a:xfrm>
            <a:off x="3132138" y="5661025"/>
            <a:ext cx="2733675" cy="982663"/>
            <a:chOff x="1973" y="3566"/>
            <a:chExt cx="1722" cy="619"/>
          </a:xfrm>
        </p:grpSpPr>
        <p:grpSp>
          <p:nvGrpSpPr>
            <p:cNvPr id="94224" name="Group 38"/>
            <p:cNvGrpSpPr>
              <a:grpSpLocks/>
            </p:cNvGrpSpPr>
            <p:nvPr/>
          </p:nvGrpSpPr>
          <p:grpSpPr bwMode="auto">
            <a:xfrm>
              <a:off x="1973" y="3566"/>
              <a:ext cx="1722" cy="289"/>
              <a:chOff x="1973" y="3566"/>
              <a:chExt cx="1722" cy="289"/>
            </a:xfrm>
          </p:grpSpPr>
          <p:sp>
            <p:nvSpPr>
              <p:cNvPr id="94227" name="Rectangle 39"/>
              <p:cNvSpPr>
                <a:spLocks noChangeArrowheads="1"/>
              </p:cNvSpPr>
              <p:nvPr/>
            </p:nvSpPr>
            <p:spPr bwMode="auto">
              <a:xfrm>
                <a:off x="1973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dirty="0"/>
                  <a:t>0xa0</a:t>
                </a:r>
              </a:p>
            </p:txBody>
          </p:sp>
          <p:sp>
            <p:nvSpPr>
              <p:cNvPr id="94228" name="Rectangle 40"/>
              <p:cNvSpPr>
                <a:spLocks noChangeArrowheads="1"/>
              </p:cNvSpPr>
              <p:nvPr/>
            </p:nvSpPr>
            <p:spPr bwMode="auto">
              <a:xfrm>
                <a:off x="2381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dirty="0"/>
                  <a:t>0xbf</a:t>
                </a:r>
              </a:p>
            </p:txBody>
          </p:sp>
          <p:sp>
            <p:nvSpPr>
              <p:cNvPr id="94229" name="Rectangle 41"/>
              <p:cNvSpPr>
                <a:spLocks noChangeArrowheads="1"/>
              </p:cNvSpPr>
              <p:nvPr/>
            </p:nvSpPr>
            <p:spPr bwMode="auto">
              <a:xfrm>
                <a:off x="2789" y="3566"/>
                <a:ext cx="499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94230" name="Rectangle 42"/>
              <p:cNvSpPr>
                <a:spLocks noChangeArrowheads="1"/>
              </p:cNvSpPr>
              <p:nvPr/>
            </p:nvSpPr>
            <p:spPr bwMode="auto">
              <a:xfrm>
                <a:off x="3288" y="3566"/>
                <a:ext cx="408" cy="29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 dirty="0"/>
                  <a:t>0xdc</a:t>
                </a:r>
              </a:p>
            </p:txBody>
          </p:sp>
        </p:grpSp>
        <p:sp>
          <p:nvSpPr>
            <p:cNvPr id="94225" name="AutoShape 43"/>
            <p:cNvSpPr>
              <a:spLocks/>
            </p:cNvSpPr>
            <p:nvPr/>
          </p:nvSpPr>
          <p:spPr bwMode="auto">
            <a:xfrm rot="-5400000">
              <a:off x="2739" y="3091"/>
              <a:ext cx="145" cy="1679"/>
            </a:xfrm>
            <a:prstGeom prst="leftBrace">
              <a:avLst>
                <a:gd name="adj1" fmla="val 96494"/>
                <a:gd name="adj2" fmla="val 50000"/>
              </a:avLst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94226" name="Text Box 44"/>
            <p:cNvSpPr txBox="1">
              <a:spLocks noChangeArrowheads="1"/>
            </p:cNvSpPr>
            <p:nvPr/>
          </p:nvSpPr>
          <p:spPr bwMode="auto">
            <a:xfrm>
              <a:off x="2563" y="3954"/>
              <a:ext cx="52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 i="1"/>
                <a:t>n</a:t>
              </a:r>
              <a:r>
                <a:rPr lang="en-GB" altLang="zh-TW" sz="1800"/>
                <a:t> bytes</a:t>
              </a: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2C3FB3-7296-464B-994A-E88C9304BF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45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Example: structured file access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5661025"/>
            <a:ext cx="7772400" cy="1017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/>
              <a:t>sample code “struct_file”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000"/>
              <a:t>touch data.bin before you run write_record</a:t>
            </a:r>
          </a:p>
        </p:txBody>
      </p:sp>
      <p:grpSp>
        <p:nvGrpSpPr>
          <p:cNvPr id="96260" name="Group 3"/>
          <p:cNvGrpSpPr>
            <a:grpSpLocks/>
          </p:cNvGrpSpPr>
          <p:nvPr/>
        </p:nvGrpSpPr>
        <p:grpSpPr bwMode="auto">
          <a:xfrm>
            <a:off x="250825" y="1989138"/>
            <a:ext cx="7989888" cy="1200150"/>
            <a:chOff x="158" y="1253"/>
            <a:chExt cx="5033" cy="756"/>
          </a:xfrm>
        </p:grpSpPr>
        <p:grpSp>
          <p:nvGrpSpPr>
            <p:cNvPr id="96264" name="Group 4"/>
            <p:cNvGrpSpPr>
              <a:grpSpLocks/>
            </p:cNvGrpSpPr>
            <p:nvPr/>
          </p:nvGrpSpPr>
          <p:grpSpPr bwMode="auto">
            <a:xfrm>
              <a:off x="158" y="1557"/>
              <a:ext cx="2130" cy="452"/>
              <a:chOff x="158" y="1557"/>
              <a:chExt cx="2130" cy="452"/>
            </a:xfrm>
          </p:grpSpPr>
          <p:sp>
            <p:nvSpPr>
              <p:cNvPr id="96276" name="Rectangle 5"/>
              <p:cNvSpPr>
                <a:spLocks noChangeArrowheads="1"/>
              </p:cNvSpPr>
              <p:nvPr/>
            </p:nvSpPr>
            <p:spPr bwMode="auto">
              <a:xfrm>
                <a:off x="158" y="1783"/>
                <a:ext cx="635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name</a:t>
                </a:r>
              </a:p>
            </p:txBody>
          </p:sp>
          <p:sp>
            <p:nvSpPr>
              <p:cNvPr id="96277" name="Rectangle 6"/>
              <p:cNvSpPr>
                <a:spLocks noChangeArrowheads="1"/>
              </p:cNvSpPr>
              <p:nvPr/>
            </p:nvSpPr>
            <p:spPr bwMode="auto">
              <a:xfrm>
                <a:off x="793" y="1783"/>
                <a:ext cx="408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ID</a:t>
                </a:r>
              </a:p>
            </p:txBody>
          </p:sp>
          <p:sp>
            <p:nvSpPr>
              <p:cNvPr id="96278" name="Rectangle 7"/>
              <p:cNvSpPr>
                <a:spLocks noChangeArrowheads="1"/>
              </p:cNvSpPr>
              <p:nvPr/>
            </p:nvSpPr>
            <p:spPr bwMode="auto">
              <a:xfrm>
                <a:off x="1201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yy</a:t>
                </a:r>
              </a:p>
            </p:txBody>
          </p:sp>
          <p:sp>
            <p:nvSpPr>
              <p:cNvPr id="96279" name="Rectangle 8"/>
              <p:cNvSpPr>
                <a:spLocks noChangeArrowheads="1"/>
              </p:cNvSpPr>
              <p:nvPr/>
            </p:nvSpPr>
            <p:spPr bwMode="auto">
              <a:xfrm>
                <a:off x="1473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mm</a:t>
                </a:r>
              </a:p>
            </p:txBody>
          </p:sp>
          <p:sp>
            <p:nvSpPr>
              <p:cNvPr id="96280" name="Rectangle 9"/>
              <p:cNvSpPr>
                <a:spLocks noChangeArrowheads="1"/>
              </p:cNvSpPr>
              <p:nvPr/>
            </p:nvSpPr>
            <p:spPr bwMode="auto">
              <a:xfrm>
                <a:off x="1745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dd</a:t>
                </a:r>
              </a:p>
            </p:txBody>
          </p:sp>
          <p:sp>
            <p:nvSpPr>
              <p:cNvPr id="96281" name="Rectangle 10"/>
              <p:cNvSpPr>
                <a:spLocks noChangeArrowheads="1"/>
              </p:cNvSpPr>
              <p:nvPr/>
            </p:nvSpPr>
            <p:spPr bwMode="auto">
              <a:xfrm>
                <a:off x="2017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$$</a:t>
                </a:r>
              </a:p>
            </p:txBody>
          </p:sp>
          <p:sp>
            <p:nvSpPr>
              <p:cNvPr id="96282" name="Rectangle 11"/>
              <p:cNvSpPr>
                <a:spLocks noChangeArrowheads="1"/>
              </p:cNvSpPr>
              <p:nvPr/>
            </p:nvSpPr>
            <p:spPr bwMode="auto">
              <a:xfrm>
                <a:off x="158" y="1557"/>
                <a:ext cx="2131" cy="226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Record 1</a:t>
                </a:r>
              </a:p>
            </p:txBody>
          </p:sp>
        </p:grpSp>
        <p:grpSp>
          <p:nvGrpSpPr>
            <p:cNvPr id="96265" name="Group 12"/>
            <p:cNvGrpSpPr>
              <a:grpSpLocks/>
            </p:cNvGrpSpPr>
            <p:nvPr/>
          </p:nvGrpSpPr>
          <p:grpSpPr bwMode="auto">
            <a:xfrm>
              <a:off x="2289" y="1557"/>
              <a:ext cx="2130" cy="452"/>
              <a:chOff x="2289" y="1557"/>
              <a:chExt cx="2130" cy="452"/>
            </a:xfrm>
          </p:grpSpPr>
          <p:sp>
            <p:nvSpPr>
              <p:cNvPr id="96269" name="Rectangle 13"/>
              <p:cNvSpPr>
                <a:spLocks noChangeArrowheads="1"/>
              </p:cNvSpPr>
              <p:nvPr/>
            </p:nvSpPr>
            <p:spPr bwMode="auto">
              <a:xfrm>
                <a:off x="2289" y="1783"/>
                <a:ext cx="635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name</a:t>
                </a:r>
              </a:p>
            </p:txBody>
          </p:sp>
          <p:sp>
            <p:nvSpPr>
              <p:cNvPr id="96270" name="Rectangle 14"/>
              <p:cNvSpPr>
                <a:spLocks noChangeArrowheads="1"/>
              </p:cNvSpPr>
              <p:nvPr/>
            </p:nvSpPr>
            <p:spPr bwMode="auto">
              <a:xfrm>
                <a:off x="2924" y="1783"/>
                <a:ext cx="408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ID</a:t>
                </a:r>
              </a:p>
            </p:txBody>
          </p:sp>
          <p:sp>
            <p:nvSpPr>
              <p:cNvPr id="96271" name="Rectangle 15"/>
              <p:cNvSpPr>
                <a:spLocks noChangeArrowheads="1"/>
              </p:cNvSpPr>
              <p:nvPr/>
            </p:nvSpPr>
            <p:spPr bwMode="auto">
              <a:xfrm>
                <a:off x="3332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yy</a:t>
                </a:r>
              </a:p>
            </p:txBody>
          </p:sp>
          <p:sp>
            <p:nvSpPr>
              <p:cNvPr id="96272" name="Rectangle 16"/>
              <p:cNvSpPr>
                <a:spLocks noChangeArrowheads="1"/>
              </p:cNvSpPr>
              <p:nvPr/>
            </p:nvSpPr>
            <p:spPr bwMode="auto">
              <a:xfrm>
                <a:off x="3604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mm</a:t>
                </a:r>
              </a:p>
            </p:txBody>
          </p:sp>
          <p:sp>
            <p:nvSpPr>
              <p:cNvPr id="96273" name="Rectangle 17"/>
              <p:cNvSpPr>
                <a:spLocks noChangeArrowheads="1"/>
              </p:cNvSpPr>
              <p:nvPr/>
            </p:nvSpPr>
            <p:spPr bwMode="auto">
              <a:xfrm>
                <a:off x="3876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dd</a:t>
                </a:r>
              </a:p>
            </p:txBody>
          </p:sp>
          <p:sp>
            <p:nvSpPr>
              <p:cNvPr id="96274" name="Rectangle 18"/>
              <p:cNvSpPr>
                <a:spLocks noChangeArrowheads="1"/>
              </p:cNvSpPr>
              <p:nvPr/>
            </p:nvSpPr>
            <p:spPr bwMode="auto">
              <a:xfrm>
                <a:off x="4148" y="1783"/>
                <a:ext cx="272" cy="22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$$</a:t>
                </a:r>
              </a:p>
            </p:txBody>
          </p:sp>
          <p:sp>
            <p:nvSpPr>
              <p:cNvPr id="96275" name="Rectangle 19"/>
              <p:cNvSpPr>
                <a:spLocks noChangeArrowheads="1"/>
              </p:cNvSpPr>
              <p:nvPr/>
            </p:nvSpPr>
            <p:spPr bwMode="auto">
              <a:xfrm>
                <a:off x="2289" y="1557"/>
                <a:ext cx="2131" cy="226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Record 2</a:t>
                </a:r>
              </a:p>
            </p:txBody>
          </p:sp>
        </p:grpSp>
        <p:sp>
          <p:nvSpPr>
            <p:cNvPr id="96266" name="Rectangle 20"/>
            <p:cNvSpPr>
              <a:spLocks noChangeArrowheads="1"/>
            </p:cNvSpPr>
            <p:nvPr/>
          </p:nvSpPr>
          <p:spPr bwMode="auto">
            <a:xfrm>
              <a:off x="4421" y="1557"/>
              <a:ext cx="771" cy="453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…</a:t>
              </a:r>
            </a:p>
          </p:txBody>
        </p:sp>
        <p:sp>
          <p:nvSpPr>
            <p:cNvPr id="96267" name="Line 21"/>
            <p:cNvSpPr>
              <a:spLocks noChangeShapeType="1"/>
            </p:cNvSpPr>
            <p:nvPr/>
          </p:nvSpPr>
          <p:spPr bwMode="auto">
            <a:xfrm>
              <a:off x="1881" y="1375"/>
              <a:ext cx="63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6268" name="Text Box 22"/>
            <p:cNvSpPr txBox="1">
              <a:spLocks noChangeArrowheads="1"/>
            </p:cNvSpPr>
            <p:nvPr/>
          </p:nvSpPr>
          <p:spPr bwMode="auto">
            <a:xfrm>
              <a:off x="2549" y="1253"/>
              <a:ext cx="92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address in file</a:t>
              </a:r>
            </a:p>
          </p:txBody>
        </p:sp>
      </p:grpSp>
      <p:sp>
        <p:nvSpPr>
          <p:cNvPr id="96261" name="Text Box 23"/>
          <p:cNvSpPr txBox="1">
            <a:spLocks noChangeArrowheads="1"/>
          </p:cNvSpPr>
          <p:nvPr/>
        </p:nvSpPr>
        <p:spPr bwMode="auto">
          <a:xfrm>
            <a:off x="684213" y="3789363"/>
            <a:ext cx="2817812" cy="156210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typedef struct personal_record_s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char	name[30];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char	ID[10];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birth_year;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birth_month;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birth_day;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int	deposit;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} personal_record;</a:t>
            </a:r>
          </a:p>
        </p:txBody>
      </p:sp>
      <p:sp>
        <p:nvSpPr>
          <p:cNvPr id="96262" name="Text Box 24"/>
          <p:cNvSpPr txBox="1">
            <a:spLocks noChangeArrowheads="1"/>
          </p:cNvSpPr>
          <p:nvPr/>
        </p:nvSpPr>
        <p:spPr bwMode="auto">
          <a:xfrm>
            <a:off x="3863975" y="3716338"/>
            <a:ext cx="3633788" cy="6413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TW" altLang="en-GB" sz="1200"/>
              <a:t>	</a:t>
            </a:r>
            <a:r>
              <a:rPr lang="en-GB" altLang="zh-TW" sz="1200"/>
              <a:t>for (i=0;i&lt;4;i++)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	write (fd, &amp;(data_set[i]), sizeof(personal_record));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}</a:t>
            </a:r>
          </a:p>
        </p:txBody>
      </p:sp>
      <p:sp>
        <p:nvSpPr>
          <p:cNvPr id="96263" name="Text Box 25"/>
          <p:cNvSpPr txBox="1">
            <a:spLocks noChangeArrowheads="1"/>
          </p:cNvSpPr>
          <p:nvPr/>
        </p:nvSpPr>
        <p:spPr bwMode="auto">
          <a:xfrm>
            <a:off x="3862388" y="4652963"/>
            <a:ext cx="3041650" cy="823912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184150" algn="l"/>
                <a:tab pos="369888" algn="l"/>
                <a:tab pos="555625" algn="l"/>
                <a:tab pos="741363" algn="l"/>
                <a:tab pos="927100" algn="l"/>
                <a:tab pos="1112838" algn="l"/>
                <a:tab pos="1298575" algn="l"/>
                <a:tab pos="1484313" algn="l"/>
                <a:tab pos="1670050" algn="l"/>
                <a:tab pos="1855788" algn="l"/>
                <a:tab pos="2041525" algn="l"/>
                <a:tab pos="2227263" algn="l"/>
                <a:tab pos="2413000" algn="l"/>
                <a:tab pos="2598738" algn="l"/>
                <a:tab pos="2784475" algn="l"/>
                <a:tab pos="2971800" algn="l"/>
                <a:tab pos="3155950" algn="l"/>
                <a:tab pos="3341688" algn="l"/>
                <a:tab pos="3527425" algn="l"/>
                <a:tab pos="37131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TW" altLang="en-GB" sz="1200"/>
              <a:t>	</a:t>
            </a:r>
            <a:r>
              <a:rPr lang="en-GB" altLang="zh-TW" sz="1200"/>
              <a:t>for (i=0;i&lt;4;i++)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	read (fd, &amp;buf, sizeof(personal_record));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     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200"/>
              <a:t>	}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4AC806-2224-AF4B-8506-4E6C7D0DAB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46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What if you want to do random access?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GB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please “man lseek”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set offset from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start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end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current position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BA7F68-2E2A-FB46-A06E-1310F0392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47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Some other system calls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create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close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5F6CFC-E771-8D41-91E5-D2A161B0C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48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Inter-process communication like file access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9EA9B7-0DEE-A44D-A59F-C8A0A4C72F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49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What an OS should provides?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>
                <a:solidFill>
                  <a:srgbClr val="FF0000"/>
                </a:solidFill>
              </a:rPr>
              <a:t>memory and storage devices management (e.g. virtual memory, file system, etc.)</a:t>
            </a:r>
            <a:r>
              <a:rPr lang="ar-SA" altLang="zh-TW" sz="2400">
                <a:solidFill>
                  <a:srgbClr val="FF0000"/>
                </a:solidFill>
                <a:cs typeface="Arial" panose="020B0604020202020204" pitchFamily="34" charset="0"/>
              </a:rPr>
              <a:t>‏</a:t>
            </a:r>
            <a:endParaRPr lang="en-GB" altLang="zh-TW" sz="24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sz="280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800">
                <a:solidFill>
                  <a:srgbClr val="969696"/>
                </a:solidFill>
              </a:rPr>
              <a:t>security and users protection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2777E0-A130-FC49-8A58-55AE770B5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Processes may also communicate like accessing files</a:t>
            </a:r>
          </a:p>
        </p:txBody>
      </p:sp>
      <p:sp>
        <p:nvSpPr>
          <p:cNvPr id="104451" name="AutoShape 2"/>
          <p:cNvSpPr>
            <a:spLocks noChangeArrowheads="1"/>
          </p:cNvSpPr>
          <p:nvPr/>
        </p:nvSpPr>
        <p:spPr bwMode="auto">
          <a:xfrm>
            <a:off x="250825" y="2420938"/>
            <a:ext cx="3384550" cy="2592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main ()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fd = open (“test.fifo”,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</a:t>
            </a:r>
            <a:r>
              <a:rPr lang="en-GB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write</a:t>
            </a:r>
            <a:r>
              <a:rPr lang="en-GB" altLang="zh-TW" sz="1800">
                <a:ea typeface="新細明體" panose="02020500000000000000" pitchFamily="18" charset="-120"/>
              </a:rPr>
              <a:t> (fd,…);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}</a:t>
            </a:r>
          </a:p>
        </p:txBody>
      </p:sp>
      <p:sp>
        <p:nvSpPr>
          <p:cNvPr id="104452" name="AutoShape 3"/>
          <p:cNvSpPr>
            <a:spLocks noChangeArrowheads="1"/>
          </p:cNvSpPr>
          <p:nvPr/>
        </p:nvSpPr>
        <p:spPr bwMode="auto">
          <a:xfrm>
            <a:off x="5219700" y="2420938"/>
            <a:ext cx="3384550" cy="2592387"/>
          </a:xfrm>
          <a:prstGeom prst="roundRect">
            <a:avLst>
              <a:gd name="adj" fmla="val 16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main ()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fd = open (“test.fifo”,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</a:t>
            </a:r>
            <a:r>
              <a:rPr lang="en-GB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read</a:t>
            </a:r>
            <a:r>
              <a:rPr lang="en-GB" altLang="zh-TW" sz="1800">
                <a:ea typeface="新細明體" panose="02020500000000000000" pitchFamily="18" charset="-120"/>
              </a:rPr>
              <a:t> (fd,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}</a:t>
            </a: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4067175" y="3933825"/>
            <a:ext cx="790575" cy="285750"/>
            <a:chOff x="2562" y="2478"/>
            <a:chExt cx="498" cy="180"/>
          </a:xfrm>
        </p:grpSpPr>
        <p:sp>
          <p:nvSpPr>
            <p:cNvPr id="104459" name="Line 5"/>
            <p:cNvSpPr>
              <a:spLocks noChangeShapeType="1"/>
            </p:cNvSpPr>
            <p:nvPr/>
          </p:nvSpPr>
          <p:spPr bwMode="auto">
            <a:xfrm>
              <a:off x="2562" y="2478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0" name="Line 6"/>
            <p:cNvSpPr>
              <a:spLocks noChangeShapeType="1"/>
            </p:cNvSpPr>
            <p:nvPr/>
          </p:nvSpPr>
          <p:spPr bwMode="auto">
            <a:xfrm>
              <a:off x="3061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1" name="Line 7"/>
            <p:cNvSpPr>
              <a:spLocks noChangeShapeType="1"/>
            </p:cNvSpPr>
            <p:nvPr/>
          </p:nvSpPr>
          <p:spPr bwMode="auto">
            <a:xfrm>
              <a:off x="2562" y="2659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2" name="Line 8"/>
            <p:cNvSpPr>
              <a:spLocks noChangeShapeType="1"/>
            </p:cNvSpPr>
            <p:nvPr/>
          </p:nvSpPr>
          <p:spPr bwMode="auto">
            <a:xfrm>
              <a:off x="2925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3" name="Line 9"/>
            <p:cNvSpPr>
              <a:spLocks noChangeShapeType="1"/>
            </p:cNvSpPr>
            <p:nvPr/>
          </p:nvSpPr>
          <p:spPr bwMode="auto">
            <a:xfrm>
              <a:off x="2789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64" name="Line 10"/>
            <p:cNvSpPr>
              <a:spLocks noChangeShapeType="1"/>
            </p:cNvSpPr>
            <p:nvPr/>
          </p:nvSpPr>
          <p:spPr bwMode="auto">
            <a:xfrm>
              <a:off x="2653" y="2478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4068763" y="4221163"/>
            <a:ext cx="728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FIFO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(pipe)</a:t>
            </a:r>
            <a:r>
              <a:rPr lang="ar-SA" altLang="zh-TW" sz="1800">
                <a:ea typeface="新細明體" panose="02020500000000000000" pitchFamily="18" charset="-120"/>
                <a:cs typeface="Arial" panose="020B0604020202020204" pitchFamily="34" charset="0"/>
              </a:rPr>
              <a:t>‏</a:t>
            </a:r>
            <a:endParaRPr lang="en-GB" altLang="zh-TW" sz="1800">
              <a:ea typeface="新細明體" panose="02020500000000000000" pitchFamily="18" charset="-120"/>
            </a:endParaRPr>
          </a:p>
        </p:txBody>
      </p:sp>
      <p:sp>
        <p:nvSpPr>
          <p:cNvPr id="104455" name="Line 12"/>
          <p:cNvSpPr>
            <a:spLocks noChangeShapeType="1"/>
          </p:cNvSpPr>
          <p:nvPr/>
        </p:nvSpPr>
        <p:spPr bwMode="auto">
          <a:xfrm>
            <a:off x="2051050" y="4005263"/>
            <a:ext cx="1944688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6" name="Line 13"/>
          <p:cNvSpPr>
            <a:spLocks noChangeShapeType="1"/>
          </p:cNvSpPr>
          <p:nvPr/>
        </p:nvSpPr>
        <p:spPr bwMode="auto">
          <a:xfrm>
            <a:off x="4787900" y="4005263"/>
            <a:ext cx="720725" cy="1587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457" name="Text Box 14"/>
          <p:cNvSpPr txBox="1">
            <a:spLocks noChangeArrowheads="1"/>
          </p:cNvSpPr>
          <p:nvPr/>
        </p:nvSpPr>
        <p:spPr bwMode="auto">
          <a:xfrm>
            <a:off x="952500" y="5106988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Process 1</a:t>
            </a:r>
          </a:p>
        </p:txBody>
      </p:sp>
      <p:sp>
        <p:nvSpPr>
          <p:cNvPr id="104458" name="Text Box 15"/>
          <p:cNvSpPr txBox="1">
            <a:spLocks noChangeArrowheads="1"/>
          </p:cNvSpPr>
          <p:nvPr/>
        </p:nvSpPr>
        <p:spPr bwMode="auto">
          <a:xfrm>
            <a:off x="6086475" y="5013325"/>
            <a:ext cx="1050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Process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D44FC7-DB07-AE48-8F2B-F4E15C8D3A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50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A simple exercise on using FIFO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916113"/>
            <a:ext cx="7772400" cy="27066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Step 1: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>
                <a:solidFill>
                  <a:srgbClr val="3333CC"/>
                </a:solidFill>
              </a:rPr>
              <a:t>mkfifo</a:t>
            </a:r>
            <a:r>
              <a:rPr lang="en-GB" altLang="zh-TW" sz="2400"/>
              <a:t> test.fifo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Step 2: open a terminal and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cat test.fifo</a:t>
            </a:r>
          </a:p>
          <a:p>
            <a:pPr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Step 3: open another terminal and execute command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cat text_file.txt &gt; test.fifo</a:t>
            </a:r>
          </a:p>
        </p:txBody>
      </p:sp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52963"/>
            <a:ext cx="17764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6501" name="Group 4"/>
          <p:cNvGrpSpPr>
            <a:grpSpLocks/>
          </p:cNvGrpSpPr>
          <p:nvPr/>
        </p:nvGrpSpPr>
        <p:grpSpPr bwMode="auto">
          <a:xfrm>
            <a:off x="3708400" y="5589588"/>
            <a:ext cx="790575" cy="285750"/>
            <a:chOff x="2336" y="3521"/>
            <a:chExt cx="498" cy="180"/>
          </a:xfrm>
        </p:grpSpPr>
        <p:sp>
          <p:nvSpPr>
            <p:cNvPr id="106507" name="Line 5"/>
            <p:cNvSpPr>
              <a:spLocks noChangeShapeType="1"/>
            </p:cNvSpPr>
            <p:nvPr/>
          </p:nvSpPr>
          <p:spPr bwMode="auto">
            <a:xfrm>
              <a:off x="2336" y="3521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08" name="Line 6"/>
            <p:cNvSpPr>
              <a:spLocks noChangeShapeType="1"/>
            </p:cNvSpPr>
            <p:nvPr/>
          </p:nvSpPr>
          <p:spPr bwMode="auto">
            <a:xfrm>
              <a:off x="2835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09" name="Line 7"/>
            <p:cNvSpPr>
              <a:spLocks noChangeShapeType="1"/>
            </p:cNvSpPr>
            <p:nvPr/>
          </p:nvSpPr>
          <p:spPr bwMode="auto">
            <a:xfrm>
              <a:off x="2336" y="3702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0" name="Line 8"/>
            <p:cNvSpPr>
              <a:spLocks noChangeShapeType="1"/>
            </p:cNvSpPr>
            <p:nvPr/>
          </p:nvSpPr>
          <p:spPr bwMode="auto">
            <a:xfrm>
              <a:off x="2699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1" name="Line 9"/>
            <p:cNvSpPr>
              <a:spLocks noChangeShapeType="1"/>
            </p:cNvSpPr>
            <p:nvPr/>
          </p:nvSpPr>
          <p:spPr bwMode="auto">
            <a:xfrm>
              <a:off x="2563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512" name="Line 10"/>
            <p:cNvSpPr>
              <a:spLocks noChangeShapeType="1"/>
            </p:cNvSpPr>
            <p:nvPr/>
          </p:nvSpPr>
          <p:spPr bwMode="auto">
            <a:xfrm>
              <a:off x="2427" y="3521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6502" name="Text Box 11"/>
          <p:cNvSpPr txBox="1">
            <a:spLocks noChangeArrowheads="1"/>
          </p:cNvSpPr>
          <p:nvPr/>
        </p:nvSpPr>
        <p:spPr bwMode="auto">
          <a:xfrm>
            <a:off x="1457325" y="6257925"/>
            <a:ext cx="1565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cat text_file.txt</a:t>
            </a:r>
          </a:p>
        </p:txBody>
      </p:sp>
      <p:pic>
        <p:nvPicPr>
          <p:cNvPr id="10650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724400"/>
            <a:ext cx="17764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6504" name="Line 13"/>
          <p:cNvSpPr>
            <a:spLocks noChangeShapeType="1"/>
          </p:cNvSpPr>
          <p:nvPr/>
        </p:nvSpPr>
        <p:spPr bwMode="auto">
          <a:xfrm>
            <a:off x="3059113" y="5734050"/>
            <a:ext cx="57626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5" name="Line 14"/>
          <p:cNvSpPr>
            <a:spLocks noChangeShapeType="1"/>
          </p:cNvSpPr>
          <p:nvPr/>
        </p:nvSpPr>
        <p:spPr bwMode="auto">
          <a:xfrm>
            <a:off x="4500563" y="5734050"/>
            <a:ext cx="6477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6" name="Text Box 15"/>
          <p:cNvSpPr txBox="1">
            <a:spLocks noChangeArrowheads="1"/>
          </p:cNvSpPr>
          <p:nvPr/>
        </p:nvSpPr>
        <p:spPr bwMode="auto">
          <a:xfrm>
            <a:off x="5435600" y="6237288"/>
            <a:ext cx="1212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cat test.fifo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6C18CB-0C83-E64C-ABF9-35D9B2219A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Sample code: fifo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TW" altLang="en-GB"/>
              <a:t>“</a:t>
            </a:r>
            <a:r>
              <a:rPr lang="en-GB" altLang="zh-TW"/>
              <a:t>make” to build all executable files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sender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receiver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“mkfifo test.fifo” before executing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657B39-5F30-004B-8E65-F87D63474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52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Setting Status Flags</a:t>
            </a: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buFont typeface="Wingdings" panose="05000000000000000000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open revisited and fcntl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4EC26D-DB4B-FE43-BB81-55686EEC7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53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Status Flag</a:t>
            </a:r>
          </a:p>
        </p:txBody>
      </p:sp>
      <p:grpSp>
        <p:nvGrpSpPr>
          <p:cNvPr id="112643" name="Group 37"/>
          <p:cNvGrpSpPr>
            <a:grpSpLocks/>
          </p:cNvGrpSpPr>
          <p:nvPr/>
        </p:nvGrpSpPr>
        <p:grpSpPr bwMode="auto">
          <a:xfrm>
            <a:off x="2916238" y="2997200"/>
            <a:ext cx="5508625" cy="2241550"/>
            <a:chOff x="431" y="1207"/>
            <a:chExt cx="3470" cy="1412"/>
          </a:xfrm>
        </p:grpSpPr>
        <p:sp>
          <p:nvSpPr>
            <p:cNvPr id="112664" name="Text Box 3"/>
            <p:cNvSpPr txBox="1">
              <a:spLocks noChangeArrowheads="1"/>
            </p:cNvSpPr>
            <p:nvPr/>
          </p:nvSpPr>
          <p:spPr bwMode="auto">
            <a:xfrm>
              <a:off x="1702" y="1207"/>
              <a:ext cx="37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1 bit</a:t>
              </a:r>
            </a:p>
          </p:txBody>
        </p:sp>
        <p:sp>
          <p:nvSpPr>
            <p:cNvPr id="112665" name="Line 5"/>
            <p:cNvSpPr>
              <a:spLocks noChangeShapeType="1"/>
            </p:cNvSpPr>
            <p:nvPr/>
          </p:nvSpPr>
          <p:spPr bwMode="auto">
            <a:xfrm flipV="1">
              <a:off x="1701" y="1298"/>
              <a:ext cx="1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666" name="Line 6"/>
            <p:cNvSpPr>
              <a:spLocks noChangeShapeType="1"/>
            </p:cNvSpPr>
            <p:nvPr/>
          </p:nvSpPr>
          <p:spPr bwMode="auto">
            <a:xfrm flipV="1">
              <a:off x="2064" y="1298"/>
              <a:ext cx="1" cy="13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2667" name="Group 7"/>
            <p:cNvGrpSpPr>
              <a:grpSpLocks/>
            </p:cNvGrpSpPr>
            <p:nvPr/>
          </p:nvGrpSpPr>
          <p:grpSpPr bwMode="auto">
            <a:xfrm>
              <a:off x="431" y="1390"/>
              <a:ext cx="2358" cy="362"/>
              <a:chOff x="431" y="1389"/>
              <a:chExt cx="2358" cy="362"/>
            </a:xfrm>
          </p:grpSpPr>
          <p:sp>
            <p:nvSpPr>
              <p:cNvPr id="112674" name="Rectangle 8"/>
              <p:cNvSpPr>
                <a:spLocks noChangeArrowheads="1"/>
              </p:cNvSpPr>
              <p:nvPr/>
            </p:nvSpPr>
            <p:spPr bwMode="auto">
              <a:xfrm>
                <a:off x="1701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5" name="Rectangle 9"/>
              <p:cNvSpPr>
                <a:spLocks noChangeArrowheads="1"/>
              </p:cNvSpPr>
              <p:nvPr/>
            </p:nvSpPr>
            <p:spPr bwMode="auto">
              <a:xfrm>
                <a:off x="2064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6" name="Rectangle 10"/>
              <p:cNvSpPr>
                <a:spLocks noChangeArrowheads="1"/>
              </p:cNvSpPr>
              <p:nvPr/>
            </p:nvSpPr>
            <p:spPr bwMode="auto">
              <a:xfrm>
                <a:off x="2427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7" name="Rectangle 11"/>
              <p:cNvSpPr>
                <a:spLocks noChangeArrowheads="1"/>
              </p:cNvSpPr>
              <p:nvPr/>
            </p:nvSpPr>
            <p:spPr bwMode="auto">
              <a:xfrm>
                <a:off x="431" y="1434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zh-TW" altLang="en-US" sz="1600">
                  <a:solidFill>
                    <a:schemeClr val="tx1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112678" name="Rectangle 12"/>
              <p:cNvSpPr>
                <a:spLocks noChangeArrowheads="1"/>
              </p:cNvSpPr>
              <p:nvPr/>
            </p:nvSpPr>
            <p:spPr bwMode="auto">
              <a:xfrm>
                <a:off x="794" y="1434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  <p:sp>
            <p:nvSpPr>
              <p:cNvPr id="112679" name="Line 13"/>
              <p:cNvSpPr>
                <a:spLocks noChangeShapeType="1"/>
              </p:cNvSpPr>
              <p:nvPr/>
            </p:nvSpPr>
            <p:spPr bwMode="auto">
              <a:xfrm>
                <a:off x="1701" y="1389"/>
                <a:ext cx="363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668" name="Text Box 14"/>
            <p:cNvSpPr txBox="1">
              <a:spLocks noChangeArrowheads="1"/>
            </p:cNvSpPr>
            <p:nvPr/>
          </p:nvSpPr>
          <p:spPr bwMode="auto">
            <a:xfrm>
              <a:off x="2971" y="1842"/>
              <a:ext cx="65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read only</a:t>
              </a:r>
            </a:p>
          </p:txBody>
        </p:sp>
        <p:sp>
          <p:nvSpPr>
            <p:cNvPr id="112669" name="Text Box 15"/>
            <p:cNvSpPr txBox="1">
              <a:spLocks noChangeArrowheads="1"/>
            </p:cNvSpPr>
            <p:nvPr/>
          </p:nvSpPr>
          <p:spPr bwMode="auto">
            <a:xfrm>
              <a:off x="2971" y="2115"/>
              <a:ext cx="70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write only</a:t>
              </a:r>
            </a:p>
          </p:txBody>
        </p:sp>
        <p:sp>
          <p:nvSpPr>
            <p:cNvPr id="112670" name="Text Box 16"/>
            <p:cNvSpPr txBox="1">
              <a:spLocks noChangeArrowheads="1"/>
            </p:cNvSpPr>
            <p:nvPr/>
          </p:nvSpPr>
          <p:spPr bwMode="auto">
            <a:xfrm>
              <a:off x="3019" y="2388"/>
              <a:ext cx="8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non-blocking</a:t>
              </a:r>
            </a:p>
          </p:txBody>
        </p:sp>
        <p:cxnSp>
          <p:nvCxnSpPr>
            <p:cNvPr id="112671" name="AutoShape 17"/>
            <p:cNvCxnSpPr>
              <a:cxnSpLocks noChangeShapeType="1"/>
              <a:stCxn id="112676" idx="2"/>
              <a:endCxn id="112668" idx="1"/>
            </p:cNvCxnSpPr>
            <p:nvPr/>
          </p:nvCxnSpPr>
          <p:spPr bwMode="auto">
            <a:xfrm rot="16200000" flipH="1">
              <a:off x="2687" y="1675"/>
              <a:ext cx="205" cy="362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72" name="AutoShape 18"/>
            <p:cNvCxnSpPr>
              <a:cxnSpLocks noChangeShapeType="1"/>
              <a:stCxn id="112675" idx="2"/>
              <a:endCxn id="112669" idx="1"/>
            </p:cNvCxnSpPr>
            <p:nvPr/>
          </p:nvCxnSpPr>
          <p:spPr bwMode="auto">
            <a:xfrm rot="16200000" flipH="1">
              <a:off x="2370" y="1629"/>
              <a:ext cx="478" cy="725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673" name="AutoShape 19"/>
            <p:cNvCxnSpPr>
              <a:cxnSpLocks noChangeShapeType="1"/>
              <a:stCxn id="112674" idx="2"/>
              <a:endCxn id="112670" idx="1"/>
            </p:cNvCxnSpPr>
            <p:nvPr/>
          </p:nvCxnSpPr>
          <p:spPr bwMode="auto">
            <a:xfrm rot="16200000" flipH="1">
              <a:off x="2075" y="1561"/>
              <a:ext cx="751" cy="1136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2644" name="Group 20"/>
          <p:cNvGrpSpPr>
            <a:grpSpLocks/>
          </p:cNvGrpSpPr>
          <p:nvPr/>
        </p:nvGrpSpPr>
        <p:grpSpPr bwMode="auto">
          <a:xfrm>
            <a:off x="611188" y="5516563"/>
            <a:ext cx="3743325" cy="935037"/>
            <a:chOff x="476" y="2750"/>
            <a:chExt cx="2358" cy="589"/>
          </a:xfrm>
        </p:grpSpPr>
        <p:grpSp>
          <p:nvGrpSpPr>
            <p:cNvPr id="112657" name="Group 21"/>
            <p:cNvGrpSpPr>
              <a:grpSpLocks/>
            </p:cNvGrpSpPr>
            <p:nvPr/>
          </p:nvGrpSpPr>
          <p:grpSpPr bwMode="auto">
            <a:xfrm>
              <a:off x="476" y="3022"/>
              <a:ext cx="2358" cy="317"/>
              <a:chOff x="476" y="3022"/>
              <a:chExt cx="2358" cy="317"/>
            </a:xfrm>
          </p:grpSpPr>
          <p:sp>
            <p:nvSpPr>
              <p:cNvPr id="112659" name="Rectangle 22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0" name="Rectangle 23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1" name="Rectangle 24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2662" name="Rectangle 25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63" name="Rectangle 26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2658" name="Text Box 27"/>
            <p:cNvSpPr txBox="1">
              <a:spLocks noChangeArrowheads="1"/>
            </p:cNvSpPr>
            <p:nvPr/>
          </p:nvSpPr>
          <p:spPr bwMode="auto">
            <a:xfrm>
              <a:off x="705" y="2750"/>
              <a:ext cx="8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O_RDONLY</a:t>
              </a:r>
            </a:p>
          </p:txBody>
        </p:sp>
      </p:grpSp>
      <p:grpSp>
        <p:nvGrpSpPr>
          <p:cNvPr id="112645" name="Group 28"/>
          <p:cNvGrpSpPr>
            <a:grpSpLocks/>
          </p:cNvGrpSpPr>
          <p:nvPr/>
        </p:nvGrpSpPr>
        <p:grpSpPr bwMode="auto">
          <a:xfrm>
            <a:off x="4932363" y="5589588"/>
            <a:ext cx="3743325" cy="863600"/>
            <a:chOff x="431" y="3521"/>
            <a:chExt cx="2358" cy="544"/>
          </a:xfrm>
        </p:grpSpPr>
        <p:grpSp>
          <p:nvGrpSpPr>
            <p:cNvPr id="112650" name="Group 29"/>
            <p:cNvGrpSpPr>
              <a:grpSpLocks/>
            </p:cNvGrpSpPr>
            <p:nvPr/>
          </p:nvGrpSpPr>
          <p:grpSpPr bwMode="auto">
            <a:xfrm>
              <a:off x="431" y="3748"/>
              <a:ext cx="2358" cy="317"/>
              <a:chOff x="431" y="3748"/>
              <a:chExt cx="2358" cy="317"/>
            </a:xfrm>
          </p:grpSpPr>
          <p:sp>
            <p:nvSpPr>
              <p:cNvPr id="112652" name="Rectangle 30"/>
              <p:cNvSpPr>
                <a:spLocks noChangeArrowheads="1"/>
              </p:cNvSpPr>
              <p:nvPr/>
            </p:nvSpPr>
            <p:spPr bwMode="auto">
              <a:xfrm>
                <a:off x="1701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3" name="Rectangle 31"/>
              <p:cNvSpPr>
                <a:spLocks noChangeArrowheads="1"/>
              </p:cNvSpPr>
              <p:nvPr/>
            </p:nvSpPr>
            <p:spPr bwMode="auto">
              <a:xfrm>
                <a:off x="2064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2654" name="Rectangle 32"/>
              <p:cNvSpPr>
                <a:spLocks noChangeArrowheads="1"/>
              </p:cNvSpPr>
              <p:nvPr/>
            </p:nvSpPr>
            <p:spPr bwMode="auto">
              <a:xfrm>
                <a:off x="2427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5" name="Rectangle 33"/>
              <p:cNvSpPr>
                <a:spLocks noChangeArrowheads="1"/>
              </p:cNvSpPr>
              <p:nvPr/>
            </p:nvSpPr>
            <p:spPr bwMode="auto">
              <a:xfrm>
                <a:off x="431" y="3748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2656" name="Rectangle 34"/>
              <p:cNvSpPr>
                <a:spLocks noChangeArrowheads="1"/>
              </p:cNvSpPr>
              <p:nvPr/>
            </p:nvSpPr>
            <p:spPr bwMode="auto">
              <a:xfrm>
                <a:off x="794" y="3748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2651" name="Text Box 35"/>
            <p:cNvSpPr txBox="1">
              <a:spLocks noChangeArrowheads="1"/>
            </p:cNvSpPr>
            <p:nvPr/>
          </p:nvSpPr>
          <p:spPr bwMode="auto">
            <a:xfrm>
              <a:off x="704" y="3521"/>
              <a:ext cx="92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O_WRONLY</a:t>
              </a:r>
            </a:p>
          </p:txBody>
        </p:sp>
      </p:grpSp>
      <p:sp>
        <p:nvSpPr>
          <p:cNvPr id="112646" name="Text Box 39"/>
          <p:cNvSpPr txBox="1">
            <a:spLocks noChangeArrowheads="1"/>
          </p:cNvSpPr>
          <p:nvPr/>
        </p:nvSpPr>
        <p:spPr bwMode="auto">
          <a:xfrm>
            <a:off x="971550" y="2133600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fd=open (filename, </a:t>
            </a:r>
            <a:r>
              <a:rPr lang="en-US" altLang="zh-TW" sz="2400" i="1">
                <a:solidFill>
                  <a:srgbClr val="FF0000"/>
                </a:solidFill>
                <a:ea typeface="新細明體" panose="02020500000000000000" pitchFamily="18" charset="-120"/>
              </a:rPr>
              <a:t>status_flag</a:t>
            </a:r>
            <a:r>
              <a:rPr lang="en-US" altLang="zh-TW" sz="2400">
                <a:solidFill>
                  <a:schemeClr val="tx1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12647" name="AutoShape 40"/>
          <p:cNvSpPr>
            <a:spLocks noChangeArrowheads="1"/>
          </p:cNvSpPr>
          <p:nvPr/>
        </p:nvSpPr>
        <p:spPr bwMode="auto">
          <a:xfrm>
            <a:off x="2627313" y="2997200"/>
            <a:ext cx="6049962" cy="2303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12648" name="Line 41"/>
          <p:cNvSpPr>
            <a:spLocks noChangeShapeType="1"/>
          </p:cNvSpPr>
          <p:nvPr/>
        </p:nvSpPr>
        <p:spPr bwMode="auto">
          <a:xfrm>
            <a:off x="4140200" y="2565400"/>
            <a:ext cx="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49" name="Text Box 42"/>
          <p:cNvSpPr txBox="1">
            <a:spLocks noChangeArrowheads="1"/>
          </p:cNvSpPr>
          <p:nvPr/>
        </p:nvSpPr>
        <p:spPr bwMode="auto">
          <a:xfrm>
            <a:off x="5003800" y="2517775"/>
            <a:ext cx="1957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an integer bitmap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6D2123-1B3D-174E-AFBA-361BF2739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0E4B3D20-3B82-4670-9CE8-051C9F3F5136}" type="slidenum">
              <a:rPr lang="en-GB" altLang="zh-TW" smtClean="0"/>
              <a:pPr>
                <a:defRPr/>
              </a:pPr>
              <a:t>54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To open a file as read-only and accessed in non-blocking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2060575"/>
            <a:ext cx="7772400" cy="5762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fd = open (filename, O_RDONLY|O_NONBLOCK);</a:t>
            </a:r>
          </a:p>
        </p:txBody>
      </p:sp>
      <p:grpSp>
        <p:nvGrpSpPr>
          <p:cNvPr id="114692" name="Group 7"/>
          <p:cNvGrpSpPr>
            <a:grpSpLocks/>
          </p:cNvGrpSpPr>
          <p:nvPr/>
        </p:nvGrpSpPr>
        <p:grpSpPr bwMode="auto">
          <a:xfrm>
            <a:off x="2916238" y="2420938"/>
            <a:ext cx="4171950" cy="1104900"/>
            <a:chOff x="1973" y="1979"/>
            <a:chExt cx="2628" cy="696"/>
          </a:xfrm>
        </p:grpSpPr>
        <p:sp>
          <p:nvSpPr>
            <p:cNvPr id="114717" name="Text Box 3"/>
            <p:cNvSpPr txBox="1">
              <a:spLocks noChangeArrowheads="1"/>
            </p:cNvSpPr>
            <p:nvPr/>
          </p:nvSpPr>
          <p:spPr bwMode="auto">
            <a:xfrm>
              <a:off x="1973" y="2387"/>
              <a:ext cx="2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2400">
                  <a:solidFill>
                    <a:srgbClr val="FF0000"/>
                  </a:solidFill>
                </a:rPr>
                <a:t>macros defined in system library</a:t>
              </a:r>
            </a:p>
          </p:txBody>
        </p:sp>
        <p:sp>
          <p:nvSpPr>
            <p:cNvPr id="114718" name="Line 4"/>
            <p:cNvSpPr>
              <a:spLocks noChangeShapeType="1"/>
            </p:cNvSpPr>
            <p:nvPr/>
          </p:nvSpPr>
          <p:spPr bwMode="auto">
            <a:xfrm flipH="1" flipV="1">
              <a:off x="2789" y="2024"/>
              <a:ext cx="318" cy="408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719" name="Line 5"/>
            <p:cNvSpPr>
              <a:spLocks noChangeShapeType="1"/>
            </p:cNvSpPr>
            <p:nvPr/>
          </p:nvSpPr>
          <p:spPr bwMode="auto">
            <a:xfrm flipV="1">
              <a:off x="3107" y="1979"/>
              <a:ext cx="907" cy="453"/>
            </a:xfrm>
            <a:prstGeom prst="line">
              <a:avLst/>
            </a:prstGeom>
            <a:noFill/>
            <a:ln w="93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693" name="Group 31"/>
          <p:cNvGrpSpPr>
            <a:grpSpLocks/>
          </p:cNvGrpSpPr>
          <p:nvPr/>
        </p:nvGrpSpPr>
        <p:grpSpPr bwMode="auto">
          <a:xfrm>
            <a:off x="1042988" y="3789363"/>
            <a:ext cx="6624637" cy="2016125"/>
            <a:chOff x="657" y="2387"/>
            <a:chExt cx="4173" cy="1270"/>
          </a:xfrm>
        </p:grpSpPr>
        <p:grpSp>
          <p:nvGrpSpPr>
            <p:cNvPr id="114695" name="Group 9"/>
            <p:cNvGrpSpPr>
              <a:grpSpLocks/>
            </p:cNvGrpSpPr>
            <p:nvPr/>
          </p:nvGrpSpPr>
          <p:grpSpPr bwMode="auto">
            <a:xfrm>
              <a:off x="1292" y="2387"/>
              <a:ext cx="2358" cy="317"/>
              <a:chOff x="476" y="3022"/>
              <a:chExt cx="2358" cy="317"/>
            </a:xfrm>
          </p:grpSpPr>
          <p:sp>
            <p:nvSpPr>
              <p:cNvPr id="114712" name="Rectangle 10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3" name="Rectangle 11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4" name="Rectangle 12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15" name="Rectangle 13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6" name="Rectangle 14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>
              <a:off x="3742" y="2433"/>
              <a:ext cx="8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/>
                <a:t>O_RDONLY</a:t>
              </a:r>
            </a:p>
          </p:txBody>
        </p:sp>
        <p:grpSp>
          <p:nvGrpSpPr>
            <p:cNvPr id="114697" name="Group 16"/>
            <p:cNvGrpSpPr>
              <a:grpSpLocks/>
            </p:cNvGrpSpPr>
            <p:nvPr/>
          </p:nvGrpSpPr>
          <p:grpSpPr bwMode="auto">
            <a:xfrm>
              <a:off x="1292" y="2796"/>
              <a:ext cx="2358" cy="317"/>
              <a:chOff x="476" y="3022"/>
              <a:chExt cx="2358" cy="317"/>
            </a:xfrm>
          </p:grpSpPr>
          <p:sp>
            <p:nvSpPr>
              <p:cNvPr id="114707" name="Rectangle 17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8" name="Rectangle 18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9" name="Rectangle 19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0" name="Rectangle 20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11" name="Rectangle 21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  <p:sp>
          <p:nvSpPr>
            <p:cNvPr id="114698" name="Text Box 22"/>
            <p:cNvSpPr txBox="1">
              <a:spLocks noChangeArrowheads="1"/>
            </p:cNvSpPr>
            <p:nvPr/>
          </p:nvSpPr>
          <p:spPr bwMode="auto">
            <a:xfrm>
              <a:off x="3696" y="2886"/>
              <a:ext cx="9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TW" sz="1600">
                  <a:solidFill>
                    <a:schemeClr val="tx1"/>
                  </a:solidFill>
                  <a:ea typeface="新細明體" panose="02020500000000000000" pitchFamily="18" charset="-120"/>
                </a:rPr>
                <a:t>O_NONBLOCK</a:t>
              </a:r>
            </a:p>
          </p:txBody>
        </p:sp>
        <p:sp>
          <p:nvSpPr>
            <p:cNvPr id="114699" name="Text Box 23"/>
            <p:cNvSpPr txBox="1">
              <a:spLocks noChangeArrowheads="1"/>
            </p:cNvSpPr>
            <p:nvPr/>
          </p:nvSpPr>
          <p:spPr bwMode="auto">
            <a:xfrm>
              <a:off x="793" y="2886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TW" sz="1600">
                  <a:solidFill>
                    <a:schemeClr val="tx1"/>
                  </a:solidFill>
                  <a:ea typeface="新細明體" panose="02020500000000000000" pitchFamily="18" charset="-120"/>
                </a:rPr>
                <a:t>OR)</a:t>
              </a:r>
            </a:p>
          </p:txBody>
        </p:sp>
        <p:sp>
          <p:nvSpPr>
            <p:cNvPr id="114700" name="Line 24"/>
            <p:cNvSpPr>
              <a:spLocks noChangeShapeType="1"/>
            </p:cNvSpPr>
            <p:nvPr/>
          </p:nvSpPr>
          <p:spPr bwMode="auto">
            <a:xfrm>
              <a:off x="657" y="3249"/>
              <a:ext cx="41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14701" name="Group 25"/>
            <p:cNvGrpSpPr>
              <a:grpSpLocks/>
            </p:cNvGrpSpPr>
            <p:nvPr/>
          </p:nvGrpSpPr>
          <p:grpSpPr bwMode="auto">
            <a:xfrm>
              <a:off x="1292" y="3340"/>
              <a:ext cx="2358" cy="317"/>
              <a:chOff x="476" y="3022"/>
              <a:chExt cx="2358" cy="317"/>
            </a:xfrm>
          </p:grpSpPr>
          <p:sp>
            <p:nvSpPr>
              <p:cNvPr id="114702" name="Rectangle 26"/>
              <p:cNvSpPr>
                <a:spLocks noChangeArrowheads="1"/>
              </p:cNvSpPr>
              <p:nvPr/>
            </p:nvSpPr>
            <p:spPr bwMode="auto">
              <a:xfrm>
                <a:off x="174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3" name="Rectangle 27"/>
              <p:cNvSpPr>
                <a:spLocks noChangeArrowheads="1"/>
              </p:cNvSpPr>
              <p:nvPr/>
            </p:nvSpPr>
            <p:spPr bwMode="auto">
              <a:xfrm>
                <a:off x="2109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4" name="Rectangle 28"/>
              <p:cNvSpPr>
                <a:spLocks noChangeArrowheads="1"/>
              </p:cNvSpPr>
              <p:nvPr/>
            </p:nvSpPr>
            <p:spPr bwMode="auto">
              <a:xfrm>
                <a:off x="2472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1</a:t>
                </a:r>
              </a:p>
            </p:txBody>
          </p:sp>
          <p:sp>
            <p:nvSpPr>
              <p:cNvPr id="114705" name="Rectangle 29"/>
              <p:cNvSpPr>
                <a:spLocks noChangeArrowheads="1"/>
              </p:cNvSpPr>
              <p:nvPr/>
            </p:nvSpPr>
            <p:spPr bwMode="auto">
              <a:xfrm>
                <a:off x="476" y="3022"/>
                <a:ext cx="363" cy="318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0</a:t>
                </a:r>
              </a:p>
            </p:txBody>
          </p:sp>
          <p:sp>
            <p:nvSpPr>
              <p:cNvPr id="114706" name="Rectangle 30"/>
              <p:cNvSpPr>
                <a:spLocks noChangeArrowheads="1"/>
              </p:cNvSpPr>
              <p:nvPr/>
            </p:nvSpPr>
            <p:spPr bwMode="auto">
              <a:xfrm>
                <a:off x="839" y="3022"/>
                <a:ext cx="907" cy="31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0000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3333CC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F01"/>
                  </a:buClr>
                  <a:buSzPct val="55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F01"/>
                  </a:buClr>
                  <a:buSzPct val="50000"/>
                  <a:buFont typeface="Wingdings" panose="05000000000000000000" pitchFamily="2" charset="2"/>
                  <a:buChar char="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zh-TW" sz="1800"/>
                  <a:t>…</a:t>
                </a:r>
              </a:p>
            </p:txBody>
          </p:sp>
        </p:grpSp>
      </p:grpSp>
      <p:sp>
        <p:nvSpPr>
          <p:cNvPr id="114694" name="Text Box 32"/>
          <p:cNvSpPr txBox="1">
            <a:spLocks noChangeArrowheads="1"/>
          </p:cNvSpPr>
          <p:nvPr/>
        </p:nvSpPr>
        <p:spPr bwMode="auto">
          <a:xfrm>
            <a:off x="5940425" y="5445125"/>
            <a:ext cx="2573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a bitmap indicating read only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and non-blocking mode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DF0AE4-D824-F648-A651-15BE20803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To change status: fcntl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690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int fcntl (int </a:t>
            </a:r>
            <a:r>
              <a:rPr lang="en-GB" altLang="zh-TW" i="1"/>
              <a:t>fd</a:t>
            </a:r>
            <a:r>
              <a:rPr lang="en-GB" altLang="zh-TW"/>
              <a:t>, int </a:t>
            </a:r>
            <a:r>
              <a:rPr lang="en-GB" altLang="zh-TW" i="1"/>
              <a:t>cmd</a:t>
            </a:r>
            <a:r>
              <a:rPr lang="en-GB" altLang="zh-TW"/>
              <a:t>, int </a:t>
            </a:r>
            <a:r>
              <a:rPr lang="en-GB" altLang="zh-TW" i="1"/>
              <a:t>arg</a:t>
            </a:r>
            <a:r>
              <a:rPr lang="en-GB" altLang="zh-TW"/>
              <a:t>)</a:t>
            </a:r>
            <a:r>
              <a:rPr lang="ar-SA" altLang="zh-TW">
                <a:cs typeface="Arial" panose="020B0604020202020204" pitchFamily="34" charset="0"/>
              </a:rPr>
              <a:t>‏</a:t>
            </a:r>
            <a:endParaRPr lang="en-GB" altLang="zh-TW"/>
          </a:p>
        </p:txBody>
      </p:sp>
      <p:sp>
        <p:nvSpPr>
          <p:cNvPr id="116740" name="Text Box 3"/>
          <p:cNvSpPr txBox="1">
            <a:spLocks noChangeArrowheads="1"/>
          </p:cNvSpPr>
          <p:nvPr/>
        </p:nvSpPr>
        <p:spPr bwMode="auto">
          <a:xfrm>
            <a:off x="3713163" y="3213100"/>
            <a:ext cx="1827212" cy="2228850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marL="269875" indent="-269875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269875" algn="l"/>
                <a:tab pos="1184275" algn="l"/>
                <a:tab pos="2098675" algn="l"/>
                <a:tab pos="3013075" algn="l"/>
                <a:tab pos="3927475" algn="l"/>
                <a:tab pos="4841875" algn="l"/>
                <a:tab pos="5756275" algn="l"/>
                <a:tab pos="6670675" algn="l"/>
                <a:tab pos="7585075" algn="l"/>
                <a:tab pos="8499475" algn="l"/>
                <a:tab pos="9413875" algn="l"/>
                <a:tab pos="1032827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F_DUPFD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F_SETFD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F_GETFL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F_SETFL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F_GETOWN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/>
              <a:t>F_SETOWN</a:t>
            </a:r>
          </a:p>
        </p:txBody>
      </p:sp>
      <p:sp>
        <p:nvSpPr>
          <p:cNvPr id="116741" name="Line 4"/>
          <p:cNvSpPr>
            <a:spLocks noChangeShapeType="1"/>
          </p:cNvSpPr>
          <p:nvPr/>
        </p:nvSpPr>
        <p:spPr bwMode="auto">
          <a:xfrm>
            <a:off x="4716463" y="2636838"/>
            <a:ext cx="1587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E3797E-A75D-464D-87AC-04C5E0ECFA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56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Some status flags (simple use)</a:t>
            </a:r>
            <a:r>
              <a:rPr lang="ar-SA" altLang="zh-TW">
                <a:cs typeface="Arial" panose="020B0604020202020204" pitchFamily="34" charset="0"/>
              </a:rPr>
              <a:t>‏</a:t>
            </a:r>
            <a:endParaRPr lang="en-GB" altLang="zh-TW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O_RDONLY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O_WRONLY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O_RDWR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O_APPEND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O_CREAT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O_EXCL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O_TRUNC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BCACB-1CAD-044F-9B41-FDDDFFB6A6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57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Some status flags</a:t>
            </a:r>
            <a:br>
              <a:rPr lang="en-GB" altLang="zh-TW"/>
            </a:br>
            <a:r>
              <a:rPr lang="en-GB" altLang="zh-TW"/>
              <a:t>(We won’t talk about it today)</a:t>
            </a:r>
            <a:r>
              <a:rPr lang="ar-SA" altLang="zh-TW">
                <a:cs typeface="Arial" panose="020B0604020202020204" pitchFamily="34" charset="0"/>
              </a:rPr>
              <a:t>‏</a:t>
            </a:r>
            <a:endParaRPr lang="en-GB" altLang="zh-TW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about system implementation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O_DSYNC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O_RSYNC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O_SYNC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about terminal I/O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O_NOCTTY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889E13-875D-4342-8ED1-14D2FF3936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58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dirty="0"/>
              <a:t>Some status flags</a:t>
            </a:r>
            <a:r>
              <a:rPr lang="ar-SA" altLang="zh-TW" dirty="0">
                <a:cs typeface="Arial" panose="020B0604020202020204" pitchFamily="34" charset="0"/>
              </a:rPr>
              <a:t>‏</a:t>
            </a:r>
            <a:endParaRPr lang="en-GB" altLang="zh-TW" dirty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dirty="0"/>
              <a:t>useful in parallel programming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 dirty="0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dirty="0"/>
              <a:t>O_NONBLOCK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2642C4-EFB2-7D4D-B370-BE1DABF00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59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UNIX provides protection through </a:t>
            </a:r>
            <a:r>
              <a:rPr lang="en-GB" altLang="zh-TW" i="1">
                <a:solidFill>
                  <a:srgbClr val="FF0000"/>
                </a:solidFill>
              </a:rPr>
              <a:t>system call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7724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system call: a special function call provided by OS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all hardware resources can only be accessed through system calls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the system call checks for access permission</a:t>
            </a: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1403350" y="3573463"/>
            <a:ext cx="5903913" cy="2951162"/>
            <a:chOff x="884" y="2251"/>
            <a:chExt cx="3719" cy="1859"/>
          </a:xfrm>
        </p:grpSpPr>
        <p:sp>
          <p:nvSpPr>
            <p:cNvPr id="14346" name="Rectangle 4"/>
            <p:cNvSpPr>
              <a:spLocks noChangeArrowheads="1"/>
            </p:cNvSpPr>
            <p:nvPr/>
          </p:nvSpPr>
          <p:spPr bwMode="auto">
            <a:xfrm>
              <a:off x="884" y="3702"/>
              <a:ext cx="454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4347" name="Rectangle 5"/>
            <p:cNvSpPr>
              <a:spLocks noChangeArrowheads="1"/>
            </p:cNvSpPr>
            <p:nvPr/>
          </p:nvSpPr>
          <p:spPr bwMode="auto">
            <a:xfrm>
              <a:off x="1338" y="3702"/>
              <a:ext cx="635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4348" name="Rectangle 6"/>
            <p:cNvSpPr>
              <a:spLocks noChangeArrowheads="1"/>
            </p:cNvSpPr>
            <p:nvPr/>
          </p:nvSpPr>
          <p:spPr bwMode="auto">
            <a:xfrm>
              <a:off x="1973" y="3702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4349" name="Rectangle 7"/>
            <p:cNvSpPr>
              <a:spLocks noChangeArrowheads="1"/>
            </p:cNvSpPr>
            <p:nvPr/>
          </p:nvSpPr>
          <p:spPr bwMode="auto">
            <a:xfrm>
              <a:off x="3333" y="3702"/>
              <a:ext cx="635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4350" name="Rectangle 8"/>
            <p:cNvSpPr>
              <a:spLocks noChangeArrowheads="1"/>
            </p:cNvSpPr>
            <p:nvPr/>
          </p:nvSpPr>
          <p:spPr bwMode="auto">
            <a:xfrm>
              <a:off x="2653" y="3702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4351" name="Rectangle 9"/>
            <p:cNvSpPr>
              <a:spLocks noChangeArrowheads="1"/>
            </p:cNvSpPr>
            <p:nvPr/>
          </p:nvSpPr>
          <p:spPr bwMode="auto">
            <a:xfrm>
              <a:off x="3967" y="3702"/>
              <a:ext cx="637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884" y="3385"/>
              <a:ext cx="3720" cy="31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Operating System (Kernel)</a:t>
              </a:r>
              <a:r>
                <a:rPr lang="ar-SA" altLang="zh-TW" sz="1800">
                  <a:ea typeface="新細明體" panose="02020500000000000000" pitchFamily="18" charset="-120"/>
                  <a:cs typeface="Arial" panose="020B0604020202020204" pitchFamily="34" charset="0"/>
                </a:rPr>
                <a:t>‏</a:t>
              </a:r>
              <a:endParaRPr lang="en-GB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4353" name="Rectangle 11"/>
            <p:cNvSpPr>
              <a:spLocks noChangeArrowheads="1"/>
            </p:cNvSpPr>
            <p:nvPr/>
          </p:nvSpPr>
          <p:spPr bwMode="auto">
            <a:xfrm>
              <a:off x="884" y="3158"/>
              <a:ext cx="3720" cy="22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4354" name="Rectangle 12"/>
            <p:cNvSpPr>
              <a:spLocks noChangeArrowheads="1"/>
            </p:cNvSpPr>
            <p:nvPr/>
          </p:nvSpPr>
          <p:spPr bwMode="auto">
            <a:xfrm>
              <a:off x="884" y="2251"/>
              <a:ext cx="3720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4355" name="Text Box 13"/>
            <p:cNvSpPr txBox="1">
              <a:spLocks noChangeArrowheads="1"/>
            </p:cNvSpPr>
            <p:nvPr/>
          </p:nvSpPr>
          <p:spPr bwMode="auto">
            <a:xfrm>
              <a:off x="962" y="2264"/>
              <a:ext cx="13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4356" name="Rectangle 14"/>
            <p:cNvSpPr>
              <a:spLocks noChangeArrowheads="1"/>
            </p:cNvSpPr>
            <p:nvPr/>
          </p:nvSpPr>
          <p:spPr bwMode="auto">
            <a:xfrm>
              <a:off x="884" y="2704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4357" name="Rectangle 15"/>
            <p:cNvSpPr>
              <a:spLocks noChangeArrowheads="1"/>
            </p:cNvSpPr>
            <p:nvPr/>
          </p:nvSpPr>
          <p:spPr bwMode="auto">
            <a:xfrm>
              <a:off x="1610" y="2704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4358" name="Rectangle 16"/>
            <p:cNvSpPr>
              <a:spLocks noChangeArrowheads="1"/>
            </p:cNvSpPr>
            <p:nvPr/>
          </p:nvSpPr>
          <p:spPr bwMode="auto">
            <a:xfrm>
              <a:off x="2336" y="2704"/>
              <a:ext cx="771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4341" name="Line 17"/>
          <p:cNvSpPr>
            <a:spLocks noChangeShapeType="1"/>
          </p:cNvSpPr>
          <p:nvPr/>
        </p:nvSpPr>
        <p:spPr bwMode="auto">
          <a:xfrm>
            <a:off x="7308850" y="5876925"/>
            <a:ext cx="100806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Line 18"/>
          <p:cNvSpPr>
            <a:spLocks noChangeShapeType="1"/>
          </p:cNvSpPr>
          <p:nvPr/>
        </p:nvSpPr>
        <p:spPr bwMode="auto">
          <a:xfrm>
            <a:off x="7885113" y="5876925"/>
            <a:ext cx="1587" cy="3603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3" name="Line 19"/>
          <p:cNvSpPr>
            <a:spLocks noChangeShapeType="1"/>
          </p:cNvSpPr>
          <p:nvPr/>
        </p:nvSpPr>
        <p:spPr bwMode="auto">
          <a:xfrm flipV="1">
            <a:off x="7885113" y="5443538"/>
            <a:ext cx="1587" cy="4349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Text Box 20"/>
          <p:cNvSpPr txBox="1">
            <a:spLocks noChangeArrowheads="1"/>
          </p:cNvSpPr>
          <p:nvPr/>
        </p:nvSpPr>
        <p:spPr bwMode="auto">
          <a:xfrm>
            <a:off x="7504113" y="6259513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auto">
          <a:xfrm>
            <a:off x="7432675" y="5033963"/>
            <a:ext cx="969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D51D13-D903-F749-AA42-366B74A52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6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Parallel processor simulation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has to run in non-blocking mode</a:t>
            </a: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468313" y="3355975"/>
            <a:ext cx="3311525" cy="2663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(each cycle)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if (access CPU2’s memory)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     write (fd,…);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469900" y="2924175"/>
            <a:ext cx="2606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process to simulate CPU 1</a:t>
            </a: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5148263" y="3355975"/>
            <a:ext cx="3311525" cy="2663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for (each cycle)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status = read (fd, …);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if (CPU1 access my memory) {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}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    …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}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5149850" y="2924175"/>
            <a:ext cx="2549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1800"/>
              <a:t>process to simulate CPU2</a:t>
            </a:r>
          </a:p>
        </p:txBody>
      </p:sp>
      <p:grpSp>
        <p:nvGrpSpPr>
          <p:cNvPr id="124936" name="Group 7"/>
          <p:cNvGrpSpPr>
            <a:grpSpLocks/>
          </p:cNvGrpSpPr>
          <p:nvPr/>
        </p:nvGrpSpPr>
        <p:grpSpPr bwMode="auto">
          <a:xfrm>
            <a:off x="4140200" y="4437063"/>
            <a:ext cx="790575" cy="285750"/>
            <a:chOff x="2608" y="2795"/>
            <a:chExt cx="498" cy="180"/>
          </a:xfrm>
        </p:grpSpPr>
        <p:sp>
          <p:nvSpPr>
            <p:cNvPr id="124939" name="Line 8"/>
            <p:cNvSpPr>
              <a:spLocks noChangeShapeType="1"/>
            </p:cNvSpPr>
            <p:nvPr/>
          </p:nvSpPr>
          <p:spPr bwMode="auto">
            <a:xfrm>
              <a:off x="2608" y="2795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0" name="Line 9"/>
            <p:cNvSpPr>
              <a:spLocks noChangeShapeType="1"/>
            </p:cNvSpPr>
            <p:nvPr/>
          </p:nvSpPr>
          <p:spPr bwMode="auto">
            <a:xfrm>
              <a:off x="3107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1" name="Line 10"/>
            <p:cNvSpPr>
              <a:spLocks noChangeShapeType="1"/>
            </p:cNvSpPr>
            <p:nvPr/>
          </p:nvSpPr>
          <p:spPr bwMode="auto">
            <a:xfrm>
              <a:off x="2608" y="2976"/>
              <a:ext cx="499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2" name="Line 11"/>
            <p:cNvSpPr>
              <a:spLocks noChangeShapeType="1"/>
            </p:cNvSpPr>
            <p:nvPr/>
          </p:nvSpPr>
          <p:spPr bwMode="auto">
            <a:xfrm>
              <a:off x="2971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3" name="Line 12"/>
            <p:cNvSpPr>
              <a:spLocks noChangeShapeType="1"/>
            </p:cNvSpPr>
            <p:nvPr/>
          </p:nvSpPr>
          <p:spPr bwMode="auto">
            <a:xfrm>
              <a:off x="2835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4944" name="Line 13"/>
            <p:cNvSpPr>
              <a:spLocks noChangeShapeType="1"/>
            </p:cNvSpPr>
            <p:nvPr/>
          </p:nvSpPr>
          <p:spPr bwMode="auto">
            <a:xfrm>
              <a:off x="2699" y="2795"/>
              <a:ext cx="1" cy="18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4937" name="Line 14"/>
          <p:cNvSpPr>
            <a:spLocks noChangeShapeType="1"/>
          </p:cNvSpPr>
          <p:nvPr/>
        </p:nvSpPr>
        <p:spPr bwMode="auto">
          <a:xfrm>
            <a:off x="3708400" y="4581525"/>
            <a:ext cx="431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4938" name="Line 15"/>
          <p:cNvSpPr>
            <a:spLocks noChangeShapeType="1"/>
          </p:cNvSpPr>
          <p:nvPr/>
        </p:nvSpPr>
        <p:spPr bwMode="auto">
          <a:xfrm>
            <a:off x="4932363" y="4581525"/>
            <a:ext cx="28733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9374D9-71DE-1C45-8546-C61663462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60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Your own fstream class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TW"/>
              <a:t>Build a standard C++ class using system calls</a:t>
            </a:r>
            <a:endParaRPr lang="zh-TW" altLang="en-US"/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952500" y="687388"/>
            <a:ext cx="2541378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u="sng" dirty="0"/>
              <a:t>Homework 02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145CAD-C28C-C643-A569-D697C21FC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61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Spec</a:t>
            </a:r>
            <a:endParaRPr lang="zh-TW" altLang="en-US" dirty="0"/>
          </a:p>
        </p:txBody>
      </p:sp>
      <p:sp>
        <p:nvSpPr>
          <p:cNvPr id="12902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Write a class named “</a:t>
            </a:r>
            <a:r>
              <a:rPr lang="en-US" altLang="zh-TW" sz="2800" dirty="0" err="1"/>
              <a:t>myfstream</a:t>
            </a:r>
            <a:r>
              <a:rPr lang="en-US" altLang="zh-TW" sz="2800" dirty="0"/>
              <a:t>” </a:t>
            </a:r>
          </a:p>
          <a:p>
            <a:pPr lvl="1" eaLnBrk="1" hangingPunct="1"/>
            <a:r>
              <a:rPr lang="en-US" altLang="zh-TW" sz="2400" dirty="0"/>
              <a:t>Similar functionality to the standard C++ class </a:t>
            </a:r>
            <a:r>
              <a:rPr lang="en-US" altLang="zh-TW" sz="2400" dirty="0" err="1"/>
              <a:t>fstream</a:t>
            </a:r>
            <a:endParaRPr lang="en-US" altLang="zh-TW" sz="2400" dirty="0"/>
          </a:p>
          <a:p>
            <a:pPr lvl="1" eaLnBrk="1" hangingPunct="1"/>
            <a:r>
              <a:rPr lang="en-US" altLang="zh-TW" sz="2400" dirty="0"/>
              <a:t>Contains at least these methods:</a:t>
            </a:r>
          </a:p>
          <a:p>
            <a:pPr lvl="2" eaLnBrk="1" hangingPunct="1"/>
            <a:r>
              <a:rPr lang="en-US" altLang="zh-TW" sz="2000" dirty="0"/>
              <a:t>Open</a:t>
            </a:r>
          </a:p>
          <a:p>
            <a:pPr lvl="2" eaLnBrk="1" hangingPunct="1"/>
            <a:r>
              <a:rPr lang="en-US" altLang="zh-TW" sz="2000" dirty="0"/>
              <a:t>Close</a:t>
            </a:r>
          </a:p>
          <a:p>
            <a:pPr lvl="2" eaLnBrk="1" hangingPunct="1"/>
            <a:r>
              <a:rPr lang="en-US" altLang="zh-TW" sz="2000" dirty="0"/>
              <a:t>Read</a:t>
            </a:r>
          </a:p>
          <a:p>
            <a:pPr lvl="2" eaLnBrk="1" hangingPunct="1"/>
            <a:r>
              <a:rPr lang="en-US" altLang="zh-TW" sz="2000" dirty="0"/>
              <a:t>Write</a:t>
            </a:r>
          </a:p>
          <a:p>
            <a:pPr lvl="2" eaLnBrk="1" hangingPunct="1"/>
            <a:r>
              <a:rPr lang="en-US" altLang="zh-TW" sz="2000" dirty="0"/>
              <a:t>Operator &lt;&lt;</a:t>
            </a:r>
          </a:p>
          <a:p>
            <a:pPr lvl="2" eaLnBrk="1" hangingPunct="1"/>
            <a:r>
              <a:rPr lang="en-US" altLang="zh-TW" sz="2000" dirty="0"/>
              <a:t>Operator &gt;&gt;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sz="2000" dirty="0"/>
          </a:p>
          <a:p>
            <a:pPr eaLnBrk="1" hangingPunct="1"/>
            <a:endParaRPr lang="zh-TW" altLang="en-US" sz="2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DD4664-FA10-194E-A0B6-3CF5B2545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62</a:t>
            </a:fld>
            <a:endParaRPr lang="en-GB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Requirements to your program (1/2)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300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/>
              <a:t>Build the library and deliver to other users</a:t>
            </a:r>
          </a:p>
          <a:p>
            <a:pPr lvl="1" eaLnBrk="1" hangingPunct="1"/>
            <a:r>
              <a:rPr lang="en-US" altLang="zh-TW" sz="2000" dirty="0"/>
              <a:t>Separate “.h” file</a:t>
            </a:r>
          </a:p>
          <a:p>
            <a:pPr lvl="1" eaLnBrk="1" hangingPunct="1"/>
            <a:r>
              <a:rPr lang="en-US" altLang="zh-TW" sz="2000" dirty="0"/>
              <a:t>Build the library file “</a:t>
            </a:r>
            <a:r>
              <a:rPr lang="en-US" altLang="zh-TW" sz="2000" dirty="0" err="1"/>
              <a:t>libmyfstream.a</a:t>
            </a:r>
            <a:r>
              <a:rPr lang="en-US" altLang="zh-TW" sz="2000" dirty="0"/>
              <a:t>”</a:t>
            </a:r>
          </a:p>
          <a:p>
            <a:pPr eaLnBrk="1" hangingPunct="1"/>
            <a:r>
              <a:rPr lang="en-US" altLang="zh-TW" sz="2400" dirty="0"/>
              <a:t>Test your program by other users</a:t>
            </a:r>
          </a:p>
          <a:p>
            <a:pPr lvl="1" eaLnBrk="1" hangingPunct="1"/>
            <a:r>
              <a:rPr lang="en-US" altLang="zh-TW" sz="2000" dirty="0"/>
              <a:t>Deliver only .h and .a files</a:t>
            </a:r>
          </a:p>
          <a:p>
            <a:pPr lvl="1" eaLnBrk="1" hangingPunct="1"/>
            <a:r>
              <a:rPr lang="en-US" altLang="zh-TW" sz="2000" dirty="0"/>
              <a:t>C++ source code on methods implementation </a:t>
            </a:r>
            <a:r>
              <a:rPr lang="en-US" altLang="zh-TW" sz="2000" dirty="0">
                <a:solidFill>
                  <a:srgbClr val="FF0000"/>
                </a:solidFill>
              </a:rPr>
              <a:t>should not </a:t>
            </a:r>
            <a:r>
              <a:rPr lang="en-US" altLang="zh-TW" sz="2000" dirty="0"/>
              <a:t>be delivered to the test users</a:t>
            </a:r>
          </a:p>
          <a:p>
            <a:pPr eaLnBrk="1" hangingPunct="1"/>
            <a:r>
              <a:rPr lang="en-US" altLang="zh-TW" sz="2400" dirty="0">
                <a:solidFill>
                  <a:srgbClr val="FF0000"/>
                </a:solidFill>
              </a:rPr>
              <a:t>You are not allowed to use any C/C++ standard library functions/classes</a:t>
            </a:r>
          </a:p>
          <a:p>
            <a:pPr lvl="1" eaLnBrk="1" hangingPunct="1"/>
            <a:r>
              <a:rPr lang="en-US" altLang="zh-TW" sz="2000" dirty="0">
                <a:solidFill>
                  <a:schemeClr val="tx1"/>
                </a:solidFill>
              </a:rPr>
              <a:t>Only UNIX system calls allowed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928FC-1F6B-0A49-93E2-44012C641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63</a:t>
            </a:fld>
            <a:endParaRPr lang="en-GB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Requirements to your program (2/2)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300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solidFill>
                  <a:schemeClr val="tx1"/>
                </a:solidFill>
              </a:rPr>
              <a:t>Use the provided </a:t>
            </a:r>
            <a:r>
              <a:rPr lang="en-US" altLang="zh-TW" sz="2400" dirty="0" err="1">
                <a:solidFill>
                  <a:schemeClr val="tx1"/>
                </a:solidFill>
              </a:rPr>
              <a:t>Makefile</a:t>
            </a:r>
            <a:r>
              <a:rPr lang="en-US" altLang="zh-TW" sz="2400" dirty="0">
                <a:solidFill>
                  <a:schemeClr val="tx1"/>
                </a:solidFill>
              </a:rPr>
              <a:t> and the main function to finish you homework. </a:t>
            </a:r>
          </a:p>
          <a:p>
            <a:pPr lvl="1" eaLnBrk="1" hangingPunct="1"/>
            <a:r>
              <a:rPr lang="en-US" altLang="zh-TW" sz="2000" dirty="0">
                <a:solidFill>
                  <a:schemeClr val="tx1"/>
                </a:solidFill>
              </a:rPr>
              <a:t>You only need to write </a:t>
            </a:r>
            <a:r>
              <a:rPr lang="en-US" altLang="zh-TW" sz="2000" dirty="0" err="1">
                <a:solidFill>
                  <a:schemeClr val="tx1"/>
                </a:solidFill>
              </a:rPr>
              <a:t>myfstream.h</a:t>
            </a:r>
            <a:r>
              <a:rPr lang="en-US" altLang="zh-TW" sz="2000" dirty="0">
                <a:solidFill>
                  <a:schemeClr val="tx1"/>
                </a:solidFill>
              </a:rPr>
              <a:t> and myfstream.cpp.</a:t>
            </a:r>
          </a:p>
          <a:p>
            <a:pPr eaLnBrk="1" hangingPunct="1"/>
            <a:r>
              <a:rPr lang="en-US" altLang="zh-TW" sz="2400" dirty="0">
                <a:solidFill>
                  <a:schemeClr val="tx1"/>
                </a:solidFill>
              </a:rPr>
              <a:t>A sample input file named input.dat is provided for you to test your program.</a:t>
            </a:r>
          </a:p>
          <a:p>
            <a:pPr eaLnBrk="1" hangingPunct="1"/>
            <a:r>
              <a:rPr lang="en-US" altLang="zh-TW" sz="2400" dirty="0">
                <a:solidFill>
                  <a:schemeClr val="tx1"/>
                </a:solidFill>
              </a:rPr>
              <a:t>Comment out or remove the statements int the main function to get your program compiled and linked.</a:t>
            </a:r>
          </a:p>
          <a:p>
            <a:pPr eaLnBrk="1" hangingPunct="1"/>
            <a:r>
              <a:rPr lang="en-US" altLang="zh-TW" sz="2400" dirty="0"/>
              <a:t>Submission deadline: </a:t>
            </a:r>
            <a:r>
              <a:rPr lang="en-US" altLang="zh-TW" sz="2400">
                <a:solidFill>
                  <a:srgbClr val="FF0000"/>
                </a:solidFill>
              </a:rPr>
              <a:t>2021/10/21 (Thu.) </a:t>
            </a:r>
            <a:r>
              <a:rPr lang="en-US" altLang="zh-TW" sz="2400" dirty="0">
                <a:solidFill>
                  <a:srgbClr val="FF0000"/>
                </a:solidFill>
              </a:rPr>
              <a:t>13:00 </a:t>
            </a:r>
          </a:p>
          <a:p>
            <a:pPr eaLnBrk="1" hangingPunct="1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928FC-1F6B-0A49-93E2-44012C641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64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31733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Next Lecture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Advanced file I/O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with internal implementation of file system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TW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Material from: Chap. 4 of [Stevens]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D761CB-46DD-904E-A629-D6C0A38CE2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65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What services UNIX provides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/>
              <a:t>I/O devices are accessed like files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1403350" y="2781300"/>
            <a:ext cx="6986588" cy="2951163"/>
            <a:chOff x="884" y="1752"/>
            <a:chExt cx="4401" cy="1859"/>
          </a:xfrm>
        </p:grpSpPr>
        <p:sp>
          <p:nvSpPr>
            <p:cNvPr id="16392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6393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6397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6398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Operating System (Kernel)</a:t>
              </a:r>
              <a:r>
                <a:rPr lang="ar-SA" altLang="zh-TW" sz="1800">
                  <a:ea typeface="新細明體" panose="02020500000000000000" pitchFamily="18" charset="-120"/>
                  <a:cs typeface="Arial" panose="020B0604020202020204" pitchFamily="34" charset="0"/>
                </a:rPr>
                <a:t>‏</a:t>
              </a:r>
              <a:endParaRPr lang="en-GB" altLang="zh-TW" sz="1800">
                <a:ea typeface="新細明體" panose="02020500000000000000" pitchFamily="18" charset="-120"/>
              </a:endParaRPr>
            </a:p>
          </p:txBody>
        </p:sp>
        <p:sp>
          <p:nvSpPr>
            <p:cNvPr id="16399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FF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solidFill>
                    <a:srgbClr val="FF0000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6400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TW" altLang="en-US" sz="1600">
                <a:solidFill>
                  <a:schemeClr val="tx1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6401" name="Text Box 13"/>
            <p:cNvSpPr txBox="1">
              <a:spLocks noChangeArrowheads="1"/>
            </p:cNvSpPr>
            <p:nvPr/>
          </p:nvSpPr>
          <p:spPr bwMode="auto">
            <a:xfrm>
              <a:off x="963" y="1765"/>
              <a:ext cx="13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6402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6403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6404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16405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3333CC"/>
                </a:buClr>
                <a:buSzPct val="6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ts val="700"/>
                </a:spcBef>
                <a:buClr>
                  <a:srgbClr val="FF0000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ts val="600"/>
                </a:spcBef>
                <a:buClr>
                  <a:srgbClr val="3333CC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ts val="500"/>
                </a:spcBef>
                <a:buClr>
                  <a:srgbClr val="FFCF01"/>
                </a:buClr>
                <a:buSzPct val="55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ts val="500"/>
                </a:spcBef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F01"/>
                </a:buClr>
                <a:buSzPct val="50000"/>
                <a:buFont typeface="Wingdings" panose="05000000000000000000" pitchFamily="2" charset="2"/>
                <a:buChar char="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16389" name="AutoShape 18"/>
          <p:cNvSpPr>
            <a:spLocks noChangeArrowheads="1"/>
          </p:cNvSpPr>
          <p:nvPr/>
        </p:nvSpPr>
        <p:spPr bwMode="auto">
          <a:xfrm>
            <a:off x="6011863" y="3284538"/>
            <a:ext cx="2520950" cy="1079500"/>
          </a:xfrm>
          <a:prstGeom prst="wedgeRoundRectCallout">
            <a:avLst>
              <a:gd name="adj1" fmla="val -55292"/>
              <a:gd name="adj2" fmla="val 99264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184150" indent="-184150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184150" algn="l"/>
                <a:tab pos="1098550" algn="l"/>
                <a:tab pos="2012950" algn="l"/>
                <a:tab pos="2927350" algn="l"/>
                <a:tab pos="3841750" algn="l"/>
                <a:tab pos="4756150" algn="l"/>
                <a:tab pos="5670550" algn="l"/>
                <a:tab pos="6584950" algn="l"/>
                <a:tab pos="7499350" algn="l"/>
                <a:tab pos="8413750" algn="l"/>
                <a:tab pos="9328150" algn="l"/>
                <a:tab pos="102425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GB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open, read, write, fcntl, …</a:t>
            </a:r>
          </a:p>
        </p:txBody>
      </p:sp>
      <p:sp>
        <p:nvSpPr>
          <p:cNvPr id="16390" name="AutoShape 19"/>
          <p:cNvSpPr>
            <a:spLocks noChangeArrowheads="1"/>
          </p:cNvSpPr>
          <p:nvPr/>
        </p:nvSpPr>
        <p:spPr bwMode="auto">
          <a:xfrm>
            <a:off x="3995738" y="4941888"/>
            <a:ext cx="4537075" cy="935037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TW" altLang="en-US" sz="160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16391" name="Text Box 20"/>
          <p:cNvSpPr txBox="1">
            <a:spLocks noChangeArrowheads="1"/>
          </p:cNvSpPr>
          <p:nvPr/>
        </p:nvSpPr>
        <p:spPr bwMode="auto">
          <a:xfrm>
            <a:off x="4549775" y="5875338"/>
            <a:ext cx="13493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6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5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500"/>
              </a:spcBef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F01"/>
              </a:buClr>
              <a:buSzPct val="50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I/O devices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EDD4D5-09AF-B548-B1EE-666E5FF40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7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76400"/>
            <a:ext cx="7772400" cy="146208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Browsing the Linux/UNIX file system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505C5D-0405-4A47-9F95-A387B8DD9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CD4A29-086B-49F3-981A-1E7515B33C6A}" type="slidenum">
              <a:rPr lang="en-GB" altLang="zh-TW" smtClean="0"/>
              <a:pPr>
                <a:defRPr/>
              </a:pPr>
              <a:t>8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/>
              <a:t>Let’s see what’s in a directory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017713"/>
            <a:ext cx="7772400" cy="403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400"/>
              <a:t>try command “</a:t>
            </a:r>
            <a:r>
              <a:rPr lang="en-GB" altLang="zh-TW" sz="2400">
                <a:solidFill>
                  <a:srgbClr val="FF0000"/>
                </a:solidFill>
              </a:rPr>
              <a:t>ls –l</a:t>
            </a:r>
            <a:r>
              <a:rPr lang="en-GB" altLang="zh-TW" sz="2400"/>
              <a:t>”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36838"/>
            <a:ext cx="8208963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189E5A-D3E3-0D45-9CEC-863B5F601D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B74439F0-E618-4DC6-8B95-88FCAB30FBC7}" type="slidenum">
              <a:rPr lang="en-GB" altLang="zh-TW" smtClean="0"/>
              <a:pPr>
                <a:defRPr/>
              </a:pPr>
              <a:t>9</a:t>
            </a:fld>
            <a:endParaRPr lang="en-GB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2438</Words>
  <Application>Microsoft Office PowerPoint</Application>
  <PresentationFormat>如螢幕大小 (4:3)</PresentationFormat>
  <Paragraphs>650</Paragraphs>
  <Slides>65</Slides>
  <Notes>62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65</vt:i4>
      </vt:variant>
    </vt:vector>
  </HeadingPairs>
  <TitlesOfParts>
    <vt:vector size="72" baseType="lpstr">
      <vt:lpstr>新細明體</vt:lpstr>
      <vt:lpstr>標楷體</vt:lpstr>
      <vt:lpstr>Arial</vt:lpstr>
      <vt:lpstr>Times New Roman</vt:lpstr>
      <vt:lpstr>Wingdings</vt:lpstr>
      <vt:lpstr>預設簡報設計</vt:lpstr>
      <vt:lpstr>1_預設簡報設計</vt:lpstr>
      <vt:lpstr>Basic Concepts of File System and I/O Streams</vt:lpstr>
      <vt:lpstr>Today’s Goals</vt:lpstr>
      <vt:lpstr>Outline</vt:lpstr>
      <vt:lpstr>Recap: UNIX architecture</vt:lpstr>
      <vt:lpstr>What an OS should provides?</vt:lpstr>
      <vt:lpstr>UNIX provides protection through system call</vt:lpstr>
      <vt:lpstr>What services UNIX provides</vt:lpstr>
      <vt:lpstr>Browsing the Linux/UNIX file system</vt:lpstr>
      <vt:lpstr>Let’s see what’s in a 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Access permissions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Attributes of a file/directory</vt:lpstr>
      <vt:lpstr>In-Class Exercise</vt:lpstr>
      <vt:lpstr>In-Class Exercise</vt:lpstr>
      <vt:lpstr>File types</vt:lpstr>
      <vt:lpstr>Attributes of a file/directory</vt:lpstr>
      <vt:lpstr>Attributes of a file/directory</vt:lpstr>
      <vt:lpstr>Attributes of a file/directory</vt:lpstr>
      <vt:lpstr>A feature of UNIX system design</vt:lpstr>
      <vt:lpstr>In-Class Exercise (1)‏</vt:lpstr>
      <vt:lpstr>In-Class Exercise (2)‏</vt:lpstr>
      <vt:lpstr>Attributes of a file/directory</vt:lpstr>
      <vt:lpstr>How to write a program that accessing files and I/O streams</vt:lpstr>
      <vt:lpstr>Usual way to access a file</vt:lpstr>
      <vt:lpstr>System structure of file access functions</vt:lpstr>
      <vt:lpstr>General view: a stream of 0s and 1s</vt:lpstr>
      <vt:lpstr>Three examples</vt:lpstr>
      <vt:lpstr>File access using system calls</vt:lpstr>
      <vt:lpstr>General rule</vt:lpstr>
      <vt:lpstr>What “open” does?</vt:lpstr>
      <vt:lpstr>System calls read and write</vt:lpstr>
      <vt:lpstr>UNIX treats a file as a stream of binary code</vt:lpstr>
      <vt:lpstr>UNIX treats a file as a stream of binary code</vt:lpstr>
      <vt:lpstr>UNIX treats a file as a stream of binary code</vt:lpstr>
      <vt:lpstr>UNIX treats a file as a stream of binary code</vt:lpstr>
      <vt:lpstr>Example: structured file access</vt:lpstr>
      <vt:lpstr>What if you want to do random access?</vt:lpstr>
      <vt:lpstr>Some other system calls</vt:lpstr>
      <vt:lpstr>Inter-process communication like file access</vt:lpstr>
      <vt:lpstr>Processes may also communicate like accessing files</vt:lpstr>
      <vt:lpstr>A simple exercise on using FIFO</vt:lpstr>
      <vt:lpstr>Sample code: fifo</vt:lpstr>
      <vt:lpstr>Setting Status Flags</vt:lpstr>
      <vt:lpstr>Status Flag</vt:lpstr>
      <vt:lpstr>To open a file as read-only and accessed in non-blocking</vt:lpstr>
      <vt:lpstr>To change status: fcntl</vt:lpstr>
      <vt:lpstr>Some status flags (simple use)‏</vt:lpstr>
      <vt:lpstr>Some status flags (We won’t talk about it today)‏</vt:lpstr>
      <vt:lpstr>Some status flags‏</vt:lpstr>
      <vt:lpstr>Parallel processor simulation</vt:lpstr>
      <vt:lpstr>Your own fstream class</vt:lpstr>
      <vt:lpstr>The Spec</vt:lpstr>
      <vt:lpstr>Requirements to your program (1/2)</vt:lpstr>
      <vt:lpstr>Requirements to your program (2/2) 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春良 李</cp:lastModifiedBy>
  <cp:revision>34</cp:revision>
  <dcterms:modified xsi:type="dcterms:W3CDTF">2021-10-15T00:27:53Z</dcterms:modified>
</cp:coreProperties>
</file>