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4" r:id="rId3"/>
    <p:sldId id="285" r:id="rId4"/>
    <p:sldId id="257" r:id="rId5"/>
    <p:sldId id="258" r:id="rId6"/>
    <p:sldId id="259" r:id="rId7"/>
    <p:sldId id="260" r:id="rId8"/>
    <p:sldId id="261" r:id="rId9"/>
    <p:sldId id="262" r:id="rId10"/>
    <p:sldId id="263" r:id="rId11"/>
    <p:sldId id="265" r:id="rId12"/>
    <p:sldId id="266" r:id="rId13"/>
    <p:sldId id="267" r:id="rId14"/>
    <p:sldId id="268" r:id="rId15"/>
    <p:sldId id="269" r:id="rId16"/>
    <p:sldId id="279" r:id="rId17"/>
    <p:sldId id="270" r:id="rId18"/>
    <p:sldId id="272" r:id="rId19"/>
    <p:sldId id="271" r:id="rId20"/>
    <p:sldId id="273" r:id="rId21"/>
    <p:sldId id="274" r:id="rId22"/>
    <p:sldId id="280" r:id="rId23"/>
    <p:sldId id="281" r:id="rId24"/>
    <p:sldId id="275" r:id="rId25"/>
    <p:sldId id="276" r:id="rId26"/>
    <p:sldId id="28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67" autoAdjust="0"/>
  </p:normalViewPr>
  <p:slideViewPr>
    <p:cSldViewPr snapToGrid="0">
      <p:cViewPr varScale="1">
        <p:scale>
          <a:sx n="93" d="100"/>
          <a:sy n="93" d="100"/>
        </p:scale>
        <p:origin x="2124"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C Lee" userId="7309231c4353d1c0" providerId="LiveId" clId="{DB79EA56-7506-4F8F-BB5A-A6C0980E3CD1}"/>
    <pc:docChg chg="delSld">
      <pc:chgData name="CC Lee" userId="7309231c4353d1c0" providerId="LiveId" clId="{DB79EA56-7506-4F8F-BB5A-A6C0980E3CD1}" dt="2021-05-05T05:34:07.548" v="0" actId="47"/>
      <pc:docMkLst>
        <pc:docMk/>
      </pc:docMkLst>
      <pc:sldChg chg="del">
        <pc:chgData name="CC Lee" userId="7309231c4353d1c0" providerId="LiveId" clId="{DB79EA56-7506-4F8F-BB5A-A6C0980E3CD1}" dt="2021-05-05T05:34:07.548" v="0" actId="47"/>
        <pc:sldMkLst>
          <pc:docMk/>
          <pc:sldMk cId="3355251460" sldId="277"/>
        </pc:sldMkLst>
      </pc:sldChg>
      <pc:sldChg chg="del">
        <pc:chgData name="CC Lee" userId="7309231c4353d1c0" providerId="LiveId" clId="{DB79EA56-7506-4F8F-BB5A-A6C0980E3CD1}" dt="2021-05-05T05:34:07.548" v="0" actId="47"/>
        <pc:sldMkLst>
          <pc:docMk/>
          <pc:sldMk cId="1053644295" sldId="278"/>
        </pc:sldMkLst>
      </pc:sldChg>
      <pc:sldChg chg="del">
        <pc:chgData name="CC Lee" userId="7309231c4353d1c0" providerId="LiveId" clId="{DB79EA56-7506-4F8F-BB5A-A6C0980E3CD1}" dt="2021-05-05T05:34:07.548" v="0" actId="47"/>
        <pc:sldMkLst>
          <pc:docMk/>
          <pc:sldMk cId="4008707551" sldId="283"/>
        </pc:sldMkLst>
      </pc:sldChg>
      <pc:sldChg chg="del">
        <pc:chgData name="CC Lee" userId="7309231c4353d1c0" providerId="LiveId" clId="{DB79EA56-7506-4F8F-BB5A-A6C0980E3CD1}" dt="2021-05-05T05:34:07.548" v="0" actId="47"/>
        <pc:sldMkLst>
          <pc:docMk/>
          <pc:sldMk cId="2706682400"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414D5-BF16-445E-BAB9-3421AE317BAF}" type="datetimeFigureOut">
              <a:rPr lang="zh-TW" altLang="en-US" smtClean="0"/>
              <a:t>2021/5/5</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20C84-31E5-46D0-9372-946C7073F9B0}" type="slidenum">
              <a:rPr lang="zh-TW" altLang="en-US" smtClean="0"/>
              <a:t>‹#›</a:t>
            </a:fld>
            <a:endParaRPr lang="zh-TW" altLang="en-US"/>
          </a:p>
        </p:txBody>
      </p:sp>
    </p:spTree>
    <p:extLst>
      <p:ext uri="{BB962C8B-B14F-4D97-AF65-F5344CB8AC3E}">
        <p14:creationId xmlns:p14="http://schemas.microsoft.com/office/powerpoint/2010/main" val="97544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!pip install python-firebase</a:t>
            </a:r>
          </a:p>
          <a:p>
            <a:endParaRPr lang="en-US" altLang="zh-TW" sz="1200" b="0" kern="1200" dirty="0">
              <a:solidFill>
                <a:schemeClr val="tx1"/>
              </a:solidFill>
              <a:effectLst/>
              <a:latin typeface="+mn-lt"/>
              <a:ea typeface="+mn-ea"/>
              <a:cs typeface="+mn-cs"/>
            </a:endParaRPr>
          </a:p>
          <a:p>
            <a:r>
              <a:rPr lang="en-US" altLang="zh-TW" sz="1200" b="0" kern="1200" dirty="0">
                <a:solidFill>
                  <a:schemeClr val="tx1"/>
                </a:solidFill>
                <a:effectLst/>
                <a:latin typeface="+mn-lt"/>
                <a:ea typeface="+mn-ea"/>
                <a:cs typeface="+mn-cs"/>
              </a:rPr>
              <a:t>from firebase import firebase</a:t>
            </a:r>
          </a:p>
          <a:p>
            <a:endParaRPr lang="en-US" altLang="zh-TW" sz="1200" b="0" kern="1200" dirty="0">
              <a:solidFill>
                <a:schemeClr val="tx1"/>
              </a:solidFill>
              <a:effectLst/>
              <a:latin typeface="+mn-lt"/>
              <a:ea typeface="+mn-ea"/>
              <a:cs typeface="+mn-cs"/>
            </a:endParaRPr>
          </a:p>
          <a:p>
            <a:r>
              <a:rPr lang="en-US" altLang="zh-TW" sz="1200" b="0" kern="1200" dirty="0" err="1">
                <a:solidFill>
                  <a:schemeClr val="tx1"/>
                </a:solidFill>
                <a:effectLst/>
                <a:latin typeface="+mn-lt"/>
                <a:ea typeface="+mn-ea"/>
                <a:cs typeface="+mn-cs"/>
              </a:rPr>
              <a:t>url</a:t>
            </a:r>
            <a:r>
              <a:rPr lang="en-US" altLang="zh-TW" sz="1200" b="0" kern="1200" dirty="0">
                <a:solidFill>
                  <a:schemeClr val="tx1"/>
                </a:solidFill>
                <a:effectLst/>
                <a:latin typeface="+mn-lt"/>
                <a:ea typeface="+mn-ea"/>
                <a:cs typeface="+mn-cs"/>
              </a:rPr>
              <a:t> = 'https://cgu-db.firebaseio.com/'</a:t>
            </a:r>
          </a:p>
          <a:p>
            <a:r>
              <a:rPr lang="en-US" altLang="zh-TW" sz="1200" b="0" kern="1200" dirty="0">
                <a:solidFill>
                  <a:schemeClr val="tx1"/>
                </a:solidFill>
                <a:effectLst/>
                <a:latin typeface="+mn-lt"/>
                <a:ea typeface="+mn-ea"/>
                <a:cs typeface="+mn-cs"/>
              </a:rPr>
              <a:t>fb = </a:t>
            </a:r>
            <a:r>
              <a:rPr lang="en-US" altLang="zh-TW" sz="1200" b="0" kern="1200" dirty="0" err="1">
                <a:solidFill>
                  <a:schemeClr val="tx1"/>
                </a:solidFill>
                <a:effectLst/>
                <a:latin typeface="+mn-lt"/>
                <a:ea typeface="+mn-ea"/>
                <a:cs typeface="+mn-cs"/>
              </a:rPr>
              <a:t>firebase.FirebaseApplication</a:t>
            </a:r>
            <a:r>
              <a:rPr lang="en-US" altLang="zh-TW" sz="1200" b="0" kern="1200" dirty="0">
                <a:solidFill>
                  <a:schemeClr val="tx1"/>
                </a:solidFill>
                <a:effectLst/>
                <a:latin typeface="+mn-lt"/>
                <a:ea typeface="+mn-ea"/>
                <a:cs typeface="+mn-cs"/>
              </a:rPr>
              <a:t>(</a:t>
            </a:r>
            <a:r>
              <a:rPr lang="en-US" altLang="zh-TW" sz="1200" b="0" kern="1200" dirty="0" err="1">
                <a:solidFill>
                  <a:schemeClr val="tx1"/>
                </a:solidFill>
                <a:effectLst/>
                <a:latin typeface="+mn-lt"/>
                <a:ea typeface="+mn-ea"/>
                <a:cs typeface="+mn-cs"/>
              </a:rPr>
              <a:t>url</a:t>
            </a:r>
            <a:r>
              <a:rPr lang="en-US" altLang="zh-TW" sz="1200" b="0" kern="1200" dirty="0">
                <a:solidFill>
                  <a:schemeClr val="tx1"/>
                </a:solidFill>
                <a:effectLst/>
                <a:latin typeface="+mn-lt"/>
                <a:ea typeface="+mn-ea"/>
                <a:cs typeface="+mn-cs"/>
              </a:rPr>
              <a:t>, None)</a:t>
            </a:r>
          </a:p>
          <a:p>
            <a:r>
              <a:rPr lang="en-US" altLang="zh-TW" sz="1200" b="0" kern="1200" dirty="0" err="1">
                <a:solidFill>
                  <a:schemeClr val="tx1"/>
                </a:solidFill>
                <a:effectLst/>
                <a:latin typeface="+mn-lt"/>
                <a:ea typeface="+mn-ea"/>
                <a:cs typeface="+mn-cs"/>
              </a:rPr>
              <a:t>fb.post</a:t>
            </a:r>
            <a:r>
              <a:rPr lang="en-US" altLang="zh-TW" sz="1200" b="0" kern="1200" dirty="0">
                <a:solidFill>
                  <a:schemeClr val="tx1"/>
                </a:solidFill>
                <a:effectLst/>
                <a:latin typeface="+mn-lt"/>
                <a:ea typeface="+mn-ea"/>
                <a:cs typeface="+mn-cs"/>
              </a:rPr>
              <a:t>('/test', "Python")</a:t>
            </a:r>
          </a:p>
          <a:p>
            <a:br>
              <a:rPr lang="en-US" altLang="zh-TW" sz="1200" b="0" kern="1200" dirty="0">
                <a:solidFill>
                  <a:schemeClr val="tx1"/>
                </a:solidFill>
                <a:effectLst/>
                <a:latin typeface="+mn-lt"/>
                <a:ea typeface="+mn-ea"/>
                <a:cs typeface="+mn-cs"/>
              </a:rPr>
            </a:br>
            <a:endParaRPr lang="en-US" altLang="zh-TW" sz="1200" b="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2B420C84-31E5-46D0-9372-946C7073F9B0}" type="slidenum">
              <a:rPr lang="zh-TW" altLang="en-US" smtClean="0"/>
              <a:t>14</a:t>
            </a:fld>
            <a:endParaRPr lang="zh-TW" altLang="en-US"/>
          </a:p>
        </p:txBody>
      </p:sp>
    </p:spTree>
    <p:extLst>
      <p:ext uri="{BB962C8B-B14F-4D97-AF65-F5344CB8AC3E}">
        <p14:creationId xmlns:p14="http://schemas.microsoft.com/office/powerpoint/2010/main" val="103201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B420C84-31E5-46D0-9372-946C7073F9B0}" type="slidenum">
              <a:rPr lang="zh-TW" altLang="en-US" smtClean="0"/>
              <a:t>18</a:t>
            </a:fld>
            <a:endParaRPr lang="zh-TW" altLang="en-US"/>
          </a:p>
        </p:txBody>
      </p:sp>
    </p:spTree>
    <p:extLst>
      <p:ext uri="{BB962C8B-B14F-4D97-AF65-F5344CB8AC3E}">
        <p14:creationId xmlns:p14="http://schemas.microsoft.com/office/powerpoint/2010/main" val="633269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def</a:t>
            </a:r>
            <a:r>
              <a:rPr lang="en-US" altLang="zh-TW" dirty="0"/>
              <a:t> </a:t>
            </a:r>
            <a:r>
              <a:rPr lang="en-US" altLang="zh-TW" dirty="0" err="1"/>
              <a:t>CkeckKey</a:t>
            </a:r>
            <a:r>
              <a:rPr lang="en-US" altLang="zh-TW" dirty="0"/>
              <a:t>(no):</a:t>
            </a:r>
          </a:p>
          <a:p>
            <a:r>
              <a:rPr lang="en-US" altLang="zh-TW" dirty="0"/>
              <a:t>    </a:t>
            </a:r>
            <a:r>
              <a:rPr lang="en-US" altLang="zh-TW" dirty="0" err="1"/>
              <a:t>key_id</a:t>
            </a:r>
            <a:r>
              <a:rPr lang="en-US" altLang="zh-TW" dirty="0"/>
              <a:t>=""</a:t>
            </a:r>
          </a:p>
          <a:p>
            <a:r>
              <a:rPr lang="en-US" altLang="zh-TW" dirty="0"/>
              <a:t>    if </a:t>
            </a:r>
            <a:r>
              <a:rPr lang="en-US" altLang="zh-TW" dirty="0" err="1"/>
              <a:t>datas</a:t>
            </a:r>
            <a:r>
              <a:rPr lang="en-US" altLang="zh-TW" dirty="0"/>
              <a:t> != None:</a:t>
            </a:r>
          </a:p>
          <a:p>
            <a:r>
              <a:rPr lang="en-US" altLang="zh-TW" dirty="0"/>
              <a:t>        for key in </a:t>
            </a:r>
            <a:r>
              <a:rPr lang="en-US" altLang="zh-TW" dirty="0" err="1"/>
              <a:t>datas</a:t>
            </a:r>
            <a:r>
              <a:rPr lang="en-US" altLang="zh-TW" dirty="0"/>
              <a:t>:</a:t>
            </a:r>
          </a:p>
          <a:p>
            <a:r>
              <a:rPr lang="en-US" altLang="zh-TW" dirty="0"/>
              <a:t>            if no==</a:t>
            </a:r>
            <a:r>
              <a:rPr lang="en-US" altLang="zh-TW" dirty="0" err="1"/>
              <a:t>datas</a:t>
            </a:r>
            <a:r>
              <a:rPr lang="en-US" altLang="zh-TW" dirty="0"/>
              <a:t>[key]["</a:t>
            </a:r>
            <a:r>
              <a:rPr lang="en-US" altLang="zh-TW" dirty="0" err="1"/>
              <a:t>eword</a:t>
            </a:r>
            <a:r>
              <a:rPr lang="en-US" altLang="zh-TW" dirty="0"/>
              <a:t>"]: # </a:t>
            </a:r>
            <a:r>
              <a:rPr lang="zh-TW" altLang="en-US" dirty="0"/>
              <a:t>讀取鍵名稱</a:t>
            </a:r>
          </a:p>
          <a:p>
            <a:r>
              <a:rPr lang="zh-TW" altLang="en-US" dirty="0"/>
              <a:t>                </a:t>
            </a:r>
            <a:r>
              <a:rPr lang="en-US" altLang="zh-TW" dirty="0" err="1"/>
              <a:t>key_id</a:t>
            </a:r>
            <a:r>
              <a:rPr lang="en-US" altLang="zh-TW" dirty="0"/>
              <a:t> = key </a:t>
            </a:r>
          </a:p>
          <a:p>
            <a:r>
              <a:rPr lang="en-US" altLang="zh-TW" dirty="0"/>
              <a:t>                break</a:t>
            </a:r>
          </a:p>
          <a:p>
            <a:r>
              <a:rPr lang="en-US" altLang="zh-TW" dirty="0"/>
              <a:t>    return </a:t>
            </a:r>
            <a:r>
              <a:rPr lang="en-US" altLang="zh-TW" dirty="0" err="1"/>
              <a:t>key_id</a:t>
            </a:r>
            <a:endParaRPr lang="en-US" altLang="zh-TW" dirty="0"/>
          </a:p>
          <a:p>
            <a:r>
              <a:rPr lang="en-US" altLang="zh-TW" dirty="0"/>
              <a:t>        </a:t>
            </a:r>
          </a:p>
          <a:p>
            <a:r>
              <a:rPr lang="en-US" altLang="zh-TW" dirty="0"/>
              <a:t>### </a:t>
            </a:r>
            <a:r>
              <a:rPr lang="zh-TW" altLang="en-US" dirty="0"/>
              <a:t>主程式從這裡開始 </a:t>
            </a:r>
            <a:r>
              <a:rPr lang="en-US" altLang="zh-TW" dirty="0"/>
              <a:t>###</a:t>
            </a:r>
          </a:p>
          <a:p>
            <a:r>
              <a:rPr lang="en-US" altLang="zh-TW" dirty="0"/>
              <a:t> </a:t>
            </a:r>
          </a:p>
          <a:p>
            <a:r>
              <a:rPr lang="en-US" altLang="zh-TW" dirty="0"/>
              <a:t>from firebase import firebase</a:t>
            </a:r>
          </a:p>
          <a:p>
            <a:endParaRPr lang="en-US" altLang="zh-TW" dirty="0"/>
          </a:p>
          <a:p>
            <a:r>
              <a:rPr lang="en-US" altLang="zh-TW" dirty="0" err="1"/>
              <a:t>url</a:t>
            </a:r>
            <a:r>
              <a:rPr lang="en-US" altLang="zh-TW" dirty="0"/>
              <a:t> = 'https://chiouapp01-dedce.firebaseio.com/English'</a:t>
            </a:r>
          </a:p>
          <a:p>
            <a:r>
              <a:rPr lang="en-US" altLang="zh-TW" dirty="0"/>
              <a:t>fb = </a:t>
            </a:r>
            <a:r>
              <a:rPr lang="en-US" altLang="zh-TW" dirty="0" err="1"/>
              <a:t>firebase.FirebaseApplication</a:t>
            </a:r>
            <a:r>
              <a:rPr lang="en-US" altLang="zh-TW" dirty="0"/>
              <a:t>(</a:t>
            </a:r>
            <a:r>
              <a:rPr lang="en-US" altLang="zh-TW" dirty="0" err="1"/>
              <a:t>url</a:t>
            </a:r>
            <a:r>
              <a:rPr lang="en-US" altLang="zh-TW" dirty="0"/>
              <a:t>, None)</a:t>
            </a:r>
          </a:p>
          <a:p>
            <a:r>
              <a:rPr lang="en-US" altLang="zh-TW" dirty="0" err="1"/>
              <a:t>datas</a:t>
            </a:r>
            <a:r>
              <a:rPr lang="en-US" altLang="zh-TW" dirty="0"/>
              <a:t>=</a:t>
            </a:r>
            <a:r>
              <a:rPr lang="en-US" altLang="zh-TW" dirty="0" err="1"/>
              <a:t>fb.get</a:t>
            </a:r>
            <a:r>
              <a:rPr lang="en-US" altLang="zh-TW" dirty="0"/>
              <a:t>(</a:t>
            </a:r>
            <a:r>
              <a:rPr lang="en-US" altLang="zh-TW" dirty="0" err="1"/>
              <a:t>url</a:t>
            </a:r>
            <a:r>
              <a:rPr lang="en-US" altLang="zh-TW" dirty="0"/>
              <a:t>, None)</a:t>
            </a:r>
          </a:p>
          <a:p>
            <a:endParaRPr lang="en-US" altLang="zh-TW" dirty="0"/>
          </a:p>
          <a:p>
            <a:r>
              <a:rPr lang="en-US" altLang="zh-TW" dirty="0"/>
              <a:t>with open('</a:t>
            </a:r>
            <a:r>
              <a:rPr lang="en-US" altLang="zh-TW" dirty="0" err="1"/>
              <a:t>eword.csv','r</a:t>
            </a:r>
            <a:r>
              <a:rPr lang="en-US" altLang="zh-TW" dirty="0"/>
              <a:t>', encoding = 'UTF-8-sig') as f:</a:t>
            </a:r>
          </a:p>
          <a:p>
            <a:r>
              <a:rPr lang="en-US" altLang="zh-TW" dirty="0"/>
              <a:t>    for line in f:</a:t>
            </a:r>
          </a:p>
          <a:p>
            <a:r>
              <a:rPr lang="en-US" altLang="zh-TW" dirty="0"/>
              <a:t>        </a:t>
            </a:r>
            <a:r>
              <a:rPr lang="en-US" altLang="zh-TW" dirty="0" err="1"/>
              <a:t>eword,cword</a:t>
            </a:r>
            <a:r>
              <a:rPr lang="en-US" altLang="zh-TW" dirty="0"/>
              <a:t> = </a:t>
            </a:r>
            <a:r>
              <a:rPr lang="en-US" altLang="zh-TW" dirty="0" err="1"/>
              <a:t>line.rstrip</a:t>
            </a:r>
            <a:r>
              <a:rPr lang="en-US" altLang="zh-TW" dirty="0"/>
              <a:t>('\n').split(',')</a:t>
            </a:r>
          </a:p>
          <a:p>
            <a:r>
              <a:rPr lang="en-US" altLang="zh-TW" dirty="0"/>
              <a:t>        word={'</a:t>
            </a:r>
            <a:r>
              <a:rPr lang="en-US" altLang="zh-TW" dirty="0" err="1"/>
              <a:t>eword</a:t>
            </a:r>
            <a:r>
              <a:rPr lang="en-US" altLang="zh-TW" dirty="0"/>
              <a:t>':</a:t>
            </a:r>
            <a:r>
              <a:rPr lang="en-US" altLang="zh-TW" dirty="0" err="1"/>
              <a:t>eword</a:t>
            </a:r>
            <a:r>
              <a:rPr lang="en-US" altLang="zh-TW" dirty="0"/>
              <a:t>,'</a:t>
            </a:r>
            <a:r>
              <a:rPr lang="en-US" altLang="zh-TW" dirty="0" err="1"/>
              <a:t>cword</a:t>
            </a:r>
            <a:r>
              <a:rPr lang="en-US" altLang="zh-TW" dirty="0"/>
              <a:t>':</a:t>
            </a:r>
            <a:r>
              <a:rPr lang="en-US" altLang="zh-TW" dirty="0" err="1"/>
              <a:t>cword</a:t>
            </a:r>
            <a:r>
              <a:rPr lang="en-US" altLang="zh-TW" dirty="0"/>
              <a:t>}</a:t>
            </a:r>
          </a:p>
          <a:p>
            <a:r>
              <a:rPr lang="en-US" altLang="zh-TW" dirty="0"/>
              <a:t>        if </a:t>
            </a:r>
            <a:r>
              <a:rPr lang="en-US" altLang="zh-TW" dirty="0" err="1"/>
              <a:t>CkeckKey</a:t>
            </a:r>
            <a:r>
              <a:rPr lang="en-US" altLang="zh-TW" dirty="0"/>
              <a:t>(</a:t>
            </a:r>
            <a:r>
              <a:rPr lang="en-US" altLang="zh-TW" dirty="0" err="1"/>
              <a:t>eword</a:t>
            </a:r>
            <a:r>
              <a:rPr lang="en-US" altLang="zh-TW" dirty="0"/>
              <a:t>) == "":      # </a:t>
            </a:r>
            <a:r>
              <a:rPr lang="zh-TW" altLang="en-US" dirty="0"/>
              <a:t>判斷鍵是否存在</a:t>
            </a:r>
          </a:p>
          <a:p>
            <a:r>
              <a:rPr lang="zh-TW" altLang="en-US" dirty="0"/>
              <a:t>            </a:t>
            </a:r>
            <a:r>
              <a:rPr lang="en-US" altLang="zh-TW" dirty="0" err="1"/>
              <a:t>fb.post</a:t>
            </a:r>
            <a:r>
              <a:rPr lang="en-US" altLang="zh-TW" dirty="0"/>
              <a:t>(</a:t>
            </a:r>
            <a:r>
              <a:rPr lang="en-US" altLang="zh-TW" dirty="0" err="1"/>
              <a:t>url</a:t>
            </a:r>
            <a:r>
              <a:rPr lang="en-US" altLang="zh-TW" dirty="0"/>
              <a:t>, word)  </a:t>
            </a:r>
          </a:p>
          <a:p>
            <a:r>
              <a:rPr lang="en-US" altLang="zh-TW" dirty="0"/>
              <a:t>            print(word)</a:t>
            </a:r>
          </a:p>
          <a:p>
            <a:r>
              <a:rPr lang="en-US" altLang="zh-TW" dirty="0"/>
              <a:t>    print("\n</a:t>
            </a:r>
            <a:r>
              <a:rPr lang="zh-TW" altLang="en-US" dirty="0"/>
              <a:t>轉換完畢</a:t>
            </a:r>
            <a:r>
              <a:rPr lang="en-US" altLang="zh-TW" dirty="0"/>
              <a:t>!") </a:t>
            </a:r>
            <a:endParaRPr lang="zh-TW" altLang="en-US" dirty="0"/>
          </a:p>
        </p:txBody>
      </p:sp>
      <p:sp>
        <p:nvSpPr>
          <p:cNvPr id="4" name="投影片編號版面配置區 3"/>
          <p:cNvSpPr>
            <a:spLocks noGrp="1"/>
          </p:cNvSpPr>
          <p:nvPr>
            <p:ph type="sldNum" sz="quarter" idx="10"/>
          </p:nvPr>
        </p:nvSpPr>
        <p:spPr/>
        <p:txBody>
          <a:bodyPr/>
          <a:lstStyle/>
          <a:p>
            <a:fld id="{2B420C84-31E5-46D0-9372-946C7073F9B0}" type="slidenum">
              <a:rPr lang="zh-TW" altLang="en-US" smtClean="0"/>
              <a:t>22</a:t>
            </a:fld>
            <a:endParaRPr lang="zh-TW" altLang="en-US"/>
          </a:p>
        </p:txBody>
      </p:sp>
    </p:spTree>
    <p:extLst>
      <p:ext uri="{BB962C8B-B14F-4D97-AF65-F5344CB8AC3E}">
        <p14:creationId xmlns:p14="http://schemas.microsoft.com/office/powerpoint/2010/main" val="140325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kern="1200" dirty="0">
                <a:solidFill>
                  <a:schemeClr val="tx1"/>
                </a:solidFill>
                <a:effectLst/>
                <a:latin typeface="+mn-lt"/>
                <a:ea typeface="+mn-ea"/>
                <a:cs typeface="+mn-cs"/>
              </a:rPr>
              <a:t>import time  </a:t>
            </a:r>
          </a:p>
          <a:p>
            <a:r>
              <a:rPr lang="en-US" altLang="zh-TW" sz="1200" b="0" kern="1200" dirty="0">
                <a:solidFill>
                  <a:schemeClr val="tx1"/>
                </a:solidFill>
                <a:effectLst/>
                <a:latin typeface="+mn-lt"/>
                <a:ea typeface="+mn-ea"/>
                <a:cs typeface="+mn-cs"/>
              </a:rPr>
              <a:t>from firebase import firebase</a:t>
            </a:r>
          </a:p>
          <a:p>
            <a:r>
              <a:rPr lang="en-US" altLang="zh-TW" sz="1200" b="0" kern="1200" dirty="0" err="1">
                <a:solidFill>
                  <a:schemeClr val="tx1"/>
                </a:solidFill>
                <a:effectLst/>
                <a:latin typeface="+mn-lt"/>
                <a:ea typeface="+mn-ea"/>
                <a:cs typeface="+mn-cs"/>
              </a:rPr>
              <a:t>url</a:t>
            </a:r>
            <a:r>
              <a:rPr lang="en-US" altLang="zh-TW" sz="1200" b="0" kern="1200" dirty="0">
                <a:solidFill>
                  <a:schemeClr val="tx1"/>
                </a:solidFill>
                <a:effectLst/>
                <a:latin typeface="+mn-lt"/>
                <a:ea typeface="+mn-ea"/>
                <a:cs typeface="+mn-cs"/>
              </a:rPr>
              <a:t> = 'https://cgu-db.firebaseio.com'</a:t>
            </a:r>
          </a:p>
          <a:p>
            <a:r>
              <a:rPr lang="en-US" altLang="zh-TW" sz="1200" b="0" kern="1200" dirty="0">
                <a:solidFill>
                  <a:schemeClr val="tx1"/>
                </a:solidFill>
                <a:effectLst/>
                <a:latin typeface="+mn-lt"/>
                <a:ea typeface="+mn-ea"/>
                <a:cs typeface="+mn-cs"/>
              </a:rPr>
              <a:t>fb = </a:t>
            </a:r>
            <a:r>
              <a:rPr lang="en-US" altLang="zh-TW" sz="1200" b="0" kern="1200" dirty="0" err="1">
                <a:solidFill>
                  <a:schemeClr val="tx1"/>
                </a:solidFill>
                <a:effectLst/>
                <a:latin typeface="+mn-lt"/>
                <a:ea typeface="+mn-ea"/>
                <a:cs typeface="+mn-cs"/>
              </a:rPr>
              <a:t>firebase.FirebaseApplication</a:t>
            </a:r>
            <a:r>
              <a:rPr lang="en-US" altLang="zh-TW" sz="1200" b="0" kern="1200" dirty="0">
                <a:solidFill>
                  <a:schemeClr val="tx1"/>
                </a:solidFill>
                <a:effectLst/>
                <a:latin typeface="+mn-lt"/>
                <a:ea typeface="+mn-ea"/>
                <a:cs typeface="+mn-cs"/>
              </a:rPr>
              <a:t>(</a:t>
            </a:r>
            <a:r>
              <a:rPr lang="en-US" altLang="zh-TW" sz="1200" b="0" kern="1200" dirty="0" err="1">
                <a:solidFill>
                  <a:schemeClr val="tx1"/>
                </a:solidFill>
                <a:effectLst/>
                <a:latin typeface="+mn-lt"/>
                <a:ea typeface="+mn-ea"/>
                <a:cs typeface="+mn-cs"/>
              </a:rPr>
              <a:t>url</a:t>
            </a:r>
            <a:r>
              <a:rPr lang="en-US" altLang="zh-TW" sz="1200" b="0" kern="1200" dirty="0">
                <a:solidFill>
                  <a:schemeClr val="tx1"/>
                </a:solidFill>
                <a:effectLst/>
                <a:latin typeface="+mn-lt"/>
                <a:ea typeface="+mn-ea"/>
                <a:cs typeface="+mn-cs"/>
              </a:rPr>
              <a:t>, None)</a:t>
            </a:r>
          </a:p>
          <a:p>
            <a:r>
              <a:rPr lang="en-US" altLang="zh-TW" sz="1200" b="0" kern="1200" dirty="0">
                <a:solidFill>
                  <a:schemeClr val="tx1"/>
                </a:solidFill>
                <a:effectLst/>
                <a:latin typeface="+mn-lt"/>
                <a:ea typeface="+mn-ea"/>
                <a:cs typeface="+mn-cs"/>
              </a:rPr>
              <a:t>students = </a:t>
            </a:r>
            <a:r>
              <a:rPr lang="en-US" altLang="zh-TW" sz="1200" b="0" kern="1200" dirty="0" err="1">
                <a:solidFill>
                  <a:schemeClr val="tx1"/>
                </a:solidFill>
                <a:effectLst/>
                <a:latin typeface="+mn-lt"/>
                <a:ea typeface="+mn-ea"/>
                <a:cs typeface="+mn-cs"/>
              </a:rPr>
              <a:t>fb.get</a:t>
            </a:r>
            <a:r>
              <a:rPr lang="en-US" altLang="zh-TW" sz="1200" b="0" kern="1200" dirty="0">
                <a:solidFill>
                  <a:schemeClr val="tx1"/>
                </a:solidFill>
                <a:effectLst/>
                <a:latin typeface="+mn-lt"/>
                <a:ea typeface="+mn-ea"/>
                <a:cs typeface="+mn-cs"/>
              </a:rPr>
              <a:t>('/students', None)</a:t>
            </a:r>
          </a:p>
          <a:p>
            <a:r>
              <a:rPr lang="en-US" altLang="zh-TW" sz="1200" b="0" kern="1200" dirty="0">
                <a:solidFill>
                  <a:schemeClr val="tx1"/>
                </a:solidFill>
                <a:effectLst/>
                <a:latin typeface="+mn-lt"/>
                <a:ea typeface="+mn-ea"/>
                <a:cs typeface="+mn-cs"/>
              </a:rPr>
              <a:t>for </a:t>
            </a:r>
            <a:r>
              <a:rPr lang="en-US" altLang="zh-TW" sz="1200" b="0" kern="1200" dirty="0" err="1">
                <a:solidFill>
                  <a:schemeClr val="tx1"/>
                </a:solidFill>
                <a:effectLst/>
                <a:latin typeface="+mn-lt"/>
                <a:ea typeface="+mn-ea"/>
                <a:cs typeface="+mn-cs"/>
              </a:rPr>
              <a:t>key,value</a:t>
            </a:r>
            <a:r>
              <a:rPr lang="en-US" altLang="zh-TW" sz="1200" b="0" kern="1200" dirty="0">
                <a:solidFill>
                  <a:schemeClr val="tx1"/>
                </a:solidFill>
                <a:effectLst/>
                <a:latin typeface="+mn-lt"/>
                <a:ea typeface="+mn-ea"/>
                <a:cs typeface="+mn-cs"/>
              </a:rPr>
              <a:t> in </a:t>
            </a:r>
            <a:r>
              <a:rPr lang="en-US" altLang="zh-TW" sz="1200" b="0" kern="1200" dirty="0" err="1">
                <a:solidFill>
                  <a:schemeClr val="tx1"/>
                </a:solidFill>
                <a:effectLst/>
                <a:latin typeface="+mn-lt"/>
                <a:ea typeface="+mn-ea"/>
                <a:cs typeface="+mn-cs"/>
              </a:rPr>
              <a:t>students.items</a:t>
            </a:r>
            <a:r>
              <a:rPr lang="en-US" altLang="zh-TW" sz="1200" b="0" kern="1200" dirty="0">
                <a:solidFill>
                  <a:schemeClr val="tx1"/>
                </a:solidFill>
                <a:effectLst/>
                <a:latin typeface="+mn-lt"/>
                <a:ea typeface="+mn-ea"/>
                <a:cs typeface="+mn-cs"/>
              </a:rPr>
              <a:t>():</a:t>
            </a:r>
          </a:p>
          <a:p>
            <a:r>
              <a:rPr lang="en-US" altLang="zh-TW" sz="1200" b="0" kern="1200" dirty="0">
                <a:solidFill>
                  <a:schemeClr val="tx1"/>
                </a:solidFill>
                <a:effectLst/>
                <a:latin typeface="+mn-lt"/>
                <a:ea typeface="+mn-ea"/>
                <a:cs typeface="+mn-cs"/>
              </a:rPr>
              <a:t>    print("key={}\</a:t>
            </a:r>
            <a:r>
              <a:rPr lang="en-US" altLang="zh-TW" sz="1200" b="0" kern="1200" dirty="0" err="1">
                <a:solidFill>
                  <a:schemeClr val="tx1"/>
                </a:solidFill>
                <a:effectLst/>
                <a:latin typeface="+mn-lt"/>
                <a:ea typeface="+mn-ea"/>
                <a:cs typeface="+mn-cs"/>
              </a:rPr>
              <a:t>tstuid</a:t>
            </a:r>
            <a:r>
              <a:rPr lang="en-US" altLang="zh-TW" sz="1200" b="0" kern="1200" dirty="0">
                <a:solidFill>
                  <a:schemeClr val="tx1"/>
                </a:solidFill>
                <a:effectLst/>
                <a:latin typeface="+mn-lt"/>
                <a:ea typeface="+mn-ea"/>
                <a:cs typeface="+mn-cs"/>
              </a:rPr>
              <a:t>={}\</a:t>
            </a:r>
            <a:r>
              <a:rPr lang="en-US" altLang="zh-TW" sz="1200" b="0" kern="1200" dirty="0" err="1">
                <a:solidFill>
                  <a:schemeClr val="tx1"/>
                </a:solidFill>
                <a:effectLst/>
                <a:latin typeface="+mn-lt"/>
                <a:ea typeface="+mn-ea"/>
                <a:cs typeface="+mn-cs"/>
              </a:rPr>
              <a:t>tname</a:t>
            </a:r>
            <a:r>
              <a:rPr lang="en-US" altLang="zh-TW" sz="1200" b="0" kern="1200" dirty="0">
                <a:solidFill>
                  <a:schemeClr val="tx1"/>
                </a:solidFill>
                <a:effectLst/>
                <a:latin typeface="+mn-lt"/>
                <a:ea typeface="+mn-ea"/>
                <a:cs typeface="+mn-cs"/>
              </a:rPr>
              <a:t>={}\</a:t>
            </a:r>
            <a:r>
              <a:rPr lang="en-US" altLang="zh-TW" sz="1200" b="0" kern="1200" dirty="0" err="1">
                <a:solidFill>
                  <a:schemeClr val="tx1"/>
                </a:solidFill>
                <a:effectLst/>
                <a:latin typeface="+mn-lt"/>
                <a:ea typeface="+mn-ea"/>
                <a:cs typeface="+mn-cs"/>
              </a:rPr>
              <a:t>tMath</a:t>
            </a:r>
            <a:r>
              <a:rPr lang="en-US" altLang="zh-TW" sz="1200" b="0" kern="1200" dirty="0">
                <a:solidFill>
                  <a:schemeClr val="tx1"/>
                </a:solidFill>
                <a:effectLst/>
                <a:latin typeface="+mn-lt"/>
                <a:ea typeface="+mn-ea"/>
                <a:cs typeface="+mn-cs"/>
              </a:rPr>
              <a:t>={}\</a:t>
            </a:r>
            <a:r>
              <a:rPr lang="en-US" altLang="zh-TW" sz="1200" b="0" kern="1200" dirty="0" err="1">
                <a:solidFill>
                  <a:schemeClr val="tx1"/>
                </a:solidFill>
                <a:effectLst/>
                <a:latin typeface="+mn-lt"/>
                <a:ea typeface="+mn-ea"/>
                <a:cs typeface="+mn-cs"/>
              </a:rPr>
              <a:t>tEnglish</a:t>
            </a:r>
            <a:r>
              <a:rPr lang="en-US" altLang="zh-TW" sz="1200" b="0" kern="1200" dirty="0">
                <a:solidFill>
                  <a:schemeClr val="tx1"/>
                </a:solidFill>
                <a:effectLst/>
                <a:latin typeface="+mn-lt"/>
                <a:ea typeface="+mn-ea"/>
                <a:cs typeface="+mn-cs"/>
              </a:rPr>
              <a:t>={}\</a:t>
            </a:r>
            <a:r>
              <a:rPr lang="en-US" altLang="zh-TW" sz="1200" b="0" kern="1200" dirty="0" err="1">
                <a:solidFill>
                  <a:schemeClr val="tx1"/>
                </a:solidFill>
                <a:effectLst/>
                <a:latin typeface="+mn-lt"/>
                <a:ea typeface="+mn-ea"/>
                <a:cs typeface="+mn-cs"/>
              </a:rPr>
              <a:t>tArt</a:t>
            </a:r>
            <a:r>
              <a:rPr lang="en-US" altLang="zh-TW" sz="1200" b="0" kern="1200" dirty="0">
                <a:solidFill>
                  <a:schemeClr val="tx1"/>
                </a:solidFill>
                <a:effectLst/>
                <a:latin typeface="+mn-lt"/>
                <a:ea typeface="+mn-ea"/>
                <a:cs typeface="+mn-cs"/>
              </a:rPr>
              <a:t>={}".format(</a:t>
            </a:r>
            <a:r>
              <a:rPr lang="en-US" altLang="zh-TW" sz="1200" b="0" kern="1200" dirty="0" err="1">
                <a:solidFill>
                  <a:schemeClr val="tx1"/>
                </a:solidFill>
                <a:effectLst/>
                <a:latin typeface="+mn-lt"/>
                <a:ea typeface="+mn-ea"/>
                <a:cs typeface="+mn-cs"/>
              </a:rPr>
              <a:t>key,value</a:t>
            </a:r>
            <a:r>
              <a:rPr lang="en-US" altLang="zh-TW" sz="1200" b="0" kern="1200" dirty="0">
                <a:solidFill>
                  <a:schemeClr val="tx1"/>
                </a:solidFill>
                <a:effectLst/>
                <a:latin typeface="+mn-lt"/>
                <a:ea typeface="+mn-ea"/>
                <a:cs typeface="+mn-cs"/>
              </a:rPr>
              <a:t>["</a:t>
            </a:r>
            <a:r>
              <a:rPr lang="en-US" altLang="zh-TW" sz="1200" b="0" kern="1200" dirty="0" err="1">
                <a:solidFill>
                  <a:schemeClr val="tx1"/>
                </a:solidFill>
                <a:effectLst/>
                <a:latin typeface="+mn-lt"/>
                <a:ea typeface="+mn-ea"/>
                <a:cs typeface="+mn-cs"/>
              </a:rPr>
              <a:t>stuid</a:t>
            </a:r>
            <a:r>
              <a:rPr lang="en-US" altLang="zh-TW" sz="1200" b="0" kern="1200" dirty="0">
                <a:solidFill>
                  <a:schemeClr val="tx1"/>
                </a:solidFill>
                <a:effectLst/>
                <a:latin typeface="+mn-lt"/>
                <a:ea typeface="+mn-ea"/>
                <a:cs typeface="+mn-cs"/>
              </a:rPr>
              <a:t>"],value["name"],value["Math"],value["English"],value["Art"]))  </a:t>
            </a:r>
          </a:p>
          <a:p>
            <a:r>
              <a:rPr lang="en-US" altLang="zh-TW" sz="1200" b="0" kern="1200" dirty="0">
                <a:solidFill>
                  <a:schemeClr val="tx1"/>
                </a:solidFill>
                <a:effectLst/>
                <a:latin typeface="+mn-lt"/>
                <a:ea typeface="+mn-ea"/>
                <a:cs typeface="+mn-cs"/>
              </a:rPr>
              <a:t>    </a:t>
            </a:r>
            <a:r>
              <a:rPr lang="en-US" altLang="zh-TW" sz="1200" b="0" kern="1200" dirty="0" err="1">
                <a:solidFill>
                  <a:schemeClr val="tx1"/>
                </a:solidFill>
                <a:effectLst/>
                <a:latin typeface="+mn-lt"/>
                <a:ea typeface="+mn-ea"/>
                <a:cs typeface="+mn-cs"/>
              </a:rPr>
              <a:t>time.sleep</a:t>
            </a:r>
            <a:r>
              <a:rPr lang="en-US" altLang="zh-TW" sz="1200" b="0" kern="1200" dirty="0">
                <a:solidFill>
                  <a:schemeClr val="tx1"/>
                </a:solidFill>
                <a:effectLst/>
                <a:latin typeface="+mn-lt"/>
                <a:ea typeface="+mn-ea"/>
                <a:cs typeface="+mn-cs"/>
              </a:rPr>
              <a:t>(1)</a:t>
            </a:r>
          </a:p>
          <a:p>
            <a:endParaRPr lang="zh-TW" altLang="en-US" dirty="0"/>
          </a:p>
        </p:txBody>
      </p:sp>
      <p:sp>
        <p:nvSpPr>
          <p:cNvPr id="4" name="投影片編號版面配置區 3"/>
          <p:cNvSpPr>
            <a:spLocks noGrp="1"/>
          </p:cNvSpPr>
          <p:nvPr>
            <p:ph type="sldNum" sz="quarter" idx="10"/>
          </p:nvPr>
        </p:nvSpPr>
        <p:spPr/>
        <p:txBody>
          <a:bodyPr/>
          <a:lstStyle/>
          <a:p>
            <a:fld id="{2B420C84-31E5-46D0-9372-946C7073F9B0}" type="slidenum">
              <a:rPr lang="zh-TW" altLang="en-US" smtClean="0"/>
              <a:t>25</a:t>
            </a:fld>
            <a:endParaRPr lang="zh-TW" altLang="en-US"/>
          </a:p>
        </p:txBody>
      </p:sp>
    </p:spTree>
    <p:extLst>
      <p:ext uri="{BB962C8B-B14F-4D97-AF65-F5344CB8AC3E}">
        <p14:creationId xmlns:p14="http://schemas.microsoft.com/office/powerpoint/2010/main" val="277856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B801CB8-A6B4-4245-B955-C8715B16B69D}" type="datetimeFigureOut">
              <a:rPr lang="zh-TW" altLang="en-US" smtClean="0"/>
              <a:t>2021/5/5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106345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801CB8-A6B4-4245-B955-C8715B16B69D}" type="datetimeFigureOut">
              <a:rPr lang="zh-TW" altLang="en-US" smtClean="0"/>
              <a:t>2021/5/5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315147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801CB8-A6B4-4245-B955-C8715B16B69D}" type="datetimeFigureOut">
              <a:rPr lang="zh-TW" altLang="en-US" smtClean="0"/>
              <a:t>2021/5/5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161694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0074"/>
          </a:xfrm>
        </p:spPr>
        <p:txBody>
          <a:bodyPr>
            <a:normAutofit/>
          </a:bodyPr>
          <a:lstStyle>
            <a:lvl1pPr>
              <a:defRPr sz="3200">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dirty="0"/>
          </a:p>
        </p:txBody>
      </p:sp>
      <p:sp>
        <p:nvSpPr>
          <p:cNvPr id="3" name="Content Placeholder 2"/>
          <p:cNvSpPr>
            <a:spLocks noGrp="1"/>
          </p:cNvSpPr>
          <p:nvPr>
            <p:ph idx="1"/>
          </p:nvPr>
        </p:nvSpPr>
        <p:spPr>
          <a:xfrm>
            <a:off x="628650" y="1346400"/>
            <a:ext cx="7886700" cy="4830563"/>
          </a:xfrm>
        </p:spPr>
        <p:txBody>
          <a:bodyPr/>
          <a:lstStyle>
            <a:lvl1pPr>
              <a:defRPr>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lvl1pPr>
              <a:defRPr>
                <a:latin typeface="微軟正黑體" panose="020B0604030504040204" pitchFamily="34" charset="-120"/>
                <a:ea typeface="微軟正黑體" panose="020B0604030504040204" pitchFamily="34" charset="-120"/>
              </a:defRPr>
            </a:lvl1pPr>
          </a:lstStyle>
          <a:p>
            <a:fld id="{5B801CB8-A6B4-4245-B955-C8715B16B69D}" type="datetimeFigureOut">
              <a:rPr lang="zh-TW" altLang="en-US" smtClean="0"/>
              <a:pPr/>
              <a:t>2021/5/5</a:t>
            </a:fld>
            <a:endParaRPr lang="zh-TW" altLang="en-US"/>
          </a:p>
        </p:txBody>
      </p:sp>
      <p:sp>
        <p:nvSpPr>
          <p:cNvPr id="5" name="Footer Placeholder 4"/>
          <p:cNvSpPr>
            <a:spLocks noGrp="1"/>
          </p:cNvSpPr>
          <p:nvPr>
            <p:ph type="ftr" sz="quarter" idx="11"/>
          </p:nvPr>
        </p:nvSpPr>
        <p:spPr/>
        <p:txBody>
          <a:bodyPr/>
          <a:lstStyle>
            <a:lvl1pPr>
              <a:defRPr>
                <a:latin typeface="微軟正黑體" panose="020B0604030504040204" pitchFamily="34" charset="-120"/>
                <a:ea typeface="微軟正黑體" panose="020B0604030504040204" pitchFamily="34" charset="-120"/>
              </a:defRPr>
            </a:lvl1pPr>
          </a:lstStyle>
          <a:p>
            <a:endParaRPr lang="zh-TW" altLang="en-US"/>
          </a:p>
        </p:txBody>
      </p:sp>
      <p:sp>
        <p:nvSpPr>
          <p:cNvPr id="6" name="Slide Number Placeholder 5"/>
          <p:cNvSpPr>
            <a:spLocks noGrp="1"/>
          </p:cNvSpPr>
          <p:nvPr>
            <p:ph type="sldNum" sz="quarter" idx="12"/>
          </p:nvPr>
        </p:nvSpPr>
        <p:spPr/>
        <p:txBody>
          <a:bodyPr/>
          <a:lstStyle>
            <a:lvl1pPr>
              <a:defRPr>
                <a:latin typeface="微軟正黑體" panose="020B0604030504040204" pitchFamily="34" charset="-120"/>
                <a:ea typeface="微軟正黑體" panose="020B0604030504040204" pitchFamily="34" charset="-120"/>
              </a:defRPr>
            </a:lvl1pPr>
          </a:lstStyle>
          <a:p>
            <a:fld id="{C67F3E25-71B8-4B24-89EB-9FBF5E2F2DED}" type="slidenum">
              <a:rPr lang="zh-TW" altLang="en-US" smtClean="0"/>
              <a:pPr/>
              <a:t>‹#›</a:t>
            </a:fld>
            <a:endParaRPr lang="zh-TW" altLang="en-US"/>
          </a:p>
        </p:txBody>
      </p:sp>
    </p:spTree>
    <p:extLst>
      <p:ext uri="{BB962C8B-B14F-4D97-AF65-F5344CB8AC3E}">
        <p14:creationId xmlns:p14="http://schemas.microsoft.com/office/powerpoint/2010/main" val="101524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B801CB8-A6B4-4245-B955-C8715B16B69D}" type="datetimeFigureOut">
              <a:rPr lang="zh-TW" altLang="en-US" smtClean="0"/>
              <a:t>2021/5/5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189494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B801CB8-A6B4-4245-B955-C8715B16B69D}" type="datetimeFigureOut">
              <a:rPr lang="zh-TW" altLang="en-US" smtClean="0"/>
              <a:t>2021/5/5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370683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B801CB8-A6B4-4245-B955-C8715B16B69D}" type="datetimeFigureOut">
              <a:rPr lang="zh-TW" altLang="en-US" smtClean="0"/>
              <a:t>2021/5/5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119951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B801CB8-A6B4-4245-B955-C8715B16B69D}" type="datetimeFigureOut">
              <a:rPr lang="zh-TW" altLang="en-US" smtClean="0"/>
              <a:t>2021/5/5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52372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01CB8-A6B4-4245-B955-C8715B16B69D}" type="datetimeFigureOut">
              <a:rPr lang="zh-TW" altLang="en-US" smtClean="0"/>
              <a:t>2021/5/5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117987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B801CB8-A6B4-4245-B955-C8715B16B69D}" type="datetimeFigureOut">
              <a:rPr lang="zh-TW" altLang="en-US" smtClean="0"/>
              <a:t>2021/5/5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136097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B801CB8-A6B4-4245-B955-C8715B16B69D}" type="datetimeFigureOut">
              <a:rPr lang="zh-TW" altLang="en-US" smtClean="0"/>
              <a:t>2021/5/5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1550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01CB8-A6B4-4245-B955-C8715B16B69D}" type="datetimeFigureOut">
              <a:rPr lang="zh-TW" altLang="en-US" smtClean="0"/>
              <a:t>2021/5/5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F3E25-71B8-4B24-89EB-9FBF5E2F2DED}" type="slidenum">
              <a:rPr lang="zh-TW" altLang="en-US" smtClean="0"/>
              <a:t>‹#›</a:t>
            </a:fld>
            <a:endParaRPr lang="zh-TW" altLang="en-US"/>
          </a:p>
        </p:txBody>
      </p:sp>
    </p:spTree>
    <p:extLst>
      <p:ext uri="{BB962C8B-B14F-4D97-AF65-F5344CB8AC3E}">
        <p14:creationId xmlns:p14="http://schemas.microsoft.com/office/powerpoint/2010/main" val="2499861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3.png"/><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28.png"/><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zh.wikipedia.org/wiki/NoSQL" TargetMode="External"/><Relationship Id="rId2" Type="http://schemas.openxmlformats.org/officeDocument/2006/relationships/hyperlink" Target="https://www.ithome.com.tw/news/92506" TargetMode="External"/><Relationship Id="rId1" Type="http://schemas.openxmlformats.org/officeDocument/2006/relationships/slideLayout" Target="../slideLayouts/slideLayout2.xml"/><Relationship Id="rId4" Type="http://schemas.openxmlformats.org/officeDocument/2006/relationships/hyperlink" Target="https://aws.amazon.com/tw/nosq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irebase.goo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Firebase </a:t>
            </a:r>
            <a:r>
              <a:rPr lang="zh-TW" altLang="en-US" dirty="0"/>
              <a:t>資料庫</a:t>
            </a:r>
          </a:p>
        </p:txBody>
      </p:sp>
      <p:sp>
        <p:nvSpPr>
          <p:cNvPr id="3" name="副標題 2"/>
          <p:cNvSpPr>
            <a:spLocks noGrp="1"/>
          </p:cNvSpPr>
          <p:nvPr>
            <p:ph type="subTitle"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0" y="1349"/>
            <a:ext cx="2929099" cy="1121014"/>
          </a:xfrm>
          <a:prstGeom prst="rect">
            <a:avLst/>
          </a:prstGeom>
        </p:spPr>
      </p:pic>
    </p:spTree>
    <p:extLst>
      <p:ext uri="{BB962C8B-B14F-4D97-AF65-F5344CB8AC3E}">
        <p14:creationId xmlns:p14="http://schemas.microsoft.com/office/powerpoint/2010/main" val="222086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934550" y="1346200"/>
            <a:ext cx="7274899" cy="4830763"/>
          </a:xfrm>
          <a:prstGeom prst="rect">
            <a:avLst/>
          </a:prstGeom>
        </p:spPr>
      </p:pic>
      <p:sp>
        <p:nvSpPr>
          <p:cNvPr id="5" name="向右箭號 4"/>
          <p:cNvSpPr/>
          <p:nvPr/>
        </p:nvSpPr>
        <p:spPr>
          <a:xfrm rot="13800127">
            <a:off x="2065020" y="1805940"/>
            <a:ext cx="922020" cy="60198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3641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p:cNvPicPr>
            <a:picLocks noGrp="1" noChangeAspect="1"/>
          </p:cNvPicPr>
          <p:nvPr>
            <p:ph idx="1"/>
          </p:nvPr>
        </p:nvPicPr>
        <p:blipFill>
          <a:blip r:embed="rId2"/>
          <a:stretch>
            <a:fillRect/>
          </a:stretch>
        </p:blipFill>
        <p:spPr>
          <a:xfrm>
            <a:off x="628650" y="1316257"/>
            <a:ext cx="7306695" cy="3686689"/>
          </a:xfrm>
          <a:prstGeom prst="rect">
            <a:avLst/>
          </a:prstGeom>
        </p:spPr>
      </p:pic>
    </p:spTree>
    <p:extLst>
      <p:ext uri="{BB962C8B-B14F-4D97-AF65-F5344CB8AC3E}">
        <p14:creationId xmlns:p14="http://schemas.microsoft.com/office/powerpoint/2010/main" val="263120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314995" y="365127"/>
            <a:ext cx="4048690" cy="3362794"/>
          </a:xfrm>
          <a:prstGeom prst="rect">
            <a:avLst/>
          </a:prstGeom>
          <a:ln>
            <a:solidFill>
              <a:srgbClr val="FF0000"/>
            </a:solidFill>
          </a:ln>
        </p:spPr>
      </p:pic>
      <p:pic>
        <p:nvPicPr>
          <p:cNvPr id="7" name="圖片 6"/>
          <p:cNvPicPr>
            <a:picLocks noChangeAspect="1"/>
          </p:cNvPicPr>
          <p:nvPr/>
        </p:nvPicPr>
        <p:blipFill>
          <a:blip r:embed="rId3"/>
          <a:stretch>
            <a:fillRect/>
          </a:stretch>
        </p:blipFill>
        <p:spPr>
          <a:xfrm>
            <a:off x="2453640" y="1340847"/>
            <a:ext cx="4684118" cy="2642729"/>
          </a:xfrm>
          <a:prstGeom prst="rect">
            <a:avLst/>
          </a:prstGeom>
          <a:ln>
            <a:solidFill>
              <a:srgbClr val="FF0000"/>
            </a:solidFill>
          </a:ln>
        </p:spPr>
      </p:pic>
      <p:sp>
        <p:nvSpPr>
          <p:cNvPr id="6" name="向右箭號 5"/>
          <p:cNvSpPr/>
          <p:nvPr/>
        </p:nvSpPr>
        <p:spPr>
          <a:xfrm rot="12944707">
            <a:off x="6233158" y="2338987"/>
            <a:ext cx="518160" cy="43434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4"/>
          <a:stretch>
            <a:fillRect/>
          </a:stretch>
        </p:blipFill>
        <p:spPr>
          <a:xfrm>
            <a:off x="6155096" y="4097287"/>
            <a:ext cx="2600688" cy="2638793"/>
          </a:xfrm>
          <a:prstGeom prst="rect">
            <a:avLst/>
          </a:prstGeom>
          <a:ln>
            <a:solidFill>
              <a:srgbClr val="FF0000"/>
            </a:solidFill>
          </a:ln>
        </p:spPr>
      </p:pic>
    </p:spTree>
    <p:extLst>
      <p:ext uri="{BB962C8B-B14F-4D97-AF65-F5344CB8AC3E}">
        <p14:creationId xmlns:p14="http://schemas.microsoft.com/office/powerpoint/2010/main" val="152301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開放權限</a:t>
            </a:r>
          </a:p>
        </p:txBody>
      </p:sp>
      <p:pic>
        <p:nvPicPr>
          <p:cNvPr id="4" name="內容版面配置區 3"/>
          <p:cNvPicPr>
            <a:picLocks noGrp="1" noChangeAspect="1"/>
          </p:cNvPicPr>
          <p:nvPr>
            <p:ph idx="1"/>
          </p:nvPr>
        </p:nvPicPr>
        <p:blipFill>
          <a:blip r:embed="rId2"/>
          <a:stretch>
            <a:fillRect/>
          </a:stretch>
        </p:blipFill>
        <p:spPr>
          <a:xfrm>
            <a:off x="628650" y="1119242"/>
            <a:ext cx="7886700" cy="2998679"/>
          </a:xfrm>
          <a:prstGeom prst="rect">
            <a:avLst/>
          </a:prstGeom>
          <a:ln>
            <a:solidFill>
              <a:srgbClr val="FF0000"/>
            </a:solidFill>
          </a:ln>
        </p:spPr>
      </p:pic>
      <p:pic>
        <p:nvPicPr>
          <p:cNvPr id="5" name="圖片 4"/>
          <p:cNvPicPr>
            <a:picLocks noChangeAspect="1"/>
          </p:cNvPicPr>
          <p:nvPr/>
        </p:nvPicPr>
        <p:blipFill>
          <a:blip r:embed="rId3"/>
          <a:stretch>
            <a:fillRect/>
          </a:stretch>
        </p:blipFill>
        <p:spPr>
          <a:xfrm>
            <a:off x="830905" y="4474506"/>
            <a:ext cx="7684445" cy="2077978"/>
          </a:xfrm>
          <a:prstGeom prst="rect">
            <a:avLst/>
          </a:prstGeom>
          <a:ln>
            <a:solidFill>
              <a:srgbClr val="FF0000"/>
            </a:solidFill>
          </a:ln>
        </p:spPr>
      </p:pic>
      <p:sp>
        <p:nvSpPr>
          <p:cNvPr id="6" name="向右箭號 5"/>
          <p:cNvSpPr/>
          <p:nvPr/>
        </p:nvSpPr>
        <p:spPr>
          <a:xfrm rot="12944707">
            <a:off x="2628897" y="5943247"/>
            <a:ext cx="518160" cy="43434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rot="12944707">
            <a:off x="4076905" y="3040027"/>
            <a:ext cx="518160" cy="43434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rot="12944707">
            <a:off x="2727957" y="4782125"/>
            <a:ext cx="518160" cy="43434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4726467" y="5975751"/>
            <a:ext cx="2898870" cy="369332"/>
          </a:xfrm>
          <a:prstGeom prst="rect">
            <a:avLst/>
          </a:prstGeom>
          <a:solidFill>
            <a:srgbClr val="FFFF00"/>
          </a:solidFill>
        </p:spPr>
        <p:txBody>
          <a:bodyPr wrap="none" rtlCol="0">
            <a:spAutoFit/>
          </a:bodyPr>
          <a:lstStyle/>
          <a:p>
            <a:r>
              <a:rPr lang="zh-TW" altLang="en-US" dirty="0"/>
              <a:t>把 </a:t>
            </a:r>
            <a:r>
              <a:rPr lang="en-US" altLang="zh-TW" dirty="0"/>
              <a:t>false </a:t>
            </a:r>
            <a:r>
              <a:rPr lang="zh-TW" altLang="en-US" dirty="0"/>
              <a:t>改成 </a:t>
            </a:r>
            <a:r>
              <a:rPr lang="en-US" altLang="zh-TW" dirty="0"/>
              <a:t>true, </a:t>
            </a:r>
            <a:r>
              <a:rPr lang="zh-TW" altLang="en-US" dirty="0"/>
              <a:t>按下發布</a:t>
            </a:r>
          </a:p>
        </p:txBody>
      </p:sp>
    </p:spTree>
    <p:extLst>
      <p:ext uri="{BB962C8B-B14F-4D97-AF65-F5344CB8AC3E}">
        <p14:creationId xmlns:p14="http://schemas.microsoft.com/office/powerpoint/2010/main" val="110015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測試寫入資料</a:t>
            </a:r>
          </a:p>
        </p:txBody>
      </p:sp>
      <p:pic>
        <p:nvPicPr>
          <p:cNvPr id="9" name="圖片 8"/>
          <p:cNvPicPr>
            <a:picLocks noChangeAspect="1"/>
          </p:cNvPicPr>
          <p:nvPr/>
        </p:nvPicPr>
        <p:blipFill>
          <a:blip r:embed="rId3"/>
          <a:stretch>
            <a:fillRect/>
          </a:stretch>
        </p:blipFill>
        <p:spPr>
          <a:xfrm>
            <a:off x="5314416" y="2919219"/>
            <a:ext cx="3829584" cy="2772162"/>
          </a:xfrm>
          <a:prstGeom prst="rect">
            <a:avLst/>
          </a:prstGeom>
        </p:spPr>
      </p:pic>
      <p:sp>
        <p:nvSpPr>
          <p:cNvPr id="6" name="圓角矩形 5"/>
          <p:cNvSpPr/>
          <p:nvPr/>
        </p:nvSpPr>
        <p:spPr>
          <a:xfrm>
            <a:off x="5516880" y="5181600"/>
            <a:ext cx="2998470" cy="853440"/>
          </a:xfrm>
          <a:prstGeom prst="roundRect">
            <a:avLst>
              <a:gd name="adj" fmla="val 10627"/>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4"/>
          <a:stretch>
            <a:fillRect/>
          </a:stretch>
        </p:blipFill>
        <p:spPr>
          <a:xfrm>
            <a:off x="417883" y="1708092"/>
            <a:ext cx="4896533" cy="1867161"/>
          </a:xfrm>
          <a:prstGeom prst="rect">
            <a:avLst/>
          </a:prstGeom>
        </p:spPr>
      </p:pic>
      <p:sp>
        <p:nvSpPr>
          <p:cNvPr id="3" name="矩形 2"/>
          <p:cNvSpPr/>
          <p:nvPr/>
        </p:nvSpPr>
        <p:spPr>
          <a:xfrm>
            <a:off x="258280" y="1195201"/>
            <a:ext cx="4778231" cy="584775"/>
          </a:xfrm>
          <a:prstGeom prst="rect">
            <a:avLst/>
          </a:prstGeom>
        </p:spPr>
        <p:txBody>
          <a:bodyPr wrap="none">
            <a:spAutoFit/>
          </a:bodyPr>
          <a:lstStyle/>
          <a:p>
            <a:pPr lvl="0" defTabSz="914400">
              <a:defRPr/>
            </a:pPr>
            <a:r>
              <a:rPr lang="en-US" altLang="zh-TW" sz="3200" b="1" dirty="0">
                <a:solidFill>
                  <a:srgbClr val="FF0000"/>
                </a:solidFill>
              </a:rPr>
              <a:t>!pip install python-firebase</a:t>
            </a:r>
          </a:p>
        </p:txBody>
      </p:sp>
    </p:spTree>
    <p:extLst>
      <p:ext uri="{BB962C8B-B14F-4D97-AF65-F5344CB8AC3E}">
        <p14:creationId xmlns:p14="http://schemas.microsoft.com/office/powerpoint/2010/main" val="197299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1138724" y="1370659"/>
            <a:ext cx="6668431" cy="2114845"/>
          </a:xfrm>
          <a:prstGeom prst="rect">
            <a:avLst/>
          </a:prstGeom>
        </p:spPr>
      </p:pic>
    </p:spTree>
    <p:extLst>
      <p:ext uri="{BB962C8B-B14F-4D97-AF65-F5344CB8AC3E}">
        <p14:creationId xmlns:p14="http://schemas.microsoft.com/office/powerpoint/2010/main" val="270308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寫入資料 </a:t>
            </a:r>
            <a:r>
              <a:rPr lang="en-US" altLang="zh-TW" dirty="0"/>
              <a:t>.post()</a:t>
            </a:r>
            <a:endParaRPr lang="zh-TW" altLang="en-US" dirty="0"/>
          </a:p>
        </p:txBody>
      </p:sp>
      <p:sp>
        <p:nvSpPr>
          <p:cNvPr id="4" name="文字版面配置區 3"/>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848078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796880" y="3081266"/>
            <a:ext cx="6982799" cy="3296110"/>
          </a:xfrm>
          <a:prstGeom prst="rect">
            <a:avLst/>
          </a:prstGeom>
        </p:spPr>
      </p:pic>
      <p:pic>
        <p:nvPicPr>
          <p:cNvPr id="7" name="圖片 6"/>
          <p:cNvPicPr>
            <a:picLocks noChangeAspect="1"/>
          </p:cNvPicPr>
          <p:nvPr/>
        </p:nvPicPr>
        <p:blipFill>
          <a:blip r:embed="rId4"/>
          <a:stretch>
            <a:fillRect/>
          </a:stretch>
        </p:blipFill>
        <p:spPr>
          <a:xfrm>
            <a:off x="317793" y="415159"/>
            <a:ext cx="4896533" cy="1867161"/>
          </a:xfrm>
          <a:prstGeom prst="rect">
            <a:avLst/>
          </a:prstGeom>
        </p:spPr>
      </p:pic>
    </p:spTree>
    <p:extLst>
      <p:ext uri="{BB962C8B-B14F-4D97-AF65-F5344CB8AC3E}">
        <p14:creationId xmlns:p14="http://schemas.microsoft.com/office/powerpoint/2010/main" val="1795622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483870" y="239814"/>
            <a:ext cx="6744641" cy="3086531"/>
            <a:chOff x="1283499" y="3325914"/>
            <a:chExt cx="6744641" cy="3086531"/>
          </a:xfrm>
        </p:grpSpPr>
        <p:pic>
          <p:nvPicPr>
            <p:cNvPr id="5" name="圖片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283499" y="3325914"/>
              <a:ext cx="6744641" cy="3086531"/>
            </a:xfrm>
            <a:prstGeom prst="rect">
              <a:avLst/>
            </a:prstGeom>
          </p:spPr>
        </p:pic>
        <p:sp>
          <p:nvSpPr>
            <p:cNvPr id="6" name="矩形 5"/>
            <p:cNvSpPr/>
            <p:nvPr/>
          </p:nvSpPr>
          <p:spPr>
            <a:xfrm>
              <a:off x="1775460" y="6080760"/>
              <a:ext cx="107442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9" name="圖片 8"/>
          <p:cNvPicPr>
            <a:picLocks noChangeAspect="1"/>
          </p:cNvPicPr>
          <p:nvPr/>
        </p:nvPicPr>
        <p:blipFill>
          <a:blip r:embed="rId5"/>
          <a:stretch>
            <a:fillRect/>
          </a:stretch>
        </p:blipFill>
        <p:spPr>
          <a:xfrm>
            <a:off x="1295870" y="4194978"/>
            <a:ext cx="5477639" cy="1886213"/>
          </a:xfrm>
          <a:prstGeom prst="rect">
            <a:avLst/>
          </a:prstGeom>
        </p:spPr>
      </p:pic>
      <p:sp>
        <p:nvSpPr>
          <p:cNvPr id="10" name="內容版面配置區 9"/>
          <p:cNvSpPr>
            <a:spLocks noGrp="1"/>
          </p:cNvSpPr>
          <p:nvPr>
            <p:ph idx="1"/>
          </p:nvPr>
        </p:nvSpPr>
        <p:spPr/>
        <p:txBody>
          <a:bodyPr/>
          <a:lstStyle/>
          <a:p>
            <a:endParaRPr lang="zh-TW" altLang="en-US"/>
          </a:p>
        </p:txBody>
      </p:sp>
    </p:spTree>
    <p:extLst>
      <p:ext uri="{BB962C8B-B14F-4D97-AF65-F5344CB8AC3E}">
        <p14:creationId xmlns:p14="http://schemas.microsoft.com/office/powerpoint/2010/main" val="198607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p:cNvSpPr txBox="1">
            <a:spLocks/>
          </p:cNvSpPr>
          <p:nvPr/>
        </p:nvSpPr>
        <p:spPr>
          <a:xfrm>
            <a:off x="209550" y="873961"/>
            <a:ext cx="5078730" cy="1693980"/>
          </a:xfrm>
          <a:prstGeom prst="rect">
            <a:avLst/>
          </a:prstGeom>
          <a:ln>
            <a:solidFill>
              <a:srgbClr val="00B0F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1400">
                <a:latin typeface="Consolas" panose="020B0609020204030204" pitchFamily="49" charset="0"/>
              </a:rPr>
              <a:t>from firebase import firebase</a:t>
            </a:r>
          </a:p>
          <a:p>
            <a:pPr marL="0" indent="0">
              <a:buFont typeface="Arial" panose="020B0604020202020204" pitchFamily="34" charset="0"/>
              <a:buNone/>
            </a:pPr>
            <a:r>
              <a:rPr lang="en-US" altLang="zh-TW" sz="1400">
                <a:latin typeface="Consolas" panose="020B0609020204030204" pitchFamily="49" charset="0"/>
              </a:rPr>
              <a:t>url = 'https://cgu-db.firebaseio.com'</a:t>
            </a:r>
          </a:p>
          <a:p>
            <a:pPr marL="0" indent="0">
              <a:buFont typeface="Arial" panose="020B0604020202020204" pitchFamily="34" charset="0"/>
              <a:buNone/>
            </a:pPr>
            <a:r>
              <a:rPr lang="en-US" altLang="zh-TW" sz="1400">
                <a:latin typeface="Consolas" panose="020B0609020204030204" pitchFamily="49" charset="0"/>
              </a:rPr>
              <a:t>fb = firebase.FirebaseApplication(url, None)</a:t>
            </a:r>
          </a:p>
          <a:p>
            <a:pPr marL="0" indent="0">
              <a:buFont typeface="Arial" panose="020B0604020202020204" pitchFamily="34" charset="0"/>
              <a:buNone/>
            </a:pPr>
            <a:r>
              <a:rPr lang="en-US" altLang="zh-TW" sz="1400">
                <a:solidFill>
                  <a:srgbClr val="FF0000"/>
                </a:solidFill>
                <a:latin typeface="Consolas" panose="020B0609020204030204" pitchFamily="49" charset="0"/>
              </a:rPr>
              <a:t>dict1 = </a:t>
            </a:r>
            <a:r>
              <a:rPr lang="en-US" altLang="zh-TW" sz="1400">
                <a:latin typeface="Consolas" panose="020B0609020204030204" pitchFamily="49" charset="0"/>
              </a:rPr>
              <a:t>fb.post('/test', {"name":"David"})</a:t>
            </a:r>
          </a:p>
          <a:p>
            <a:pPr marL="0" indent="0">
              <a:buFont typeface="Arial" panose="020B0604020202020204" pitchFamily="34" charset="0"/>
              <a:buNone/>
            </a:pPr>
            <a:r>
              <a:rPr lang="en-US" altLang="zh-TW" sz="1400">
                <a:solidFill>
                  <a:srgbClr val="FF0000"/>
                </a:solidFill>
                <a:latin typeface="Consolas" panose="020B0609020204030204" pitchFamily="49" charset="0"/>
              </a:rPr>
              <a:t>print(dict1["name"])  </a:t>
            </a:r>
            <a:endParaRPr lang="zh-TW" altLang="en-US" sz="1400" dirty="0">
              <a:solidFill>
                <a:srgbClr val="FF0000"/>
              </a:solidFill>
              <a:latin typeface="Consolas" panose="020B0609020204030204" pitchFamily="49" charset="0"/>
            </a:endParaRPr>
          </a:p>
        </p:txBody>
      </p:sp>
      <p:pic>
        <p:nvPicPr>
          <p:cNvPr id="5" name="圖片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058490" y="2810590"/>
            <a:ext cx="3400900" cy="3400900"/>
          </a:xfrm>
          <a:prstGeom prst="rect">
            <a:avLst/>
          </a:prstGeom>
          <a:ln>
            <a:solidFill>
              <a:srgbClr val="00B0F0"/>
            </a:solidFill>
          </a:ln>
        </p:spPr>
      </p:pic>
      <p:sp>
        <p:nvSpPr>
          <p:cNvPr id="6" name="圓角矩形 5"/>
          <p:cNvSpPr/>
          <p:nvPr/>
        </p:nvSpPr>
        <p:spPr>
          <a:xfrm>
            <a:off x="5516880" y="5539740"/>
            <a:ext cx="2998470" cy="525780"/>
          </a:xfrm>
          <a:prstGeom prst="roundRect">
            <a:avLst>
              <a:gd name="adj" fmla="val 10627"/>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0" y="205386"/>
            <a:ext cx="4778231" cy="584775"/>
          </a:xfrm>
          <a:prstGeom prst="rect">
            <a:avLst/>
          </a:prstGeom>
        </p:spPr>
        <p:txBody>
          <a:bodyPr wrap="none">
            <a:spAutoFit/>
          </a:bodyPr>
          <a:lstStyle/>
          <a:p>
            <a:pPr lvl="0" defTabSz="914400">
              <a:defRPr/>
            </a:pPr>
            <a:r>
              <a:rPr lang="en-US" altLang="zh-TW" sz="3200" b="1" dirty="0">
                <a:solidFill>
                  <a:srgbClr val="FF0000"/>
                </a:solidFill>
              </a:rPr>
              <a:t>!pip install python-firebase</a:t>
            </a:r>
          </a:p>
        </p:txBody>
      </p:sp>
    </p:spTree>
    <p:extLst>
      <p:ext uri="{BB962C8B-B14F-4D97-AF65-F5344CB8AC3E}">
        <p14:creationId xmlns:p14="http://schemas.microsoft.com/office/powerpoint/2010/main" val="394791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746760" y="522952"/>
            <a:ext cx="2159442" cy="757207"/>
          </a:xfrm>
          <a:prstGeom prst="rect">
            <a:avLst/>
          </a:prstGeom>
        </p:spPr>
      </p:pic>
      <p:pic>
        <p:nvPicPr>
          <p:cNvPr id="4" name="內容版面配置區 3"/>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109179" y="1541946"/>
            <a:ext cx="6925642" cy="4439270"/>
          </a:xfrm>
          <a:prstGeom prst="rect">
            <a:avLst/>
          </a:prstGeom>
        </p:spPr>
      </p:pic>
    </p:spTree>
    <p:extLst>
      <p:ext uri="{BB962C8B-B14F-4D97-AF65-F5344CB8AC3E}">
        <p14:creationId xmlns:p14="http://schemas.microsoft.com/office/powerpoint/2010/main" val="2813813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 1: </a:t>
            </a:r>
            <a:r>
              <a:rPr lang="zh-TW" altLang="en-US" dirty="0"/>
              <a:t>批次新增資料</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174829112"/>
              </p:ext>
            </p:extLst>
          </p:nvPr>
        </p:nvGraphicFramePr>
        <p:xfrm>
          <a:off x="628650" y="1346200"/>
          <a:ext cx="7886700" cy="1483360"/>
        </p:xfrm>
        <a:graphic>
          <a:graphicData uri="http://schemas.openxmlformats.org/drawingml/2006/table">
            <a:tbl>
              <a:tblPr firstRow="1" bandRow="1">
                <a:tableStyleId>{5C22544A-7EE6-4342-B048-85BDC9FD1C3A}</a:tableStyleId>
              </a:tblPr>
              <a:tblGrid>
                <a:gridCol w="1577340">
                  <a:extLst>
                    <a:ext uri="{9D8B030D-6E8A-4147-A177-3AD203B41FA5}">
                      <a16:colId xmlns:a16="http://schemas.microsoft.com/office/drawing/2014/main" val="2536299897"/>
                    </a:ext>
                  </a:extLst>
                </a:gridCol>
                <a:gridCol w="1577340">
                  <a:extLst>
                    <a:ext uri="{9D8B030D-6E8A-4147-A177-3AD203B41FA5}">
                      <a16:colId xmlns:a16="http://schemas.microsoft.com/office/drawing/2014/main" val="3551601880"/>
                    </a:ext>
                  </a:extLst>
                </a:gridCol>
                <a:gridCol w="1577340">
                  <a:extLst>
                    <a:ext uri="{9D8B030D-6E8A-4147-A177-3AD203B41FA5}">
                      <a16:colId xmlns:a16="http://schemas.microsoft.com/office/drawing/2014/main" val="1509102735"/>
                    </a:ext>
                  </a:extLst>
                </a:gridCol>
                <a:gridCol w="1577340">
                  <a:extLst>
                    <a:ext uri="{9D8B030D-6E8A-4147-A177-3AD203B41FA5}">
                      <a16:colId xmlns:a16="http://schemas.microsoft.com/office/drawing/2014/main" val="3420950320"/>
                    </a:ext>
                  </a:extLst>
                </a:gridCol>
                <a:gridCol w="1577340">
                  <a:extLst>
                    <a:ext uri="{9D8B030D-6E8A-4147-A177-3AD203B41FA5}">
                      <a16:colId xmlns:a16="http://schemas.microsoft.com/office/drawing/2014/main" val="3248057384"/>
                    </a:ext>
                  </a:extLst>
                </a:gridCol>
              </a:tblGrid>
              <a:tr h="370840">
                <a:tc>
                  <a:txBody>
                    <a:bodyPr/>
                    <a:lstStyle/>
                    <a:p>
                      <a:r>
                        <a:rPr lang="zh-TW" altLang="en-US" dirty="0"/>
                        <a:t>學號 </a:t>
                      </a:r>
                      <a:r>
                        <a:rPr lang="en-US" altLang="zh-TW" dirty="0"/>
                        <a:t>(</a:t>
                      </a:r>
                      <a:r>
                        <a:rPr lang="en-US" altLang="zh-TW" dirty="0" err="1"/>
                        <a:t>stuid</a:t>
                      </a:r>
                      <a:r>
                        <a:rPr lang="en-US" altLang="zh-TW" dirty="0"/>
                        <a:t>)</a:t>
                      </a:r>
                      <a:endParaRPr lang="zh-TW" altLang="en-US" dirty="0"/>
                    </a:p>
                  </a:txBody>
                  <a:tcPr/>
                </a:tc>
                <a:tc>
                  <a:txBody>
                    <a:bodyPr/>
                    <a:lstStyle/>
                    <a:p>
                      <a:r>
                        <a:rPr lang="zh-TW" altLang="en-US" dirty="0"/>
                        <a:t>名子 </a:t>
                      </a:r>
                      <a:r>
                        <a:rPr lang="en-US" altLang="zh-TW" dirty="0"/>
                        <a:t>(name)</a:t>
                      </a:r>
                      <a:endParaRPr lang="zh-TW" altLang="en-US" dirty="0"/>
                    </a:p>
                  </a:txBody>
                  <a:tcPr/>
                </a:tc>
                <a:tc>
                  <a:txBody>
                    <a:bodyPr/>
                    <a:lstStyle/>
                    <a:p>
                      <a:r>
                        <a:rPr lang="zh-TW" altLang="en-US" dirty="0"/>
                        <a:t>數學 </a:t>
                      </a:r>
                      <a:r>
                        <a:rPr lang="en-US" altLang="zh-TW" dirty="0"/>
                        <a:t>(</a:t>
                      </a:r>
                      <a:r>
                        <a:rPr lang="en-US" altLang="zh-TW" sz="1800" b="0" i="0" kern="1200" dirty="0">
                          <a:solidFill>
                            <a:schemeClr val="lt1"/>
                          </a:solidFill>
                          <a:effectLst/>
                          <a:latin typeface="+mn-lt"/>
                          <a:ea typeface="+mn-ea"/>
                          <a:cs typeface="+mn-cs"/>
                        </a:rPr>
                        <a:t>Math</a:t>
                      </a:r>
                      <a:r>
                        <a:rPr lang="en-US" altLang="zh-TW" dirty="0"/>
                        <a:t>)</a:t>
                      </a:r>
                      <a:endParaRPr lang="zh-TW" altLang="en-US" dirty="0"/>
                    </a:p>
                  </a:txBody>
                  <a:tcPr/>
                </a:tc>
                <a:tc>
                  <a:txBody>
                    <a:bodyPr/>
                    <a:lstStyle/>
                    <a:p>
                      <a:r>
                        <a:rPr lang="zh-TW" altLang="en-US" dirty="0"/>
                        <a:t>英文 </a:t>
                      </a:r>
                      <a:r>
                        <a:rPr lang="en-US" altLang="zh-TW" dirty="0"/>
                        <a:t>(</a:t>
                      </a:r>
                      <a:r>
                        <a:rPr lang="en-US" altLang="zh-TW" sz="1800" b="0" i="0" kern="1200" dirty="0">
                          <a:solidFill>
                            <a:schemeClr val="lt1"/>
                          </a:solidFill>
                          <a:effectLst/>
                          <a:latin typeface="+mn-lt"/>
                          <a:ea typeface="+mn-ea"/>
                          <a:cs typeface="+mn-cs"/>
                        </a:rPr>
                        <a:t>English</a:t>
                      </a:r>
                      <a:r>
                        <a:rPr lang="en-US" altLang="zh-TW" dirty="0"/>
                        <a:t>)</a:t>
                      </a:r>
                      <a:endParaRPr lang="zh-TW" altLang="en-US" dirty="0"/>
                    </a:p>
                  </a:txBody>
                  <a:tcPr/>
                </a:tc>
                <a:tc>
                  <a:txBody>
                    <a:bodyPr/>
                    <a:lstStyle/>
                    <a:p>
                      <a:r>
                        <a:rPr lang="zh-TW" altLang="en-US" dirty="0"/>
                        <a:t>藝術 </a:t>
                      </a:r>
                      <a:r>
                        <a:rPr lang="en-US" altLang="zh-TW" dirty="0"/>
                        <a:t>(Art)</a:t>
                      </a:r>
                      <a:endParaRPr lang="zh-TW" altLang="en-US" dirty="0"/>
                    </a:p>
                  </a:txBody>
                  <a:tcPr/>
                </a:tc>
                <a:extLst>
                  <a:ext uri="{0D108BD9-81ED-4DB2-BD59-A6C34878D82A}">
                    <a16:rowId xmlns:a16="http://schemas.microsoft.com/office/drawing/2014/main" val="2748439259"/>
                  </a:ext>
                </a:extLst>
              </a:tr>
              <a:tr h="370840">
                <a:tc>
                  <a:txBody>
                    <a:bodyPr/>
                    <a:lstStyle/>
                    <a:p>
                      <a:r>
                        <a:rPr lang="en-US" altLang="zh-TW" sz="1800" b="0" i="0" kern="1200" dirty="0">
                          <a:solidFill>
                            <a:schemeClr val="dk1"/>
                          </a:solidFill>
                          <a:effectLst/>
                          <a:latin typeface="+mn-lt"/>
                          <a:ea typeface="+mn-ea"/>
                          <a:cs typeface="+mn-cs"/>
                        </a:rPr>
                        <a:t>B000001</a:t>
                      </a:r>
                      <a:endParaRPr lang="zh-TW" altLang="en-US" dirty="0"/>
                    </a:p>
                  </a:txBody>
                  <a:tcPr/>
                </a:tc>
                <a:tc>
                  <a:txBody>
                    <a:bodyPr/>
                    <a:lstStyle/>
                    <a:p>
                      <a:r>
                        <a:rPr lang="zh-TW" altLang="en-US" sz="1800" b="0" i="0" kern="1200" dirty="0">
                          <a:solidFill>
                            <a:schemeClr val="dk1"/>
                          </a:solidFill>
                          <a:effectLst/>
                          <a:latin typeface="+mn-lt"/>
                          <a:ea typeface="+mn-ea"/>
                          <a:cs typeface="+mn-cs"/>
                        </a:rPr>
                        <a:t>大雄</a:t>
                      </a:r>
                      <a:endParaRPr lang="zh-TW" altLang="en-US" dirty="0"/>
                    </a:p>
                  </a:txBody>
                  <a:tcPr/>
                </a:tc>
                <a:tc>
                  <a:txBody>
                    <a:bodyPr/>
                    <a:lstStyle/>
                    <a:p>
                      <a:r>
                        <a:rPr lang="en-US" altLang="zh-TW" dirty="0"/>
                        <a:t>90</a:t>
                      </a:r>
                      <a:endParaRPr lang="zh-TW" altLang="en-US" dirty="0"/>
                    </a:p>
                  </a:txBody>
                  <a:tcPr/>
                </a:tc>
                <a:tc>
                  <a:txBody>
                    <a:bodyPr/>
                    <a:lstStyle/>
                    <a:p>
                      <a:r>
                        <a:rPr lang="en-US" altLang="zh-TW" dirty="0"/>
                        <a:t>88</a:t>
                      </a:r>
                      <a:endParaRPr lang="zh-TW" altLang="en-US" dirty="0"/>
                    </a:p>
                  </a:txBody>
                  <a:tcPr/>
                </a:tc>
                <a:tc>
                  <a:txBody>
                    <a:bodyPr/>
                    <a:lstStyle/>
                    <a:p>
                      <a:r>
                        <a:rPr lang="en-US" altLang="zh-TW" dirty="0"/>
                        <a:t>89</a:t>
                      </a:r>
                      <a:endParaRPr lang="zh-TW" altLang="en-US" dirty="0"/>
                    </a:p>
                  </a:txBody>
                  <a:tcPr/>
                </a:tc>
                <a:extLst>
                  <a:ext uri="{0D108BD9-81ED-4DB2-BD59-A6C34878D82A}">
                    <a16:rowId xmlns:a16="http://schemas.microsoft.com/office/drawing/2014/main" val="2550783483"/>
                  </a:ext>
                </a:extLst>
              </a:tr>
              <a:tr h="370840">
                <a:tc>
                  <a:txBody>
                    <a:bodyPr/>
                    <a:lstStyle/>
                    <a:p>
                      <a:r>
                        <a:rPr lang="en-US" altLang="zh-TW" sz="1800" b="0" i="0" kern="1200" dirty="0">
                          <a:solidFill>
                            <a:schemeClr val="dk1"/>
                          </a:solidFill>
                          <a:effectLst/>
                          <a:latin typeface="+mn-lt"/>
                          <a:ea typeface="+mn-ea"/>
                          <a:cs typeface="+mn-cs"/>
                        </a:rPr>
                        <a:t>B000002</a:t>
                      </a:r>
                      <a:endParaRPr lang="zh-TW" altLang="en-US" dirty="0"/>
                    </a:p>
                  </a:txBody>
                  <a:tcPr/>
                </a:tc>
                <a:tc>
                  <a:txBody>
                    <a:bodyPr/>
                    <a:lstStyle/>
                    <a:p>
                      <a:r>
                        <a:rPr lang="zh-TW" altLang="en-US" sz="1800" b="0" i="0" kern="1200" dirty="0">
                          <a:solidFill>
                            <a:schemeClr val="dk1"/>
                          </a:solidFill>
                          <a:effectLst/>
                          <a:latin typeface="+mn-lt"/>
                          <a:ea typeface="+mn-ea"/>
                          <a:cs typeface="+mn-cs"/>
                        </a:rPr>
                        <a:t>靜香</a:t>
                      </a:r>
                      <a:endParaRPr lang="zh-TW" altLang="en-US" dirty="0"/>
                    </a:p>
                  </a:txBody>
                  <a:tcPr/>
                </a:tc>
                <a:tc>
                  <a:txBody>
                    <a:bodyPr/>
                    <a:lstStyle/>
                    <a:p>
                      <a:r>
                        <a:rPr lang="en-US" altLang="zh-TW" dirty="0"/>
                        <a:t>86</a:t>
                      </a:r>
                      <a:endParaRPr lang="zh-TW" altLang="en-US" dirty="0"/>
                    </a:p>
                  </a:txBody>
                  <a:tcPr/>
                </a:tc>
                <a:tc>
                  <a:txBody>
                    <a:bodyPr/>
                    <a:lstStyle/>
                    <a:p>
                      <a:r>
                        <a:rPr lang="en-US" altLang="zh-TW" dirty="0"/>
                        <a:t>58</a:t>
                      </a:r>
                      <a:endParaRPr lang="zh-TW" altLang="en-US" dirty="0"/>
                    </a:p>
                  </a:txBody>
                  <a:tcPr/>
                </a:tc>
                <a:tc>
                  <a:txBody>
                    <a:bodyPr/>
                    <a:lstStyle/>
                    <a:p>
                      <a:r>
                        <a:rPr lang="en-US" altLang="zh-TW" dirty="0"/>
                        <a:t>73</a:t>
                      </a:r>
                      <a:endParaRPr lang="zh-TW" altLang="en-US" dirty="0"/>
                    </a:p>
                  </a:txBody>
                  <a:tcPr/>
                </a:tc>
                <a:extLst>
                  <a:ext uri="{0D108BD9-81ED-4DB2-BD59-A6C34878D82A}">
                    <a16:rowId xmlns:a16="http://schemas.microsoft.com/office/drawing/2014/main" val="1455885734"/>
                  </a:ext>
                </a:extLst>
              </a:tr>
              <a:tr h="370840">
                <a:tc>
                  <a:txBody>
                    <a:bodyPr/>
                    <a:lstStyle/>
                    <a:p>
                      <a:r>
                        <a:rPr lang="en-US" altLang="zh-TW" sz="1800" b="0" i="0" kern="1200" dirty="0">
                          <a:solidFill>
                            <a:schemeClr val="dk1"/>
                          </a:solidFill>
                          <a:effectLst/>
                          <a:latin typeface="+mn-lt"/>
                          <a:ea typeface="+mn-ea"/>
                          <a:cs typeface="+mn-cs"/>
                        </a:rPr>
                        <a:t>B000003</a:t>
                      </a:r>
                      <a:endParaRPr lang="zh-TW" altLang="en-US" dirty="0"/>
                    </a:p>
                  </a:txBody>
                  <a:tcPr/>
                </a:tc>
                <a:tc>
                  <a:txBody>
                    <a:bodyPr/>
                    <a:lstStyle/>
                    <a:p>
                      <a:r>
                        <a:rPr lang="zh-TW" altLang="en-US" sz="1800" b="0" i="0" kern="1200" dirty="0">
                          <a:solidFill>
                            <a:schemeClr val="dk1"/>
                          </a:solidFill>
                          <a:effectLst/>
                          <a:latin typeface="+mn-lt"/>
                          <a:ea typeface="+mn-ea"/>
                          <a:cs typeface="+mn-cs"/>
                        </a:rPr>
                        <a:t>胖虎</a:t>
                      </a:r>
                      <a:endParaRPr lang="zh-TW" altLang="en-US" dirty="0"/>
                    </a:p>
                  </a:txBody>
                  <a:tcPr/>
                </a:tc>
                <a:tc>
                  <a:txBody>
                    <a:bodyPr/>
                    <a:lstStyle/>
                    <a:p>
                      <a:r>
                        <a:rPr lang="en-US" altLang="zh-TW" dirty="0"/>
                        <a:t>74</a:t>
                      </a:r>
                      <a:endParaRPr lang="zh-TW" altLang="en-US" dirty="0"/>
                    </a:p>
                  </a:txBody>
                  <a:tcPr/>
                </a:tc>
                <a:tc>
                  <a:txBody>
                    <a:bodyPr/>
                    <a:lstStyle/>
                    <a:p>
                      <a:r>
                        <a:rPr lang="en-US" altLang="zh-TW" dirty="0"/>
                        <a:t>75</a:t>
                      </a:r>
                      <a:endParaRPr lang="zh-TW" altLang="en-US" dirty="0"/>
                    </a:p>
                  </a:txBody>
                  <a:tcPr/>
                </a:tc>
                <a:tc>
                  <a:txBody>
                    <a:bodyPr/>
                    <a:lstStyle/>
                    <a:p>
                      <a:r>
                        <a:rPr lang="en-US" altLang="zh-TW" dirty="0"/>
                        <a:t>84</a:t>
                      </a:r>
                      <a:endParaRPr lang="zh-TW" altLang="en-US" dirty="0"/>
                    </a:p>
                  </a:txBody>
                  <a:tcPr/>
                </a:tc>
                <a:extLst>
                  <a:ext uri="{0D108BD9-81ED-4DB2-BD59-A6C34878D82A}">
                    <a16:rowId xmlns:a16="http://schemas.microsoft.com/office/drawing/2014/main" val="1493585066"/>
                  </a:ext>
                </a:extLst>
              </a:tr>
            </a:tbl>
          </a:graphicData>
        </a:graphic>
      </p:graphicFrame>
    </p:spTree>
    <p:extLst>
      <p:ext uri="{BB962C8B-B14F-4D97-AF65-F5344CB8AC3E}">
        <p14:creationId xmlns:p14="http://schemas.microsoft.com/office/powerpoint/2010/main" val="1722992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1" y="60960"/>
            <a:ext cx="6797585" cy="3048000"/>
          </a:xfrm>
          <a:prstGeom prst="rect">
            <a:avLst/>
          </a:prstGeom>
        </p:spPr>
      </p:pic>
      <p:pic>
        <p:nvPicPr>
          <p:cNvPr id="5" name="圖片 4"/>
          <p:cNvPicPr>
            <a:picLocks noChangeAspect="1"/>
          </p:cNvPicPr>
          <p:nvPr/>
        </p:nvPicPr>
        <p:blipFill rotWithShape="1">
          <a:blip r:embed="rId3"/>
          <a:srcRect r="20681"/>
          <a:stretch/>
        </p:blipFill>
        <p:spPr>
          <a:xfrm>
            <a:off x="6659178" y="60960"/>
            <a:ext cx="2401002" cy="6591805"/>
          </a:xfrm>
          <a:prstGeom prst="rect">
            <a:avLst/>
          </a:prstGeom>
        </p:spPr>
      </p:pic>
      <p:sp>
        <p:nvSpPr>
          <p:cNvPr id="6" name="圓角矩形 5"/>
          <p:cNvSpPr/>
          <p:nvPr/>
        </p:nvSpPr>
        <p:spPr>
          <a:xfrm>
            <a:off x="6797584" y="2065019"/>
            <a:ext cx="2262596" cy="4587745"/>
          </a:xfrm>
          <a:prstGeom prst="roundRect">
            <a:avLst>
              <a:gd name="adj" fmla="val 3555"/>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31635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進階版</a:t>
            </a:r>
            <a:r>
              <a:rPr lang="en-US" altLang="zh-TW" dirty="0"/>
              <a:t>:</a:t>
            </a:r>
            <a:r>
              <a:rPr lang="zh-TW" altLang="en-US" dirty="0"/>
              <a:t> 從 </a:t>
            </a:r>
            <a:r>
              <a:rPr lang="en-US" altLang="zh-TW" dirty="0"/>
              <a:t>.csv </a:t>
            </a:r>
            <a:r>
              <a:rPr lang="zh-TW" altLang="en-US" dirty="0"/>
              <a:t>匯入資料</a:t>
            </a:r>
          </a:p>
        </p:txBody>
      </p:sp>
      <p:pic>
        <p:nvPicPr>
          <p:cNvPr id="4" name="圖片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6697" y="1195201"/>
            <a:ext cx="6322238" cy="5525087"/>
          </a:xfrm>
          <a:prstGeom prst="rect">
            <a:avLst/>
          </a:prstGeom>
        </p:spPr>
      </p:pic>
      <p:pic>
        <p:nvPicPr>
          <p:cNvPr id="5" name="圖片 4"/>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7251266" y="611466"/>
            <a:ext cx="1667108" cy="4201111"/>
          </a:xfrm>
          <a:prstGeom prst="rect">
            <a:avLst/>
          </a:prstGeom>
          <a:ln>
            <a:solidFill>
              <a:srgbClr val="00B0F0"/>
            </a:solidFill>
          </a:ln>
        </p:spPr>
      </p:pic>
      <p:sp>
        <p:nvSpPr>
          <p:cNvPr id="6" name="文字方塊 5"/>
          <p:cNvSpPr txBox="1"/>
          <p:nvPr/>
        </p:nvSpPr>
        <p:spPr>
          <a:xfrm>
            <a:off x="7056120" y="262070"/>
            <a:ext cx="1128579" cy="369332"/>
          </a:xfrm>
          <a:prstGeom prst="rect">
            <a:avLst/>
          </a:prstGeom>
          <a:noFill/>
        </p:spPr>
        <p:txBody>
          <a:bodyPr wrap="none" rtlCol="0">
            <a:spAutoFit/>
          </a:bodyPr>
          <a:lstStyle/>
          <a:p>
            <a:r>
              <a:rPr lang="en-US" altLang="zh-TW" dirty="0"/>
              <a:t>eword.csv</a:t>
            </a:r>
            <a:endParaRPr lang="zh-TW" altLang="en-US" dirty="0"/>
          </a:p>
        </p:txBody>
      </p:sp>
    </p:spTree>
    <p:extLst>
      <p:ext uri="{BB962C8B-B14F-4D97-AF65-F5344CB8AC3E}">
        <p14:creationId xmlns:p14="http://schemas.microsoft.com/office/powerpoint/2010/main" val="1400056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a:xfrm>
            <a:off x="628650" y="1346400"/>
            <a:ext cx="2903220" cy="5359200"/>
          </a:xfrm>
        </p:spPr>
        <p:txBody>
          <a:bodyPr>
            <a:normAutofit fontScale="25000" lnSpcReduction="20000"/>
          </a:bodyPr>
          <a:lstStyle/>
          <a:p>
            <a:pPr marL="0" indent="0">
              <a:buNone/>
            </a:pPr>
            <a:r>
              <a:rPr lang="en-US" altLang="zh-TW" dirty="0" err="1"/>
              <a:t>def</a:t>
            </a:r>
            <a:r>
              <a:rPr lang="en-US" altLang="zh-TW" dirty="0"/>
              <a:t> </a:t>
            </a:r>
            <a:r>
              <a:rPr lang="en-US" altLang="zh-TW" dirty="0" err="1"/>
              <a:t>CkeckKey</a:t>
            </a:r>
            <a:r>
              <a:rPr lang="en-US" altLang="zh-TW" dirty="0"/>
              <a:t>(no):</a:t>
            </a:r>
          </a:p>
          <a:p>
            <a:pPr marL="0" indent="0">
              <a:buNone/>
            </a:pPr>
            <a:r>
              <a:rPr lang="en-US" altLang="zh-TW" dirty="0"/>
              <a:t>    </a:t>
            </a:r>
            <a:r>
              <a:rPr lang="en-US" altLang="zh-TW" dirty="0" err="1"/>
              <a:t>key_id</a:t>
            </a:r>
            <a:r>
              <a:rPr lang="en-US" altLang="zh-TW" dirty="0"/>
              <a:t>=""</a:t>
            </a:r>
          </a:p>
          <a:p>
            <a:pPr marL="0" indent="0">
              <a:buNone/>
            </a:pPr>
            <a:r>
              <a:rPr lang="en-US" altLang="zh-TW" dirty="0"/>
              <a:t>    if </a:t>
            </a:r>
            <a:r>
              <a:rPr lang="en-US" altLang="zh-TW" dirty="0" err="1"/>
              <a:t>datas</a:t>
            </a:r>
            <a:r>
              <a:rPr lang="en-US" altLang="zh-TW" dirty="0"/>
              <a:t> != None:</a:t>
            </a:r>
          </a:p>
          <a:p>
            <a:pPr marL="0" indent="0">
              <a:buNone/>
            </a:pPr>
            <a:r>
              <a:rPr lang="en-US" altLang="zh-TW" dirty="0"/>
              <a:t>        for key in </a:t>
            </a:r>
            <a:r>
              <a:rPr lang="en-US" altLang="zh-TW" dirty="0" err="1"/>
              <a:t>datas</a:t>
            </a:r>
            <a:r>
              <a:rPr lang="en-US" altLang="zh-TW" dirty="0"/>
              <a:t>:</a:t>
            </a:r>
          </a:p>
          <a:p>
            <a:pPr marL="0" indent="0">
              <a:buNone/>
            </a:pPr>
            <a:r>
              <a:rPr lang="en-US" altLang="zh-TW" dirty="0"/>
              <a:t>            if no==</a:t>
            </a:r>
            <a:r>
              <a:rPr lang="en-US" altLang="zh-TW" dirty="0" err="1"/>
              <a:t>datas</a:t>
            </a:r>
            <a:r>
              <a:rPr lang="en-US" altLang="zh-TW" dirty="0"/>
              <a:t>[key]["</a:t>
            </a:r>
            <a:r>
              <a:rPr lang="en-US" altLang="zh-TW" dirty="0" err="1"/>
              <a:t>eword</a:t>
            </a:r>
            <a:r>
              <a:rPr lang="en-US" altLang="zh-TW" dirty="0"/>
              <a:t>"]: # </a:t>
            </a:r>
            <a:r>
              <a:rPr lang="zh-TW" altLang="en-US" dirty="0"/>
              <a:t>讀取鍵名稱</a:t>
            </a:r>
          </a:p>
          <a:p>
            <a:pPr marL="0" indent="0">
              <a:buNone/>
            </a:pPr>
            <a:r>
              <a:rPr lang="zh-TW" altLang="en-US" dirty="0"/>
              <a:t>                </a:t>
            </a:r>
            <a:r>
              <a:rPr lang="en-US" altLang="zh-TW" dirty="0" err="1"/>
              <a:t>key_id</a:t>
            </a:r>
            <a:r>
              <a:rPr lang="en-US" altLang="zh-TW" dirty="0"/>
              <a:t> = key </a:t>
            </a:r>
          </a:p>
          <a:p>
            <a:pPr marL="0" indent="0">
              <a:buNone/>
            </a:pPr>
            <a:r>
              <a:rPr lang="en-US" altLang="zh-TW" dirty="0"/>
              <a:t>                break</a:t>
            </a:r>
          </a:p>
          <a:p>
            <a:pPr marL="0" indent="0">
              <a:buNone/>
            </a:pPr>
            <a:r>
              <a:rPr lang="en-US" altLang="zh-TW" dirty="0"/>
              <a:t>    return </a:t>
            </a:r>
            <a:r>
              <a:rPr lang="en-US" altLang="zh-TW" dirty="0" err="1"/>
              <a:t>key_id</a:t>
            </a:r>
            <a:endParaRPr lang="en-US" altLang="zh-TW" dirty="0"/>
          </a:p>
          <a:p>
            <a:pPr marL="0" indent="0">
              <a:buNone/>
            </a:pPr>
            <a:r>
              <a:rPr lang="en-US" altLang="zh-TW" dirty="0"/>
              <a:t>        </a:t>
            </a:r>
          </a:p>
          <a:p>
            <a:pPr marL="0" indent="0">
              <a:buNone/>
            </a:pPr>
            <a:r>
              <a:rPr lang="en-US" altLang="zh-TW" dirty="0"/>
              <a:t>### </a:t>
            </a:r>
            <a:r>
              <a:rPr lang="zh-TW" altLang="en-US" dirty="0"/>
              <a:t>主程式從這裡開始 </a:t>
            </a:r>
            <a:r>
              <a:rPr lang="en-US" altLang="zh-TW" dirty="0"/>
              <a:t>###</a:t>
            </a:r>
          </a:p>
          <a:p>
            <a:pPr marL="0" indent="0">
              <a:buNone/>
            </a:pPr>
            <a:r>
              <a:rPr lang="en-US" altLang="zh-TW" dirty="0"/>
              <a:t> </a:t>
            </a:r>
          </a:p>
          <a:p>
            <a:pPr marL="0" indent="0">
              <a:buNone/>
            </a:pPr>
            <a:r>
              <a:rPr lang="en-US" altLang="zh-TW" dirty="0"/>
              <a:t>from firebase import firebase</a:t>
            </a:r>
          </a:p>
          <a:p>
            <a:pPr marL="0" indent="0">
              <a:buNone/>
            </a:pPr>
            <a:endParaRPr lang="en-US" altLang="zh-TW" dirty="0"/>
          </a:p>
          <a:p>
            <a:pPr marL="0" indent="0">
              <a:buNone/>
            </a:pPr>
            <a:r>
              <a:rPr lang="en-US" altLang="zh-TW" dirty="0" err="1"/>
              <a:t>url</a:t>
            </a:r>
            <a:r>
              <a:rPr lang="en-US" altLang="zh-TW" dirty="0"/>
              <a:t> = 'https://chiouapp01-dedce.firebaseio.com/English'</a:t>
            </a:r>
          </a:p>
          <a:p>
            <a:pPr marL="0" indent="0">
              <a:buNone/>
            </a:pPr>
            <a:r>
              <a:rPr lang="en-US" altLang="zh-TW" dirty="0"/>
              <a:t>fb = </a:t>
            </a:r>
            <a:r>
              <a:rPr lang="en-US" altLang="zh-TW" dirty="0" err="1"/>
              <a:t>firebase.FirebaseApplication</a:t>
            </a:r>
            <a:r>
              <a:rPr lang="en-US" altLang="zh-TW" dirty="0"/>
              <a:t>(</a:t>
            </a:r>
            <a:r>
              <a:rPr lang="en-US" altLang="zh-TW" dirty="0" err="1"/>
              <a:t>url</a:t>
            </a:r>
            <a:r>
              <a:rPr lang="en-US" altLang="zh-TW" dirty="0"/>
              <a:t>, None)</a:t>
            </a:r>
          </a:p>
          <a:p>
            <a:pPr marL="0" indent="0">
              <a:buNone/>
            </a:pPr>
            <a:r>
              <a:rPr lang="en-US" altLang="zh-TW" dirty="0" err="1"/>
              <a:t>datas</a:t>
            </a:r>
            <a:r>
              <a:rPr lang="en-US" altLang="zh-TW" dirty="0"/>
              <a:t>=</a:t>
            </a:r>
            <a:r>
              <a:rPr lang="en-US" altLang="zh-TW" dirty="0" err="1"/>
              <a:t>fb.get</a:t>
            </a:r>
            <a:r>
              <a:rPr lang="en-US" altLang="zh-TW" dirty="0"/>
              <a:t>(</a:t>
            </a:r>
            <a:r>
              <a:rPr lang="en-US" altLang="zh-TW" dirty="0" err="1"/>
              <a:t>url</a:t>
            </a:r>
            <a:r>
              <a:rPr lang="en-US" altLang="zh-TW" dirty="0"/>
              <a:t>, None)</a:t>
            </a:r>
          </a:p>
          <a:p>
            <a:pPr marL="0" indent="0">
              <a:buNone/>
            </a:pPr>
            <a:endParaRPr lang="en-US" altLang="zh-TW" dirty="0"/>
          </a:p>
          <a:p>
            <a:pPr marL="0" indent="0">
              <a:buNone/>
            </a:pPr>
            <a:r>
              <a:rPr lang="en-US" altLang="zh-TW" dirty="0"/>
              <a:t>with open('</a:t>
            </a:r>
            <a:r>
              <a:rPr lang="en-US" altLang="zh-TW" dirty="0" err="1"/>
              <a:t>eword.csv','r</a:t>
            </a:r>
            <a:r>
              <a:rPr lang="en-US" altLang="zh-TW" dirty="0"/>
              <a:t>', encoding = 'UTF-8-sig') as f:</a:t>
            </a:r>
          </a:p>
          <a:p>
            <a:pPr marL="0" indent="0">
              <a:buNone/>
            </a:pPr>
            <a:r>
              <a:rPr lang="en-US" altLang="zh-TW" dirty="0"/>
              <a:t>    for line in f:</a:t>
            </a:r>
          </a:p>
          <a:p>
            <a:pPr marL="0" indent="0">
              <a:buNone/>
            </a:pPr>
            <a:r>
              <a:rPr lang="en-US" altLang="zh-TW" dirty="0"/>
              <a:t>        </a:t>
            </a:r>
            <a:r>
              <a:rPr lang="en-US" altLang="zh-TW" dirty="0" err="1"/>
              <a:t>eword,cword</a:t>
            </a:r>
            <a:r>
              <a:rPr lang="en-US" altLang="zh-TW" dirty="0"/>
              <a:t> = </a:t>
            </a:r>
            <a:r>
              <a:rPr lang="en-US" altLang="zh-TW" dirty="0" err="1"/>
              <a:t>line.rstrip</a:t>
            </a:r>
            <a:r>
              <a:rPr lang="en-US" altLang="zh-TW" dirty="0"/>
              <a:t>('\n').split(',')</a:t>
            </a:r>
          </a:p>
          <a:p>
            <a:pPr marL="0" indent="0">
              <a:buNone/>
            </a:pPr>
            <a:r>
              <a:rPr lang="en-US" altLang="zh-TW" dirty="0"/>
              <a:t>        word={'</a:t>
            </a:r>
            <a:r>
              <a:rPr lang="en-US" altLang="zh-TW" dirty="0" err="1"/>
              <a:t>eword</a:t>
            </a:r>
            <a:r>
              <a:rPr lang="en-US" altLang="zh-TW" dirty="0"/>
              <a:t>':</a:t>
            </a:r>
            <a:r>
              <a:rPr lang="en-US" altLang="zh-TW" dirty="0" err="1"/>
              <a:t>eword</a:t>
            </a:r>
            <a:r>
              <a:rPr lang="en-US" altLang="zh-TW" dirty="0"/>
              <a:t>,'</a:t>
            </a:r>
            <a:r>
              <a:rPr lang="en-US" altLang="zh-TW" dirty="0" err="1"/>
              <a:t>cword</a:t>
            </a:r>
            <a:r>
              <a:rPr lang="en-US" altLang="zh-TW" dirty="0"/>
              <a:t>':</a:t>
            </a:r>
            <a:r>
              <a:rPr lang="en-US" altLang="zh-TW" dirty="0" err="1"/>
              <a:t>cword</a:t>
            </a:r>
            <a:r>
              <a:rPr lang="en-US" altLang="zh-TW" dirty="0"/>
              <a:t>}</a:t>
            </a:r>
          </a:p>
          <a:p>
            <a:pPr marL="0" indent="0">
              <a:buNone/>
            </a:pPr>
            <a:r>
              <a:rPr lang="en-US" altLang="zh-TW" dirty="0"/>
              <a:t>        if </a:t>
            </a:r>
            <a:r>
              <a:rPr lang="en-US" altLang="zh-TW" dirty="0" err="1"/>
              <a:t>CkeckKey</a:t>
            </a:r>
            <a:r>
              <a:rPr lang="en-US" altLang="zh-TW" dirty="0"/>
              <a:t>(</a:t>
            </a:r>
            <a:r>
              <a:rPr lang="en-US" altLang="zh-TW" dirty="0" err="1"/>
              <a:t>eword</a:t>
            </a:r>
            <a:r>
              <a:rPr lang="en-US" altLang="zh-TW" dirty="0"/>
              <a:t>) == "":      # </a:t>
            </a:r>
            <a:r>
              <a:rPr lang="zh-TW" altLang="en-US" dirty="0"/>
              <a:t>判斷鍵是否存在</a:t>
            </a:r>
          </a:p>
          <a:p>
            <a:pPr marL="0" indent="0">
              <a:buNone/>
            </a:pPr>
            <a:r>
              <a:rPr lang="zh-TW" altLang="en-US" dirty="0"/>
              <a:t>            </a:t>
            </a:r>
            <a:r>
              <a:rPr lang="en-US" altLang="zh-TW" dirty="0" err="1"/>
              <a:t>fb.post</a:t>
            </a:r>
            <a:r>
              <a:rPr lang="en-US" altLang="zh-TW" dirty="0"/>
              <a:t>(</a:t>
            </a:r>
            <a:r>
              <a:rPr lang="en-US" altLang="zh-TW" dirty="0" err="1"/>
              <a:t>url</a:t>
            </a:r>
            <a:r>
              <a:rPr lang="en-US" altLang="zh-TW" dirty="0"/>
              <a:t>, word)  </a:t>
            </a:r>
          </a:p>
          <a:p>
            <a:pPr marL="0" indent="0">
              <a:buNone/>
            </a:pPr>
            <a:r>
              <a:rPr lang="en-US" altLang="zh-TW" dirty="0"/>
              <a:t>            print(word)</a:t>
            </a:r>
          </a:p>
          <a:p>
            <a:pPr marL="0" indent="0">
              <a:buNone/>
            </a:pPr>
            <a:r>
              <a:rPr lang="en-US" altLang="zh-TW" dirty="0"/>
              <a:t>    print("\n</a:t>
            </a:r>
            <a:r>
              <a:rPr lang="zh-TW" altLang="en-US" dirty="0"/>
              <a:t>轉換完畢</a:t>
            </a:r>
            <a:r>
              <a:rPr lang="en-US" altLang="zh-TW" dirty="0"/>
              <a:t>!") </a:t>
            </a:r>
            <a:endParaRPr lang="zh-TW" altLang="en-US" dirty="0"/>
          </a:p>
          <a:p>
            <a:pPr marL="0" indent="0">
              <a:buNone/>
            </a:pPr>
            <a:endParaRPr lang="zh-TW" altLang="en-US" dirty="0"/>
          </a:p>
        </p:txBody>
      </p:sp>
      <p:sp>
        <p:nvSpPr>
          <p:cNvPr id="4" name="矩形 3"/>
          <p:cNvSpPr/>
          <p:nvPr/>
        </p:nvSpPr>
        <p:spPr>
          <a:xfrm>
            <a:off x="6019800" y="1493104"/>
            <a:ext cx="4572000" cy="60755093"/>
          </a:xfrm>
          <a:prstGeom prst="rect">
            <a:avLst/>
          </a:prstGeom>
        </p:spPr>
        <p:txBody>
          <a:bodyPr>
            <a:spAutoFit/>
          </a:bodyPr>
          <a:lstStyle/>
          <a:p>
            <a:r>
              <a:rPr lang="en-US" altLang="zh-TW" dirty="0"/>
              <a:t>agree,</a:t>
            </a:r>
            <a:r>
              <a:rPr lang="zh-TW" altLang="en-US" dirty="0"/>
              <a:t>同意</a:t>
            </a:r>
          </a:p>
          <a:p>
            <a:r>
              <a:rPr lang="en-US" altLang="zh-TW" dirty="0"/>
              <a:t>airplane,</a:t>
            </a:r>
            <a:r>
              <a:rPr lang="zh-TW" altLang="en-US" dirty="0"/>
              <a:t>飛機</a:t>
            </a:r>
          </a:p>
          <a:p>
            <a:r>
              <a:rPr lang="en-US" altLang="zh-TW" dirty="0"/>
              <a:t>almost,</a:t>
            </a:r>
            <a:r>
              <a:rPr lang="zh-TW" altLang="en-US" dirty="0"/>
              <a:t>幾乎</a:t>
            </a:r>
          </a:p>
          <a:p>
            <a:r>
              <a:rPr lang="en-US" altLang="zh-TW" dirty="0"/>
              <a:t>always,</a:t>
            </a:r>
            <a:r>
              <a:rPr lang="zh-TW" altLang="en-US" dirty="0"/>
              <a:t>總是</a:t>
            </a:r>
          </a:p>
          <a:p>
            <a:r>
              <a:rPr lang="en-US" altLang="zh-TW" dirty="0"/>
              <a:t>answer,</a:t>
            </a:r>
            <a:r>
              <a:rPr lang="zh-TW" altLang="en-US" dirty="0"/>
              <a:t>答案、回答</a:t>
            </a:r>
          </a:p>
          <a:p>
            <a:r>
              <a:rPr lang="en-US" altLang="zh-TW" dirty="0"/>
              <a:t>arm,</a:t>
            </a:r>
            <a:r>
              <a:rPr lang="zh-TW" altLang="en-US" dirty="0"/>
              <a:t>手臂</a:t>
            </a:r>
          </a:p>
          <a:p>
            <a:r>
              <a:rPr lang="en-US" altLang="zh-TW" dirty="0"/>
              <a:t>baby,</a:t>
            </a:r>
            <a:r>
              <a:rPr lang="zh-TW" altLang="en-US" dirty="0"/>
              <a:t>嬰兒</a:t>
            </a:r>
          </a:p>
          <a:p>
            <a:r>
              <a:rPr lang="en-US" altLang="zh-TW" dirty="0"/>
              <a:t>bakery,</a:t>
            </a:r>
            <a:r>
              <a:rPr lang="zh-TW" altLang="en-US" dirty="0"/>
              <a:t>麵包店</a:t>
            </a:r>
          </a:p>
          <a:p>
            <a:r>
              <a:rPr lang="en-US" altLang="zh-TW" dirty="0"/>
              <a:t>bank,</a:t>
            </a:r>
            <a:r>
              <a:rPr lang="zh-TW" altLang="en-US" dirty="0"/>
              <a:t>銀行</a:t>
            </a:r>
          </a:p>
          <a:p>
            <a:r>
              <a:rPr lang="en-US" altLang="zh-TW" dirty="0"/>
              <a:t>beach,</a:t>
            </a:r>
            <a:r>
              <a:rPr lang="zh-TW" altLang="en-US" dirty="0"/>
              <a:t>海灘</a:t>
            </a:r>
          </a:p>
          <a:p>
            <a:r>
              <a:rPr lang="en-US" altLang="zh-TW" dirty="0"/>
              <a:t>beautiful,</a:t>
            </a:r>
            <a:r>
              <a:rPr lang="zh-TW" altLang="en-US" dirty="0"/>
              <a:t>美麗的</a:t>
            </a:r>
          </a:p>
          <a:p>
            <a:r>
              <a:rPr lang="en-US" altLang="zh-TW" dirty="0"/>
              <a:t>beef,</a:t>
            </a:r>
            <a:r>
              <a:rPr lang="zh-TW" altLang="en-US" dirty="0"/>
              <a:t>牛肉</a:t>
            </a:r>
          </a:p>
          <a:p>
            <a:r>
              <a:rPr lang="en-US" altLang="zh-TW" dirty="0"/>
              <a:t>believe,</a:t>
            </a:r>
            <a:r>
              <a:rPr lang="zh-TW" altLang="en-US" dirty="0"/>
              <a:t>相信</a:t>
            </a:r>
          </a:p>
          <a:p>
            <a:r>
              <a:rPr lang="en-US" altLang="zh-TW" dirty="0"/>
              <a:t>belt,</a:t>
            </a:r>
            <a:r>
              <a:rPr lang="zh-TW" altLang="en-US" dirty="0"/>
              <a:t>腰帶、帶子</a:t>
            </a:r>
          </a:p>
          <a:p>
            <a:r>
              <a:rPr lang="en-US" altLang="zh-TW" dirty="0"/>
              <a:t>bite,</a:t>
            </a:r>
            <a:r>
              <a:rPr lang="zh-TW" altLang="en-US" dirty="0"/>
              <a:t>咬、啃</a:t>
            </a:r>
          </a:p>
          <a:p>
            <a:r>
              <a:rPr lang="en-US" altLang="zh-TW" dirty="0"/>
              <a:t>blackboard,</a:t>
            </a:r>
            <a:r>
              <a:rPr lang="zh-TW" altLang="en-US" dirty="0"/>
              <a:t>黑板</a:t>
            </a:r>
          </a:p>
          <a:p>
            <a:r>
              <a:rPr lang="en-US" altLang="zh-TW" dirty="0"/>
              <a:t>blind,</a:t>
            </a:r>
            <a:r>
              <a:rPr lang="zh-TW" altLang="en-US" dirty="0"/>
              <a:t>瞎的、盲的</a:t>
            </a:r>
          </a:p>
          <a:p>
            <a:r>
              <a:rPr lang="en-US" altLang="zh-TW" dirty="0"/>
              <a:t>boat,</a:t>
            </a:r>
            <a:r>
              <a:rPr lang="zh-TW" altLang="en-US" dirty="0"/>
              <a:t>船、小船</a:t>
            </a:r>
          </a:p>
          <a:p>
            <a:r>
              <a:rPr lang="en-US" altLang="zh-TW" dirty="0"/>
              <a:t>boss,</a:t>
            </a:r>
            <a:r>
              <a:rPr lang="zh-TW" altLang="en-US" dirty="0"/>
              <a:t>老闆</a:t>
            </a:r>
          </a:p>
          <a:p>
            <a:r>
              <a:rPr lang="en-US" altLang="zh-TW" dirty="0"/>
              <a:t>bottle,</a:t>
            </a:r>
            <a:r>
              <a:rPr lang="zh-TW" altLang="en-US" dirty="0"/>
              <a:t>瓶子</a:t>
            </a:r>
          </a:p>
          <a:p>
            <a:r>
              <a:rPr lang="en-US" altLang="zh-TW" dirty="0"/>
              <a:t>bowl,</a:t>
            </a:r>
            <a:r>
              <a:rPr lang="zh-TW" altLang="en-US" dirty="0"/>
              <a:t>碗</a:t>
            </a:r>
          </a:p>
          <a:p>
            <a:r>
              <a:rPr lang="en-US" altLang="zh-TW" dirty="0"/>
              <a:t>bridge,</a:t>
            </a:r>
            <a:r>
              <a:rPr lang="zh-TW" altLang="en-US" dirty="0"/>
              <a:t>橋樑</a:t>
            </a:r>
          </a:p>
          <a:p>
            <a:r>
              <a:rPr lang="en-US" altLang="zh-TW" dirty="0"/>
              <a:t>brown,</a:t>
            </a:r>
            <a:r>
              <a:rPr lang="zh-TW" altLang="en-US" dirty="0"/>
              <a:t>咖啡色</a:t>
            </a:r>
          </a:p>
          <a:p>
            <a:r>
              <a:rPr lang="en-US" altLang="zh-TW" dirty="0"/>
              <a:t>businessman,</a:t>
            </a:r>
            <a:r>
              <a:rPr lang="zh-TW" altLang="en-US" dirty="0"/>
              <a:t>商人</a:t>
            </a:r>
          </a:p>
          <a:p>
            <a:r>
              <a:rPr lang="en-US" altLang="zh-TW" dirty="0"/>
              <a:t>busy,</a:t>
            </a:r>
            <a:r>
              <a:rPr lang="zh-TW" altLang="en-US" dirty="0"/>
              <a:t>忙、忙碌</a:t>
            </a:r>
          </a:p>
          <a:p>
            <a:r>
              <a:rPr lang="en-US" altLang="zh-TW" dirty="0"/>
              <a:t>butter,</a:t>
            </a:r>
            <a:r>
              <a:rPr lang="zh-TW" altLang="en-US" dirty="0"/>
              <a:t>奶油</a:t>
            </a:r>
          </a:p>
          <a:p>
            <a:r>
              <a:rPr lang="en-US" altLang="zh-TW" dirty="0"/>
              <a:t>camera,</a:t>
            </a:r>
            <a:r>
              <a:rPr lang="zh-TW" altLang="en-US" dirty="0"/>
              <a:t>相機</a:t>
            </a:r>
          </a:p>
          <a:p>
            <a:r>
              <a:rPr lang="en-US" altLang="zh-TW" dirty="0"/>
              <a:t>careful,</a:t>
            </a:r>
            <a:r>
              <a:rPr lang="zh-TW" altLang="en-US" dirty="0"/>
              <a:t>小心的、仔細的</a:t>
            </a:r>
          </a:p>
          <a:p>
            <a:r>
              <a:rPr lang="en-US" altLang="zh-TW" dirty="0"/>
              <a:t>cell phone,</a:t>
            </a:r>
            <a:r>
              <a:rPr lang="zh-TW" altLang="en-US" dirty="0"/>
              <a:t>手機</a:t>
            </a:r>
          </a:p>
          <a:p>
            <a:r>
              <a:rPr lang="en-US" altLang="zh-TW" dirty="0"/>
              <a:t>chalk,</a:t>
            </a:r>
            <a:r>
              <a:rPr lang="zh-TW" altLang="en-US" dirty="0"/>
              <a:t>粉筆</a:t>
            </a:r>
          </a:p>
          <a:p>
            <a:r>
              <a:rPr lang="en-US" altLang="zh-TW" dirty="0"/>
              <a:t>cheap,</a:t>
            </a:r>
            <a:r>
              <a:rPr lang="zh-TW" altLang="en-US" dirty="0"/>
              <a:t>便宜的</a:t>
            </a:r>
          </a:p>
          <a:p>
            <a:r>
              <a:rPr lang="en-US" altLang="zh-TW" dirty="0"/>
              <a:t>cheat,</a:t>
            </a:r>
            <a:r>
              <a:rPr lang="zh-TW" altLang="en-US" dirty="0"/>
              <a:t>欺騙、作弊</a:t>
            </a:r>
          </a:p>
          <a:p>
            <a:r>
              <a:rPr lang="en-US" altLang="zh-TW" dirty="0"/>
              <a:t>cheese,</a:t>
            </a:r>
            <a:r>
              <a:rPr lang="zh-TW" altLang="en-US" dirty="0"/>
              <a:t>乳酪</a:t>
            </a:r>
          </a:p>
          <a:p>
            <a:r>
              <a:rPr lang="en-US" altLang="zh-TW" dirty="0"/>
              <a:t>chopsticks,</a:t>
            </a:r>
            <a:r>
              <a:rPr lang="zh-TW" altLang="en-US" dirty="0"/>
              <a:t>筷子</a:t>
            </a:r>
          </a:p>
          <a:p>
            <a:r>
              <a:rPr lang="en-US" altLang="zh-TW" dirty="0"/>
              <a:t>church,</a:t>
            </a:r>
            <a:r>
              <a:rPr lang="zh-TW" altLang="en-US" dirty="0"/>
              <a:t>教堂</a:t>
            </a:r>
          </a:p>
          <a:p>
            <a:r>
              <a:rPr lang="en-US" altLang="zh-TW" dirty="0"/>
              <a:t>circle,</a:t>
            </a:r>
            <a:r>
              <a:rPr lang="zh-TW" altLang="en-US" dirty="0"/>
              <a:t>圓、圓圈</a:t>
            </a:r>
          </a:p>
          <a:p>
            <a:r>
              <a:rPr lang="en-US" altLang="zh-TW" dirty="0"/>
              <a:t>city,</a:t>
            </a:r>
            <a:r>
              <a:rPr lang="zh-TW" altLang="en-US" dirty="0"/>
              <a:t>城市</a:t>
            </a:r>
          </a:p>
          <a:p>
            <a:r>
              <a:rPr lang="en-US" altLang="zh-TW" dirty="0"/>
              <a:t>climb,</a:t>
            </a:r>
            <a:r>
              <a:rPr lang="zh-TW" altLang="en-US" dirty="0"/>
              <a:t>爬、攀爬</a:t>
            </a:r>
          </a:p>
          <a:p>
            <a:r>
              <a:rPr lang="en-US" altLang="zh-TW" dirty="0"/>
              <a:t>coffee,</a:t>
            </a:r>
            <a:r>
              <a:rPr lang="zh-TW" altLang="en-US" dirty="0"/>
              <a:t>咖啡</a:t>
            </a:r>
          </a:p>
          <a:p>
            <a:r>
              <a:rPr lang="en-US" altLang="zh-TW" dirty="0"/>
              <a:t>collect,</a:t>
            </a:r>
            <a:r>
              <a:rPr lang="zh-TW" altLang="en-US" dirty="0"/>
              <a:t>收集</a:t>
            </a:r>
          </a:p>
          <a:p>
            <a:r>
              <a:rPr lang="en-US" altLang="zh-TW" dirty="0"/>
              <a:t>convenient,</a:t>
            </a:r>
            <a:r>
              <a:rPr lang="zh-TW" altLang="en-US" dirty="0"/>
              <a:t>便利的</a:t>
            </a:r>
          </a:p>
          <a:p>
            <a:r>
              <a:rPr lang="en-US" altLang="zh-TW" dirty="0"/>
              <a:t>copy,</a:t>
            </a:r>
            <a:r>
              <a:rPr lang="zh-TW" altLang="en-US" dirty="0"/>
              <a:t>影印、拷貝</a:t>
            </a:r>
          </a:p>
          <a:p>
            <a:r>
              <a:rPr lang="en-US" altLang="zh-TW" dirty="0"/>
              <a:t>couch,</a:t>
            </a:r>
            <a:r>
              <a:rPr lang="zh-TW" altLang="en-US" dirty="0"/>
              <a:t>長沙發、睡椅</a:t>
            </a:r>
          </a:p>
          <a:p>
            <a:r>
              <a:rPr lang="en-US" altLang="zh-TW" dirty="0"/>
              <a:t>count,</a:t>
            </a:r>
            <a:r>
              <a:rPr lang="zh-TW" altLang="en-US" dirty="0"/>
              <a:t>數數、計算</a:t>
            </a:r>
          </a:p>
          <a:p>
            <a:r>
              <a:rPr lang="en-US" altLang="zh-TW" dirty="0"/>
              <a:t>country,</a:t>
            </a:r>
            <a:r>
              <a:rPr lang="zh-TW" altLang="en-US" dirty="0"/>
              <a:t>鄉村、國家</a:t>
            </a:r>
          </a:p>
          <a:p>
            <a:r>
              <a:rPr lang="en-US" altLang="zh-TW" dirty="0"/>
              <a:t>crazy,</a:t>
            </a:r>
            <a:r>
              <a:rPr lang="zh-TW" altLang="en-US" dirty="0"/>
              <a:t>瘋狂的</a:t>
            </a:r>
          </a:p>
          <a:p>
            <a:r>
              <a:rPr lang="en-US" altLang="zh-TW" dirty="0"/>
              <a:t>cry,</a:t>
            </a:r>
            <a:r>
              <a:rPr lang="zh-TW" altLang="en-US" dirty="0"/>
              <a:t>哭泣</a:t>
            </a:r>
          </a:p>
          <a:p>
            <a:r>
              <a:rPr lang="en-US" altLang="zh-TW" dirty="0"/>
              <a:t>dangerous,</a:t>
            </a:r>
            <a:r>
              <a:rPr lang="zh-TW" altLang="en-US" dirty="0"/>
              <a:t>危險的</a:t>
            </a:r>
          </a:p>
          <a:p>
            <a:r>
              <a:rPr lang="en-US" altLang="zh-TW" dirty="0"/>
              <a:t>dark,</a:t>
            </a:r>
            <a:r>
              <a:rPr lang="zh-TW" altLang="en-US" dirty="0"/>
              <a:t>黑暗的</a:t>
            </a:r>
          </a:p>
          <a:p>
            <a:r>
              <a:rPr lang="en-US" altLang="zh-TW" dirty="0"/>
              <a:t>date,</a:t>
            </a:r>
            <a:r>
              <a:rPr lang="zh-TW" altLang="en-US" dirty="0"/>
              <a:t>日期</a:t>
            </a:r>
          </a:p>
          <a:p>
            <a:r>
              <a:rPr lang="en-US" altLang="zh-TW" dirty="0"/>
              <a:t>daughter,</a:t>
            </a:r>
            <a:r>
              <a:rPr lang="zh-TW" altLang="en-US" dirty="0"/>
              <a:t>女兒</a:t>
            </a:r>
          </a:p>
          <a:p>
            <a:r>
              <a:rPr lang="en-US" altLang="zh-TW" dirty="0"/>
              <a:t>decide,</a:t>
            </a:r>
            <a:r>
              <a:rPr lang="zh-TW" altLang="en-US" dirty="0"/>
              <a:t>決定</a:t>
            </a:r>
          </a:p>
          <a:p>
            <a:r>
              <a:rPr lang="en-US" altLang="zh-TW" dirty="0"/>
              <a:t>delicious,</a:t>
            </a:r>
            <a:r>
              <a:rPr lang="zh-TW" altLang="en-US" dirty="0"/>
              <a:t>美味的</a:t>
            </a:r>
          </a:p>
          <a:p>
            <a:r>
              <a:rPr lang="en-US" altLang="zh-TW" dirty="0"/>
              <a:t>department store,</a:t>
            </a:r>
            <a:r>
              <a:rPr lang="zh-TW" altLang="en-US" dirty="0"/>
              <a:t>百貨公司</a:t>
            </a:r>
          </a:p>
          <a:p>
            <a:r>
              <a:rPr lang="en-US" altLang="zh-TW" dirty="0"/>
              <a:t>dictionary,</a:t>
            </a:r>
            <a:r>
              <a:rPr lang="zh-TW" altLang="en-US" dirty="0"/>
              <a:t>字典</a:t>
            </a:r>
          </a:p>
          <a:p>
            <a:r>
              <a:rPr lang="en-US" altLang="zh-TW" dirty="0"/>
              <a:t>different,</a:t>
            </a:r>
            <a:r>
              <a:rPr lang="zh-TW" altLang="en-US" dirty="0"/>
              <a:t>不同的</a:t>
            </a:r>
          </a:p>
          <a:p>
            <a:r>
              <a:rPr lang="en-US" altLang="zh-TW" dirty="0"/>
              <a:t>Double Tenth Day,</a:t>
            </a:r>
            <a:r>
              <a:rPr lang="zh-TW" altLang="en-US" dirty="0"/>
              <a:t>雙十節</a:t>
            </a:r>
          </a:p>
          <a:p>
            <a:r>
              <a:rPr lang="en-US" altLang="zh-TW" dirty="0"/>
              <a:t>dozen,</a:t>
            </a:r>
            <a:r>
              <a:rPr lang="zh-TW" altLang="en-US" dirty="0"/>
              <a:t>一打</a:t>
            </a:r>
          </a:p>
          <a:p>
            <a:r>
              <a:rPr lang="en-US" altLang="zh-TW" dirty="0"/>
              <a:t>driver,</a:t>
            </a:r>
            <a:r>
              <a:rPr lang="zh-TW" altLang="en-US" dirty="0"/>
              <a:t>司機</a:t>
            </a:r>
          </a:p>
          <a:p>
            <a:r>
              <a:rPr lang="en-US" altLang="zh-TW" dirty="0"/>
              <a:t>dry,</a:t>
            </a:r>
            <a:r>
              <a:rPr lang="zh-TW" altLang="en-US" dirty="0"/>
              <a:t>乾燥的、乾的</a:t>
            </a:r>
          </a:p>
          <a:p>
            <a:r>
              <a:rPr lang="en-US" altLang="zh-TW" dirty="0"/>
              <a:t>elf,</a:t>
            </a:r>
            <a:r>
              <a:rPr lang="zh-TW" altLang="en-US" dirty="0"/>
              <a:t>小精靈</a:t>
            </a:r>
          </a:p>
          <a:p>
            <a:r>
              <a:rPr lang="en-US" altLang="zh-TW" dirty="0"/>
              <a:t>e-mail,</a:t>
            </a:r>
            <a:r>
              <a:rPr lang="zh-TW" altLang="en-US" dirty="0"/>
              <a:t>電子郵件</a:t>
            </a:r>
          </a:p>
          <a:p>
            <a:r>
              <a:rPr lang="en-US" altLang="zh-TW" dirty="0"/>
              <a:t>excellent,</a:t>
            </a:r>
            <a:r>
              <a:rPr lang="zh-TW" altLang="en-US" dirty="0"/>
              <a:t>傑出的、優秀的</a:t>
            </a:r>
          </a:p>
          <a:p>
            <a:r>
              <a:rPr lang="en-US" altLang="zh-TW" dirty="0"/>
              <a:t>excited,</a:t>
            </a:r>
            <a:r>
              <a:rPr lang="zh-TW" altLang="en-US" dirty="0"/>
              <a:t>刺激的、興奮的</a:t>
            </a:r>
          </a:p>
          <a:p>
            <a:r>
              <a:rPr lang="en-US" altLang="zh-TW" dirty="0"/>
              <a:t>expensive,</a:t>
            </a:r>
            <a:r>
              <a:rPr lang="zh-TW" altLang="en-US" dirty="0"/>
              <a:t>昂貴的</a:t>
            </a:r>
          </a:p>
          <a:p>
            <a:r>
              <a:rPr lang="en-US" altLang="zh-TW" dirty="0"/>
              <a:t>factory,</a:t>
            </a:r>
            <a:r>
              <a:rPr lang="zh-TW" altLang="en-US" dirty="0"/>
              <a:t>工廠</a:t>
            </a:r>
          </a:p>
          <a:p>
            <a:r>
              <a:rPr lang="en-US" altLang="zh-TW" dirty="0"/>
              <a:t>fan,</a:t>
            </a:r>
            <a:r>
              <a:rPr lang="zh-TW" altLang="en-US" dirty="0"/>
              <a:t>電風扇</a:t>
            </a:r>
          </a:p>
          <a:p>
            <a:r>
              <a:rPr lang="en-US" altLang="zh-TW" dirty="0"/>
              <a:t>farmer,</a:t>
            </a:r>
            <a:r>
              <a:rPr lang="zh-TW" altLang="en-US" dirty="0"/>
              <a:t>農夫</a:t>
            </a:r>
          </a:p>
          <a:p>
            <a:r>
              <a:rPr lang="en-US" altLang="zh-TW" dirty="0"/>
              <a:t>fast,</a:t>
            </a:r>
            <a:r>
              <a:rPr lang="zh-TW" altLang="en-US" dirty="0"/>
              <a:t>快的</a:t>
            </a:r>
          </a:p>
          <a:p>
            <a:r>
              <a:rPr lang="en-US" altLang="zh-TW" dirty="0"/>
              <a:t>Father's Day,</a:t>
            </a:r>
            <a:r>
              <a:rPr lang="zh-TW" altLang="en-US" dirty="0"/>
              <a:t>父親節</a:t>
            </a:r>
          </a:p>
          <a:p>
            <a:r>
              <a:rPr lang="en-US" altLang="zh-TW" dirty="0"/>
              <a:t>favorite,</a:t>
            </a:r>
            <a:r>
              <a:rPr lang="zh-TW" altLang="en-US" dirty="0"/>
              <a:t>最愛的</a:t>
            </a:r>
          </a:p>
          <a:p>
            <a:r>
              <a:rPr lang="en-US" altLang="zh-TW" dirty="0"/>
              <a:t>fax,</a:t>
            </a:r>
            <a:r>
              <a:rPr lang="zh-TW" altLang="en-US" dirty="0"/>
              <a:t>傳真</a:t>
            </a:r>
          </a:p>
          <a:p>
            <a:r>
              <a:rPr lang="en-US" altLang="zh-TW" dirty="0"/>
              <a:t>finally,</a:t>
            </a:r>
            <a:r>
              <a:rPr lang="zh-TW" altLang="en-US" dirty="0"/>
              <a:t>最後、終於</a:t>
            </a:r>
          </a:p>
          <a:p>
            <a:r>
              <a:rPr lang="en-US" altLang="zh-TW" dirty="0"/>
              <a:t>finger,</a:t>
            </a:r>
            <a:r>
              <a:rPr lang="zh-TW" altLang="en-US" dirty="0"/>
              <a:t>手指</a:t>
            </a:r>
          </a:p>
          <a:p>
            <a:r>
              <a:rPr lang="en-US" altLang="zh-TW" dirty="0"/>
              <a:t>fisherman,</a:t>
            </a:r>
            <a:r>
              <a:rPr lang="zh-TW" altLang="en-US" dirty="0"/>
              <a:t>漁夫</a:t>
            </a:r>
          </a:p>
          <a:p>
            <a:r>
              <a:rPr lang="en-US" altLang="zh-TW" dirty="0"/>
              <a:t>foreigner,</a:t>
            </a:r>
            <a:r>
              <a:rPr lang="zh-TW" altLang="en-US" dirty="0"/>
              <a:t>外國人</a:t>
            </a:r>
          </a:p>
          <a:p>
            <a:r>
              <a:rPr lang="en-US" altLang="zh-TW" dirty="0"/>
              <a:t>fork,</a:t>
            </a:r>
            <a:r>
              <a:rPr lang="zh-TW" altLang="en-US" dirty="0"/>
              <a:t>叉子</a:t>
            </a:r>
          </a:p>
          <a:p>
            <a:r>
              <a:rPr lang="en-US" altLang="zh-TW" dirty="0"/>
              <a:t>garbage,</a:t>
            </a:r>
            <a:r>
              <a:rPr lang="zh-TW" altLang="en-US" dirty="0"/>
              <a:t>垃圾</a:t>
            </a:r>
          </a:p>
          <a:p>
            <a:r>
              <a:rPr lang="en-US" altLang="zh-TW" dirty="0"/>
              <a:t>garden,</a:t>
            </a:r>
            <a:r>
              <a:rPr lang="zh-TW" altLang="en-US" dirty="0"/>
              <a:t>花園</a:t>
            </a:r>
          </a:p>
          <a:p>
            <a:r>
              <a:rPr lang="en-US" altLang="zh-TW" dirty="0"/>
              <a:t>gift,</a:t>
            </a:r>
            <a:r>
              <a:rPr lang="zh-TW" altLang="en-US" dirty="0"/>
              <a:t>禮物</a:t>
            </a:r>
          </a:p>
          <a:p>
            <a:r>
              <a:rPr lang="en-US" altLang="zh-TW" dirty="0"/>
              <a:t>glass,</a:t>
            </a:r>
            <a:r>
              <a:rPr lang="zh-TW" altLang="en-US" dirty="0"/>
              <a:t>玻璃杯</a:t>
            </a:r>
          </a:p>
          <a:p>
            <a:r>
              <a:rPr lang="en-US" altLang="zh-TW" dirty="0"/>
              <a:t>glove,</a:t>
            </a:r>
            <a:r>
              <a:rPr lang="zh-TW" altLang="en-US" dirty="0"/>
              <a:t>手套</a:t>
            </a:r>
          </a:p>
          <a:p>
            <a:r>
              <a:rPr lang="en-US" altLang="zh-TW" dirty="0"/>
              <a:t>goat,</a:t>
            </a:r>
            <a:r>
              <a:rPr lang="zh-TW" altLang="en-US" dirty="0"/>
              <a:t>山羊</a:t>
            </a:r>
          </a:p>
          <a:p>
            <a:r>
              <a:rPr lang="en-US" altLang="zh-TW" dirty="0"/>
              <a:t>grass,</a:t>
            </a:r>
            <a:r>
              <a:rPr lang="zh-TW" altLang="en-US" dirty="0"/>
              <a:t>草</a:t>
            </a:r>
          </a:p>
          <a:p>
            <a:r>
              <a:rPr lang="en-US" altLang="zh-TW" dirty="0"/>
              <a:t>gray,</a:t>
            </a:r>
            <a:r>
              <a:rPr lang="zh-TW" altLang="en-US" dirty="0"/>
              <a:t>灰色</a:t>
            </a:r>
          </a:p>
          <a:p>
            <a:r>
              <a:rPr lang="en-US" altLang="zh-TW" dirty="0"/>
              <a:t>ground,</a:t>
            </a:r>
            <a:r>
              <a:rPr lang="zh-TW" altLang="en-US" dirty="0"/>
              <a:t>地面</a:t>
            </a:r>
          </a:p>
          <a:p>
            <a:r>
              <a:rPr lang="en-US" altLang="zh-TW" dirty="0"/>
              <a:t>habit,</a:t>
            </a:r>
            <a:r>
              <a:rPr lang="zh-TW" altLang="en-US" dirty="0"/>
              <a:t>習慣</a:t>
            </a:r>
          </a:p>
          <a:p>
            <a:r>
              <a:rPr lang="en-US" altLang="zh-TW" dirty="0"/>
              <a:t>Halloween,</a:t>
            </a:r>
            <a:r>
              <a:rPr lang="zh-TW" altLang="en-US" dirty="0"/>
              <a:t>萬聖節</a:t>
            </a:r>
          </a:p>
          <a:p>
            <a:r>
              <a:rPr lang="en-US" altLang="zh-TW" dirty="0"/>
              <a:t>healthy,</a:t>
            </a:r>
            <a:r>
              <a:rPr lang="zh-TW" altLang="en-US" dirty="0"/>
              <a:t>健康的</a:t>
            </a:r>
          </a:p>
          <a:p>
            <a:r>
              <a:rPr lang="en-US" altLang="zh-TW" dirty="0"/>
              <a:t>history,</a:t>
            </a:r>
            <a:r>
              <a:rPr lang="zh-TW" altLang="en-US" dirty="0"/>
              <a:t>歷史</a:t>
            </a:r>
          </a:p>
          <a:p>
            <a:r>
              <a:rPr lang="en-US" altLang="zh-TW" dirty="0"/>
              <a:t>holiday,</a:t>
            </a:r>
            <a:r>
              <a:rPr lang="zh-TW" altLang="en-US" dirty="0"/>
              <a:t>假日</a:t>
            </a:r>
          </a:p>
          <a:p>
            <a:r>
              <a:rPr lang="en-US" altLang="zh-TW" dirty="0"/>
              <a:t>honest,</a:t>
            </a:r>
            <a:r>
              <a:rPr lang="zh-TW" altLang="en-US" dirty="0"/>
              <a:t>誠實的、正直的</a:t>
            </a:r>
          </a:p>
          <a:p>
            <a:r>
              <a:rPr lang="en-US" altLang="zh-TW" dirty="0"/>
              <a:t>horse,</a:t>
            </a:r>
            <a:r>
              <a:rPr lang="zh-TW" altLang="en-US" dirty="0"/>
              <a:t>馬</a:t>
            </a:r>
          </a:p>
          <a:p>
            <a:r>
              <a:rPr lang="en-US" altLang="zh-TW" dirty="0"/>
              <a:t>hospital,</a:t>
            </a:r>
            <a:r>
              <a:rPr lang="zh-TW" altLang="en-US" dirty="0"/>
              <a:t>醫院</a:t>
            </a:r>
          </a:p>
          <a:p>
            <a:r>
              <a:rPr lang="en-US" altLang="zh-TW" dirty="0"/>
              <a:t>hot dog,</a:t>
            </a:r>
            <a:r>
              <a:rPr lang="zh-TW" altLang="en-US" dirty="0"/>
              <a:t>熱狗</a:t>
            </a:r>
          </a:p>
          <a:p>
            <a:r>
              <a:rPr lang="en-US" altLang="zh-TW" dirty="0"/>
              <a:t>hotel,</a:t>
            </a:r>
            <a:r>
              <a:rPr lang="zh-TW" altLang="en-US" dirty="0"/>
              <a:t>旅館</a:t>
            </a:r>
          </a:p>
          <a:p>
            <a:r>
              <a:rPr lang="en-US" altLang="zh-TW" dirty="0"/>
              <a:t>hundred,</a:t>
            </a:r>
            <a:r>
              <a:rPr lang="zh-TW" altLang="en-US" dirty="0"/>
              <a:t>百</a:t>
            </a:r>
          </a:p>
          <a:p>
            <a:r>
              <a:rPr lang="en-US" altLang="zh-TW" dirty="0"/>
              <a:t>hurt,</a:t>
            </a:r>
            <a:r>
              <a:rPr lang="zh-TW" altLang="en-US" dirty="0"/>
              <a:t>受傷、危害</a:t>
            </a:r>
          </a:p>
          <a:p>
            <a:r>
              <a:rPr lang="en-US" altLang="zh-TW" dirty="0"/>
              <a:t>important,</a:t>
            </a:r>
            <a:r>
              <a:rPr lang="zh-TW" altLang="en-US" dirty="0"/>
              <a:t>重要的</a:t>
            </a:r>
          </a:p>
          <a:p>
            <a:r>
              <a:rPr lang="en-US" altLang="zh-TW" dirty="0"/>
              <a:t>Internet,</a:t>
            </a:r>
            <a:r>
              <a:rPr lang="zh-TW" altLang="en-US" dirty="0"/>
              <a:t>網際網路</a:t>
            </a:r>
          </a:p>
          <a:p>
            <a:r>
              <a:rPr lang="en-US" altLang="zh-TW" dirty="0"/>
              <a:t>island,</a:t>
            </a:r>
            <a:r>
              <a:rPr lang="zh-TW" altLang="en-US" dirty="0"/>
              <a:t>島嶼</a:t>
            </a:r>
          </a:p>
          <a:p>
            <a:r>
              <a:rPr lang="en-US" altLang="zh-TW" dirty="0"/>
              <a:t>jacket,</a:t>
            </a:r>
            <a:r>
              <a:rPr lang="zh-TW" altLang="en-US" dirty="0"/>
              <a:t>夾克</a:t>
            </a:r>
          </a:p>
          <a:p>
            <a:r>
              <a:rPr lang="en-US" altLang="zh-TW" dirty="0"/>
              <a:t>jeans,</a:t>
            </a:r>
            <a:r>
              <a:rPr lang="zh-TW" altLang="en-US" dirty="0"/>
              <a:t>牛仔褲</a:t>
            </a:r>
          </a:p>
          <a:p>
            <a:r>
              <a:rPr lang="en-US" altLang="zh-TW" dirty="0"/>
              <a:t>jog,</a:t>
            </a:r>
            <a:r>
              <a:rPr lang="zh-TW" altLang="en-US" dirty="0"/>
              <a:t>慢跑</a:t>
            </a:r>
          </a:p>
          <a:p>
            <a:r>
              <a:rPr lang="en-US" altLang="zh-TW" dirty="0"/>
              <a:t>jump,</a:t>
            </a:r>
            <a:r>
              <a:rPr lang="zh-TW" altLang="en-US" dirty="0"/>
              <a:t>跳躍</a:t>
            </a:r>
          </a:p>
          <a:p>
            <a:r>
              <a:rPr lang="en-US" altLang="zh-TW" dirty="0"/>
              <a:t>kick,</a:t>
            </a:r>
            <a:r>
              <a:rPr lang="zh-TW" altLang="en-US" dirty="0"/>
              <a:t>踢</a:t>
            </a:r>
          </a:p>
          <a:p>
            <a:r>
              <a:rPr lang="en-US" altLang="zh-TW" dirty="0"/>
              <a:t>knee,</a:t>
            </a:r>
            <a:r>
              <a:rPr lang="zh-TW" altLang="en-US" dirty="0"/>
              <a:t>膝蓋</a:t>
            </a:r>
          </a:p>
          <a:p>
            <a:r>
              <a:rPr lang="en-US" altLang="zh-TW" dirty="0"/>
              <a:t>knife,</a:t>
            </a:r>
            <a:r>
              <a:rPr lang="zh-TW" altLang="en-US" dirty="0"/>
              <a:t>刀子</a:t>
            </a:r>
          </a:p>
          <a:p>
            <a:r>
              <a:rPr lang="en-US" altLang="zh-TW" dirty="0"/>
              <a:t>lake,</a:t>
            </a:r>
            <a:r>
              <a:rPr lang="zh-TW" altLang="en-US" dirty="0"/>
              <a:t>湖泊</a:t>
            </a:r>
          </a:p>
          <a:p>
            <a:r>
              <a:rPr lang="en-US" altLang="zh-TW" dirty="0"/>
              <a:t>laugh,</a:t>
            </a:r>
            <a:r>
              <a:rPr lang="zh-TW" altLang="en-US" dirty="0"/>
              <a:t>笑</a:t>
            </a:r>
          </a:p>
          <a:p>
            <a:r>
              <a:rPr lang="en-US" altLang="zh-TW" dirty="0"/>
              <a:t>lazy,</a:t>
            </a:r>
            <a:r>
              <a:rPr lang="zh-TW" altLang="en-US" dirty="0"/>
              <a:t>懶惰的</a:t>
            </a:r>
          </a:p>
          <a:p>
            <a:r>
              <a:rPr lang="en-US" altLang="zh-TW" dirty="0"/>
              <a:t>left,</a:t>
            </a:r>
            <a:r>
              <a:rPr lang="zh-TW" altLang="en-US" dirty="0"/>
              <a:t>左邊</a:t>
            </a:r>
          </a:p>
          <a:p>
            <a:r>
              <a:rPr lang="en-US" altLang="zh-TW" dirty="0"/>
              <a:t>library,</a:t>
            </a:r>
            <a:r>
              <a:rPr lang="zh-TW" altLang="en-US" dirty="0"/>
              <a:t>圖書館</a:t>
            </a:r>
          </a:p>
          <a:p>
            <a:r>
              <a:rPr lang="en-US" altLang="zh-TW" dirty="0"/>
              <a:t>listen,</a:t>
            </a:r>
            <a:r>
              <a:rPr lang="zh-TW" altLang="en-US" dirty="0"/>
              <a:t>聽</a:t>
            </a:r>
          </a:p>
          <a:p>
            <a:r>
              <a:rPr lang="en-US" altLang="zh-TW" dirty="0"/>
              <a:t>lonely,</a:t>
            </a:r>
            <a:r>
              <a:rPr lang="zh-TW" altLang="en-US" dirty="0"/>
              <a:t>孤獨的、單獨的</a:t>
            </a:r>
          </a:p>
          <a:p>
            <a:r>
              <a:rPr lang="en-US" altLang="zh-TW" dirty="0"/>
              <a:t>lucky,</a:t>
            </a:r>
            <a:r>
              <a:rPr lang="zh-TW" altLang="en-US" dirty="0"/>
              <a:t>幸運的</a:t>
            </a:r>
          </a:p>
          <a:p>
            <a:r>
              <a:rPr lang="en-US" altLang="zh-TW" dirty="0"/>
              <a:t>machine,</a:t>
            </a:r>
            <a:r>
              <a:rPr lang="zh-TW" altLang="en-US" dirty="0"/>
              <a:t>機器</a:t>
            </a:r>
          </a:p>
          <a:p>
            <a:r>
              <a:rPr lang="en-US" altLang="zh-TW" dirty="0"/>
              <a:t>medicine,</a:t>
            </a:r>
            <a:r>
              <a:rPr lang="zh-TW" altLang="en-US" dirty="0"/>
              <a:t>藥</a:t>
            </a:r>
          </a:p>
          <a:p>
            <a:r>
              <a:rPr lang="en-US" altLang="zh-TW" dirty="0"/>
              <a:t>menu,</a:t>
            </a:r>
            <a:r>
              <a:rPr lang="zh-TW" altLang="en-US" dirty="0"/>
              <a:t>菜單</a:t>
            </a:r>
          </a:p>
          <a:p>
            <a:r>
              <a:rPr lang="en-US" altLang="zh-TW" dirty="0"/>
              <a:t>minute,</a:t>
            </a:r>
            <a:r>
              <a:rPr lang="zh-TW" altLang="en-US" dirty="0"/>
              <a:t>分鐘</a:t>
            </a:r>
          </a:p>
          <a:p>
            <a:r>
              <a:rPr lang="en-US" altLang="zh-TW" dirty="0"/>
              <a:t>mistake,</a:t>
            </a:r>
            <a:r>
              <a:rPr lang="zh-TW" altLang="en-US" dirty="0"/>
              <a:t>錯誤</a:t>
            </a:r>
          </a:p>
          <a:p>
            <a:r>
              <a:rPr lang="en-US" altLang="zh-TW" dirty="0"/>
              <a:t>Moon Festival,</a:t>
            </a:r>
            <a:r>
              <a:rPr lang="zh-TW" altLang="en-US" dirty="0"/>
              <a:t>中秋節</a:t>
            </a:r>
          </a:p>
          <a:p>
            <a:r>
              <a:rPr lang="en-US" altLang="zh-TW" dirty="0"/>
              <a:t>Mother's Day,</a:t>
            </a:r>
            <a:r>
              <a:rPr lang="zh-TW" altLang="en-US" dirty="0"/>
              <a:t>母親節</a:t>
            </a:r>
          </a:p>
          <a:p>
            <a:r>
              <a:rPr lang="en-US" altLang="zh-TW" dirty="0"/>
              <a:t>motorcycle,</a:t>
            </a:r>
            <a:r>
              <a:rPr lang="zh-TW" altLang="en-US" dirty="0"/>
              <a:t>摩托車</a:t>
            </a:r>
          </a:p>
          <a:p>
            <a:r>
              <a:rPr lang="en-US" altLang="zh-TW" dirty="0"/>
              <a:t>mountain,</a:t>
            </a:r>
            <a:r>
              <a:rPr lang="zh-TW" altLang="en-US" dirty="0"/>
              <a:t>山、山脈</a:t>
            </a:r>
          </a:p>
          <a:p>
            <a:r>
              <a:rPr lang="en-US" altLang="zh-TW" dirty="0"/>
              <a:t>movie,</a:t>
            </a:r>
            <a:r>
              <a:rPr lang="zh-TW" altLang="en-US" dirty="0"/>
              <a:t>電影</a:t>
            </a:r>
          </a:p>
          <a:p>
            <a:r>
              <a:rPr lang="en-US" altLang="zh-TW" dirty="0"/>
              <a:t>museum,</a:t>
            </a:r>
            <a:r>
              <a:rPr lang="zh-TW" altLang="en-US" dirty="0"/>
              <a:t>博物館</a:t>
            </a:r>
          </a:p>
          <a:p>
            <a:r>
              <a:rPr lang="en-US" altLang="zh-TW" dirty="0"/>
              <a:t>neck,</a:t>
            </a:r>
            <a:r>
              <a:rPr lang="zh-TW" altLang="en-US" dirty="0"/>
              <a:t>頸部</a:t>
            </a:r>
          </a:p>
          <a:p>
            <a:r>
              <a:rPr lang="en-US" altLang="zh-TW" dirty="0"/>
              <a:t>New Year's Day,</a:t>
            </a:r>
            <a:r>
              <a:rPr lang="zh-TW" altLang="en-US" dirty="0"/>
              <a:t>新年（元旦）</a:t>
            </a:r>
          </a:p>
          <a:p>
            <a:r>
              <a:rPr lang="en-US" altLang="zh-TW" dirty="0"/>
              <a:t>noodle,</a:t>
            </a:r>
            <a:r>
              <a:rPr lang="zh-TW" altLang="en-US" dirty="0"/>
              <a:t>麵條</a:t>
            </a:r>
          </a:p>
          <a:p>
            <a:r>
              <a:rPr lang="en-US" altLang="zh-TW" dirty="0"/>
              <a:t>north,</a:t>
            </a:r>
            <a:r>
              <a:rPr lang="zh-TW" altLang="en-US" dirty="0"/>
              <a:t>北方、北方的</a:t>
            </a:r>
          </a:p>
          <a:p>
            <a:r>
              <a:rPr lang="en-US" altLang="zh-TW" dirty="0"/>
              <a:t>office,</a:t>
            </a:r>
            <a:r>
              <a:rPr lang="zh-TW" altLang="en-US" dirty="0"/>
              <a:t>辦公室</a:t>
            </a:r>
          </a:p>
          <a:p>
            <a:r>
              <a:rPr lang="en-US" altLang="zh-TW" dirty="0"/>
              <a:t>page,</a:t>
            </a:r>
            <a:r>
              <a:rPr lang="zh-TW" altLang="en-US" dirty="0"/>
              <a:t>頁，頁數</a:t>
            </a:r>
          </a:p>
          <a:p>
            <a:r>
              <a:rPr lang="en-US" altLang="zh-TW" dirty="0"/>
              <a:t>pants,</a:t>
            </a:r>
            <a:r>
              <a:rPr lang="zh-TW" altLang="en-US" dirty="0"/>
              <a:t>褲子</a:t>
            </a:r>
          </a:p>
          <a:p>
            <a:r>
              <a:rPr lang="en-US" altLang="zh-TW" dirty="0"/>
              <a:t>parents,</a:t>
            </a:r>
            <a:r>
              <a:rPr lang="zh-TW" altLang="en-US" dirty="0"/>
              <a:t>父母親</a:t>
            </a:r>
          </a:p>
          <a:p>
            <a:r>
              <a:rPr lang="en-US" altLang="zh-TW" dirty="0"/>
              <a:t>pet,</a:t>
            </a:r>
            <a:r>
              <a:rPr lang="zh-TW" altLang="en-US" dirty="0"/>
              <a:t>寵物</a:t>
            </a:r>
          </a:p>
          <a:p>
            <a:r>
              <a:rPr lang="en-US" altLang="zh-TW" dirty="0"/>
              <a:t>picnic,</a:t>
            </a:r>
            <a:r>
              <a:rPr lang="zh-TW" altLang="en-US" dirty="0"/>
              <a:t>郊遊、野餐</a:t>
            </a:r>
          </a:p>
          <a:p>
            <a:r>
              <a:rPr lang="en-US" altLang="zh-TW" dirty="0"/>
              <a:t>picture,</a:t>
            </a:r>
            <a:r>
              <a:rPr lang="zh-TW" altLang="en-US" dirty="0"/>
              <a:t>圖畫</a:t>
            </a:r>
          </a:p>
          <a:p>
            <a:r>
              <a:rPr lang="en-US" altLang="zh-TW" dirty="0"/>
              <a:t>playground,</a:t>
            </a:r>
            <a:r>
              <a:rPr lang="zh-TW" altLang="en-US" dirty="0"/>
              <a:t>操場、遊樂場</a:t>
            </a:r>
          </a:p>
          <a:p>
            <a:r>
              <a:rPr lang="en-US" altLang="zh-TW" dirty="0"/>
              <a:t>police station,</a:t>
            </a:r>
            <a:r>
              <a:rPr lang="zh-TW" altLang="en-US" dirty="0"/>
              <a:t>警察局</a:t>
            </a:r>
          </a:p>
          <a:p>
            <a:r>
              <a:rPr lang="en-US" altLang="zh-TW" dirty="0"/>
              <a:t>popcorn,</a:t>
            </a:r>
            <a:r>
              <a:rPr lang="zh-TW" altLang="en-US" dirty="0"/>
              <a:t>爆玉米花</a:t>
            </a:r>
          </a:p>
          <a:p>
            <a:r>
              <a:rPr lang="en-US" altLang="zh-TW" dirty="0"/>
              <a:t>popular,</a:t>
            </a:r>
            <a:r>
              <a:rPr lang="zh-TW" altLang="en-US" dirty="0"/>
              <a:t>受歡迎的</a:t>
            </a:r>
          </a:p>
          <a:p>
            <a:r>
              <a:rPr lang="en-US" altLang="zh-TW" dirty="0"/>
              <a:t>pork,</a:t>
            </a:r>
            <a:r>
              <a:rPr lang="zh-TW" altLang="en-US" dirty="0"/>
              <a:t>豬肉</a:t>
            </a:r>
          </a:p>
          <a:p>
            <a:r>
              <a:rPr lang="en-US" altLang="zh-TW" dirty="0"/>
              <a:t>post office,</a:t>
            </a:r>
            <a:r>
              <a:rPr lang="zh-TW" altLang="en-US" dirty="0"/>
              <a:t>郵局</a:t>
            </a:r>
          </a:p>
          <a:p>
            <a:r>
              <a:rPr lang="en-US" altLang="zh-TW" dirty="0"/>
              <a:t>problem,</a:t>
            </a:r>
            <a:r>
              <a:rPr lang="zh-TW" altLang="en-US" dirty="0"/>
              <a:t>問題、困難</a:t>
            </a:r>
          </a:p>
          <a:p>
            <a:r>
              <a:rPr lang="en-US" altLang="zh-TW" dirty="0"/>
              <a:t>pull,</a:t>
            </a:r>
            <a:r>
              <a:rPr lang="zh-TW" altLang="en-US" dirty="0"/>
              <a:t>拉</a:t>
            </a:r>
          </a:p>
          <a:p>
            <a:r>
              <a:rPr lang="en-US" altLang="zh-TW" dirty="0"/>
              <a:t>push,</a:t>
            </a:r>
            <a:r>
              <a:rPr lang="zh-TW" altLang="en-US" dirty="0"/>
              <a:t>推</a:t>
            </a:r>
          </a:p>
          <a:p>
            <a:r>
              <a:rPr lang="en-US" altLang="zh-TW" dirty="0"/>
              <a:t>quick,</a:t>
            </a:r>
            <a:r>
              <a:rPr lang="zh-TW" altLang="en-US" dirty="0"/>
              <a:t>快的、快速的</a:t>
            </a:r>
          </a:p>
          <a:p>
            <a:r>
              <a:rPr lang="en-US" altLang="zh-TW" dirty="0"/>
              <a:t>quiet,</a:t>
            </a:r>
            <a:r>
              <a:rPr lang="zh-TW" altLang="en-US" dirty="0"/>
              <a:t>安靜的、安靜</a:t>
            </a:r>
          </a:p>
          <a:p>
            <a:r>
              <a:rPr lang="en-US" altLang="zh-TW" dirty="0"/>
              <a:t>quiz,</a:t>
            </a:r>
            <a:r>
              <a:rPr lang="zh-TW" altLang="en-US" dirty="0"/>
              <a:t>小考</a:t>
            </a:r>
          </a:p>
          <a:p>
            <a:r>
              <a:rPr lang="en-US" altLang="zh-TW" dirty="0"/>
              <a:t>radio,</a:t>
            </a:r>
            <a:r>
              <a:rPr lang="zh-TW" altLang="en-US" dirty="0"/>
              <a:t>收音機</a:t>
            </a:r>
          </a:p>
          <a:p>
            <a:r>
              <a:rPr lang="en-US" altLang="zh-TW" dirty="0"/>
              <a:t>rainbow,</a:t>
            </a:r>
            <a:r>
              <a:rPr lang="zh-TW" altLang="en-US" dirty="0"/>
              <a:t>彩虹</a:t>
            </a:r>
          </a:p>
          <a:p>
            <a:r>
              <a:rPr lang="en-US" altLang="zh-TW" dirty="0"/>
              <a:t>restaurant,</a:t>
            </a:r>
            <a:r>
              <a:rPr lang="zh-TW" altLang="en-US" dirty="0"/>
              <a:t>餐廳</a:t>
            </a:r>
          </a:p>
          <a:p>
            <a:r>
              <a:rPr lang="en-US" altLang="zh-TW" dirty="0"/>
              <a:t>right,</a:t>
            </a:r>
            <a:r>
              <a:rPr lang="zh-TW" altLang="en-US" dirty="0"/>
              <a:t>右邊</a:t>
            </a:r>
          </a:p>
          <a:p>
            <a:r>
              <a:rPr lang="en-US" altLang="zh-TW" dirty="0"/>
              <a:t>river,</a:t>
            </a:r>
            <a:r>
              <a:rPr lang="zh-TW" altLang="en-US" dirty="0"/>
              <a:t>河流</a:t>
            </a:r>
          </a:p>
          <a:p>
            <a:r>
              <a:rPr lang="en-US" altLang="zh-TW" dirty="0"/>
              <a:t>road,</a:t>
            </a:r>
            <a:r>
              <a:rPr lang="zh-TW" altLang="en-US" dirty="0"/>
              <a:t>路</a:t>
            </a:r>
          </a:p>
          <a:p>
            <a:r>
              <a:rPr lang="en-US" altLang="zh-TW" dirty="0"/>
              <a:t>run,</a:t>
            </a:r>
            <a:r>
              <a:rPr lang="zh-TW" altLang="en-US" dirty="0"/>
              <a:t>跑</a:t>
            </a:r>
          </a:p>
          <a:p>
            <a:r>
              <a:rPr lang="en-US" altLang="zh-TW" dirty="0"/>
              <a:t>safe,</a:t>
            </a:r>
            <a:r>
              <a:rPr lang="zh-TW" altLang="en-US" dirty="0"/>
              <a:t>安全的</a:t>
            </a:r>
          </a:p>
          <a:p>
            <a:r>
              <a:rPr lang="en-US" altLang="zh-TW" dirty="0"/>
              <a:t>salad,</a:t>
            </a:r>
            <a:r>
              <a:rPr lang="zh-TW" altLang="en-US" dirty="0"/>
              <a:t>沙拉</a:t>
            </a:r>
          </a:p>
          <a:p>
            <a:r>
              <a:rPr lang="en-US" altLang="zh-TW" dirty="0"/>
              <a:t>salty,</a:t>
            </a:r>
            <a:r>
              <a:rPr lang="zh-TW" altLang="en-US" dirty="0"/>
              <a:t>鹹的</a:t>
            </a:r>
          </a:p>
          <a:p>
            <a:r>
              <a:rPr lang="en-US" altLang="zh-TW" dirty="0"/>
              <a:t>same,</a:t>
            </a:r>
            <a:r>
              <a:rPr lang="zh-TW" altLang="en-US" dirty="0"/>
              <a:t>相同的、一樣的</a:t>
            </a:r>
          </a:p>
          <a:p>
            <a:r>
              <a:rPr lang="en-US" altLang="zh-TW" dirty="0"/>
              <a:t>school bag,</a:t>
            </a:r>
            <a:r>
              <a:rPr lang="zh-TW" altLang="en-US" dirty="0"/>
              <a:t>書包</a:t>
            </a:r>
          </a:p>
          <a:p>
            <a:r>
              <a:rPr lang="en-US" altLang="zh-TW" dirty="0"/>
              <a:t>season,</a:t>
            </a:r>
            <a:r>
              <a:rPr lang="zh-TW" altLang="en-US" dirty="0"/>
              <a:t>季節</a:t>
            </a:r>
          </a:p>
          <a:p>
            <a:r>
              <a:rPr lang="en-US" altLang="zh-TW" dirty="0"/>
              <a:t>shape,</a:t>
            </a:r>
            <a:r>
              <a:rPr lang="zh-TW" altLang="en-US" dirty="0"/>
              <a:t>形狀</a:t>
            </a:r>
          </a:p>
          <a:p>
            <a:r>
              <a:rPr lang="en-US" altLang="zh-TW" dirty="0"/>
              <a:t>share,</a:t>
            </a:r>
            <a:r>
              <a:rPr lang="zh-TW" altLang="en-US" dirty="0"/>
              <a:t>分享</a:t>
            </a:r>
          </a:p>
          <a:p>
            <a:r>
              <a:rPr lang="en-US" altLang="zh-TW" dirty="0"/>
              <a:t>sheep,</a:t>
            </a:r>
            <a:r>
              <a:rPr lang="zh-TW" altLang="en-US" dirty="0"/>
              <a:t>綿羊</a:t>
            </a:r>
          </a:p>
          <a:p>
            <a:r>
              <a:rPr lang="en-US" altLang="zh-TW" dirty="0"/>
              <a:t>ship,</a:t>
            </a:r>
            <a:r>
              <a:rPr lang="zh-TW" altLang="en-US" dirty="0"/>
              <a:t>船</a:t>
            </a:r>
          </a:p>
          <a:p>
            <a:r>
              <a:rPr lang="en-US" altLang="zh-TW" dirty="0"/>
              <a:t>shirt,</a:t>
            </a:r>
            <a:r>
              <a:rPr lang="zh-TW" altLang="en-US" dirty="0"/>
              <a:t>襯衫</a:t>
            </a:r>
          </a:p>
          <a:p>
            <a:r>
              <a:rPr lang="en-US" altLang="zh-TW" dirty="0"/>
              <a:t>shoe(s),</a:t>
            </a:r>
            <a:r>
              <a:rPr lang="zh-TW" altLang="en-US" dirty="0"/>
              <a:t>鞋子</a:t>
            </a:r>
          </a:p>
          <a:p>
            <a:r>
              <a:rPr lang="en-US" altLang="zh-TW" dirty="0"/>
              <a:t>shop,</a:t>
            </a:r>
            <a:r>
              <a:rPr lang="zh-TW" altLang="en-US" dirty="0"/>
              <a:t>商店</a:t>
            </a:r>
          </a:p>
          <a:p>
            <a:r>
              <a:rPr lang="en-US" altLang="zh-TW" dirty="0"/>
              <a:t>shopkeeper,</a:t>
            </a:r>
            <a:r>
              <a:rPr lang="zh-TW" altLang="en-US" dirty="0"/>
              <a:t>店主</a:t>
            </a:r>
          </a:p>
          <a:p>
            <a:r>
              <a:rPr lang="en-US" altLang="zh-TW" dirty="0"/>
              <a:t>shoulder,</a:t>
            </a:r>
            <a:r>
              <a:rPr lang="zh-TW" altLang="en-US" dirty="0"/>
              <a:t>肩膀</a:t>
            </a:r>
          </a:p>
          <a:p>
            <a:r>
              <a:rPr lang="en-US" altLang="zh-TW" dirty="0"/>
              <a:t>shy,</a:t>
            </a:r>
            <a:r>
              <a:rPr lang="zh-TW" altLang="en-US" dirty="0"/>
              <a:t>害羞的</a:t>
            </a:r>
          </a:p>
          <a:p>
            <a:r>
              <a:rPr lang="en-US" altLang="zh-TW" dirty="0"/>
              <a:t>slow,</a:t>
            </a:r>
            <a:r>
              <a:rPr lang="zh-TW" altLang="en-US" dirty="0"/>
              <a:t>慢的</a:t>
            </a:r>
          </a:p>
          <a:p>
            <a:r>
              <a:rPr lang="en-US" altLang="zh-TW" dirty="0"/>
              <a:t>smile,</a:t>
            </a:r>
            <a:r>
              <a:rPr lang="zh-TW" altLang="en-US" dirty="0"/>
              <a:t>微笑</a:t>
            </a:r>
          </a:p>
          <a:p>
            <a:r>
              <a:rPr lang="en-US" altLang="zh-TW" dirty="0"/>
              <a:t>smoke,</a:t>
            </a:r>
            <a:r>
              <a:rPr lang="zh-TW" altLang="en-US" dirty="0"/>
              <a:t>吸煙、煙</a:t>
            </a:r>
          </a:p>
          <a:p>
            <a:r>
              <a:rPr lang="en-US" altLang="zh-TW" dirty="0"/>
              <a:t>snake,</a:t>
            </a:r>
            <a:r>
              <a:rPr lang="zh-TW" altLang="en-US" dirty="0"/>
              <a:t>蛇</a:t>
            </a:r>
          </a:p>
          <a:p>
            <a:r>
              <a:rPr lang="en-US" altLang="zh-TW" dirty="0"/>
              <a:t>snowy,</a:t>
            </a:r>
            <a:r>
              <a:rPr lang="zh-TW" altLang="en-US" dirty="0"/>
              <a:t>下雪的</a:t>
            </a:r>
          </a:p>
          <a:p>
            <a:r>
              <a:rPr lang="en-US" altLang="zh-TW" dirty="0"/>
              <a:t>sock(s),</a:t>
            </a:r>
            <a:r>
              <a:rPr lang="zh-TW" altLang="en-US" dirty="0"/>
              <a:t>短襪</a:t>
            </a:r>
          </a:p>
          <a:p>
            <a:r>
              <a:rPr lang="en-US" altLang="zh-TW" dirty="0"/>
              <a:t>song,</a:t>
            </a:r>
            <a:r>
              <a:rPr lang="zh-TW" altLang="en-US" dirty="0"/>
              <a:t>歌曲</a:t>
            </a:r>
          </a:p>
          <a:p>
            <a:r>
              <a:rPr lang="en-US" altLang="zh-TW" dirty="0"/>
              <a:t>sound,</a:t>
            </a:r>
            <a:r>
              <a:rPr lang="zh-TW" altLang="en-US" dirty="0"/>
              <a:t>聲響、聽起來</a:t>
            </a:r>
          </a:p>
          <a:p>
            <a:r>
              <a:rPr lang="en-US" altLang="zh-TW" dirty="0"/>
              <a:t>south,</a:t>
            </a:r>
            <a:r>
              <a:rPr lang="zh-TW" altLang="en-US" dirty="0"/>
              <a:t>南方、南方的、南部的</a:t>
            </a:r>
          </a:p>
          <a:p>
            <a:r>
              <a:rPr lang="en-US" altLang="zh-TW" dirty="0"/>
              <a:t>speak,</a:t>
            </a:r>
            <a:r>
              <a:rPr lang="zh-TW" altLang="en-US" dirty="0"/>
              <a:t>說話</a:t>
            </a:r>
          </a:p>
          <a:p>
            <a:r>
              <a:rPr lang="en-US" altLang="zh-TW" dirty="0"/>
              <a:t>spoon,</a:t>
            </a:r>
            <a:r>
              <a:rPr lang="zh-TW" altLang="en-US" dirty="0"/>
              <a:t>湯匙</a:t>
            </a:r>
          </a:p>
          <a:p>
            <a:r>
              <a:rPr lang="en-US" altLang="zh-TW" dirty="0"/>
              <a:t>spring,</a:t>
            </a:r>
            <a:r>
              <a:rPr lang="zh-TW" altLang="en-US" dirty="0"/>
              <a:t>春天</a:t>
            </a:r>
          </a:p>
          <a:p>
            <a:r>
              <a:rPr lang="en-US" altLang="zh-TW" dirty="0"/>
              <a:t>story,</a:t>
            </a:r>
            <a:r>
              <a:rPr lang="zh-TW" altLang="en-US" dirty="0"/>
              <a:t>故事</a:t>
            </a:r>
          </a:p>
          <a:p>
            <a:r>
              <a:rPr lang="en-US" altLang="zh-TW" dirty="0"/>
              <a:t>stranger,</a:t>
            </a:r>
            <a:r>
              <a:rPr lang="zh-TW" altLang="en-US" dirty="0"/>
              <a:t>陌生人</a:t>
            </a:r>
          </a:p>
          <a:p>
            <a:r>
              <a:rPr lang="en-US" altLang="zh-TW" dirty="0"/>
              <a:t>street,</a:t>
            </a:r>
            <a:r>
              <a:rPr lang="zh-TW" altLang="en-US" dirty="0"/>
              <a:t>街道</a:t>
            </a:r>
          </a:p>
          <a:p>
            <a:r>
              <a:rPr lang="en-US" altLang="zh-TW" dirty="0"/>
              <a:t>successful,</a:t>
            </a:r>
            <a:r>
              <a:rPr lang="zh-TW" altLang="en-US" dirty="0"/>
              <a:t>成功的</a:t>
            </a:r>
          </a:p>
          <a:p>
            <a:r>
              <a:rPr lang="en-US" altLang="zh-TW" dirty="0"/>
              <a:t>sugar,</a:t>
            </a:r>
            <a:r>
              <a:rPr lang="zh-TW" altLang="en-US" dirty="0"/>
              <a:t>糖</a:t>
            </a:r>
          </a:p>
          <a:p>
            <a:r>
              <a:rPr lang="en-US" altLang="zh-TW" dirty="0"/>
              <a:t>summer,</a:t>
            </a:r>
            <a:r>
              <a:rPr lang="zh-TW" altLang="en-US" dirty="0"/>
              <a:t>夏天</a:t>
            </a:r>
          </a:p>
          <a:p>
            <a:r>
              <a:rPr lang="en-US" altLang="zh-TW" dirty="0"/>
              <a:t>supermarket,</a:t>
            </a:r>
            <a:r>
              <a:rPr lang="zh-TW" altLang="en-US" dirty="0"/>
              <a:t>超級市場</a:t>
            </a:r>
          </a:p>
          <a:p>
            <a:r>
              <a:rPr lang="en-US" altLang="zh-TW" dirty="0"/>
              <a:t>surprise,</a:t>
            </a:r>
            <a:r>
              <a:rPr lang="zh-TW" altLang="en-US" dirty="0"/>
              <a:t>驚訝、驚喜</a:t>
            </a:r>
          </a:p>
          <a:p>
            <a:r>
              <a:rPr lang="en-US" altLang="zh-TW" dirty="0"/>
              <a:t>sweater,</a:t>
            </a:r>
            <a:r>
              <a:rPr lang="zh-TW" altLang="en-US" dirty="0"/>
              <a:t>毛衣</a:t>
            </a:r>
          </a:p>
          <a:p>
            <a:r>
              <a:rPr lang="en-US" altLang="zh-TW" dirty="0"/>
              <a:t>swim,</a:t>
            </a:r>
            <a:r>
              <a:rPr lang="zh-TW" altLang="en-US" dirty="0"/>
              <a:t>游泳</a:t>
            </a:r>
          </a:p>
          <a:p>
            <a:r>
              <a:rPr lang="en-US" altLang="zh-TW" dirty="0"/>
              <a:t>Taiwan,</a:t>
            </a:r>
            <a:r>
              <a:rPr lang="zh-TW" altLang="en-US" dirty="0"/>
              <a:t>台灣</a:t>
            </a:r>
          </a:p>
          <a:p>
            <a:r>
              <a:rPr lang="en-US" altLang="zh-TW" dirty="0"/>
              <a:t>taxi,</a:t>
            </a:r>
            <a:r>
              <a:rPr lang="zh-TW" altLang="en-US" dirty="0"/>
              <a:t>計程車</a:t>
            </a:r>
          </a:p>
          <a:p>
            <a:r>
              <a:rPr lang="en-US" altLang="zh-TW" dirty="0"/>
              <a:t>Teacher's Day,</a:t>
            </a:r>
            <a:r>
              <a:rPr lang="zh-TW" altLang="en-US" dirty="0"/>
              <a:t>教師節</a:t>
            </a:r>
          </a:p>
          <a:p>
            <a:r>
              <a:rPr lang="en-US" altLang="zh-TW" dirty="0"/>
              <a:t>telephone,</a:t>
            </a:r>
            <a:r>
              <a:rPr lang="zh-TW" altLang="en-US" dirty="0"/>
              <a:t>電話</a:t>
            </a:r>
          </a:p>
          <a:p>
            <a:r>
              <a:rPr lang="en-US" altLang="zh-TW" dirty="0"/>
              <a:t>television,</a:t>
            </a:r>
            <a:r>
              <a:rPr lang="zh-TW" altLang="en-US" dirty="0"/>
              <a:t>電視</a:t>
            </a:r>
          </a:p>
          <a:p>
            <a:r>
              <a:rPr lang="en-US" altLang="zh-TW" dirty="0"/>
              <a:t>Thanksgiving,</a:t>
            </a:r>
            <a:r>
              <a:rPr lang="zh-TW" altLang="en-US" dirty="0"/>
              <a:t>感恩節</a:t>
            </a:r>
          </a:p>
          <a:p>
            <a:r>
              <a:rPr lang="en-US" altLang="zh-TW" dirty="0"/>
              <a:t>thirsty,</a:t>
            </a:r>
            <a:r>
              <a:rPr lang="zh-TW" altLang="en-US" dirty="0"/>
              <a:t>口渴的</a:t>
            </a:r>
          </a:p>
          <a:p>
            <a:r>
              <a:rPr lang="en-US" altLang="zh-TW" dirty="0"/>
              <a:t>thousand,</a:t>
            </a:r>
            <a:r>
              <a:rPr lang="zh-TW" altLang="en-US" dirty="0"/>
              <a:t>千</a:t>
            </a:r>
          </a:p>
          <a:p>
            <a:r>
              <a:rPr lang="en-US" altLang="zh-TW" dirty="0"/>
              <a:t>tomorrow,</a:t>
            </a:r>
            <a:r>
              <a:rPr lang="zh-TW" altLang="en-US" dirty="0"/>
              <a:t>明天</a:t>
            </a:r>
          </a:p>
          <a:p>
            <a:r>
              <a:rPr lang="en-US" altLang="zh-TW" dirty="0"/>
              <a:t>traffic,</a:t>
            </a:r>
            <a:r>
              <a:rPr lang="zh-TW" altLang="en-US" dirty="0"/>
              <a:t>交通</a:t>
            </a:r>
          </a:p>
          <a:p>
            <a:r>
              <a:rPr lang="en-US" altLang="zh-TW" dirty="0"/>
              <a:t>train station,</a:t>
            </a:r>
            <a:r>
              <a:rPr lang="zh-TW" altLang="en-US" dirty="0"/>
              <a:t>火車站</a:t>
            </a:r>
          </a:p>
          <a:p>
            <a:r>
              <a:rPr lang="en-US" altLang="zh-TW" dirty="0"/>
              <a:t>truck,</a:t>
            </a:r>
            <a:r>
              <a:rPr lang="zh-TW" altLang="en-US" dirty="0"/>
              <a:t>貨車</a:t>
            </a:r>
          </a:p>
          <a:p>
            <a:r>
              <a:rPr lang="en-US" altLang="zh-TW" dirty="0"/>
              <a:t>typhoon,</a:t>
            </a:r>
            <a:r>
              <a:rPr lang="zh-TW" altLang="en-US" dirty="0"/>
              <a:t>颱風</a:t>
            </a:r>
          </a:p>
          <a:p>
            <a:r>
              <a:rPr lang="en-US" altLang="zh-TW" dirty="0"/>
              <a:t>umbrella,</a:t>
            </a:r>
            <a:r>
              <a:rPr lang="zh-TW" altLang="en-US" dirty="0"/>
              <a:t>雨傘</a:t>
            </a:r>
          </a:p>
          <a:p>
            <a:r>
              <a:rPr lang="en-US" altLang="zh-TW" dirty="0"/>
              <a:t>uniform,</a:t>
            </a:r>
            <a:r>
              <a:rPr lang="zh-TW" altLang="en-US" dirty="0"/>
              <a:t>制服</a:t>
            </a:r>
          </a:p>
          <a:p>
            <a:r>
              <a:rPr lang="en-US" altLang="zh-TW" dirty="0"/>
              <a:t>vacation,</a:t>
            </a:r>
            <a:r>
              <a:rPr lang="zh-TW" altLang="en-US" dirty="0"/>
              <a:t>假期</a:t>
            </a:r>
          </a:p>
          <a:p>
            <a:r>
              <a:rPr lang="en-US" altLang="zh-TW" dirty="0"/>
              <a:t>vegetable,</a:t>
            </a:r>
            <a:r>
              <a:rPr lang="zh-TW" altLang="en-US" dirty="0"/>
              <a:t>蔬菜</a:t>
            </a:r>
          </a:p>
          <a:p>
            <a:r>
              <a:rPr lang="en-US" altLang="zh-TW" dirty="0"/>
              <a:t>week,</a:t>
            </a:r>
            <a:r>
              <a:rPr lang="zh-TW" altLang="en-US" dirty="0"/>
              <a:t>星期（週）</a:t>
            </a:r>
          </a:p>
          <a:p>
            <a:r>
              <a:rPr lang="en-US" altLang="zh-TW" dirty="0"/>
              <a:t>weekend,</a:t>
            </a:r>
            <a:r>
              <a:rPr lang="zh-TW" altLang="en-US" dirty="0"/>
              <a:t>週末</a:t>
            </a:r>
          </a:p>
          <a:p>
            <a:r>
              <a:rPr lang="en-US" altLang="zh-TW" dirty="0"/>
              <a:t>white,</a:t>
            </a:r>
            <a:r>
              <a:rPr lang="zh-TW" altLang="en-US" dirty="0"/>
              <a:t>白色</a:t>
            </a:r>
          </a:p>
          <a:p>
            <a:r>
              <a:rPr lang="en-US" altLang="zh-TW" dirty="0"/>
              <a:t>window,</a:t>
            </a:r>
            <a:r>
              <a:rPr lang="zh-TW" altLang="en-US" dirty="0"/>
              <a:t>窗戶</a:t>
            </a:r>
          </a:p>
          <a:p>
            <a:r>
              <a:rPr lang="en-US" altLang="zh-TW" dirty="0"/>
              <a:t>winter,</a:t>
            </a:r>
            <a:r>
              <a:rPr lang="zh-TW" altLang="en-US" dirty="0"/>
              <a:t>冬天</a:t>
            </a:r>
          </a:p>
          <a:p>
            <a:r>
              <a:rPr lang="en-US" altLang="zh-TW" dirty="0"/>
              <a:t>yesterday,</a:t>
            </a:r>
            <a:r>
              <a:rPr lang="zh-TW" altLang="en-US" dirty="0"/>
              <a:t>昨天</a:t>
            </a:r>
          </a:p>
          <a:p>
            <a:r>
              <a:rPr lang="en-US" altLang="zh-TW" dirty="0"/>
              <a:t>young,</a:t>
            </a:r>
            <a:r>
              <a:rPr lang="zh-TW" altLang="en-US" dirty="0"/>
              <a:t>年輕</a:t>
            </a:r>
          </a:p>
        </p:txBody>
      </p:sp>
    </p:spTree>
    <p:extLst>
      <p:ext uri="{BB962C8B-B14F-4D97-AF65-F5344CB8AC3E}">
        <p14:creationId xmlns:p14="http://schemas.microsoft.com/office/powerpoint/2010/main" val="4197166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讀取資料 </a:t>
            </a:r>
            <a:r>
              <a:rPr lang="en-US" altLang="zh-TW" dirty="0"/>
              <a:t>.get()</a:t>
            </a:r>
            <a:endParaRPr lang="zh-TW" altLang="en-US" dirty="0"/>
          </a:p>
        </p:txBody>
      </p:sp>
      <p:sp>
        <p:nvSpPr>
          <p:cNvPr id="4" name="文字版面配置區 3"/>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576029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noChangeAspect="1"/>
          </p:cNvPicPr>
          <p:nvPr>
            <p:ph idx="1"/>
          </p:nvPr>
        </p:nvPicPr>
        <p:blipFill>
          <a:blip r:embed="rId3"/>
          <a:stretch>
            <a:fillRect/>
          </a:stretch>
        </p:blipFill>
        <p:spPr>
          <a:xfrm>
            <a:off x="56691" y="1195201"/>
            <a:ext cx="8923937" cy="2980559"/>
          </a:xfrm>
          <a:prstGeom prst="rect">
            <a:avLst/>
          </a:prstGeom>
        </p:spPr>
      </p:pic>
      <p:sp>
        <p:nvSpPr>
          <p:cNvPr id="8" name="向右箭號 7"/>
          <p:cNvSpPr/>
          <p:nvPr/>
        </p:nvSpPr>
        <p:spPr>
          <a:xfrm rot="10800000">
            <a:off x="3611880" y="2324100"/>
            <a:ext cx="846108" cy="4191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 name="群組 10"/>
          <p:cNvGrpSpPr/>
          <p:nvPr/>
        </p:nvGrpSpPr>
        <p:grpSpPr>
          <a:xfrm>
            <a:off x="6819109" y="632461"/>
            <a:ext cx="2214859" cy="6080760"/>
            <a:chOff x="6659178" y="60960"/>
            <a:chExt cx="2401002" cy="6591805"/>
          </a:xfrm>
        </p:grpSpPr>
        <p:pic>
          <p:nvPicPr>
            <p:cNvPr id="9" name="圖片 8"/>
            <p:cNvPicPr>
              <a:picLocks noChangeAspect="1"/>
            </p:cNvPicPr>
            <p:nvPr/>
          </p:nvPicPr>
          <p:blipFill rotWithShape="1">
            <a:blip r:embed="rId4"/>
            <a:srcRect r="20681"/>
            <a:stretch/>
          </p:blipFill>
          <p:spPr>
            <a:xfrm>
              <a:off x="6659178" y="60960"/>
              <a:ext cx="2401002" cy="6591805"/>
            </a:xfrm>
            <a:prstGeom prst="rect">
              <a:avLst/>
            </a:prstGeom>
          </p:spPr>
        </p:pic>
        <p:sp>
          <p:nvSpPr>
            <p:cNvPr id="10" name="圓角矩形 9"/>
            <p:cNvSpPr/>
            <p:nvPr/>
          </p:nvSpPr>
          <p:spPr>
            <a:xfrm>
              <a:off x="6797584" y="2065019"/>
              <a:ext cx="2262596" cy="4587745"/>
            </a:xfrm>
            <a:prstGeom prst="roundRect">
              <a:avLst>
                <a:gd name="adj" fmla="val 3555"/>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88553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刪除資料 </a:t>
            </a:r>
            <a:r>
              <a:rPr lang="en-US" altLang="zh-TW" dirty="0"/>
              <a:t>.delete()</a:t>
            </a:r>
            <a:endParaRPr lang="zh-TW" altLang="en-US" dirty="0"/>
          </a:p>
        </p:txBody>
      </p:sp>
      <p:sp>
        <p:nvSpPr>
          <p:cNvPr id="4" name="文字版面配置區 3"/>
          <p:cNvSpPr>
            <a:spLocks noGrp="1"/>
          </p:cNvSpPr>
          <p:nvPr>
            <p:ph type="body" idx="1"/>
          </p:nvPr>
        </p:nvSpPr>
        <p:spPr/>
        <p:txBody>
          <a:bodyPr/>
          <a:lstStyle/>
          <a:p>
            <a:r>
              <a:rPr lang="en-US" altLang="zh-TW" dirty="0">
                <a:latin typeface="Consolas" panose="020B0609020204030204" pitchFamily="49" charset="0"/>
              </a:rPr>
              <a:t>fb = </a:t>
            </a:r>
            <a:r>
              <a:rPr lang="en-US" altLang="zh-TW" dirty="0" err="1">
                <a:latin typeface="Consolas" panose="020B0609020204030204" pitchFamily="49" charset="0"/>
              </a:rPr>
              <a:t>firebase.FirebaseApplication</a:t>
            </a:r>
            <a:r>
              <a:rPr lang="en-US" altLang="zh-TW" dirty="0">
                <a:latin typeface="Consolas" panose="020B0609020204030204" pitchFamily="49" charset="0"/>
              </a:rPr>
              <a:t>(</a:t>
            </a:r>
            <a:r>
              <a:rPr lang="en-US" altLang="zh-TW" dirty="0" err="1">
                <a:latin typeface="Consolas" panose="020B0609020204030204" pitchFamily="49" charset="0"/>
              </a:rPr>
              <a:t>url</a:t>
            </a:r>
            <a:r>
              <a:rPr lang="en-US" altLang="zh-TW" dirty="0">
                <a:latin typeface="Consolas" panose="020B0609020204030204" pitchFamily="49" charset="0"/>
              </a:rPr>
              <a:t>, None)</a:t>
            </a:r>
          </a:p>
          <a:p>
            <a:r>
              <a:rPr lang="en-US" altLang="zh-TW" dirty="0" err="1">
                <a:latin typeface="Consolas" panose="020B0609020204030204" pitchFamily="49" charset="0"/>
              </a:rPr>
              <a:t>fb.delete</a:t>
            </a:r>
            <a:r>
              <a:rPr lang="en-US" altLang="zh-TW" dirty="0">
                <a:latin typeface="Consolas" panose="020B0609020204030204" pitchFamily="49" charset="0"/>
              </a:rPr>
              <a:t>('</a:t>
            </a:r>
            <a:r>
              <a:rPr lang="en-US" altLang="zh-TW" dirty="0">
                <a:solidFill>
                  <a:srgbClr val="FF0000"/>
                </a:solidFill>
                <a:latin typeface="Consolas" panose="020B0609020204030204" pitchFamily="49" charset="0"/>
              </a:rPr>
              <a:t>/students/</a:t>
            </a:r>
            <a:r>
              <a:rPr lang="en-US" altLang="zh-TW" dirty="0">
                <a:latin typeface="Consolas" panose="020B0609020204030204" pitchFamily="49" charset="0"/>
              </a:rPr>
              <a:t>', </a:t>
            </a:r>
            <a:r>
              <a:rPr lang="en-US" altLang="zh-TW" dirty="0" err="1">
                <a:solidFill>
                  <a:srgbClr val="FF0000"/>
                </a:solidFill>
                <a:latin typeface="Consolas" panose="020B0609020204030204" pitchFamily="49" charset="0"/>
              </a:rPr>
              <a:t>key_id</a:t>
            </a:r>
            <a:r>
              <a:rPr lang="en-US" altLang="zh-TW" dirty="0">
                <a:latin typeface="Consolas" panose="020B0609020204030204" pitchFamily="49" charset="0"/>
              </a:rPr>
              <a:t>)</a:t>
            </a:r>
            <a:endParaRPr lang="zh-TW" altLang="en-US" dirty="0">
              <a:latin typeface="Consolas" panose="020B0609020204030204" pitchFamily="49" charset="0"/>
            </a:endParaRPr>
          </a:p>
        </p:txBody>
      </p:sp>
      <p:sp>
        <p:nvSpPr>
          <p:cNvPr id="3" name="文字方塊 2"/>
          <p:cNvSpPr txBox="1"/>
          <p:nvPr/>
        </p:nvSpPr>
        <p:spPr>
          <a:xfrm>
            <a:off x="2524125" y="5797263"/>
            <a:ext cx="2994922" cy="584775"/>
          </a:xfrm>
          <a:prstGeom prst="rect">
            <a:avLst/>
          </a:prstGeom>
          <a:solidFill>
            <a:srgbClr val="FFFF00"/>
          </a:solidFill>
          <a:ln>
            <a:solidFill>
              <a:srgbClr val="FF0000"/>
            </a:solidFill>
          </a:ln>
        </p:spPr>
        <p:txBody>
          <a:bodyPr wrap="none" rtlCol="0">
            <a:spAutoFit/>
          </a:bodyPr>
          <a:lstStyle/>
          <a:p>
            <a:r>
              <a:rPr lang="zh-TW" altLang="en-US" sz="3200" dirty="0"/>
              <a:t>要先找到 </a:t>
            </a:r>
            <a:r>
              <a:rPr lang="en-US" altLang="zh-TW" sz="3200" dirty="0" err="1"/>
              <a:t>key_id</a:t>
            </a:r>
            <a:endParaRPr lang="zh-TW" altLang="en-US" sz="3200" dirty="0"/>
          </a:p>
        </p:txBody>
      </p:sp>
    </p:spTree>
    <p:extLst>
      <p:ext uri="{BB962C8B-B14F-4D97-AF65-F5344CB8AC3E}">
        <p14:creationId xmlns:p14="http://schemas.microsoft.com/office/powerpoint/2010/main" val="9097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NoSQL</a:t>
            </a:r>
            <a:endParaRPr lang="zh-TW" altLang="en-US" dirty="0"/>
          </a:p>
        </p:txBody>
      </p:sp>
      <p:sp>
        <p:nvSpPr>
          <p:cNvPr id="3" name="內容版面配置區 2"/>
          <p:cNvSpPr>
            <a:spLocks noGrp="1"/>
          </p:cNvSpPr>
          <p:nvPr>
            <p:ph idx="1"/>
          </p:nvPr>
        </p:nvSpPr>
        <p:spPr>
          <a:xfrm>
            <a:off x="628650" y="1346401"/>
            <a:ext cx="7886700" cy="3749474"/>
          </a:xfrm>
        </p:spPr>
        <p:txBody>
          <a:bodyPr>
            <a:noAutofit/>
          </a:bodyPr>
          <a:lstStyle/>
          <a:p>
            <a:pPr>
              <a:lnSpc>
                <a:spcPct val="150000"/>
              </a:lnSpc>
            </a:pPr>
            <a:r>
              <a:rPr lang="en-US" altLang="zh-TW" sz="1800" b="1" dirty="0"/>
              <a:t>NoSQL </a:t>
            </a:r>
            <a:r>
              <a:rPr lang="zh-TW" altLang="en-US" sz="1800" b="1" dirty="0"/>
              <a:t>資料庫採用各種資料模型 </a:t>
            </a:r>
            <a:r>
              <a:rPr lang="en-US" altLang="zh-TW" sz="1800" b="1" dirty="0"/>
              <a:t>(</a:t>
            </a:r>
            <a:r>
              <a:rPr lang="zh-TW" altLang="en-US" sz="1800" b="1" dirty="0"/>
              <a:t>例如：文件、圖形、鍵值、內存和搜尋等</a:t>
            </a:r>
            <a:r>
              <a:rPr lang="en-US" altLang="zh-TW" sz="1800" b="1" dirty="0"/>
              <a:t>) </a:t>
            </a:r>
            <a:r>
              <a:rPr lang="zh-TW" altLang="en-US" sz="1800" b="1" dirty="0"/>
              <a:t>來存取和管理資料。這些類型的資料庫透過放寬傳統關聯式資料庫的一些資料一致性限制，特別針對需要大量資料、低延遲和彈性資料模型的應用程式進行優化。</a:t>
            </a:r>
            <a:endParaRPr lang="en-US" altLang="zh-TW" sz="1800" b="1" dirty="0"/>
          </a:p>
          <a:p>
            <a:pPr>
              <a:lnSpc>
                <a:spcPct val="150000"/>
              </a:lnSpc>
            </a:pPr>
            <a:endParaRPr lang="en-US" altLang="zh-TW" sz="1800" b="1" dirty="0"/>
          </a:p>
          <a:p>
            <a:pPr>
              <a:lnSpc>
                <a:spcPct val="150000"/>
              </a:lnSpc>
            </a:pPr>
            <a:r>
              <a:rPr lang="zh-TW" altLang="en-US" sz="1800" b="1" dirty="0"/>
              <a:t>打破</a:t>
            </a:r>
            <a:r>
              <a:rPr lang="en-US" altLang="zh-TW" sz="1800" b="1" dirty="0"/>
              <a:t>Schema</a:t>
            </a:r>
            <a:r>
              <a:rPr lang="zh-TW" altLang="en-US" sz="1800" b="1" dirty="0"/>
              <a:t>欄位架構的限制</a:t>
            </a:r>
            <a:endParaRPr lang="en-US" altLang="zh-TW" sz="1800" b="1" dirty="0"/>
          </a:p>
          <a:p>
            <a:pPr>
              <a:lnSpc>
                <a:spcPct val="150000"/>
              </a:lnSpc>
            </a:pPr>
            <a:r>
              <a:rPr lang="zh-TW" altLang="en-US" sz="1800" b="1" dirty="0"/>
              <a:t>增加機器就能自動擴充資料庫容量</a:t>
            </a:r>
            <a:endParaRPr lang="zh-TW" altLang="en-US" sz="1800" dirty="0"/>
          </a:p>
        </p:txBody>
      </p:sp>
      <p:sp>
        <p:nvSpPr>
          <p:cNvPr id="4" name="矩形 3"/>
          <p:cNvSpPr/>
          <p:nvPr/>
        </p:nvSpPr>
        <p:spPr>
          <a:xfrm>
            <a:off x="192949" y="5510897"/>
            <a:ext cx="4128951" cy="923330"/>
          </a:xfrm>
          <a:prstGeom prst="rect">
            <a:avLst/>
          </a:prstGeom>
        </p:spPr>
        <p:txBody>
          <a:bodyPr wrap="none">
            <a:spAutoFit/>
          </a:bodyPr>
          <a:lstStyle/>
          <a:p>
            <a:r>
              <a:rPr lang="en-US" altLang="zh-TW" dirty="0">
                <a:hlinkClick r:id="rId2"/>
              </a:rPr>
              <a:t>https://www.ithome.com.tw/news/92506</a:t>
            </a:r>
            <a:endParaRPr lang="en-US" altLang="zh-TW" dirty="0"/>
          </a:p>
          <a:p>
            <a:r>
              <a:rPr lang="en-US" altLang="zh-TW" dirty="0">
                <a:hlinkClick r:id="rId3"/>
              </a:rPr>
              <a:t>https://zh.wikipedia.org/wiki/NoSQL</a:t>
            </a:r>
            <a:endParaRPr lang="en-US" altLang="zh-TW" dirty="0"/>
          </a:p>
          <a:p>
            <a:r>
              <a:rPr lang="en-US" altLang="zh-TW" dirty="0">
                <a:hlinkClick r:id="rId4"/>
              </a:rPr>
              <a:t>https://aws.amazon.com/tw/nosql/</a:t>
            </a:r>
            <a:endParaRPr lang="zh-TW" altLang="en-US" dirty="0"/>
          </a:p>
        </p:txBody>
      </p:sp>
    </p:spTree>
    <p:extLst>
      <p:ext uri="{BB962C8B-B14F-4D97-AF65-F5344CB8AC3E}">
        <p14:creationId xmlns:p14="http://schemas.microsoft.com/office/powerpoint/2010/main" val="415633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hlinkClick r:id="rId2"/>
              </a:rPr>
              <a:t>https://firebase.google.com/</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628650" y="1434902"/>
            <a:ext cx="7886700" cy="4653359"/>
          </a:xfrm>
          <a:prstGeom prst="rect">
            <a:avLst/>
          </a:prstGeom>
        </p:spPr>
      </p:pic>
      <p:sp>
        <p:nvSpPr>
          <p:cNvPr id="5" name="向右箭號 4"/>
          <p:cNvSpPr/>
          <p:nvPr/>
        </p:nvSpPr>
        <p:spPr>
          <a:xfrm rot="14400000">
            <a:off x="2712720" y="3680460"/>
            <a:ext cx="922020" cy="60198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5527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pic>
        <p:nvPicPr>
          <p:cNvPr id="4" name="內容版面配置區 3"/>
          <p:cNvPicPr>
            <a:picLocks noGrp="1" noChangeAspect="1"/>
          </p:cNvPicPr>
          <p:nvPr>
            <p:ph idx="1"/>
          </p:nvPr>
        </p:nvPicPr>
        <p:blipFill>
          <a:blip r:embed="rId2"/>
          <a:stretch>
            <a:fillRect/>
          </a:stretch>
        </p:blipFill>
        <p:spPr>
          <a:xfrm>
            <a:off x="1917654" y="1346200"/>
            <a:ext cx="5308692" cy="4830763"/>
          </a:xfrm>
          <a:prstGeom prst="rect">
            <a:avLst/>
          </a:prstGeom>
        </p:spPr>
      </p:pic>
    </p:spTree>
    <p:extLst>
      <p:ext uri="{BB962C8B-B14F-4D97-AF65-F5344CB8AC3E}">
        <p14:creationId xmlns:p14="http://schemas.microsoft.com/office/powerpoint/2010/main" val="29191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2170777" y="1346200"/>
            <a:ext cx="4802446" cy="4830763"/>
          </a:xfrm>
          <a:prstGeom prst="rect">
            <a:avLst/>
          </a:prstGeom>
        </p:spPr>
      </p:pic>
    </p:spTree>
    <p:extLst>
      <p:ext uri="{BB962C8B-B14F-4D97-AF65-F5344CB8AC3E}">
        <p14:creationId xmlns:p14="http://schemas.microsoft.com/office/powerpoint/2010/main" val="247546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842299" y="1346200"/>
            <a:ext cx="7459402" cy="4830763"/>
          </a:xfrm>
          <a:prstGeom prst="rect">
            <a:avLst/>
          </a:prstGeom>
        </p:spPr>
      </p:pic>
    </p:spTree>
    <p:extLst>
      <p:ext uri="{BB962C8B-B14F-4D97-AF65-F5344CB8AC3E}">
        <p14:creationId xmlns:p14="http://schemas.microsoft.com/office/powerpoint/2010/main" val="328589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628650" y="1607301"/>
            <a:ext cx="7886700" cy="4308560"/>
          </a:xfrm>
          <a:prstGeom prst="rect">
            <a:avLst/>
          </a:prstGeom>
        </p:spPr>
      </p:pic>
      <p:sp>
        <p:nvSpPr>
          <p:cNvPr id="5" name="向右箭號 4"/>
          <p:cNvSpPr/>
          <p:nvPr/>
        </p:nvSpPr>
        <p:spPr>
          <a:xfrm rot="10800000">
            <a:off x="1173480" y="2270760"/>
            <a:ext cx="922020" cy="60198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rot="10800000">
            <a:off x="3922395" y="2659380"/>
            <a:ext cx="922020" cy="60198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6996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144243" y="86505"/>
            <a:ext cx="5287167" cy="3258675"/>
          </a:xfrm>
          <a:prstGeom prst="rect">
            <a:avLst/>
          </a:prstGeom>
          <a:ln>
            <a:solidFill>
              <a:srgbClr val="FF0000"/>
            </a:solidFill>
          </a:ln>
        </p:spPr>
      </p:pic>
      <p:pic>
        <p:nvPicPr>
          <p:cNvPr id="5" name="圖片 4"/>
          <p:cNvPicPr>
            <a:picLocks noChangeAspect="1"/>
          </p:cNvPicPr>
          <p:nvPr/>
        </p:nvPicPr>
        <p:blipFill>
          <a:blip r:embed="rId3"/>
          <a:stretch>
            <a:fillRect/>
          </a:stretch>
        </p:blipFill>
        <p:spPr>
          <a:xfrm>
            <a:off x="3368040" y="3274149"/>
            <a:ext cx="5604088" cy="3450828"/>
          </a:xfrm>
          <a:prstGeom prst="rect">
            <a:avLst/>
          </a:prstGeom>
          <a:ln>
            <a:solidFill>
              <a:srgbClr val="FF0000"/>
            </a:solidFill>
          </a:ln>
        </p:spPr>
      </p:pic>
    </p:spTree>
    <p:extLst>
      <p:ext uri="{BB962C8B-B14F-4D97-AF65-F5344CB8AC3E}">
        <p14:creationId xmlns:p14="http://schemas.microsoft.com/office/powerpoint/2010/main" val="2757681682"/>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TotalTime>
  <Words>1572</Words>
  <Application>Microsoft Office PowerPoint</Application>
  <PresentationFormat>如螢幕大小 (4:3)</PresentationFormat>
  <Paragraphs>338</Paragraphs>
  <Slides>26</Slides>
  <Notes>4</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微軟正黑體</vt:lpstr>
      <vt:lpstr>Arial</vt:lpstr>
      <vt:lpstr>Calibri</vt:lpstr>
      <vt:lpstr>Calibri Light</vt:lpstr>
      <vt:lpstr>Consolas</vt:lpstr>
      <vt:lpstr>Office 佈景主題</vt:lpstr>
      <vt:lpstr>Firebase 資料庫</vt:lpstr>
      <vt:lpstr>PowerPoint 簡報</vt:lpstr>
      <vt:lpstr>NoSQL</vt:lpstr>
      <vt:lpstr>https://firebase.google.com/</vt:lpstr>
      <vt:lpstr>PowerPoint 簡報</vt:lpstr>
      <vt:lpstr>PowerPoint 簡報</vt:lpstr>
      <vt:lpstr>PowerPoint 簡報</vt:lpstr>
      <vt:lpstr>PowerPoint 簡報</vt:lpstr>
      <vt:lpstr>PowerPoint 簡報</vt:lpstr>
      <vt:lpstr>PowerPoint 簡報</vt:lpstr>
      <vt:lpstr>PowerPoint 簡報</vt:lpstr>
      <vt:lpstr>PowerPoint 簡報</vt:lpstr>
      <vt:lpstr>開放權限</vt:lpstr>
      <vt:lpstr>測試寫入資料</vt:lpstr>
      <vt:lpstr>PowerPoint 簡報</vt:lpstr>
      <vt:lpstr>寫入資料 .post()</vt:lpstr>
      <vt:lpstr>PowerPoint 簡報</vt:lpstr>
      <vt:lpstr>PowerPoint 簡報</vt:lpstr>
      <vt:lpstr>PowerPoint 簡報</vt:lpstr>
      <vt:lpstr>Exercise 1: 批次新增資料</vt:lpstr>
      <vt:lpstr>PowerPoint 簡報</vt:lpstr>
      <vt:lpstr>進階版: 從 .csv 匯入資料</vt:lpstr>
      <vt:lpstr>PowerPoint 簡報</vt:lpstr>
      <vt:lpstr>讀取資料 .get()</vt:lpstr>
      <vt:lpstr>PowerPoint 簡報</vt:lpstr>
      <vt:lpstr>刪除資料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CC Lee</dc:creator>
  <cp:lastModifiedBy>李季青</cp:lastModifiedBy>
  <cp:revision>95</cp:revision>
  <dcterms:created xsi:type="dcterms:W3CDTF">2019-11-17T15:17:41Z</dcterms:created>
  <dcterms:modified xsi:type="dcterms:W3CDTF">2021-05-05T05:34:20Z</dcterms:modified>
</cp:coreProperties>
</file>