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78" r:id="rId2"/>
    <p:sldId id="280" r:id="rId3"/>
    <p:sldId id="279" r:id="rId4"/>
    <p:sldId id="281" r:id="rId5"/>
    <p:sldId id="282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00"/>
    <a:srgbClr val="FFFFCC"/>
    <a:srgbClr val="FFFF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74967" autoAdjust="0"/>
  </p:normalViewPr>
  <p:slideViewPr>
    <p:cSldViewPr snapToGrid="0">
      <p:cViewPr varScale="1">
        <p:scale>
          <a:sx n="51" d="100"/>
          <a:sy n="51" d="100"/>
        </p:scale>
        <p:origin x="1716" y="48"/>
      </p:cViewPr>
      <p:guideLst>
        <p:guide orient="horz" pos="697"/>
        <p:guide pos="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655" tIns="46988" rIns="95655" bIns="469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4612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TW" dirty="0" err="1" smtClean="0"/>
              <a:t>ABefg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uvwXY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87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7664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7176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3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AutoShape 6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31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600" b="1">
                <a:solidFill>
                  <a:schemeClr val="tx2"/>
                </a:solidFill>
                <a:ea typeface="新細明體" pitchFamily="18" charset="-120"/>
              </a:rPr>
              <a:t>Database System Concepts, 5th Ed</a:t>
            </a:r>
            <a:r>
              <a:rPr lang="en-US" altLang="zh-TW" sz="1600">
                <a:ea typeface="新細明體" pitchFamily="18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©Silberschatz, Korth and Sudarshan</a:t>
            </a:r>
            <a:b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See 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  <a:hlinkClick r:id="rId4"/>
              </a:rPr>
              <a:t>www.db-book.com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 for conditions on re-use </a:t>
            </a:r>
          </a:p>
        </p:txBody>
      </p:sp>
      <p:sp>
        <p:nvSpPr>
          <p:cNvPr id="2211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211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6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B50452B-F31D-4C8E-ACC9-83749CC625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4025" y="361950"/>
            <a:ext cx="2019300" cy="58689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6125" y="361950"/>
            <a:ext cx="5905500" cy="58689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82638" y="1327150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9475" y="1327150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2638" y="1327150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36195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201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611188" y="1111250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642938" y="6264275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Project #1 </a:t>
            </a:r>
            <a:r>
              <a:rPr lang="en-US" altLang="zh-TW" dirty="0" err="1" smtClean="0">
                <a:ea typeface="新細明體" pitchFamily="18" charset="-120"/>
              </a:rPr>
              <a:t>EZChess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37699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作業分組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修課共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人，每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1~3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人自由報隊，共取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16~20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隊。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特別允許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人拆成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隊，但要在報告中註明這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隊相互參考與討論。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抽簽將隊伍分散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為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ABCD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四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組，每組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4~5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隊為原則。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作業驗收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助教林子益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李季青老師實驗室，管理大樓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4F)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期中檢驗時間：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5/10 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課堂時間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每隊都要查驗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期末競賽時間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預賽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：各組自行決定對戰規則，取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名晉級，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6/20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前賽完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期末競賽時間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複賽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6/21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由助教主持八強到冠軍三輪決賽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遊戲方法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</a:t>
            </a:r>
            <a:endParaRPr lang="en-US" altLang="zh-TW" sz="20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在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8x8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棋盤上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，雙方各有五個棋子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err="1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ABefg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: AB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可四方向移動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1~2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格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,</a:t>
            </a:r>
            <a:r>
              <a:rPr lang="en-US" altLang="zh-TW" sz="1800" b="1" dirty="0" err="1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efg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為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格</a:t>
            </a: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err="1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XYuvw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: XY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可</a:t>
            </a:r>
            <a:r>
              <a:rPr lang="zh-TW" altLang="en-US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四方向移動</a:t>
            </a:r>
            <a:r>
              <a:rPr lang="en-US" altLang="zh-TW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1~2</a:t>
            </a:r>
            <a:r>
              <a:rPr lang="zh-TW" altLang="en-US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格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,</a:t>
            </a:r>
            <a:r>
              <a:rPr lang="en-US" altLang="zh-TW" sz="1800" b="1" dirty="0" err="1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uvw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為</a:t>
            </a:r>
            <a:r>
              <a:rPr lang="en-US" altLang="zh-TW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格</a:t>
            </a:r>
            <a:endParaRPr lang="en-US" altLang="zh-TW" sz="1800" b="1" dirty="0" smtClean="0">
              <a:solidFill>
                <a:srgbClr val="0033CC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該次移動落於對方棋子上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即可吃掉對方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zh-TW" sz="1600" b="1" u="sng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61" y="4337281"/>
            <a:ext cx="19155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8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遊戲規則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327150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遊戲規則：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開局：在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8x8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棋盤上，設定起始棋局，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棋局可隨機產生，裁判揭開棋局後，雙方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自行以鍵盤輸入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滑鼠點選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或讀入文字檔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等方式輸入各自作業的程式中。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輸入：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AB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方先移動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，在輸入開局狀態後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即視同第一次輸入，應開始運算並輸出回應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之後雙方輪流輸入對方棋步，並在時間內輸出回應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(3)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回應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具可讀性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即可，可用純文字座標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(e.g. A(1,4)-(1,5))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、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文字碼繪圖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如右上圖示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、或圖形界面呈現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順序： 由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AB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方先移動，雙方每次必須輪流移動一子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動作： 可在無阻擋狀態下移入空格，或吃掉對方在目的地上的棋子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時間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： 每次輸入之後的回應時間必須小於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秒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服從裁判判決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          但每局有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次機會可延長該次回應最多至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秒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23" y="1405808"/>
            <a:ext cx="19155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1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遊戲結果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58326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複賽之遊戲細則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群組內初賽可自定其他競賽規則</a:t>
            </a:r>
            <a:r>
              <a:rPr lang="en-US" altLang="zh-TW" sz="2000" b="1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2000" b="1" smtClean="0">
                <a:latin typeface="細明體" pitchFamily="49" charset="-120"/>
                <a:ea typeface="細明體" pitchFamily="49" charset="-120"/>
              </a:rPr>
              <a:t>：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交手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過程中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，有以下情形者，失誤方必須終止該局競賽，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並記錄其餘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子數為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0 (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全滅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，而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對手餘子數則以當時現況記錄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--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 1.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失誤方為第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次在輸入之後等待回應時間超過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秒，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 2.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失誤方在輸入之後等待回應時間超過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秒，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3.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失誤方在輸入對手回應之棋步時發生錯誤，影響正常對戰，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 4.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失誤方回應不合法的棋步，以致無法完成棋局</a:t>
            </a:r>
            <a:endParaRPr lang="en-US" altLang="zh-TW" sz="16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交手過程順利，則以下列方式計算勝負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--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每局雙方交手最多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回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共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40 moves)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，結束後計算餘子數，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2.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相同棋局由雙方互換各下一局，餘子數加總，裁定較多者為勝方。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(3)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平手加賽規則如下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--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600" b="1" dirty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1.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裁判揭開棋局，雙方猜拳，勝者</a:t>
            </a:r>
            <a:r>
              <a:rPr lang="zh-TW" altLang="en-US" sz="1600" b="1" u="sng" dirty="0" smtClean="0">
                <a:latin typeface="細明體" pitchFamily="49" charset="-120"/>
                <a:ea typeface="細明體" pitchFamily="49" charset="-120"/>
              </a:rPr>
              <a:t>由隊員決定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自選為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AB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方或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XY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方</a:t>
            </a:r>
            <a:endParaRPr lang="en-US" altLang="zh-TW" sz="16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   2.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XY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方在開始下棋之前，可</a:t>
            </a:r>
            <a:r>
              <a:rPr lang="zh-TW" altLang="en-US" sz="1600" b="1" u="sng" dirty="0" smtClean="0">
                <a:latin typeface="細明體" pitchFamily="49" charset="-120"/>
                <a:ea typeface="細明體" pitchFamily="49" charset="-120"/>
              </a:rPr>
              <a:t>由隊員決定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將棋盤上任一子的位置換到某個空格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3.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完成一局加賽後，如餘子數平手，則裁定由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XY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方勝出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4.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以上第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項須在</a:t>
            </a: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600" b="1" dirty="0">
                <a:latin typeface="細明體" pitchFamily="49" charset="-120"/>
                <a:ea typeface="細明體" pitchFamily="49" charset="-120"/>
              </a:rPr>
              <a:t>秒內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決定，然後第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2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項在接下來的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秒內決定</a:t>
            </a:r>
            <a:endParaRPr lang="en-US" altLang="zh-TW" sz="1600" b="1" dirty="0">
              <a:latin typeface="細明體" pitchFamily="49" charset="-120"/>
              <a:ea typeface="細明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579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成績判定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2492"/>
            <a:ext cx="8355013" cy="4903788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作業成績總分</a:t>
            </a:r>
            <a:r>
              <a:rPr lang="en-US" altLang="zh-TW" sz="2000" b="1" dirty="0">
                <a:latin typeface="細明體" pitchFamily="49" charset="-120"/>
                <a:ea typeface="細明體" pitchFamily="49" charset="-120"/>
              </a:rPr>
              <a:t>100</a:t>
            </a: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分，佔學期總成績</a:t>
            </a:r>
            <a:r>
              <a:rPr lang="en-US" altLang="zh-TW" sz="2000" b="1" dirty="0">
                <a:latin typeface="細明體" pitchFamily="49" charset="-120"/>
                <a:ea typeface="細明體" pitchFamily="49" charset="-120"/>
              </a:rPr>
              <a:t>50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%</a:t>
            </a:r>
            <a:endParaRPr lang="zh-TW" altLang="en-US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準時通過期中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Demo 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可得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分，遲交將大比例扣分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由助教確認可以進行遊戲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包含先後手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及在時間之內回應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此時不拘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UI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與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AI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程度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期末競賽總分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初賽每組取前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名進入八強賽，未晉級者得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 前八強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分，前四強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分，亞軍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分，冠軍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書面報告及程式界面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不論是否晉級，各隊都要上傳報告，否則整體作業都以零分計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作業上傳截止時間為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6/22(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二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晚間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23:59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書面報告格式不拘：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介紹所使用的方法、實作的觀察與改進、競賽結果與心得討論等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須繳交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Word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檔案，並列出隊員貢獻度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助教據此微調成績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endParaRPr lang="en-US" altLang="zh-TW" sz="2000" b="1" dirty="0" smtClean="0">
              <a:latin typeface="華康中黑體" pitchFamily="49" charset="-120"/>
              <a:ea typeface="華康中黑體" pitchFamily="49" charset="-120"/>
            </a:endParaRPr>
          </a:p>
          <a:p>
            <a:pPr lvl="1">
              <a:lnSpc>
                <a:spcPct val="90000"/>
              </a:lnSpc>
            </a:pPr>
            <a:endParaRPr lang="zh-TW" altLang="zh-TW" sz="2000" b="1" u="sng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6621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複賽對戰表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50503" y="4204251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A-1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25982" y="4204251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B-2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01461" y="4204251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A-2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76940" y="4204251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B-1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52419" y="4204251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27898" y="4204251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D-2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03377" y="4204251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C-2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78859" y="4204251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D-1</a:t>
            </a:r>
            <a:endParaRPr lang="zh-TW" altLang="en-US" dirty="0"/>
          </a:p>
        </p:txBody>
      </p:sp>
      <p:cxnSp>
        <p:nvCxnSpPr>
          <p:cNvPr id="15" name="肘形接點 14"/>
          <p:cNvCxnSpPr>
            <a:stCxn id="4" idx="0"/>
            <a:endCxn id="5" idx="0"/>
          </p:cNvCxnSpPr>
          <p:nvPr/>
        </p:nvCxnSpPr>
        <p:spPr bwMode="auto">
          <a:xfrm rot="5400000" flipH="1" flipV="1">
            <a:off x="2205662" y="3820962"/>
            <a:ext cx="21600" cy="7754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肘形接點 15"/>
          <p:cNvCxnSpPr>
            <a:stCxn id="6" idx="0"/>
            <a:endCxn id="7" idx="0"/>
          </p:cNvCxnSpPr>
          <p:nvPr/>
        </p:nvCxnSpPr>
        <p:spPr bwMode="auto">
          <a:xfrm rot="5400000" flipH="1" flipV="1">
            <a:off x="3756620" y="3820962"/>
            <a:ext cx="21600" cy="7754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肘形接點 16"/>
          <p:cNvCxnSpPr>
            <a:stCxn id="8" idx="0"/>
            <a:endCxn id="9" idx="0"/>
          </p:cNvCxnSpPr>
          <p:nvPr/>
        </p:nvCxnSpPr>
        <p:spPr bwMode="auto">
          <a:xfrm rot="5400000" flipH="1" flipV="1">
            <a:off x="5313990" y="3820962"/>
            <a:ext cx="21600" cy="7754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肘形接點 17"/>
          <p:cNvCxnSpPr>
            <a:stCxn id="10" idx="0"/>
            <a:endCxn id="11" idx="0"/>
          </p:cNvCxnSpPr>
          <p:nvPr/>
        </p:nvCxnSpPr>
        <p:spPr bwMode="auto">
          <a:xfrm rot="5400000" flipH="1" flipV="1">
            <a:off x="6864950" y="3820960"/>
            <a:ext cx="21600" cy="77548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肘形接點 21"/>
          <p:cNvCxnSpPr/>
          <p:nvPr/>
        </p:nvCxnSpPr>
        <p:spPr bwMode="auto">
          <a:xfrm rot="5400000" flipH="1" flipV="1">
            <a:off x="3055964" y="3043679"/>
            <a:ext cx="10800" cy="1548000"/>
          </a:xfrm>
          <a:prstGeom prst="bentConnector3">
            <a:avLst>
              <a:gd name="adj1" fmla="val 38246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肘形接點 37"/>
          <p:cNvCxnSpPr/>
          <p:nvPr/>
        </p:nvCxnSpPr>
        <p:spPr bwMode="auto">
          <a:xfrm rot="5400000" flipH="1" flipV="1">
            <a:off x="6130458" y="3046994"/>
            <a:ext cx="10800" cy="1548000"/>
          </a:xfrm>
          <a:prstGeom prst="bentConnector3">
            <a:avLst>
              <a:gd name="adj1" fmla="val 38246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肘形接點 38"/>
          <p:cNvCxnSpPr/>
          <p:nvPr/>
        </p:nvCxnSpPr>
        <p:spPr bwMode="auto">
          <a:xfrm rot="5400000" flipH="1" flipV="1">
            <a:off x="4558099" y="1795496"/>
            <a:ext cx="10800" cy="3240000"/>
          </a:xfrm>
          <a:prstGeom prst="bentConnector3">
            <a:avLst>
              <a:gd name="adj1" fmla="val 38246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線接點 42"/>
          <p:cNvCxnSpPr/>
          <p:nvPr/>
        </p:nvCxnSpPr>
        <p:spPr bwMode="auto">
          <a:xfrm flipV="1">
            <a:off x="4563499" y="2574233"/>
            <a:ext cx="0" cy="4373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3198573"/>
      </p:ext>
    </p:extLst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1470090131</TotalTime>
  <Words>905</Words>
  <Application>Microsoft Office PowerPoint</Application>
  <PresentationFormat>如螢幕大小 (4:3)</PresentationFormat>
  <Paragraphs>70</Paragraphs>
  <Slides>5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Monotype Sorts</vt:lpstr>
      <vt:lpstr>細明體</vt:lpstr>
      <vt:lpstr>華康中黑體</vt:lpstr>
      <vt:lpstr>新細明體</vt:lpstr>
      <vt:lpstr>標楷體</vt:lpstr>
      <vt:lpstr>Helvetica</vt:lpstr>
      <vt:lpstr>Times New Roman</vt:lpstr>
      <vt:lpstr>Webdings</vt:lpstr>
      <vt:lpstr>db-5-grey</vt:lpstr>
      <vt:lpstr>Clip</vt:lpstr>
      <vt:lpstr>Project #1 EZChess</vt:lpstr>
      <vt:lpstr>遊戲規則</vt:lpstr>
      <vt:lpstr>遊戲結果</vt:lpstr>
      <vt:lpstr>成績判定</vt:lpstr>
      <vt:lpstr>複賽對戰表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王妤霈</cp:lastModifiedBy>
  <cp:revision>541</cp:revision>
  <cp:lastPrinted>1999-12-01T19:45:26Z</cp:lastPrinted>
  <dcterms:created xsi:type="dcterms:W3CDTF">1999-12-01T16:48:44Z</dcterms:created>
  <dcterms:modified xsi:type="dcterms:W3CDTF">2021-04-26T08:39:54Z</dcterms:modified>
</cp:coreProperties>
</file>