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5" r:id="rId1"/>
  </p:sldMasterIdLst>
  <p:notesMasterIdLst>
    <p:notesMasterId r:id="rId4"/>
  </p:notesMasterIdLst>
  <p:handoutMasterIdLst>
    <p:handoutMasterId r:id="rId5"/>
  </p:handoutMasterIdLst>
  <p:sldIdLst>
    <p:sldId id="278" r:id="rId2"/>
    <p:sldId id="279" r:id="rId3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Helvetic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Helvetic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Helvetic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Helvetic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97">
          <p15:clr>
            <a:srgbClr val="A4A3A4"/>
          </p15:clr>
        </p15:guide>
        <p15:guide id="2" pos="46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008000"/>
    <a:srgbClr val="FF0000"/>
    <a:srgbClr val="FFFFCC"/>
    <a:srgbClr val="FFFF99"/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4" autoAdjust="0"/>
    <p:restoredTop sz="94595" autoAdjust="0"/>
  </p:normalViewPr>
  <p:slideViewPr>
    <p:cSldViewPr snapToGrid="0">
      <p:cViewPr varScale="1">
        <p:scale>
          <a:sx n="64" d="100"/>
          <a:sy n="64" d="100"/>
        </p:scale>
        <p:origin x="1336" y="56"/>
      </p:cViewPr>
      <p:guideLst>
        <p:guide orient="horz" pos="697"/>
        <p:guide pos="46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6825" y="727075"/>
            <a:ext cx="4781550" cy="3586163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5655" tIns="46988" rIns="95655" bIns="4698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 smtClean="0"/>
              <a:t>Click to edit Master text styles</a:t>
            </a:r>
          </a:p>
          <a:p>
            <a:pPr lvl="1"/>
            <a:r>
              <a:rPr lang="en-US" altLang="zh-TW" noProof="0" smtClean="0"/>
              <a:t>Second level</a:t>
            </a:r>
          </a:p>
          <a:p>
            <a:pPr lvl="2"/>
            <a:r>
              <a:rPr lang="en-US" altLang="zh-TW" noProof="0" smtClean="0"/>
              <a:t>Third level</a:t>
            </a:r>
          </a:p>
          <a:p>
            <a:pPr lvl="3"/>
            <a:r>
              <a:rPr lang="en-US" altLang="zh-TW" noProof="0" smtClean="0"/>
              <a:t>Fourth level</a:t>
            </a:r>
          </a:p>
          <a:p>
            <a:pPr lvl="4"/>
            <a:r>
              <a:rPr lang="en-US" altLang="zh-TW" noProof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446124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4" Type="http://schemas.openxmlformats.org/officeDocument/2006/relationships/hyperlink" Target="http://www.db-book.com/" TargetMode="Externa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Rectangle 1030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81" name="Clip" r:id="rId3" imgW="0" imgH="0" progId="">
                  <p:embed/>
                </p:oleObj>
              </mc:Choice>
              <mc:Fallback>
                <p:oleObj name="Clip" r:id="rId3" imgW="0" imgH="0" progId="">
                  <p:embed/>
                  <p:pic>
                    <p:nvPicPr>
                      <p:cNvPr id="0" name="AutoShape 73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397000"/>
                        <a:ext cx="6096000" cy="406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1031"/>
          <p:cNvSpPr txBox="1">
            <a:spLocks noChangeArrowheads="1"/>
          </p:cNvSpPr>
          <p:nvPr/>
        </p:nvSpPr>
        <p:spPr bwMode="auto">
          <a:xfrm>
            <a:off x="2673350" y="5726113"/>
            <a:ext cx="3694113" cy="79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TW" sz="1600" b="1">
                <a:solidFill>
                  <a:schemeClr val="tx2"/>
                </a:solidFill>
                <a:ea typeface="新細明體" pitchFamily="18" charset="-120"/>
              </a:rPr>
              <a:t>Database System Concepts, 5th Ed</a:t>
            </a:r>
            <a:r>
              <a:rPr lang="en-US" altLang="zh-TW" sz="1600">
                <a:ea typeface="新細明體" pitchFamily="18" charset="-120"/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zh-TW" sz="1200" b="1">
                <a:solidFill>
                  <a:schemeClr val="tx2"/>
                </a:solidFill>
                <a:ea typeface="新細明體" pitchFamily="18" charset="-120"/>
              </a:rPr>
              <a:t>©Silberschatz, Korth and Sudarshan</a:t>
            </a:r>
            <a:br>
              <a:rPr lang="en-US" altLang="zh-TW" sz="1200" b="1">
                <a:solidFill>
                  <a:schemeClr val="tx2"/>
                </a:solidFill>
                <a:ea typeface="新細明體" pitchFamily="18" charset="-120"/>
              </a:rPr>
            </a:br>
            <a:r>
              <a:rPr lang="en-US" altLang="zh-TW" sz="1200" b="1">
                <a:solidFill>
                  <a:schemeClr val="tx2"/>
                </a:solidFill>
                <a:ea typeface="新細明體" pitchFamily="18" charset="-120"/>
              </a:rPr>
              <a:t>See </a:t>
            </a:r>
            <a:r>
              <a:rPr lang="en-US" altLang="zh-TW" sz="1200" b="1">
                <a:solidFill>
                  <a:schemeClr val="tx2"/>
                </a:solidFill>
                <a:ea typeface="新細明體" pitchFamily="18" charset="-120"/>
                <a:hlinkClick r:id="rId4"/>
              </a:rPr>
              <a:t>www.db-book.com</a:t>
            </a:r>
            <a:r>
              <a:rPr lang="en-US" altLang="zh-TW" sz="1200" b="1">
                <a:solidFill>
                  <a:schemeClr val="tx2"/>
                </a:solidFill>
                <a:ea typeface="新細明體" pitchFamily="18" charset="-120"/>
              </a:rPr>
              <a:t> for conditions on re-use </a:t>
            </a:r>
          </a:p>
        </p:txBody>
      </p:sp>
      <p:sp>
        <p:nvSpPr>
          <p:cNvPr id="221186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Click to edit Master title style</a:t>
            </a:r>
          </a:p>
        </p:txBody>
      </p:sp>
      <p:sp>
        <p:nvSpPr>
          <p:cNvPr id="221187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en-US" altLang="zh-TW"/>
              <a:t>Click to edit Master subtitle style</a:t>
            </a:r>
          </a:p>
        </p:txBody>
      </p:sp>
      <p:sp>
        <p:nvSpPr>
          <p:cNvPr id="6" name="Rectangle 1028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2862263" y="5780088"/>
            <a:ext cx="344805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600">
                <a:solidFill>
                  <a:srgbClr val="578963"/>
                </a:solidFill>
                <a:latin typeface="Times New Roman" pitchFamily="18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sldNum" sz="quarter" idx="11"/>
          </p:nvPr>
        </p:nvSpPr>
        <p:spPr bwMode="auto">
          <a:xfrm>
            <a:off x="6596063" y="6218238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rgbClr val="578963"/>
                </a:solidFill>
                <a:latin typeface="Times New Roman" pitchFamily="18" charset="0"/>
                <a:ea typeface="新細明體" pitchFamily="18" charset="-120"/>
              </a:defRPr>
            </a:lvl1pPr>
          </a:lstStyle>
          <a:p>
            <a:pPr>
              <a:defRPr/>
            </a:pPr>
            <a:fld id="{0B50452B-F31D-4C8E-ACC9-83749CC625CF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04025" y="361950"/>
            <a:ext cx="2019300" cy="586898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746125" y="361950"/>
            <a:ext cx="5905500" cy="586898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782638" y="1327150"/>
            <a:ext cx="3754437" cy="4903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89475" y="1327150"/>
            <a:ext cx="3754438" cy="4903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82638" y="1327150"/>
            <a:ext cx="7661275" cy="4903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22016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746125" y="361950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220168" name="Freeform 8"/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/>
            <a:ahLst/>
            <a:cxnLst>
              <a:cxn ang="0">
                <a:pos x="0" y="59"/>
              </a:cxn>
              <a:cxn ang="0">
                <a:pos x="2" y="48"/>
              </a:cxn>
              <a:cxn ang="0">
                <a:pos x="9" y="34"/>
              </a:cxn>
              <a:cxn ang="0">
                <a:pos x="17" y="25"/>
              </a:cxn>
              <a:cxn ang="0">
                <a:pos x="30" y="17"/>
              </a:cxn>
              <a:cxn ang="0">
                <a:pos x="45" y="10"/>
              </a:cxn>
              <a:cxn ang="0">
                <a:pos x="57" y="6"/>
              </a:cxn>
              <a:cxn ang="0">
                <a:pos x="70" y="2"/>
              </a:cxn>
              <a:cxn ang="0">
                <a:pos x="85" y="0"/>
              </a:cxn>
              <a:cxn ang="0">
                <a:pos x="100" y="0"/>
              </a:cxn>
              <a:cxn ang="0">
                <a:pos x="118" y="0"/>
              </a:cxn>
              <a:cxn ang="0">
                <a:pos x="137" y="0"/>
              </a:cxn>
              <a:cxn ang="0">
                <a:pos x="154" y="2"/>
              </a:cxn>
              <a:cxn ang="0">
                <a:pos x="173" y="6"/>
              </a:cxn>
              <a:cxn ang="0">
                <a:pos x="192" y="8"/>
              </a:cxn>
              <a:cxn ang="0">
                <a:pos x="209" y="12"/>
              </a:cxn>
              <a:cxn ang="0">
                <a:pos x="224" y="15"/>
              </a:cxn>
              <a:cxn ang="0">
                <a:pos x="239" y="19"/>
              </a:cxn>
              <a:cxn ang="0">
                <a:pos x="254" y="23"/>
              </a:cxn>
              <a:cxn ang="0">
                <a:pos x="266" y="25"/>
              </a:cxn>
              <a:cxn ang="0">
                <a:pos x="273" y="27"/>
              </a:cxn>
              <a:cxn ang="0">
                <a:pos x="283" y="31"/>
              </a:cxn>
              <a:cxn ang="0">
                <a:pos x="279" y="44"/>
              </a:cxn>
              <a:cxn ang="0">
                <a:pos x="273" y="42"/>
              </a:cxn>
              <a:cxn ang="0">
                <a:pos x="260" y="40"/>
              </a:cxn>
              <a:cxn ang="0">
                <a:pos x="241" y="36"/>
              </a:cxn>
              <a:cxn ang="0">
                <a:pos x="230" y="34"/>
              </a:cxn>
              <a:cxn ang="0">
                <a:pos x="218" y="32"/>
              </a:cxn>
              <a:cxn ang="0">
                <a:pos x="207" y="31"/>
              </a:cxn>
              <a:cxn ang="0">
                <a:pos x="196" y="29"/>
              </a:cxn>
              <a:cxn ang="0">
                <a:pos x="182" y="27"/>
              </a:cxn>
              <a:cxn ang="0">
                <a:pos x="173" y="25"/>
              </a:cxn>
              <a:cxn ang="0">
                <a:pos x="163" y="23"/>
              </a:cxn>
              <a:cxn ang="0">
                <a:pos x="154" y="21"/>
              </a:cxn>
              <a:cxn ang="0">
                <a:pos x="142" y="19"/>
              </a:cxn>
              <a:cxn ang="0">
                <a:pos x="110" y="15"/>
              </a:cxn>
              <a:cxn ang="0">
                <a:pos x="83" y="21"/>
              </a:cxn>
              <a:cxn ang="0">
                <a:pos x="59" y="29"/>
              </a:cxn>
              <a:cxn ang="0">
                <a:pos x="53" y="31"/>
              </a:cxn>
              <a:cxn ang="0">
                <a:pos x="43" y="34"/>
              </a:cxn>
              <a:cxn ang="0">
                <a:pos x="32" y="38"/>
              </a:cxn>
              <a:cxn ang="0">
                <a:pos x="23" y="44"/>
              </a:cxn>
              <a:cxn ang="0">
                <a:pos x="7" y="55"/>
              </a:cxn>
              <a:cxn ang="0">
                <a:pos x="2" y="61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TW" altLang="en-US">
              <a:ea typeface="新細明體" pitchFamily="18" charset="-120"/>
            </a:endParaRPr>
          </a:p>
        </p:txBody>
      </p:sp>
      <p:sp>
        <p:nvSpPr>
          <p:cNvPr id="220173" name="Line 13"/>
          <p:cNvSpPr>
            <a:spLocks noChangeShapeType="1"/>
          </p:cNvSpPr>
          <p:nvPr/>
        </p:nvSpPr>
        <p:spPr bwMode="auto">
          <a:xfrm flipV="1">
            <a:off x="611188" y="1111250"/>
            <a:ext cx="7824787" cy="22225"/>
          </a:xfrm>
          <a:prstGeom prst="line">
            <a:avLst/>
          </a:prstGeom>
          <a:noFill/>
          <a:ln w="57150">
            <a:solidFill>
              <a:srgbClr val="CC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/>
          </a:p>
        </p:txBody>
      </p:sp>
      <p:sp>
        <p:nvSpPr>
          <p:cNvPr id="220174" name="Line 14"/>
          <p:cNvSpPr>
            <a:spLocks noChangeShapeType="1"/>
          </p:cNvSpPr>
          <p:nvPr/>
        </p:nvSpPr>
        <p:spPr bwMode="auto">
          <a:xfrm flipV="1">
            <a:off x="642938" y="6264275"/>
            <a:ext cx="7824787" cy="22225"/>
          </a:xfrm>
          <a:prstGeom prst="line">
            <a:avLst/>
          </a:prstGeom>
          <a:noFill/>
          <a:ln w="57150">
            <a:solidFill>
              <a:srgbClr val="CC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90000"/>
        <a:buFont typeface="Monotype Sort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80000"/>
        <a:buFont typeface="Monotype Sorts" pitchFamily="2" charset="2"/>
        <a:buChar char="l"/>
        <a:defRPr kumimoji="1" sz="2800">
          <a:solidFill>
            <a:schemeClr val="tx1"/>
          </a:solidFill>
          <a:latin typeface="+mn-lt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75000"/>
        <a:buFont typeface="Webdings" pitchFamily="18" charset="2"/>
        <a:buChar char="4"/>
        <a:defRPr kumimoji="1" sz="2400">
          <a:solidFill>
            <a:schemeClr val="tx1"/>
          </a:solidFill>
          <a:latin typeface="+mn-lt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Char char="–"/>
        <a:defRPr kumimoji="1" sz="2000">
          <a:solidFill>
            <a:schemeClr val="tx1"/>
          </a:solidFill>
          <a:latin typeface="+mn-lt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2000">
          <a:solidFill>
            <a:schemeClr val="tx1"/>
          </a:solidFill>
          <a:latin typeface="+mn-lt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>
                <a:ea typeface="新細明體" pitchFamily="18" charset="-120"/>
              </a:rPr>
              <a:t>XOR Simulator</a:t>
            </a:r>
            <a:endParaRPr lang="zh-TW" altLang="en-US" dirty="0" smtClean="0">
              <a:ea typeface="新細明體" pitchFamily="18" charset="-12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3550" y="1237699"/>
            <a:ext cx="8355013" cy="49037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TW" altLang="en-US" sz="2000" b="1" dirty="0" smtClean="0">
                <a:latin typeface="細明體" pitchFamily="49" charset="-120"/>
                <a:ea typeface="細明體" pitchFamily="49" charset="-120"/>
              </a:rPr>
              <a:t>作業分組與驗收</a:t>
            </a:r>
            <a:endParaRPr lang="en-US" altLang="zh-TW" sz="2000" b="1" dirty="0" smtClean="0">
              <a:latin typeface="細明體" pitchFamily="49" charset="-120"/>
              <a:ea typeface="細明體" pitchFamily="49" charset="-120"/>
            </a:endParaRPr>
          </a:p>
          <a:p>
            <a:pPr lvl="1">
              <a:lnSpc>
                <a:spcPct val="90000"/>
              </a:lnSpc>
            </a:pP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不分組，每個人都要實作 </a:t>
            </a: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(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代替 </a:t>
            </a: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Qu3</a:t>
            </a:r>
            <a:r>
              <a:rPr lang="en-US" altLang="zh-TW" sz="1800" b="1" dirty="0">
                <a:latin typeface="細明體" pitchFamily="49" charset="-120"/>
                <a:ea typeface="細明體" pitchFamily="49" charset="-120"/>
              </a:rPr>
              <a:t>, </a:t>
            </a:r>
            <a:r>
              <a:rPr lang="zh-TW" altLang="en-US" sz="1800" b="1" dirty="0">
                <a:latin typeface="細明體" pitchFamily="49" charset="-120"/>
                <a:ea typeface="細明體" pitchFamily="49" charset="-120"/>
              </a:rPr>
              <a:t>滿分</a:t>
            </a:r>
            <a:r>
              <a:rPr lang="en-US" altLang="zh-TW" sz="1800" b="1" dirty="0">
                <a:latin typeface="細明體" pitchFamily="49" charset="-120"/>
                <a:ea typeface="細明體" pitchFamily="49" charset="-120"/>
              </a:rPr>
              <a:t>100%)</a:t>
            </a:r>
            <a:endParaRPr lang="zh-TW" altLang="en-US" sz="1800" b="1" dirty="0" smtClean="0">
              <a:latin typeface="細明體" pitchFamily="49" charset="-120"/>
              <a:ea typeface="細明體" pitchFamily="49" charset="-120"/>
            </a:endParaRPr>
          </a:p>
          <a:p>
            <a:pPr lvl="1">
              <a:lnSpc>
                <a:spcPct val="90000"/>
              </a:lnSpc>
            </a:pP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6/14(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一</a:t>
            </a: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) 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端午節當天上傳 </a:t>
            </a: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Word 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或 </a:t>
            </a: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pdf 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檔到 </a:t>
            </a: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e-learning system</a:t>
            </a:r>
          </a:p>
          <a:p>
            <a:pPr>
              <a:lnSpc>
                <a:spcPct val="90000"/>
              </a:lnSpc>
            </a:pPr>
            <a:r>
              <a:rPr lang="zh-TW" altLang="en-US" sz="2000" b="1" dirty="0" smtClean="0">
                <a:latin typeface="細明體" pitchFamily="49" charset="-120"/>
                <a:ea typeface="細明體" pitchFamily="49" charset="-120"/>
              </a:rPr>
              <a:t>作業內容</a:t>
            </a:r>
            <a:endParaRPr lang="en-US" altLang="zh-TW" sz="2000" b="1" dirty="0">
              <a:latin typeface="細明體" pitchFamily="49" charset="-120"/>
              <a:ea typeface="細明體" pitchFamily="49" charset="-120"/>
            </a:endParaRPr>
          </a:p>
          <a:p>
            <a:pPr lvl="1">
              <a:lnSpc>
                <a:spcPct val="90000"/>
              </a:lnSpc>
            </a:pP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實作二層類神經網路</a:t>
            </a: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(MLP)</a:t>
            </a:r>
          </a:p>
          <a:p>
            <a:pPr lvl="1">
              <a:lnSpc>
                <a:spcPct val="90000"/>
              </a:lnSpc>
            </a:pP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模擬一個 </a:t>
            </a: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XOR 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函數</a:t>
            </a: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, 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訓練資料如右</a:t>
            </a:r>
            <a:endParaRPr lang="en-US" altLang="zh-TW" sz="1800" b="1" dirty="0" smtClean="0">
              <a:latin typeface="細明體" pitchFamily="49" charset="-120"/>
              <a:ea typeface="細明體" pitchFamily="49" charset="-120"/>
            </a:endParaRPr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zh-TW" sz="1800" b="1" dirty="0">
                <a:latin typeface="細明體" pitchFamily="49" charset="-120"/>
                <a:ea typeface="細明體" pitchFamily="49" charset="-120"/>
              </a:rPr>
              <a:t> </a:t>
            </a: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  input(</a:t>
            </a:r>
            <a:r>
              <a:rPr lang="en-US" altLang="zh-TW" sz="1800" b="1" dirty="0" err="1" smtClean="0">
                <a:latin typeface="細明體" pitchFamily="49" charset="-120"/>
                <a:ea typeface="細明體" pitchFamily="49" charset="-120"/>
              </a:rPr>
              <a:t>x,y</a:t>
            </a: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), output(z1,z2)</a:t>
            </a:r>
          </a:p>
          <a:p>
            <a:pPr lvl="1">
              <a:lnSpc>
                <a:spcPct val="90000"/>
              </a:lnSpc>
            </a:pP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目標是重現教學影片中的訓練過程</a:t>
            </a:r>
            <a:endParaRPr lang="en-US" altLang="zh-TW" sz="1800" b="1" dirty="0" smtClean="0">
              <a:latin typeface="細明體" pitchFamily="49" charset="-120"/>
              <a:ea typeface="細明體" pitchFamily="49" charset="-120"/>
            </a:endParaRPr>
          </a:p>
          <a:p>
            <a:pPr lvl="1">
              <a:lnSpc>
                <a:spcPct val="90000"/>
              </a:lnSpc>
            </a:pP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必須在</a:t>
            </a: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Word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中呈現收歛過程的資訊：</a:t>
            </a:r>
            <a:endParaRPr lang="en-US" altLang="zh-TW" sz="1800" b="1" dirty="0" smtClean="0">
              <a:latin typeface="細明體" pitchFamily="49" charset="-120"/>
              <a:ea typeface="細明體" pitchFamily="49" charset="-120"/>
            </a:endParaRPr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zh-TW" sz="1800" b="1" dirty="0">
                <a:latin typeface="細明體" pitchFamily="49" charset="-120"/>
                <a:ea typeface="細明體" pitchFamily="49" charset="-120"/>
              </a:rPr>
              <a:t> </a:t>
            </a: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 (1) 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展示權值矩陣 </a:t>
            </a: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W1 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與 </a:t>
            </a: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W2 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之初始值、訓練變化、最終值</a:t>
            </a:r>
            <a:endParaRPr lang="en-US" altLang="zh-TW" sz="1800" b="1" dirty="0" smtClean="0">
              <a:latin typeface="細明體" pitchFamily="49" charset="-120"/>
              <a:ea typeface="細明體" pitchFamily="49" charset="-120"/>
            </a:endParaRPr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zh-TW" sz="1800" b="1" dirty="0">
                <a:latin typeface="細明體" pitchFamily="49" charset="-120"/>
                <a:ea typeface="細明體" pitchFamily="49" charset="-120"/>
              </a:rPr>
              <a:t> </a:t>
            </a: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 (2) 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繪出上題中權值矩陣 </a:t>
            </a: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W1 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所對應的切割直線</a:t>
            </a:r>
            <a:endParaRPr lang="en-US" altLang="zh-TW" sz="1800" b="1" dirty="0" smtClean="0">
              <a:latin typeface="細明體" pitchFamily="49" charset="-120"/>
              <a:ea typeface="細明體" pitchFamily="49" charset="-120"/>
            </a:endParaRPr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zh-TW" sz="1800" b="1" dirty="0">
                <a:latin typeface="細明體" pitchFamily="49" charset="-120"/>
                <a:ea typeface="細明體" pitchFamily="49" charset="-120"/>
              </a:rPr>
              <a:t> </a:t>
            </a: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 (3) 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列出 </a:t>
            </a: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MSE 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的相對變化</a:t>
            </a:r>
            <a:endParaRPr lang="en-US" altLang="zh-TW" sz="1800" b="1" dirty="0" smtClean="0">
              <a:latin typeface="細明體" pitchFamily="49" charset="-120"/>
              <a:ea typeface="細明體" pitchFamily="49" charset="-120"/>
            </a:endParaRPr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zh-TW" sz="1800" b="1" dirty="0" smtClean="0">
                <a:latin typeface="細明體" pitchFamily="49" charset="-120"/>
                <a:ea typeface="細明體" pitchFamily="49" charset="-120"/>
              </a:rPr>
              <a:t>  (4) </a:t>
            </a:r>
            <a:r>
              <a:rPr lang="zh-TW" altLang="en-US" sz="1800" b="1" dirty="0" smtClean="0">
                <a:latin typeface="細明體" pitchFamily="49" charset="-120"/>
                <a:ea typeface="細明體" pitchFamily="49" charset="-120"/>
              </a:rPr>
              <a:t>變化過程如何呈現以及用幾個階段呈現，請各別發揮。</a:t>
            </a:r>
            <a:endParaRPr lang="en-US" altLang="zh-TW" sz="1800" b="1" dirty="0" smtClean="0">
              <a:latin typeface="細明體" pitchFamily="49" charset="-120"/>
              <a:ea typeface="細明體" pitchFamily="49" charset="-120"/>
            </a:endParaRPr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zh-TW" sz="1600" b="1" dirty="0">
                <a:solidFill>
                  <a:srgbClr val="C00000"/>
                </a:solidFill>
                <a:latin typeface="細明體" pitchFamily="49" charset="-120"/>
                <a:ea typeface="細明體" pitchFamily="49" charset="-120"/>
              </a:rPr>
              <a:t> </a:t>
            </a:r>
            <a:r>
              <a:rPr lang="en-US" altLang="zh-TW" sz="1600" b="1" dirty="0" smtClean="0">
                <a:solidFill>
                  <a:srgbClr val="C00000"/>
                </a:solidFill>
                <a:latin typeface="細明體" pitchFamily="49" charset="-120"/>
                <a:ea typeface="細明體" pitchFamily="49" charset="-120"/>
              </a:rPr>
              <a:t>  Note: </a:t>
            </a:r>
            <a:r>
              <a:rPr lang="zh-TW" altLang="en-US" sz="1600" b="1" dirty="0" smtClean="0">
                <a:solidFill>
                  <a:srgbClr val="C00000"/>
                </a:solidFill>
                <a:latin typeface="細明體" pitchFamily="49" charset="-120"/>
                <a:ea typeface="細明體" pitchFamily="49" charset="-120"/>
              </a:rPr>
              <a:t>你訓練出來的</a:t>
            </a:r>
            <a:r>
              <a:rPr lang="en-US" altLang="zh-TW" sz="1600" b="1" dirty="0" smtClean="0">
                <a:solidFill>
                  <a:srgbClr val="C00000"/>
                </a:solidFill>
                <a:latin typeface="細明體" pitchFamily="49" charset="-120"/>
                <a:ea typeface="細明體" pitchFamily="49" charset="-120"/>
              </a:rPr>
              <a:t>W1,W2 </a:t>
            </a:r>
            <a:r>
              <a:rPr lang="zh-TW" altLang="en-US" sz="1600" b="1" dirty="0" smtClean="0">
                <a:solidFill>
                  <a:srgbClr val="C00000"/>
                </a:solidFill>
                <a:latin typeface="細明體" pitchFamily="49" charset="-120"/>
                <a:ea typeface="細明體" pitchFamily="49" charset="-120"/>
              </a:rPr>
              <a:t>以及切割直線</a:t>
            </a:r>
            <a:r>
              <a:rPr lang="en-US" altLang="zh-TW" sz="1600" b="1" dirty="0" smtClean="0">
                <a:solidFill>
                  <a:srgbClr val="C00000"/>
                </a:solidFill>
                <a:latin typeface="細明體" pitchFamily="49" charset="-120"/>
                <a:ea typeface="細明體" pitchFamily="49" charset="-120"/>
              </a:rPr>
              <a:t>,</a:t>
            </a:r>
            <a:r>
              <a:rPr lang="zh-TW" altLang="en-US" sz="1600" b="1" dirty="0" smtClean="0">
                <a:solidFill>
                  <a:srgbClr val="C00000"/>
                </a:solidFill>
                <a:latin typeface="細明體" pitchFamily="49" charset="-120"/>
                <a:ea typeface="細明體" pitchFamily="49" charset="-120"/>
              </a:rPr>
              <a:t>不會和教學影片相同</a:t>
            </a:r>
            <a:endParaRPr lang="en-US" altLang="zh-TW" sz="1600" b="1" dirty="0" smtClean="0">
              <a:solidFill>
                <a:srgbClr val="C00000"/>
              </a:solidFill>
              <a:latin typeface="細明體" pitchFamily="49" charset="-120"/>
              <a:ea typeface="細明體" pitchFamily="49" charset="-120"/>
            </a:endParaRPr>
          </a:p>
          <a:p>
            <a:pPr marL="457200" lvl="1" indent="0">
              <a:lnSpc>
                <a:spcPct val="90000"/>
              </a:lnSpc>
              <a:buNone/>
            </a:pPr>
            <a:endParaRPr lang="en-US" altLang="zh-TW" sz="1800" b="1" dirty="0" smtClean="0">
              <a:latin typeface="細明體" pitchFamily="49" charset="-120"/>
              <a:ea typeface="細明體" pitchFamily="49" charset="-120"/>
            </a:endParaRPr>
          </a:p>
          <a:p>
            <a:pPr lvl="1">
              <a:lnSpc>
                <a:spcPct val="90000"/>
              </a:lnSpc>
            </a:pPr>
            <a:endParaRPr lang="en-US" altLang="zh-TW" sz="1800" b="1" dirty="0" smtClean="0">
              <a:latin typeface="細明體" pitchFamily="49" charset="-120"/>
              <a:ea typeface="細明體" pitchFamily="49" charset="-120"/>
            </a:endParaRPr>
          </a:p>
          <a:p>
            <a:pPr lvl="1">
              <a:lnSpc>
                <a:spcPct val="90000"/>
              </a:lnSpc>
            </a:pPr>
            <a:endParaRPr lang="en-US" altLang="zh-TW" sz="1800" b="1" dirty="0" smtClean="0">
              <a:latin typeface="細明體" pitchFamily="49" charset="-120"/>
              <a:ea typeface="細明體" pitchFamily="49" charset="-120"/>
            </a:endParaRPr>
          </a:p>
          <a:p>
            <a:pPr lvl="1">
              <a:lnSpc>
                <a:spcPct val="90000"/>
              </a:lnSpc>
            </a:pPr>
            <a:endParaRPr lang="en-US" altLang="zh-TW" sz="1800" b="1" dirty="0" smtClean="0">
              <a:solidFill>
                <a:srgbClr val="C00000"/>
              </a:solidFill>
              <a:latin typeface="細明體" pitchFamily="49" charset="-120"/>
              <a:ea typeface="細明體" pitchFamily="49" charset="-120"/>
            </a:endParaRPr>
          </a:p>
          <a:p>
            <a:pPr marL="457200" lvl="1" indent="0">
              <a:lnSpc>
                <a:spcPct val="90000"/>
              </a:lnSpc>
              <a:buNone/>
            </a:pPr>
            <a:endParaRPr lang="zh-TW" altLang="zh-TW" sz="1600" b="1" u="sng" dirty="0" smtClean="0">
              <a:latin typeface="標楷體" pitchFamily="65" charset="-120"/>
              <a:ea typeface="標楷體" pitchFamily="65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3676" y="2886866"/>
            <a:ext cx="2706543" cy="1336461"/>
          </a:xfrm>
          <a:prstGeom prst="rect">
            <a:avLst/>
          </a:prstGeom>
        </p:spPr>
      </p:pic>
      <p:sp>
        <p:nvSpPr>
          <p:cNvPr id="2" name="文字方塊 1"/>
          <p:cNvSpPr txBox="1"/>
          <p:nvPr/>
        </p:nvSpPr>
        <p:spPr>
          <a:xfrm>
            <a:off x="5486398" y="2549239"/>
            <a:ext cx="1561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Training Data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371816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課程補充問卷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6/14</a:t>
            </a:r>
            <a:r>
              <a:rPr lang="zh-TW" altLang="en-US" dirty="0" smtClean="0"/>
              <a:t>上傳作業時，請一併繳交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   課程補充問卷</a:t>
            </a:r>
            <a:r>
              <a:rPr lang="en-US" altLang="zh-TW" dirty="0" smtClean="0"/>
              <a:t>(</a:t>
            </a:r>
            <a:r>
              <a:rPr lang="zh-TW" altLang="en-US" dirty="0" smtClean="0"/>
              <a:t>以</a:t>
            </a:r>
            <a:r>
              <a:rPr lang="en-US" altLang="zh-TW" dirty="0" smtClean="0"/>
              <a:t>word or pdf</a:t>
            </a:r>
            <a:r>
              <a:rPr lang="zh-TW" altLang="en-US" dirty="0" smtClean="0"/>
              <a:t>上傳即可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35070787"/>
      </p:ext>
    </p:extLst>
  </p:cSld>
  <p:clrMapOvr>
    <a:masterClrMapping/>
  </p:clrMapOvr>
</p:sld>
</file>

<file path=ppt/theme/theme1.xml><?xml version="1.0" encoding="utf-8"?>
<a:theme xmlns:a="http://schemas.openxmlformats.org/drawingml/2006/main" name="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lnDef>
  </a:objectDefaults>
  <a:extraClrSchemeLst>
    <a:extraClrScheme>
      <a:clrScheme name="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Settings\mt\Application Data\Microsoft\Templates\db-5-grey.pot</Template>
  <TotalTime>1470090900</TotalTime>
  <Words>190</Words>
  <Application>Microsoft Office PowerPoint</Application>
  <PresentationFormat>如螢幕大小 (4:3)</PresentationFormat>
  <Paragraphs>22</Paragraphs>
  <Slides>2</Slides>
  <Notes>1</Notes>
  <HiddenSlides>0</HiddenSlides>
  <MMClips>0</MMClips>
  <ScaleCrop>false</ScaleCrop>
  <HeadingPairs>
    <vt:vector size="8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11" baseType="lpstr">
      <vt:lpstr>細明體</vt:lpstr>
      <vt:lpstr>新細明體</vt:lpstr>
      <vt:lpstr>標楷體</vt:lpstr>
      <vt:lpstr>Helvetica</vt:lpstr>
      <vt:lpstr>Monotype Sorts</vt:lpstr>
      <vt:lpstr>Times New Roman</vt:lpstr>
      <vt:lpstr>Webdings</vt:lpstr>
      <vt:lpstr>db-5-grey</vt:lpstr>
      <vt:lpstr>Clip</vt:lpstr>
      <vt:lpstr>XOR Simulator</vt:lpstr>
      <vt:lpstr>課程補充問卷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4:  SQL</dc:title>
  <dc:creator>Marilyn Turnamian</dc:creator>
  <cp:lastModifiedBy>王妤霈</cp:lastModifiedBy>
  <cp:revision>556</cp:revision>
  <cp:lastPrinted>1999-12-01T19:45:26Z</cp:lastPrinted>
  <dcterms:created xsi:type="dcterms:W3CDTF">1999-12-01T16:48:44Z</dcterms:created>
  <dcterms:modified xsi:type="dcterms:W3CDTF">2021-06-01T07:45:37Z</dcterms:modified>
</cp:coreProperties>
</file>