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45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9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16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5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76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73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50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22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76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09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7E1D-99B4-4E90-94D3-9398C87792F8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B7EA-478B-4CF2-B84B-6D7B8F046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4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348414" y="854075"/>
          <a:ext cx="280828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485720" imgH="1143000" progId="Equation.DSMT4">
                  <p:embed/>
                </p:oleObj>
              </mc:Choice>
              <mc:Fallback>
                <p:oleObj name="Equation" r:id="rId3" imgW="1485720" imgH="114300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4" y="854075"/>
                        <a:ext cx="2808287" cy="1697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51589" y="2687638"/>
          <a:ext cx="3887787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1942920" imgH="1143000" progId="Equation.DSMT4">
                  <p:embed/>
                </p:oleObj>
              </mc:Choice>
              <mc:Fallback>
                <p:oleObj name="Equation" r:id="rId5" imgW="1942920" imgH="1143000" progId="Equation.DSMT4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9" y="2687638"/>
                        <a:ext cx="3887787" cy="1866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424113" y="2060575"/>
          <a:ext cx="3346450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7" imgW="2654280" imgH="2158920" progId="Equation.DSMT4">
                  <p:embed/>
                </p:oleObj>
              </mc:Choice>
              <mc:Fallback>
                <p:oleObj name="Equation" r:id="rId7" imgW="2654280" imgH="2158920" progId="Equation.DSMT4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060575"/>
                        <a:ext cx="3346450" cy="359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2782888" y="836613"/>
            <a:ext cx="33829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719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19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19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19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19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91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>
              <a:spcBef>
                <a:spcPct val="50000"/>
              </a:spcBef>
            </a:pPr>
            <a:r>
              <a:rPr kumimoji="1" lang="en-US" altLang="zh-TW" sz="2600" b="1">
                <a:solidFill>
                  <a:srgbClr val="CC3399"/>
                </a:solidFill>
                <a:latin typeface="Arial" panose="020B0604020202020204" pitchFamily="34" charset="0"/>
                <a:ea typeface="全真粗黑體" pitchFamily="49" charset="-120"/>
              </a:rPr>
              <a:t>H.S.I </a:t>
            </a:r>
            <a:r>
              <a:rPr kumimoji="1" lang="zh-TW" altLang="en-US" sz="2600" b="1">
                <a:solidFill>
                  <a:srgbClr val="CC3399"/>
                </a:solidFill>
                <a:latin typeface="Arial" panose="020B0604020202020204" pitchFamily="34" charset="0"/>
                <a:ea typeface="全真粗黑體" pitchFamily="49" charset="-120"/>
              </a:rPr>
              <a:t>彩色轉換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6024564" y="1773238"/>
            <a:ext cx="1587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10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38889" y="4668838"/>
          <a:ext cx="3671887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imgW="2006280" imgH="1143000" progId="Equation.DSMT4">
                  <p:embed/>
                </p:oleObj>
              </mc:Choice>
              <mc:Fallback>
                <p:oleObj name="Equation" r:id="rId9" imgW="2006280" imgH="1143000" progId="Equation.DSMT4">
                  <p:embed/>
                  <p:pic>
                    <p:nvPicPr>
                      <p:cNvPr id="41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9" y="4668838"/>
                        <a:ext cx="3671887" cy="1643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45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84" y="90487"/>
            <a:ext cx="8399585" cy="66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7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12628" y="219463"/>
            <a:ext cx="110049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zh-TW" altLang="zh-TW" sz="2400" kern="100" dirty="0">
                <a:latin typeface="Times New Roman" panose="02020603050405020304" pitchFamily="18" charset="0"/>
              </a:rPr>
              <a:t>依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GIF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的檔案格式規範，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(a)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一張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GIF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影像之最大尺寸，其長寬容許各多少畫素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? </a:t>
            </a:r>
            <a:endParaRPr lang="en-US" altLang="zh-TW" sz="2400" kern="100" dirty="0" smtClean="0">
              <a:latin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altLang="zh-TW" sz="2400" kern="1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b)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一張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GIF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影像之調色盤，最少需有多少種顏色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?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[ANS]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en-US" altLang="zh-TW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(a)Screen width/ height </a:t>
            </a:r>
            <a:r>
              <a:rPr lang="zh-TW" altLang="zh-TW" sz="2400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皆只有</a:t>
            </a:r>
            <a:r>
              <a:rPr lang="en-US" altLang="zh-TW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 2 bytes (16-bit) </a:t>
            </a:r>
            <a:r>
              <a:rPr lang="zh-TW" altLang="zh-TW" sz="2400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所以最大尺寸為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marL="228600" indent="228600" algn="just">
              <a:spcAft>
                <a:spcPts val="0"/>
              </a:spcAft>
            </a:pPr>
            <a:r>
              <a:rPr lang="en-US" altLang="zh-TW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(FFFF FFFF)h x (FFFF FFFF)h  = (2^16-1) x (2^16 -1) =  65535 x 65535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en-US" altLang="zh-TW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(b) </a:t>
            </a:r>
            <a:r>
              <a:rPr lang="en-US" altLang="zh-TW" sz="2400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cr</a:t>
            </a:r>
            <a:r>
              <a:rPr lang="en-US" altLang="zh-TW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 = (000)b = 0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marL="228600" indent="228600" algn="just">
              <a:spcAft>
                <a:spcPts val="0"/>
              </a:spcAft>
            </a:pPr>
            <a:r>
              <a:rPr lang="en-US" altLang="zh-TW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2 ^ (cr+1) =2   </a:t>
            </a:r>
            <a:r>
              <a:rPr lang="zh-TW" altLang="zh-TW" sz="2400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最少需有</a:t>
            </a:r>
            <a:r>
              <a:rPr lang="en-US" altLang="zh-TW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TW" altLang="zh-TW" sz="2400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色</a:t>
            </a:r>
            <a:endParaRPr lang="en-US" altLang="zh-TW" sz="2400" kern="1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2628" y="3494514"/>
            <a:ext cx="10889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+mj-lt"/>
              <a:buAutoNum type="arabicPeriod" startAt="2"/>
              <a:tabLst>
                <a:tab pos="228600" algn="l"/>
              </a:tabLst>
            </a:pPr>
            <a:r>
              <a:rPr lang="zh-TW" altLang="zh-TW" sz="2400" kern="100" dirty="0" smtClean="0">
                <a:latin typeface="Times New Roman" panose="02020603050405020304" pitchFamily="18" charset="0"/>
              </a:rPr>
              <a:t>就</a:t>
            </a:r>
            <a:r>
              <a:rPr lang="en-US" altLang="zh-TW" sz="2400" kern="100" dirty="0" smtClean="0">
                <a:latin typeface="Times New Roman" panose="02020603050405020304" pitchFamily="18" charset="0"/>
              </a:rPr>
              <a:t>HIS</a:t>
            </a:r>
            <a:r>
              <a:rPr lang="zh-TW" altLang="zh-TW" sz="2400" kern="100" dirty="0" smtClean="0">
                <a:latin typeface="Times New Roman" panose="02020603050405020304" pitchFamily="18" charset="0"/>
              </a:rPr>
              <a:t>與</a:t>
            </a:r>
            <a:r>
              <a:rPr lang="en-US" altLang="zh-TW" sz="2400" kern="100" dirty="0" smtClean="0">
                <a:latin typeface="Times New Roman" panose="02020603050405020304" pitchFamily="18" charset="0"/>
              </a:rPr>
              <a:t>RGB</a:t>
            </a:r>
            <a:r>
              <a:rPr lang="zh-TW" altLang="zh-TW" sz="2400" kern="100" dirty="0" smtClean="0">
                <a:latin typeface="Times New Roman" panose="02020603050405020304" pitchFamily="18" charset="0"/>
              </a:rPr>
              <a:t>色彩之轉換，請問</a:t>
            </a:r>
            <a:r>
              <a:rPr lang="en-US" altLang="zh-TW" sz="2400" kern="100" dirty="0" smtClean="0">
                <a:latin typeface="Times New Roman" panose="02020603050405020304" pitchFamily="18" charset="0"/>
              </a:rPr>
              <a:t> Hue=0 </a:t>
            </a:r>
            <a:r>
              <a:rPr lang="zh-TW" altLang="zh-TW" sz="2400" kern="100" dirty="0" smtClean="0">
                <a:latin typeface="Times New Roman" panose="02020603050405020304" pitchFamily="18" charset="0"/>
              </a:rPr>
              <a:t>是否保證</a:t>
            </a:r>
            <a:r>
              <a:rPr lang="en-US" altLang="zh-TW" sz="2400" kern="100" dirty="0" smtClean="0">
                <a:latin typeface="Times New Roman" panose="02020603050405020304" pitchFamily="18" charset="0"/>
              </a:rPr>
              <a:t> G=B=0? 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zh-TW" altLang="zh-TW" sz="2400" kern="100" dirty="0" smtClean="0">
                <a:latin typeface="Times New Roman" panose="02020603050405020304" pitchFamily="18" charset="0"/>
              </a:rPr>
              <a:t>請說明為什麼或舉反例。</a:t>
            </a:r>
          </a:p>
          <a:p>
            <a:pPr algn="just">
              <a:spcAft>
                <a:spcPts val="0"/>
              </a:spcAft>
            </a:pPr>
            <a:r>
              <a:rPr lang="en-US" altLang="zh-TW" sz="2400" kern="100" dirty="0" smtClean="0">
                <a:latin typeface="Times New Roman" panose="02020603050405020304" pitchFamily="18" charset="0"/>
              </a:rPr>
              <a:t> </a:t>
            </a:r>
            <a:endParaRPr lang="zh-TW" altLang="zh-TW" sz="24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en-US" altLang="zh-TW" sz="2400" b="1" kern="1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Ans</a:t>
            </a:r>
            <a:r>
              <a:rPr lang="en-US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</a:rPr>
              <a:t>]:</a:t>
            </a:r>
            <a:endParaRPr lang="zh-TW" altLang="zh-TW" sz="24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endParaRPr lang="zh-TW" altLang="zh-TW" sz="2400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zh-TW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不能保證，如要</a:t>
            </a:r>
            <a:r>
              <a:rPr lang="en-US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</a:rPr>
              <a:t>G=B=0 </a:t>
            </a:r>
            <a:r>
              <a:rPr lang="zh-TW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則只能在</a:t>
            </a:r>
            <a:r>
              <a:rPr lang="en-US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zh-TW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軸上移動，</a:t>
            </a:r>
            <a:r>
              <a:rPr lang="en-US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</a:rPr>
              <a:t>Hue=0</a:t>
            </a:r>
            <a:r>
              <a:rPr lang="zh-TW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是一塊三角形區域</a:t>
            </a:r>
            <a:r>
              <a:rPr lang="en-US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</a:rPr>
              <a:t> ((0,0,0), (1, 1, 1), (1,0,0)) </a:t>
            </a:r>
            <a:r>
              <a:rPr lang="zh-TW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不限於</a:t>
            </a:r>
            <a:r>
              <a:rPr lang="en-US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zh-TW" altLang="zh-TW" sz="2400" b="1" kern="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軸</a:t>
            </a:r>
            <a:endParaRPr lang="zh-TW" altLang="zh-TW" sz="2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0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02211" y="1733982"/>
            <a:ext cx="119619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zh-TW" altLang="zh-TW" sz="2400" kern="100" dirty="0">
                <a:latin typeface="Times New Roman" panose="02020603050405020304" pitchFamily="18" charset="0"/>
              </a:rPr>
              <a:t>今有二劑顏料，其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 (C, M, Y, K) 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值為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 (0, 0.60, 0.20, 0.20)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與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(0.40, 0.20, 0, 0.20), 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則</a:t>
            </a:r>
            <a:r>
              <a:rPr lang="zh-TW" altLang="zh-TW" sz="2400" kern="100" dirty="0" smtClean="0">
                <a:latin typeface="Times New Roman" panose="02020603050405020304" pitchFamily="18" charset="0"/>
              </a:rPr>
              <a:t>以下</a:t>
            </a:r>
            <a:endParaRPr lang="en-US" altLang="zh-TW" sz="2400" kern="100" dirty="0" smtClean="0">
              <a:latin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altLang="zh-TW" sz="2400" kern="100" dirty="0" smtClean="0">
                <a:latin typeface="Times New Roman" panose="02020603050405020304" pitchFamily="18" charset="0"/>
              </a:rPr>
              <a:t>A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, </a:t>
            </a:r>
            <a:r>
              <a:rPr lang="en-US" altLang="zh-TW" sz="2400" kern="100" dirty="0" smtClean="0">
                <a:latin typeface="Times New Roman" panose="02020603050405020304" pitchFamily="18" charset="0"/>
              </a:rPr>
              <a:t>B</a:t>
            </a:r>
            <a:r>
              <a:rPr lang="zh-TW" altLang="zh-TW" sz="2400" kern="100" dirty="0" smtClean="0">
                <a:latin typeface="Times New Roman" panose="02020603050405020304" pitchFamily="18" charset="0"/>
              </a:rPr>
              <a:t>二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色之中</a:t>
            </a:r>
            <a:r>
              <a:rPr lang="zh-TW" altLang="zh-TW" sz="2400" kern="100" dirty="0" smtClean="0">
                <a:latin typeface="Times New Roman" panose="02020603050405020304" pitchFamily="18" charset="0"/>
              </a:rPr>
              <a:t>，何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者不可由這二劑顏料混合而產生</a:t>
            </a:r>
            <a:r>
              <a:rPr lang="zh-TW" altLang="zh-TW" sz="2400" kern="100" dirty="0" smtClean="0">
                <a:latin typeface="Times New Roman" panose="02020603050405020304" pitchFamily="18" charset="0"/>
              </a:rPr>
              <a:t>？請</a:t>
            </a:r>
            <a:r>
              <a:rPr lang="zh-TW" altLang="zh-TW" sz="2400" kern="100" dirty="0">
                <a:latin typeface="Times New Roman" panose="02020603050405020304" pitchFamily="18" charset="0"/>
              </a:rPr>
              <a:t>挑選出來，並解釋你的決定：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 </a:t>
            </a:r>
            <a:endParaRPr lang="en-US" altLang="zh-TW" sz="2400" kern="100" dirty="0" smtClean="0">
              <a:latin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altLang="zh-TW" sz="2400" kern="100" dirty="0" smtClean="0">
                <a:latin typeface="Times New Roman" panose="02020603050405020304" pitchFamily="18" charset="0"/>
              </a:rPr>
              <a:t>A </a:t>
            </a:r>
            <a:r>
              <a:rPr lang="en-US" altLang="zh-TW" sz="2400" kern="100" dirty="0">
                <a:latin typeface="Times New Roman" panose="02020603050405020304" pitchFamily="18" charset="0"/>
              </a:rPr>
              <a:t>(0.10, 0.30, 0, 0.30), B (0.70, 0.10, 0, 0.10)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b="1" kern="100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b="1" kern="100" dirty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en-US" altLang="zh-TW" sz="2400" b="1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Ans</a:t>
            </a:r>
            <a:r>
              <a:rPr lang="en-US" altLang="zh-TW" sz="2400" b="1" kern="100" dirty="0">
                <a:solidFill>
                  <a:srgbClr val="FF0000"/>
                </a:solidFill>
                <a:latin typeface="Arial" panose="020B0604020202020204" pitchFamily="34" charset="0"/>
              </a:rPr>
              <a:t>]:</a:t>
            </a: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 (B</a:t>
            </a:r>
            <a:r>
              <a:rPr lang="zh-TW" altLang="zh-TW" sz="2400" b="1" kern="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不可</a:t>
            </a: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= 3</a:t>
            </a:r>
            <a:r>
              <a:rPr lang="zh-TW" altLang="zh-TW" sz="2400" b="1" kern="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分，有換算</a:t>
            </a: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CMY</a:t>
            </a:r>
            <a:r>
              <a:rPr lang="zh-TW" altLang="zh-TW" sz="2400" b="1" kern="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= 3</a:t>
            </a:r>
            <a:r>
              <a:rPr lang="zh-TW" altLang="zh-TW" sz="2400" b="1" kern="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分，解釋</a:t>
            </a: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= 3</a:t>
            </a:r>
            <a:r>
              <a:rPr lang="zh-TW" altLang="zh-TW" sz="2400" b="1" kern="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)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b="1" kern="100" dirty="0">
                <a:solidFill>
                  <a:srgbClr val="FF0000"/>
                </a:solidFill>
                <a:latin typeface="Arial" panose="020B0604020202020204" pitchFamily="34" charset="0"/>
              </a:rPr>
              <a:t>    A</a:t>
            </a:r>
            <a:r>
              <a:rPr lang="zh-TW" altLang="zh-TW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可以被混合產生，</a:t>
            </a:r>
            <a:r>
              <a:rPr lang="en-US" altLang="zh-TW" sz="2400" b="1" kern="100" dirty="0">
                <a:solidFill>
                  <a:srgbClr val="FF0000"/>
                </a:solidFill>
                <a:latin typeface="Arial" panose="020B0604020202020204" pitchFamily="34" charset="0"/>
              </a:rPr>
              <a:t> B</a:t>
            </a:r>
            <a:r>
              <a:rPr lang="zh-TW" altLang="zh-TW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不可以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b="1" kern="100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lang="zh-TW" altLang="zh-TW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給定之顏色為</a:t>
            </a:r>
            <a:r>
              <a:rPr lang="en-US" altLang="zh-TW" sz="2400" b="1" kern="100" dirty="0">
                <a:solidFill>
                  <a:srgbClr val="FF0000"/>
                </a:solidFill>
                <a:latin typeface="Arial" panose="020B0604020202020204" pitchFamily="34" charset="0"/>
              </a:rPr>
              <a:t> CMY= (0.2, 0.8, 0.4) and (0.6, 0.4, 0.2)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b="1" kern="100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lang="zh-TW" altLang="zh-TW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候選之</a:t>
            </a:r>
            <a:r>
              <a:rPr lang="en-US" altLang="zh-TW" sz="2400" b="1" kern="100" dirty="0">
                <a:solidFill>
                  <a:srgbClr val="FF0000"/>
                </a:solidFill>
                <a:latin typeface="Arial" panose="020B0604020202020204" pitchFamily="34" charset="0"/>
              </a:rPr>
              <a:t>CMY</a:t>
            </a:r>
            <a:r>
              <a:rPr lang="zh-TW" altLang="zh-TW" sz="2400" b="1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色為</a:t>
            </a:r>
            <a:r>
              <a:rPr lang="en-US" altLang="zh-TW" sz="2400" b="1" kern="100" dirty="0">
                <a:solidFill>
                  <a:srgbClr val="FF0000"/>
                </a:solidFill>
                <a:latin typeface="Arial" panose="020B0604020202020204" pitchFamily="34" charset="0"/>
              </a:rPr>
              <a:t> A=(0.4, 0.6, 0.3), B=(0.8, 0.2, 0.1) 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   </a:t>
            </a:r>
            <a:r>
              <a:rPr lang="zh-TW" altLang="zh-TW" sz="2400" b="1" kern="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顏料相加仍是加法模型</a:t>
            </a: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1- (m*(1- P) + (1-m)*(1-Q)) =  m*P+ (1-m)*Q </a:t>
            </a:r>
            <a:endParaRPr lang="zh-TW" altLang="zh-TW" sz="2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   A </a:t>
            </a: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m=0.5 (1:1); </a:t>
            </a:r>
            <a:r>
              <a:rPr lang="en-US" altLang="zh-TW" sz="2400" b="1" kern="100" dirty="0" err="1">
                <a:solidFill>
                  <a:srgbClr val="008000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 b="1" kern="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sz="2400" b="1" kern="100" dirty="0" err="1">
                <a:solidFill>
                  <a:srgbClr val="008000"/>
                </a:solidFill>
                <a:latin typeface="Arial" panose="020B0604020202020204" pitchFamily="34" charset="0"/>
              </a:rPr>
              <a:t>m</a:t>
            </a:r>
            <a:r>
              <a:rPr lang="en-US" altLang="zh-TW" sz="2400" b="1" kern="100" dirty="0">
                <a:solidFill>
                  <a:srgbClr val="008000"/>
                </a:solidFill>
                <a:latin typeface="Arial" panose="020B0604020202020204" pitchFamily="34" charset="0"/>
              </a:rPr>
              <a:t>=1.5 (-1: 3) </a:t>
            </a:r>
            <a:r>
              <a:rPr lang="zh-TW" altLang="zh-TW" sz="2400" b="1" kern="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不合理</a:t>
            </a:r>
            <a:endParaRPr lang="zh-TW" altLang="zh-TW" sz="2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861323-98CC-456C-8BF5-03B81C0AA7FF}" type="slidenum">
              <a:rPr kumimoji="0" lang="en-US" altLang="zh-TW" sz="1400">
                <a:latin typeface="Tahoma" panose="020B0604030504040204" pitchFamily="34" charset="0"/>
              </a:rPr>
              <a:pPr eaLnBrk="1" hangingPunct="1"/>
              <a:t>4</a:t>
            </a:fld>
            <a:endParaRPr kumimoji="0" lang="en-US" altLang="zh-TW" sz="1400">
              <a:latin typeface="Tahoma" panose="020B060403050404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RGB Color Mixing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2782889" y="1916113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chemeClr val="tx2"/>
                </a:solidFill>
              </a:rPr>
              <a:t>Color 1 : Color 2 = a : b</a:t>
            </a:r>
          </a:p>
        </p:txBody>
      </p:sp>
      <p:sp>
        <p:nvSpPr>
          <p:cNvPr id="13318" name="Text Box 12"/>
          <p:cNvSpPr txBox="1">
            <a:spLocks noChangeArrowheads="1"/>
          </p:cNvSpPr>
          <p:nvPr/>
        </p:nvSpPr>
        <p:spPr bwMode="auto">
          <a:xfrm>
            <a:off x="2782888" y="2636838"/>
            <a:ext cx="2449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chemeClr val="tx2"/>
                </a:solidFill>
              </a:rPr>
              <a:t>Result</a:t>
            </a:r>
          </a:p>
        </p:txBody>
      </p:sp>
      <p:graphicFrame>
        <p:nvGraphicFramePr>
          <p:cNvPr id="13314" name="Object 13"/>
          <p:cNvGraphicFramePr>
            <a:graphicFrameLocks noChangeAspect="1"/>
          </p:cNvGraphicFramePr>
          <p:nvPr>
            <p:ph idx="1"/>
          </p:nvPr>
        </p:nvGraphicFramePr>
        <p:xfrm>
          <a:off x="4008438" y="2997201"/>
          <a:ext cx="4291012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133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997201"/>
                        <a:ext cx="4291012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18"/>
          <p:cNvSpPr txBox="1">
            <a:spLocks noChangeArrowheads="1"/>
          </p:cNvSpPr>
          <p:nvPr/>
        </p:nvSpPr>
        <p:spPr bwMode="auto">
          <a:xfrm>
            <a:off x="2782888" y="5157788"/>
            <a:ext cx="6049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chemeClr val="tx2"/>
                </a:solidFill>
              </a:rPr>
              <a:t>e.g. Color 1 = (0.8, 0.4, 0.2)</a:t>
            </a:r>
          </a:p>
          <a:p>
            <a:pPr eaLnBrk="1" hangingPunct="1"/>
            <a:r>
              <a:rPr lang="en-US" altLang="zh-TW" sz="2800" b="1">
                <a:solidFill>
                  <a:schemeClr val="tx2"/>
                </a:solidFill>
              </a:rPr>
              <a:t>       Color 2 = (0.5, 0.6, 0.8) …</a:t>
            </a:r>
          </a:p>
        </p:txBody>
      </p:sp>
    </p:spTree>
    <p:extLst>
      <p:ext uri="{BB962C8B-B14F-4D97-AF65-F5344CB8AC3E}">
        <p14:creationId xmlns:p14="http://schemas.microsoft.com/office/powerpoint/2010/main" val="12783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33ADD96-58B2-4C88-AE7F-5A3E6F8E08A6}" type="slidenum">
              <a:rPr kumimoji="0" lang="en-US" altLang="zh-TW" sz="1400">
                <a:latin typeface="Tahoma" panose="020B0604030504040204" pitchFamily="34" charset="0"/>
              </a:rPr>
              <a:pPr eaLnBrk="1" hangingPunct="1"/>
              <a:t>5</a:t>
            </a:fld>
            <a:endParaRPr kumimoji="0" lang="en-US" altLang="zh-TW" sz="1400"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CMY Color Mixing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lum bright="-24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t="2817" r="38806" b="60455"/>
          <a:stretch>
            <a:fillRect/>
          </a:stretch>
        </p:blipFill>
        <p:spPr bwMode="auto">
          <a:xfrm>
            <a:off x="2782888" y="2349501"/>
            <a:ext cx="29527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t="57060" r="39726" b="4437"/>
          <a:stretch>
            <a:fillRect/>
          </a:stretch>
        </p:blipFill>
        <p:spPr bwMode="auto">
          <a:xfrm>
            <a:off x="6527801" y="2276476"/>
            <a:ext cx="2881313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2782888" y="1916113"/>
            <a:ext cx="2449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chemeClr val="tx2"/>
                </a:solidFill>
              </a:rPr>
              <a:t>Definition:</a:t>
            </a: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2782889" y="3860800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chemeClr val="tx2"/>
                </a:solidFill>
              </a:rPr>
              <a:t>Color 1 : Color 2 = a : b</a:t>
            </a:r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5880100" y="2997200"/>
            <a:ext cx="503238" cy="0"/>
          </a:xfrm>
          <a:prstGeom prst="line">
            <a:avLst/>
          </a:prstGeom>
          <a:noFill/>
          <a:ln w="38100" cmpd="dbl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7824788" y="3789364"/>
            <a:ext cx="0" cy="504825"/>
          </a:xfrm>
          <a:prstGeom prst="line">
            <a:avLst/>
          </a:prstGeom>
          <a:noFill/>
          <a:ln w="38100" cmpd="dbl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4338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2063751" y="4652963"/>
          <a:ext cx="799306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4089240" imgH="736560" progId="Equation.DSMT4">
                  <p:embed/>
                </p:oleObj>
              </mc:Choice>
              <mc:Fallback>
                <p:oleObj name="Equation" r:id="rId4" imgW="4089240" imgH="736560" progId="Equation.DSMT4">
                  <p:embed/>
                  <p:pic>
                    <p:nvPicPr>
                      <p:cNvPr id="1433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4652963"/>
                        <a:ext cx="7993063" cy="1439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4"/>
          <p:cNvSpPr txBox="1">
            <a:spLocks noChangeArrowheads="1"/>
          </p:cNvSpPr>
          <p:nvPr/>
        </p:nvSpPr>
        <p:spPr bwMode="auto">
          <a:xfrm>
            <a:off x="5375275" y="260351"/>
            <a:ext cx="5111750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 b="1">
                <a:solidFill>
                  <a:schemeClr val="tx2"/>
                </a:solidFill>
              </a:rPr>
              <a:t>色料混合 </a:t>
            </a:r>
            <a:r>
              <a:rPr lang="en-US" altLang="zh-TW" sz="2400" b="1">
                <a:solidFill>
                  <a:schemeClr val="tx2"/>
                </a:solidFill>
              </a:rPr>
              <a:t>= </a:t>
            </a:r>
            <a:r>
              <a:rPr lang="zh-TW" altLang="en-US" sz="2400" b="1">
                <a:solidFill>
                  <a:schemeClr val="tx2"/>
                </a:solidFill>
              </a:rPr>
              <a:t>兩色補色相加之後的補色</a:t>
            </a:r>
          </a:p>
        </p:txBody>
      </p:sp>
    </p:spTree>
    <p:extLst>
      <p:ext uri="{BB962C8B-B14F-4D97-AF65-F5344CB8AC3E}">
        <p14:creationId xmlns:p14="http://schemas.microsoft.com/office/powerpoint/2010/main" val="16261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BAAB43-F021-4E60-8533-BE19C986F3D2}" type="slidenum">
              <a:rPr kumimoji="0" lang="en-US" altLang="zh-TW" sz="1400">
                <a:latin typeface="Tahoma" panose="020B0604030504040204" pitchFamily="34" charset="0"/>
              </a:rPr>
              <a:pPr eaLnBrk="1" hangingPunct="1"/>
              <a:t>6</a:t>
            </a:fld>
            <a:endParaRPr kumimoji="0" lang="en-US" altLang="zh-TW" sz="140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981076"/>
            <a:ext cx="7793037" cy="695325"/>
          </a:xfrm>
        </p:spPr>
        <p:txBody>
          <a:bodyPr/>
          <a:lstStyle/>
          <a:p>
            <a:pPr eaLnBrk="1" hangingPunct="1"/>
            <a:r>
              <a:rPr lang="en-US" altLang="zh-TW" sz="3600" b="1"/>
              <a:t>Undercolor Removal: CMYK 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6126162" cy="2490787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Sharper</a:t>
            </a:r>
            <a:r>
              <a:rPr lang="en-US" altLang="zh-TW"/>
              <a:t> and </a:t>
            </a:r>
            <a:r>
              <a:rPr lang="en-US" altLang="zh-TW">
                <a:solidFill>
                  <a:srgbClr val="FF0000"/>
                </a:solidFill>
              </a:rPr>
              <a:t>cheaper</a:t>
            </a:r>
            <a:r>
              <a:rPr lang="en-US" altLang="zh-TW"/>
              <a:t> printer colors</a:t>
            </a:r>
          </a:p>
          <a:p>
            <a:pPr lvl="1" eaLnBrk="1" hangingPunct="1"/>
            <a:r>
              <a:rPr lang="en-US" altLang="zh-TW" sz="2000"/>
              <a:t>Calculate that part of the CMY mix that would be black,</a:t>
            </a:r>
          </a:p>
          <a:p>
            <a:pPr lvl="1" eaLnBrk="1" hangingPunct="1"/>
            <a:r>
              <a:rPr lang="en-US" altLang="zh-TW" sz="2000"/>
              <a:t>Remove it from the color proportions, and add it back as real black.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2">
            <a:lum bright="-30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" r="41626" b="12500"/>
          <a:stretch>
            <a:fillRect/>
          </a:stretch>
        </p:blipFill>
        <p:spPr bwMode="auto">
          <a:xfrm>
            <a:off x="5375275" y="4508501"/>
            <a:ext cx="3024188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2782888" y="4005263"/>
            <a:ext cx="2449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chemeClr val="tx2"/>
                </a:solidFill>
              </a:rPr>
              <a:t>CMYK Model</a:t>
            </a:r>
          </a:p>
        </p:txBody>
      </p:sp>
    </p:spTree>
    <p:extLst>
      <p:ext uri="{BB962C8B-B14F-4D97-AF65-F5344CB8AC3E}">
        <p14:creationId xmlns:p14="http://schemas.microsoft.com/office/powerpoint/2010/main" val="39666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68" y="992797"/>
            <a:ext cx="9728887" cy="44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2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5446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Image Processing - </a:t>
            </a:r>
            <a:r>
              <a:rPr lang="zh-TW" altLang="en-US" sz="3600" dirty="0" smtClean="0"/>
              <a:t>直方圖等化</a:t>
            </a:r>
            <a:r>
              <a:rPr lang="en-US" altLang="zh-TW" sz="3600" dirty="0" smtClean="0"/>
              <a:t>(Histogram equalization)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48054" y="1447068"/>
            <a:ext cx="5671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當影像的色階集中於集中於某些極端的位置時，會導致影像顏色非常相近，因此人眼難以辨別其細節。</a:t>
            </a:r>
            <a:endParaRPr lang="en-US" altLang="zh-TW" sz="2400" dirty="0" smtClean="0"/>
          </a:p>
          <a:p>
            <a:endParaRPr lang="zh-TW" altLang="en-US" sz="2400" dirty="0" smtClean="0"/>
          </a:p>
          <a:p>
            <a:r>
              <a:rPr lang="zh-TW" altLang="en-US" sz="2400" dirty="0" smtClean="0"/>
              <a:t>此時可以採用</a:t>
            </a:r>
            <a:r>
              <a:rPr lang="en-US" altLang="zh-TW" sz="2400" dirty="0" smtClean="0"/>
              <a:t>"Histogram equalization"</a:t>
            </a:r>
            <a:r>
              <a:rPr lang="zh-TW" altLang="en-US" sz="2400" dirty="0" smtClean="0"/>
              <a:t>，將其資訊等比例放大後影像則可更清晰可視。</a:t>
            </a:r>
          </a:p>
          <a:p>
            <a:endParaRPr lang="zh-TW" altLang="en-US" sz="2400" dirty="0" smtClean="0"/>
          </a:p>
          <a:p>
            <a:r>
              <a:rPr lang="zh-TW" altLang="en-US" sz="2400" dirty="0" smtClean="0"/>
              <a:t>直方圖等化使用機率分佈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將原先的亮度分佈重新均勻的等化到新的亮度值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。</a:t>
            </a:r>
          </a:p>
          <a:p>
            <a:endParaRPr lang="zh-TW" altLang="en-US" sz="2400" dirty="0" smtClean="0"/>
          </a:p>
          <a:p>
            <a:r>
              <a:rPr lang="zh-TW" altLang="en-US" sz="2400" dirty="0" smtClean="0"/>
              <a:t>其數學式如右所示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93" y="1593972"/>
            <a:ext cx="5715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0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44" y="1664311"/>
            <a:ext cx="9545312" cy="271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417</Words>
  <Application>Microsoft Office PowerPoint</Application>
  <PresentationFormat>寬螢幕</PresentationFormat>
  <Paragraphs>49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全真粗黑體</vt:lpstr>
      <vt:lpstr>新細明體</vt:lpstr>
      <vt:lpstr>Arial</vt:lpstr>
      <vt:lpstr>Calibri</vt:lpstr>
      <vt:lpstr>Calibri Light</vt:lpstr>
      <vt:lpstr>Tahoma</vt:lpstr>
      <vt:lpstr>Times New Roman</vt:lpstr>
      <vt:lpstr>Wingdings</vt:lpstr>
      <vt:lpstr>Office 佈景主題</vt:lpstr>
      <vt:lpstr>Equation</vt:lpstr>
      <vt:lpstr>PowerPoint 簡報</vt:lpstr>
      <vt:lpstr>PowerPoint 簡報</vt:lpstr>
      <vt:lpstr>PowerPoint 簡報</vt:lpstr>
      <vt:lpstr>RGB Color Mixing</vt:lpstr>
      <vt:lpstr>CMY Color Mixing</vt:lpstr>
      <vt:lpstr>Undercolor Removal: CMYK </vt:lpstr>
      <vt:lpstr>PowerPoint 簡報</vt:lpstr>
      <vt:lpstr>Image Processing - 直方圖等化(Histogram equalization)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2018-11-18T17:14:08Z</dcterms:created>
  <dcterms:modified xsi:type="dcterms:W3CDTF">2018-11-18T18:36:32Z</dcterms:modified>
</cp:coreProperties>
</file>