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85" r:id="rId4"/>
    <p:sldId id="261" r:id="rId5"/>
    <p:sldId id="276" r:id="rId6"/>
    <p:sldId id="260" r:id="rId7"/>
    <p:sldId id="307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584"/>
    <a:srgbClr val="FCCA8D"/>
    <a:srgbClr val="020202"/>
    <a:srgbClr val="6A4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648"/>
      </p:cViewPr>
      <p:guideLst>
        <p:guide orient="horz" pos="234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9CB9-F83A-4901-87E0-B2D0489677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7A0B2-F1E6-4FDA-9289-73A8AE60D26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752"/>
          <a:stretch>
            <a:fillRect/>
          </a:stretch>
        </p:blipFill>
        <p:spPr>
          <a:xfrm flipV="1">
            <a:off x="5254773" y="0"/>
            <a:ext cx="1609430" cy="365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7EFA28D-E2BA-4A37-AB29-92FD8353A7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899B4ED-C35E-480D-8C22-5A5C96AC6C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4572000" y="859155"/>
            <a:ext cx="3045460" cy="62674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IoT Project</a:t>
            </a:r>
            <a:endParaRPr lang="en-US" altLang="zh-CN" sz="30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87814" y="5079364"/>
            <a:ext cx="4014470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4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Shivansh Singh             (20BCS3101)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l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KRISHMA .	         (20BCS3103)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l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Bhavesh Singh Yadav   (20BCS3136)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l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Arya Bhattacharyya      (20BCS3161)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2520" y="1941195"/>
            <a:ext cx="7425055" cy="2245360"/>
          </a:xfrm>
          <a:prstGeom prst="rect">
            <a:avLst/>
          </a:prstGeom>
          <a:noFill/>
          <a:ln w="63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0">
                      <a:srgbClr val="DCA66B"/>
                    </a:gs>
                    <a:gs pos="100000">
                      <a:srgbClr val="EEBF84"/>
                    </a:gs>
                  </a:gsLst>
                  <a:lin ang="0" scaled="0"/>
                </a:gra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sz="7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Robot Motion using Voice</a:t>
            </a:r>
            <a:endParaRPr lang="en-US" sz="70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3" name="文本框 8"/>
          <p:cNvSpPr txBox="1"/>
          <p:nvPr/>
        </p:nvSpPr>
        <p:spPr>
          <a:xfrm>
            <a:off x="4906964" y="4186554"/>
            <a:ext cx="237744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4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Section - 20BCS18 B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Group No. - 3</a:t>
            </a:r>
            <a:endParaRPr lang="en-US" altLang="zh-CN" sz="2000" b="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2"/>
          <p:cNvSpPr txBox="1">
            <a:spLocks noChangeArrowheads="1"/>
          </p:cNvSpPr>
          <p:nvPr/>
        </p:nvSpPr>
        <p:spPr bwMode="auto">
          <a:xfrm>
            <a:off x="686435" y="1459230"/>
            <a:ext cx="1142619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 algn="l"/>
            <a:r>
              <a:rPr lang="en-US" altLang="zh-CN" sz="3000" dirty="0">
                <a:gradFill>
                  <a:gsLst>
                    <a:gs pos="0">
                      <a:srgbClr val="FCCA8D"/>
                    </a:gs>
                    <a:gs pos="100000">
                      <a:srgbClr val="6A4C26"/>
                    </a:gs>
                  </a:gsLst>
                  <a:lin ang="0" scaled="0"/>
                </a:gradFill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Developing a smart phone application to wirelessly control robot motion using voice.</a:t>
            </a:r>
            <a:endParaRPr lang="en-US" altLang="zh-CN" sz="3000" dirty="0">
              <a:gradFill>
                <a:gsLst>
                  <a:gs pos="0">
                    <a:srgbClr val="FCCA8D"/>
                  </a:gs>
                  <a:gs pos="100000">
                    <a:srgbClr val="6A4C26"/>
                  </a:gs>
                </a:gsLst>
                <a:lin ang="0" scaled="0"/>
              </a:gradFill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526280" y="217170"/>
            <a:ext cx="3139440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Problem Statement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4450" y="2473960"/>
            <a:ext cx="9562465" cy="3862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Freeform 32"/>
          <p:cNvSpPr/>
          <p:nvPr/>
        </p:nvSpPr>
        <p:spPr bwMode="auto">
          <a:xfrm>
            <a:off x="5183717" y="4621743"/>
            <a:ext cx="1763183" cy="2233083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177" name="Freeform 33"/>
          <p:cNvSpPr/>
          <p:nvPr/>
        </p:nvSpPr>
        <p:spPr bwMode="auto">
          <a:xfrm>
            <a:off x="6834717" y="3684060"/>
            <a:ext cx="1983317" cy="1725083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78" name="Freeform 34"/>
          <p:cNvSpPr/>
          <p:nvPr/>
        </p:nvSpPr>
        <p:spPr bwMode="auto">
          <a:xfrm>
            <a:off x="5873750" y="1747310"/>
            <a:ext cx="1682750" cy="3016250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79" name="Freeform 35"/>
          <p:cNvSpPr/>
          <p:nvPr/>
        </p:nvSpPr>
        <p:spPr bwMode="auto">
          <a:xfrm>
            <a:off x="4252384" y="1901827"/>
            <a:ext cx="1888067" cy="2755900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80" name="Freeform 36"/>
          <p:cNvSpPr/>
          <p:nvPr/>
        </p:nvSpPr>
        <p:spPr bwMode="auto">
          <a:xfrm>
            <a:off x="3094567" y="3779310"/>
            <a:ext cx="2093383" cy="1430866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6877261" y="1506754"/>
            <a:ext cx="3275529" cy="7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1"/>
            <a:r>
              <a:rPr lang="en-US" altLang="zh-CN" sz="1500" dirty="0">
                <a:solidFill>
                  <a:schemeClr val="accent1"/>
                </a:solidFill>
                <a:ea typeface="Arial" panose="020B0604020202020204" pitchFamily="34" charset="0"/>
              </a:rPr>
              <a:t>A well defined application to send the commands to the hardware module</a:t>
            </a:r>
            <a:endParaRPr lang="zh-CN" altLang="en-US" sz="1500" dirty="0">
              <a:solidFill>
                <a:schemeClr val="accent1"/>
              </a:solidFill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35732" y="1201918"/>
            <a:ext cx="23583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chemeClr val="accent1"/>
                </a:solidFill>
                <a:latin typeface="+mj-lt"/>
                <a:ea typeface="Arial" panose="020B0604020202020204" pitchFamily="34" charset="0"/>
              </a:rPr>
              <a:t>Android Application</a:t>
            </a:r>
            <a:endParaRPr lang="en-US" altLang="zh-CN" b="1" dirty="0">
              <a:solidFill>
                <a:schemeClr val="accent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8818082" y="4021606"/>
            <a:ext cx="3275529" cy="55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/>
            <a:r>
              <a:rPr lang="en-US" altLang="zh-CN" sz="1500" dirty="0">
                <a:solidFill>
                  <a:schemeClr val="accent1"/>
                </a:solidFill>
                <a:ea typeface="Arial" panose="020B0604020202020204" pitchFamily="34" charset="0"/>
              </a:rPr>
              <a:t>A well defined dashboard to visualize the data sent to the module</a:t>
            </a:r>
            <a:endParaRPr lang="zh-CN" altLang="en-US" sz="1500" dirty="0">
              <a:solidFill>
                <a:schemeClr val="accent1"/>
              </a:solidFill>
              <a:ea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18083" y="3684385"/>
            <a:ext cx="2291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chemeClr val="accent1"/>
                </a:solidFill>
                <a:latin typeface="+mj-lt"/>
                <a:ea typeface="Arial" panose="020B0604020202020204" pitchFamily="34" charset="0"/>
              </a:rPr>
              <a:t>Ubidots Dashboard</a:t>
            </a:r>
            <a:endParaRPr lang="en-US" altLang="zh-CN" b="1" dirty="0">
              <a:solidFill>
                <a:schemeClr val="accent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1112407" y="1506754"/>
            <a:ext cx="3275529" cy="55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algn="r"/>
            <a:r>
              <a:rPr lang="en-US" altLang="zh-CN" sz="1500" dirty="0">
                <a:solidFill>
                  <a:schemeClr val="accent1"/>
                </a:solidFill>
                <a:ea typeface="Arial" panose="020B0604020202020204" pitchFamily="34" charset="0"/>
              </a:rPr>
              <a:t>Control the movements of the robot using voice commands</a:t>
            </a:r>
            <a:endParaRPr lang="zh-CN" altLang="en-US" sz="1500" dirty="0">
              <a:solidFill>
                <a:schemeClr val="accent1"/>
              </a:solidFill>
              <a:ea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36301" y="1201918"/>
            <a:ext cx="16516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b="1" dirty="0">
                <a:solidFill>
                  <a:schemeClr val="accent1"/>
                </a:solidFill>
                <a:latin typeface="+mj-lt"/>
                <a:ea typeface="Arial" panose="020B0604020202020204" pitchFamily="34" charset="0"/>
              </a:rPr>
              <a:t>Voice Control</a:t>
            </a:r>
            <a:endParaRPr lang="en-US" altLang="zh-CN" b="1" dirty="0">
              <a:solidFill>
                <a:schemeClr val="accent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2" name="Rectangle 55"/>
          <p:cNvSpPr>
            <a:spLocks noChangeArrowheads="1"/>
          </p:cNvSpPr>
          <p:nvPr/>
        </p:nvSpPr>
        <p:spPr bwMode="auto">
          <a:xfrm>
            <a:off x="-100809" y="3684421"/>
            <a:ext cx="3275529" cy="78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0" algn="r"/>
            <a:r>
              <a:rPr lang="en-US" altLang="zh-CN" sz="1500" dirty="0">
                <a:solidFill>
                  <a:schemeClr val="accent1"/>
                </a:solidFill>
                <a:ea typeface="Arial" panose="020B0604020202020204" pitchFamily="34" charset="0"/>
              </a:rPr>
              <a:t>A value table to reference the commands sent according to their given values</a:t>
            </a:r>
            <a:endParaRPr lang="zh-CN" altLang="en-US" sz="1500" dirty="0">
              <a:solidFill>
                <a:schemeClr val="accent1"/>
              </a:solidFill>
              <a:ea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33905" y="3347200"/>
            <a:ext cx="1440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b="1" dirty="0">
                <a:solidFill>
                  <a:schemeClr val="accent1"/>
                </a:solidFill>
                <a:latin typeface="+mj-lt"/>
                <a:ea typeface="Arial" panose="020B0604020202020204" pitchFamily="34" charset="0"/>
              </a:rPr>
              <a:t>Value Chart</a:t>
            </a:r>
            <a:endParaRPr lang="en-US" altLang="zh-CN" b="1" dirty="0">
              <a:solidFill>
                <a:schemeClr val="accent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806950" y="217170"/>
            <a:ext cx="2517140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Features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2" name="Freeform 78"/>
          <p:cNvSpPr/>
          <p:nvPr/>
        </p:nvSpPr>
        <p:spPr bwMode="auto">
          <a:xfrm>
            <a:off x="1681480" y="2313940"/>
            <a:ext cx="4060190" cy="2763520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4 w 1555"/>
              <a:gd name="T7" fmla="*/ 1114 h 1114"/>
              <a:gd name="T8" fmla="*/ 1555 w 1555"/>
              <a:gd name="T9" fmla="*/ 557 h 1114"/>
              <a:gd name="T10" fmla="*/ 1154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5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943" name="Freeform 79"/>
          <p:cNvSpPr/>
          <p:nvPr/>
        </p:nvSpPr>
        <p:spPr bwMode="auto">
          <a:xfrm>
            <a:off x="4111625" y="2313940"/>
            <a:ext cx="4298950" cy="2763520"/>
          </a:xfrm>
          <a:custGeom>
            <a:avLst/>
            <a:gdLst>
              <a:gd name="T0" fmla="*/ 0 w 1553"/>
              <a:gd name="T1" fmla="*/ 0 h 1114"/>
              <a:gd name="T2" fmla="*/ 400 w 1553"/>
              <a:gd name="T3" fmla="*/ 557 h 1114"/>
              <a:gd name="T4" fmla="*/ 0 w 1553"/>
              <a:gd name="T5" fmla="*/ 1114 h 1114"/>
              <a:gd name="T6" fmla="*/ 1154 w 1553"/>
              <a:gd name="T7" fmla="*/ 1114 h 1114"/>
              <a:gd name="T8" fmla="*/ 1553 w 1553"/>
              <a:gd name="T9" fmla="*/ 557 h 1114"/>
              <a:gd name="T10" fmla="*/ 1154 w 1553"/>
              <a:gd name="T11" fmla="*/ 0 h 1114"/>
              <a:gd name="T12" fmla="*/ 0 w 1553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1114">
                <a:moveTo>
                  <a:pt x="0" y="0"/>
                </a:moveTo>
                <a:lnTo>
                  <a:pt x="400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3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944" name="Freeform 80"/>
          <p:cNvSpPr/>
          <p:nvPr/>
        </p:nvSpPr>
        <p:spPr bwMode="auto">
          <a:xfrm>
            <a:off x="6849110" y="2313940"/>
            <a:ext cx="3698240" cy="2763520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955" name="Rectangle 91"/>
          <p:cNvSpPr>
            <a:spLocks noChangeArrowheads="1"/>
          </p:cNvSpPr>
          <p:nvPr/>
        </p:nvSpPr>
        <p:spPr bwMode="auto">
          <a:xfrm>
            <a:off x="2631440" y="3524885"/>
            <a:ext cx="216090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1500" dirty="0">
                <a:ea typeface="Arial" panose="020B0604020202020204" pitchFamily="34" charset="0"/>
              </a:rPr>
              <a:t>The </a:t>
            </a:r>
            <a:r>
              <a:rPr lang="en-US" altLang="zh-CN" sz="1500" b="1" u="sng" dirty="0">
                <a:ea typeface="Arial" panose="020B0604020202020204" pitchFamily="34" charset="0"/>
              </a:rPr>
              <a:t>Android application</a:t>
            </a:r>
            <a:r>
              <a:rPr lang="en-US" altLang="zh-CN" sz="1500" dirty="0">
                <a:ea typeface="Arial" panose="020B0604020202020204" pitchFamily="34" charset="0"/>
              </a:rPr>
              <a:t> takes input from the user using voice commands</a:t>
            </a:r>
            <a:endParaRPr lang="zh-CN" altLang="en-US" sz="1500" dirty="0">
              <a:ea typeface="Arial" panose="020B0604020202020204" pitchFamily="34" charset="0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5196840" y="3524885"/>
            <a:ext cx="1962785" cy="115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1500" dirty="0">
                <a:ea typeface="Arial" panose="020B0604020202020204" pitchFamily="34" charset="0"/>
              </a:rPr>
              <a:t>The application send the commands to </a:t>
            </a:r>
            <a:r>
              <a:rPr lang="en-US" altLang="zh-CN" sz="1500" b="1" u="sng" dirty="0">
                <a:ea typeface="Arial" panose="020B0604020202020204" pitchFamily="34" charset="0"/>
              </a:rPr>
              <a:t>Ubidots </a:t>
            </a:r>
            <a:r>
              <a:rPr lang="en-US" altLang="zh-CN" sz="1500" dirty="0">
                <a:ea typeface="Arial" panose="020B0604020202020204" pitchFamily="34" charset="0"/>
              </a:rPr>
              <a:t>which reflects as integers ranging from 0-5.</a:t>
            </a:r>
            <a:endParaRPr lang="en-US" altLang="zh-CN" sz="1500" dirty="0">
              <a:ea typeface="Arial" panose="020B0604020202020204" pitchFamily="34" charset="0"/>
            </a:endParaRPr>
          </a:p>
        </p:txBody>
      </p:sp>
      <p:sp>
        <p:nvSpPr>
          <p:cNvPr id="36" name="Rectangle 91"/>
          <p:cNvSpPr>
            <a:spLocks noChangeArrowheads="1"/>
          </p:cNvSpPr>
          <p:nvPr/>
        </p:nvSpPr>
        <p:spPr bwMode="auto">
          <a:xfrm>
            <a:off x="7863840" y="3524885"/>
            <a:ext cx="1962785" cy="138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en-US" altLang="zh-CN" sz="1500" dirty="0">
                <a:ea typeface="Arial" panose="020B0604020202020204" pitchFamily="34" charset="0"/>
              </a:rPr>
              <a:t>Ubidots sends the values to the </a:t>
            </a:r>
            <a:r>
              <a:rPr lang="en-US" altLang="zh-CN" sz="1500" b="1" u="sng" dirty="0">
                <a:ea typeface="Arial" panose="020B0604020202020204" pitchFamily="34" charset="0"/>
              </a:rPr>
              <a:t>hardware module</a:t>
            </a:r>
            <a:r>
              <a:rPr lang="en-US" altLang="zh-CN" sz="1500" dirty="0">
                <a:ea typeface="Arial" panose="020B0604020202020204" pitchFamily="34" charset="0"/>
              </a:rPr>
              <a:t>, which processes them and performs the motion, accordingly.</a:t>
            </a:r>
            <a:endParaRPr lang="zh-CN" altLang="en-US" sz="1500" dirty="0">
              <a:ea typeface="Arial" panose="020B0604020202020204" pitchFamily="3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1770" y="2538730"/>
            <a:ext cx="1649095" cy="82486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0" y="2538730"/>
            <a:ext cx="1612900" cy="78295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5" y="2538730"/>
            <a:ext cx="1588770" cy="8032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39" name="文本框 3"/>
          <p:cNvSpPr txBox="1"/>
          <p:nvPr/>
        </p:nvSpPr>
        <p:spPr>
          <a:xfrm>
            <a:off x="4357370" y="567055"/>
            <a:ext cx="3477260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Process Flow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620" y="1960245"/>
            <a:ext cx="1942465" cy="1831975"/>
          </a:xfrm>
          <a:prstGeom prst="rect">
            <a:avLst/>
          </a:prstGeom>
        </p:spPr>
      </p:pic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" y="3798359"/>
            <a:ext cx="12204700" cy="127000"/>
          </a:xfrm>
          <a:prstGeom prst="rect">
            <a:avLst/>
          </a:prstGeom>
          <a:solidFill>
            <a:srgbClr val="6A4C26">
              <a:alpha val="50000"/>
            </a:srgbClr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4452831" y="3428154"/>
            <a:ext cx="353484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95" y="2000250"/>
            <a:ext cx="1942465" cy="183515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softEdge rad="12700"/>
          </a:effectLst>
        </p:spPr>
      </p:pic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620608" y="3471665"/>
            <a:ext cx="351367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80" y="1960245"/>
            <a:ext cx="1889760" cy="1831975"/>
          </a:xfrm>
          <a:prstGeom prst="rect">
            <a:avLst/>
          </a:prstGeom>
        </p:spPr>
      </p:pic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8285693" y="3434835"/>
            <a:ext cx="351367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860" y="3926205"/>
            <a:ext cx="1889760" cy="1834515"/>
          </a:xfrm>
          <a:prstGeom prst="rect">
            <a:avLst/>
          </a:prstGeom>
        </p:spPr>
      </p:pic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2563071" y="5396654"/>
            <a:ext cx="351367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85" y="3925570"/>
            <a:ext cx="1890395" cy="1834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240" y="3924935"/>
            <a:ext cx="1955800" cy="1835150"/>
          </a:xfrm>
          <a:prstGeom prst="rect">
            <a:avLst/>
          </a:prstGeom>
        </p:spPr>
      </p:pic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6395296" y="5396019"/>
            <a:ext cx="351367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05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10175451" y="5396654"/>
            <a:ext cx="351367" cy="364067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2700000" scaled="0"/>
          </a:gradFill>
          <a:ln>
            <a:noFill/>
          </a:ln>
          <a:effectLst/>
        </p:spPr>
        <p:txBody>
          <a:bodyPr wrap="none" tIns="0" bIns="0" anchor="ctr" anchorCtr="0">
            <a:noAutofit/>
          </a:bodyPr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06</a:t>
            </a:r>
            <a:endParaRPr lang="zh-CN" altLang="en-US" sz="16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39" name="文本框 3"/>
          <p:cNvSpPr txBox="1"/>
          <p:nvPr/>
        </p:nvSpPr>
        <p:spPr>
          <a:xfrm>
            <a:off x="4692015" y="390525"/>
            <a:ext cx="2807970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Commands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"/>
          <p:cNvSpPr txBox="1"/>
          <p:nvPr/>
        </p:nvSpPr>
        <p:spPr>
          <a:xfrm>
            <a:off x="4357370" y="273050"/>
            <a:ext cx="3761105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Variable Table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1025" y="1451610"/>
            <a:ext cx="8774430" cy="44196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"/>
          <p:cNvSpPr txBox="1"/>
          <p:nvPr/>
        </p:nvSpPr>
        <p:spPr>
          <a:xfrm>
            <a:off x="4514215" y="252730"/>
            <a:ext cx="3163570" cy="902335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30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Value Chart</a:t>
            </a:r>
            <a:endParaRPr lang="zh-CN" altLang="en-US" sz="30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225" y="1796415"/>
            <a:ext cx="7310755" cy="3843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71500" indent="-571500">
              <a:buFont typeface="+mj-lt"/>
              <a:buAutoNum type="romanUcPeriod"/>
            </a:pP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using this app we can control  the motion of the robot by just usign</a:t>
            </a:r>
            <a:r>
              <a:rPr lang="en-GB" altLang="en-US">
                <a:solidFill>
                  <a:srgbClr val="FF0000"/>
                </a:solidFill>
              </a:rPr>
              <a:t> voice commands </a:t>
            </a:r>
            <a:endParaRPr lang="en-GB" altLang="en-US">
              <a:solidFill>
                <a:srgbClr val="FF0000"/>
              </a:solidFill>
            </a:endParaRPr>
          </a:p>
          <a:p>
            <a:pPr marL="0" indent="0">
              <a:buFont typeface="+mj-lt"/>
              <a:buNone/>
            </a:pPr>
            <a:endParaRPr lang="en-GB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since it is made for</a:t>
            </a:r>
            <a:r>
              <a:rPr lang="en-GB" altLang="en-US">
                <a:solidFill>
                  <a:srgbClr val="FF0000"/>
                </a:solidFill>
              </a:rPr>
              <a:t> android users</a:t>
            </a: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, it has a good </a:t>
            </a:r>
            <a:r>
              <a:rPr lang="en-GB" altLang="en-US">
                <a:solidFill>
                  <a:srgbClr val="FF0000"/>
                </a:solidFill>
              </a:rPr>
              <a:t>commercial value</a:t>
            </a: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as it will reach out to greater masses </a:t>
            </a:r>
            <a:endParaRPr lang="en-GB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+mj-lt"/>
              <a:buNone/>
            </a:pPr>
            <a:endParaRPr lang="en-GB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it is convenient to use and </a:t>
            </a:r>
            <a:r>
              <a:rPr lang="en-GB" altLang="en-US">
                <a:solidFill>
                  <a:srgbClr val="FF0000"/>
                </a:solidFill>
              </a:rPr>
              <a:t>modify</a:t>
            </a:r>
            <a:r>
              <a:rPr lang="en-GB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as per the needs of the user.</a:t>
            </a:r>
            <a:endParaRPr lang="en-GB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本框 3"/>
          <p:cNvSpPr txBox="1"/>
          <p:nvPr/>
        </p:nvSpPr>
        <p:spPr>
          <a:xfrm>
            <a:off x="3391535" y="252730"/>
            <a:ext cx="4286250" cy="1029970"/>
          </a:xfrm>
          <a:prstGeom prst="roundRect">
            <a:avLst>
              <a:gd name="adj" fmla="val 50000"/>
            </a:avLst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6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altLang="zh-CN" sz="3600" dirty="0">
                <a:latin typeface="Copperplate Gothic Bold" panose="020E0705020206020404" charset="0"/>
                <a:ea typeface="Arial" panose="020B0604020202020204" pitchFamily="34" charset="0"/>
                <a:cs typeface="Copperplate Gothic Bold" panose="020E0705020206020404" charset="0"/>
              </a:rPr>
              <a:t>conclusion </a:t>
            </a:r>
            <a:endParaRPr lang="en-GB" altLang="zh-CN" sz="3600" dirty="0">
              <a:latin typeface="Copperplate Gothic Bold" panose="020E0705020206020404" charset="0"/>
              <a:ea typeface="Arial" panose="020B0604020202020204" pitchFamily="34" charset="0"/>
              <a:cs typeface="Copperplate Gothic Bold" panose="020E0705020206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ank-you-gold-lettering-over-black-vector-11219745"/>
          <p:cNvPicPr>
            <a:picLocks noChangeAspect="1"/>
          </p:cNvPicPr>
          <p:nvPr>
            <p:ph idx="1"/>
          </p:nvPr>
        </p:nvPicPr>
        <p:blipFill>
          <a:blip r:embed="rId1"/>
          <a:srcRect b="11703"/>
          <a:stretch>
            <a:fillRect/>
          </a:stretch>
        </p:blipFill>
        <p:spPr>
          <a:xfrm>
            <a:off x="2883535" y="683260"/>
            <a:ext cx="6181090" cy="5894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CA8D"/>
      </a:accent1>
      <a:accent2>
        <a:srgbClr val="6A4C26"/>
      </a:accent2>
      <a:accent3>
        <a:srgbClr val="23A5C1"/>
      </a:accent3>
      <a:accent4>
        <a:srgbClr val="818A97"/>
      </a:accent4>
      <a:accent5>
        <a:srgbClr val="7F7F7F"/>
      </a:accent5>
      <a:accent6>
        <a:srgbClr val="DFB789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WPS Presentation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Copperplate Gothic Bold</vt:lpstr>
      <vt:lpstr>Microsoft YaHei</vt:lpstr>
      <vt:lpstr>Times New Roman</vt:lpstr>
      <vt:lpstr>华文中宋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pspma</cp:lastModifiedBy>
  <cp:revision>43</cp:revision>
  <dcterms:created xsi:type="dcterms:W3CDTF">2019-01-31T02:30:00Z</dcterms:created>
  <dcterms:modified xsi:type="dcterms:W3CDTF">2021-05-13T04:01:57Z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