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Fabric - blockchain framework </a:t>
            </a:r>
            <a:endParaRPr/>
          </a:p>
          <a:p>
            <a:pPr indent="0" lvl="0" marL="0" rtl="0" algn="l">
              <a:spcBef>
                <a:spcPts val="0"/>
              </a:spcBef>
              <a:spcAft>
                <a:spcPts val="0"/>
              </a:spcAft>
              <a:buNone/>
            </a:pPr>
            <a:r>
              <a:rPr lang="en-GB"/>
              <a:t>Composer - blockchain business model and concept creator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83ba9e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83ba9e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f48315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f48315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f76e9a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f76e9a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ec01cd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ec01cd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will enable the businesses to keep confidential the information they want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ec01cd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ec01cd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76e9aa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76e9aa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76e9aab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76e9aab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f76e9aa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f76e9aa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76e9aa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76e9aa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76e9aab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76e9aab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xxLestadxx/FabricPresentation2019Feb" TargetMode="Externa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radelens.com/" TargetMode="External"/><Relationship Id="rId4" Type="http://schemas.openxmlformats.org/officeDocument/2006/relationships/hyperlink" Target="https://verified.me" TargetMode="External"/><Relationship Id="rId5" Type="http://schemas.openxmlformats.org/officeDocument/2006/relationships/hyperlink" Target="https://techcrunch.com/2018/09/24/walmart-is-betting-on-the-blockchain-to-improve-food-safe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yperledger.github.io/composer/v0.19/introduction/introduction.html" TargetMode="External"/><Relationship Id="rId4" Type="http://schemas.openxmlformats.org/officeDocument/2006/relationships/hyperlink" Target="https://hyperledger-fabric.readthedocs.io/en/latest/" TargetMode="External"/><Relationship Id="rId5" Type="http://schemas.openxmlformats.org/officeDocument/2006/relationships/hyperlink" Target="https://www.udemy.com/hyperledger/" TargetMode="External"/><Relationship Id="rId6" Type="http://schemas.openxmlformats.org/officeDocument/2006/relationships/hyperlink" Target="https://chat.hyperledge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blog.codecentric.de/en/2018/08/fabric-test-network-ansible-a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mposer-playground.mybluemix.net/edi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83700" y="4570200"/>
            <a:ext cx="7752900" cy="6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chemeClr val="hlink"/>
                </a:solidFill>
                <a:hlinkClick r:id="rId3"/>
              </a:rPr>
              <a:t>https://github.com/xxLestadxx/FabricPresentation2019Feb</a:t>
            </a:r>
            <a:endParaRPr sz="1800"/>
          </a:p>
          <a:p>
            <a:pPr indent="0" lvl="0" marL="0" rtl="0" algn="ctr">
              <a:spcBef>
                <a:spcPts val="0"/>
              </a:spcBef>
              <a:spcAft>
                <a:spcPts val="0"/>
              </a:spcAft>
              <a:buNone/>
            </a:pPr>
            <a:r>
              <a:t/>
            </a:r>
            <a:endParaRPr/>
          </a:p>
        </p:txBody>
      </p:sp>
      <p:pic>
        <p:nvPicPr>
          <p:cNvPr id="55" name="Google Shape;55;p13"/>
          <p:cNvPicPr preferRelativeResize="0"/>
          <p:nvPr/>
        </p:nvPicPr>
        <p:blipFill>
          <a:blip r:embed="rId4">
            <a:alphaModFix/>
          </a:blip>
          <a:stretch>
            <a:fillRect/>
          </a:stretch>
        </p:blipFill>
        <p:spPr>
          <a:xfrm>
            <a:off x="4432300" y="2094137"/>
            <a:ext cx="4432299" cy="955225"/>
          </a:xfrm>
          <a:prstGeom prst="rect">
            <a:avLst/>
          </a:prstGeom>
          <a:noFill/>
          <a:ln>
            <a:noFill/>
          </a:ln>
        </p:spPr>
      </p:pic>
      <p:pic>
        <p:nvPicPr>
          <p:cNvPr id="56" name="Google Shape;56;p13"/>
          <p:cNvPicPr preferRelativeResize="0"/>
          <p:nvPr/>
        </p:nvPicPr>
        <p:blipFill>
          <a:blip r:embed="rId5">
            <a:alphaModFix/>
          </a:blip>
          <a:stretch>
            <a:fillRect/>
          </a:stretch>
        </p:blipFill>
        <p:spPr>
          <a:xfrm>
            <a:off x="482600" y="2057189"/>
            <a:ext cx="3680952" cy="1029125"/>
          </a:xfrm>
          <a:prstGeom prst="rect">
            <a:avLst/>
          </a:prstGeom>
          <a:noFill/>
          <a:ln>
            <a:noFill/>
          </a:ln>
        </p:spPr>
      </p:pic>
      <p:pic>
        <p:nvPicPr>
          <p:cNvPr id="57" name="Google Shape;57;p13"/>
          <p:cNvPicPr preferRelativeResize="0"/>
          <p:nvPr/>
        </p:nvPicPr>
        <p:blipFill rotWithShape="1">
          <a:blip r:embed="rId6">
            <a:alphaModFix/>
          </a:blip>
          <a:srcRect b="29607" l="11084" r="10243" t="29316"/>
          <a:stretch/>
        </p:blipFill>
        <p:spPr>
          <a:xfrm>
            <a:off x="2074800" y="436700"/>
            <a:ext cx="4994399" cy="1029125"/>
          </a:xfrm>
          <a:prstGeom prst="rect">
            <a:avLst/>
          </a:prstGeom>
          <a:noFill/>
          <a:ln>
            <a:noFill/>
          </a:ln>
        </p:spPr>
      </p:pic>
      <p:sp>
        <p:nvSpPr>
          <p:cNvPr id="58" name="Google Shape;58;p13"/>
          <p:cNvSpPr txBox="1"/>
          <p:nvPr/>
        </p:nvSpPr>
        <p:spPr>
          <a:xfrm>
            <a:off x="6509300" y="4597500"/>
            <a:ext cx="28887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Yordan Gospodinov</a:t>
            </a:r>
            <a:endParaRPr>
              <a:solidFill>
                <a:srgbClr val="FFFFFF"/>
              </a:solidFill>
            </a:endParaRPr>
          </a:p>
        </p:txBody>
      </p:sp>
      <p:sp>
        <p:nvSpPr>
          <p:cNvPr id="59" name="Google Shape;59;p13"/>
          <p:cNvSpPr txBox="1"/>
          <p:nvPr/>
        </p:nvSpPr>
        <p:spPr>
          <a:xfrm>
            <a:off x="393700" y="3340100"/>
            <a:ext cx="3492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working systems built with Fabric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TradeLens - company founded by collaborative work of Maersk and IBM. The idea is to make the shipping process cost-efficient, faster and simpler. It is a system in the supply chain field.</a:t>
            </a:r>
            <a:endParaRPr/>
          </a:p>
          <a:p>
            <a:pPr indent="-317500" lvl="1" marL="914400" rtl="0" algn="l">
              <a:spcBef>
                <a:spcPts val="0"/>
              </a:spcBef>
              <a:spcAft>
                <a:spcPts val="0"/>
              </a:spcAft>
              <a:buSzPts val="1400"/>
              <a:buChar char="➢"/>
            </a:pPr>
            <a:r>
              <a:rPr lang="en-GB" u="sng">
                <a:solidFill>
                  <a:schemeClr val="hlink"/>
                </a:solidFill>
                <a:hlinkClick r:id="rId3"/>
              </a:rPr>
              <a:t>https://www.tradelens.com/</a:t>
            </a:r>
            <a:endParaRPr/>
          </a:p>
          <a:p>
            <a:pPr indent="-342900" lvl="0" marL="457200" rtl="0" algn="l">
              <a:spcBef>
                <a:spcPts val="0"/>
              </a:spcBef>
              <a:spcAft>
                <a:spcPts val="0"/>
              </a:spcAft>
              <a:buSzPts val="1800"/>
              <a:buChar char="❖"/>
            </a:pPr>
            <a:r>
              <a:rPr lang="en-GB"/>
              <a:t>Verify.Me - mobile app, in and for Canada, to verify your identity in different institutions and services. By using Fabric, the user is only sending pointers to the information, without the respective institutions or services to have the user’s data. </a:t>
            </a:r>
            <a:endParaRPr/>
          </a:p>
          <a:p>
            <a:pPr indent="-317500" lvl="1" marL="914400" rtl="0" algn="l">
              <a:spcBef>
                <a:spcPts val="0"/>
              </a:spcBef>
              <a:spcAft>
                <a:spcPts val="0"/>
              </a:spcAft>
              <a:buSzPts val="1400"/>
              <a:buChar char="➢"/>
            </a:pPr>
            <a:r>
              <a:rPr lang="en-GB" u="sng">
                <a:solidFill>
                  <a:schemeClr val="hlink"/>
                </a:solidFill>
                <a:hlinkClick r:id="rId4"/>
              </a:rPr>
              <a:t>https://verified.me</a:t>
            </a:r>
            <a:endParaRPr/>
          </a:p>
          <a:p>
            <a:pPr indent="-342900" lvl="0" marL="457200" rtl="0" algn="l">
              <a:spcBef>
                <a:spcPts val="0"/>
              </a:spcBef>
              <a:spcAft>
                <a:spcPts val="0"/>
              </a:spcAft>
              <a:buSzPts val="1800"/>
              <a:buChar char="❖"/>
            </a:pPr>
            <a:r>
              <a:rPr lang="en-GB"/>
              <a:t>Walmart is working with IBM for supply chain for their products</a:t>
            </a:r>
            <a:endParaRPr/>
          </a:p>
          <a:p>
            <a:pPr indent="-317500" lvl="1" marL="914400" rtl="0" algn="l">
              <a:spcBef>
                <a:spcPts val="0"/>
              </a:spcBef>
              <a:spcAft>
                <a:spcPts val="0"/>
              </a:spcAft>
              <a:buSzPts val="1400"/>
              <a:buChar char="➢"/>
            </a:pPr>
            <a:r>
              <a:rPr lang="en-GB" u="sng">
                <a:solidFill>
                  <a:schemeClr val="hlink"/>
                </a:solidFill>
                <a:hlinkClick r:id="rId5"/>
              </a:rPr>
              <a:t>https://techcrunch.com/2018/09/24/walmart-is-betting-on-the-blockchain-to-improve-food-safety/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Hyperledger Composer documentation </a:t>
            </a:r>
            <a:endParaRPr/>
          </a:p>
          <a:p>
            <a:pPr indent="-317500" lvl="1" marL="914400" rtl="0" algn="l">
              <a:spcBef>
                <a:spcPts val="0"/>
              </a:spcBef>
              <a:spcAft>
                <a:spcPts val="0"/>
              </a:spcAft>
              <a:buSzPts val="1400"/>
              <a:buChar char="➢"/>
            </a:pPr>
            <a:r>
              <a:rPr lang="en-GB" u="sng">
                <a:solidFill>
                  <a:schemeClr val="hlink"/>
                </a:solidFill>
                <a:hlinkClick r:id="rId3"/>
              </a:rPr>
              <a:t>https://hyperledger.github.io/composer/v0.19/introduction/introduction.html</a:t>
            </a:r>
            <a:endParaRPr/>
          </a:p>
          <a:p>
            <a:pPr indent="-342900" lvl="0" marL="457200" rtl="0" algn="l">
              <a:spcBef>
                <a:spcPts val="0"/>
              </a:spcBef>
              <a:spcAft>
                <a:spcPts val="0"/>
              </a:spcAft>
              <a:buSzPts val="1800"/>
              <a:buChar char="❖"/>
            </a:pPr>
            <a:r>
              <a:rPr lang="en-GB"/>
              <a:t>Hyperledger Fabric documentation</a:t>
            </a:r>
            <a:endParaRPr/>
          </a:p>
          <a:p>
            <a:pPr indent="-317500" lvl="1" marL="914400" rtl="0" algn="l">
              <a:spcBef>
                <a:spcPts val="0"/>
              </a:spcBef>
              <a:spcAft>
                <a:spcPts val="0"/>
              </a:spcAft>
              <a:buSzPts val="1400"/>
              <a:buChar char="➢"/>
            </a:pPr>
            <a:r>
              <a:rPr lang="en-GB" u="sng">
                <a:solidFill>
                  <a:schemeClr val="hlink"/>
                </a:solidFill>
                <a:hlinkClick r:id="rId4"/>
              </a:rPr>
              <a:t>https://hyperledger-fabric.readthedocs.io/en/latest/</a:t>
            </a:r>
            <a:endParaRPr/>
          </a:p>
          <a:p>
            <a:pPr indent="-342900" lvl="0" marL="457200" rtl="0" algn="l">
              <a:spcBef>
                <a:spcPts val="0"/>
              </a:spcBef>
              <a:spcAft>
                <a:spcPts val="0"/>
              </a:spcAft>
              <a:buSzPts val="1800"/>
              <a:buChar char="❖"/>
            </a:pPr>
            <a:r>
              <a:rPr lang="en-GB"/>
              <a:t>Blockchain development with HPL Fabric and composer course on udemy</a:t>
            </a:r>
            <a:endParaRPr/>
          </a:p>
          <a:p>
            <a:pPr indent="-317500" lvl="1" marL="914400" rtl="0" algn="l">
              <a:spcBef>
                <a:spcPts val="0"/>
              </a:spcBef>
              <a:spcAft>
                <a:spcPts val="0"/>
              </a:spcAft>
              <a:buSzPts val="1400"/>
              <a:buChar char="➢"/>
            </a:pPr>
            <a:r>
              <a:rPr lang="en-GB" u="sng">
                <a:solidFill>
                  <a:schemeClr val="hlink"/>
                </a:solidFill>
                <a:hlinkClick r:id="rId5"/>
              </a:rPr>
              <a:t>https://www.udemy.com/hyperledger/</a:t>
            </a:r>
            <a:endParaRPr/>
          </a:p>
          <a:p>
            <a:pPr indent="-342900" lvl="0" marL="457200" rtl="0" algn="l">
              <a:spcBef>
                <a:spcPts val="0"/>
              </a:spcBef>
              <a:spcAft>
                <a:spcPts val="0"/>
              </a:spcAft>
              <a:buSzPts val="1800"/>
              <a:buChar char="❖"/>
            </a:pPr>
            <a:r>
              <a:rPr lang="en-GB"/>
              <a:t>The rocket chat from Hyperledger organisation, responsive at any time</a:t>
            </a:r>
            <a:endParaRPr/>
          </a:p>
          <a:p>
            <a:pPr indent="-317500" lvl="1" marL="914400" rtl="0" algn="l">
              <a:spcBef>
                <a:spcPts val="0"/>
              </a:spcBef>
              <a:spcAft>
                <a:spcPts val="0"/>
              </a:spcAft>
              <a:buSzPts val="1400"/>
              <a:buChar char="➢"/>
            </a:pPr>
            <a:r>
              <a:rPr lang="en-GB" u="sng">
                <a:solidFill>
                  <a:schemeClr val="hlink"/>
                </a:solidFill>
                <a:hlinkClick r:id="rId6"/>
              </a:rPr>
              <a:t>https://chat.hyperledger.org/</a:t>
            </a:r>
            <a:endParaRPr/>
          </a:p>
          <a:p>
            <a:pPr indent="-342900" lvl="0" marL="457200" rtl="0" algn="l">
              <a:spcBef>
                <a:spcPts val="0"/>
              </a:spcBef>
              <a:spcAft>
                <a:spcPts val="0"/>
              </a:spcAft>
              <a:buSzPts val="1800"/>
              <a:buChar char="❖"/>
            </a:pPr>
            <a:r>
              <a:rPr lang="en-GB"/>
              <a:t>Enterprise blockchain development: with Hyperledger Fabric and Composer by Ernesto Lee, it will be available in the (Uni of Stirling) library after 17.04.2019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225750" y="2063708"/>
            <a:ext cx="8692500" cy="25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Permissioned blockchain - better for businesses </a:t>
            </a:r>
            <a:endParaRPr/>
          </a:p>
          <a:p>
            <a:pPr indent="-317500" lvl="1" marL="914400" rtl="0" algn="l">
              <a:spcBef>
                <a:spcPts val="0"/>
              </a:spcBef>
              <a:spcAft>
                <a:spcPts val="0"/>
              </a:spcAft>
              <a:buSzPts val="1400"/>
              <a:buChar char="➢"/>
            </a:pPr>
            <a:r>
              <a:rPr lang="en-GB"/>
              <a:t>Introducing roles to different participants </a:t>
            </a:r>
            <a:endParaRPr/>
          </a:p>
          <a:p>
            <a:pPr indent="-317500" lvl="1" marL="914400" rtl="0" algn="l">
              <a:spcBef>
                <a:spcPts val="0"/>
              </a:spcBef>
              <a:spcAft>
                <a:spcPts val="0"/>
              </a:spcAft>
              <a:buSzPts val="1400"/>
              <a:buChar char="➢"/>
            </a:pPr>
            <a:r>
              <a:rPr lang="en-GB"/>
              <a:t>Mostly the </a:t>
            </a:r>
            <a:r>
              <a:rPr lang="en-GB"/>
              <a:t>consensus</a:t>
            </a:r>
            <a:r>
              <a:rPr lang="en-GB"/>
              <a:t> is Proof of Authority </a:t>
            </a:r>
            <a:endParaRPr/>
          </a:p>
          <a:p>
            <a:pPr indent="-342900" lvl="0" marL="457200" rtl="0" algn="l">
              <a:spcBef>
                <a:spcPts val="0"/>
              </a:spcBef>
              <a:spcAft>
                <a:spcPts val="0"/>
              </a:spcAft>
              <a:buSzPts val="1800"/>
              <a:buChar char="❖"/>
            </a:pPr>
            <a:r>
              <a:rPr lang="en-GB"/>
              <a:t>Pluggable, modular structure with main components : </a:t>
            </a:r>
            <a:endParaRPr/>
          </a:p>
          <a:p>
            <a:pPr indent="-317500" lvl="1" marL="914400" rtl="0" algn="l">
              <a:spcBef>
                <a:spcPts val="0"/>
              </a:spcBef>
              <a:spcAft>
                <a:spcPts val="0"/>
              </a:spcAft>
              <a:buSzPts val="1400"/>
              <a:buChar char="➢"/>
            </a:pPr>
            <a:r>
              <a:rPr lang="en-GB"/>
              <a:t>Certificate authority - deciding the roles of the participants</a:t>
            </a:r>
            <a:endParaRPr/>
          </a:p>
          <a:p>
            <a:pPr indent="-317500" lvl="1" marL="914400" rtl="0" algn="l">
              <a:spcBef>
                <a:spcPts val="0"/>
              </a:spcBef>
              <a:spcAft>
                <a:spcPts val="0"/>
              </a:spcAft>
              <a:buSzPts val="1400"/>
              <a:buChar char="➢"/>
            </a:pPr>
            <a:r>
              <a:rPr lang="en-GB"/>
              <a:t>Consensus and ordering system</a:t>
            </a:r>
            <a:endParaRPr/>
          </a:p>
          <a:p>
            <a:pPr indent="-317500" lvl="1" marL="914400" rtl="0" algn="l">
              <a:spcBef>
                <a:spcPts val="0"/>
              </a:spcBef>
              <a:spcAft>
                <a:spcPts val="0"/>
              </a:spcAft>
              <a:buSzPts val="1400"/>
              <a:buChar char="➢"/>
            </a:pPr>
            <a:r>
              <a:rPr lang="en-GB"/>
              <a:t>Chaincode (smart contracts) </a:t>
            </a:r>
            <a:endParaRPr/>
          </a:p>
        </p:txBody>
      </p:sp>
      <p:sp>
        <p:nvSpPr>
          <p:cNvPr id="65" name="Google Shape;65;p14"/>
          <p:cNvSpPr txBox="1"/>
          <p:nvPr/>
        </p:nvSpPr>
        <p:spPr>
          <a:xfrm>
            <a:off x="2273300" y="4889500"/>
            <a:ext cx="3632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2012875" y="317500"/>
            <a:ext cx="4152926" cy="116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889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Confidential transactio</a:t>
            </a:r>
            <a:r>
              <a:rPr lang="en-GB"/>
              <a:t>ns</a:t>
            </a:r>
            <a:endParaRPr/>
          </a:p>
          <a:p>
            <a:pPr indent="-317500" lvl="1" marL="914400" rtl="0" algn="l">
              <a:spcBef>
                <a:spcPts val="0"/>
              </a:spcBef>
              <a:spcAft>
                <a:spcPts val="0"/>
              </a:spcAft>
              <a:buSzPts val="1400"/>
              <a:buChar char="➢"/>
            </a:pPr>
            <a:r>
              <a:rPr lang="en-GB"/>
              <a:t>In a network of different companies, confidential business transaction enable competitiveness </a:t>
            </a:r>
            <a:endParaRPr/>
          </a:p>
          <a:p>
            <a:pPr indent="-342900" lvl="0" marL="457200" rtl="0" algn="l">
              <a:spcBef>
                <a:spcPts val="0"/>
              </a:spcBef>
              <a:spcAft>
                <a:spcPts val="0"/>
              </a:spcAft>
              <a:buSzPts val="1800"/>
              <a:buChar char="❖"/>
            </a:pPr>
            <a:r>
              <a:rPr lang="en-GB"/>
              <a:t>No cryptocurrency </a:t>
            </a:r>
            <a:endParaRPr/>
          </a:p>
          <a:p>
            <a:pPr indent="-317500" lvl="1" marL="914400" rtl="0" algn="l">
              <a:spcBef>
                <a:spcPts val="0"/>
              </a:spcBef>
              <a:spcAft>
                <a:spcPts val="0"/>
              </a:spcAft>
              <a:buSzPts val="1400"/>
              <a:buChar char="➢"/>
            </a:pPr>
            <a:r>
              <a:rPr lang="en-GB"/>
              <a:t>Faster transactions at no cost</a:t>
            </a:r>
            <a:endParaRPr/>
          </a:p>
          <a:p>
            <a:pPr indent="-317500" lvl="1" marL="914400" rtl="0" algn="l">
              <a:spcBef>
                <a:spcPts val="0"/>
              </a:spcBef>
              <a:spcAft>
                <a:spcPts val="0"/>
              </a:spcAft>
              <a:buSzPts val="1400"/>
              <a:buChar char="➢"/>
            </a:pPr>
            <a:r>
              <a:rPr lang="en-GB"/>
              <a:t>More transactions per given time</a:t>
            </a:r>
            <a:endParaRPr/>
          </a:p>
          <a:p>
            <a:pPr indent="-342900" lvl="0" marL="457200" rtl="0" algn="l">
              <a:spcBef>
                <a:spcPts val="0"/>
              </a:spcBef>
              <a:spcAft>
                <a:spcPts val="0"/>
              </a:spcAft>
              <a:buSzPts val="1800"/>
              <a:buChar char="❖"/>
            </a:pPr>
            <a:r>
              <a:rPr lang="en-GB"/>
              <a:t>Programmable </a:t>
            </a:r>
            <a:endParaRPr/>
          </a:p>
          <a:p>
            <a:pPr indent="-317500" lvl="1" marL="914400" rtl="0" algn="l">
              <a:spcBef>
                <a:spcPts val="0"/>
              </a:spcBef>
              <a:spcAft>
                <a:spcPts val="0"/>
              </a:spcAft>
              <a:buSzPts val="1400"/>
              <a:buChar char="➢"/>
            </a:pPr>
            <a:r>
              <a:rPr lang="en-GB"/>
              <a:t>Have smart contracts called chaincode, to program the business logic</a:t>
            </a:r>
            <a:endParaRPr/>
          </a:p>
        </p:txBody>
      </p:sp>
      <p:pic>
        <p:nvPicPr>
          <p:cNvPr id="72" name="Google Shape;72;p15"/>
          <p:cNvPicPr preferRelativeResize="0"/>
          <p:nvPr/>
        </p:nvPicPr>
        <p:blipFill>
          <a:blip r:embed="rId3">
            <a:alphaModFix/>
          </a:blip>
          <a:stretch>
            <a:fillRect/>
          </a:stretch>
        </p:blipFill>
        <p:spPr>
          <a:xfrm>
            <a:off x="2184400" y="122223"/>
            <a:ext cx="4775199" cy="133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266088" y="0"/>
            <a:ext cx="6611821" cy="4838699"/>
          </a:xfrm>
          <a:prstGeom prst="rect">
            <a:avLst/>
          </a:prstGeom>
          <a:noFill/>
          <a:ln>
            <a:noFill/>
          </a:ln>
        </p:spPr>
      </p:pic>
      <p:sp>
        <p:nvSpPr>
          <p:cNvPr id="78" name="Google Shape;78;p16"/>
          <p:cNvSpPr txBox="1"/>
          <p:nvPr/>
        </p:nvSpPr>
        <p:spPr>
          <a:xfrm>
            <a:off x="1371600" y="4755875"/>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https://blog.codecentric.de/en/2018/08/fabric-test-network-ansible-aws/</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Fabric transaction flow </a:t>
            </a:r>
            <a:endParaRPr/>
          </a:p>
        </p:txBody>
      </p:sp>
      <p:pic>
        <p:nvPicPr>
          <p:cNvPr id="84" name="Google Shape;84;p17"/>
          <p:cNvPicPr preferRelativeResize="0"/>
          <p:nvPr/>
        </p:nvPicPr>
        <p:blipFill>
          <a:blip r:embed="rId3">
            <a:alphaModFix/>
          </a:blip>
          <a:stretch>
            <a:fillRect/>
          </a:stretch>
        </p:blipFill>
        <p:spPr>
          <a:xfrm>
            <a:off x="847763" y="1017725"/>
            <a:ext cx="7448481"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688" y="2146200"/>
            <a:ext cx="8520600" cy="213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 was aiming for creating </a:t>
            </a:r>
            <a:r>
              <a:rPr lang="en-GB"/>
              <a:t>blockchain agnostic</a:t>
            </a:r>
            <a:r>
              <a:rPr lang="en-GB"/>
              <a:t> business networks (with primary implementing on Fabric) </a:t>
            </a:r>
            <a:endParaRPr/>
          </a:p>
          <a:p>
            <a:pPr indent="-342900" lvl="0" marL="457200" rtl="0" algn="l">
              <a:spcBef>
                <a:spcPts val="0"/>
              </a:spcBef>
              <a:spcAft>
                <a:spcPts val="0"/>
              </a:spcAft>
              <a:buSzPts val="1800"/>
              <a:buChar char="❖"/>
            </a:pPr>
            <a:r>
              <a:rPr lang="en-GB"/>
              <a:t>Easy to use </a:t>
            </a:r>
            <a:endParaRPr/>
          </a:p>
          <a:p>
            <a:pPr indent="-342900" lvl="0" marL="457200" rtl="0" algn="l">
              <a:spcBef>
                <a:spcPts val="0"/>
              </a:spcBef>
              <a:spcAft>
                <a:spcPts val="0"/>
              </a:spcAft>
              <a:buSzPts val="1800"/>
              <a:buChar char="❖"/>
            </a:pPr>
            <a:r>
              <a:rPr lang="en-GB"/>
              <a:t>Creating business network out of 3 main files :</a:t>
            </a:r>
            <a:endParaRPr/>
          </a:p>
          <a:p>
            <a:pPr indent="-317500" lvl="1" marL="914400" rtl="0" algn="l">
              <a:spcBef>
                <a:spcPts val="0"/>
              </a:spcBef>
              <a:spcAft>
                <a:spcPts val="0"/>
              </a:spcAft>
              <a:buSzPts val="1400"/>
              <a:buChar char="➢"/>
            </a:pPr>
            <a:r>
              <a:rPr lang="en-GB"/>
              <a:t>Model file </a:t>
            </a:r>
            <a:endParaRPr/>
          </a:p>
          <a:p>
            <a:pPr indent="-317500" lvl="1" marL="914400" rtl="0" algn="l">
              <a:spcBef>
                <a:spcPts val="0"/>
              </a:spcBef>
              <a:spcAft>
                <a:spcPts val="0"/>
              </a:spcAft>
              <a:buSzPts val="1400"/>
              <a:buChar char="➢"/>
            </a:pPr>
            <a:r>
              <a:rPr lang="en-GB"/>
              <a:t>Logic file (JS) </a:t>
            </a:r>
            <a:endParaRPr/>
          </a:p>
          <a:p>
            <a:pPr indent="-317500" lvl="1" marL="914400" rtl="0" algn="l">
              <a:spcBef>
                <a:spcPts val="0"/>
              </a:spcBef>
              <a:spcAft>
                <a:spcPts val="0"/>
              </a:spcAft>
              <a:buSzPts val="1400"/>
              <a:buChar char="➢"/>
            </a:pPr>
            <a:r>
              <a:rPr lang="en-GB"/>
              <a:t>Permissions file</a:t>
            </a:r>
            <a:endParaRPr/>
          </a:p>
          <a:p>
            <a:pPr indent="-317500" lvl="1" marL="914400" rtl="0" algn="l">
              <a:spcBef>
                <a:spcPts val="0"/>
              </a:spcBef>
              <a:spcAft>
                <a:spcPts val="0"/>
              </a:spcAft>
              <a:buSzPts val="1400"/>
              <a:buChar char="➢"/>
            </a:pPr>
            <a:r>
              <a:rPr lang="en-GB"/>
              <a:t>It has Query files as well if needed </a:t>
            </a:r>
            <a:endParaRPr/>
          </a:p>
        </p:txBody>
      </p:sp>
      <p:pic>
        <p:nvPicPr>
          <p:cNvPr id="90" name="Google Shape;90;p18"/>
          <p:cNvPicPr preferRelativeResize="0"/>
          <p:nvPr/>
        </p:nvPicPr>
        <p:blipFill>
          <a:blip r:embed="rId3">
            <a:alphaModFix/>
          </a:blip>
          <a:stretch>
            <a:fillRect/>
          </a:stretch>
        </p:blipFill>
        <p:spPr>
          <a:xfrm>
            <a:off x="1214450" y="381525"/>
            <a:ext cx="6715123" cy="144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Composer to Fabric flow </a:t>
            </a:r>
            <a:endParaRPr/>
          </a:p>
        </p:txBody>
      </p:sp>
      <p:pic>
        <p:nvPicPr>
          <p:cNvPr id="96" name="Google Shape;96;p19"/>
          <p:cNvPicPr preferRelativeResize="0"/>
          <p:nvPr/>
        </p:nvPicPr>
        <p:blipFill>
          <a:blip r:embed="rId3">
            <a:alphaModFix/>
          </a:blip>
          <a:stretch>
            <a:fillRect/>
          </a:stretch>
        </p:blipFill>
        <p:spPr>
          <a:xfrm>
            <a:off x="2063750" y="1157425"/>
            <a:ext cx="50165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VS Code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IDE( Integrated Development Environment ) / Text editor </a:t>
            </a:r>
            <a:endParaRPr/>
          </a:p>
          <a:p>
            <a:pPr indent="-342900" lvl="0" marL="457200" rtl="0" algn="l">
              <a:spcBef>
                <a:spcPts val="0"/>
              </a:spcBef>
              <a:spcAft>
                <a:spcPts val="0"/>
              </a:spcAft>
              <a:buSzPts val="1800"/>
              <a:buChar char="❖"/>
            </a:pPr>
            <a:r>
              <a:rPr lang="en-GB"/>
              <a:t>Has plugins for Hyperledger Composer and Docker </a:t>
            </a:r>
            <a:endParaRPr/>
          </a:p>
          <a:p>
            <a:pPr indent="-342900" lvl="0" marL="457200" rtl="0" algn="l">
              <a:spcBef>
                <a:spcPts val="0"/>
              </a:spcBef>
              <a:spcAft>
                <a:spcPts val="0"/>
              </a:spcAft>
              <a:buSzPts val="1800"/>
              <a:buChar char="❖"/>
            </a:pPr>
            <a:r>
              <a:rPr lang="en-GB"/>
              <a:t>Makes your life easier while developing a business network and then </a:t>
            </a:r>
            <a:r>
              <a:rPr lang="en-GB"/>
              <a:t>examining</a:t>
            </a:r>
            <a:r>
              <a:rPr lang="en-GB"/>
              <a:t> and inspecting different Fabric components.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Hyperledger online Composer playground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https://composer-playground.mybluemix.net/editor</a:t>
            </a:r>
            <a:endParaRPr/>
          </a:p>
          <a:p>
            <a:pPr indent="-342900" lvl="0" marL="457200" rtl="0" algn="l">
              <a:spcBef>
                <a:spcPts val="0"/>
              </a:spcBef>
              <a:spcAft>
                <a:spcPts val="0"/>
              </a:spcAft>
              <a:buSzPts val="1800"/>
              <a:buChar char="❖"/>
            </a:pPr>
            <a:r>
              <a:rPr lang="en-GB"/>
              <a:t>Easy to use and to test out your business concept and model </a:t>
            </a:r>
            <a:endParaRPr/>
          </a:p>
          <a:p>
            <a:pPr indent="-342900" lvl="0" marL="457200" rtl="0" algn="l">
              <a:spcBef>
                <a:spcPts val="0"/>
              </a:spcBef>
              <a:spcAft>
                <a:spcPts val="0"/>
              </a:spcAft>
              <a:buSzPts val="1800"/>
              <a:buChar char="❖"/>
            </a:pPr>
            <a:r>
              <a:rPr lang="en-GB"/>
              <a:t>THE BUSINESS NETWORK MAY BEHAVE DIFFERENTLY WHEN IMPLEMENTED ON FABRIC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