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80" r:id="rId5"/>
    <p:sldId id="279" r:id="rId6"/>
    <p:sldId id="297" r:id="rId7"/>
    <p:sldId id="302" r:id="rId8"/>
    <p:sldId id="299" r:id="rId9"/>
    <p:sldId id="307" r:id="rId10"/>
    <p:sldId id="338" r:id="rId11"/>
    <p:sldId id="308" r:id="rId12"/>
    <p:sldId id="339" r:id="rId13"/>
    <p:sldId id="340" r:id="rId14"/>
    <p:sldId id="341" r:id="rId15"/>
    <p:sldId id="342" r:id="rId16"/>
    <p:sldId id="347" r:id="rId17"/>
    <p:sldId id="310" r:id="rId18"/>
    <p:sldId id="300" r:id="rId19"/>
    <p:sldId id="306" r:id="rId20"/>
    <p:sldId id="344" r:id="rId21"/>
    <p:sldId id="346" r:id="rId22"/>
    <p:sldId id="345" r:id="rId23"/>
    <p:sldId id="301" r:id="rId24"/>
    <p:sldId id="304" r:id="rId25"/>
    <p:sldId id="30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D31"/>
    <a:srgbClr val="F6943D"/>
    <a:srgbClr val="F7F7F7"/>
    <a:srgbClr val="F5F5F5"/>
    <a:srgbClr val="FFFFFF"/>
    <a:srgbClr val="FAFAFC"/>
    <a:srgbClr val="F6F6F8"/>
    <a:srgbClr val="F1F2F5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660"/>
  </p:normalViewPr>
  <p:slideViewPr>
    <p:cSldViewPr snapToGrid="0">
      <p:cViewPr>
        <p:scale>
          <a:sx n="66" d="100"/>
          <a:sy n="66" d="100"/>
        </p:scale>
        <p:origin x="19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485899" y="2755900"/>
            <a:ext cx="1706480" cy="1706480"/>
          </a:xfrm>
          <a:custGeom>
            <a:avLst/>
            <a:gdLst>
              <a:gd name="connsiteX0" fmla="*/ 853241 w 1706480"/>
              <a:gd name="connsiteY0" fmla="*/ 0 h 1706480"/>
              <a:gd name="connsiteX1" fmla="*/ 1706480 w 1706480"/>
              <a:gd name="connsiteY1" fmla="*/ 0 h 1706480"/>
              <a:gd name="connsiteX2" fmla="*/ 1706480 w 1706480"/>
              <a:gd name="connsiteY2" fmla="*/ 853240 h 1706480"/>
              <a:gd name="connsiteX3" fmla="*/ 853240 w 1706480"/>
              <a:gd name="connsiteY3" fmla="*/ 1706480 h 1706480"/>
              <a:gd name="connsiteX4" fmla="*/ 0 w 1706480"/>
              <a:gd name="connsiteY4" fmla="*/ 853240 h 1706480"/>
              <a:gd name="connsiteX5" fmla="*/ 1 w 1706480"/>
              <a:gd name="connsiteY5" fmla="*/ 853240 h 1706480"/>
              <a:gd name="connsiteX6" fmla="*/ 853241 w 1706480"/>
              <a:gd name="connsiteY6" fmla="*/ 0 h 17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6480" h="1706480">
                <a:moveTo>
                  <a:pt x="853241" y="0"/>
                </a:moveTo>
                <a:lnTo>
                  <a:pt x="1706480" y="0"/>
                </a:lnTo>
                <a:lnTo>
                  <a:pt x="1706480" y="853240"/>
                </a:lnTo>
                <a:cubicBezTo>
                  <a:pt x="1706480" y="1324471"/>
                  <a:pt x="1324471" y="1706480"/>
                  <a:pt x="853240" y="1706480"/>
                </a:cubicBezTo>
                <a:cubicBezTo>
                  <a:pt x="382009" y="1706480"/>
                  <a:pt x="0" y="1324471"/>
                  <a:pt x="0" y="853240"/>
                </a:cubicBezTo>
                <a:lnTo>
                  <a:pt x="1" y="853240"/>
                </a:lnTo>
                <a:cubicBezTo>
                  <a:pt x="1" y="382009"/>
                  <a:pt x="382010" y="0"/>
                  <a:pt x="8532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990473" y="2755900"/>
            <a:ext cx="1706480" cy="1706480"/>
          </a:xfrm>
          <a:custGeom>
            <a:avLst/>
            <a:gdLst>
              <a:gd name="connsiteX0" fmla="*/ 853241 w 1706480"/>
              <a:gd name="connsiteY0" fmla="*/ 0 h 1706480"/>
              <a:gd name="connsiteX1" fmla="*/ 1706480 w 1706480"/>
              <a:gd name="connsiteY1" fmla="*/ 0 h 1706480"/>
              <a:gd name="connsiteX2" fmla="*/ 1706480 w 1706480"/>
              <a:gd name="connsiteY2" fmla="*/ 853240 h 1706480"/>
              <a:gd name="connsiteX3" fmla="*/ 853240 w 1706480"/>
              <a:gd name="connsiteY3" fmla="*/ 1706480 h 1706480"/>
              <a:gd name="connsiteX4" fmla="*/ 0 w 1706480"/>
              <a:gd name="connsiteY4" fmla="*/ 853240 h 1706480"/>
              <a:gd name="connsiteX5" fmla="*/ 1 w 1706480"/>
              <a:gd name="connsiteY5" fmla="*/ 853240 h 1706480"/>
              <a:gd name="connsiteX6" fmla="*/ 853241 w 1706480"/>
              <a:gd name="connsiteY6" fmla="*/ 0 h 17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6480" h="1706480">
                <a:moveTo>
                  <a:pt x="853241" y="0"/>
                </a:moveTo>
                <a:lnTo>
                  <a:pt x="1706480" y="0"/>
                </a:lnTo>
                <a:lnTo>
                  <a:pt x="1706480" y="853240"/>
                </a:lnTo>
                <a:cubicBezTo>
                  <a:pt x="1706480" y="1324471"/>
                  <a:pt x="1324471" y="1706480"/>
                  <a:pt x="853240" y="1706480"/>
                </a:cubicBezTo>
                <a:cubicBezTo>
                  <a:pt x="382009" y="1706480"/>
                  <a:pt x="0" y="1324471"/>
                  <a:pt x="0" y="853240"/>
                </a:cubicBezTo>
                <a:lnTo>
                  <a:pt x="1" y="853240"/>
                </a:lnTo>
                <a:cubicBezTo>
                  <a:pt x="1" y="382009"/>
                  <a:pt x="382010" y="0"/>
                  <a:pt x="8532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495047" y="2755900"/>
            <a:ext cx="1706480" cy="1706480"/>
          </a:xfrm>
          <a:custGeom>
            <a:avLst/>
            <a:gdLst>
              <a:gd name="connsiteX0" fmla="*/ 853241 w 1706480"/>
              <a:gd name="connsiteY0" fmla="*/ 0 h 1706480"/>
              <a:gd name="connsiteX1" fmla="*/ 1706480 w 1706480"/>
              <a:gd name="connsiteY1" fmla="*/ 0 h 1706480"/>
              <a:gd name="connsiteX2" fmla="*/ 1706480 w 1706480"/>
              <a:gd name="connsiteY2" fmla="*/ 853240 h 1706480"/>
              <a:gd name="connsiteX3" fmla="*/ 853240 w 1706480"/>
              <a:gd name="connsiteY3" fmla="*/ 1706480 h 1706480"/>
              <a:gd name="connsiteX4" fmla="*/ 0 w 1706480"/>
              <a:gd name="connsiteY4" fmla="*/ 853240 h 1706480"/>
              <a:gd name="connsiteX5" fmla="*/ 1 w 1706480"/>
              <a:gd name="connsiteY5" fmla="*/ 853240 h 1706480"/>
              <a:gd name="connsiteX6" fmla="*/ 853241 w 1706480"/>
              <a:gd name="connsiteY6" fmla="*/ 0 h 17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6480" h="1706480">
                <a:moveTo>
                  <a:pt x="853241" y="0"/>
                </a:moveTo>
                <a:lnTo>
                  <a:pt x="1706480" y="0"/>
                </a:lnTo>
                <a:lnTo>
                  <a:pt x="1706480" y="853240"/>
                </a:lnTo>
                <a:cubicBezTo>
                  <a:pt x="1706480" y="1324471"/>
                  <a:pt x="1324471" y="1706480"/>
                  <a:pt x="853240" y="1706480"/>
                </a:cubicBezTo>
                <a:cubicBezTo>
                  <a:pt x="382009" y="1706480"/>
                  <a:pt x="0" y="1324471"/>
                  <a:pt x="0" y="853240"/>
                </a:cubicBezTo>
                <a:lnTo>
                  <a:pt x="1" y="853240"/>
                </a:lnTo>
                <a:cubicBezTo>
                  <a:pt x="1" y="382009"/>
                  <a:pt x="382010" y="0"/>
                  <a:pt x="8532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999620" y="2755900"/>
            <a:ext cx="1706480" cy="1706480"/>
          </a:xfrm>
          <a:custGeom>
            <a:avLst/>
            <a:gdLst>
              <a:gd name="connsiteX0" fmla="*/ 853241 w 1706480"/>
              <a:gd name="connsiteY0" fmla="*/ 0 h 1706480"/>
              <a:gd name="connsiteX1" fmla="*/ 1706480 w 1706480"/>
              <a:gd name="connsiteY1" fmla="*/ 0 h 1706480"/>
              <a:gd name="connsiteX2" fmla="*/ 1706480 w 1706480"/>
              <a:gd name="connsiteY2" fmla="*/ 853240 h 1706480"/>
              <a:gd name="connsiteX3" fmla="*/ 853240 w 1706480"/>
              <a:gd name="connsiteY3" fmla="*/ 1706480 h 1706480"/>
              <a:gd name="connsiteX4" fmla="*/ 0 w 1706480"/>
              <a:gd name="connsiteY4" fmla="*/ 853240 h 1706480"/>
              <a:gd name="connsiteX5" fmla="*/ 1 w 1706480"/>
              <a:gd name="connsiteY5" fmla="*/ 853240 h 1706480"/>
              <a:gd name="connsiteX6" fmla="*/ 853241 w 1706480"/>
              <a:gd name="connsiteY6" fmla="*/ 0 h 17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6480" h="1706480">
                <a:moveTo>
                  <a:pt x="853241" y="0"/>
                </a:moveTo>
                <a:lnTo>
                  <a:pt x="1706480" y="0"/>
                </a:lnTo>
                <a:lnTo>
                  <a:pt x="1706480" y="853240"/>
                </a:lnTo>
                <a:cubicBezTo>
                  <a:pt x="1706480" y="1324471"/>
                  <a:pt x="1324471" y="1706480"/>
                  <a:pt x="853240" y="1706480"/>
                </a:cubicBezTo>
                <a:cubicBezTo>
                  <a:pt x="382009" y="1706480"/>
                  <a:pt x="0" y="1324471"/>
                  <a:pt x="0" y="853240"/>
                </a:cubicBezTo>
                <a:lnTo>
                  <a:pt x="1" y="853240"/>
                </a:lnTo>
                <a:cubicBezTo>
                  <a:pt x="1" y="382009"/>
                  <a:pt x="382010" y="0"/>
                  <a:pt x="8532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567543" y="2294357"/>
            <a:ext cx="2287814" cy="2420194"/>
          </a:xfrm>
          <a:custGeom>
            <a:avLst/>
            <a:gdLst>
              <a:gd name="connsiteX0" fmla="*/ 0 w 2287814"/>
              <a:gd name="connsiteY0" fmla="*/ 0 h 2420194"/>
              <a:gd name="connsiteX1" fmla="*/ 2287814 w 2287814"/>
              <a:gd name="connsiteY1" fmla="*/ 0 h 2420194"/>
              <a:gd name="connsiteX2" fmla="*/ 2287814 w 2287814"/>
              <a:gd name="connsiteY2" fmla="*/ 2420194 h 2420194"/>
              <a:gd name="connsiteX3" fmla="*/ 0 w 2287814"/>
              <a:gd name="connsiteY3" fmla="*/ 2420194 h 242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814" h="2420194">
                <a:moveTo>
                  <a:pt x="0" y="0"/>
                </a:moveTo>
                <a:lnTo>
                  <a:pt x="2287814" y="0"/>
                </a:lnTo>
                <a:lnTo>
                  <a:pt x="2287814" y="2420194"/>
                </a:lnTo>
                <a:lnTo>
                  <a:pt x="0" y="2420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952093" y="2294357"/>
            <a:ext cx="2287814" cy="2420194"/>
          </a:xfrm>
          <a:custGeom>
            <a:avLst/>
            <a:gdLst>
              <a:gd name="connsiteX0" fmla="*/ 0 w 2287814"/>
              <a:gd name="connsiteY0" fmla="*/ 0 h 2420194"/>
              <a:gd name="connsiteX1" fmla="*/ 2287814 w 2287814"/>
              <a:gd name="connsiteY1" fmla="*/ 0 h 2420194"/>
              <a:gd name="connsiteX2" fmla="*/ 2287814 w 2287814"/>
              <a:gd name="connsiteY2" fmla="*/ 2420194 h 2420194"/>
              <a:gd name="connsiteX3" fmla="*/ 0 w 2287814"/>
              <a:gd name="connsiteY3" fmla="*/ 2420194 h 242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814" h="2420194">
                <a:moveTo>
                  <a:pt x="0" y="0"/>
                </a:moveTo>
                <a:lnTo>
                  <a:pt x="2287814" y="0"/>
                </a:lnTo>
                <a:lnTo>
                  <a:pt x="2287814" y="2420194"/>
                </a:lnTo>
                <a:lnTo>
                  <a:pt x="0" y="2420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8336645" y="2294357"/>
            <a:ext cx="2287814" cy="2420194"/>
          </a:xfrm>
          <a:custGeom>
            <a:avLst/>
            <a:gdLst>
              <a:gd name="connsiteX0" fmla="*/ 0 w 2287814"/>
              <a:gd name="connsiteY0" fmla="*/ 0 h 2420194"/>
              <a:gd name="connsiteX1" fmla="*/ 2287814 w 2287814"/>
              <a:gd name="connsiteY1" fmla="*/ 0 h 2420194"/>
              <a:gd name="connsiteX2" fmla="*/ 2287814 w 2287814"/>
              <a:gd name="connsiteY2" fmla="*/ 2420194 h 2420194"/>
              <a:gd name="connsiteX3" fmla="*/ 0 w 2287814"/>
              <a:gd name="connsiteY3" fmla="*/ 2420194 h 242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814" h="2420194">
                <a:moveTo>
                  <a:pt x="0" y="0"/>
                </a:moveTo>
                <a:lnTo>
                  <a:pt x="2287814" y="0"/>
                </a:lnTo>
                <a:lnTo>
                  <a:pt x="2287814" y="2420194"/>
                </a:lnTo>
                <a:lnTo>
                  <a:pt x="0" y="2420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019175" y="2160588"/>
            <a:ext cx="3247146" cy="1727200"/>
          </a:xfrm>
          <a:custGeom>
            <a:avLst/>
            <a:gdLst>
              <a:gd name="connsiteX0" fmla="*/ 0 w 3247146"/>
              <a:gd name="connsiteY0" fmla="*/ 0 h 1727200"/>
              <a:gd name="connsiteX1" fmla="*/ 3247146 w 3247146"/>
              <a:gd name="connsiteY1" fmla="*/ 0 h 1727200"/>
              <a:gd name="connsiteX2" fmla="*/ 3247146 w 3247146"/>
              <a:gd name="connsiteY2" fmla="*/ 1727200 h 1727200"/>
              <a:gd name="connsiteX3" fmla="*/ 0 w 3247146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7146" h="1727200">
                <a:moveTo>
                  <a:pt x="0" y="0"/>
                </a:moveTo>
                <a:lnTo>
                  <a:pt x="3247146" y="0"/>
                </a:lnTo>
                <a:lnTo>
                  <a:pt x="3247146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472427" y="4094163"/>
            <a:ext cx="3247146" cy="1727200"/>
          </a:xfrm>
          <a:custGeom>
            <a:avLst/>
            <a:gdLst>
              <a:gd name="connsiteX0" fmla="*/ 0 w 3247146"/>
              <a:gd name="connsiteY0" fmla="*/ 0 h 1727200"/>
              <a:gd name="connsiteX1" fmla="*/ 3247146 w 3247146"/>
              <a:gd name="connsiteY1" fmla="*/ 0 h 1727200"/>
              <a:gd name="connsiteX2" fmla="*/ 3247146 w 3247146"/>
              <a:gd name="connsiteY2" fmla="*/ 1727200 h 1727200"/>
              <a:gd name="connsiteX3" fmla="*/ 0 w 3247146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7146" h="1727200">
                <a:moveTo>
                  <a:pt x="0" y="0"/>
                </a:moveTo>
                <a:lnTo>
                  <a:pt x="3247146" y="0"/>
                </a:lnTo>
                <a:lnTo>
                  <a:pt x="3247146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7925679" y="2160588"/>
            <a:ext cx="3247146" cy="1727200"/>
          </a:xfrm>
          <a:custGeom>
            <a:avLst/>
            <a:gdLst>
              <a:gd name="connsiteX0" fmla="*/ 0 w 3247146"/>
              <a:gd name="connsiteY0" fmla="*/ 0 h 1727200"/>
              <a:gd name="connsiteX1" fmla="*/ 3247146 w 3247146"/>
              <a:gd name="connsiteY1" fmla="*/ 0 h 1727200"/>
              <a:gd name="connsiteX2" fmla="*/ 3247146 w 3247146"/>
              <a:gd name="connsiteY2" fmla="*/ 1727200 h 1727200"/>
              <a:gd name="connsiteX3" fmla="*/ 0 w 3247146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7146" h="1727200">
                <a:moveTo>
                  <a:pt x="0" y="0"/>
                </a:moveTo>
                <a:lnTo>
                  <a:pt x="3247146" y="0"/>
                </a:lnTo>
                <a:lnTo>
                  <a:pt x="3247146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33118" y="2042955"/>
            <a:ext cx="2053082" cy="2381570"/>
          </a:xfrm>
          <a:custGeom>
            <a:avLst/>
            <a:gdLst>
              <a:gd name="connsiteX0" fmla="*/ 1026541 w 2053082"/>
              <a:gd name="connsiteY0" fmla="*/ 0 h 2381570"/>
              <a:gd name="connsiteX1" fmla="*/ 2053082 w 2053082"/>
              <a:gd name="connsiteY1" fmla="*/ 513271 h 2381570"/>
              <a:gd name="connsiteX2" fmla="*/ 2053082 w 2053082"/>
              <a:gd name="connsiteY2" fmla="*/ 1868300 h 2381570"/>
              <a:gd name="connsiteX3" fmla="*/ 1026541 w 2053082"/>
              <a:gd name="connsiteY3" fmla="*/ 2381570 h 2381570"/>
              <a:gd name="connsiteX4" fmla="*/ 0 w 2053082"/>
              <a:gd name="connsiteY4" fmla="*/ 1868300 h 2381570"/>
              <a:gd name="connsiteX5" fmla="*/ 0 w 2053082"/>
              <a:gd name="connsiteY5" fmla="*/ 513271 h 238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3082" h="2381570">
                <a:moveTo>
                  <a:pt x="1026541" y="0"/>
                </a:moveTo>
                <a:lnTo>
                  <a:pt x="2053082" y="513271"/>
                </a:lnTo>
                <a:lnTo>
                  <a:pt x="2053082" y="1868300"/>
                </a:lnTo>
                <a:lnTo>
                  <a:pt x="1026541" y="2381570"/>
                </a:lnTo>
                <a:lnTo>
                  <a:pt x="0" y="1868300"/>
                </a:lnTo>
                <a:lnTo>
                  <a:pt x="0" y="513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8305800" y="2042957"/>
            <a:ext cx="2053082" cy="2381570"/>
          </a:xfrm>
          <a:custGeom>
            <a:avLst/>
            <a:gdLst>
              <a:gd name="connsiteX0" fmla="*/ 1026541 w 2053082"/>
              <a:gd name="connsiteY0" fmla="*/ 0 h 2381570"/>
              <a:gd name="connsiteX1" fmla="*/ 2053082 w 2053082"/>
              <a:gd name="connsiteY1" fmla="*/ 513271 h 2381570"/>
              <a:gd name="connsiteX2" fmla="*/ 2053082 w 2053082"/>
              <a:gd name="connsiteY2" fmla="*/ 1868300 h 2381570"/>
              <a:gd name="connsiteX3" fmla="*/ 1026541 w 2053082"/>
              <a:gd name="connsiteY3" fmla="*/ 2381570 h 2381570"/>
              <a:gd name="connsiteX4" fmla="*/ 0 w 2053082"/>
              <a:gd name="connsiteY4" fmla="*/ 1868300 h 2381570"/>
              <a:gd name="connsiteX5" fmla="*/ 0 w 2053082"/>
              <a:gd name="connsiteY5" fmla="*/ 513271 h 238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3082" h="2381570">
                <a:moveTo>
                  <a:pt x="1026541" y="0"/>
                </a:moveTo>
                <a:lnTo>
                  <a:pt x="2053082" y="513271"/>
                </a:lnTo>
                <a:lnTo>
                  <a:pt x="2053082" y="1868300"/>
                </a:lnTo>
                <a:lnTo>
                  <a:pt x="1026541" y="2381570"/>
                </a:lnTo>
                <a:lnTo>
                  <a:pt x="0" y="1868300"/>
                </a:lnTo>
                <a:lnTo>
                  <a:pt x="0" y="513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233738"/>
          </a:xfrm>
          <a:custGeom>
            <a:avLst/>
            <a:gdLst>
              <a:gd name="connsiteX0" fmla="*/ 0 w 12192000"/>
              <a:gd name="connsiteY0" fmla="*/ 0 h 3233738"/>
              <a:gd name="connsiteX1" fmla="*/ 12192000 w 12192000"/>
              <a:gd name="connsiteY1" fmla="*/ 0 h 3233738"/>
              <a:gd name="connsiteX2" fmla="*/ 12192000 w 12192000"/>
              <a:gd name="connsiteY2" fmla="*/ 3233738 h 3233738"/>
              <a:gd name="connsiteX3" fmla="*/ 0 w 12192000"/>
              <a:gd name="connsiteY3" fmla="*/ 3233738 h 323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233738">
                <a:moveTo>
                  <a:pt x="0" y="0"/>
                </a:moveTo>
                <a:lnTo>
                  <a:pt x="12192000" y="0"/>
                </a:lnTo>
                <a:lnTo>
                  <a:pt x="12192000" y="3233738"/>
                </a:lnTo>
                <a:lnTo>
                  <a:pt x="0" y="32337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466242" y="2118934"/>
            <a:ext cx="1769054" cy="2052099"/>
          </a:xfrm>
          <a:custGeom>
            <a:avLst/>
            <a:gdLst>
              <a:gd name="connsiteX0" fmla="*/ 884527 w 1769054"/>
              <a:gd name="connsiteY0" fmla="*/ 0 h 2052099"/>
              <a:gd name="connsiteX1" fmla="*/ 1769054 w 1769054"/>
              <a:gd name="connsiteY1" fmla="*/ 442264 h 2052099"/>
              <a:gd name="connsiteX2" fmla="*/ 1769054 w 1769054"/>
              <a:gd name="connsiteY2" fmla="*/ 1609836 h 2052099"/>
              <a:gd name="connsiteX3" fmla="*/ 884527 w 1769054"/>
              <a:gd name="connsiteY3" fmla="*/ 2052099 h 2052099"/>
              <a:gd name="connsiteX4" fmla="*/ 0 w 1769054"/>
              <a:gd name="connsiteY4" fmla="*/ 1609836 h 2052099"/>
              <a:gd name="connsiteX5" fmla="*/ 0 w 1769054"/>
              <a:gd name="connsiteY5" fmla="*/ 442264 h 205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054" h="2052099">
                <a:moveTo>
                  <a:pt x="884527" y="0"/>
                </a:moveTo>
                <a:lnTo>
                  <a:pt x="1769054" y="442264"/>
                </a:lnTo>
                <a:lnTo>
                  <a:pt x="1769054" y="1609836"/>
                </a:lnTo>
                <a:lnTo>
                  <a:pt x="884527" y="2052099"/>
                </a:lnTo>
                <a:lnTo>
                  <a:pt x="0" y="1609836"/>
                </a:lnTo>
                <a:lnTo>
                  <a:pt x="0" y="4422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1500886" y="3862541"/>
            <a:ext cx="1769054" cy="2052099"/>
          </a:xfrm>
          <a:custGeom>
            <a:avLst/>
            <a:gdLst>
              <a:gd name="connsiteX0" fmla="*/ 884527 w 1769054"/>
              <a:gd name="connsiteY0" fmla="*/ 0 h 2052099"/>
              <a:gd name="connsiteX1" fmla="*/ 1769054 w 1769054"/>
              <a:gd name="connsiteY1" fmla="*/ 442264 h 2052099"/>
              <a:gd name="connsiteX2" fmla="*/ 1769054 w 1769054"/>
              <a:gd name="connsiteY2" fmla="*/ 1609836 h 2052099"/>
              <a:gd name="connsiteX3" fmla="*/ 884527 w 1769054"/>
              <a:gd name="connsiteY3" fmla="*/ 2052099 h 2052099"/>
              <a:gd name="connsiteX4" fmla="*/ 0 w 1769054"/>
              <a:gd name="connsiteY4" fmla="*/ 1609836 h 2052099"/>
              <a:gd name="connsiteX5" fmla="*/ 0 w 1769054"/>
              <a:gd name="connsiteY5" fmla="*/ 442264 h 205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054" h="2052099">
                <a:moveTo>
                  <a:pt x="884527" y="0"/>
                </a:moveTo>
                <a:lnTo>
                  <a:pt x="1769054" y="442264"/>
                </a:lnTo>
                <a:lnTo>
                  <a:pt x="1769054" y="1609836"/>
                </a:lnTo>
                <a:lnTo>
                  <a:pt x="884527" y="2052099"/>
                </a:lnTo>
                <a:lnTo>
                  <a:pt x="0" y="1609836"/>
                </a:lnTo>
                <a:lnTo>
                  <a:pt x="0" y="4422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3431596" y="3862542"/>
            <a:ext cx="1769054" cy="2052099"/>
          </a:xfrm>
          <a:custGeom>
            <a:avLst/>
            <a:gdLst>
              <a:gd name="connsiteX0" fmla="*/ 884527 w 1769054"/>
              <a:gd name="connsiteY0" fmla="*/ 0 h 2052099"/>
              <a:gd name="connsiteX1" fmla="*/ 1769054 w 1769054"/>
              <a:gd name="connsiteY1" fmla="*/ 442264 h 2052099"/>
              <a:gd name="connsiteX2" fmla="*/ 1769054 w 1769054"/>
              <a:gd name="connsiteY2" fmla="*/ 1609836 h 2052099"/>
              <a:gd name="connsiteX3" fmla="*/ 884527 w 1769054"/>
              <a:gd name="connsiteY3" fmla="*/ 2052099 h 2052099"/>
              <a:gd name="connsiteX4" fmla="*/ 0 w 1769054"/>
              <a:gd name="connsiteY4" fmla="*/ 1609836 h 2052099"/>
              <a:gd name="connsiteX5" fmla="*/ 0 w 1769054"/>
              <a:gd name="connsiteY5" fmla="*/ 442264 h 205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054" h="2052099">
                <a:moveTo>
                  <a:pt x="884527" y="0"/>
                </a:moveTo>
                <a:lnTo>
                  <a:pt x="1769054" y="442264"/>
                </a:lnTo>
                <a:lnTo>
                  <a:pt x="1769054" y="1609836"/>
                </a:lnTo>
                <a:lnTo>
                  <a:pt x="884527" y="2052099"/>
                </a:lnTo>
                <a:lnTo>
                  <a:pt x="0" y="1609836"/>
                </a:lnTo>
                <a:lnTo>
                  <a:pt x="0" y="4422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223780" y="2222834"/>
            <a:ext cx="2230856" cy="2802954"/>
          </a:xfrm>
          <a:custGeom>
            <a:avLst/>
            <a:gdLst>
              <a:gd name="connsiteX0" fmla="*/ 0 w 2230856"/>
              <a:gd name="connsiteY0" fmla="*/ 0 h 2802954"/>
              <a:gd name="connsiteX1" fmla="*/ 2230856 w 2230856"/>
              <a:gd name="connsiteY1" fmla="*/ 0 h 2802954"/>
              <a:gd name="connsiteX2" fmla="*/ 2230856 w 2230856"/>
              <a:gd name="connsiteY2" fmla="*/ 2802954 h 2802954"/>
              <a:gd name="connsiteX3" fmla="*/ 0 w 2230856"/>
              <a:gd name="connsiteY3" fmla="*/ 2802954 h 280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856" h="2802954">
                <a:moveTo>
                  <a:pt x="0" y="0"/>
                </a:moveTo>
                <a:lnTo>
                  <a:pt x="2230856" y="0"/>
                </a:lnTo>
                <a:lnTo>
                  <a:pt x="2230856" y="2802954"/>
                </a:lnTo>
                <a:lnTo>
                  <a:pt x="0" y="28029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710194" y="2222834"/>
            <a:ext cx="2230856" cy="2802954"/>
          </a:xfrm>
          <a:custGeom>
            <a:avLst/>
            <a:gdLst>
              <a:gd name="connsiteX0" fmla="*/ 0 w 2230856"/>
              <a:gd name="connsiteY0" fmla="*/ 0 h 2802954"/>
              <a:gd name="connsiteX1" fmla="*/ 2230856 w 2230856"/>
              <a:gd name="connsiteY1" fmla="*/ 0 h 2802954"/>
              <a:gd name="connsiteX2" fmla="*/ 2230856 w 2230856"/>
              <a:gd name="connsiteY2" fmla="*/ 2802954 h 2802954"/>
              <a:gd name="connsiteX3" fmla="*/ 0 w 2230856"/>
              <a:gd name="connsiteY3" fmla="*/ 2802954 h 280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856" h="2802954">
                <a:moveTo>
                  <a:pt x="0" y="0"/>
                </a:moveTo>
                <a:lnTo>
                  <a:pt x="2230856" y="0"/>
                </a:lnTo>
                <a:lnTo>
                  <a:pt x="2230856" y="2802954"/>
                </a:lnTo>
                <a:lnTo>
                  <a:pt x="0" y="28029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hyperlink" Target="https://www.pptstore.net/author/&#34923;&#38271;&#35044;&#30701;/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4" Type="http://schemas.openxmlformats.org/officeDocument/2006/relationships/slideLayout" Target="../slideLayouts/slideLayout2.xml"/><Relationship Id="rId43" Type="http://schemas.openxmlformats.org/officeDocument/2006/relationships/tags" Target="../tags/tag57.xml"/><Relationship Id="rId42" Type="http://schemas.openxmlformats.org/officeDocument/2006/relationships/tags" Target="../tags/tag56.xml"/><Relationship Id="rId41" Type="http://schemas.openxmlformats.org/officeDocument/2006/relationships/tags" Target="../tags/tag55.xml"/><Relationship Id="rId40" Type="http://schemas.openxmlformats.org/officeDocument/2006/relationships/tags" Target="../tags/tag54.xml"/><Relationship Id="rId4" Type="http://schemas.openxmlformats.org/officeDocument/2006/relationships/tags" Target="../tags/tag18.xml"/><Relationship Id="rId39" Type="http://schemas.openxmlformats.org/officeDocument/2006/relationships/tags" Target="../tags/tag53.xml"/><Relationship Id="rId38" Type="http://schemas.openxmlformats.org/officeDocument/2006/relationships/tags" Target="../tags/tag52.xml"/><Relationship Id="rId37" Type="http://schemas.openxmlformats.org/officeDocument/2006/relationships/tags" Target="../tags/tag51.xml"/><Relationship Id="rId36" Type="http://schemas.openxmlformats.org/officeDocument/2006/relationships/tags" Target="../tags/tag50.xml"/><Relationship Id="rId35" Type="http://schemas.openxmlformats.org/officeDocument/2006/relationships/tags" Target="../tags/tag49.xml"/><Relationship Id="rId34" Type="http://schemas.openxmlformats.org/officeDocument/2006/relationships/tags" Target="../tags/tag48.xml"/><Relationship Id="rId33" Type="http://schemas.openxmlformats.org/officeDocument/2006/relationships/tags" Target="../tags/tag47.xml"/><Relationship Id="rId32" Type="http://schemas.openxmlformats.org/officeDocument/2006/relationships/tags" Target="../tags/tag46.xml"/><Relationship Id="rId31" Type="http://schemas.openxmlformats.org/officeDocument/2006/relationships/tags" Target="../tags/tag45.xml"/><Relationship Id="rId30" Type="http://schemas.openxmlformats.org/officeDocument/2006/relationships/tags" Target="../tags/tag44.xml"/><Relationship Id="rId3" Type="http://schemas.openxmlformats.org/officeDocument/2006/relationships/tags" Target="../tags/tag17.xml"/><Relationship Id="rId29" Type="http://schemas.openxmlformats.org/officeDocument/2006/relationships/tags" Target="../tags/tag43.xml"/><Relationship Id="rId28" Type="http://schemas.openxmlformats.org/officeDocument/2006/relationships/tags" Target="../tags/tag42.xml"/><Relationship Id="rId27" Type="http://schemas.openxmlformats.org/officeDocument/2006/relationships/tags" Target="../tags/tag41.xml"/><Relationship Id="rId26" Type="http://schemas.openxmlformats.org/officeDocument/2006/relationships/tags" Target="../tags/tag40.xml"/><Relationship Id="rId25" Type="http://schemas.openxmlformats.org/officeDocument/2006/relationships/tags" Target="../tags/tag39.xml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1.png"/><Relationship Id="rId2" Type="http://schemas.openxmlformats.org/officeDocument/2006/relationships/tags" Target="../tags/tag59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6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3036498" y="514350"/>
            <a:ext cx="6119004" cy="57847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477124" y="1949159"/>
            <a:ext cx="1371493" cy="11387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2064" y="3539162"/>
            <a:ext cx="5505236" cy="14709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87566" y="1931087"/>
            <a:ext cx="1781543" cy="11944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8"/>
          <p:cNvSpPr txBox="1"/>
          <p:nvPr>
            <p:custDataLst>
              <p:tags r:id="rId1"/>
            </p:custDataLst>
          </p:nvPr>
        </p:nvSpPr>
        <p:spPr>
          <a:xfrm>
            <a:off x="2372363" y="1949362"/>
            <a:ext cx="7447280" cy="14452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面向高校学生抑郁心理疏导的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聊天机器人研究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21037" y="3746413"/>
            <a:ext cx="5149927" cy="605694"/>
            <a:chOff x="3521037" y="3746413"/>
            <a:chExt cx="5149927" cy="605694"/>
          </a:xfrm>
        </p:grpSpPr>
        <p:sp>
          <p:nvSpPr>
            <p:cNvPr id="6" name="矩形 5"/>
            <p:cNvSpPr/>
            <p:nvPr/>
          </p:nvSpPr>
          <p:spPr>
            <a:xfrm>
              <a:off x="3521037" y="3746413"/>
              <a:ext cx="5149927" cy="605694"/>
            </a:xfrm>
            <a:prstGeom prst="rect">
              <a:avLst/>
            </a:prstGeom>
            <a:solidFill>
              <a:srgbClr val="F68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-文本框 8"/>
            <p:cNvSpPr txBox="1"/>
            <p:nvPr>
              <p:custDataLst>
                <p:tags r:id="rId2"/>
              </p:custDataLst>
            </p:nvPr>
          </p:nvSpPr>
          <p:spPr>
            <a:xfrm>
              <a:off x="3626447" y="3818803"/>
              <a:ext cx="4973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答辩人：徐晓青 指导老师：刘箴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任意多边形: 形状 14">
            <a:hlinkClick r:id="rId3"/>
          </p:cNvPr>
          <p:cNvSpPr/>
          <p:nvPr/>
        </p:nvSpPr>
        <p:spPr>
          <a:xfrm>
            <a:off x="5756899" y="5839406"/>
            <a:ext cx="678202" cy="339102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作者QQ： 394222199"/>
          <p:cNvSpPr/>
          <p:nvPr/>
        </p:nvSpPr>
        <p:spPr>
          <a:xfrm rot="16200000">
            <a:off x="8661279" y="3279835"/>
            <a:ext cx="506913" cy="253457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-文本框 8"/>
          <p:cNvSpPr txBox="1"/>
          <p:nvPr>
            <p:custDataLst>
              <p:tags r:id="rId4"/>
            </p:custDataLst>
          </p:nvPr>
        </p:nvSpPr>
        <p:spPr>
          <a:xfrm>
            <a:off x="5107305" y="455004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毕业设计答辩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5" grpId="0" animBg="1"/>
      <p:bldP spid="16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814071" y="563777"/>
            <a:ext cx="32791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日常闲聊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14070" y="1385570"/>
            <a:ext cx="901509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altLang="zh-CN" sz="2000" b="0">
                <a:latin typeface="+mn-ea"/>
                <a:cs typeface="+mn-ea"/>
              </a:rPr>
              <a:t>2. </a:t>
            </a:r>
            <a:r>
              <a:rPr lang="zh-CN" altLang="en-US" sz="2000" b="0">
                <a:latin typeface="+mn-ea"/>
                <a:cs typeface="+mn-ea"/>
              </a:rPr>
              <a:t>文本情绪计算</a:t>
            </a:r>
            <a:r>
              <a:rPr lang="en-US" altLang="zh-CN" sz="2000" b="0">
                <a:latin typeface="+mn-ea"/>
                <a:cs typeface="+mn-ea"/>
              </a:rPr>
              <a:t>——</a:t>
            </a:r>
            <a:r>
              <a:rPr lang="zh-CN" altLang="en-US" sz="2000" b="0">
                <a:latin typeface="+mn-ea"/>
                <a:cs typeface="+mn-ea"/>
              </a:rPr>
              <a:t>基于词典查询</a:t>
            </a:r>
            <a:endParaRPr lang="zh-CN" altLang="en-US" sz="2000" b="0">
              <a:latin typeface="+mn-ea"/>
              <a:cs typeface="+mn-ea"/>
            </a:endParaRPr>
          </a:p>
          <a:p>
            <a:pPr indent="0">
              <a:buNone/>
            </a:pPr>
            <a:endParaRPr lang="zh-CN" altLang="en-US" sz="2000" b="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六大基本类：开心，悲伤，生气，惊讶，恐惧，平静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情绪</a:t>
            </a:r>
            <a:r>
              <a:rPr lang="en-US" altLang="zh-CN" i="1"/>
              <a:t>emotion_i </a:t>
            </a:r>
            <a:r>
              <a:rPr lang="zh-CN" altLang="en-US"/>
              <a:t>强度计算公式：</a:t>
            </a:r>
            <a:endParaRPr lang="zh-CN" altLang="en-US"/>
          </a:p>
          <a:p>
            <a:pPr indent="0">
              <a:buNone/>
            </a:pPr>
            <a:endParaRPr lang="zh-CN" altLang="en-US" b="0">
              <a:latin typeface="+mn-ea"/>
              <a:cs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57880" y="3200400"/>
          <a:ext cx="364934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2032000" imgH="254000" progId="Equation.KSEE3">
                  <p:embed/>
                </p:oleObj>
              </mc:Choice>
              <mc:Fallback>
                <p:oleObj name="" r:id="rId2" imgW="2032000" imgH="2540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7880" y="3200400"/>
                        <a:ext cx="3649345" cy="456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16045" y="4028440"/>
            <a:ext cx="1452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第 </a:t>
            </a:r>
            <a:r>
              <a:rPr lang="en-US" altLang="zh-CN" sz="1600" i="1"/>
              <a:t>j </a:t>
            </a:r>
            <a:r>
              <a:rPr lang="zh-CN" altLang="en-US" sz="1600"/>
              <a:t>个关键词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5657850" y="4028440"/>
            <a:ext cx="2721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/>
              <a:t>第 </a:t>
            </a:r>
            <a:r>
              <a:rPr lang="en-US" altLang="zh-CN" sz="1600" i="1"/>
              <a:t>j </a:t>
            </a:r>
            <a:r>
              <a:rPr lang="zh-CN" altLang="en-US" sz="1600"/>
              <a:t>个关键词的程度副词 </a:t>
            </a:r>
            <a:r>
              <a:rPr lang="en-US" altLang="zh-CN" sz="1600" i="1"/>
              <a:t>q</a:t>
            </a:r>
            <a:endParaRPr lang="en-US" altLang="zh-CN" sz="1600" i="1"/>
          </a:p>
        </p:txBody>
      </p:sp>
      <p:cxnSp>
        <p:nvCxnSpPr>
          <p:cNvPr id="8" name="直接连接符 7"/>
          <p:cNvCxnSpPr>
            <a:stCxn id="4" idx="2"/>
            <a:endCxn id="6" idx="0"/>
          </p:cNvCxnSpPr>
          <p:nvPr/>
        </p:nvCxnSpPr>
        <p:spPr>
          <a:xfrm flipH="1">
            <a:off x="4642485" y="3656965"/>
            <a:ext cx="540385" cy="37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7" idx="0"/>
          </p:cNvCxnSpPr>
          <p:nvPr/>
        </p:nvCxnSpPr>
        <p:spPr>
          <a:xfrm>
            <a:off x="6316345" y="3634105"/>
            <a:ext cx="702310" cy="394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919480" y="4908550"/>
            <a:ext cx="2938780" cy="1229995"/>
            <a:chOff x="1818" y="7420"/>
            <a:chExt cx="4628" cy="1937"/>
          </a:xfrm>
        </p:grpSpPr>
        <p:sp>
          <p:nvSpPr>
            <p:cNvPr id="10" name="文本框 9"/>
            <p:cNvSpPr txBox="1"/>
            <p:nvPr/>
          </p:nvSpPr>
          <p:spPr>
            <a:xfrm>
              <a:off x="1818" y="7905"/>
              <a:ext cx="3349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eg. </a:t>
              </a:r>
              <a:r>
                <a:rPr lang="zh-CN" altLang="en-US"/>
                <a:t>我很难过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36" y="7905"/>
              <a:ext cx="652" cy="680"/>
              <a:chOff x="4485" y="7829"/>
              <a:chExt cx="652" cy="680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4485" y="7829"/>
                <a:ext cx="652" cy="3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485" y="8147"/>
                <a:ext cx="637" cy="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/>
            <p:cNvSpPr txBox="1"/>
            <p:nvPr/>
          </p:nvSpPr>
          <p:spPr>
            <a:xfrm>
              <a:off x="5438" y="7420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难过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38" y="8341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很</a:t>
              </a:r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719320" y="5941695"/>
            <a:ext cx="5461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影响度：</a:t>
            </a:r>
            <a:r>
              <a:rPr lang="en-US" altLang="zh-CN" sz="1600"/>
              <a:t>very &gt; most &gt; more &gt; ish &gt; insufficiently &gt; inverse</a:t>
            </a:r>
            <a:endParaRPr lang="zh-CN" altLang="en-US" sz="16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320" y="4850765"/>
            <a:ext cx="5378450" cy="971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814071" y="563777"/>
            <a:ext cx="32791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日常闲聊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14070" y="1459230"/>
            <a:ext cx="9015095" cy="983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altLang="zh-CN" sz="2000" b="0">
                <a:latin typeface="+mn-ea"/>
                <a:cs typeface="+mn-ea"/>
              </a:rPr>
              <a:t>3. </a:t>
            </a:r>
            <a:r>
              <a:rPr lang="zh-CN" altLang="en-US" sz="2000" b="0">
                <a:latin typeface="+mn-ea"/>
                <a:cs typeface="+mn-ea"/>
              </a:rPr>
              <a:t>聊天机器人对话</a:t>
            </a:r>
            <a:r>
              <a:rPr lang="en-US" altLang="zh-CN" sz="2000" b="0">
                <a:latin typeface="+mn-ea"/>
                <a:cs typeface="+mn-ea"/>
              </a:rPr>
              <a:t>——</a:t>
            </a:r>
            <a:r>
              <a:rPr lang="zh-CN" altLang="en-US" sz="2000" b="0">
                <a:latin typeface="+mn-ea"/>
                <a:cs typeface="+mn-ea"/>
              </a:rPr>
              <a:t>基于规则匹配</a:t>
            </a:r>
            <a:endParaRPr lang="zh-CN" altLang="en-US" sz="2000" b="0">
              <a:latin typeface="+mn-ea"/>
              <a:cs typeface="+mn-ea"/>
            </a:endParaRPr>
          </a:p>
          <a:p>
            <a:pPr indent="0">
              <a:buNone/>
            </a:pPr>
            <a:endParaRPr lang="zh-CN" altLang="en-US" sz="2000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+mn-ea"/>
                <a:cs typeface="+mn-ea"/>
              </a:rPr>
              <a:t>影响高校学生负面心理因素调查</a:t>
            </a:r>
            <a:endParaRPr lang="zh-CN" altLang="en-US" b="0"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75" y="2442845"/>
            <a:ext cx="2269490" cy="2110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1420" y="29622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人际关系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17410" y="17672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恋爱状态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50635" y="43618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学业压力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59675" y="5132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环境变化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341485" y="19304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家庭矛盾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197340" y="48698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就业压力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829165" y="37477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经济压力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4070" y="2885440"/>
            <a:ext cx="49644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根据影响因素，设计对话主题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搜集抑郁症对话，提取关键文本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共设计近</a:t>
            </a:r>
            <a:r>
              <a:rPr lang="en-US" altLang="zh-CN" b="1"/>
              <a:t>2000</a:t>
            </a:r>
            <a:r>
              <a:rPr lang="zh-CN" altLang="en-US"/>
              <a:t>条规则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16" grpId="0"/>
      <p:bldP spid="16" grpId="1"/>
      <p:bldP spid="3" grpId="0"/>
      <p:bldP spid="3" grpId="1"/>
      <p:bldP spid="18" grpId="0"/>
      <p:bldP spid="18" grpId="1"/>
      <p:bldP spid="19" grpId="0"/>
      <p:bldP spid="19" grpId="1"/>
      <p:bldP spid="22" grpId="0"/>
      <p:bldP spid="22" grpId="1"/>
      <p:bldP spid="23" grpId="0"/>
      <p:bldP spid="23" grpId="1"/>
      <p:bldP spid="21" grpId="0"/>
      <p:bldP spid="21" grpId="1"/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814071" y="563777"/>
            <a:ext cx="32791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日常闲聊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14070" y="1478280"/>
            <a:ext cx="9495790" cy="3938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zh-CN" altLang="en-US" sz="2000" b="0">
                <a:latin typeface="+mn-ea"/>
                <a:cs typeface="+mn-ea"/>
              </a:rPr>
              <a:t>４</a:t>
            </a:r>
            <a:r>
              <a:rPr lang="en-US" altLang="zh-CN" sz="2000" b="0">
                <a:latin typeface="+mn-ea"/>
                <a:cs typeface="+mn-ea"/>
              </a:rPr>
              <a:t>. </a:t>
            </a:r>
            <a:r>
              <a:rPr lang="zh-CN" altLang="en-US" sz="2000" b="0">
                <a:latin typeface="+mn-ea"/>
                <a:cs typeface="+mn-ea"/>
              </a:rPr>
              <a:t>聊天机器人对话</a:t>
            </a:r>
            <a:r>
              <a:rPr lang="en-US" altLang="zh-CN" sz="2000" b="0">
                <a:latin typeface="+mn-ea"/>
                <a:cs typeface="+mn-ea"/>
              </a:rPr>
              <a:t>——</a:t>
            </a:r>
            <a:r>
              <a:rPr lang="zh-CN" altLang="en-US" sz="2000" b="0">
                <a:latin typeface="+mn-ea"/>
                <a:cs typeface="+mn-ea"/>
              </a:rPr>
              <a:t>基于生成式对话模型</a:t>
            </a:r>
            <a:endParaRPr lang="zh-CN" altLang="en-US" sz="2000" b="0">
              <a:latin typeface="+mn-ea"/>
              <a:cs typeface="+mn-ea"/>
            </a:endParaRPr>
          </a:p>
          <a:p>
            <a:pPr indent="0">
              <a:buNone/>
            </a:pPr>
            <a:endParaRPr lang="zh-CN" altLang="en-US" sz="2000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+mn-ea"/>
                <a:cs typeface="+mn-ea"/>
              </a:rPr>
              <a:t>编写基于</a:t>
            </a:r>
            <a:r>
              <a:rPr lang="en-US" altLang="zh-CN" b="0">
                <a:latin typeface="+mn-ea"/>
                <a:cs typeface="+mn-ea"/>
              </a:rPr>
              <a:t>RNN</a:t>
            </a:r>
            <a:r>
              <a:rPr lang="zh-CN" altLang="en-US" b="0">
                <a:latin typeface="+mn-ea"/>
                <a:cs typeface="+mn-ea"/>
              </a:rPr>
              <a:t>的</a:t>
            </a:r>
            <a:r>
              <a:rPr lang="en-US" altLang="zh-CN" b="1">
                <a:latin typeface="+mn-ea"/>
                <a:cs typeface="+mn-ea"/>
              </a:rPr>
              <a:t>Seq2Seq</a:t>
            </a:r>
            <a:r>
              <a:rPr lang="zh-CN" altLang="en-US" b="0">
                <a:latin typeface="+mn-ea"/>
                <a:cs typeface="+mn-ea"/>
              </a:rPr>
              <a:t>模型</a:t>
            </a:r>
            <a:endParaRPr lang="zh-CN" altLang="en-US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>
                <a:latin typeface="+mn-ea"/>
                <a:cs typeface="+mn-ea"/>
              </a:rPr>
              <a:t>    </a:t>
            </a:r>
            <a:r>
              <a:rPr lang="en-US" altLang="zh-CN" b="1">
                <a:latin typeface="+mn-ea"/>
                <a:cs typeface="+mn-ea"/>
              </a:rPr>
              <a:t>Encoder - Decoder </a:t>
            </a:r>
            <a:r>
              <a:rPr lang="zh-CN" altLang="en-US" b="0">
                <a:latin typeface="+mn-ea"/>
                <a:cs typeface="+mn-ea"/>
              </a:rPr>
              <a:t>框架 ：编码 </a:t>
            </a:r>
            <a:r>
              <a:rPr lang="en-US" altLang="zh-CN" b="0">
                <a:latin typeface="+mn-ea"/>
                <a:cs typeface="+mn-ea"/>
              </a:rPr>
              <a:t>- </a:t>
            </a:r>
            <a:r>
              <a:rPr lang="zh-CN" altLang="en-US" b="0">
                <a:latin typeface="+mn-ea"/>
                <a:cs typeface="+mn-ea"/>
              </a:rPr>
              <a:t>解码 过程</a:t>
            </a:r>
            <a:endParaRPr lang="zh-CN" altLang="en-US" b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0">
                <a:latin typeface="+mn-ea"/>
                <a:cs typeface="+mn-ea"/>
              </a:rPr>
              <a:t>    </a:t>
            </a:r>
            <a:endParaRPr lang="zh-CN" altLang="en-US" b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0">
                <a:latin typeface="+mn-ea"/>
                <a:cs typeface="+mn-ea"/>
              </a:rPr>
              <a:t>    </a:t>
            </a:r>
            <a:r>
              <a:rPr lang="en-US" altLang="zh-CN" b="1">
                <a:latin typeface="+mn-ea"/>
                <a:cs typeface="+mn-ea"/>
              </a:rPr>
              <a:t>Attention </a:t>
            </a:r>
            <a:r>
              <a:rPr lang="zh-CN" altLang="en-US" b="0">
                <a:latin typeface="+mn-ea"/>
                <a:cs typeface="+mn-ea"/>
              </a:rPr>
              <a:t>机制 ：跨过文本中的时序序列，将特征提取的信息加入预测文本的生成</a:t>
            </a:r>
            <a:endParaRPr lang="zh-CN" altLang="en-US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0">
              <a:solidFill>
                <a:srgbClr val="F6943D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eg. 我热死了，我今天吃掉了两个冰淇淋，我得赶紧冲个凉水澡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。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+mn-ea"/>
                <a:cs typeface="+mn-ea"/>
              </a:rPr>
              <a:t>语料库训练模型</a:t>
            </a:r>
            <a:endParaRPr lang="zh-CN" altLang="en-US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+mn-ea"/>
                <a:cs typeface="+mn-ea"/>
              </a:rPr>
              <a:t>生成对话过程</a:t>
            </a:r>
            <a:endParaRPr lang="zh-CN" altLang="en-US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0">
              <a:latin typeface="+mn-ea"/>
              <a:cs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7705" y="5556885"/>
            <a:ext cx="9506585" cy="452755"/>
            <a:chOff x="993" y="8479"/>
            <a:chExt cx="14971" cy="713"/>
          </a:xfrm>
        </p:grpSpPr>
        <p:sp>
          <p:nvSpPr>
            <p:cNvPr id="4" name="圆角矩形 3"/>
            <p:cNvSpPr/>
            <p:nvPr/>
          </p:nvSpPr>
          <p:spPr>
            <a:xfrm>
              <a:off x="993" y="8479"/>
              <a:ext cx="1714" cy="698"/>
            </a:xfrm>
            <a:prstGeom prst="roundRect">
              <a:avLst/>
            </a:prstGeom>
            <a:ln>
              <a:solidFill>
                <a:srgbClr val="F694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输入语句</a:t>
              </a:r>
              <a:endParaRPr lang="zh-CN" altLang="en-US" sz="14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02" y="8479"/>
              <a:ext cx="1714" cy="698"/>
            </a:xfrm>
            <a:prstGeom prst="roundRect">
              <a:avLst/>
            </a:prstGeom>
            <a:ln>
              <a:solidFill>
                <a:srgbClr val="F694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word2vec</a:t>
              </a:r>
              <a:endParaRPr lang="en-US" altLang="zh-CN" sz="14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446" y="8494"/>
              <a:ext cx="1714" cy="698"/>
            </a:xfrm>
            <a:prstGeom prst="roundRect">
              <a:avLst/>
            </a:prstGeom>
            <a:ln>
              <a:solidFill>
                <a:srgbClr val="F694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加载模型</a:t>
              </a:r>
              <a:endParaRPr lang="zh-CN" altLang="en-US" sz="14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945" y="8479"/>
              <a:ext cx="2243" cy="698"/>
            </a:xfrm>
            <a:prstGeom prst="roundRect">
              <a:avLst/>
            </a:prstGeom>
            <a:ln>
              <a:solidFill>
                <a:srgbClr val="F694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预测下一个词</a:t>
              </a:r>
              <a:endParaRPr lang="zh-CN" altLang="en-US" sz="14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4" y="8479"/>
              <a:ext cx="1714" cy="698"/>
            </a:xfrm>
            <a:prstGeom prst="roundRect">
              <a:avLst/>
            </a:prstGeom>
            <a:ln>
              <a:solidFill>
                <a:srgbClr val="F694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vec</a:t>
              </a:r>
              <a:r>
                <a:rPr lang="zh-CN" altLang="en-US" sz="1400"/>
                <a:t>转为词</a:t>
              </a:r>
              <a:endParaRPr lang="zh-CN" altLang="en-US" sz="14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250" y="8479"/>
              <a:ext cx="1714" cy="698"/>
            </a:xfrm>
            <a:prstGeom prst="roundRect">
              <a:avLst/>
            </a:prstGeom>
            <a:ln>
              <a:solidFill>
                <a:srgbClr val="F694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/>
                <a:t>返回语句</a:t>
              </a:r>
              <a:endParaRPr lang="zh-CN" altLang="en-US" sz="1400"/>
            </a:p>
          </p:txBody>
        </p:sp>
        <p:cxnSp>
          <p:nvCxnSpPr>
            <p:cNvPr id="10" name="直接箭头连接符 9"/>
            <p:cNvCxnSpPr>
              <a:stCxn id="4" idx="3"/>
              <a:endCxn id="5" idx="1"/>
            </p:cNvCxnSpPr>
            <p:nvPr/>
          </p:nvCxnSpPr>
          <p:spPr>
            <a:xfrm>
              <a:off x="2707" y="8828"/>
              <a:ext cx="11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>
              <a:off x="5616" y="8828"/>
              <a:ext cx="830" cy="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7" idx="1"/>
            </p:cNvCxnSpPr>
            <p:nvPr/>
          </p:nvCxnSpPr>
          <p:spPr>
            <a:xfrm flipV="1">
              <a:off x="8160" y="8828"/>
              <a:ext cx="785" cy="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3"/>
              <a:endCxn id="8" idx="1"/>
            </p:cNvCxnSpPr>
            <p:nvPr/>
          </p:nvCxnSpPr>
          <p:spPr>
            <a:xfrm>
              <a:off x="11188" y="8828"/>
              <a:ext cx="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3"/>
              <a:endCxn id="9" idx="1"/>
            </p:cNvCxnSpPr>
            <p:nvPr/>
          </p:nvCxnSpPr>
          <p:spPr>
            <a:xfrm>
              <a:off x="13538" y="8828"/>
              <a:ext cx="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814071" y="564412"/>
            <a:ext cx="38887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面部情绪识别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14070" y="1478280"/>
            <a:ext cx="949579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sz="2000" b="0">
                <a:latin typeface="+mn-ea"/>
                <a:cs typeface="+mn-ea"/>
              </a:rPr>
              <a:t>1. </a:t>
            </a:r>
            <a:r>
              <a:rPr lang="zh-CN" altLang="en-US" sz="2000" b="0">
                <a:latin typeface="+mn-ea"/>
                <a:cs typeface="+mn-ea"/>
              </a:rPr>
              <a:t>图像预处理</a:t>
            </a:r>
            <a:endParaRPr lang="zh-CN" altLang="en-US" sz="2000" b="0">
              <a:latin typeface="+mn-ea"/>
              <a:cs typeface="+mn-ea"/>
            </a:endParaRPr>
          </a:p>
          <a:p>
            <a:pPr indent="0">
              <a:buNone/>
            </a:pPr>
            <a:endParaRPr lang="zh-CN" altLang="en-US" sz="2000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+mn-ea"/>
                <a:cs typeface="+mn-ea"/>
              </a:rPr>
              <a:t>普通图片 </a:t>
            </a:r>
            <a:r>
              <a:rPr lang="en-US" altLang="zh-CN" b="0">
                <a:latin typeface="+mn-ea"/>
                <a:cs typeface="+mn-ea"/>
              </a:rPr>
              <a:t>→ </a:t>
            </a:r>
            <a:r>
              <a:rPr lang="zh-CN" altLang="en-US" b="0">
                <a:latin typeface="+mn-ea"/>
                <a:cs typeface="+mn-ea"/>
              </a:rPr>
              <a:t>灰度图片 </a:t>
            </a:r>
            <a:r>
              <a:rPr lang="en-US" altLang="zh-CN" sz="1600" b="0">
                <a:latin typeface="+mn-ea"/>
                <a:cs typeface="+mn-ea"/>
              </a:rPr>
              <a:t>(</a:t>
            </a:r>
            <a:r>
              <a:rPr lang="zh-CN" altLang="en-US" sz="1600" b="0">
                <a:latin typeface="+mn-ea"/>
                <a:cs typeface="+mn-ea"/>
              </a:rPr>
              <a:t>只包含亮度信息，摒弃色彩信息</a:t>
            </a:r>
            <a:r>
              <a:rPr lang="en-US" altLang="zh-CN" sz="1600" b="0">
                <a:latin typeface="+mn-ea"/>
                <a:cs typeface="+mn-ea"/>
              </a:rPr>
              <a:t>) (openCV)</a:t>
            </a:r>
            <a:endParaRPr lang="en-US" altLang="zh-CN" sz="1600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>
                <a:latin typeface="+mn-ea"/>
                <a:cs typeface="+mn-ea"/>
              </a:rPr>
              <a:t>调整图片大小 </a:t>
            </a:r>
            <a:r>
              <a:rPr lang="en-US" altLang="zh-CN" sz="1800" b="0">
                <a:latin typeface="+mn-ea"/>
                <a:cs typeface="+mn-ea"/>
              </a:rPr>
              <a:t>48*48 </a:t>
            </a:r>
            <a:r>
              <a:rPr lang="zh-CN" altLang="en-US" sz="1800" b="0">
                <a:latin typeface="+mn-ea"/>
                <a:cs typeface="+mn-ea"/>
              </a:rPr>
              <a:t>像素 </a:t>
            </a:r>
            <a:r>
              <a:rPr lang="en-US" altLang="zh-CN" sz="1600">
                <a:latin typeface="+mn-ea"/>
                <a:cs typeface="+mn-ea"/>
                <a:sym typeface="+mn-ea"/>
              </a:rPr>
              <a:t>(PIL</a:t>
            </a:r>
            <a:r>
              <a:rPr lang="zh-CN" altLang="en-US" sz="1600">
                <a:latin typeface="+mn-ea"/>
                <a:cs typeface="+mn-ea"/>
                <a:sym typeface="+mn-ea"/>
              </a:rPr>
              <a:t>库</a:t>
            </a:r>
            <a:r>
              <a:rPr lang="en-US" altLang="zh-CN" sz="1600">
                <a:latin typeface="+mn-ea"/>
                <a:cs typeface="+mn-ea"/>
                <a:sym typeface="+mn-ea"/>
              </a:rPr>
              <a:t>)</a:t>
            </a:r>
            <a:endParaRPr lang="en-US" altLang="zh-CN" sz="1600">
              <a:latin typeface="+mn-ea"/>
              <a:cs typeface="+mn-ea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+mn-ea"/>
              <a:cs typeface="+mn-ea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+mn-ea"/>
                <a:cs typeface="+mn-ea"/>
                <a:sym typeface="+mn-ea"/>
              </a:rPr>
              <a:t>2. 识别图像中的面部信息</a:t>
            </a:r>
            <a:endParaRPr lang="zh-CN" altLang="en-US" sz="2000" b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800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+mn-ea"/>
                <a:cs typeface="+mn-ea"/>
              </a:rPr>
              <a:t>haarcascade_frontalface_default.xml 特征分类器</a:t>
            </a:r>
            <a:r>
              <a:rPr lang="en-US" altLang="zh-CN" sz="1600" b="0">
                <a:latin typeface="+mn-ea"/>
                <a:cs typeface="+mn-ea"/>
              </a:rPr>
              <a:t>(</a:t>
            </a:r>
            <a:r>
              <a:rPr lang="zh-CN" altLang="en-US" sz="1600" b="0">
                <a:latin typeface="+mn-ea"/>
                <a:cs typeface="+mn-ea"/>
              </a:rPr>
              <a:t>描述人体各个部位的特征值</a:t>
            </a:r>
            <a:r>
              <a:rPr lang="en-US" altLang="zh-CN" sz="1600" b="0">
                <a:latin typeface="+mn-ea"/>
                <a:cs typeface="+mn-ea"/>
              </a:rPr>
              <a:t>)</a:t>
            </a:r>
            <a:endParaRPr lang="en-US" altLang="zh-CN" sz="1600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b="0">
              <a:latin typeface="+mn-ea"/>
              <a:cs typeface="+mn-ea"/>
              <a:sym typeface="+mn-ea"/>
            </a:endParaRPr>
          </a:p>
          <a:p>
            <a:pPr indent="0">
              <a:buNone/>
            </a:pPr>
            <a:r>
              <a:rPr lang="en-US" sz="2000">
                <a:latin typeface="+mn-ea"/>
                <a:cs typeface="+mn-ea"/>
                <a:sym typeface="+mn-ea"/>
              </a:rPr>
              <a:t>3. </a:t>
            </a:r>
            <a:r>
              <a:rPr lang="zh-CN" altLang="en-US" sz="2000">
                <a:latin typeface="+mn-ea"/>
                <a:cs typeface="+mn-ea"/>
                <a:sym typeface="+mn-ea"/>
              </a:rPr>
              <a:t>加载情绪识别模型</a:t>
            </a:r>
            <a:endParaRPr lang="zh-CN" altLang="en-US" sz="2000" b="0">
              <a:latin typeface="+mn-ea"/>
              <a:cs typeface="+mn-ea"/>
            </a:endParaRPr>
          </a:p>
          <a:p>
            <a:pPr indent="0">
              <a:buNone/>
            </a:pPr>
            <a:endParaRPr lang="zh-CN" altLang="en-US" sz="2000" b="0"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latin typeface="+mn-ea"/>
                <a:cs typeface="+mn-ea"/>
                <a:sym typeface="+mn-ea"/>
              </a:rPr>
              <a:t>开源fer2013情绪集：图片像素信息 - 情绪类别</a:t>
            </a:r>
            <a:endParaRPr lang="zh-CN" altLang="en-US" sz="1800">
              <a:latin typeface="+mn-ea"/>
              <a:cs typeface="+mn-ea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4. Image</a:t>
            </a:r>
            <a:r>
              <a:rPr lang="zh-CN" altLang="en-US" sz="2000">
                <a:latin typeface="+mn-ea"/>
                <a:cs typeface="+mn-ea"/>
                <a:sym typeface="+mn-ea"/>
              </a:rPr>
              <a:t>进行识别</a:t>
            </a:r>
            <a:endParaRPr lang="zh-CN" altLang="en-US" sz="2000" b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b="0">
              <a:latin typeface="+mn-ea"/>
              <a:cs typeface="+mn-ea"/>
              <a:sym typeface="+mn-ea"/>
            </a:endParaRPr>
          </a:p>
        </p:txBody>
      </p:sp>
      <p:pic>
        <p:nvPicPr>
          <p:cNvPr id="4099" name="ECB019B1-382A-4266-B25C-5B523AA43C14-5" descr="qt_temp"/>
          <p:cNvPicPr>
            <a:picLocks noChangeAspect="1"/>
          </p:cNvPicPr>
          <p:nvPr/>
        </p:nvPicPr>
        <p:blipFill>
          <a:blip r:embed="rId2"/>
          <a:srcRect t="4886" b="5075"/>
          <a:stretch>
            <a:fillRect/>
          </a:stretch>
        </p:blipFill>
        <p:spPr>
          <a:xfrm>
            <a:off x="8629650" y="26035"/>
            <a:ext cx="3947160" cy="6714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1118871" y="564412"/>
            <a:ext cx="32791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心理咨询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8405" y="1536700"/>
            <a:ext cx="699008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总结</a:t>
            </a:r>
            <a:r>
              <a:rPr lang="zh-CN" altLang="en-US" b="1"/>
              <a:t>心理状态</a:t>
            </a:r>
            <a:r>
              <a:rPr lang="zh-CN" altLang="en-US"/>
              <a:t>咨询需求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    焦虑、后悔、生气、人际关系、孤独、睡眠问题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2. 根据需求，设计引导方案与疏导对话</a:t>
            </a:r>
            <a:r>
              <a:rPr lang="zh-CN" altLang="en-US" b="1"/>
              <a:t>内容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3. </a:t>
            </a:r>
            <a:r>
              <a:rPr lang="zh-CN" altLang="en-US"/>
              <a:t>结合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，设计每种方案的对话</a:t>
            </a:r>
            <a:r>
              <a:rPr lang="zh-CN" altLang="en-US" b="1"/>
              <a:t>状态结点</a:t>
            </a:r>
            <a:r>
              <a:rPr lang="zh-CN" altLang="en-US"/>
              <a:t>，用户主要通过</a:t>
            </a:r>
            <a:r>
              <a:rPr lang="zh-CN" altLang="en-US" b="1"/>
              <a:t>点击</a:t>
            </a:r>
            <a:endParaRPr lang="zh-CN" altLang="en-US" b="1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/>
              <a:t>按钮的形式</a:t>
            </a:r>
            <a:r>
              <a:rPr lang="zh-CN" altLang="en-US"/>
              <a:t>继续对话。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4. </a:t>
            </a:r>
            <a:r>
              <a:rPr lang="zh-CN" altLang="en-US"/>
              <a:t>在</a:t>
            </a:r>
            <a:r>
              <a:rPr lang="en-US" altLang="zh-CN"/>
              <a:t>Andrord</a:t>
            </a:r>
            <a:r>
              <a:rPr lang="zh-CN" altLang="en-US"/>
              <a:t>客户端中</a:t>
            </a:r>
            <a:r>
              <a:rPr lang="en-US" altLang="zh-CN"/>
              <a:t>HelpActivity</a:t>
            </a:r>
            <a:r>
              <a:rPr lang="zh-CN" altLang="en-US"/>
              <a:t>活动中直接实现，主要通过</a:t>
            </a:r>
            <a:r>
              <a:rPr lang="en-US" altLang="zh-CN"/>
              <a:t>Button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的点击事件实现状态切换。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62770" y="2967990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互动式引导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让用户更有参与感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8549640" y="1969770"/>
            <a:ext cx="538480" cy="33572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732474" y="563777"/>
            <a:ext cx="222440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相关技术与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0" y="5139055"/>
            <a:ext cx="20116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en-US" altLang="zh-CN"/>
          </a:p>
          <a:p>
            <a:r>
              <a:rPr lang="en-US" altLang="zh-CN"/>
              <a:t>Socket</a:t>
            </a:r>
            <a:r>
              <a:rPr lang="zh-CN" altLang="en-US"/>
              <a:t>通信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自然语言处理技术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1344930"/>
            <a:ext cx="1701800" cy="1390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30" y="1344930"/>
            <a:ext cx="1346835" cy="1346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155" y="1344295"/>
            <a:ext cx="1795780" cy="1347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0" y="1372870"/>
            <a:ext cx="1290320" cy="1290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1105" y="4227830"/>
            <a:ext cx="1270000" cy="127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560" y="4198620"/>
            <a:ext cx="1078230" cy="1328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6095" y="4194175"/>
            <a:ext cx="1777365" cy="13328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03935" y="2956560"/>
            <a:ext cx="1681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Android Studio</a:t>
            </a:r>
            <a:endParaRPr lang="en-US" altLang="zh-CN">
              <a:sym typeface="+mn-ea"/>
            </a:endParaRPr>
          </a:p>
          <a:p>
            <a:pPr algn="ctr"/>
            <a:r>
              <a:rPr lang="zh-CN" altLang="en-US"/>
              <a:t>客户端开发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76625" y="2956560"/>
            <a:ext cx="1554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ym typeface="+mn-ea"/>
              </a:rPr>
              <a:t>PyCharm</a:t>
            </a:r>
            <a:endParaRPr lang="en-US">
              <a:sym typeface="+mn-ea"/>
            </a:endParaRPr>
          </a:p>
          <a:p>
            <a:pPr algn="ctr"/>
            <a:r>
              <a:rPr lang="zh-CN" altLang="en-US"/>
              <a:t>服务器端开发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5750" y="4054475"/>
            <a:ext cx="1352550" cy="13474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110220" y="2956560"/>
            <a:ext cx="8813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SQLite</a:t>
            </a:r>
            <a:endParaRPr lang="en-US" altLang="zh-CN"/>
          </a:p>
          <a:p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72455" y="2956560"/>
            <a:ext cx="1313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Sublime txt</a:t>
            </a:r>
            <a:endParaRPr lang="en-US" altLang="zh-CN"/>
          </a:p>
          <a:p>
            <a:pPr algn="ctr"/>
            <a:r>
              <a:rPr lang="zh-CN" altLang="en-US"/>
              <a:t>代码编辑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85875" y="5692775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OpenCV</a:t>
            </a:r>
            <a:endParaRPr lang="en-US"/>
          </a:p>
          <a:p>
            <a:r>
              <a:rPr lang="zh-CN" altLang="en-US"/>
              <a:t>面部识别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18865" y="5692775"/>
            <a:ext cx="1554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TensorFlow</a:t>
            </a:r>
            <a:endParaRPr lang="en-US" altLang="zh-CN"/>
          </a:p>
          <a:p>
            <a:pPr algn="ctr"/>
            <a:r>
              <a:rPr lang="zh-CN" altLang="en-US"/>
              <a:t>深度学习框架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811520" y="5692775"/>
            <a:ext cx="1325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JAVA</a:t>
            </a:r>
            <a:endParaRPr lang="en-US" altLang="zh-CN"/>
          </a:p>
          <a:p>
            <a:pPr algn="ctr"/>
            <a:r>
              <a:rPr lang="zh-CN" altLang="en-US"/>
              <a:t>客户端开发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773670" y="5692775"/>
            <a:ext cx="1554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Python</a:t>
            </a:r>
            <a:endParaRPr lang="en-US" altLang="zh-CN"/>
          </a:p>
          <a:p>
            <a:pPr algn="ctr"/>
            <a:r>
              <a:rPr lang="zh-CN" altLang="en-US"/>
              <a:t>服务器端开发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3493200" y="804472"/>
            <a:ext cx="5205600" cy="520452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2064" y="3619501"/>
            <a:ext cx="5505236" cy="84119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8"/>
          <p:cNvSpPr txBox="1"/>
          <p:nvPr>
            <p:custDataLst>
              <p:tags r:id="rId1"/>
            </p:custDataLst>
          </p:nvPr>
        </p:nvSpPr>
        <p:spPr>
          <a:xfrm>
            <a:off x="4718687" y="2166276"/>
            <a:ext cx="275463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dirty="0">
                <a:solidFill>
                  <a:srgbClr val="F68D3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 03</a:t>
            </a:r>
            <a:endParaRPr lang="zh-CN" altLang="en-US" sz="5400" dirty="0">
              <a:solidFill>
                <a:srgbClr val="F68D3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PA-文本框 8"/>
          <p:cNvSpPr txBox="1"/>
          <p:nvPr>
            <p:custDataLst>
              <p:tags r:id="rId2"/>
            </p:custDataLst>
          </p:nvPr>
        </p:nvSpPr>
        <p:spPr>
          <a:xfrm>
            <a:off x="3604259" y="3469599"/>
            <a:ext cx="4983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>
                <a:latin typeface="+mn-ea"/>
                <a:sym typeface="+mn-ea"/>
              </a:rPr>
              <a:t>系统成果</a:t>
            </a:r>
            <a:r>
              <a:rPr lang="zh-CN" altLang="en-US" sz="5400" b="1" dirty="0">
                <a:latin typeface="+mn-ea"/>
                <a:sym typeface="+mn-ea"/>
              </a:rPr>
              <a:t>与展示</a:t>
            </a:r>
            <a:endParaRPr lang="zh-CN" altLang="en-US" sz="5400" b="1" dirty="0">
              <a:latin typeface="+mn-ea"/>
              <a:sym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5515672" y="5175509"/>
            <a:ext cx="1160656" cy="58033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作者QQ：394222199"/>
          <p:cNvCxnSpPr/>
          <p:nvPr/>
        </p:nvCxnSpPr>
        <p:spPr>
          <a:xfrm>
            <a:off x="5838825" y="3165806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10" grpId="0"/>
      <p:bldP spid="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645796" y="564412"/>
            <a:ext cx="32791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系统原型展示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闲聊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4042"/>
          <a:stretch>
            <a:fillRect/>
          </a:stretch>
        </p:blipFill>
        <p:spPr>
          <a:xfrm>
            <a:off x="8628380" y="488315"/>
            <a:ext cx="2790825" cy="5953125"/>
          </a:xfrm>
          <a:prstGeom prst="roundRect">
            <a:avLst/>
          </a:prstGeom>
        </p:spPr>
      </p:pic>
      <p:sp>
        <p:nvSpPr>
          <p:cNvPr id="14" name="作者QQ： 394222199"/>
          <p:cNvSpPr/>
          <p:nvPr/>
        </p:nvSpPr>
        <p:spPr>
          <a:xfrm rot="16200000">
            <a:off x="677545" y="1416050"/>
            <a:ext cx="212090" cy="19050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26795" y="13119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2000" b="1"/>
              <a:t>页面展示</a:t>
            </a:r>
            <a:endParaRPr lang="zh-CN" altLang="en-US" sz="2000" b="1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rcRect t="20714" b="63950"/>
          <a:stretch>
            <a:fillRect/>
          </a:stretch>
        </p:blipFill>
        <p:spPr>
          <a:xfrm>
            <a:off x="2379980" y="3115310"/>
            <a:ext cx="3799840" cy="12954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980" y="4851400"/>
            <a:ext cx="4489450" cy="6477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980" y="2435225"/>
            <a:ext cx="2903855" cy="43307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054100" y="24676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导航栏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54100" y="3543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对话模式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54100" y="49911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聊天输入框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688341" y="564412"/>
            <a:ext cx="38887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系统原型展示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面部识别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作者QQ： 394222199"/>
          <p:cNvSpPr/>
          <p:nvPr/>
        </p:nvSpPr>
        <p:spPr>
          <a:xfrm rot="16200000">
            <a:off x="677545" y="1416050"/>
            <a:ext cx="212090" cy="19050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26795" y="13119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2000" b="1"/>
              <a:t>页面展示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5839"/>
          <a:stretch>
            <a:fillRect/>
          </a:stretch>
        </p:blipFill>
        <p:spPr>
          <a:xfrm>
            <a:off x="2540635" y="1405255"/>
            <a:ext cx="2170430" cy="4542790"/>
          </a:xfrm>
          <a:prstGeom prst="roundRect">
            <a:avLst/>
          </a:prstGeom>
        </p:spPr>
      </p:pic>
      <p:pic>
        <p:nvPicPr>
          <p:cNvPr id="4" name="图片 3" descr="Screenshot_2020-05-10-15-53-22-79_b5a888b21123417"/>
          <p:cNvPicPr>
            <a:picLocks noChangeAspect="1"/>
          </p:cNvPicPr>
          <p:nvPr/>
        </p:nvPicPr>
        <p:blipFill>
          <a:blip r:embed="rId3"/>
          <a:srcRect t="5644"/>
          <a:stretch>
            <a:fillRect/>
          </a:stretch>
        </p:blipFill>
        <p:spPr>
          <a:xfrm>
            <a:off x="5469255" y="1405255"/>
            <a:ext cx="2165985" cy="4542790"/>
          </a:xfrm>
          <a:prstGeom prst="roundRect">
            <a:avLst/>
          </a:prstGeom>
        </p:spPr>
      </p:pic>
      <p:pic>
        <p:nvPicPr>
          <p:cNvPr id="5" name="图片 4" descr="Screenshot_2020-04-30-09-17-01-71_b5a888b21123417"/>
          <p:cNvPicPr>
            <a:picLocks noChangeAspect="1"/>
          </p:cNvPicPr>
          <p:nvPr/>
        </p:nvPicPr>
        <p:blipFill>
          <a:blip r:embed="rId4"/>
          <a:srcRect t="6124"/>
          <a:stretch>
            <a:fillRect/>
          </a:stretch>
        </p:blipFill>
        <p:spPr>
          <a:xfrm>
            <a:off x="8585835" y="1405255"/>
            <a:ext cx="2177415" cy="4544060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29610" y="605155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加载中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054090" y="605155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选择图片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9375140" y="605155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识别后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688341" y="564412"/>
            <a:ext cx="38887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系统原型展示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心理咨询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作者QQ： 394222199"/>
          <p:cNvSpPr/>
          <p:nvPr/>
        </p:nvSpPr>
        <p:spPr>
          <a:xfrm rot="16200000">
            <a:off x="677545" y="1416050"/>
            <a:ext cx="212090" cy="19050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26795" y="13119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2000" b="1"/>
              <a:t>页面展示</a:t>
            </a:r>
            <a:endParaRPr lang="zh-CN" altLang="en-US" sz="2000" b="1"/>
          </a:p>
        </p:txBody>
      </p:sp>
      <p:pic>
        <p:nvPicPr>
          <p:cNvPr id="2" name="图片 1" descr="Screenshot_2020-05-10-17-14-05-60_b5a888b21123417"/>
          <p:cNvPicPr>
            <a:picLocks noChangeAspect="1"/>
          </p:cNvPicPr>
          <p:nvPr/>
        </p:nvPicPr>
        <p:blipFill>
          <a:blip r:embed="rId2"/>
          <a:srcRect l="-421" t="4205" r="421" b="-284"/>
          <a:stretch>
            <a:fillRect/>
          </a:stretch>
        </p:blipFill>
        <p:spPr>
          <a:xfrm>
            <a:off x="2701290" y="1405255"/>
            <a:ext cx="2197100" cy="4692015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75000" y="628269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每日心情询问</a:t>
            </a:r>
            <a:endParaRPr lang="zh-CN" altLang="en-US" sz="1400"/>
          </a:p>
        </p:txBody>
      </p:sp>
      <p:pic>
        <p:nvPicPr>
          <p:cNvPr id="4" name="图片 3" descr="Screenshot_2020-05-10-17-14-47-71_b5a888b21123417"/>
          <p:cNvPicPr>
            <a:picLocks noChangeAspect="1"/>
          </p:cNvPicPr>
          <p:nvPr/>
        </p:nvPicPr>
        <p:blipFill>
          <a:blip r:embed="rId3"/>
          <a:srcRect t="4211"/>
          <a:stretch>
            <a:fillRect/>
          </a:stretch>
        </p:blipFill>
        <p:spPr>
          <a:xfrm>
            <a:off x="8992870" y="1311910"/>
            <a:ext cx="2246630" cy="4782185"/>
          </a:xfrm>
          <a:prstGeom prst="round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3975"/>
          <a:stretch>
            <a:fillRect/>
          </a:stretch>
        </p:blipFill>
        <p:spPr>
          <a:xfrm>
            <a:off x="5909310" y="1314450"/>
            <a:ext cx="2327275" cy="4968240"/>
          </a:xfrm>
          <a:prstGeom prst="round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98790" y="63881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咨询对话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14192" y="-1676400"/>
            <a:ext cx="9763616" cy="4615152"/>
            <a:chOff x="5291959" y="-274508"/>
            <a:chExt cx="1608085" cy="760124"/>
          </a:xfrm>
        </p:grpSpPr>
        <p:sp>
          <p:nvSpPr>
            <p:cNvPr id="2" name="任意多边形: 形状 1"/>
            <p:cNvSpPr/>
            <p:nvPr/>
          </p:nvSpPr>
          <p:spPr>
            <a:xfrm>
              <a:off x="5291959" y="-274508"/>
              <a:ext cx="1608085" cy="760124"/>
            </a:xfrm>
            <a:custGeom>
              <a:avLst/>
              <a:gdLst>
                <a:gd name="connsiteX0" fmla="*/ 0 w 1608085"/>
                <a:gd name="connsiteY0" fmla="*/ 0 h 760124"/>
                <a:gd name="connsiteX1" fmla="*/ 1608085 w 1608085"/>
                <a:gd name="connsiteY1" fmla="*/ 0 h 760124"/>
                <a:gd name="connsiteX2" fmla="*/ 804042 w 1608085"/>
                <a:gd name="connsiteY2" fmla="*/ 760124 h 7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8085" h="760124">
                  <a:moveTo>
                    <a:pt x="0" y="0"/>
                  </a:moveTo>
                  <a:lnTo>
                    <a:pt x="1608085" y="0"/>
                  </a:lnTo>
                  <a:lnTo>
                    <a:pt x="804042" y="76012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/>
            <p:cNvSpPr/>
            <p:nvPr/>
          </p:nvSpPr>
          <p:spPr>
            <a:xfrm>
              <a:off x="5789845" y="70565"/>
              <a:ext cx="612310" cy="306156"/>
            </a:xfrm>
            <a:custGeom>
              <a:avLst/>
              <a:gdLst>
                <a:gd name="connsiteX0" fmla="*/ 0 w 1260000"/>
                <a:gd name="connsiteY0" fmla="*/ 0 h 630000"/>
                <a:gd name="connsiteX1" fmla="*/ 1260000 w 1260000"/>
                <a:gd name="connsiteY1" fmla="*/ 0 h 630000"/>
                <a:gd name="connsiteX2" fmla="*/ 630000 w 1260000"/>
                <a:gd name="connsiteY2" fmla="*/ 630000 h 6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0000" h="630000">
                  <a:moveTo>
                    <a:pt x="0" y="0"/>
                  </a:moveTo>
                  <a:lnTo>
                    <a:pt x="1260000" y="0"/>
                  </a:lnTo>
                  <a:lnTo>
                    <a:pt x="630000" y="630000"/>
                  </a:lnTo>
                  <a:close/>
                </a:path>
              </a:pathLst>
            </a:custGeom>
            <a:solidFill>
              <a:srgbClr val="F68D3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PA-文本框 8"/>
          <p:cNvSpPr txBox="1"/>
          <p:nvPr>
            <p:custDataLst>
              <p:tags r:id="rId1"/>
            </p:custDataLst>
          </p:nvPr>
        </p:nvSpPr>
        <p:spPr>
          <a:xfrm>
            <a:off x="4978837" y="589177"/>
            <a:ext cx="223433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66217" y="3259692"/>
            <a:ext cx="2577309" cy="707886"/>
            <a:chOff x="4060117" y="2234622"/>
            <a:chExt cx="2577309" cy="707886"/>
          </a:xfrm>
        </p:grpSpPr>
        <p:sp>
          <p:nvSpPr>
            <p:cNvPr id="8" name="PA-文本框 8"/>
            <p:cNvSpPr txBox="1"/>
            <p:nvPr>
              <p:custDataLst>
                <p:tags r:id="rId2"/>
              </p:custDataLst>
            </p:nvPr>
          </p:nvSpPr>
          <p:spPr>
            <a:xfrm>
              <a:off x="4854346" y="2363339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latin typeface="+mn-ea"/>
                </a:rPr>
                <a:t>研究背景与现状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9" name="PA-文本框 8"/>
            <p:cNvSpPr txBox="1"/>
            <p:nvPr>
              <p:custDataLst>
                <p:tags r:id="rId3"/>
              </p:custDataLst>
            </p:nvPr>
          </p:nvSpPr>
          <p:spPr>
            <a:xfrm>
              <a:off x="4060117" y="2234622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F68D3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dirty="0">
                <a:solidFill>
                  <a:srgbClr val="F68D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71567" y="3259692"/>
            <a:ext cx="2577309" cy="707886"/>
            <a:chOff x="4060117" y="2234622"/>
            <a:chExt cx="2577309" cy="707886"/>
          </a:xfrm>
        </p:grpSpPr>
        <p:sp>
          <p:nvSpPr>
            <p:cNvPr id="12" name="PA-文本框 8"/>
            <p:cNvSpPr txBox="1"/>
            <p:nvPr>
              <p:custDataLst>
                <p:tags r:id="rId4"/>
              </p:custDataLst>
            </p:nvPr>
          </p:nvSpPr>
          <p:spPr>
            <a:xfrm>
              <a:off x="4854346" y="2363339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latin typeface="+mn-ea"/>
                </a:rPr>
                <a:t>研究内容与思路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3" name="PA-文本框 8"/>
            <p:cNvSpPr txBox="1"/>
            <p:nvPr>
              <p:custDataLst>
                <p:tags r:id="rId5"/>
              </p:custDataLst>
            </p:nvPr>
          </p:nvSpPr>
          <p:spPr>
            <a:xfrm>
              <a:off x="4060117" y="2234622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F68D3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dirty="0">
                <a:solidFill>
                  <a:srgbClr val="F68D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66217" y="4745592"/>
            <a:ext cx="2577309" cy="707886"/>
            <a:chOff x="4060117" y="2234622"/>
            <a:chExt cx="2577309" cy="707886"/>
          </a:xfrm>
        </p:grpSpPr>
        <p:sp>
          <p:nvSpPr>
            <p:cNvPr id="22" name="PA-文本框 8"/>
            <p:cNvSpPr txBox="1"/>
            <p:nvPr>
              <p:custDataLst>
                <p:tags r:id="rId6"/>
              </p:custDataLst>
            </p:nvPr>
          </p:nvSpPr>
          <p:spPr>
            <a:xfrm>
              <a:off x="4854346" y="2363339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latin typeface="+mn-ea"/>
                </a:rPr>
                <a:t>研究成果</a:t>
              </a:r>
              <a:r>
                <a:rPr lang="zh-CN" altLang="en-US" b="1" dirty="0">
                  <a:latin typeface="+mn-ea"/>
                </a:rPr>
                <a:t>与展示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23" name="PA-文本框 8"/>
            <p:cNvSpPr txBox="1"/>
            <p:nvPr>
              <p:custDataLst>
                <p:tags r:id="rId7"/>
              </p:custDataLst>
            </p:nvPr>
          </p:nvSpPr>
          <p:spPr>
            <a:xfrm>
              <a:off x="4060117" y="2234622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F68D3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dirty="0">
                <a:solidFill>
                  <a:srgbClr val="F68D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作者QQ ： 394222199"/>
          <p:cNvGrpSpPr/>
          <p:nvPr/>
        </p:nvGrpSpPr>
        <p:grpSpPr>
          <a:xfrm>
            <a:off x="6771567" y="4745592"/>
            <a:ext cx="2594722" cy="707886"/>
            <a:chOff x="4060117" y="2234622"/>
            <a:chExt cx="2594722" cy="707886"/>
          </a:xfrm>
        </p:grpSpPr>
        <p:sp>
          <p:nvSpPr>
            <p:cNvPr id="19" name="PA-文本框 8"/>
            <p:cNvSpPr txBox="1"/>
            <p:nvPr>
              <p:custDataLst>
                <p:tags r:id="rId8"/>
              </p:custDataLst>
            </p:nvPr>
          </p:nvSpPr>
          <p:spPr>
            <a:xfrm>
              <a:off x="4854346" y="236333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latin typeface="+mn-ea"/>
                </a:rPr>
                <a:t>总结分析与展望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20" name="PA-文本框 8"/>
            <p:cNvSpPr txBox="1"/>
            <p:nvPr>
              <p:custDataLst>
                <p:tags r:id="rId9"/>
              </p:custDataLst>
            </p:nvPr>
          </p:nvSpPr>
          <p:spPr>
            <a:xfrm>
              <a:off x="4060117" y="2234622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F68D3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4000" dirty="0">
                <a:solidFill>
                  <a:srgbClr val="F68D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688341" y="564412"/>
            <a:ext cx="38887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系统原型展示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心情记录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作者QQ： 394222199"/>
          <p:cNvSpPr/>
          <p:nvPr/>
        </p:nvSpPr>
        <p:spPr>
          <a:xfrm rot="16200000">
            <a:off x="677545" y="1416050"/>
            <a:ext cx="212090" cy="19050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26795" y="13119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2000" b="1"/>
              <a:t>页面展示</a:t>
            </a:r>
            <a:endParaRPr lang="zh-CN" altLang="en-US" sz="2000" b="1"/>
          </a:p>
        </p:txBody>
      </p:sp>
      <p:pic>
        <p:nvPicPr>
          <p:cNvPr id="92" name="图片 92" descr="Screenshot_2020-05-03-09-22-02-94_b5a888b21123417"/>
          <p:cNvPicPr>
            <a:picLocks noChangeAspect="1"/>
          </p:cNvPicPr>
          <p:nvPr/>
        </p:nvPicPr>
        <p:blipFill>
          <a:blip r:embed="rId2"/>
          <a:srcRect t="4364"/>
          <a:stretch>
            <a:fillRect/>
          </a:stretch>
        </p:blipFill>
        <p:spPr>
          <a:xfrm>
            <a:off x="4161155" y="1311910"/>
            <a:ext cx="2490470" cy="5293995"/>
          </a:xfrm>
          <a:prstGeom prst="flowChartAlternateProcess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3493200" y="804472"/>
            <a:ext cx="5205600" cy="520452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2064" y="3619501"/>
            <a:ext cx="5505236" cy="84119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8"/>
          <p:cNvSpPr txBox="1"/>
          <p:nvPr>
            <p:custDataLst>
              <p:tags r:id="rId1"/>
            </p:custDataLst>
          </p:nvPr>
        </p:nvSpPr>
        <p:spPr>
          <a:xfrm>
            <a:off x="4718687" y="2166276"/>
            <a:ext cx="275463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dirty="0">
                <a:solidFill>
                  <a:srgbClr val="F68D3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 04</a:t>
            </a:r>
            <a:endParaRPr lang="zh-CN" altLang="en-US" sz="5400" dirty="0">
              <a:solidFill>
                <a:srgbClr val="F68D3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PA-文本框 8"/>
          <p:cNvSpPr txBox="1"/>
          <p:nvPr>
            <p:custDataLst>
              <p:tags r:id="rId2"/>
            </p:custDataLst>
          </p:nvPr>
        </p:nvSpPr>
        <p:spPr>
          <a:xfrm>
            <a:off x="3604259" y="3469599"/>
            <a:ext cx="4983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>
                <a:latin typeface="+mn-ea"/>
                <a:sym typeface="+mn-ea"/>
              </a:rPr>
              <a:t>总结分析与展望</a:t>
            </a:r>
            <a:endParaRPr lang="zh-CN" altLang="en-US" sz="5400" b="1" dirty="0">
              <a:latin typeface="+mn-ea"/>
              <a:sym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5515672" y="5175509"/>
            <a:ext cx="1160656" cy="58033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作者QQ：394222199"/>
          <p:cNvCxnSpPr/>
          <p:nvPr/>
        </p:nvCxnSpPr>
        <p:spPr>
          <a:xfrm>
            <a:off x="5838825" y="3165806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10" grpId="0"/>
      <p:bldP spid="1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706756" y="56441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1380" y="1507490"/>
            <a:ext cx="775208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调研</a:t>
            </a:r>
            <a:endParaRPr lang="zh-CN" altLang="en-US">
              <a:solidFill>
                <a:schemeClr val="tx1"/>
              </a:solidFill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 sz="1600"/>
              <a:t>高校学生抑郁心理的影响因素与对话文本分析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系统构思与设计</a:t>
            </a:r>
            <a:endParaRPr lang="zh-CN" altLang="en-US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 sz="1600">
                <a:sym typeface="+mn-ea"/>
              </a:rPr>
              <a:t>Android</a:t>
            </a:r>
            <a:r>
              <a:rPr lang="zh-CN" altLang="en-US" sz="1600">
                <a:sym typeface="+mn-ea"/>
              </a:rPr>
              <a:t>客户端 </a:t>
            </a:r>
            <a:r>
              <a:rPr lang="en-US" altLang="zh-CN" sz="1600">
                <a:sym typeface="+mn-ea"/>
              </a:rPr>
              <a:t>- socket - Python</a:t>
            </a:r>
            <a:r>
              <a:rPr lang="zh-CN" altLang="en-US" sz="1600">
                <a:sym typeface="+mn-ea"/>
              </a:rPr>
              <a:t>服务器端</a:t>
            </a:r>
            <a:endParaRPr lang="zh-CN" altLang="en-US" sz="1600"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	日常对话、心理咨询、情绪识别</a:t>
            </a:r>
            <a:r>
              <a:rPr lang="zh-CN" altLang="en-US" sz="1600">
                <a:sym typeface="+mn-ea"/>
              </a:rPr>
              <a:t>、心情记录</a:t>
            </a:r>
            <a:endParaRPr lang="zh-CN" altLang="en-US" sz="160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算法设计</a:t>
            </a:r>
            <a:endParaRPr lang="zh-CN" altLang="en-US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在对话中以规则为主，以生成式对话为辅，更好的针对不同的情绪作出疏导反馈</a:t>
            </a:r>
            <a:endParaRPr lang="zh-CN" altLang="en-US" sz="1600"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	OpenCV</a:t>
            </a:r>
            <a:r>
              <a:rPr lang="zh-CN" altLang="en-US" sz="1600"/>
              <a:t>人脸情绪识别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原型实现</a:t>
            </a:r>
            <a:endParaRPr lang="zh-CN" altLang="en-US"/>
          </a:p>
          <a:p>
            <a:pPr indent="0" algn="l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en-US" altLang="zh-CN" sz="1600"/>
              <a:t>Android Studio</a:t>
            </a:r>
            <a:r>
              <a:rPr lang="zh-CN" altLang="en-US" sz="1600"/>
              <a:t>客户端</a:t>
            </a:r>
            <a:r>
              <a:rPr lang="en-US" altLang="zh-CN" sz="1600"/>
              <a:t>UI</a:t>
            </a:r>
            <a:r>
              <a:rPr lang="zh-CN" altLang="en-US" sz="1600"/>
              <a:t>开发</a:t>
            </a:r>
            <a:r>
              <a:rPr lang="en-US" altLang="zh-CN" sz="1600"/>
              <a:t>(JAVA)</a:t>
            </a:r>
            <a:r>
              <a:rPr lang="zh-CN" altLang="en-US" sz="1600"/>
              <a:t>，</a:t>
            </a:r>
            <a:r>
              <a:rPr lang="en-US" altLang="zh-CN" sz="1600"/>
              <a:t>Python</a:t>
            </a:r>
            <a:r>
              <a:rPr lang="zh-CN" altLang="en-US" sz="1600"/>
              <a:t>编写客户端算法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实现近</a:t>
            </a:r>
            <a:r>
              <a:rPr lang="en-US" altLang="zh-CN" sz="1600"/>
              <a:t>2000</a:t>
            </a:r>
            <a:r>
              <a:rPr lang="zh-CN" altLang="en-US" sz="1600"/>
              <a:t>条规则，训练基本生成式对话模型与情绪识别模型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706756" y="56441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755" y="4872355"/>
            <a:ext cx="516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面部识别不准确 </a:t>
            </a:r>
            <a:r>
              <a:rPr lang="en-US" altLang="zh-CN"/>
              <a:t>— — </a:t>
            </a:r>
            <a:r>
              <a:rPr lang="zh-CN" altLang="en-US"/>
              <a:t>训练数据可以进行加强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6755" y="1855470"/>
            <a:ext cx="4754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生成式对话缺陷 </a:t>
            </a:r>
            <a:r>
              <a:rPr lang="en-US" altLang="zh-CN"/>
              <a:t>— — </a:t>
            </a:r>
            <a:r>
              <a:rPr lang="zh-CN" altLang="en-US"/>
              <a:t>语义不通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				</a:t>
            </a:r>
            <a:r>
              <a:rPr lang="zh-CN" altLang="en-US"/>
              <a:t>无法结合</a:t>
            </a:r>
            <a:r>
              <a:rPr lang="zh-CN" altLang="en-US"/>
              <a:t>情绪生成对话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6755" y="3642995"/>
            <a:ext cx="7288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规则匹配库 </a:t>
            </a:r>
            <a:r>
              <a:rPr lang="en-US" altLang="zh-CN"/>
              <a:t>— — </a:t>
            </a:r>
            <a:r>
              <a:rPr lang="zh-CN" altLang="en-US"/>
              <a:t>可以增加更多的规则，以识别更多的情绪对话类型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3036498" y="514350"/>
            <a:ext cx="6119004" cy="57847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477124" y="1949159"/>
            <a:ext cx="1371493" cy="11387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2064" y="3539162"/>
            <a:ext cx="5505236" cy="14709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87566" y="1931087"/>
            <a:ext cx="1781543" cy="11944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8"/>
          <p:cNvSpPr txBox="1"/>
          <p:nvPr>
            <p:custDataLst>
              <p:tags r:id="rId1"/>
            </p:custDataLst>
          </p:nvPr>
        </p:nvSpPr>
        <p:spPr>
          <a:xfrm>
            <a:off x="3387569" y="1949362"/>
            <a:ext cx="5416868" cy="113877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</a:t>
            </a:r>
            <a:endParaRPr lang="zh-CN" altLang="en-US" sz="6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文本框 8"/>
          <p:cNvSpPr txBox="1"/>
          <p:nvPr>
            <p:custDataLst>
              <p:tags r:id="rId2"/>
            </p:custDataLst>
          </p:nvPr>
        </p:nvSpPr>
        <p:spPr>
          <a:xfrm>
            <a:off x="3698581" y="3064148"/>
            <a:ext cx="479483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GRADUATION THESIS DEFENSE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21037" y="3746413"/>
            <a:ext cx="5149927" cy="605694"/>
            <a:chOff x="3521037" y="3746413"/>
            <a:chExt cx="5149927" cy="605694"/>
          </a:xfrm>
        </p:grpSpPr>
        <p:sp>
          <p:nvSpPr>
            <p:cNvPr id="6" name="矩形 5"/>
            <p:cNvSpPr/>
            <p:nvPr/>
          </p:nvSpPr>
          <p:spPr>
            <a:xfrm>
              <a:off x="3521037" y="3746413"/>
              <a:ext cx="5149927" cy="605694"/>
            </a:xfrm>
            <a:prstGeom prst="rect">
              <a:avLst/>
            </a:prstGeom>
            <a:solidFill>
              <a:srgbClr val="F68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-文本框 8"/>
            <p:cNvSpPr txBox="1"/>
            <p:nvPr>
              <p:custDataLst>
                <p:tags r:id="rId3"/>
              </p:custDataLst>
            </p:nvPr>
          </p:nvSpPr>
          <p:spPr>
            <a:xfrm>
              <a:off x="3841712" y="3818803"/>
              <a:ext cx="46520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答辩人：徐晓青 指导老师：刘箴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任意多边形: 形状 14"/>
          <p:cNvSpPr/>
          <p:nvPr/>
        </p:nvSpPr>
        <p:spPr>
          <a:xfrm>
            <a:off x="5756899" y="5839406"/>
            <a:ext cx="678202" cy="339102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 rot="16200000">
            <a:off x="8819394" y="2739450"/>
            <a:ext cx="506913" cy="253457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0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3493200" y="804472"/>
            <a:ext cx="5205600" cy="520452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2064" y="3619501"/>
            <a:ext cx="5505236" cy="84119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8"/>
          <p:cNvSpPr txBox="1"/>
          <p:nvPr>
            <p:custDataLst>
              <p:tags r:id="rId1"/>
            </p:custDataLst>
          </p:nvPr>
        </p:nvSpPr>
        <p:spPr>
          <a:xfrm>
            <a:off x="4705236" y="216627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dirty="0">
                <a:solidFill>
                  <a:srgbClr val="F68D3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 01</a:t>
            </a:r>
            <a:endParaRPr lang="zh-CN" altLang="en-US" sz="5400" dirty="0">
              <a:solidFill>
                <a:srgbClr val="F68D3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PA-文本框 8"/>
          <p:cNvSpPr txBox="1"/>
          <p:nvPr>
            <p:custDataLst>
              <p:tags r:id="rId2"/>
            </p:custDataLst>
          </p:nvPr>
        </p:nvSpPr>
        <p:spPr>
          <a:xfrm>
            <a:off x="3604259" y="3469599"/>
            <a:ext cx="4983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>
                <a:latin typeface="+mn-ea"/>
                <a:sym typeface="+mn-ea"/>
              </a:rPr>
              <a:t>研究背景与现状</a:t>
            </a:r>
            <a:endParaRPr lang="en-US" altLang="zh-CN" sz="5400" b="1" dirty="0">
              <a:latin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5515672" y="5175509"/>
            <a:ext cx="1160656" cy="58033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作者QQ：394222199"/>
          <p:cNvCxnSpPr/>
          <p:nvPr/>
        </p:nvCxnSpPr>
        <p:spPr>
          <a:xfrm>
            <a:off x="5838825" y="3165806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0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任意多边形: 形状 37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4249864" cy="6858000"/>
          </a:xfrm>
          <a:custGeom>
            <a:avLst/>
            <a:gdLst>
              <a:gd name="connsiteX0" fmla="*/ 252790 w 4310824"/>
              <a:gd name="connsiteY0" fmla="*/ 0 h 7015942"/>
              <a:gd name="connsiteX1" fmla="*/ 4310824 w 4310824"/>
              <a:gd name="connsiteY1" fmla="*/ 0 h 7015942"/>
              <a:gd name="connsiteX2" fmla="*/ 4310824 w 4310824"/>
              <a:gd name="connsiteY2" fmla="*/ 7015942 h 7015942"/>
              <a:gd name="connsiteX3" fmla="*/ 252790 w 4310824"/>
              <a:gd name="connsiteY3" fmla="*/ 7015942 h 7015942"/>
              <a:gd name="connsiteX4" fmla="*/ 252790 w 4310824"/>
              <a:gd name="connsiteY4" fmla="*/ 2087686 h 7015942"/>
              <a:gd name="connsiteX5" fmla="*/ 0 w 4310824"/>
              <a:gd name="connsiteY5" fmla="*/ 1834896 h 7015942"/>
              <a:gd name="connsiteX6" fmla="*/ 252790 w 4310824"/>
              <a:gd name="connsiteY6" fmla="*/ 1582106 h 7015942"/>
              <a:gd name="connsiteX0-1" fmla="*/ 252790 w 4310824"/>
              <a:gd name="connsiteY0-2" fmla="*/ 0 h 7015942"/>
              <a:gd name="connsiteX1-3" fmla="*/ 4310824 w 4310824"/>
              <a:gd name="connsiteY1-4" fmla="*/ 0 h 7015942"/>
              <a:gd name="connsiteX2-5" fmla="*/ 4310824 w 4310824"/>
              <a:gd name="connsiteY2-6" fmla="*/ 7015942 h 7015942"/>
              <a:gd name="connsiteX3-7" fmla="*/ 252790 w 4310824"/>
              <a:gd name="connsiteY3-8" fmla="*/ 7015942 h 7015942"/>
              <a:gd name="connsiteX4-9" fmla="*/ 252790 w 4310824"/>
              <a:gd name="connsiteY4-10" fmla="*/ 2748743 h 7015942"/>
              <a:gd name="connsiteX5-11" fmla="*/ 0 w 4310824"/>
              <a:gd name="connsiteY5-12" fmla="*/ 1834896 h 7015942"/>
              <a:gd name="connsiteX6-13" fmla="*/ 252790 w 4310824"/>
              <a:gd name="connsiteY6-14" fmla="*/ 1582106 h 7015942"/>
              <a:gd name="connsiteX7" fmla="*/ 252790 w 4310824"/>
              <a:gd name="connsiteY7" fmla="*/ 0 h 7015942"/>
              <a:gd name="connsiteX0-15" fmla="*/ 252790 w 4310824"/>
              <a:gd name="connsiteY0-16" fmla="*/ 0 h 7015942"/>
              <a:gd name="connsiteX1-17" fmla="*/ 4310824 w 4310824"/>
              <a:gd name="connsiteY1-18" fmla="*/ 0 h 7015942"/>
              <a:gd name="connsiteX2-19" fmla="*/ 4310824 w 4310824"/>
              <a:gd name="connsiteY2-20" fmla="*/ 7015942 h 7015942"/>
              <a:gd name="connsiteX3-21" fmla="*/ 252790 w 4310824"/>
              <a:gd name="connsiteY3-22" fmla="*/ 7015942 h 7015942"/>
              <a:gd name="connsiteX4-23" fmla="*/ 252790 w 4310824"/>
              <a:gd name="connsiteY4-24" fmla="*/ 2748743 h 7015942"/>
              <a:gd name="connsiteX5-25" fmla="*/ 0 w 4310824"/>
              <a:gd name="connsiteY5-26" fmla="*/ 1834896 h 7015942"/>
              <a:gd name="connsiteX6-27" fmla="*/ 252790 w 4310824"/>
              <a:gd name="connsiteY6-28" fmla="*/ 2155854 h 7015942"/>
              <a:gd name="connsiteX7-29" fmla="*/ 252790 w 4310824"/>
              <a:gd name="connsiteY7-30" fmla="*/ 0 h 7015942"/>
              <a:gd name="connsiteX0-31" fmla="*/ 179638 w 4237672"/>
              <a:gd name="connsiteY0-32" fmla="*/ 0 h 7015942"/>
              <a:gd name="connsiteX1-33" fmla="*/ 4237672 w 4237672"/>
              <a:gd name="connsiteY1-34" fmla="*/ 0 h 7015942"/>
              <a:gd name="connsiteX2-35" fmla="*/ 4237672 w 4237672"/>
              <a:gd name="connsiteY2-36" fmla="*/ 7015942 h 7015942"/>
              <a:gd name="connsiteX3-37" fmla="*/ 179638 w 4237672"/>
              <a:gd name="connsiteY3-38" fmla="*/ 7015942 h 7015942"/>
              <a:gd name="connsiteX4-39" fmla="*/ 179638 w 4237672"/>
              <a:gd name="connsiteY4-40" fmla="*/ 2748743 h 7015942"/>
              <a:gd name="connsiteX5-41" fmla="*/ 0 w 4237672"/>
              <a:gd name="connsiteY5-42" fmla="*/ 2421117 h 7015942"/>
              <a:gd name="connsiteX6-43" fmla="*/ 179638 w 4237672"/>
              <a:gd name="connsiteY6-44" fmla="*/ 2155854 h 7015942"/>
              <a:gd name="connsiteX7-45" fmla="*/ 179638 w 4237672"/>
              <a:gd name="connsiteY7-46" fmla="*/ 0 h 7015942"/>
              <a:gd name="connsiteX0-47" fmla="*/ 191830 w 4249864"/>
              <a:gd name="connsiteY0-48" fmla="*/ 0 h 7015942"/>
              <a:gd name="connsiteX1-49" fmla="*/ 4249864 w 4249864"/>
              <a:gd name="connsiteY1-50" fmla="*/ 0 h 7015942"/>
              <a:gd name="connsiteX2-51" fmla="*/ 4249864 w 4249864"/>
              <a:gd name="connsiteY2-52" fmla="*/ 7015942 h 7015942"/>
              <a:gd name="connsiteX3-53" fmla="*/ 191830 w 4249864"/>
              <a:gd name="connsiteY3-54" fmla="*/ 7015942 h 7015942"/>
              <a:gd name="connsiteX4-55" fmla="*/ 191830 w 4249864"/>
              <a:gd name="connsiteY4-56" fmla="*/ 2748743 h 7015942"/>
              <a:gd name="connsiteX5-57" fmla="*/ 0 w 4249864"/>
              <a:gd name="connsiteY5-58" fmla="*/ 2471008 h 7015942"/>
              <a:gd name="connsiteX6-59" fmla="*/ 191830 w 4249864"/>
              <a:gd name="connsiteY6-60" fmla="*/ 2155854 h 7015942"/>
              <a:gd name="connsiteX7-61" fmla="*/ 191830 w 4249864"/>
              <a:gd name="connsiteY7-62" fmla="*/ 0 h 7015942"/>
              <a:gd name="connsiteX0-63" fmla="*/ 191830 w 4249864"/>
              <a:gd name="connsiteY0-64" fmla="*/ 0 h 7015942"/>
              <a:gd name="connsiteX1-65" fmla="*/ 4249864 w 4249864"/>
              <a:gd name="connsiteY1-66" fmla="*/ 0 h 7015942"/>
              <a:gd name="connsiteX2-67" fmla="*/ 4249864 w 4249864"/>
              <a:gd name="connsiteY2-68" fmla="*/ 7015942 h 7015942"/>
              <a:gd name="connsiteX3-69" fmla="*/ 191830 w 4249864"/>
              <a:gd name="connsiteY3-70" fmla="*/ 7015942 h 7015942"/>
              <a:gd name="connsiteX4-71" fmla="*/ 191830 w 4249864"/>
              <a:gd name="connsiteY4-72" fmla="*/ 2748743 h 7015942"/>
              <a:gd name="connsiteX5-73" fmla="*/ 0 w 4249864"/>
              <a:gd name="connsiteY5-74" fmla="*/ 2471008 h 7015942"/>
              <a:gd name="connsiteX6-75" fmla="*/ 191830 w 4249864"/>
              <a:gd name="connsiteY6-76" fmla="*/ 2268109 h 7015942"/>
              <a:gd name="connsiteX7-77" fmla="*/ 191830 w 4249864"/>
              <a:gd name="connsiteY7-78" fmla="*/ 0 h 7015942"/>
              <a:gd name="connsiteX0-79" fmla="*/ 191830 w 4249864"/>
              <a:gd name="connsiteY0-80" fmla="*/ 0 h 7015942"/>
              <a:gd name="connsiteX1-81" fmla="*/ 4249864 w 4249864"/>
              <a:gd name="connsiteY1-82" fmla="*/ 0 h 7015942"/>
              <a:gd name="connsiteX2-83" fmla="*/ 4249864 w 4249864"/>
              <a:gd name="connsiteY2-84" fmla="*/ 7015942 h 7015942"/>
              <a:gd name="connsiteX3-85" fmla="*/ 191830 w 4249864"/>
              <a:gd name="connsiteY3-86" fmla="*/ 7015942 h 7015942"/>
              <a:gd name="connsiteX4-87" fmla="*/ 191830 w 4249864"/>
              <a:gd name="connsiteY4-88" fmla="*/ 2686379 h 7015942"/>
              <a:gd name="connsiteX5-89" fmla="*/ 0 w 4249864"/>
              <a:gd name="connsiteY5-90" fmla="*/ 2471008 h 7015942"/>
              <a:gd name="connsiteX6-91" fmla="*/ 191830 w 4249864"/>
              <a:gd name="connsiteY6-92" fmla="*/ 2268109 h 7015942"/>
              <a:gd name="connsiteX7-93" fmla="*/ 191830 w 4249864"/>
              <a:gd name="connsiteY7-94" fmla="*/ 0 h 7015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249864" h="7015942">
                <a:moveTo>
                  <a:pt x="191830" y="0"/>
                </a:moveTo>
                <a:lnTo>
                  <a:pt x="4249864" y="0"/>
                </a:lnTo>
                <a:lnTo>
                  <a:pt x="4249864" y="7015942"/>
                </a:lnTo>
                <a:lnTo>
                  <a:pt x="191830" y="7015942"/>
                </a:lnTo>
                <a:lnTo>
                  <a:pt x="191830" y="2686379"/>
                </a:lnTo>
                <a:lnTo>
                  <a:pt x="0" y="2471008"/>
                </a:lnTo>
                <a:lnTo>
                  <a:pt x="191830" y="2268109"/>
                </a:lnTo>
                <a:lnTo>
                  <a:pt x="19183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19820" y="774392"/>
            <a:ext cx="2858681" cy="76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50000"/>
          </a:bodyPr>
          <a:lstStyle>
            <a:defPPr>
              <a:defRPr lang="zh-CN"/>
            </a:defPPr>
            <a:lvl1pPr lvl="0" algn="ctr" defTabSz="913765">
              <a:buSzPct val="25000"/>
              <a:defRPr sz="36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algn="l"/>
            <a:endParaRPr lang="en-US" altLang="zh-CN" dirty="0"/>
          </a:p>
          <a:p>
            <a:pPr algn="l"/>
            <a:r>
              <a:rPr lang="zh-CN" altLang="en-US" dirty="0"/>
              <a:t>调查显示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419820" y="1997402"/>
            <a:ext cx="2858681" cy="76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50000"/>
          </a:bodyPr>
          <a:lstStyle>
            <a:defPPr>
              <a:defRPr lang="zh-CN"/>
            </a:defPPr>
            <a:lvl1pPr lvl="0" algn="ctr" defTabSz="913765">
              <a:buSzPct val="25000"/>
              <a:defRPr sz="36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algn="l"/>
            <a:r>
              <a:rPr lang="zh-CN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中国超过</a:t>
            </a:r>
            <a:r>
              <a:rPr lang="en-US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5400</a:t>
            </a:r>
            <a:r>
              <a:rPr lang="zh-CN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万人患有抑郁症</a:t>
            </a:r>
            <a:endParaRPr lang="zh-CN" altLang="en-US" dirty="0">
              <a:latin typeface="+mn-ea"/>
              <a:ea typeface="+mn-ea"/>
              <a:cs typeface="+mn-ea"/>
            </a:endParaRPr>
          </a:p>
        </p:txBody>
      </p:sp>
      <p:sp>
        <p:nvSpPr>
          <p:cNvPr id="17" name="任意多边形: 形状 52"/>
          <p:cNvSpPr/>
          <p:nvPr>
            <p:custDataLst>
              <p:tags r:id="rId4"/>
            </p:custDataLst>
          </p:nvPr>
        </p:nvSpPr>
        <p:spPr>
          <a:xfrm>
            <a:off x="5291959" y="-274508"/>
            <a:ext cx="1608085" cy="760124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48"/>
          <p:cNvSpPr/>
          <p:nvPr>
            <p:custDataLst>
              <p:tags r:id="rId5"/>
            </p:custDataLst>
          </p:nvPr>
        </p:nvSpPr>
        <p:spPr>
          <a:xfrm>
            <a:off x="5789845" y="70565"/>
            <a:ext cx="612310" cy="306156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文本框 8"/>
          <p:cNvSpPr txBox="1"/>
          <p:nvPr>
            <p:custDataLst>
              <p:tags r:id="rId6"/>
            </p:custDataLst>
          </p:nvPr>
        </p:nvSpPr>
        <p:spPr>
          <a:xfrm>
            <a:off x="5191761" y="58917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latin typeface="+mn-ea"/>
                <a:sym typeface="+mn-ea"/>
              </a:rPr>
              <a:t>研究背景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419820" y="3342967"/>
            <a:ext cx="2858681" cy="76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50000"/>
          </a:bodyPr>
          <a:lstStyle>
            <a:defPPr>
              <a:defRPr lang="zh-CN"/>
            </a:defPPr>
            <a:lvl1pPr lvl="0" algn="ctr" defTabSz="913765">
              <a:buSzPct val="25000"/>
              <a:defRPr sz="36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algn="l"/>
            <a:r>
              <a:rPr lang="zh-CN" altLang="en-US">
                <a:sym typeface="+mn-ea"/>
              </a:rPr>
              <a:t>中国大学生抑郁症发病率高达23.8%</a:t>
            </a:r>
            <a:endParaRPr lang="zh-CN" altLang="en-US" dirty="0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419820" y="4924117"/>
            <a:ext cx="2858681" cy="76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50000"/>
          </a:bodyPr>
          <a:lstStyle>
            <a:defPPr>
              <a:defRPr lang="zh-CN"/>
            </a:defPPr>
            <a:lvl1pPr lvl="0" algn="ctr" defTabSz="913765">
              <a:buSzPct val="25000"/>
              <a:defRPr sz="36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algn="l"/>
            <a:r>
              <a:rPr lang="zh-CN" altLang="en-US" dirty="0"/>
              <a:t>就诊意愿低下、自我排解能力不足</a:t>
            </a:r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>
            <a:off x="8669655" y="1255395"/>
            <a:ext cx="1377950" cy="1602410"/>
            <a:chOff x="8624" y="3747"/>
            <a:chExt cx="3728" cy="4334"/>
          </a:xfrm>
        </p:grpSpPr>
        <p:sp>
          <p:nvSpPr>
            <p:cNvPr id="66" name="六边形 65"/>
            <p:cNvSpPr/>
            <p:nvPr>
              <p:custDataLst>
                <p:tags r:id="rId9"/>
              </p:custDataLst>
            </p:nvPr>
          </p:nvSpPr>
          <p:spPr>
            <a:xfrm rot="5400000">
              <a:off x="8502" y="4218"/>
              <a:ext cx="3957" cy="3391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六边形 66"/>
            <p:cNvSpPr/>
            <p:nvPr>
              <p:custDataLst>
                <p:tags r:id="rId10"/>
              </p:custDataLst>
            </p:nvPr>
          </p:nvSpPr>
          <p:spPr>
            <a:xfrm rot="5400000">
              <a:off x="8314" y="4057"/>
              <a:ext cx="4334" cy="3714"/>
            </a:xfrm>
            <a:prstGeom prst="hexagon">
              <a:avLst/>
            </a:prstGeom>
            <a:noFill/>
            <a:ln w="25400">
              <a:solidFill>
                <a:srgbClr val="3F3B3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>
              <p:custDataLst>
                <p:tags r:id="rId11"/>
              </p:custDataLst>
            </p:nvPr>
          </p:nvCxnSpPr>
          <p:spPr>
            <a:xfrm>
              <a:off x="10086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12"/>
              </p:custDataLst>
            </p:nvPr>
          </p:nvCxnSpPr>
          <p:spPr>
            <a:xfrm flipH="1">
              <a:off x="10480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 rot="0">
              <a:off x="8762" y="4853"/>
              <a:ext cx="3041" cy="2779"/>
              <a:chOff x="1183687" y="4519824"/>
              <a:chExt cx="2381906" cy="2176374"/>
            </a:xfrm>
          </p:grpSpPr>
          <p:sp>
            <p:nvSpPr>
              <p:cNvPr id="77" name="文本框 7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183687" y="4519824"/>
                <a:ext cx="2381906" cy="51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/>
                <a:endParaRPr 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78" name="文本框 77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600457" y="4546677"/>
                <a:ext cx="1859280" cy="214952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000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抑郁症年轻化</a:t>
                </a:r>
                <a:endParaRPr lang="zh-CN" altLang="en-US" sz="2000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44" name="六边形 43"/>
            <p:cNvSpPr/>
            <p:nvPr>
              <p:custDataLst>
                <p:tags r:id="rId15"/>
              </p:custDataLst>
            </p:nvPr>
          </p:nvSpPr>
          <p:spPr>
            <a:xfrm rot="5400000">
              <a:off x="8516" y="4218"/>
              <a:ext cx="3957" cy="3391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六边形 44"/>
            <p:cNvSpPr/>
            <p:nvPr/>
          </p:nvSpPr>
          <p:spPr>
            <a:xfrm rot="5400000">
              <a:off x="8328" y="4057"/>
              <a:ext cx="4334" cy="3714"/>
            </a:xfrm>
            <a:prstGeom prst="hexagon">
              <a:avLst/>
            </a:prstGeom>
            <a:noFill/>
            <a:ln w="25400">
              <a:solidFill>
                <a:srgbClr val="3F3B3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>
              <p:custDataLst>
                <p:tags r:id="rId16"/>
              </p:custDataLst>
            </p:nvPr>
          </p:nvCxnSpPr>
          <p:spPr>
            <a:xfrm>
              <a:off x="10101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17"/>
              </p:custDataLst>
            </p:nvPr>
          </p:nvCxnSpPr>
          <p:spPr>
            <a:xfrm flipH="1">
              <a:off x="10495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 rot="0">
              <a:off x="8750" y="4887"/>
              <a:ext cx="3463" cy="2287"/>
              <a:chOff x="1163503" y="4546677"/>
              <a:chExt cx="2712782" cy="1791177"/>
            </a:xfrm>
          </p:grpSpPr>
          <p:sp>
            <p:nvSpPr>
              <p:cNvPr id="55" name="文本框 54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339780" y="4923364"/>
                <a:ext cx="2381906" cy="302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/>
                <a:endParaRPr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163503" y="4546677"/>
                <a:ext cx="2712782" cy="17911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保证个人隐私</a:t>
                </a:r>
                <a:endParaRPr lang="zh-CN" altLang="en-US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5090795" y="1899920"/>
            <a:ext cx="2778760" cy="3231515"/>
            <a:chOff x="13034" y="3369"/>
            <a:chExt cx="4376" cy="5089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3034" y="3369"/>
              <a:ext cx="4361" cy="5089"/>
              <a:chOff x="4387791" y="1436089"/>
              <a:chExt cx="3416420" cy="3985821"/>
            </a:xfrm>
          </p:grpSpPr>
          <p:sp>
            <p:nvSpPr>
              <p:cNvPr id="74" name="六边形 73"/>
              <p:cNvSpPr/>
              <p:nvPr>
                <p:custDataLst>
                  <p:tags r:id="rId19"/>
                </p:custDataLst>
              </p:nvPr>
            </p:nvSpPr>
            <p:spPr>
              <a:xfrm rot="5400000">
                <a:off x="4276234" y="1869200"/>
                <a:ext cx="3639532" cy="3119601"/>
              </a:xfrm>
              <a:prstGeom prst="hexagon">
                <a:avLst/>
              </a:prstGeom>
              <a:solidFill>
                <a:srgbClr val="F68D31"/>
              </a:solidFill>
              <a:ln w="152400">
                <a:solidFill>
                  <a:srgbClr val="F68D3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六边形 74"/>
              <p:cNvSpPr/>
              <p:nvPr/>
            </p:nvSpPr>
            <p:spPr>
              <a:xfrm rot="5400000">
                <a:off x="4103090" y="1720790"/>
                <a:ext cx="3985821" cy="3416420"/>
              </a:xfrm>
              <a:prstGeom prst="hexagon">
                <a:avLst/>
              </a:prstGeom>
              <a:noFill/>
              <a:ln w="25400">
                <a:solidFill>
                  <a:srgbClr val="F68D3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 rot="0">
              <a:off x="14518" y="7758"/>
              <a:ext cx="1394" cy="347"/>
              <a:chOff x="5550002" y="4947661"/>
              <a:chExt cx="1091996" cy="271983"/>
            </a:xfrm>
          </p:grpSpPr>
          <p:cxnSp>
            <p:nvCxnSpPr>
              <p:cNvPr id="72" name="直接连接符 71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5550002" y="4947661"/>
                <a:ext cx="545998" cy="271983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>
                <p:custDataLst>
                  <p:tags r:id="rId21"/>
                </p:custDataLst>
              </p:nvPr>
            </p:nvCxnSpPr>
            <p:spPr>
              <a:xfrm flipV="1">
                <a:off x="6096000" y="4947661"/>
                <a:ext cx="545998" cy="271983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 rot="0">
              <a:off x="13695" y="4887"/>
              <a:ext cx="3041" cy="2951"/>
              <a:chOff x="1339145" y="4546677"/>
              <a:chExt cx="2381906" cy="2311247"/>
            </a:xfrm>
          </p:grpSpPr>
          <p:sp>
            <p:nvSpPr>
              <p:cNvPr id="81" name="文本框 80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339145" y="4923364"/>
                <a:ext cx="2381906" cy="193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Lorem ipsum dolor sit amet, consectetuer adipiscing elit. Maecenas porttitor congue massa. Fusce posuere, magna sed pulvinar ultricies, purus lectus malesuada libero, sit amet commodo magna eros quis </a:t>
                </a:r>
                <a:r>
                  <a:rPr lang="en-US" altLang="zh-CN" sz="10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urna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altLang="zh-CN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文本框 81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873507" y="4546677"/>
                <a:ext cx="1313180" cy="8928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000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添加标题</a:t>
                </a:r>
                <a:endParaRPr lang="zh-CN" altLang="en-US" sz="2000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0">
              <a:off x="13049" y="3369"/>
              <a:ext cx="4361" cy="5089"/>
              <a:chOff x="4387791" y="1436089"/>
              <a:chExt cx="3416420" cy="3985821"/>
            </a:xfrm>
          </p:grpSpPr>
          <p:sp>
            <p:nvSpPr>
              <p:cNvPr id="31" name="六边形 30"/>
              <p:cNvSpPr/>
              <p:nvPr/>
            </p:nvSpPr>
            <p:spPr>
              <a:xfrm rot="5400000">
                <a:off x="4276234" y="1869200"/>
                <a:ext cx="3639532" cy="3119601"/>
              </a:xfrm>
              <a:prstGeom prst="hexagon">
                <a:avLst/>
              </a:prstGeom>
              <a:solidFill>
                <a:srgbClr val="F68D31"/>
              </a:solidFill>
              <a:ln w="152400">
                <a:solidFill>
                  <a:srgbClr val="F68D3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六边形 38"/>
              <p:cNvSpPr/>
              <p:nvPr/>
            </p:nvSpPr>
            <p:spPr>
              <a:xfrm rot="5400000">
                <a:off x="4103090" y="1720790"/>
                <a:ext cx="3985821" cy="3416420"/>
              </a:xfrm>
              <a:prstGeom prst="hexagon">
                <a:avLst/>
              </a:prstGeom>
              <a:noFill/>
              <a:ln w="25400">
                <a:solidFill>
                  <a:srgbClr val="F68D3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0">
              <a:off x="14532" y="7758"/>
              <a:ext cx="1394" cy="347"/>
              <a:chOff x="5550002" y="4947661"/>
              <a:chExt cx="1091996" cy="271983"/>
            </a:xfrm>
          </p:grpSpPr>
          <p:cxnSp>
            <p:nvCxnSpPr>
              <p:cNvPr id="41" name="直接连接符 40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5550002" y="4947661"/>
                <a:ext cx="545998" cy="271983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>
                <p:custDataLst>
                  <p:tags r:id="rId25"/>
                </p:custDataLst>
              </p:nvPr>
            </p:nvCxnSpPr>
            <p:spPr>
              <a:xfrm flipV="1">
                <a:off x="6096000" y="4947661"/>
                <a:ext cx="545998" cy="271983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 rot="0">
              <a:off x="13604" y="4492"/>
              <a:ext cx="3192" cy="2644"/>
              <a:chOff x="1256902" y="4237309"/>
              <a:chExt cx="2500179" cy="2070733"/>
            </a:xfrm>
          </p:grpSpPr>
          <p:sp>
            <p:nvSpPr>
              <p:cNvPr id="62" name="文本框 61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339145" y="4923364"/>
                <a:ext cx="2381906" cy="33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altLang="zh-CN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256902" y="4923400"/>
                <a:ext cx="2453183" cy="138464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微软小冰</a:t>
                </a:r>
                <a:endParaRPr lang="zh-CN" altLang="en-US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/>
                <a:r>
                  <a:rPr lang="zh-CN" altLang="en-US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购物助手</a:t>
                </a:r>
                <a:endParaRPr lang="zh-CN" altLang="en-US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/>
                <a:r>
                  <a:rPr lang="zh-CN" altLang="en-US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人工客服</a:t>
                </a:r>
                <a:endParaRPr lang="zh-CN" altLang="en-US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/>
                <a:r>
                  <a:rPr lang="en-US" altLang="zh-CN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……</a:t>
                </a:r>
                <a:endParaRPr lang="en-US" altLang="zh-CN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303898" y="4237309"/>
                <a:ext cx="2453183" cy="49185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p>
                <a:pPr algn="ctr"/>
                <a:r>
                  <a:rPr lang="zh-CN" altLang="en-US" sz="2000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聊天机器人</a:t>
                </a:r>
                <a:endParaRPr lang="en-US" altLang="zh-CN" sz="2000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9941560" y="2794635"/>
            <a:ext cx="1377950" cy="1602410"/>
            <a:chOff x="8624" y="3747"/>
            <a:chExt cx="3728" cy="4334"/>
          </a:xfrm>
        </p:grpSpPr>
        <p:sp>
          <p:nvSpPr>
            <p:cNvPr id="107" name="六边形 106"/>
            <p:cNvSpPr/>
            <p:nvPr>
              <p:custDataLst>
                <p:tags r:id="rId27"/>
              </p:custDataLst>
            </p:nvPr>
          </p:nvSpPr>
          <p:spPr>
            <a:xfrm rot="5400000">
              <a:off x="8502" y="4218"/>
              <a:ext cx="3957" cy="3391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六边形 107"/>
            <p:cNvSpPr/>
            <p:nvPr>
              <p:custDataLst>
                <p:tags r:id="rId28"/>
              </p:custDataLst>
            </p:nvPr>
          </p:nvSpPr>
          <p:spPr>
            <a:xfrm rot="5400000">
              <a:off x="8314" y="4057"/>
              <a:ext cx="4334" cy="3714"/>
            </a:xfrm>
            <a:prstGeom prst="hexagon">
              <a:avLst/>
            </a:prstGeom>
            <a:noFill/>
            <a:ln w="25400">
              <a:solidFill>
                <a:srgbClr val="3F3B3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/>
            <p:nvPr>
              <p:custDataLst>
                <p:tags r:id="rId29"/>
              </p:custDataLst>
            </p:nvPr>
          </p:nvCxnSpPr>
          <p:spPr>
            <a:xfrm>
              <a:off x="10086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30"/>
              </p:custDataLst>
            </p:nvPr>
          </p:nvCxnSpPr>
          <p:spPr>
            <a:xfrm flipH="1">
              <a:off x="10480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组合 110"/>
            <p:cNvGrpSpPr/>
            <p:nvPr/>
          </p:nvGrpSpPr>
          <p:grpSpPr>
            <a:xfrm rot="0">
              <a:off x="8762" y="4853"/>
              <a:ext cx="3041" cy="2779"/>
              <a:chOff x="1183687" y="4519824"/>
              <a:chExt cx="2381906" cy="2176374"/>
            </a:xfrm>
          </p:grpSpPr>
          <p:sp>
            <p:nvSpPr>
              <p:cNvPr id="112" name="文本框 111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1183687" y="4519824"/>
                <a:ext cx="2381906" cy="51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/>
                <a:endParaRPr 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113" name="文本框 112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1600457" y="4546677"/>
                <a:ext cx="1859280" cy="214952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000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抑郁症年轻化</a:t>
                </a:r>
                <a:endParaRPr lang="zh-CN" altLang="en-US" sz="2000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114" name="六边形 113"/>
            <p:cNvSpPr/>
            <p:nvPr/>
          </p:nvSpPr>
          <p:spPr>
            <a:xfrm rot="5400000">
              <a:off x="8516" y="4218"/>
              <a:ext cx="3957" cy="3391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六边形 114"/>
            <p:cNvSpPr/>
            <p:nvPr/>
          </p:nvSpPr>
          <p:spPr>
            <a:xfrm rot="5400000">
              <a:off x="8328" y="4057"/>
              <a:ext cx="4334" cy="3714"/>
            </a:xfrm>
            <a:prstGeom prst="hexagon">
              <a:avLst/>
            </a:prstGeom>
            <a:noFill/>
            <a:ln w="25400">
              <a:solidFill>
                <a:srgbClr val="3F3B3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16" name="直接连接符 115"/>
            <p:cNvCxnSpPr/>
            <p:nvPr>
              <p:custDataLst>
                <p:tags r:id="rId33"/>
              </p:custDataLst>
            </p:nvPr>
          </p:nvCxnSpPr>
          <p:spPr>
            <a:xfrm>
              <a:off x="10101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>
              <p:custDataLst>
                <p:tags r:id="rId34"/>
              </p:custDataLst>
            </p:nvPr>
          </p:nvCxnSpPr>
          <p:spPr>
            <a:xfrm flipH="1">
              <a:off x="10495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组合 117"/>
            <p:cNvGrpSpPr/>
            <p:nvPr/>
          </p:nvGrpSpPr>
          <p:grpSpPr>
            <a:xfrm rot="0">
              <a:off x="8750" y="5368"/>
              <a:ext cx="3463" cy="2022"/>
              <a:chOff x="1163503" y="4923364"/>
              <a:chExt cx="2712782" cy="1583746"/>
            </a:xfrm>
          </p:grpSpPr>
          <p:sp>
            <p:nvSpPr>
              <p:cNvPr id="119" name="文本框 118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1339780" y="4923364"/>
                <a:ext cx="2381906" cy="302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/>
                <a:endParaRPr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163503" y="4928804"/>
                <a:ext cx="2712782" cy="15783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趣味性</a:t>
                </a:r>
                <a:endParaRPr lang="zh-CN" altLang="en-US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8254365" y="4248150"/>
            <a:ext cx="1377950" cy="1602410"/>
            <a:chOff x="8624" y="3747"/>
            <a:chExt cx="3728" cy="4334"/>
          </a:xfrm>
        </p:grpSpPr>
        <p:sp>
          <p:nvSpPr>
            <p:cNvPr id="122" name="六边形 121"/>
            <p:cNvSpPr/>
            <p:nvPr>
              <p:custDataLst>
                <p:tags r:id="rId36"/>
              </p:custDataLst>
            </p:nvPr>
          </p:nvSpPr>
          <p:spPr>
            <a:xfrm rot="5400000">
              <a:off x="8502" y="4218"/>
              <a:ext cx="3957" cy="3391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3" name="六边形 122"/>
            <p:cNvSpPr/>
            <p:nvPr>
              <p:custDataLst>
                <p:tags r:id="rId37"/>
              </p:custDataLst>
            </p:nvPr>
          </p:nvSpPr>
          <p:spPr>
            <a:xfrm rot="5400000">
              <a:off x="8314" y="4057"/>
              <a:ext cx="4334" cy="3714"/>
            </a:xfrm>
            <a:prstGeom prst="hexagon">
              <a:avLst/>
            </a:prstGeom>
            <a:noFill/>
            <a:ln w="25400">
              <a:solidFill>
                <a:srgbClr val="3F3B3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24" name="直接连接符 123"/>
            <p:cNvCxnSpPr/>
            <p:nvPr>
              <p:custDataLst>
                <p:tags r:id="rId38"/>
              </p:custDataLst>
            </p:nvPr>
          </p:nvCxnSpPr>
          <p:spPr>
            <a:xfrm>
              <a:off x="10086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39"/>
              </p:custDataLst>
            </p:nvPr>
          </p:nvCxnSpPr>
          <p:spPr>
            <a:xfrm flipH="1">
              <a:off x="10480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 rot="0">
              <a:off x="8762" y="4853"/>
              <a:ext cx="3041" cy="2779"/>
              <a:chOff x="1183687" y="4519824"/>
              <a:chExt cx="2381906" cy="2176374"/>
            </a:xfrm>
          </p:grpSpPr>
          <p:sp>
            <p:nvSpPr>
              <p:cNvPr id="127" name="文本框 126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1183687" y="4519824"/>
                <a:ext cx="2381906" cy="51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/>
                <a:endParaRPr 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600457" y="4546677"/>
                <a:ext cx="1859280" cy="214952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000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抑郁症年轻化</a:t>
                </a:r>
                <a:endParaRPr lang="zh-CN" altLang="en-US" sz="2000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129" name="六边形 128"/>
            <p:cNvSpPr/>
            <p:nvPr/>
          </p:nvSpPr>
          <p:spPr>
            <a:xfrm rot="5400000">
              <a:off x="8516" y="4218"/>
              <a:ext cx="3957" cy="3391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0" name="六边形 129"/>
            <p:cNvSpPr/>
            <p:nvPr/>
          </p:nvSpPr>
          <p:spPr>
            <a:xfrm rot="5400000">
              <a:off x="8328" y="4057"/>
              <a:ext cx="4334" cy="3714"/>
            </a:xfrm>
            <a:prstGeom prst="hexagon">
              <a:avLst/>
            </a:prstGeom>
            <a:noFill/>
            <a:ln w="25400">
              <a:solidFill>
                <a:srgbClr val="3F3B3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31" name="直接连接符 130"/>
            <p:cNvCxnSpPr/>
            <p:nvPr/>
          </p:nvCxnSpPr>
          <p:spPr>
            <a:xfrm>
              <a:off x="10101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>
              <p:custDataLst>
                <p:tags r:id="rId41"/>
              </p:custDataLst>
            </p:nvPr>
          </p:nvCxnSpPr>
          <p:spPr>
            <a:xfrm flipH="1">
              <a:off x="10495" y="7584"/>
              <a:ext cx="394" cy="19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/>
            <p:cNvGrpSpPr/>
            <p:nvPr/>
          </p:nvGrpSpPr>
          <p:grpSpPr>
            <a:xfrm rot="0">
              <a:off x="8750" y="4633"/>
              <a:ext cx="3463" cy="2266"/>
              <a:chOff x="1163503" y="4347570"/>
              <a:chExt cx="2712782" cy="1775106"/>
            </a:xfrm>
          </p:grpSpPr>
          <p:sp>
            <p:nvSpPr>
              <p:cNvPr id="134" name="文本框 133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1339780" y="4923364"/>
                <a:ext cx="2381906" cy="302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/>
                <a:endParaRPr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1163503" y="4347570"/>
                <a:ext cx="2712782" cy="17751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b="1" spc="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接触与交流的门槛低</a:t>
                </a:r>
                <a:endParaRPr lang="zh-CN" altLang="en-US" b="1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</p:grpSp>
      <p:sp>
        <p:nvSpPr>
          <p:cNvPr id="136" name="文本框 135"/>
          <p:cNvSpPr txBox="1"/>
          <p:nvPr/>
        </p:nvSpPr>
        <p:spPr>
          <a:xfrm>
            <a:off x="4862195" y="6178550"/>
            <a:ext cx="5770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调查显示聊天机器人对抑郁心理的疏导有积极意义</a:t>
            </a:r>
            <a:endParaRPr lang="zh-CN" altLang="en-US" b="1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4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22" grpId="0"/>
      <p:bldP spid="23" grpId="0"/>
      <p:bldP spid="2" grpId="1"/>
      <p:bldP spid="15" grpId="1"/>
      <p:bldP spid="22" grpId="1"/>
      <p:bldP spid="23" grpId="1"/>
      <p:bldP spid="136" grpId="0"/>
      <p:bldP spid="1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842646" y="564412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602220" y="1595755"/>
            <a:ext cx="3496310" cy="3681730"/>
            <a:chOff x="9273" y="2517"/>
            <a:chExt cx="5506" cy="5798"/>
          </a:xfrm>
        </p:grpSpPr>
        <p:pic>
          <p:nvPicPr>
            <p:cNvPr id="20" name="图片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0611" y="4034"/>
              <a:ext cx="3750" cy="375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0611" y="4017"/>
              <a:ext cx="3750" cy="3750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9273" y="3551"/>
              <a:ext cx="5506" cy="4765"/>
              <a:chOff x="5440" y="3120"/>
              <a:chExt cx="6999" cy="6057"/>
            </a:xfrm>
          </p:grpSpPr>
          <p:sp>
            <p:nvSpPr>
              <p:cNvPr id="16" name="椭圆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6745" y="4078"/>
                <a:ext cx="4652" cy="4652"/>
              </a:xfrm>
              <a:prstGeom prst="ellipse">
                <a:avLst/>
              </a:prstGeom>
              <a:solidFill>
                <a:srgbClr val="F68D31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6835" y="3381"/>
                <a:ext cx="4652" cy="4652"/>
              </a:xfrm>
              <a:prstGeom prst="ellipse">
                <a:avLst/>
              </a:prstGeom>
              <a:solidFill>
                <a:srgbClr val="F68D31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6931" y="3523"/>
                <a:ext cx="5508" cy="5370"/>
                <a:chOff x="6931" y="3523"/>
                <a:chExt cx="5508" cy="5370"/>
              </a:xfrm>
            </p:grpSpPr>
            <p:sp>
              <p:nvSpPr>
                <p:cNvPr id="19" name="椭圆 18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7111" y="3565"/>
                  <a:ext cx="5329" cy="5329"/>
                </a:xfrm>
                <a:prstGeom prst="ellipse">
                  <a:avLst/>
                </a:prstGeom>
                <a:solidFill>
                  <a:srgbClr val="F68D31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1" name="图片 20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3"/>
                <a:srcRect/>
                <a:stretch>
                  <a:fillRect/>
                </a:stretch>
              </p:blipFill>
              <p:spPr>
                <a:xfrm>
                  <a:off x="6931" y="3523"/>
                  <a:ext cx="5187" cy="5187"/>
                </a:xfrm>
                <a:custGeom>
                  <a:avLst/>
                  <a:gdLst>
                    <a:gd name="connsiteX0" fmla="*/ 2051461 w 4102922"/>
                    <a:gd name="connsiteY0" fmla="*/ 0 h 4102922"/>
                    <a:gd name="connsiteX1" fmla="*/ 4102922 w 4102922"/>
                    <a:gd name="connsiteY1" fmla="*/ 2051461 h 4102922"/>
                    <a:gd name="connsiteX2" fmla="*/ 2051461 w 4102922"/>
                    <a:gd name="connsiteY2" fmla="*/ 4102922 h 4102922"/>
                    <a:gd name="connsiteX3" fmla="*/ 0 w 4102922"/>
                    <a:gd name="connsiteY3" fmla="*/ 2051461 h 4102922"/>
                    <a:gd name="connsiteX4" fmla="*/ 2051461 w 4102922"/>
                    <a:gd name="connsiteY4" fmla="*/ 0 h 4102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2922" h="4102922">
                      <a:moveTo>
                        <a:pt x="2051461" y="0"/>
                      </a:moveTo>
                      <a:cubicBezTo>
                        <a:pt x="3184452" y="0"/>
                        <a:pt x="4102922" y="918470"/>
                        <a:pt x="4102922" y="2051461"/>
                      </a:cubicBezTo>
                      <a:cubicBezTo>
                        <a:pt x="4102922" y="3184452"/>
                        <a:pt x="3184452" y="4102922"/>
                        <a:pt x="2051461" y="4102922"/>
                      </a:cubicBezTo>
                      <a:cubicBezTo>
                        <a:pt x="918470" y="4102922"/>
                        <a:pt x="0" y="3184452"/>
                        <a:pt x="0" y="2051461"/>
                      </a:cubicBezTo>
                      <a:cubicBezTo>
                        <a:pt x="0" y="918470"/>
                        <a:pt x="918470" y="0"/>
                        <a:pt x="2051461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2" name="椭圆 21"/>
              <p:cNvSpPr/>
              <p:nvPr>
                <p:custDataLst>
                  <p:tags r:id="rId9"/>
                </p:custDataLst>
              </p:nvPr>
            </p:nvSpPr>
            <p:spPr>
              <a:xfrm>
                <a:off x="11397" y="3120"/>
                <a:ext cx="332" cy="332"/>
              </a:xfrm>
              <a:prstGeom prst="ellipse">
                <a:avLst/>
              </a:prstGeom>
              <a:solidFill>
                <a:srgbClr val="F6943D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>
                <p:custDataLst>
                  <p:tags r:id="rId10"/>
                </p:custDataLst>
              </p:nvPr>
            </p:nvSpPr>
            <p:spPr>
              <a:xfrm>
                <a:off x="5440" y="8611"/>
                <a:ext cx="566" cy="566"/>
              </a:xfrm>
              <a:prstGeom prst="ellipse">
                <a:avLst/>
              </a:prstGeom>
              <a:solidFill>
                <a:srgbClr val="F68D31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1117" y="2517"/>
              <a:ext cx="2740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WOETBOT</a:t>
              </a:r>
              <a:endPara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47645" y="195072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检索式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2747645" y="3011170"/>
            <a:ext cx="2632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生成式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011555" y="4566285"/>
            <a:ext cx="1437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情绪识别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2747645" y="4834890"/>
            <a:ext cx="2632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基于统计特征分类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1011555" y="2550795"/>
            <a:ext cx="197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聊天机器人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2747645" y="4167505"/>
            <a:ext cx="3352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基于词典与模板的规则方法</a:t>
            </a:r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2747645" y="5470525"/>
            <a:ext cx="2632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基于深度学习</a:t>
            </a:r>
            <a:endParaRPr lang="zh-CN" altLang="en-US" sz="20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/>
      <p:bldP spid="2" grpId="1"/>
      <p:bldP spid="5" grpId="0"/>
      <p:bldP spid="5" grpId="1"/>
      <p:bldP spid="7" grpId="0"/>
      <p:bldP spid="7" grpId="1"/>
      <p:bldP spid="10" grpId="0"/>
      <p:bldP spid="10" grpId="1"/>
      <p:bldP spid="8" grpId="0"/>
      <p:bldP spid="8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3493200" y="804472"/>
            <a:ext cx="5205600" cy="520452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2064" y="3619501"/>
            <a:ext cx="5505236" cy="84119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8"/>
          <p:cNvSpPr txBox="1"/>
          <p:nvPr>
            <p:custDataLst>
              <p:tags r:id="rId1"/>
            </p:custDataLst>
          </p:nvPr>
        </p:nvSpPr>
        <p:spPr>
          <a:xfrm>
            <a:off x="4718687" y="2166276"/>
            <a:ext cx="275463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dirty="0">
                <a:solidFill>
                  <a:srgbClr val="F68D3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 02</a:t>
            </a:r>
            <a:endParaRPr lang="zh-CN" altLang="en-US" sz="5400" dirty="0">
              <a:solidFill>
                <a:srgbClr val="F68D3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PA-文本框 8"/>
          <p:cNvSpPr txBox="1"/>
          <p:nvPr>
            <p:custDataLst>
              <p:tags r:id="rId2"/>
            </p:custDataLst>
          </p:nvPr>
        </p:nvSpPr>
        <p:spPr>
          <a:xfrm>
            <a:off x="3604259" y="3469599"/>
            <a:ext cx="4983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>
                <a:latin typeface="+mn-ea"/>
                <a:sym typeface="+mn-ea"/>
              </a:rPr>
              <a:t>研究内容与思路</a:t>
            </a:r>
            <a:endParaRPr lang="zh-CN" altLang="en-US" sz="5400" b="1" dirty="0">
              <a:latin typeface="+mn-ea"/>
              <a:sym typeface="+mn-ea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5515672" y="5175509"/>
            <a:ext cx="1160656" cy="58033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作者QQ：394222199"/>
          <p:cNvCxnSpPr/>
          <p:nvPr/>
        </p:nvCxnSpPr>
        <p:spPr>
          <a:xfrm>
            <a:off x="5838825" y="3165806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10" grpId="0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>
            <p:custDataLst>
              <p:tags r:id="rId1"/>
            </p:custDataLst>
          </p:nvPr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>
            <p:custDataLst>
              <p:tags r:id="rId2"/>
            </p:custDataLst>
          </p:nvPr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3"/>
            </p:custDataLst>
          </p:nvPr>
        </p:nvSpPr>
        <p:spPr>
          <a:xfrm>
            <a:off x="793116" y="56377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904490" y="1541145"/>
            <a:ext cx="1198880" cy="924560"/>
            <a:chOff x="4574" y="2427"/>
            <a:chExt cx="1888" cy="1456"/>
          </a:xfrm>
        </p:grpSpPr>
        <p:sp>
          <p:nvSpPr>
            <p:cNvPr id="65" name="Freeform 5"/>
            <p:cNvSpPr/>
            <p:nvPr/>
          </p:nvSpPr>
          <p:spPr bwMode="auto">
            <a:xfrm>
              <a:off x="5317" y="2427"/>
              <a:ext cx="440" cy="380"/>
            </a:xfrm>
            <a:custGeom>
              <a:avLst/>
              <a:gdLst>
                <a:gd name="T0" fmla="*/ 25 w 65"/>
                <a:gd name="T1" fmla="*/ 0 h 56"/>
                <a:gd name="T2" fmla="*/ 41 w 65"/>
                <a:gd name="T3" fmla="*/ 0 h 56"/>
                <a:gd name="T4" fmla="*/ 59 w 65"/>
                <a:gd name="T5" fmla="*/ 0 h 56"/>
                <a:gd name="T6" fmla="*/ 63 w 65"/>
                <a:gd name="T7" fmla="*/ 6 h 56"/>
                <a:gd name="T8" fmla="*/ 54 w 65"/>
                <a:gd name="T9" fmla="*/ 22 h 56"/>
                <a:gd name="T10" fmla="*/ 46 w 65"/>
                <a:gd name="T11" fmla="*/ 36 h 56"/>
                <a:gd name="T12" fmla="*/ 37 w 65"/>
                <a:gd name="T13" fmla="*/ 52 h 56"/>
                <a:gd name="T14" fmla="*/ 29 w 65"/>
                <a:gd name="T15" fmla="*/ 52 h 56"/>
                <a:gd name="T16" fmla="*/ 20 w 65"/>
                <a:gd name="T17" fmla="*/ 36 h 56"/>
                <a:gd name="T18" fmla="*/ 12 w 65"/>
                <a:gd name="T19" fmla="*/ 22 h 56"/>
                <a:gd name="T20" fmla="*/ 2 w 65"/>
                <a:gd name="T21" fmla="*/ 6 h 56"/>
                <a:gd name="T22" fmla="*/ 6 w 65"/>
                <a:gd name="T23" fmla="*/ 0 h 56"/>
                <a:gd name="T24" fmla="*/ 25 w 6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6">
                  <a:moveTo>
                    <a:pt x="25" y="0"/>
                  </a:moveTo>
                  <a:cubicBezTo>
                    <a:pt x="29" y="0"/>
                    <a:pt x="36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5" y="3"/>
                    <a:pt x="63" y="6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2" y="26"/>
                    <a:pt x="48" y="32"/>
                    <a:pt x="46" y="36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56"/>
                    <a:pt x="31" y="56"/>
                    <a:pt x="29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32"/>
                    <a:pt x="14" y="26"/>
                    <a:pt x="12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68D31"/>
            </a:solidFill>
            <a:ln w="25400" cmpd="sng">
              <a:solidFill>
                <a:srgbClr val="000000">
                  <a:alpha val="0"/>
                </a:srgbClr>
              </a:solidFill>
              <a:miter lim="800000"/>
            </a:ln>
          </p:spPr>
          <p:txBody>
            <a:bodyPr lIns="0" tIns="0" rIns="0" bIns="0" anchor="ctr"/>
            <a:p>
              <a:pPr defTabSz="584200"/>
              <a:endParaRPr lang="zh-CN" alt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74" y="3255"/>
              <a:ext cx="1888" cy="62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000" b="1" dirty="0">
                  <a:solidFill>
                    <a:srgbClr val="F68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</a:t>
              </a:r>
              <a:r>
                <a:rPr lang="zh-CN" altLang="en-US" sz="2000" b="1" dirty="0">
                  <a:solidFill>
                    <a:srgbClr val="F68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闲聊</a:t>
              </a:r>
              <a:endParaRPr lang="zh-CN" altLang="en-US" sz="2000" b="1" dirty="0">
                <a:solidFill>
                  <a:srgbClr val="F68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279650" y="2468880"/>
            <a:ext cx="244919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以用户输入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机器人回复这样一问一答的方式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以疏导负面情绪为主要任务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reeform 6"/>
          <p:cNvSpPr/>
          <p:nvPr/>
        </p:nvSpPr>
        <p:spPr bwMode="auto">
          <a:xfrm>
            <a:off x="6563568" y="1541780"/>
            <a:ext cx="1500188" cy="853440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3" h="1344">
                <a:moveTo>
                  <a:pt x="1142" y="0"/>
                </a:moveTo>
                <a:cubicBezTo>
                  <a:pt x="1176" y="0"/>
                  <a:pt x="1223" y="0"/>
                  <a:pt x="1250" y="0"/>
                </a:cubicBezTo>
                <a:cubicBezTo>
                  <a:pt x="1379" y="0"/>
                  <a:pt x="1379" y="0"/>
                  <a:pt x="1379" y="0"/>
                </a:cubicBezTo>
                <a:cubicBezTo>
                  <a:pt x="1406" y="0"/>
                  <a:pt x="1420" y="20"/>
                  <a:pt x="1406" y="41"/>
                </a:cubicBezTo>
                <a:cubicBezTo>
                  <a:pt x="1338" y="149"/>
                  <a:pt x="1338" y="149"/>
                  <a:pt x="1338" y="149"/>
                </a:cubicBezTo>
                <a:cubicBezTo>
                  <a:pt x="1325" y="176"/>
                  <a:pt x="1305" y="217"/>
                  <a:pt x="1284" y="244"/>
                </a:cubicBezTo>
                <a:cubicBezTo>
                  <a:pt x="1223" y="353"/>
                  <a:pt x="1223" y="353"/>
                  <a:pt x="1223" y="353"/>
                </a:cubicBezTo>
                <a:cubicBezTo>
                  <a:pt x="1210" y="380"/>
                  <a:pt x="1183" y="380"/>
                  <a:pt x="1169" y="353"/>
                </a:cubicBezTo>
                <a:cubicBezTo>
                  <a:pt x="1108" y="244"/>
                  <a:pt x="1108" y="244"/>
                  <a:pt x="1108" y="244"/>
                </a:cubicBezTo>
                <a:cubicBezTo>
                  <a:pt x="1095" y="217"/>
                  <a:pt x="1068" y="176"/>
                  <a:pt x="1054" y="149"/>
                </a:cubicBezTo>
                <a:cubicBezTo>
                  <a:pt x="993" y="41"/>
                  <a:pt x="993" y="41"/>
                  <a:pt x="993" y="41"/>
                </a:cubicBezTo>
                <a:cubicBezTo>
                  <a:pt x="980" y="20"/>
                  <a:pt x="986" y="0"/>
                  <a:pt x="1020" y="0"/>
                </a:cubicBezTo>
                <a:lnTo>
                  <a:pt x="1142" y="0"/>
                </a:lnTo>
                <a:close/>
                <a:moveTo>
                  <a:pt x="0" y="977"/>
                </a:moveTo>
                <a:lnTo>
                  <a:pt x="377" y="977"/>
                </a:lnTo>
                <a:lnTo>
                  <a:pt x="377" y="1021"/>
                </a:lnTo>
                <a:lnTo>
                  <a:pt x="211" y="1021"/>
                </a:lnTo>
                <a:cubicBezTo>
                  <a:pt x="204" y="1035"/>
                  <a:pt x="198" y="1048"/>
                  <a:pt x="193" y="1059"/>
                </a:cubicBezTo>
                <a:lnTo>
                  <a:pt x="356" y="1059"/>
                </a:lnTo>
                <a:lnTo>
                  <a:pt x="356" y="1341"/>
                </a:lnTo>
                <a:lnTo>
                  <a:pt x="306" y="1341"/>
                </a:lnTo>
                <a:lnTo>
                  <a:pt x="306" y="1321"/>
                </a:lnTo>
                <a:lnTo>
                  <a:pt x="71" y="1321"/>
                </a:lnTo>
                <a:lnTo>
                  <a:pt x="71" y="1341"/>
                </a:lnTo>
                <a:lnTo>
                  <a:pt x="21" y="1341"/>
                </a:lnTo>
                <a:lnTo>
                  <a:pt x="21" y="1059"/>
                </a:lnTo>
                <a:lnTo>
                  <a:pt x="131" y="1059"/>
                </a:lnTo>
                <a:cubicBezTo>
                  <a:pt x="135" y="1047"/>
                  <a:pt x="140" y="1034"/>
                  <a:pt x="145" y="1021"/>
                </a:cubicBezTo>
                <a:lnTo>
                  <a:pt x="0" y="1021"/>
                </a:lnTo>
                <a:lnTo>
                  <a:pt x="0" y="977"/>
                </a:lnTo>
                <a:close/>
                <a:moveTo>
                  <a:pt x="306" y="1103"/>
                </a:moveTo>
                <a:lnTo>
                  <a:pt x="270" y="1103"/>
                </a:lnTo>
                <a:lnTo>
                  <a:pt x="270" y="1277"/>
                </a:lnTo>
                <a:lnTo>
                  <a:pt x="306" y="1277"/>
                </a:lnTo>
                <a:lnTo>
                  <a:pt x="306" y="1103"/>
                </a:lnTo>
                <a:close/>
                <a:moveTo>
                  <a:pt x="71" y="1277"/>
                </a:moveTo>
                <a:lnTo>
                  <a:pt x="105" y="1277"/>
                </a:lnTo>
                <a:lnTo>
                  <a:pt x="105" y="1103"/>
                </a:lnTo>
                <a:lnTo>
                  <a:pt x="71" y="1103"/>
                </a:lnTo>
                <a:lnTo>
                  <a:pt x="71" y="1277"/>
                </a:lnTo>
                <a:close/>
                <a:moveTo>
                  <a:pt x="155" y="1134"/>
                </a:moveTo>
                <a:lnTo>
                  <a:pt x="221" y="1134"/>
                </a:lnTo>
                <a:lnTo>
                  <a:pt x="221" y="1103"/>
                </a:lnTo>
                <a:lnTo>
                  <a:pt x="155" y="1103"/>
                </a:lnTo>
                <a:lnTo>
                  <a:pt x="155" y="1134"/>
                </a:lnTo>
                <a:close/>
                <a:moveTo>
                  <a:pt x="155" y="1205"/>
                </a:moveTo>
                <a:lnTo>
                  <a:pt x="221" y="1205"/>
                </a:lnTo>
                <a:lnTo>
                  <a:pt x="221" y="1173"/>
                </a:lnTo>
                <a:lnTo>
                  <a:pt x="155" y="1173"/>
                </a:lnTo>
                <a:lnTo>
                  <a:pt x="155" y="1205"/>
                </a:lnTo>
                <a:close/>
                <a:moveTo>
                  <a:pt x="155" y="1277"/>
                </a:moveTo>
                <a:lnTo>
                  <a:pt x="221" y="1277"/>
                </a:lnTo>
                <a:lnTo>
                  <a:pt x="221" y="1244"/>
                </a:lnTo>
                <a:lnTo>
                  <a:pt x="155" y="1244"/>
                </a:lnTo>
                <a:lnTo>
                  <a:pt x="155" y="1277"/>
                </a:lnTo>
                <a:close/>
                <a:moveTo>
                  <a:pt x="607" y="1043"/>
                </a:moveTo>
                <a:lnTo>
                  <a:pt x="555" y="1043"/>
                </a:lnTo>
                <a:lnTo>
                  <a:pt x="598" y="1060"/>
                </a:lnTo>
                <a:cubicBezTo>
                  <a:pt x="589" y="1074"/>
                  <a:pt x="580" y="1088"/>
                  <a:pt x="570" y="1102"/>
                </a:cubicBezTo>
                <a:lnTo>
                  <a:pt x="615" y="1102"/>
                </a:lnTo>
                <a:lnTo>
                  <a:pt x="615" y="1146"/>
                </a:lnTo>
                <a:lnTo>
                  <a:pt x="396" y="1146"/>
                </a:lnTo>
                <a:lnTo>
                  <a:pt x="396" y="1102"/>
                </a:lnTo>
                <a:lnTo>
                  <a:pt x="443" y="1102"/>
                </a:lnTo>
                <a:cubicBezTo>
                  <a:pt x="435" y="1090"/>
                  <a:pt x="427" y="1078"/>
                  <a:pt x="417" y="1065"/>
                </a:cubicBezTo>
                <a:lnTo>
                  <a:pt x="455" y="1043"/>
                </a:lnTo>
                <a:lnTo>
                  <a:pt x="405" y="1043"/>
                </a:lnTo>
                <a:lnTo>
                  <a:pt x="405" y="999"/>
                </a:lnTo>
                <a:lnTo>
                  <a:pt x="481" y="999"/>
                </a:lnTo>
                <a:cubicBezTo>
                  <a:pt x="477" y="987"/>
                  <a:pt x="472" y="976"/>
                  <a:pt x="467" y="965"/>
                </a:cubicBezTo>
                <a:lnTo>
                  <a:pt x="526" y="955"/>
                </a:lnTo>
                <a:cubicBezTo>
                  <a:pt x="531" y="968"/>
                  <a:pt x="536" y="983"/>
                  <a:pt x="540" y="999"/>
                </a:cubicBezTo>
                <a:lnTo>
                  <a:pt x="607" y="999"/>
                </a:lnTo>
                <a:lnTo>
                  <a:pt x="607" y="1043"/>
                </a:lnTo>
                <a:close/>
                <a:moveTo>
                  <a:pt x="495" y="1087"/>
                </a:moveTo>
                <a:lnTo>
                  <a:pt x="469" y="1102"/>
                </a:lnTo>
                <a:lnTo>
                  <a:pt x="512" y="1102"/>
                </a:lnTo>
                <a:cubicBezTo>
                  <a:pt x="525" y="1082"/>
                  <a:pt x="535" y="1063"/>
                  <a:pt x="544" y="1043"/>
                </a:cubicBezTo>
                <a:lnTo>
                  <a:pt x="461" y="1043"/>
                </a:lnTo>
                <a:cubicBezTo>
                  <a:pt x="476" y="1061"/>
                  <a:pt x="488" y="1075"/>
                  <a:pt x="495" y="1087"/>
                </a:cubicBezTo>
                <a:close/>
                <a:moveTo>
                  <a:pt x="732" y="1119"/>
                </a:moveTo>
                <a:cubicBezTo>
                  <a:pt x="765" y="1152"/>
                  <a:pt x="782" y="1188"/>
                  <a:pt x="782" y="1227"/>
                </a:cubicBezTo>
                <a:cubicBezTo>
                  <a:pt x="782" y="1248"/>
                  <a:pt x="776" y="1265"/>
                  <a:pt x="765" y="1277"/>
                </a:cubicBezTo>
                <a:cubicBezTo>
                  <a:pt x="753" y="1289"/>
                  <a:pt x="729" y="1295"/>
                  <a:pt x="693" y="1294"/>
                </a:cubicBezTo>
                <a:cubicBezTo>
                  <a:pt x="692" y="1275"/>
                  <a:pt x="688" y="1257"/>
                  <a:pt x="684" y="1238"/>
                </a:cubicBezTo>
                <a:cubicBezTo>
                  <a:pt x="694" y="1239"/>
                  <a:pt x="701" y="1240"/>
                  <a:pt x="705" y="1240"/>
                </a:cubicBezTo>
                <a:cubicBezTo>
                  <a:pt x="721" y="1240"/>
                  <a:pt x="729" y="1232"/>
                  <a:pt x="729" y="1216"/>
                </a:cubicBezTo>
                <a:cubicBezTo>
                  <a:pt x="729" y="1187"/>
                  <a:pt x="714" y="1156"/>
                  <a:pt x="682" y="1124"/>
                </a:cubicBezTo>
                <a:cubicBezTo>
                  <a:pt x="696" y="1092"/>
                  <a:pt x="709" y="1058"/>
                  <a:pt x="721" y="1021"/>
                </a:cubicBezTo>
                <a:lnTo>
                  <a:pt x="678" y="1021"/>
                </a:lnTo>
                <a:lnTo>
                  <a:pt x="678" y="1342"/>
                </a:lnTo>
                <a:lnTo>
                  <a:pt x="628" y="1342"/>
                </a:lnTo>
                <a:lnTo>
                  <a:pt x="628" y="976"/>
                </a:lnTo>
                <a:lnTo>
                  <a:pt x="775" y="976"/>
                </a:lnTo>
                <a:lnTo>
                  <a:pt x="775" y="1014"/>
                </a:lnTo>
                <a:cubicBezTo>
                  <a:pt x="765" y="1038"/>
                  <a:pt x="751" y="1074"/>
                  <a:pt x="732" y="1119"/>
                </a:cubicBezTo>
                <a:close/>
                <a:moveTo>
                  <a:pt x="414" y="1333"/>
                </a:moveTo>
                <a:lnTo>
                  <a:pt x="414" y="1175"/>
                </a:lnTo>
                <a:lnTo>
                  <a:pt x="598" y="1175"/>
                </a:lnTo>
                <a:lnTo>
                  <a:pt x="598" y="1331"/>
                </a:lnTo>
                <a:lnTo>
                  <a:pt x="548" y="1331"/>
                </a:lnTo>
                <a:lnTo>
                  <a:pt x="548" y="1311"/>
                </a:lnTo>
                <a:lnTo>
                  <a:pt x="463" y="1311"/>
                </a:lnTo>
                <a:lnTo>
                  <a:pt x="463" y="1333"/>
                </a:lnTo>
                <a:lnTo>
                  <a:pt x="414" y="1333"/>
                </a:lnTo>
                <a:close/>
                <a:moveTo>
                  <a:pt x="548" y="1219"/>
                </a:moveTo>
                <a:lnTo>
                  <a:pt x="463" y="1219"/>
                </a:lnTo>
                <a:lnTo>
                  <a:pt x="463" y="1267"/>
                </a:lnTo>
                <a:lnTo>
                  <a:pt x="548" y="1267"/>
                </a:lnTo>
                <a:lnTo>
                  <a:pt x="548" y="1219"/>
                </a:lnTo>
                <a:close/>
                <a:moveTo>
                  <a:pt x="911" y="1089"/>
                </a:moveTo>
                <a:lnTo>
                  <a:pt x="1019" y="1089"/>
                </a:lnTo>
                <a:lnTo>
                  <a:pt x="1019" y="1071"/>
                </a:lnTo>
                <a:lnTo>
                  <a:pt x="930" y="1071"/>
                </a:lnTo>
                <a:lnTo>
                  <a:pt x="930" y="1038"/>
                </a:lnTo>
                <a:lnTo>
                  <a:pt x="1019" y="1038"/>
                </a:lnTo>
                <a:lnTo>
                  <a:pt x="1019" y="1021"/>
                </a:lnTo>
                <a:lnTo>
                  <a:pt x="922" y="1021"/>
                </a:lnTo>
                <a:lnTo>
                  <a:pt x="922" y="988"/>
                </a:lnTo>
                <a:lnTo>
                  <a:pt x="1019" y="988"/>
                </a:lnTo>
                <a:lnTo>
                  <a:pt x="1019" y="957"/>
                </a:lnTo>
                <a:lnTo>
                  <a:pt x="1070" y="957"/>
                </a:lnTo>
                <a:lnTo>
                  <a:pt x="1070" y="988"/>
                </a:lnTo>
                <a:lnTo>
                  <a:pt x="1173" y="988"/>
                </a:lnTo>
                <a:lnTo>
                  <a:pt x="1173" y="1021"/>
                </a:lnTo>
                <a:lnTo>
                  <a:pt x="1070" y="1021"/>
                </a:lnTo>
                <a:lnTo>
                  <a:pt x="1070" y="1038"/>
                </a:lnTo>
                <a:lnTo>
                  <a:pt x="1164" y="1038"/>
                </a:lnTo>
                <a:lnTo>
                  <a:pt x="1164" y="1071"/>
                </a:lnTo>
                <a:lnTo>
                  <a:pt x="1070" y="1071"/>
                </a:lnTo>
                <a:lnTo>
                  <a:pt x="1070" y="1089"/>
                </a:lnTo>
                <a:lnTo>
                  <a:pt x="1182" y="1089"/>
                </a:lnTo>
                <a:lnTo>
                  <a:pt x="1182" y="1122"/>
                </a:lnTo>
                <a:lnTo>
                  <a:pt x="911" y="1122"/>
                </a:lnTo>
                <a:lnTo>
                  <a:pt x="911" y="1089"/>
                </a:lnTo>
                <a:close/>
                <a:moveTo>
                  <a:pt x="846" y="958"/>
                </a:moveTo>
                <a:lnTo>
                  <a:pt x="895" y="958"/>
                </a:lnTo>
                <a:lnTo>
                  <a:pt x="895" y="1031"/>
                </a:lnTo>
                <a:lnTo>
                  <a:pt x="926" y="1044"/>
                </a:lnTo>
                <a:lnTo>
                  <a:pt x="914" y="1085"/>
                </a:lnTo>
                <a:lnTo>
                  <a:pt x="895" y="1075"/>
                </a:lnTo>
                <a:lnTo>
                  <a:pt x="895" y="1341"/>
                </a:lnTo>
                <a:lnTo>
                  <a:pt x="846" y="1341"/>
                </a:lnTo>
                <a:lnTo>
                  <a:pt x="846" y="958"/>
                </a:lnTo>
                <a:close/>
                <a:moveTo>
                  <a:pt x="791" y="1144"/>
                </a:moveTo>
                <a:cubicBezTo>
                  <a:pt x="800" y="1101"/>
                  <a:pt x="806" y="1063"/>
                  <a:pt x="810" y="1027"/>
                </a:cubicBezTo>
                <a:lnTo>
                  <a:pt x="844" y="1030"/>
                </a:lnTo>
                <a:cubicBezTo>
                  <a:pt x="839" y="1069"/>
                  <a:pt x="833" y="1110"/>
                  <a:pt x="825" y="1150"/>
                </a:cubicBezTo>
                <a:lnTo>
                  <a:pt x="791" y="1144"/>
                </a:lnTo>
                <a:close/>
                <a:moveTo>
                  <a:pt x="979" y="1338"/>
                </a:moveTo>
                <a:lnTo>
                  <a:pt x="929" y="1338"/>
                </a:lnTo>
                <a:lnTo>
                  <a:pt x="929" y="1138"/>
                </a:lnTo>
                <a:lnTo>
                  <a:pt x="1160" y="1138"/>
                </a:lnTo>
                <a:lnTo>
                  <a:pt x="1160" y="1286"/>
                </a:lnTo>
                <a:cubicBezTo>
                  <a:pt x="1160" y="1301"/>
                  <a:pt x="1157" y="1313"/>
                  <a:pt x="1150" y="1321"/>
                </a:cubicBezTo>
                <a:cubicBezTo>
                  <a:pt x="1144" y="1329"/>
                  <a:pt x="1135" y="1334"/>
                  <a:pt x="1124" y="1336"/>
                </a:cubicBezTo>
                <a:cubicBezTo>
                  <a:pt x="1112" y="1338"/>
                  <a:pt x="1086" y="1339"/>
                  <a:pt x="1046" y="1339"/>
                </a:cubicBezTo>
                <a:cubicBezTo>
                  <a:pt x="1043" y="1327"/>
                  <a:pt x="1039" y="1313"/>
                  <a:pt x="1035" y="1298"/>
                </a:cubicBezTo>
                <a:cubicBezTo>
                  <a:pt x="1060" y="1299"/>
                  <a:pt x="1079" y="1300"/>
                  <a:pt x="1091" y="1300"/>
                </a:cubicBezTo>
                <a:cubicBezTo>
                  <a:pt x="1104" y="1300"/>
                  <a:pt x="1111" y="1294"/>
                  <a:pt x="1111" y="1281"/>
                </a:cubicBezTo>
                <a:lnTo>
                  <a:pt x="1111" y="1276"/>
                </a:lnTo>
                <a:lnTo>
                  <a:pt x="979" y="1276"/>
                </a:lnTo>
                <a:lnTo>
                  <a:pt x="979" y="1338"/>
                </a:lnTo>
                <a:close/>
                <a:moveTo>
                  <a:pt x="1111" y="1174"/>
                </a:moveTo>
                <a:lnTo>
                  <a:pt x="979" y="1174"/>
                </a:lnTo>
                <a:lnTo>
                  <a:pt x="979" y="1193"/>
                </a:lnTo>
                <a:lnTo>
                  <a:pt x="1111" y="1193"/>
                </a:lnTo>
                <a:lnTo>
                  <a:pt x="1111" y="1174"/>
                </a:lnTo>
                <a:close/>
                <a:moveTo>
                  <a:pt x="979" y="1243"/>
                </a:moveTo>
                <a:lnTo>
                  <a:pt x="1111" y="1243"/>
                </a:lnTo>
                <a:lnTo>
                  <a:pt x="1111" y="1226"/>
                </a:lnTo>
                <a:lnTo>
                  <a:pt x="979" y="1226"/>
                </a:lnTo>
                <a:lnTo>
                  <a:pt x="979" y="1243"/>
                </a:lnTo>
                <a:close/>
                <a:moveTo>
                  <a:pt x="1252" y="1078"/>
                </a:moveTo>
                <a:cubicBezTo>
                  <a:pt x="1262" y="1078"/>
                  <a:pt x="1273" y="1077"/>
                  <a:pt x="1286" y="1077"/>
                </a:cubicBezTo>
                <a:cubicBezTo>
                  <a:pt x="1294" y="1063"/>
                  <a:pt x="1303" y="1048"/>
                  <a:pt x="1312" y="1032"/>
                </a:cubicBezTo>
                <a:lnTo>
                  <a:pt x="1355" y="1052"/>
                </a:lnTo>
                <a:lnTo>
                  <a:pt x="1342" y="1075"/>
                </a:lnTo>
                <a:lnTo>
                  <a:pt x="1402" y="1075"/>
                </a:lnTo>
                <a:lnTo>
                  <a:pt x="1402" y="1041"/>
                </a:lnTo>
                <a:lnTo>
                  <a:pt x="1350" y="1041"/>
                </a:lnTo>
                <a:lnTo>
                  <a:pt x="1350" y="1000"/>
                </a:lnTo>
                <a:lnTo>
                  <a:pt x="1402" y="1000"/>
                </a:lnTo>
                <a:lnTo>
                  <a:pt x="1402" y="955"/>
                </a:lnTo>
                <a:lnTo>
                  <a:pt x="1451" y="955"/>
                </a:lnTo>
                <a:lnTo>
                  <a:pt x="1451" y="1000"/>
                </a:lnTo>
                <a:lnTo>
                  <a:pt x="1502" y="1000"/>
                </a:lnTo>
                <a:lnTo>
                  <a:pt x="1502" y="1038"/>
                </a:lnTo>
                <a:cubicBezTo>
                  <a:pt x="1515" y="1022"/>
                  <a:pt x="1528" y="1005"/>
                  <a:pt x="1540" y="987"/>
                </a:cubicBezTo>
                <a:lnTo>
                  <a:pt x="1580" y="1011"/>
                </a:lnTo>
                <a:cubicBezTo>
                  <a:pt x="1565" y="1033"/>
                  <a:pt x="1548" y="1054"/>
                  <a:pt x="1529" y="1075"/>
                </a:cubicBezTo>
                <a:lnTo>
                  <a:pt x="1577" y="1075"/>
                </a:lnTo>
                <a:lnTo>
                  <a:pt x="1577" y="1116"/>
                </a:lnTo>
                <a:lnTo>
                  <a:pt x="1487" y="1116"/>
                </a:lnTo>
                <a:cubicBezTo>
                  <a:pt x="1476" y="1126"/>
                  <a:pt x="1465" y="1135"/>
                  <a:pt x="1454" y="1144"/>
                </a:cubicBezTo>
                <a:lnTo>
                  <a:pt x="1550" y="1144"/>
                </a:lnTo>
                <a:lnTo>
                  <a:pt x="1550" y="1341"/>
                </a:lnTo>
                <a:lnTo>
                  <a:pt x="1502" y="1341"/>
                </a:lnTo>
                <a:lnTo>
                  <a:pt x="1502" y="1322"/>
                </a:lnTo>
                <a:lnTo>
                  <a:pt x="1407" y="1322"/>
                </a:lnTo>
                <a:lnTo>
                  <a:pt x="1407" y="1342"/>
                </a:lnTo>
                <a:lnTo>
                  <a:pt x="1359" y="1342"/>
                </a:lnTo>
                <a:lnTo>
                  <a:pt x="1359" y="1208"/>
                </a:lnTo>
                <a:cubicBezTo>
                  <a:pt x="1352" y="1212"/>
                  <a:pt x="1344" y="1216"/>
                  <a:pt x="1337" y="1219"/>
                </a:cubicBezTo>
                <a:cubicBezTo>
                  <a:pt x="1332" y="1207"/>
                  <a:pt x="1327" y="1195"/>
                  <a:pt x="1323" y="1184"/>
                </a:cubicBezTo>
                <a:cubicBezTo>
                  <a:pt x="1322" y="1194"/>
                  <a:pt x="1321" y="1205"/>
                  <a:pt x="1320" y="1219"/>
                </a:cubicBezTo>
                <a:cubicBezTo>
                  <a:pt x="1270" y="1225"/>
                  <a:pt x="1235" y="1230"/>
                  <a:pt x="1216" y="1235"/>
                </a:cubicBezTo>
                <a:lnTo>
                  <a:pt x="1202" y="1191"/>
                </a:lnTo>
                <a:cubicBezTo>
                  <a:pt x="1218" y="1176"/>
                  <a:pt x="1236" y="1154"/>
                  <a:pt x="1257" y="1123"/>
                </a:cubicBezTo>
                <a:cubicBezTo>
                  <a:pt x="1243" y="1124"/>
                  <a:pt x="1226" y="1126"/>
                  <a:pt x="1208" y="1128"/>
                </a:cubicBezTo>
                <a:lnTo>
                  <a:pt x="1193" y="1083"/>
                </a:lnTo>
                <a:cubicBezTo>
                  <a:pt x="1216" y="1055"/>
                  <a:pt x="1239" y="1013"/>
                  <a:pt x="1264" y="955"/>
                </a:cubicBezTo>
                <a:lnTo>
                  <a:pt x="1314" y="975"/>
                </a:lnTo>
                <a:cubicBezTo>
                  <a:pt x="1291" y="1015"/>
                  <a:pt x="1270" y="1050"/>
                  <a:pt x="1252" y="1078"/>
                </a:cubicBezTo>
                <a:close/>
                <a:moveTo>
                  <a:pt x="1499" y="1041"/>
                </a:moveTo>
                <a:lnTo>
                  <a:pt x="1451" y="1041"/>
                </a:lnTo>
                <a:lnTo>
                  <a:pt x="1451" y="1075"/>
                </a:lnTo>
                <a:lnTo>
                  <a:pt x="1468" y="1075"/>
                </a:lnTo>
                <a:cubicBezTo>
                  <a:pt x="1479" y="1064"/>
                  <a:pt x="1489" y="1053"/>
                  <a:pt x="1499" y="1041"/>
                </a:cubicBezTo>
                <a:close/>
                <a:moveTo>
                  <a:pt x="1274" y="1178"/>
                </a:moveTo>
                <a:lnTo>
                  <a:pt x="1324" y="1170"/>
                </a:lnTo>
                <a:cubicBezTo>
                  <a:pt x="1358" y="1156"/>
                  <a:pt x="1390" y="1138"/>
                  <a:pt x="1420" y="1116"/>
                </a:cubicBezTo>
                <a:lnTo>
                  <a:pt x="1333" y="1116"/>
                </a:lnTo>
                <a:lnTo>
                  <a:pt x="1333" y="1089"/>
                </a:lnTo>
                <a:cubicBezTo>
                  <a:pt x="1311" y="1125"/>
                  <a:pt x="1292" y="1154"/>
                  <a:pt x="1274" y="1178"/>
                </a:cubicBezTo>
                <a:close/>
                <a:moveTo>
                  <a:pt x="1502" y="1185"/>
                </a:moveTo>
                <a:lnTo>
                  <a:pt x="1407" y="1185"/>
                </a:lnTo>
                <a:lnTo>
                  <a:pt x="1407" y="1213"/>
                </a:lnTo>
                <a:lnTo>
                  <a:pt x="1502" y="1213"/>
                </a:lnTo>
                <a:lnTo>
                  <a:pt x="1502" y="1185"/>
                </a:lnTo>
                <a:close/>
                <a:moveTo>
                  <a:pt x="1407" y="1281"/>
                </a:moveTo>
                <a:lnTo>
                  <a:pt x="1502" y="1281"/>
                </a:lnTo>
                <a:lnTo>
                  <a:pt x="1502" y="1252"/>
                </a:lnTo>
                <a:lnTo>
                  <a:pt x="1407" y="1252"/>
                </a:lnTo>
                <a:lnTo>
                  <a:pt x="1407" y="1281"/>
                </a:lnTo>
                <a:close/>
                <a:moveTo>
                  <a:pt x="1204" y="1320"/>
                </a:moveTo>
                <a:lnTo>
                  <a:pt x="1193" y="1265"/>
                </a:lnTo>
                <a:cubicBezTo>
                  <a:pt x="1238" y="1260"/>
                  <a:pt x="1286" y="1254"/>
                  <a:pt x="1338" y="1247"/>
                </a:cubicBezTo>
                <a:cubicBezTo>
                  <a:pt x="1336" y="1262"/>
                  <a:pt x="1336" y="1279"/>
                  <a:pt x="1337" y="1299"/>
                </a:cubicBezTo>
                <a:cubicBezTo>
                  <a:pt x="1289" y="1305"/>
                  <a:pt x="1244" y="1313"/>
                  <a:pt x="1204" y="1320"/>
                </a:cubicBezTo>
                <a:close/>
                <a:moveTo>
                  <a:pt x="1661" y="959"/>
                </a:moveTo>
                <a:cubicBezTo>
                  <a:pt x="1678" y="981"/>
                  <a:pt x="1695" y="1006"/>
                  <a:pt x="1713" y="1032"/>
                </a:cubicBezTo>
                <a:lnTo>
                  <a:pt x="1663" y="1063"/>
                </a:lnTo>
                <a:cubicBezTo>
                  <a:pt x="1647" y="1036"/>
                  <a:pt x="1631" y="1010"/>
                  <a:pt x="1615" y="986"/>
                </a:cubicBezTo>
                <a:lnTo>
                  <a:pt x="1661" y="959"/>
                </a:lnTo>
                <a:close/>
                <a:moveTo>
                  <a:pt x="1735" y="978"/>
                </a:moveTo>
                <a:lnTo>
                  <a:pt x="1955" y="978"/>
                </a:lnTo>
                <a:lnTo>
                  <a:pt x="1955" y="1190"/>
                </a:lnTo>
                <a:lnTo>
                  <a:pt x="1735" y="1190"/>
                </a:lnTo>
                <a:lnTo>
                  <a:pt x="1735" y="978"/>
                </a:lnTo>
                <a:close/>
                <a:moveTo>
                  <a:pt x="1901" y="1142"/>
                </a:moveTo>
                <a:lnTo>
                  <a:pt x="1901" y="1026"/>
                </a:lnTo>
                <a:lnTo>
                  <a:pt x="1789" y="1026"/>
                </a:lnTo>
                <a:lnTo>
                  <a:pt x="1789" y="1142"/>
                </a:lnTo>
                <a:lnTo>
                  <a:pt x="1901" y="1142"/>
                </a:lnTo>
                <a:close/>
                <a:moveTo>
                  <a:pt x="1728" y="1196"/>
                </a:moveTo>
                <a:cubicBezTo>
                  <a:pt x="1731" y="1221"/>
                  <a:pt x="1734" y="1240"/>
                  <a:pt x="1737" y="1254"/>
                </a:cubicBezTo>
                <a:cubicBezTo>
                  <a:pt x="1700" y="1281"/>
                  <a:pt x="1673" y="1304"/>
                  <a:pt x="1654" y="1323"/>
                </a:cubicBezTo>
                <a:lnTo>
                  <a:pt x="1627" y="1287"/>
                </a:lnTo>
                <a:cubicBezTo>
                  <a:pt x="1632" y="1279"/>
                  <a:pt x="1635" y="1268"/>
                  <a:pt x="1635" y="1255"/>
                </a:cubicBezTo>
                <a:lnTo>
                  <a:pt x="1635" y="1130"/>
                </a:lnTo>
                <a:lnTo>
                  <a:pt x="1596" y="1130"/>
                </a:lnTo>
                <a:lnTo>
                  <a:pt x="1596" y="1077"/>
                </a:lnTo>
                <a:lnTo>
                  <a:pt x="1689" y="1077"/>
                </a:lnTo>
                <a:lnTo>
                  <a:pt x="1689" y="1228"/>
                </a:lnTo>
                <a:lnTo>
                  <a:pt x="1728" y="1196"/>
                </a:lnTo>
                <a:close/>
                <a:moveTo>
                  <a:pt x="1785" y="1201"/>
                </a:moveTo>
                <a:lnTo>
                  <a:pt x="1831" y="1231"/>
                </a:lnTo>
                <a:cubicBezTo>
                  <a:pt x="1801" y="1272"/>
                  <a:pt x="1771" y="1309"/>
                  <a:pt x="1741" y="1344"/>
                </a:cubicBezTo>
                <a:cubicBezTo>
                  <a:pt x="1728" y="1332"/>
                  <a:pt x="1713" y="1320"/>
                  <a:pt x="1696" y="1307"/>
                </a:cubicBezTo>
                <a:cubicBezTo>
                  <a:pt x="1727" y="1277"/>
                  <a:pt x="1757" y="1242"/>
                  <a:pt x="1785" y="1201"/>
                </a:cubicBezTo>
                <a:close/>
                <a:moveTo>
                  <a:pt x="1900" y="1203"/>
                </a:moveTo>
                <a:cubicBezTo>
                  <a:pt x="1930" y="1236"/>
                  <a:pt x="1959" y="1271"/>
                  <a:pt x="1987" y="1308"/>
                </a:cubicBezTo>
                <a:lnTo>
                  <a:pt x="1939" y="1342"/>
                </a:lnTo>
                <a:cubicBezTo>
                  <a:pt x="1912" y="1304"/>
                  <a:pt x="1885" y="1267"/>
                  <a:pt x="1856" y="1231"/>
                </a:cubicBezTo>
                <a:lnTo>
                  <a:pt x="1900" y="1203"/>
                </a:lnTo>
                <a:close/>
                <a:moveTo>
                  <a:pt x="2205" y="1260"/>
                </a:moveTo>
                <a:cubicBezTo>
                  <a:pt x="2205" y="1309"/>
                  <a:pt x="2185" y="1333"/>
                  <a:pt x="2143" y="1334"/>
                </a:cubicBezTo>
                <a:cubicBezTo>
                  <a:pt x="2135" y="1334"/>
                  <a:pt x="2120" y="1335"/>
                  <a:pt x="2098" y="1335"/>
                </a:cubicBezTo>
                <a:cubicBezTo>
                  <a:pt x="2096" y="1314"/>
                  <a:pt x="2091" y="1295"/>
                  <a:pt x="2085" y="1276"/>
                </a:cubicBezTo>
                <a:cubicBezTo>
                  <a:pt x="2104" y="1277"/>
                  <a:pt x="2118" y="1278"/>
                  <a:pt x="2126" y="1278"/>
                </a:cubicBezTo>
                <a:cubicBezTo>
                  <a:pt x="2143" y="1278"/>
                  <a:pt x="2152" y="1268"/>
                  <a:pt x="2152" y="1250"/>
                </a:cubicBezTo>
                <a:cubicBezTo>
                  <a:pt x="2152" y="1248"/>
                  <a:pt x="2153" y="1230"/>
                  <a:pt x="2154" y="1197"/>
                </a:cubicBezTo>
                <a:lnTo>
                  <a:pt x="2104" y="1197"/>
                </a:lnTo>
                <a:cubicBezTo>
                  <a:pt x="2096" y="1260"/>
                  <a:pt x="2072" y="1309"/>
                  <a:pt x="2032" y="1344"/>
                </a:cubicBezTo>
                <a:cubicBezTo>
                  <a:pt x="2020" y="1328"/>
                  <a:pt x="2007" y="1312"/>
                  <a:pt x="1993" y="1297"/>
                </a:cubicBezTo>
                <a:cubicBezTo>
                  <a:pt x="2023" y="1273"/>
                  <a:pt x="2042" y="1240"/>
                  <a:pt x="2050" y="1197"/>
                </a:cubicBezTo>
                <a:lnTo>
                  <a:pt x="2002" y="1197"/>
                </a:lnTo>
                <a:lnTo>
                  <a:pt x="2002" y="1152"/>
                </a:lnTo>
                <a:lnTo>
                  <a:pt x="2055" y="1152"/>
                </a:lnTo>
                <a:cubicBezTo>
                  <a:pt x="2055" y="1141"/>
                  <a:pt x="2056" y="1132"/>
                  <a:pt x="2056" y="1125"/>
                </a:cubicBezTo>
                <a:lnTo>
                  <a:pt x="2109" y="1125"/>
                </a:lnTo>
                <a:cubicBezTo>
                  <a:pt x="2108" y="1131"/>
                  <a:pt x="2108" y="1140"/>
                  <a:pt x="2107" y="1152"/>
                </a:cubicBezTo>
                <a:lnTo>
                  <a:pt x="2206" y="1152"/>
                </a:lnTo>
                <a:cubicBezTo>
                  <a:pt x="2206" y="1183"/>
                  <a:pt x="2206" y="1219"/>
                  <a:pt x="2205" y="1260"/>
                </a:cubicBezTo>
                <a:close/>
                <a:moveTo>
                  <a:pt x="2310" y="961"/>
                </a:moveTo>
                <a:lnTo>
                  <a:pt x="2363" y="961"/>
                </a:lnTo>
                <a:lnTo>
                  <a:pt x="2363" y="1279"/>
                </a:lnTo>
                <a:cubicBezTo>
                  <a:pt x="2363" y="1318"/>
                  <a:pt x="2346" y="1338"/>
                  <a:pt x="2314" y="1339"/>
                </a:cubicBezTo>
                <a:cubicBezTo>
                  <a:pt x="2306" y="1340"/>
                  <a:pt x="2285" y="1341"/>
                  <a:pt x="2250" y="1341"/>
                </a:cubicBezTo>
                <a:cubicBezTo>
                  <a:pt x="2249" y="1329"/>
                  <a:pt x="2244" y="1311"/>
                  <a:pt x="2237" y="1286"/>
                </a:cubicBezTo>
                <a:cubicBezTo>
                  <a:pt x="2259" y="1286"/>
                  <a:pt x="2277" y="1286"/>
                  <a:pt x="2291" y="1286"/>
                </a:cubicBezTo>
                <a:cubicBezTo>
                  <a:pt x="2304" y="1285"/>
                  <a:pt x="2310" y="1278"/>
                  <a:pt x="2310" y="1264"/>
                </a:cubicBezTo>
                <a:lnTo>
                  <a:pt x="2310" y="961"/>
                </a:lnTo>
                <a:close/>
                <a:moveTo>
                  <a:pt x="2229" y="999"/>
                </a:moveTo>
                <a:lnTo>
                  <a:pt x="2279" y="999"/>
                </a:lnTo>
                <a:lnTo>
                  <a:pt x="2279" y="1249"/>
                </a:lnTo>
                <a:lnTo>
                  <a:pt x="2229" y="1249"/>
                </a:lnTo>
                <a:lnTo>
                  <a:pt x="2229" y="999"/>
                </a:lnTo>
                <a:close/>
                <a:moveTo>
                  <a:pt x="2150" y="1019"/>
                </a:moveTo>
                <a:lnTo>
                  <a:pt x="2064" y="1019"/>
                </a:lnTo>
                <a:lnTo>
                  <a:pt x="2064" y="1068"/>
                </a:lnTo>
                <a:lnTo>
                  <a:pt x="2150" y="1068"/>
                </a:lnTo>
                <a:lnTo>
                  <a:pt x="2150" y="1019"/>
                </a:lnTo>
                <a:close/>
                <a:moveTo>
                  <a:pt x="2200" y="1115"/>
                </a:moveTo>
                <a:lnTo>
                  <a:pt x="2013" y="1115"/>
                </a:lnTo>
                <a:lnTo>
                  <a:pt x="2013" y="972"/>
                </a:lnTo>
                <a:lnTo>
                  <a:pt x="2200" y="972"/>
                </a:lnTo>
                <a:lnTo>
                  <a:pt x="2200" y="11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mpd="sng">
            <a:solidFill>
              <a:srgbClr val="000000">
                <a:alpha val="0"/>
              </a:srgbClr>
            </a:solidFill>
            <a:miter lim="800000"/>
          </a:ln>
        </p:spPr>
        <p:txBody>
          <a:bodyPr wrap="square" lIns="0" tIns="0" rIns="0" bIns="0" anchor="ctr">
            <a:noAutofit/>
          </a:bodyPr>
          <a:p>
            <a:pPr defTabSz="584200"/>
            <a:endParaRPr lang="zh-CN" alt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094095" y="2469515"/>
            <a:ext cx="244919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用户实时拍摄人脸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从图库中选择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旨在与每日心情记录关联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Freeform 7"/>
          <p:cNvSpPr/>
          <p:nvPr/>
        </p:nvSpPr>
        <p:spPr bwMode="auto">
          <a:xfrm>
            <a:off x="2758460" y="3978910"/>
            <a:ext cx="1515814" cy="852805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7" h="1343">
                <a:moveTo>
                  <a:pt x="1167" y="0"/>
                </a:moveTo>
                <a:cubicBezTo>
                  <a:pt x="1193" y="0"/>
                  <a:pt x="1247" y="0"/>
                  <a:pt x="1274" y="0"/>
                </a:cubicBezTo>
                <a:cubicBezTo>
                  <a:pt x="1396" y="0"/>
                  <a:pt x="1396" y="0"/>
                  <a:pt x="1396" y="0"/>
                </a:cubicBezTo>
                <a:cubicBezTo>
                  <a:pt x="1429" y="0"/>
                  <a:pt x="1443" y="20"/>
                  <a:pt x="1423" y="41"/>
                </a:cubicBezTo>
                <a:cubicBezTo>
                  <a:pt x="1362" y="149"/>
                  <a:pt x="1362" y="149"/>
                  <a:pt x="1362" y="149"/>
                </a:cubicBezTo>
                <a:cubicBezTo>
                  <a:pt x="1349" y="176"/>
                  <a:pt x="1322" y="217"/>
                  <a:pt x="1308" y="244"/>
                </a:cubicBezTo>
                <a:cubicBezTo>
                  <a:pt x="1247" y="353"/>
                  <a:pt x="1247" y="353"/>
                  <a:pt x="1247" y="353"/>
                </a:cubicBezTo>
                <a:cubicBezTo>
                  <a:pt x="1234" y="380"/>
                  <a:pt x="1207" y="380"/>
                  <a:pt x="1193" y="353"/>
                </a:cubicBezTo>
                <a:cubicBezTo>
                  <a:pt x="1133" y="244"/>
                  <a:pt x="1133" y="244"/>
                  <a:pt x="1133" y="244"/>
                </a:cubicBezTo>
                <a:cubicBezTo>
                  <a:pt x="1119" y="217"/>
                  <a:pt x="1092" y="176"/>
                  <a:pt x="1079" y="149"/>
                </a:cubicBezTo>
                <a:cubicBezTo>
                  <a:pt x="1011" y="41"/>
                  <a:pt x="1011" y="41"/>
                  <a:pt x="1011" y="41"/>
                </a:cubicBezTo>
                <a:cubicBezTo>
                  <a:pt x="998" y="20"/>
                  <a:pt x="1011" y="0"/>
                  <a:pt x="1038" y="0"/>
                </a:cubicBezTo>
                <a:lnTo>
                  <a:pt x="1167" y="0"/>
                </a:lnTo>
                <a:close/>
                <a:moveTo>
                  <a:pt x="0" y="1140"/>
                </a:moveTo>
                <a:lnTo>
                  <a:pt x="47" y="1140"/>
                </a:lnTo>
                <a:lnTo>
                  <a:pt x="56" y="1078"/>
                </a:lnTo>
                <a:cubicBezTo>
                  <a:pt x="46" y="1089"/>
                  <a:pt x="35" y="1099"/>
                  <a:pt x="24" y="1109"/>
                </a:cubicBezTo>
                <a:cubicBezTo>
                  <a:pt x="17" y="1092"/>
                  <a:pt x="9" y="1074"/>
                  <a:pt x="0" y="1055"/>
                </a:cubicBezTo>
                <a:cubicBezTo>
                  <a:pt x="32" y="1028"/>
                  <a:pt x="58" y="994"/>
                  <a:pt x="79" y="954"/>
                </a:cubicBezTo>
                <a:lnTo>
                  <a:pt x="138" y="954"/>
                </a:lnTo>
                <a:cubicBezTo>
                  <a:pt x="133" y="963"/>
                  <a:pt x="129" y="971"/>
                  <a:pt x="124" y="979"/>
                </a:cubicBezTo>
                <a:lnTo>
                  <a:pt x="379" y="979"/>
                </a:lnTo>
                <a:lnTo>
                  <a:pt x="379" y="1022"/>
                </a:lnTo>
                <a:lnTo>
                  <a:pt x="99" y="1022"/>
                </a:lnTo>
                <a:cubicBezTo>
                  <a:pt x="93" y="1030"/>
                  <a:pt x="88" y="1038"/>
                  <a:pt x="83" y="1045"/>
                </a:cubicBezTo>
                <a:lnTo>
                  <a:pt x="348" y="1045"/>
                </a:lnTo>
                <a:lnTo>
                  <a:pt x="344" y="1140"/>
                </a:lnTo>
                <a:lnTo>
                  <a:pt x="388" y="1140"/>
                </a:lnTo>
                <a:lnTo>
                  <a:pt x="388" y="1183"/>
                </a:lnTo>
                <a:lnTo>
                  <a:pt x="342" y="1183"/>
                </a:lnTo>
                <a:lnTo>
                  <a:pt x="340" y="1236"/>
                </a:lnTo>
                <a:lnTo>
                  <a:pt x="376" y="1236"/>
                </a:lnTo>
                <a:lnTo>
                  <a:pt x="376" y="1278"/>
                </a:lnTo>
                <a:lnTo>
                  <a:pt x="337" y="1278"/>
                </a:lnTo>
                <a:cubicBezTo>
                  <a:pt x="335" y="1300"/>
                  <a:pt x="327" y="1315"/>
                  <a:pt x="314" y="1323"/>
                </a:cubicBezTo>
                <a:cubicBezTo>
                  <a:pt x="301" y="1331"/>
                  <a:pt x="287" y="1336"/>
                  <a:pt x="271" y="1337"/>
                </a:cubicBezTo>
                <a:cubicBezTo>
                  <a:pt x="256" y="1338"/>
                  <a:pt x="226" y="1338"/>
                  <a:pt x="184" y="1338"/>
                </a:cubicBezTo>
                <a:cubicBezTo>
                  <a:pt x="180" y="1323"/>
                  <a:pt x="175" y="1308"/>
                  <a:pt x="170" y="1294"/>
                </a:cubicBezTo>
                <a:cubicBezTo>
                  <a:pt x="198" y="1295"/>
                  <a:pt x="222" y="1295"/>
                  <a:pt x="241" y="1295"/>
                </a:cubicBezTo>
                <a:cubicBezTo>
                  <a:pt x="264" y="1295"/>
                  <a:pt x="277" y="1289"/>
                  <a:pt x="281" y="1278"/>
                </a:cubicBezTo>
                <a:lnTo>
                  <a:pt x="28" y="1278"/>
                </a:lnTo>
                <a:lnTo>
                  <a:pt x="41" y="1183"/>
                </a:lnTo>
                <a:lnTo>
                  <a:pt x="0" y="1183"/>
                </a:lnTo>
                <a:lnTo>
                  <a:pt x="0" y="1140"/>
                </a:lnTo>
                <a:close/>
                <a:moveTo>
                  <a:pt x="242" y="1118"/>
                </a:moveTo>
                <a:lnTo>
                  <a:pt x="221" y="1140"/>
                </a:lnTo>
                <a:lnTo>
                  <a:pt x="291" y="1140"/>
                </a:lnTo>
                <a:lnTo>
                  <a:pt x="294" y="1087"/>
                </a:lnTo>
                <a:lnTo>
                  <a:pt x="199" y="1087"/>
                </a:lnTo>
                <a:cubicBezTo>
                  <a:pt x="215" y="1097"/>
                  <a:pt x="229" y="1108"/>
                  <a:pt x="242" y="1118"/>
                </a:cubicBezTo>
                <a:close/>
                <a:moveTo>
                  <a:pt x="151" y="1108"/>
                </a:moveTo>
                <a:lnTo>
                  <a:pt x="172" y="1087"/>
                </a:lnTo>
                <a:lnTo>
                  <a:pt x="108" y="1087"/>
                </a:lnTo>
                <a:lnTo>
                  <a:pt x="101" y="1140"/>
                </a:lnTo>
                <a:lnTo>
                  <a:pt x="191" y="1140"/>
                </a:lnTo>
                <a:cubicBezTo>
                  <a:pt x="178" y="1129"/>
                  <a:pt x="165" y="1119"/>
                  <a:pt x="151" y="1108"/>
                </a:cubicBezTo>
                <a:close/>
                <a:moveTo>
                  <a:pt x="233" y="1215"/>
                </a:moveTo>
                <a:lnTo>
                  <a:pt x="211" y="1236"/>
                </a:lnTo>
                <a:lnTo>
                  <a:pt x="287" y="1236"/>
                </a:lnTo>
                <a:cubicBezTo>
                  <a:pt x="287" y="1222"/>
                  <a:pt x="288" y="1205"/>
                  <a:pt x="289" y="1183"/>
                </a:cubicBezTo>
                <a:lnTo>
                  <a:pt x="188" y="1183"/>
                </a:lnTo>
                <a:cubicBezTo>
                  <a:pt x="202" y="1193"/>
                  <a:pt x="217" y="1203"/>
                  <a:pt x="233" y="1215"/>
                </a:cubicBezTo>
                <a:close/>
                <a:moveTo>
                  <a:pt x="141" y="1204"/>
                </a:moveTo>
                <a:lnTo>
                  <a:pt x="163" y="1183"/>
                </a:lnTo>
                <a:lnTo>
                  <a:pt x="94" y="1183"/>
                </a:lnTo>
                <a:lnTo>
                  <a:pt x="87" y="1236"/>
                </a:lnTo>
                <a:lnTo>
                  <a:pt x="182" y="1236"/>
                </a:lnTo>
                <a:cubicBezTo>
                  <a:pt x="169" y="1226"/>
                  <a:pt x="156" y="1215"/>
                  <a:pt x="141" y="1204"/>
                </a:cubicBezTo>
                <a:close/>
                <a:moveTo>
                  <a:pt x="440" y="1337"/>
                </a:moveTo>
                <a:lnTo>
                  <a:pt x="440" y="978"/>
                </a:lnTo>
                <a:lnTo>
                  <a:pt x="748" y="978"/>
                </a:lnTo>
                <a:lnTo>
                  <a:pt x="748" y="1337"/>
                </a:lnTo>
                <a:lnTo>
                  <a:pt x="688" y="1337"/>
                </a:lnTo>
                <a:lnTo>
                  <a:pt x="688" y="1310"/>
                </a:lnTo>
                <a:lnTo>
                  <a:pt x="500" y="1310"/>
                </a:lnTo>
                <a:lnTo>
                  <a:pt x="500" y="1337"/>
                </a:lnTo>
                <a:lnTo>
                  <a:pt x="440" y="1337"/>
                </a:lnTo>
                <a:close/>
                <a:moveTo>
                  <a:pt x="688" y="1033"/>
                </a:moveTo>
                <a:lnTo>
                  <a:pt x="500" y="1033"/>
                </a:lnTo>
                <a:lnTo>
                  <a:pt x="500" y="1116"/>
                </a:lnTo>
                <a:lnTo>
                  <a:pt x="688" y="1116"/>
                </a:lnTo>
                <a:lnTo>
                  <a:pt x="688" y="1033"/>
                </a:lnTo>
                <a:close/>
                <a:moveTo>
                  <a:pt x="500" y="1255"/>
                </a:moveTo>
                <a:lnTo>
                  <a:pt x="688" y="1255"/>
                </a:lnTo>
                <a:lnTo>
                  <a:pt x="688" y="1171"/>
                </a:lnTo>
                <a:lnTo>
                  <a:pt x="500" y="1171"/>
                </a:lnTo>
                <a:lnTo>
                  <a:pt x="500" y="1255"/>
                </a:lnTo>
                <a:close/>
                <a:moveTo>
                  <a:pt x="989" y="954"/>
                </a:moveTo>
                <a:cubicBezTo>
                  <a:pt x="1012" y="983"/>
                  <a:pt x="1036" y="1017"/>
                  <a:pt x="1062" y="1056"/>
                </a:cubicBezTo>
                <a:lnTo>
                  <a:pt x="1010" y="1088"/>
                </a:lnTo>
                <a:cubicBezTo>
                  <a:pt x="988" y="1048"/>
                  <a:pt x="966" y="1013"/>
                  <a:pt x="944" y="982"/>
                </a:cubicBezTo>
                <a:lnTo>
                  <a:pt x="989" y="954"/>
                </a:lnTo>
                <a:close/>
                <a:moveTo>
                  <a:pt x="1062" y="1201"/>
                </a:moveTo>
                <a:cubicBezTo>
                  <a:pt x="1085" y="1211"/>
                  <a:pt x="1105" y="1218"/>
                  <a:pt x="1121" y="1223"/>
                </a:cubicBezTo>
                <a:cubicBezTo>
                  <a:pt x="1119" y="1236"/>
                  <a:pt x="1116" y="1252"/>
                  <a:pt x="1111" y="1273"/>
                </a:cubicBezTo>
                <a:cubicBezTo>
                  <a:pt x="1106" y="1294"/>
                  <a:pt x="1100" y="1308"/>
                  <a:pt x="1093" y="1314"/>
                </a:cubicBezTo>
                <a:cubicBezTo>
                  <a:pt x="1087" y="1320"/>
                  <a:pt x="1078" y="1324"/>
                  <a:pt x="1068" y="1327"/>
                </a:cubicBezTo>
                <a:cubicBezTo>
                  <a:pt x="1058" y="1330"/>
                  <a:pt x="1046" y="1332"/>
                  <a:pt x="1032" y="1332"/>
                </a:cubicBezTo>
                <a:lnTo>
                  <a:pt x="968" y="1332"/>
                </a:lnTo>
                <a:cubicBezTo>
                  <a:pt x="925" y="1332"/>
                  <a:pt x="903" y="1310"/>
                  <a:pt x="903" y="1265"/>
                </a:cubicBezTo>
                <a:lnTo>
                  <a:pt x="903" y="1040"/>
                </a:lnTo>
                <a:lnTo>
                  <a:pt x="961" y="1040"/>
                </a:lnTo>
                <a:lnTo>
                  <a:pt x="961" y="1247"/>
                </a:lnTo>
                <a:cubicBezTo>
                  <a:pt x="961" y="1270"/>
                  <a:pt x="972" y="1281"/>
                  <a:pt x="995" y="1281"/>
                </a:cubicBezTo>
                <a:lnTo>
                  <a:pt x="1015" y="1281"/>
                </a:lnTo>
                <a:cubicBezTo>
                  <a:pt x="1027" y="1281"/>
                  <a:pt x="1036" y="1279"/>
                  <a:pt x="1043" y="1275"/>
                </a:cubicBezTo>
                <a:cubicBezTo>
                  <a:pt x="1049" y="1271"/>
                  <a:pt x="1053" y="1265"/>
                  <a:pt x="1055" y="1258"/>
                </a:cubicBezTo>
                <a:cubicBezTo>
                  <a:pt x="1056" y="1250"/>
                  <a:pt x="1059" y="1231"/>
                  <a:pt x="1062" y="1201"/>
                </a:cubicBezTo>
                <a:close/>
                <a:moveTo>
                  <a:pt x="841" y="1067"/>
                </a:moveTo>
                <a:lnTo>
                  <a:pt x="895" y="1079"/>
                </a:lnTo>
                <a:cubicBezTo>
                  <a:pt x="883" y="1141"/>
                  <a:pt x="869" y="1199"/>
                  <a:pt x="851" y="1252"/>
                </a:cubicBezTo>
                <a:lnTo>
                  <a:pt x="799" y="1233"/>
                </a:lnTo>
                <a:cubicBezTo>
                  <a:pt x="814" y="1185"/>
                  <a:pt x="828" y="1130"/>
                  <a:pt x="841" y="1067"/>
                </a:cubicBezTo>
                <a:close/>
                <a:moveTo>
                  <a:pt x="1134" y="1074"/>
                </a:moveTo>
                <a:cubicBezTo>
                  <a:pt x="1154" y="1116"/>
                  <a:pt x="1173" y="1159"/>
                  <a:pt x="1188" y="1202"/>
                </a:cubicBezTo>
                <a:lnTo>
                  <a:pt x="1134" y="1224"/>
                </a:lnTo>
                <a:cubicBezTo>
                  <a:pt x="1120" y="1182"/>
                  <a:pt x="1102" y="1139"/>
                  <a:pt x="1082" y="1095"/>
                </a:cubicBezTo>
                <a:lnTo>
                  <a:pt x="1134" y="1074"/>
                </a:lnTo>
                <a:close/>
                <a:moveTo>
                  <a:pt x="1315" y="1089"/>
                </a:moveTo>
                <a:lnTo>
                  <a:pt x="1423" y="1089"/>
                </a:lnTo>
                <a:lnTo>
                  <a:pt x="1423" y="1071"/>
                </a:lnTo>
                <a:lnTo>
                  <a:pt x="1335" y="1071"/>
                </a:lnTo>
                <a:lnTo>
                  <a:pt x="1335" y="1038"/>
                </a:lnTo>
                <a:lnTo>
                  <a:pt x="1423" y="1038"/>
                </a:lnTo>
                <a:lnTo>
                  <a:pt x="1423" y="1021"/>
                </a:lnTo>
                <a:lnTo>
                  <a:pt x="1326" y="1021"/>
                </a:lnTo>
                <a:lnTo>
                  <a:pt x="1326" y="988"/>
                </a:lnTo>
                <a:lnTo>
                  <a:pt x="1423" y="988"/>
                </a:lnTo>
                <a:lnTo>
                  <a:pt x="1423" y="957"/>
                </a:lnTo>
                <a:lnTo>
                  <a:pt x="1474" y="957"/>
                </a:lnTo>
                <a:lnTo>
                  <a:pt x="1474" y="988"/>
                </a:lnTo>
                <a:lnTo>
                  <a:pt x="1578" y="988"/>
                </a:lnTo>
                <a:lnTo>
                  <a:pt x="1578" y="1021"/>
                </a:lnTo>
                <a:lnTo>
                  <a:pt x="1474" y="1021"/>
                </a:lnTo>
                <a:lnTo>
                  <a:pt x="1474" y="1038"/>
                </a:lnTo>
                <a:lnTo>
                  <a:pt x="1568" y="1038"/>
                </a:lnTo>
                <a:lnTo>
                  <a:pt x="1568" y="1071"/>
                </a:lnTo>
                <a:lnTo>
                  <a:pt x="1474" y="1071"/>
                </a:lnTo>
                <a:lnTo>
                  <a:pt x="1474" y="1089"/>
                </a:lnTo>
                <a:lnTo>
                  <a:pt x="1587" y="1089"/>
                </a:lnTo>
                <a:lnTo>
                  <a:pt x="1587" y="1122"/>
                </a:lnTo>
                <a:lnTo>
                  <a:pt x="1315" y="1122"/>
                </a:lnTo>
                <a:lnTo>
                  <a:pt x="1315" y="1089"/>
                </a:lnTo>
                <a:close/>
                <a:moveTo>
                  <a:pt x="1251" y="958"/>
                </a:moveTo>
                <a:lnTo>
                  <a:pt x="1299" y="958"/>
                </a:lnTo>
                <a:lnTo>
                  <a:pt x="1299" y="1031"/>
                </a:lnTo>
                <a:lnTo>
                  <a:pt x="1330" y="1044"/>
                </a:lnTo>
                <a:lnTo>
                  <a:pt x="1318" y="1085"/>
                </a:lnTo>
                <a:lnTo>
                  <a:pt x="1299" y="1075"/>
                </a:lnTo>
                <a:lnTo>
                  <a:pt x="1299" y="1341"/>
                </a:lnTo>
                <a:lnTo>
                  <a:pt x="1251" y="1341"/>
                </a:lnTo>
                <a:lnTo>
                  <a:pt x="1251" y="958"/>
                </a:lnTo>
                <a:close/>
                <a:moveTo>
                  <a:pt x="1195" y="1144"/>
                </a:moveTo>
                <a:cubicBezTo>
                  <a:pt x="1204" y="1101"/>
                  <a:pt x="1210" y="1063"/>
                  <a:pt x="1214" y="1027"/>
                </a:cubicBezTo>
                <a:lnTo>
                  <a:pt x="1248" y="1030"/>
                </a:lnTo>
                <a:cubicBezTo>
                  <a:pt x="1243" y="1069"/>
                  <a:pt x="1237" y="1110"/>
                  <a:pt x="1229" y="1150"/>
                </a:cubicBezTo>
                <a:lnTo>
                  <a:pt x="1195" y="1144"/>
                </a:lnTo>
                <a:close/>
                <a:moveTo>
                  <a:pt x="1383" y="1338"/>
                </a:moveTo>
                <a:lnTo>
                  <a:pt x="1334" y="1338"/>
                </a:lnTo>
                <a:lnTo>
                  <a:pt x="1334" y="1138"/>
                </a:lnTo>
                <a:lnTo>
                  <a:pt x="1564" y="1138"/>
                </a:lnTo>
                <a:lnTo>
                  <a:pt x="1564" y="1286"/>
                </a:lnTo>
                <a:cubicBezTo>
                  <a:pt x="1564" y="1301"/>
                  <a:pt x="1561" y="1313"/>
                  <a:pt x="1555" y="1321"/>
                </a:cubicBezTo>
                <a:cubicBezTo>
                  <a:pt x="1548" y="1329"/>
                  <a:pt x="1540" y="1334"/>
                  <a:pt x="1528" y="1336"/>
                </a:cubicBezTo>
                <a:cubicBezTo>
                  <a:pt x="1516" y="1338"/>
                  <a:pt x="1490" y="1339"/>
                  <a:pt x="1450" y="1339"/>
                </a:cubicBezTo>
                <a:cubicBezTo>
                  <a:pt x="1447" y="1327"/>
                  <a:pt x="1444" y="1313"/>
                  <a:pt x="1439" y="1298"/>
                </a:cubicBezTo>
                <a:cubicBezTo>
                  <a:pt x="1464" y="1299"/>
                  <a:pt x="1483" y="1300"/>
                  <a:pt x="1496" y="1300"/>
                </a:cubicBezTo>
                <a:cubicBezTo>
                  <a:pt x="1508" y="1300"/>
                  <a:pt x="1515" y="1294"/>
                  <a:pt x="1515" y="1281"/>
                </a:cubicBezTo>
                <a:lnTo>
                  <a:pt x="1515" y="1276"/>
                </a:lnTo>
                <a:lnTo>
                  <a:pt x="1383" y="1276"/>
                </a:lnTo>
                <a:lnTo>
                  <a:pt x="1383" y="1338"/>
                </a:lnTo>
                <a:close/>
                <a:moveTo>
                  <a:pt x="1515" y="1174"/>
                </a:moveTo>
                <a:lnTo>
                  <a:pt x="1383" y="1174"/>
                </a:lnTo>
                <a:lnTo>
                  <a:pt x="1383" y="1193"/>
                </a:lnTo>
                <a:lnTo>
                  <a:pt x="1515" y="1193"/>
                </a:lnTo>
                <a:lnTo>
                  <a:pt x="1515" y="1174"/>
                </a:lnTo>
                <a:close/>
                <a:moveTo>
                  <a:pt x="1383" y="1243"/>
                </a:moveTo>
                <a:lnTo>
                  <a:pt x="1515" y="1243"/>
                </a:lnTo>
                <a:lnTo>
                  <a:pt x="1515" y="1226"/>
                </a:lnTo>
                <a:lnTo>
                  <a:pt x="1383" y="1226"/>
                </a:lnTo>
                <a:lnTo>
                  <a:pt x="1383" y="1243"/>
                </a:lnTo>
                <a:close/>
                <a:moveTo>
                  <a:pt x="1669" y="958"/>
                </a:moveTo>
                <a:cubicBezTo>
                  <a:pt x="1686" y="980"/>
                  <a:pt x="1703" y="1004"/>
                  <a:pt x="1721" y="1030"/>
                </a:cubicBezTo>
                <a:cubicBezTo>
                  <a:pt x="1709" y="1038"/>
                  <a:pt x="1692" y="1048"/>
                  <a:pt x="1670" y="1062"/>
                </a:cubicBezTo>
                <a:cubicBezTo>
                  <a:pt x="1655" y="1033"/>
                  <a:pt x="1639" y="1008"/>
                  <a:pt x="1623" y="985"/>
                </a:cubicBezTo>
                <a:lnTo>
                  <a:pt x="1669" y="958"/>
                </a:lnTo>
                <a:close/>
                <a:moveTo>
                  <a:pt x="1930" y="1200"/>
                </a:moveTo>
                <a:cubicBezTo>
                  <a:pt x="1947" y="1206"/>
                  <a:pt x="1966" y="1212"/>
                  <a:pt x="1988" y="1218"/>
                </a:cubicBezTo>
                <a:cubicBezTo>
                  <a:pt x="1981" y="1260"/>
                  <a:pt x="1975" y="1286"/>
                  <a:pt x="1971" y="1297"/>
                </a:cubicBezTo>
                <a:cubicBezTo>
                  <a:pt x="1966" y="1307"/>
                  <a:pt x="1959" y="1315"/>
                  <a:pt x="1948" y="1321"/>
                </a:cubicBezTo>
                <a:cubicBezTo>
                  <a:pt x="1938" y="1326"/>
                  <a:pt x="1924" y="1329"/>
                  <a:pt x="1907" y="1329"/>
                </a:cubicBezTo>
                <a:lnTo>
                  <a:pt x="1810" y="1329"/>
                </a:lnTo>
                <a:cubicBezTo>
                  <a:pt x="1771" y="1329"/>
                  <a:pt x="1752" y="1307"/>
                  <a:pt x="1752" y="1264"/>
                </a:cubicBezTo>
                <a:lnTo>
                  <a:pt x="1752" y="1101"/>
                </a:lnTo>
                <a:lnTo>
                  <a:pt x="1902" y="1101"/>
                </a:lnTo>
                <a:lnTo>
                  <a:pt x="1902" y="1027"/>
                </a:lnTo>
                <a:lnTo>
                  <a:pt x="1745" y="1027"/>
                </a:lnTo>
                <a:lnTo>
                  <a:pt x="1745" y="977"/>
                </a:lnTo>
                <a:lnTo>
                  <a:pt x="1958" y="977"/>
                </a:lnTo>
                <a:lnTo>
                  <a:pt x="1958" y="1151"/>
                </a:lnTo>
                <a:lnTo>
                  <a:pt x="1809" y="1151"/>
                </a:lnTo>
                <a:lnTo>
                  <a:pt x="1809" y="1253"/>
                </a:lnTo>
                <a:cubicBezTo>
                  <a:pt x="1809" y="1270"/>
                  <a:pt x="1817" y="1279"/>
                  <a:pt x="1834" y="1279"/>
                </a:cubicBezTo>
                <a:lnTo>
                  <a:pt x="1893" y="1279"/>
                </a:lnTo>
                <a:cubicBezTo>
                  <a:pt x="1906" y="1279"/>
                  <a:pt x="1915" y="1275"/>
                  <a:pt x="1919" y="1267"/>
                </a:cubicBezTo>
                <a:cubicBezTo>
                  <a:pt x="1923" y="1260"/>
                  <a:pt x="1927" y="1237"/>
                  <a:pt x="1930" y="1200"/>
                </a:cubicBezTo>
                <a:close/>
                <a:moveTo>
                  <a:pt x="1733" y="1210"/>
                </a:moveTo>
                <a:cubicBezTo>
                  <a:pt x="1736" y="1235"/>
                  <a:pt x="1739" y="1255"/>
                  <a:pt x="1742" y="1269"/>
                </a:cubicBezTo>
                <a:cubicBezTo>
                  <a:pt x="1703" y="1297"/>
                  <a:pt x="1675" y="1320"/>
                  <a:pt x="1658" y="1338"/>
                </a:cubicBezTo>
                <a:lnTo>
                  <a:pt x="1630" y="1299"/>
                </a:lnTo>
                <a:cubicBezTo>
                  <a:pt x="1636" y="1292"/>
                  <a:pt x="1639" y="1282"/>
                  <a:pt x="1639" y="1267"/>
                </a:cubicBezTo>
                <a:lnTo>
                  <a:pt x="1639" y="1139"/>
                </a:lnTo>
                <a:lnTo>
                  <a:pt x="1601" y="1139"/>
                </a:lnTo>
                <a:lnTo>
                  <a:pt x="1601" y="1086"/>
                </a:lnTo>
                <a:lnTo>
                  <a:pt x="1693" y="1086"/>
                </a:lnTo>
                <a:lnTo>
                  <a:pt x="1693" y="1242"/>
                </a:lnTo>
                <a:cubicBezTo>
                  <a:pt x="1700" y="1236"/>
                  <a:pt x="1714" y="1226"/>
                  <a:pt x="1733" y="1210"/>
                </a:cubicBezTo>
                <a:close/>
                <a:moveTo>
                  <a:pt x="2000" y="1113"/>
                </a:moveTo>
                <a:lnTo>
                  <a:pt x="2279" y="1113"/>
                </a:lnTo>
                <a:lnTo>
                  <a:pt x="2279" y="1087"/>
                </a:lnTo>
                <a:lnTo>
                  <a:pt x="2046" y="1087"/>
                </a:lnTo>
                <a:lnTo>
                  <a:pt x="2046" y="1044"/>
                </a:lnTo>
                <a:lnTo>
                  <a:pt x="2279" y="1044"/>
                </a:lnTo>
                <a:lnTo>
                  <a:pt x="2279" y="1018"/>
                </a:lnTo>
                <a:lnTo>
                  <a:pt x="2033" y="1018"/>
                </a:lnTo>
                <a:lnTo>
                  <a:pt x="2033" y="972"/>
                </a:lnTo>
                <a:lnTo>
                  <a:pt x="2332" y="972"/>
                </a:lnTo>
                <a:lnTo>
                  <a:pt x="2332" y="1113"/>
                </a:lnTo>
                <a:lnTo>
                  <a:pt x="2386" y="1113"/>
                </a:lnTo>
                <a:lnTo>
                  <a:pt x="2386" y="1159"/>
                </a:lnTo>
                <a:lnTo>
                  <a:pt x="2325" y="1159"/>
                </a:lnTo>
                <a:lnTo>
                  <a:pt x="2361" y="1197"/>
                </a:lnTo>
                <a:cubicBezTo>
                  <a:pt x="2338" y="1212"/>
                  <a:pt x="2316" y="1227"/>
                  <a:pt x="2295" y="1242"/>
                </a:cubicBezTo>
                <a:cubicBezTo>
                  <a:pt x="2321" y="1258"/>
                  <a:pt x="2352" y="1270"/>
                  <a:pt x="2387" y="1278"/>
                </a:cubicBezTo>
                <a:cubicBezTo>
                  <a:pt x="2371" y="1299"/>
                  <a:pt x="2360" y="1315"/>
                  <a:pt x="2352" y="1327"/>
                </a:cubicBezTo>
                <a:cubicBezTo>
                  <a:pt x="2300" y="1308"/>
                  <a:pt x="2256" y="1279"/>
                  <a:pt x="2221" y="1238"/>
                </a:cubicBezTo>
                <a:lnTo>
                  <a:pt x="2221" y="1281"/>
                </a:lnTo>
                <a:cubicBezTo>
                  <a:pt x="2221" y="1320"/>
                  <a:pt x="2204" y="1340"/>
                  <a:pt x="2172" y="1342"/>
                </a:cubicBezTo>
                <a:cubicBezTo>
                  <a:pt x="2156" y="1343"/>
                  <a:pt x="2137" y="1343"/>
                  <a:pt x="2113" y="1343"/>
                </a:cubicBezTo>
                <a:cubicBezTo>
                  <a:pt x="2109" y="1323"/>
                  <a:pt x="2105" y="1307"/>
                  <a:pt x="2102" y="1293"/>
                </a:cubicBezTo>
                <a:cubicBezTo>
                  <a:pt x="2120" y="1295"/>
                  <a:pt x="2134" y="1295"/>
                  <a:pt x="2144" y="1295"/>
                </a:cubicBezTo>
                <a:cubicBezTo>
                  <a:pt x="2159" y="1295"/>
                  <a:pt x="2167" y="1287"/>
                  <a:pt x="2167" y="1270"/>
                </a:cubicBezTo>
                <a:lnTo>
                  <a:pt x="2167" y="1250"/>
                </a:lnTo>
                <a:cubicBezTo>
                  <a:pt x="2108" y="1280"/>
                  <a:pt x="2061" y="1306"/>
                  <a:pt x="2025" y="1327"/>
                </a:cubicBezTo>
                <a:lnTo>
                  <a:pt x="1999" y="1275"/>
                </a:lnTo>
                <a:cubicBezTo>
                  <a:pt x="2030" y="1262"/>
                  <a:pt x="2060" y="1249"/>
                  <a:pt x="2088" y="1236"/>
                </a:cubicBezTo>
                <a:cubicBezTo>
                  <a:pt x="2067" y="1215"/>
                  <a:pt x="2047" y="1198"/>
                  <a:pt x="2029" y="1185"/>
                </a:cubicBezTo>
                <a:lnTo>
                  <a:pt x="2051" y="1159"/>
                </a:lnTo>
                <a:lnTo>
                  <a:pt x="2000" y="1159"/>
                </a:lnTo>
                <a:lnTo>
                  <a:pt x="2000" y="1113"/>
                </a:lnTo>
                <a:close/>
                <a:moveTo>
                  <a:pt x="2167" y="1196"/>
                </a:moveTo>
                <a:lnTo>
                  <a:pt x="2167" y="1159"/>
                </a:lnTo>
                <a:lnTo>
                  <a:pt x="2071" y="1159"/>
                </a:lnTo>
                <a:cubicBezTo>
                  <a:pt x="2087" y="1171"/>
                  <a:pt x="2104" y="1184"/>
                  <a:pt x="2123" y="1199"/>
                </a:cubicBezTo>
                <a:lnTo>
                  <a:pt x="2091" y="1234"/>
                </a:lnTo>
                <a:cubicBezTo>
                  <a:pt x="2118" y="1222"/>
                  <a:pt x="2143" y="1209"/>
                  <a:pt x="2167" y="1196"/>
                </a:cubicBezTo>
                <a:close/>
                <a:moveTo>
                  <a:pt x="2255" y="1213"/>
                </a:moveTo>
                <a:cubicBezTo>
                  <a:pt x="2277" y="1198"/>
                  <a:pt x="2298" y="1180"/>
                  <a:pt x="2320" y="1159"/>
                </a:cubicBezTo>
                <a:lnTo>
                  <a:pt x="2221" y="1159"/>
                </a:lnTo>
                <a:lnTo>
                  <a:pt x="2221" y="1175"/>
                </a:lnTo>
                <a:cubicBezTo>
                  <a:pt x="2231" y="1189"/>
                  <a:pt x="2242" y="1201"/>
                  <a:pt x="2255" y="1213"/>
                </a:cubicBezTo>
                <a:close/>
              </a:path>
            </a:pathLst>
          </a:custGeom>
          <a:solidFill>
            <a:srgbClr val="F68D31"/>
          </a:solidFill>
          <a:ln w="25400" cmpd="sng">
            <a:solidFill>
              <a:srgbClr val="000000">
                <a:alpha val="0"/>
              </a:srgbClr>
            </a:solidFill>
            <a:miter lim="800000"/>
          </a:ln>
        </p:spPr>
        <p:txBody>
          <a:bodyPr wrap="square" lIns="0" tIns="0" rIns="0" bIns="0" anchor="ctr">
            <a:noAutofit/>
          </a:bodyPr>
          <a:p>
            <a:pPr defTabSz="584200"/>
            <a:endParaRPr lang="zh-CN" alt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291715" y="4906645"/>
            <a:ext cx="244919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用户每日记录心情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可随时查看历史心情记录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旨在与闲聊功能相配合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更好的提供情绪对话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718935" y="3978910"/>
            <a:ext cx="1198880" cy="924560"/>
            <a:chOff x="10581" y="6266"/>
            <a:chExt cx="1888" cy="1456"/>
          </a:xfrm>
        </p:grpSpPr>
        <p:sp>
          <p:nvSpPr>
            <p:cNvPr id="68" name="Freeform 8"/>
            <p:cNvSpPr/>
            <p:nvPr/>
          </p:nvSpPr>
          <p:spPr bwMode="auto">
            <a:xfrm>
              <a:off x="11306" y="6266"/>
              <a:ext cx="440" cy="380"/>
            </a:xfrm>
            <a:custGeom>
              <a:avLst/>
              <a:gdLst>
                <a:gd name="T0" fmla="*/ 25 w 65"/>
                <a:gd name="T1" fmla="*/ 0 h 56"/>
                <a:gd name="T2" fmla="*/ 41 w 65"/>
                <a:gd name="T3" fmla="*/ 0 h 56"/>
                <a:gd name="T4" fmla="*/ 59 w 65"/>
                <a:gd name="T5" fmla="*/ 0 h 56"/>
                <a:gd name="T6" fmla="*/ 63 w 65"/>
                <a:gd name="T7" fmla="*/ 6 h 56"/>
                <a:gd name="T8" fmla="*/ 54 w 65"/>
                <a:gd name="T9" fmla="*/ 22 h 56"/>
                <a:gd name="T10" fmla="*/ 46 w 65"/>
                <a:gd name="T11" fmla="*/ 36 h 56"/>
                <a:gd name="T12" fmla="*/ 37 w 65"/>
                <a:gd name="T13" fmla="*/ 52 h 56"/>
                <a:gd name="T14" fmla="*/ 29 w 65"/>
                <a:gd name="T15" fmla="*/ 52 h 56"/>
                <a:gd name="T16" fmla="*/ 20 w 65"/>
                <a:gd name="T17" fmla="*/ 36 h 56"/>
                <a:gd name="T18" fmla="*/ 12 w 65"/>
                <a:gd name="T19" fmla="*/ 22 h 56"/>
                <a:gd name="T20" fmla="*/ 2 w 65"/>
                <a:gd name="T21" fmla="*/ 6 h 56"/>
                <a:gd name="T22" fmla="*/ 6 w 65"/>
                <a:gd name="T23" fmla="*/ 0 h 56"/>
                <a:gd name="T24" fmla="*/ 25 w 6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6">
                  <a:moveTo>
                    <a:pt x="25" y="0"/>
                  </a:moveTo>
                  <a:cubicBezTo>
                    <a:pt x="29" y="0"/>
                    <a:pt x="36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5" y="3"/>
                    <a:pt x="63" y="6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2" y="26"/>
                    <a:pt x="48" y="32"/>
                    <a:pt x="46" y="36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56"/>
                    <a:pt x="31" y="56"/>
                    <a:pt x="29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32"/>
                    <a:pt x="14" y="26"/>
                    <a:pt x="12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 cmpd="sng">
              <a:solidFill>
                <a:srgbClr val="000000">
                  <a:alpha val="0"/>
                </a:srgbClr>
              </a:solidFill>
              <a:miter lim="800000"/>
            </a:ln>
          </p:spPr>
          <p:txBody>
            <a:bodyPr lIns="0" tIns="0" rIns="0" bIns="0" anchor="ctr"/>
            <a:p>
              <a:pPr defTabSz="584200"/>
              <a:endParaRPr lang="zh-CN" alt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581" y="7094"/>
              <a:ext cx="1888" cy="62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心理咨询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94095" y="4906645"/>
            <a:ext cx="244919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用户选择需要咨询的内容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机器人进行引导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旨在解决日闲聊所不能提供的心理咨询方案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66" grpId="0" animBg="1"/>
      <p:bldP spid="66" grpId="1" animBg="1"/>
      <p:bldP spid="77" grpId="0"/>
      <p:bldP spid="77" grpId="1"/>
      <p:bldP spid="67" grpId="0" animBg="1"/>
      <p:bldP spid="67" grpId="1" animBg="1"/>
      <p:bldP spid="80" grpId="0"/>
      <p:bldP spid="80" grpId="1"/>
      <p:bldP spid="83" grpId="0"/>
      <p:bldP spid="8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>
            <p:custDataLst>
              <p:tags r:id="rId1"/>
            </p:custDataLst>
          </p:nvPr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>
            <p:custDataLst>
              <p:tags r:id="rId2"/>
            </p:custDataLst>
          </p:nvPr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3"/>
            </p:custDataLst>
          </p:nvPr>
        </p:nvSpPr>
        <p:spPr>
          <a:xfrm>
            <a:off x="488316" y="56377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ECB019B1-382A-4266-B25C-5B523AA43C14-1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45" y="819785"/>
            <a:ext cx="9922510" cy="59143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 flipH="1">
            <a:off x="6191885" y="776605"/>
            <a:ext cx="10160" cy="5618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210810" y="9017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8090" y="9017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服务器端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6200000">
            <a:off x="-635000" y="414020"/>
            <a:ext cx="1607820" cy="760095"/>
          </a:xfrm>
          <a:custGeom>
            <a:avLst/>
            <a:gdLst>
              <a:gd name="connsiteX0" fmla="*/ 0 w 1608085"/>
              <a:gd name="connsiteY0" fmla="*/ 0 h 760124"/>
              <a:gd name="connsiteX1" fmla="*/ 1608085 w 1608085"/>
              <a:gd name="connsiteY1" fmla="*/ 0 h 760124"/>
              <a:gd name="connsiteX2" fmla="*/ 804042 w 1608085"/>
              <a:gd name="connsiteY2" fmla="*/ 760124 h 7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5" h="760124">
                <a:moveTo>
                  <a:pt x="0" y="0"/>
                </a:moveTo>
                <a:lnTo>
                  <a:pt x="1608085" y="0"/>
                </a:lnTo>
                <a:lnTo>
                  <a:pt x="804042" y="76012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-19050" y="641350"/>
            <a:ext cx="612140" cy="306070"/>
          </a:xfrm>
          <a:custGeom>
            <a:avLst/>
            <a:gdLst>
              <a:gd name="connsiteX0" fmla="*/ 0 w 1260000"/>
              <a:gd name="connsiteY0" fmla="*/ 0 h 630000"/>
              <a:gd name="connsiteX1" fmla="*/ 1260000 w 1260000"/>
              <a:gd name="connsiteY1" fmla="*/ 0 h 630000"/>
              <a:gd name="connsiteX2" fmla="*/ 630000 w 1260000"/>
              <a:gd name="connsiteY2" fmla="*/ 63000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000" h="630000">
                <a:moveTo>
                  <a:pt x="0" y="0"/>
                </a:moveTo>
                <a:lnTo>
                  <a:pt x="1260000" y="0"/>
                </a:lnTo>
                <a:lnTo>
                  <a:pt x="630000" y="630000"/>
                </a:lnTo>
                <a:close/>
              </a:path>
            </a:pathLst>
          </a:custGeom>
          <a:solidFill>
            <a:srgbClr val="F68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PA-文本框 8"/>
          <p:cNvSpPr txBox="1"/>
          <p:nvPr>
            <p:custDataLst>
              <p:tags r:id="rId1"/>
            </p:custDataLst>
          </p:nvPr>
        </p:nvSpPr>
        <p:spPr>
          <a:xfrm>
            <a:off x="814071" y="563777"/>
            <a:ext cx="32791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日常闲聊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14070" y="145923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en-US" altLang="zh-CN" sz="2000" b="0">
                <a:latin typeface="+mn-ea"/>
                <a:cs typeface="+mn-ea"/>
              </a:rPr>
              <a:t>1. </a:t>
            </a:r>
            <a:r>
              <a:rPr lang="zh-CN" sz="2000" b="0">
                <a:latin typeface="+mn-ea"/>
                <a:cs typeface="+mn-ea"/>
              </a:rPr>
              <a:t>文本预处理</a:t>
            </a:r>
            <a:endParaRPr lang="zh-CN" altLang="en-US" sz="2000">
              <a:latin typeface="+mn-ea"/>
              <a:cs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150620" y="2940685"/>
            <a:ext cx="7015480" cy="2306320"/>
            <a:chOff x="1282" y="4040"/>
            <a:chExt cx="11048" cy="3632"/>
          </a:xfrm>
        </p:grpSpPr>
        <p:sp>
          <p:nvSpPr>
            <p:cNvPr id="3" name="文本框 2"/>
            <p:cNvSpPr txBox="1"/>
            <p:nvPr/>
          </p:nvSpPr>
          <p:spPr>
            <a:xfrm>
              <a:off x="6175" y="7092"/>
              <a:ext cx="348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哈工大 NLP 工具</a:t>
              </a:r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282" y="4040"/>
              <a:ext cx="11049" cy="2721"/>
              <a:chOff x="211" y="3662"/>
              <a:chExt cx="12407" cy="314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11" y="4816"/>
                <a:ext cx="2224" cy="900"/>
              </a:xfrm>
              <a:prstGeom prst="rect">
                <a:avLst/>
              </a:prstGeom>
              <a:ln w="12700" cmpd="sng">
                <a:solidFill>
                  <a:srgbClr val="F68D3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600"/>
                  <a:t>我爱你</a:t>
                </a:r>
                <a:endParaRPr lang="zh-CN" altLang="en-US" sz="16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577" y="3662"/>
                <a:ext cx="2224" cy="900"/>
              </a:xfrm>
              <a:prstGeom prst="rect">
                <a:avLst/>
              </a:prstGeom>
              <a:ln w="12700" cmpd="sng">
                <a:solidFill>
                  <a:srgbClr val="F68D3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600"/>
                  <a:t>我</a:t>
                </a:r>
                <a:r>
                  <a:rPr lang="en-US" altLang="zh-CN" sz="1600"/>
                  <a:t>{</a:t>
                </a:r>
                <a:r>
                  <a:rPr lang="zh-CN" altLang="en-US" sz="1600"/>
                  <a:t>名词</a:t>
                </a:r>
                <a:r>
                  <a:rPr lang="en-US" altLang="zh-CN" sz="1600"/>
                  <a:t>}</a:t>
                </a:r>
                <a:endParaRPr lang="en-US" altLang="zh-CN" sz="16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577" y="5907"/>
                <a:ext cx="2224" cy="900"/>
              </a:xfrm>
              <a:prstGeom prst="rect">
                <a:avLst/>
              </a:prstGeom>
              <a:ln w="12700" cmpd="sng">
                <a:solidFill>
                  <a:srgbClr val="F68D3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600"/>
                  <a:t>你</a:t>
                </a:r>
                <a:r>
                  <a:rPr lang="en-US" altLang="zh-CN" sz="1600"/>
                  <a:t>{</a:t>
                </a:r>
                <a:r>
                  <a:rPr lang="zh-CN" altLang="en-US" sz="1600"/>
                  <a:t>名词</a:t>
                </a:r>
                <a:r>
                  <a:rPr lang="en-US" altLang="zh-CN" sz="1600"/>
                  <a:t>}</a:t>
                </a:r>
                <a:endParaRPr lang="en-US" altLang="zh-CN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577" y="4784"/>
                <a:ext cx="2224" cy="900"/>
              </a:xfrm>
              <a:prstGeom prst="rect">
                <a:avLst/>
              </a:prstGeom>
              <a:ln w="12700" cmpd="sng">
                <a:solidFill>
                  <a:srgbClr val="F68D3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600"/>
                  <a:t>爱</a:t>
                </a:r>
                <a:r>
                  <a:rPr lang="en-US" altLang="zh-CN" sz="1600"/>
                  <a:t>{</a:t>
                </a:r>
                <a:r>
                  <a:rPr lang="zh-CN" altLang="en-US" sz="1600"/>
                  <a:t>动词</a:t>
                </a:r>
                <a:r>
                  <a:rPr lang="en-US" altLang="zh-CN" sz="1600"/>
                  <a:t>}</a:t>
                </a:r>
                <a:endParaRPr lang="en-US" altLang="zh-CN" sz="1600"/>
              </a:p>
            </p:txBody>
          </p:sp>
          <p:sp>
            <p:nvSpPr>
              <p:cNvPr id="24" name="菱形 23"/>
              <p:cNvSpPr/>
              <p:nvPr/>
            </p:nvSpPr>
            <p:spPr>
              <a:xfrm>
                <a:off x="3382" y="4784"/>
                <a:ext cx="2323" cy="932"/>
              </a:xfrm>
              <a:prstGeom prst="diamond">
                <a:avLst/>
              </a:prstGeom>
              <a:ln>
                <a:solidFill>
                  <a:srgbClr val="F68D3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600"/>
                  <a:t>分词</a:t>
                </a:r>
                <a:endParaRPr lang="zh-CN" altLang="en-US" sz="1600"/>
              </a:p>
            </p:txBody>
          </p:sp>
          <p:cxnSp>
            <p:nvCxnSpPr>
              <p:cNvPr id="26" name="肘形连接符 25"/>
              <p:cNvCxnSpPr>
                <a:stCxn id="24" idx="3"/>
                <a:endCxn id="20" idx="1"/>
              </p:cNvCxnSpPr>
              <p:nvPr/>
            </p:nvCxnSpPr>
            <p:spPr>
              <a:xfrm flipV="1">
                <a:off x="5705" y="4112"/>
                <a:ext cx="872" cy="113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940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肘形连接符 26"/>
              <p:cNvCxnSpPr>
                <a:stCxn id="24" idx="3"/>
                <a:endCxn id="22" idx="1"/>
              </p:cNvCxnSpPr>
              <p:nvPr/>
            </p:nvCxnSpPr>
            <p:spPr>
              <a:xfrm flipV="1">
                <a:off x="5705" y="5234"/>
                <a:ext cx="872" cy="1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940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>
                <a:stCxn id="24" idx="3"/>
                <a:endCxn id="21" idx="1"/>
              </p:cNvCxnSpPr>
              <p:nvPr/>
            </p:nvCxnSpPr>
            <p:spPr>
              <a:xfrm>
                <a:off x="5705" y="5250"/>
                <a:ext cx="872" cy="110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940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连接符 29"/>
              <p:cNvCxnSpPr>
                <a:stCxn id="19" idx="3"/>
                <a:endCxn id="24" idx="1"/>
              </p:cNvCxnSpPr>
              <p:nvPr/>
            </p:nvCxnSpPr>
            <p:spPr>
              <a:xfrm flipV="1">
                <a:off x="2435" y="5250"/>
                <a:ext cx="947" cy="16"/>
              </a:xfrm>
              <a:prstGeom prst="bentConnector3">
                <a:avLst>
                  <a:gd name="adj1" fmla="val 50053"/>
                </a:avLst>
              </a:prstGeom>
              <a:ln>
                <a:solidFill>
                  <a:srgbClr val="F6943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10006" y="4112"/>
                <a:ext cx="2613" cy="916"/>
              </a:xfrm>
              <a:prstGeom prst="rect">
                <a:avLst/>
              </a:prstGeom>
              <a:ln w="12700" cmpd="sng">
                <a:solidFill>
                  <a:srgbClr val="F68D3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600"/>
                  <a:t>主谓</a:t>
                </a:r>
                <a:r>
                  <a:rPr lang="en-US" altLang="zh-CN" sz="1600"/>
                  <a:t>{</a:t>
                </a:r>
                <a:r>
                  <a:rPr lang="zh-CN" altLang="en-US" sz="1600"/>
                  <a:t>我，爱</a:t>
                </a:r>
                <a:r>
                  <a:rPr lang="en-US" altLang="zh-CN" sz="1600"/>
                  <a:t>}</a:t>
                </a:r>
                <a:endParaRPr lang="en-US" altLang="zh-CN" sz="16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0006" y="5456"/>
                <a:ext cx="2612" cy="901"/>
              </a:xfrm>
              <a:prstGeom prst="rect">
                <a:avLst/>
              </a:prstGeom>
              <a:ln w="12700" cmpd="sng">
                <a:solidFill>
                  <a:srgbClr val="F68D3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600"/>
                  <a:t>动宾</a:t>
                </a:r>
                <a:r>
                  <a:rPr lang="en-US" altLang="zh-CN" sz="1600"/>
                  <a:t>{</a:t>
                </a:r>
                <a:r>
                  <a:rPr lang="zh-CN" altLang="en-US" sz="1600"/>
                  <a:t>爱，你</a:t>
                </a:r>
                <a:r>
                  <a:rPr lang="en-US" altLang="zh-CN" sz="1600"/>
                  <a:t>}</a:t>
                </a:r>
                <a:endParaRPr lang="en-US" altLang="zh-CN" sz="1600"/>
              </a:p>
            </p:txBody>
          </p:sp>
          <p:cxnSp>
            <p:nvCxnSpPr>
              <p:cNvPr id="35" name="肘形连接符 34"/>
              <p:cNvCxnSpPr>
                <a:stCxn id="20" idx="3"/>
                <a:endCxn id="33" idx="1"/>
              </p:cNvCxnSpPr>
              <p:nvPr/>
            </p:nvCxnSpPr>
            <p:spPr>
              <a:xfrm>
                <a:off x="8801" y="4112"/>
                <a:ext cx="1205" cy="458"/>
              </a:xfrm>
              <a:prstGeom prst="bentConnector3">
                <a:avLst>
                  <a:gd name="adj1" fmla="val 50041"/>
                </a:avLst>
              </a:prstGeom>
              <a:ln>
                <a:solidFill>
                  <a:srgbClr val="F6943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肘形连接符 35"/>
              <p:cNvCxnSpPr>
                <a:stCxn id="22" idx="3"/>
                <a:endCxn id="33" idx="1"/>
              </p:cNvCxnSpPr>
              <p:nvPr/>
            </p:nvCxnSpPr>
            <p:spPr>
              <a:xfrm flipV="1">
                <a:off x="8801" y="4570"/>
                <a:ext cx="1205" cy="664"/>
              </a:xfrm>
              <a:prstGeom prst="bentConnector3">
                <a:avLst>
                  <a:gd name="adj1" fmla="val 50041"/>
                </a:avLst>
              </a:prstGeom>
              <a:ln>
                <a:solidFill>
                  <a:srgbClr val="FF940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>
                <a:endCxn id="34" idx="1"/>
              </p:cNvCxnSpPr>
              <p:nvPr/>
            </p:nvCxnSpPr>
            <p:spPr>
              <a:xfrm>
                <a:off x="9227" y="5227"/>
                <a:ext cx="779" cy="680"/>
              </a:xfrm>
              <a:prstGeom prst="bentConnector3">
                <a:avLst>
                  <a:gd name="adj1" fmla="val 23905"/>
                </a:avLst>
              </a:prstGeom>
              <a:ln>
                <a:solidFill>
                  <a:srgbClr val="F6943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37"/>
              <p:cNvCxnSpPr>
                <a:stCxn id="21" idx="3"/>
                <a:endCxn id="34" idx="1"/>
              </p:cNvCxnSpPr>
              <p:nvPr/>
            </p:nvCxnSpPr>
            <p:spPr>
              <a:xfrm flipV="1">
                <a:off x="8801" y="5907"/>
                <a:ext cx="1205" cy="450"/>
              </a:xfrm>
              <a:prstGeom prst="bentConnector3">
                <a:avLst>
                  <a:gd name="adj1" fmla="val 50041"/>
                </a:avLst>
              </a:prstGeom>
              <a:ln>
                <a:solidFill>
                  <a:srgbClr val="FF940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035" y="2066290"/>
            <a:ext cx="1720850" cy="286829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347200" y="4942840"/>
            <a:ext cx="13665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句子结构类</a:t>
            </a:r>
            <a:endParaRPr lang="zh-CN" altLang="en-US" sz="1600"/>
          </a:p>
        </p:txBody>
      </p:sp>
      <p:sp>
        <p:nvSpPr>
          <p:cNvPr id="45" name="右箭头 44"/>
          <p:cNvSpPr/>
          <p:nvPr/>
        </p:nvSpPr>
        <p:spPr>
          <a:xfrm>
            <a:off x="8535035" y="3660140"/>
            <a:ext cx="462280" cy="3365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3.3"/>
</p:tagLst>
</file>

<file path=ppt/tags/tag10.xml><?xml version="1.0" encoding="utf-8"?>
<p:tagLst xmlns:p="http://schemas.openxmlformats.org/presentationml/2006/main">
  <p:tag name="PA" val="v4.3.3"/>
</p:tagLst>
</file>

<file path=ppt/tags/tag11.xml><?xml version="1.0" encoding="utf-8"?>
<p:tagLst xmlns:p="http://schemas.openxmlformats.org/presentationml/2006/main">
  <p:tag name="PA" val="v4.3.3"/>
</p:tagLst>
</file>

<file path=ppt/tags/tag12.xml><?xml version="1.0" encoding="utf-8"?>
<p:tagLst xmlns:p="http://schemas.openxmlformats.org/presentationml/2006/main">
  <p:tag name="PA" val="v4.3.3"/>
</p:tagLst>
</file>

<file path=ppt/tags/tag13.xml><?xml version="1.0" encoding="utf-8"?>
<p:tagLst xmlns:p="http://schemas.openxmlformats.org/presentationml/2006/main">
  <p:tag name="PA" val="v4.3.3"/>
</p:tagLst>
</file>

<file path=ppt/tags/tag14.xml><?xml version="1.0" encoding="utf-8"?>
<p:tagLst xmlns:p="http://schemas.openxmlformats.org/presentationml/2006/main">
  <p:tag name="PA" val="v4.3.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i"/>
  <p:tag name="KSO_WM_UNIT_INDEX" val="1"/>
  <p:tag name="KSO_WM_UNIT_ID" val="diagram20191689_1*i*1"/>
  <p:tag name="KSO_WM_TEMPLATE_CATEGORY" val="diagram"/>
  <p:tag name="KSO_WM_TEMPLATE_INDEX" val="20191689"/>
  <p:tag name="KSO_WM_UNIT_LAYERLEVEL" val="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n1-1"/>
  <p:tag name="KSO_WM_UNIT_TYPE" val="a"/>
  <p:tag name="KSO_WM_UNIT_INDEX" val="1"/>
  <p:tag name="KSO_WM_UNIT_ID" val="diagram20191689_1*a*1"/>
  <p:tag name="KSO_WM_TEMPLATE_CATEGORY" val="diagram"/>
  <p:tag name="KSO_WM_TEMPLATE_INDEX" val="20191689"/>
  <p:tag name="KSO_WM_UNIT_LAYERLEVEL" val="1"/>
  <p:tag name="KSO_WM_TAG_VERSION" val="1.0"/>
  <p:tag name="KSO_WM_BEAUTIFY_FLAG" val="#wm#"/>
  <p:tag name="KSO_WM_UNIT_PRESET_TEXT" val="添加大标题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n1-1"/>
  <p:tag name="KSO_WM_UNIT_TYPE" val="a"/>
  <p:tag name="KSO_WM_UNIT_INDEX" val="1"/>
  <p:tag name="KSO_WM_UNIT_ID" val="diagram20191689_1*a*1"/>
  <p:tag name="KSO_WM_TEMPLATE_CATEGORY" val="diagram"/>
  <p:tag name="KSO_WM_TEMPLATE_INDEX" val="20191689"/>
  <p:tag name="KSO_WM_UNIT_LAYERLEVEL" val="1"/>
  <p:tag name="KSO_WM_TAG_VERSION" val="1.0"/>
  <p:tag name="KSO_WM_BEAUTIFY_FLAG" val="#wm#"/>
  <p:tag name="KSO_WM_UNIT_PRESET_TEXT" val="添加大标题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REFSHAPE" val="862088148"/>
</p:tagLst>
</file>

<file path=ppt/tags/tag19.xml><?xml version="1.0" encoding="utf-8"?>
<p:tagLst xmlns:p="http://schemas.openxmlformats.org/presentationml/2006/main">
  <p:tag name="REFSHAPE" val="862088964"/>
</p:tagLst>
</file>

<file path=ppt/tags/tag2.xml><?xml version="1.0" encoding="utf-8"?>
<p:tagLst xmlns:p="http://schemas.openxmlformats.org/presentationml/2006/main">
  <p:tag name="PA" val="v4.3.3"/>
</p:tagLst>
</file>

<file path=ppt/tags/tag20.xml><?xml version="1.0" encoding="utf-8"?>
<p:tagLst xmlns:p="http://schemas.openxmlformats.org/presentationml/2006/main">
  <p:tag name="PA" val="v4.3.3"/>
</p:tagLst>
</file>

<file path=ppt/tags/tag21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n1-1"/>
  <p:tag name="KSO_WM_UNIT_TYPE" val="a"/>
  <p:tag name="KSO_WM_UNIT_INDEX" val="1"/>
  <p:tag name="KSO_WM_UNIT_ID" val="diagram20191689_1*a*1"/>
  <p:tag name="KSO_WM_TEMPLATE_CATEGORY" val="diagram"/>
  <p:tag name="KSO_WM_TEMPLATE_INDEX" val="20191689"/>
  <p:tag name="KSO_WM_UNIT_LAYERLEVEL" val="1"/>
  <p:tag name="KSO_WM_TAG_VERSION" val="1.0"/>
  <p:tag name="KSO_WM_BEAUTIFY_FLAG" val="#wm#"/>
  <p:tag name="KSO_WM_UNIT_PRESET_TEXT" val="添加大标题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n1-1"/>
  <p:tag name="KSO_WM_UNIT_TYPE" val="a"/>
  <p:tag name="KSO_WM_UNIT_INDEX" val="1"/>
  <p:tag name="KSO_WM_UNIT_ID" val="diagram20191689_1*a*1"/>
  <p:tag name="KSO_WM_TEMPLATE_CATEGORY" val="diagram"/>
  <p:tag name="KSO_WM_TEMPLATE_INDEX" val="20191689"/>
  <p:tag name="KSO_WM_UNIT_LAYERLEVEL" val="1"/>
  <p:tag name="KSO_WM_TAG_VERSION" val="1.0"/>
  <p:tag name="KSO_WM_BEAUTIFY_FLAG" val="#wm#"/>
  <p:tag name="KSO_WM_UNIT_PRESET_TEXT" val="添加大标题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REFSHAPE" val="862089236"/>
</p:tagLst>
</file>

<file path=ppt/tags/tag24.xml><?xml version="1.0" encoding="utf-8"?>
<p:tagLst xmlns:p="http://schemas.openxmlformats.org/presentationml/2006/main">
  <p:tag name="REFSHAPE" val="862089372"/>
</p:tagLst>
</file>

<file path=ppt/tags/tag25.xml><?xml version="1.0" encoding="utf-8"?>
<p:tagLst xmlns:p="http://schemas.openxmlformats.org/presentationml/2006/main">
  <p:tag name="REFSHAPE" val="862088284"/>
</p:tagLst>
</file>

<file path=ppt/tags/tag26.xml><?xml version="1.0" encoding="utf-8"?>
<p:tagLst xmlns:p="http://schemas.openxmlformats.org/presentationml/2006/main">
  <p:tag name="REFSHAPE" val="862087196"/>
</p:tagLst>
</file>

<file path=ppt/tags/tag27.xml><?xml version="1.0" encoding="utf-8"?>
<p:tagLst xmlns:p="http://schemas.openxmlformats.org/presentationml/2006/main">
  <p:tag name="REFSHAPE" val="862089508"/>
</p:tagLst>
</file>

<file path=ppt/tags/tag28.xml><?xml version="1.0" encoding="utf-8"?>
<p:tagLst xmlns:p="http://schemas.openxmlformats.org/presentationml/2006/main">
  <p:tag name="REFSHAPE" val="862086516"/>
</p:tagLst>
</file>

<file path=ppt/tags/tag29.xml><?xml version="1.0" encoding="utf-8"?>
<p:tagLst xmlns:p="http://schemas.openxmlformats.org/presentationml/2006/main">
  <p:tag name="REFSHAPE" val="862085700"/>
</p:tagLst>
</file>

<file path=ppt/tags/tag3.xml><?xml version="1.0" encoding="utf-8"?>
<p:tagLst xmlns:p="http://schemas.openxmlformats.org/presentationml/2006/main">
  <p:tag name="PA" val="v4.3.3"/>
</p:tagLst>
</file>

<file path=ppt/tags/tag30.xml><?xml version="1.0" encoding="utf-8"?>
<p:tagLst xmlns:p="http://schemas.openxmlformats.org/presentationml/2006/main">
  <p:tag name="REFSHAPE" val="862089780"/>
</p:tagLst>
</file>

<file path=ppt/tags/tag31.xml><?xml version="1.0" encoding="utf-8"?>
<p:tagLst xmlns:p="http://schemas.openxmlformats.org/presentationml/2006/main">
  <p:tag name="REFSHAPE" val="862086244"/>
</p:tagLst>
</file>

<file path=ppt/tags/tag32.xml><?xml version="1.0" encoding="utf-8"?>
<p:tagLst xmlns:p="http://schemas.openxmlformats.org/presentationml/2006/main">
  <p:tag name="REFSHAPE" val="862086380"/>
</p:tagLst>
</file>

<file path=ppt/tags/tag33.xml><?xml version="1.0" encoding="utf-8"?>
<p:tagLst xmlns:p="http://schemas.openxmlformats.org/presentationml/2006/main">
  <p:tag name="REFSHAPE" val="862085564"/>
</p:tagLst>
</file>

<file path=ppt/tags/tag34.xml><?xml version="1.0" encoding="utf-8"?>
<p:tagLst xmlns:p="http://schemas.openxmlformats.org/presentationml/2006/main">
  <p:tag name="REFSHAPE" val="862087332"/>
</p:tagLst>
</file>

<file path=ppt/tags/tag35.xml><?xml version="1.0" encoding="utf-8"?>
<p:tagLst xmlns:p="http://schemas.openxmlformats.org/presentationml/2006/main">
  <p:tag name="REFSHAPE" val="862086924"/>
</p:tagLst>
</file>

<file path=ppt/tags/tag36.xml><?xml version="1.0" encoding="utf-8"?>
<p:tagLst xmlns:p="http://schemas.openxmlformats.org/presentationml/2006/main">
  <p:tag name="REFSHAPE" val="862087604"/>
</p:tagLst>
</file>

<file path=ppt/tags/tag37.xml><?xml version="1.0" encoding="utf-8"?>
<p:tagLst xmlns:p="http://schemas.openxmlformats.org/presentationml/2006/main">
  <p:tag name="REFSHAPE" val="862123372"/>
</p:tagLst>
</file>

<file path=ppt/tags/tag38.xml><?xml version="1.0" encoding="utf-8"?>
<p:tagLst xmlns:p="http://schemas.openxmlformats.org/presentationml/2006/main">
  <p:tag name="REFSHAPE" val="862131396"/>
</p:tagLst>
</file>

<file path=ppt/tags/tag39.xml><?xml version="1.0" encoding="utf-8"?>
<p:tagLst xmlns:p="http://schemas.openxmlformats.org/presentationml/2006/main">
  <p:tag name="REFSHAPE" val="862132620"/>
</p:tagLst>
</file>

<file path=ppt/tags/tag4.xml><?xml version="1.0" encoding="utf-8"?>
<p:tagLst xmlns:p="http://schemas.openxmlformats.org/presentationml/2006/main">
  <p:tag name="PA" val="v4.3.3"/>
</p:tagLst>
</file>

<file path=ppt/tags/tag40.xml><?xml version="1.0" encoding="utf-8"?>
<p:tagLst xmlns:p="http://schemas.openxmlformats.org/presentationml/2006/main">
  <p:tag name="REFSHAPE" val="862130172"/>
</p:tagLst>
</file>

<file path=ppt/tags/tag41.xml><?xml version="1.0" encoding="utf-8"?>
<p:tagLst xmlns:p="http://schemas.openxmlformats.org/presentationml/2006/main">
  <p:tag name="REFSHAPE" val="862130716"/>
</p:tagLst>
</file>

<file path=ppt/tags/tag42.xml><?xml version="1.0" encoding="utf-8"?>
<p:tagLst xmlns:p="http://schemas.openxmlformats.org/presentationml/2006/main">
  <p:tag name="REFSHAPE" val="862135612"/>
</p:tagLst>
</file>

<file path=ppt/tags/tag43.xml><?xml version="1.0" encoding="utf-8"?>
<p:tagLst xmlns:p="http://schemas.openxmlformats.org/presentationml/2006/main">
  <p:tag name="REFSHAPE" val="862135748"/>
</p:tagLst>
</file>

<file path=ppt/tags/tag44.xml><?xml version="1.0" encoding="utf-8"?>
<p:tagLst xmlns:p="http://schemas.openxmlformats.org/presentationml/2006/main">
  <p:tag name="REFSHAPE" val="862136972"/>
</p:tagLst>
</file>

<file path=ppt/tags/tag45.xml><?xml version="1.0" encoding="utf-8"?>
<p:tagLst xmlns:p="http://schemas.openxmlformats.org/presentationml/2006/main">
  <p:tag name="REFSHAPE" val="862134252"/>
</p:tagLst>
</file>

<file path=ppt/tags/tag46.xml><?xml version="1.0" encoding="utf-8"?>
<p:tagLst xmlns:p="http://schemas.openxmlformats.org/presentationml/2006/main">
  <p:tag name="REFSHAPE" val="862134388"/>
</p:tagLst>
</file>

<file path=ppt/tags/tag47.xml><?xml version="1.0" encoding="utf-8"?>
<p:tagLst xmlns:p="http://schemas.openxmlformats.org/presentationml/2006/main">
  <p:tag name="REFSHAPE" val="862133844"/>
</p:tagLst>
</file>

<file path=ppt/tags/tag48.xml><?xml version="1.0" encoding="utf-8"?>
<p:tagLst xmlns:p="http://schemas.openxmlformats.org/presentationml/2006/main">
  <p:tag name="REFSHAPE" val="862136428"/>
</p:tagLst>
</file>

<file path=ppt/tags/tag49.xml><?xml version="1.0" encoding="utf-8"?>
<p:tagLst xmlns:p="http://schemas.openxmlformats.org/presentationml/2006/main">
  <p:tag name="REFSHAPE" val="862137516"/>
</p:tagLst>
</file>

<file path=ppt/tags/tag5.xml><?xml version="1.0" encoding="utf-8"?>
<p:tagLst xmlns:p="http://schemas.openxmlformats.org/presentationml/2006/main">
  <p:tag name="PA" val="v4.3.3"/>
</p:tagLst>
</file>

<file path=ppt/tags/tag50.xml><?xml version="1.0" encoding="utf-8"?>
<p:tagLst xmlns:p="http://schemas.openxmlformats.org/presentationml/2006/main">
  <p:tag name="REFSHAPE" val="862140780"/>
</p:tagLst>
</file>

<file path=ppt/tags/tag51.xml><?xml version="1.0" encoding="utf-8"?>
<p:tagLst xmlns:p="http://schemas.openxmlformats.org/presentationml/2006/main">
  <p:tag name="REFSHAPE" val="862141324"/>
</p:tagLst>
</file>

<file path=ppt/tags/tag52.xml><?xml version="1.0" encoding="utf-8"?>
<p:tagLst xmlns:p="http://schemas.openxmlformats.org/presentationml/2006/main">
  <p:tag name="REFSHAPE" val="862140916"/>
</p:tagLst>
</file>

<file path=ppt/tags/tag53.xml><?xml version="1.0" encoding="utf-8"?>
<p:tagLst xmlns:p="http://schemas.openxmlformats.org/presentationml/2006/main">
  <p:tag name="REFSHAPE" val="862141188"/>
</p:tagLst>
</file>

<file path=ppt/tags/tag54.xml><?xml version="1.0" encoding="utf-8"?>
<p:tagLst xmlns:p="http://schemas.openxmlformats.org/presentationml/2006/main">
  <p:tag name="REFSHAPE" val="862139692"/>
</p:tagLst>
</file>

<file path=ppt/tags/tag55.xml><?xml version="1.0" encoding="utf-8"?>
<p:tagLst xmlns:p="http://schemas.openxmlformats.org/presentationml/2006/main">
  <p:tag name="REFSHAPE" val="862142004"/>
</p:tagLst>
</file>

<file path=ppt/tags/tag56.xml><?xml version="1.0" encoding="utf-8"?>
<p:tagLst xmlns:p="http://schemas.openxmlformats.org/presentationml/2006/main">
  <p:tag name="REFSHAPE" val="862138604"/>
</p:tagLst>
</file>

<file path=ppt/tags/tag57.xml><?xml version="1.0" encoding="utf-8"?>
<p:tagLst xmlns:p="http://schemas.openxmlformats.org/presentationml/2006/main">
  <p:tag name="KSO_WM_SLIDE_ID" val="diagram20191689_1"/>
  <p:tag name="KSO_WM_SLIDE_ITEM_CNT" val="4"/>
  <p:tag name="KSO_WM_SLIDE_INDEX" val="1"/>
  <p:tag name="KSO_WM_DIAGRAM_GROUP_CODE" val="n1-1"/>
  <p:tag name="KSO_WM_SLIDE_DIAGTYPE" val="n"/>
  <p:tag name="KSO_WM_TAG_VERSION" val="1.0"/>
  <p:tag name="KSO_WM_BEAUTIFY_FLAG" val="#wm#"/>
  <p:tag name="KSO_WM_TEMPLATE_CATEGORY" val="diagram"/>
  <p:tag name="KSO_WM_TEMPLATE_INDEX" val="20191689"/>
  <p:tag name="KSO_WM_SLIDE_LAYOUT" val="a_f_n"/>
  <p:tag name="KSO_WM_SLIDE_LAYOUT_CNT" val="1_2_1"/>
  <p:tag name="KSO_WM_SLIDE_TYPE" val="text"/>
  <p:tag name="KSO_WM_SLIDE_SUBTYPE" val="diag"/>
  <p:tag name="KSO_WM_SLIDE_SIZE" val="407.632*406.258"/>
  <p:tag name="KSO_WM_SLIDE_POSITION" val="440.89*61.0052"/>
</p:tagLst>
</file>

<file path=ppt/tags/tag58.xml><?xml version="1.0" encoding="utf-8"?>
<p:tagLst xmlns:p="http://schemas.openxmlformats.org/presentationml/2006/main">
  <p:tag name="PA" val="v4.3.3"/>
</p:tagLst>
</file>

<file path=ppt/tags/tag59.xml><?xml version="1.0" encoding="utf-8"?>
<p:tagLst xmlns:p="http://schemas.openxmlformats.org/presentationml/2006/main">
  <p:tag name="REFSHAPE" val="918271588"/>
</p:tagLst>
</file>

<file path=ppt/tags/tag6.xml><?xml version="1.0" encoding="utf-8"?>
<p:tagLst xmlns:p="http://schemas.openxmlformats.org/presentationml/2006/main">
  <p:tag name="PA" val="v4.3.3"/>
</p:tagLst>
</file>

<file path=ppt/tags/tag60.xml><?xml version="1.0" encoding="utf-8"?>
<p:tagLst xmlns:p="http://schemas.openxmlformats.org/presentationml/2006/main">
  <p:tag name="REFSHAPE" val="91827158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169007_1*i*3"/>
  <p:tag name="KSO_WM_TEMPLATE_CATEGORY" val="diagram"/>
  <p:tag name="KSO_WM_TEMPLATE_INDEX" val="169007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169007_1*i*4"/>
  <p:tag name="KSO_WM_TEMPLATE_CATEGORY" val="diagram"/>
  <p:tag name="KSO_WM_TEMPLATE_INDEX" val="169007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169007_1*i*2"/>
  <p:tag name="KSO_WM_TEMPLATE_CATEGORY" val="diagram"/>
  <p:tag name="KSO_WM_TEMPLATE_INDEX" val="169007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VALUE" val="914*91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169007_1*d*1"/>
  <p:tag name="KSO_WM_TEMPLATE_CATEGORY" val="diagram"/>
  <p:tag name="KSO_WM_TEMPLATE_INDEX" val="169007"/>
  <p:tag name="KSO_WM_UNIT_SUPPORT_UNIT_TYPE" val="[&quot;d&quot;]"/>
  <p:tag name="KSO_WM_UNIT_LAYERLEVEL" val="1"/>
  <p:tag name="KSO_WM_TAG_VERSION" val="1.0"/>
  <p:tag name="KSO_WM_BEAUTIFY_FLAG" val="#wm#"/>
  <p:tag name="REFSHAPE" val="918271588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169007_1*i*5"/>
  <p:tag name="KSO_WM_TEMPLATE_CATEGORY" val="diagram"/>
  <p:tag name="KSO_WM_TEMPLATE_INDEX" val="169007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169007_1*i*12"/>
  <p:tag name="KSO_WM_TEMPLATE_CATEGORY" val="diagram"/>
  <p:tag name="KSO_WM_TEMPLATE_INDEX" val="169007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PA" val="v4.3.3"/>
</p:tagLst>
</file>

<file path=ppt/tags/tag68.xml><?xml version="1.0" encoding="utf-8"?>
<p:tagLst xmlns:p="http://schemas.openxmlformats.org/presentationml/2006/main">
  <p:tag name="PA" val="v4.3.3"/>
</p:tagLst>
</file>

<file path=ppt/tags/tag69.xml><?xml version="1.0" encoding="utf-8"?>
<p:tagLst xmlns:p="http://schemas.openxmlformats.org/presentationml/2006/main">
  <p:tag name="REFSHAPE" val="193126564"/>
</p:tagLst>
</file>

<file path=ppt/tags/tag7.xml><?xml version="1.0" encoding="utf-8"?>
<p:tagLst xmlns:p="http://schemas.openxmlformats.org/presentationml/2006/main">
  <p:tag name="PA" val="v4.3.3"/>
</p:tagLst>
</file>

<file path=ppt/tags/tag70.xml><?xml version="1.0" encoding="utf-8"?>
<p:tagLst xmlns:p="http://schemas.openxmlformats.org/presentationml/2006/main">
  <p:tag name="REFSHAPE" val="193127244"/>
</p:tagLst>
</file>

<file path=ppt/tags/tag71.xml><?xml version="1.0" encoding="utf-8"?>
<p:tagLst xmlns:p="http://schemas.openxmlformats.org/presentationml/2006/main">
  <p:tag name="PA" val="v4.3.3"/>
</p:tagLst>
</file>

<file path=ppt/tags/tag72.xml><?xml version="1.0" encoding="utf-8"?>
<p:tagLst xmlns:p="http://schemas.openxmlformats.org/presentationml/2006/main">
  <p:tag name="REFSHAPE" val="193126564"/>
</p:tagLst>
</file>

<file path=ppt/tags/tag73.xml><?xml version="1.0" encoding="utf-8"?>
<p:tagLst xmlns:p="http://schemas.openxmlformats.org/presentationml/2006/main">
  <p:tag name="REFSHAPE" val="193127244"/>
</p:tagLst>
</file>

<file path=ppt/tags/tag74.xml><?xml version="1.0" encoding="utf-8"?>
<p:tagLst xmlns:p="http://schemas.openxmlformats.org/presentationml/2006/main">
  <p:tag name="PA" val="v4.3.3"/>
</p:tagLst>
</file>

<file path=ppt/tags/tag75.xml><?xml version="1.0" encoding="utf-8"?>
<p:tagLst xmlns:p="http://schemas.openxmlformats.org/presentationml/2006/main">
  <p:tag name="PA" val="v4.3.3"/>
</p:tagLst>
</file>

<file path=ppt/tags/tag76.xml><?xml version="1.0" encoding="utf-8"?>
<p:tagLst xmlns:p="http://schemas.openxmlformats.org/presentationml/2006/main">
  <p:tag name="PA" val="v4.3.3"/>
</p:tagLst>
</file>

<file path=ppt/tags/tag77.xml><?xml version="1.0" encoding="utf-8"?>
<p:tagLst xmlns:p="http://schemas.openxmlformats.org/presentationml/2006/main">
  <p:tag name="PA" val="v4.3.3"/>
</p:tagLst>
</file>

<file path=ppt/tags/tag78.xml><?xml version="1.0" encoding="utf-8"?>
<p:tagLst xmlns:p="http://schemas.openxmlformats.org/presentationml/2006/main">
  <p:tag name="PA" val="v4.3.3"/>
</p:tagLst>
</file>

<file path=ppt/tags/tag79.xml><?xml version="1.0" encoding="utf-8"?>
<p:tagLst xmlns:p="http://schemas.openxmlformats.org/presentationml/2006/main">
  <p:tag name="PA" val="v4.3.3"/>
</p:tagLst>
</file>

<file path=ppt/tags/tag8.xml><?xml version="1.0" encoding="utf-8"?>
<p:tagLst xmlns:p="http://schemas.openxmlformats.org/presentationml/2006/main">
  <p:tag name="PA" val="v4.3.3"/>
</p:tagLst>
</file>

<file path=ppt/tags/tag80.xml><?xml version="1.0" encoding="utf-8"?>
<p:tagLst xmlns:p="http://schemas.openxmlformats.org/presentationml/2006/main">
  <p:tag name="PA" val="v4.3.3"/>
</p:tagLst>
</file>

<file path=ppt/tags/tag81.xml><?xml version="1.0" encoding="utf-8"?>
<p:tagLst xmlns:p="http://schemas.openxmlformats.org/presentationml/2006/main">
  <p:tag name="PA" val="v4.3.3"/>
</p:tagLst>
</file>

<file path=ppt/tags/tag82.xml><?xml version="1.0" encoding="utf-8"?>
<p:tagLst xmlns:p="http://schemas.openxmlformats.org/presentationml/2006/main">
  <p:tag name="PA" val="v4.3.3"/>
</p:tagLst>
</file>

<file path=ppt/tags/tag83.xml><?xml version="1.0" encoding="utf-8"?>
<p:tagLst xmlns:p="http://schemas.openxmlformats.org/presentationml/2006/main">
  <p:tag name="PA" val="v4.3.3"/>
</p:tagLst>
</file>

<file path=ppt/tags/tag84.xml><?xml version="1.0" encoding="utf-8"?>
<p:tagLst xmlns:p="http://schemas.openxmlformats.org/presentationml/2006/main">
  <p:tag name="PA" val="v4.3.3"/>
</p:tagLst>
</file>

<file path=ppt/tags/tag85.xml><?xml version="1.0" encoding="utf-8"?>
<p:tagLst xmlns:p="http://schemas.openxmlformats.org/presentationml/2006/main">
  <p:tag name="PA" val="v4.3.3"/>
</p:tagLst>
</file>

<file path=ppt/tags/tag86.xml><?xml version="1.0" encoding="utf-8"?>
<p:tagLst xmlns:p="http://schemas.openxmlformats.org/presentationml/2006/main">
  <p:tag name="PA" val="v4.3.3"/>
</p:tagLst>
</file>

<file path=ppt/tags/tag87.xml><?xml version="1.0" encoding="utf-8"?>
<p:tagLst xmlns:p="http://schemas.openxmlformats.org/presentationml/2006/main">
  <p:tag name="PA" val="v4.3.3"/>
</p:tagLst>
</file>

<file path=ppt/tags/tag88.xml><?xml version="1.0" encoding="utf-8"?>
<p:tagLst xmlns:p="http://schemas.openxmlformats.org/presentationml/2006/main">
  <p:tag name="PA" val="v4.3.3"/>
</p:tagLst>
</file>

<file path=ppt/tags/tag89.xml><?xml version="1.0" encoding="utf-8"?>
<p:tagLst xmlns:p="http://schemas.openxmlformats.org/presentationml/2006/main">
  <p:tag name="PA" val="v4.3.3"/>
</p:tagLst>
</file>

<file path=ppt/tags/tag9.xml><?xml version="1.0" encoding="utf-8"?>
<p:tagLst xmlns:p="http://schemas.openxmlformats.org/presentationml/2006/main">
  <p:tag name="PA" val="v4.3.3"/>
</p:tagLst>
</file>

<file path=ppt/tags/tag90.xml><?xml version="1.0" encoding="utf-8"?>
<p:tagLst xmlns:p="http://schemas.openxmlformats.org/presentationml/2006/main">
  <p:tag name="PA" val="v4.3.3"/>
</p:tagLst>
</file>

<file path=ppt/tags/tag91.xml><?xml version="1.0" encoding="utf-8"?>
<p:tagLst xmlns:p="http://schemas.openxmlformats.org/presentationml/2006/main">
  <p:tag name="PA" val="v4.3.3"/>
</p:tagLst>
</file>

<file path=ppt/tags/tag92.xml><?xml version="1.0" encoding="utf-8"?>
<p:tagLst xmlns:p="http://schemas.openxmlformats.org/presentationml/2006/main">
  <p:tag name="PA" val="v4.3.3"/>
</p:tagLst>
</file>

<file path=ppt/tags/tag93.xml><?xml version="1.0" encoding="utf-8"?>
<p:tagLst xmlns:p="http://schemas.openxmlformats.org/presentationml/2006/main">
  <p:tag name="PA" val="v4.3.3"/>
</p:tagLst>
</file>

<file path=ppt/tags/tag94.xml><?xml version="1.0" encoding="utf-8"?>
<p:tagLst xmlns:p="http://schemas.openxmlformats.org/presentationml/2006/main">
  <p:tag name="PA" val="v4.3.3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2192</Words>
  <Application>WPS 演示</Application>
  <PresentationFormat>宽屏</PresentationFormat>
  <Paragraphs>347</Paragraphs>
  <Slides>24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Century Gothic</vt:lpstr>
      <vt:lpstr>Segoe UI</vt:lpstr>
      <vt:lpstr>Arial Unicode MS</vt:lpstr>
      <vt:lpstr>等线</vt:lpstr>
      <vt:lpstr>Calibri</vt:lpstr>
      <vt:lpstr>包图主题2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www.51pptmoban.com</dc:title>
  <dc:creator>短酷PPT</dc:creator>
  <cp:keywords>51PPT模板网</cp:keywords>
  <cp:lastModifiedBy>xxxxxQ</cp:lastModifiedBy>
  <cp:revision>41</cp:revision>
  <dcterms:created xsi:type="dcterms:W3CDTF">2017-08-18T03:02:00Z</dcterms:created>
  <dcterms:modified xsi:type="dcterms:W3CDTF">2020-05-16T04:06:25Z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  <property fmtid="{D5CDD505-2E9C-101B-9397-08002B2CF9AE}" pid="3" name="KSORubyTemplateID">
    <vt:lpwstr>8</vt:lpwstr>
  </property>
</Properties>
</file>