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60" r:id="rId4"/>
    <p:sldId id="261" r:id="rId5"/>
    <p:sldId id="262" r:id="rId6"/>
    <p:sldId id="265" r:id="rId7"/>
    <p:sldId id="266" r:id="rId8"/>
    <p:sldId id="267" r:id="rId9"/>
    <p:sldId id="268" r:id="rId10"/>
    <p:sldId id="269" r:id="rId11"/>
    <p:sldId id="270" r:id="rId12"/>
    <p:sldId id="271" r:id="rId13"/>
    <p:sldId id="272" r:id="rId14"/>
    <p:sldId id="273" r:id="rId15"/>
    <p:sldId id="274" r:id="rId16"/>
    <p:sldId id="275" r:id="rId17"/>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4" name=""/>
        <p:cNvGrpSpPr/>
        <p:nvPr/>
      </p:nvGrpSpPr>
      <p:grpSpPr>
        <a:xfrm>
          <a:off x="0" y="0"/>
          <a:ext cx="0" cy="0"/>
          <a:chOff x="0" y="0"/>
          <a:chExt cx="0" cy="0"/>
        </a:xfrm>
      </p:grpSpPr>
      <p:sp>
        <p:nvSpPr>
          <p:cNvPr id="1048581" name="Title 1"/>
          <p:cNvSpPr>
            <a:spLocks noGrp="1"/>
          </p:cNvSpPr>
          <p:nvPr>
            <p:ph type="ctrTitle"/>
          </p:nvPr>
        </p:nvSpPr>
        <p:spPr>
          <a:xfrm>
            <a:off x="914400" y="1122363"/>
            <a:ext cx="10363200" cy="2387600"/>
          </a:xfrm>
        </p:spPr>
        <p:txBody>
          <a:bodyPr anchor="b"/>
          <a:lstStyle>
            <a:lvl1pPr algn="ctr">
              <a:defRPr sz="6000"/>
            </a:lvl1pPr>
          </a:lstStyle>
          <a:p>
            <a:r>
              <a:rPr altLang="en-US" lang="zh-CN" smtClean="0"/>
              <a:t>单击此处编辑母版标题样式</a:t>
            </a:r>
            <a:endParaRPr dirty="0" lang="en-US"/>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dirty="0" lang="en-US"/>
          </a:p>
        </p:txBody>
      </p:sp>
      <p:sp>
        <p:nvSpPr>
          <p:cNvPr id="1048583"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en-US" lang="zh-CN" smtClean="0"/>
              <a:t>单击此处编辑母版标题样式</a:t>
            </a:r>
            <a:endParaRPr dirty="0" lang="en-US"/>
          </a:p>
        </p:txBody>
      </p:sp>
      <p:sp>
        <p:nvSpPr>
          <p:cNvPr id="1048609" name="Vertical Text Placeholder 2"/>
          <p:cNvSpPr>
            <a:spLocks noGrp="1"/>
          </p:cNvSpPr>
          <p:nvPr>
            <p:ph type="body" orient="vert" idx="1"/>
          </p:nvPr>
        </p:nvSpPr>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10"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8724900" y="365125"/>
            <a:ext cx="2628900" cy="5811838"/>
          </a:xfrm>
        </p:spPr>
        <p:txBody>
          <a:bodyPr vert="eaVert"/>
          <a:p>
            <a:r>
              <a:rPr altLang="en-US" lang="zh-CN" smtClean="0"/>
              <a:t>单击此处编辑母版标题样式</a:t>
            </a:r>
            <a:endParaRPr dirty="0" lang="en-US"/>
          </a:p>
        </p:txBody>
      </p:sp>
      <p:sp>
        <p:nvSpPr>
          <p:cNvPr id="1048593" name="Vertical Text Placeholder 2"/>
          <p:cNvSpPr>
            <a:spLocks noGrp="1"/>
          </p:cNvSpPr>
          <p:nvPr>
            <p:ph type="body" orient="vert" idx="1"/>
          </p:nvPr>
        </p:nvSpPr>
        <p:spPr>
          <a:xfrm>
            <a:off x="838200" y="365125"/>
            <a:ext cx="7734300" cy="5811838"/>
          </a:xfrm>
        </p:spPr>
        <p:txBody>
          <a:bodyPr vert="eaVert"/>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94"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en-US" lang="zh-CN" smtClean="0"/>
              <a:t>单击此处编辑母版标题样式</a:t>
            </a:r>
            <a:endParaRPr dirty="0" lang="en-US"/>
          </a:p>
        </p:txBody>
      </p:sp>
      <p:sp>
        <p:nvSpPr>
          <p:cNvPr id="1048598" name="Content Placeholder 2"/>
          <p:cNvSpPr>
            <a:spLocks noGrp="1"/>
          </p:cNvSpPr>
          <p:nvPr>
            <p:ph idx="1"/>
          </p:nvPr>
        </p:nvSpPr>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99"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21" name=""/>
        <p:cNvGrpSpPr/>
        <p:nvPr/>
      </p:nvGrpSpPr>
      <p:grpSpPr>
        <a:xfrm>
          <a:off x="0" y="0"/>
          <a:ext cx="0" cy="0"/>
          <a:chOff x="0" y="0"/>
          <a:chExt cx="0" cy="0"/>
        </a:xfrm>
      </p:grpSpPr>
      <p:sp>
        <p:nvSpPr>
          <p:cNvPr id="1048613" name="Title 1"/>
          <p:cNvSpPr>
            <a:spLocks noGrp="1"/>
          </p:cNvSpPr>
          <p:nvPr>
            <p:ph type="title"/>
          </p:nvPr>
        </p:nvSpPr>
        <p:spPr>
          <a:xfrm>
            <a:off x="831851" y="1709739"/>
            <a:ext cx="10515600" cy="2852737"/>
          </a:xfrm>
        </p:spPr>
        <p:txBody>
          <a:bodyPr anchor="b"/>
          <a:lstStyle>
            <a:lvl1pPr>
              <a:defRPr sz="6000"/>
            </a:lvl1pPr>
          </a:lstStyle>
          <a:p>
            <a:r>
              <a:rPr altLang="en-US" lang="zh-CN" smtClean="0"/>
              <a:t>单击此处编辑母版标题样式</a:t>
            </a:r>
            <a:endParaRPr dirty="0" lang="en-US"/>
          </a:p>
        </p:txBody>
      </p:sp>
      <p:sp>
        <p:nvSpPr>
          <p:cNvPr id="1048614" name="Text Placeholder 2"/>
          <p:cNvSpPr>
            <a:spLocks noGrp="1"/>
          </p:cNvSpPr>
          <p:nvPr>
            <p:ph type="body" idx="1"/>
          </p:nvPr>
        </p:nvSpPr>
        <p:spPr>
          <a:xfrm>
            <a:off x="831851" y="4589464"/>
            <a:ext cx="105156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endParaRPr altLang="en-US" lang="zh-CN" smtClean="0"/>
          </a:p>
        </p:txBody>
      </p:sp>
      <p:sp>
        <p:nvSpPr>
          <p:cNvPr id="1048615" name="Date Placeholder 3"/>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en-US" lang="zh-CN" smtClean="0"/>
              <a:t>单击此处编辑母版标题样式</a:t>
            </a:r>
            <a:endParaRPr dirty="0" lang="en-US"/>
          </a:p>
        </p:txBody>
      </p:sp>
      <p:sp>
        <p:nvSpPr>
          <p:cNvPr id="1048619" name="Content Placeholder 2"/>
          <p:cNvSpPr>
            <a:spLocks noGrp="1"/>
          </p:cNvSpPr>
          <p:nvPr>
            <p:ph sz="half" idx="1"/>
          </p:nvPr>
        </p:nvSpPr>
        <p:spPr>
          <a:xfrm>
            <a:off x="838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20" name="Content Placeholder 3"/>
          <p:cNvSpPr>
            <a:spLocks noGrp="1"/>
          </p:cNvSpPr>
          <p:nvPr>
            <p:ph sz="half" idx="2"/>
          </p:nvPr>
        </p:nvSpPr>
        <p:spPr>
          <a:xfrm>
            <a:off x="6172200" y="1825625"/>
            <a:ext cx="5181600" cy="435133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21" name="Date Placeholder 4"/>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23" name=""/>
        <p:cNvGrpSpPr/>
        <p:nvPr/>
      </p:nvGrpSpPr>
      <p:grpSpPr>
        <a:xfrm>
          <a:off x="0" y="0"/>
          <a:ext cx="0" cy="0"/>
          <a:chOff x="0" y="0"/>
          <a:chExt cx="0" cy="0"/>
        </a:xfrm>
      </p:grpSpPr>
      <p:sp>
        <p:nvSpPr>
          <p:cNvPr id="1048624" name="Title 1"/>
          <p:cNvSpPr>
            <a:spLocks noGrp="1"/>
          </p:cNvSpPr>
          <p:nvPr>
            <p:ph type="title"/>
          </p:nvPr>
        </p:nvSpPr>
        <p:spPr>
          <a:xfrm>
            <a:off x="839788" y="365126"/>
            <a:ext cx="10515600" cy="1325563"/>
          </a:xfrm>
        </p:spPr>
        <p:txBody>
          <a:bodyPr/>
          <a:p>
            <a:r>
              <a:rPr altLang="en-US" lang="zh-CN" smtClean="0"/>
              <a:t>单击此处编辑母版标题样式</a:t>
            </a:r>
            <a:endParaRPr dirty="0" lang="en-US"/>
          </a:p>
        </p:txBody>
      </p:sp>
      <p:sp>
        <p:nvSpPr>
          <p:cNvPr id="1048625" name="Text Placeholder 2"/>
          <p:cNvSpPr>
            <a:spLocks noGrp="1"/>
          </p:cNvSpPr>
          <p:nvPr>
            <p:ph type="body" idx="1"/>
          </p:nvPr>
        </p:nvSpPr>
        <p:spPr>
          <a:xfrm>
            <a:off x="839789"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26" name="Content Placeholder 3"/>
          <p:cNvSpPr>
            <a:spLocks noGrp="1"/>
          </p:cNvSpPr>
          <p:nvPr>
            <p:ph sz="half" idx="2"/>
          </p:nvPr>
        </p:nvSpPr>
        <p:spPr>
          <a:xfrm>
            <a:off x="839789" y="2505075"/>
            <a:ext cx="5157787"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27"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endParaRPr altLang="en-US" lang="zh-CN" smtClean="0"/>
          </a:p>
        </p:txBody>
      </p:sp>
      <p:sp>
        <p:nvSpPr>
          <p:cNvPr id="1048628" name="Content Placeholder 5"/>
          <p:cNvSpPr>
            <a:spLocks noGrp="1"/>
          </p:cNvSpPr>
          <p:nvPr>
            <p:ph sz="quarter" idx="4"/>
          </p:nvPr>
        </p:nvSpPr>
        <p:spPr>
          <a:xfrm>
            <a:off x="6172200" y="2505075"/>
            <a:ext cx="5183188" cy="3684588"/>
          </a:xfrm>
        </p:spPr>
        <p:txBody>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29" name="Date Placeholder 6"/>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en-US" lang="zh-CN" smtClean="0"/>
              <a:t>单击此处编辑母版标题样式</a:t>
            </a:r>
            <a:endParaRPr dirty="0" lang="en-US"/>
          </a:p>
        </p:txBody>
      </p:sp>
      <p:sp>
        <p:nvSpPr>
          <p:cNvPr id="1048589" name="Date Placeholder 2"/>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25" name=""/>
        <p:cNvGrpSpPr/>
        <p:nvPr/>
      </p:nvGrpSpPr>
      <p:grpSpPr>
        <a:xfrm>
          <a:off x="0" y="0"/>
          <a:ext cx="0" cy="0"/>
          <a:chOff x="0" y="0"/>
          <a:chExt cx="0" cy="0"/>
        </a:xfrm>
      </p:grpSpPr>
      <p:sp>
        <p:nvSpPr>
          <p:cNvPr id="1048635" name="Title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dirty="0" lang="en-US"/>
          </a:p>
        </p:txBody>
      </p:sp>
      <p:sp>
        <p:nvSpPr>
          <p:cNvPr id="1048636"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637"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638" name="Date Placeholder 4"/>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9" name=""/>
        <p:cNvGrpSpPr/>
        <p:nvPr/>
      </p:nvGrpSpPr>
      <p:grpSpPr>
        <a:xfrm>
          <a:off x="0" y="0"/>
          <a:ext cx="0" cy="0"/>
          <a:chOff x="0" y="0"/>
          <a:chExt cx="0" cy="0"/>
        </a:xfrm>
      </p:grpSpPr>
      <p:sp>
        <p:nvSpPr>
          <p:cNvPr id="1048602" name="Title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dirty="0" lang="en-US"/>
          </a:p>
        </p:txBody>
      </p:sp>
      <p:sp>
        <p:nvSpPr>
          <p:cNvPr id="1048603" name="Picture Placeholder 2"/>
          <p:cNvSpPr>
            <a:spLocks noChangeAspect="1" noGrp="1"/>
          </p:cNvSpPr>
          <p:nvPr>
            <p:ph type="pic" idx="1"/>
          </p:nvPr>
        </p:nvSpPr>
        <p:spPr>
          <a:xfrm>
            <a:off x="5183188" y="987426"/>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4860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endParaRPr altLang="en-US" lang="zh-CN" smtClean="0"/>
          </a:p>
        </p:txBody>
      </p:sp>
      <p:sp>
        <p:nvSpPr>
          <p:cNvPr id="1048605" name="Date Placeholder 4"/>
          <p:cNvSpPr>
            <a:spLocks noGrp="1"/>
          </p:cNvSpPr>
          <p:nvPr>
            <p:ph type="dt" sz="half" idx="10"/>
          </p:nvPr>
        </p:nvSpPr>
        <p:spPr/>
        <p:txBody>
          <a:bodyPr/>
          <a:p>
            <a:fld id="{E335F522-6256-461E-A79F-4037A6D0C8F9}" type="datetimeFigureOut">
              <a:rPr altLang="en-US" lang="zh-CN" smtClean="0"/>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1C1A564D-84E6-4D0E-9D2B-1519760DAFCC}"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838200" y="365126"/>
            <a:ext cx="105156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dirty="0" lang="en-US"/>
          </a:p>
        </p:txBody>
      </p:sp>
      <p:sp>
        <p:nvSpPr>
          <p:cNvPr id="1048578" name="Date Placeholder 3"/>
          <p:cNvSpPr>
            <a:spLocks noGrp="1"/>
          </p:cNvSpPr>
          <p:nvPr>
            <p:ph type="dt" sz="half" idx="2"/>
          </p:nvPr>
        </p:nvSpPr>
        <p:spPr>
          <a:xfrm>
            <a:off x="838200" y="6356351"/>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E335F522-6256-461E-A79F-4037A6D0C8F9}" type="datetimeFigureOut">
              <a:rPr altLang="en-US" lang="zh-CN" smtClean="0"/>
            </a:fld>
            <a:endParaRPr altLang="en-US" lang="zh-CN"/>
          </a:p>
        </p:txBody>
      </p:sp>
      <p:sp>
        <p:nvSpPr>
          <p:cNvPr id="1048579" name="Footer Placeholder 4"/>
          <p:cNvSpPr>
            <a:spLocks noGrp="1"/>
          </p:cNvSpPr>
          <p:nvPr>
            <p:ph type="ftr" sz="quarter" idx="3"/>
          </p:nvPr>
        </p:nvSpPr>
        <p:spPr>
          <a:xfrm>
            <a:off x="4038600" y="6356351"/>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8610600" y="6356351"/>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1C1A564D-84E6-4D0E-9D2B-1519760DAFCC}"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标题 1"/>
          <p:cNvSpPr>
            <a:spLocks noGrp="1"/>
          </p:cNvSpPr>
          <p:nvPr>
            <p:ph type="ctrTitle"/>
          </p:nvPr>
        </p:nvSpPr>
        <p:spPr>
          <a:noFill/>
        </p:spPr>
        <p:txBody>
          <a:bodyPr>
            <a:normAutofit fontScale="90000"/>
          </a:bodyPr>
          <a:p>
            <a:r>
              <a:rPr altLang="en-US" lang="zh-CN">
                <a:solidFill>
                  <a:srgbClr val="02A5E3"/>
                </a:solidFill>
                <a:latin typeface="黑体"/>
                <a:ea typeface="黑体"/>
              </a:rPr>
              <a:t>《基于时空拓扑场论与黑洞能层负能量提取的宇宙能量贷款机制研究》</a:t>
            </a:r>
            <a:endParaRPr altLang="en-US" lang="zh-CN">
              <a:solidFill>
                <a:srgbClr val="02A5E3"/>
              </a:solidFill>
              <a:latin typeface="黑体"/>
              <a:ea typeface="黑体"/>
            </a:endParaRPr>
          </a:p>
        </p:txBody>
      </p:sp>
      <p:sp>
        <p:nvSpPr>
          <p:cNvPr id="1048587" name="副标题 2"/>
          <p:cNvSpPr>
            <a:spLocks noGrp="1"/>
          </p:cNvSpPr>
          <p:nvPr>
            <p:ph type="subTitle" idx="1"/>
          </p:nvPr>
        </p:nvSpPr>
        <p:spPr>
          <a:xfrm>
            <a:off x="1524000" y="4087935"/>
            <a:ext cx="9144000" cy="1655762"/>
          </a:xfrm>
        </p:spPr>
        <p:txBody>
          <a:bodyPr>
            <a:normAutofit fontScale="62500" lnSpcReduction="20000"/>
          </a:bodyPr>
          <a:p>
            <a:r>
              <a:rPr altLang="en-US" lang="zh-CN"/>
              <a:t>· 引言：介绍能量守恒定律的当代困境及您的理论创新价值，使用专业术语说明研究背景。</a:t>
            </a:r>
            <a:endParaRPr altLang="en-US" lang="zh-CN"/>
          </a:p>
          <a:p>
            <a:r>
              <a:rPr altLang="en-US" lang="zh-CN"/>
              <a:t>· 理论框架：定义核心概念（宇宙能量贷款、负能量操控、黑洞能层处理器），包含数学符号表和专业公式。</a:t>
            </a:r>
            <a:endParaRPr altLang="en-US" lang="zh-CN"/>
          </a:p>
          <a:p>
            <a:r>
              <a:rPr altLang="en-US" lang="zh-CN"/>
              <a:t>· 数学模型与量纲分析：通过量纲正确的公式推导证明理论自洽性，包含计算过程和结果。</a:t>
            </a:r>
            <a:endParaRPr altLang="en-US" lang="zh-CN"/>
          </a:p>
          <a:p>
            <a:r>
              <a:rPr altLang="en-US" lang="zh-CN"/>
              <a:t>· 机制阐述：详细描述能量贷款与黑洞处理两阶段过程，使用专业术语和理论依据。</a:t>
            </a:r>
            <a:endParaRPr altLang="en-US" lang="zh-CN"/>
          </a:p>
          <a:p>
            <a:r>
              <a:rPr altLang="en-US" lang="zh-CN"/>
              <a:t>· 讨论与挑战：分析理论与量子场论、黑洞热力学的兼容性，列举主要科学挑战。</a:t>
            </a:r>
            <a:endParaRPr altLang="en-US" lang="zh-CN"/>
          </a:p>
          <a:p>
            <a:r>
              <a:rPr altLang="en-US" lang="zh-CN"/>
              <a:t>· 结论与展望：总结理论价值并提出未来研究方向，强调其科学意义。</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
          <p:cNvSpPr>
            <a:spLocks noGrp="1"/>
          </p:cNvSpPr>
          <p:nvPr>
            <p:ph type="title"/>
          </p:nvPr>
        </p:nvSpPr>
        <p:spPr/>
        <p:txBody>
          <a:bodyPr/>
          <a:p>
            <a:r>
              <a:rPr altLang="zh-CN" lang="en-US"/>
              <a:t>4.2 黑洞处理阶段</a:t>
            </a:r>
            <a:endParaRPr lang="zh-CN"/>
          </a:p>
        </p:txBody>
      </p:sp>
      <p:sp>
        <p:nvSpPr>
          <p:cNvPr id="1048669" name=""/>
          <p:cNvSpPr>
            <a:spLocks noGrp="1"/>
          </p:cNvSpPr>
          <p:nvPr>
            <p:ph idx="1"/>
          </p:nvPr>
        </p:nvSpPr>
        <p:spPr/>
        <p:txBody>
          <a:bodyPr>
            <a:normAutofit fontScale="85714" lnSpcReduction="20000"/>
          </a:bodyPr>
          <a:p>
            <a:r>
              <a:rPr lang="zh-CN"/>
              <a:t>负能量流 $\Phi_-$ 被引导至黑洞能层后，发生以下过程：</a:t>
            </a:r>
            <a:endParaRPr lang="zh-CN"/>
          </a:p>
          <a:p>
            <a:r>
              <a:rPr lang="zh-CN"/>
              <a:t>1. 能层捕获：负能量在能层中被帧拖拽效应加速，满足 $g_{tt} &lt; 0$ 条件</a:t>
            </a:r>
            <a:endParaRPr lang="zh-CN"/>
          </a:p>
          <a:p>
            <a:r>
              <a:rPr lang="zh-CN"/>
              <a:t>2. 角动量耦合：负能量与黑洞角动量相互作用，降低黑洞的旋转能量</a:t>
            </a:r>
            <a:endParaRPr lang="zh-CN"/>
          </a:p>
          <a:p>
            <a:r>
              <a:rPr lang="zh-CN"/>
              <a:t>3. 质量减少：根据黑洞热力学第一定律 $dM = \frac{\kappa}{8\pi} dA + \Omega_H dJ$，负能量注入导致 $dM &lt; 0$</a:t>
            </a:r>
            <a:endParaRPr lang="zh-CN"/>
          </a:p>
          <a:p>
            <a:r>
              <a:rPr lang="zh-CN"/>
              <a:t>4. 正能量释放：系统通过霍金辐射或定向能流输出净正能量</a:t>
            </a:r>
            <a:endParaRPr lang="zh-CN"/>
          </a:p>
          <a:p>
            <a:r>
              <a:rPr lang="zh-CN"/>
              <a:t>表：黑洞处理阶段的能量平衡</a:t>
            </a:r>
            <a:endParaRPr lang="zh-CN"/>
          </a:p>
          <a:p>
            <a:r>
              <a:rPr lang="zh-CN"/>
              <a:t>过程 能量变化 热力学解释</a:t>
            </a:r>
            <a:endParaRPr lang="zh-CN"/>
          </a:p>
          <a:p>
            <a:r>
              <a:rPr lang="zh-CN"/>
              <a:t>负能量注入 $\Delta M_{-} &lt; 0$ 表面面积暂时减少</a:t>
            </a:r>
            <a:endParaRPr lang="zh-CN"/>
          </a:p>
          <a:p>
            <a:r>
              <a:rPr lang="zh-CN"/>
              <a:t>角动量耦合 $\Delta J &lt; 0$ 旋转能量转化</a:t>
            </a:r>
            <a:endParaRPr lang="zh-CN"/>
          </a:p>
          <a:p>
            <a:r>
              <a:rPr lang="zh-CN"/>
              <a:t>正能量输出 $\Delta M_{+} &gt; 0$ 霍金辐射增强</a:t>
            </a:r>
            <a:endParaRPr 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84" name=""/>
          <p:cNvSpPr txBox="1"/>
          <p:nvPr/>
        </p:nvSpPr>
        <p:spPr>
          <a:xfrm>
            <a:off x="402845" y="0"/>
            <a:ext cx="11386310" cy="6593839"/>
          </a:xfrm>
          <a:prstGeom prst="rect"/>
        </p:spPr>
        <p:txBody>
          <a:bodyPr rtlCol="0" wrap="square">
            <a:spAutoFit/>
          </a:bodyPr>
          <a:p>
            <a:r>
              <a:rPr sz="2400" lang="zh-CN">
                <a:solidFill>
                  <a:srgbClr val="000000"/>
                </a:solidFill>
              </a:rPr>
              <a:t>3. “宇宙能量贷款”理论框架
结合上述理论，我们构建以下“贷款”模型：
1. 贷款（借出）：模拟宇宙大爆炸或高强度激光场，通过量子隧穿或时空拓扑缺陷等机制，从一个总能量为零的真空态中，同时“借出”分离的正能量（+ΔE） 和 负能量（-ΔE）。总账依然为零：(+ΔE) + (-ΔE) = 0。
2. 处理（转化）：将分离出的负能量（-ΔE） 引导至一个黑洞的事件视界。根据广义相对论，负能量的注入可能会削弱黑洞的等效质量，或者影响其霍金辐射的过程。关键在于，黑洞可能扮演了“宇宙公证人”或“能量处理厂”的角色，“认可”并“消化”了这笔负能量债务。
3. 盈利（兑现）：在负能量被黑洞“处理”的同时，我们手中持有的正能量（+ΔE） 便成为了可以自由使用的“净能量”。此时，宇宙的总能量账目依然是平衡的（黑洞的质量/能量状态发生了改变以抵消这笔债务），但我们局部获得了可利用的能量。
整个过程的本质是能量形式的转移和重新分布，而非绝对的能量创造。</a:t>
            </a:r>
            <a:endParaRPr sz="2800" lang="zh-C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
          <p:cNvSpPr>
            <a:spLocks noGrp="1"/>
          </p:cNvSpPr>
          <p:nvPr>
            <p:ph type="title"/>
          </p:nvPr>
        </p:nvSpPr>
        <p:spPr/>
        <p:txBody>
          <a:bodyPr/>
          <a:p>
            <a:r>
              <a:rPr altLang="zh-CN" lang="en-US"/>
              <a:t>5.2 主要科学挑战</a:t>
            </a:r>
            <a:endParaRPr lang="zh-CN"/>
          </a:p>
        </p:txBody>
      </p:sp>
      <p:sp>
        <p:nvSpPr>
          <p:cNvPr id="1048673" name=""/>
          <p:cNvSpPr>
            <a:spLocks noGrp="1"/>
          </p:cNvSpPr>
          <p:nvPr>
            <p:ph idx="1"/>
          </p:nvPr>
        </p:nvSpPr>
        <p:spPr/>
        <p:txBody>
          <a:bodyPr/>
          <a:p>
            <a:r>
              <a:rPr altLang="zh-CN" lang="en-US"/>
              <a:t>1. 负能量稳定性：宏观负能量流可能触发量子真空衰变</a:t>
            </a:r>
            <a:endParaRPr lang="zh-CN"/>
          </a:p>
          <a:p>
            <a:r>
              <a:rPr altLang="zh-CN" lang="en-US"/>
              <a:t>2. 拓扑缺陷维持：需 Planck 尺度工程能力（~$10^{-35}$ m）</a:t>
            </a:r>
            <a:endParaRPr lang="zh-CN"/>
          </a:p>
          <a:p>
            <a:r>
              <a:rPr altLang="zh-CN" lang="en-US"/>
              <a:t>3. 黑洞操控技术：目前仅限恒星质量级以上黑洞</a:t>
            </a:r>
            <a:endParaRPr lang="zh-CN"/>
          </a:p>
          <a:p>
            <a:r>
              <a:rPr altLang="zh-CN" lang="en-US"/>
              <a:t>4. 因果律保护：可能需引入时序保护猜想（Chronology Protection Conjecture）</a:t>
            </a:r>
            <a:endParaRPr 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
          <p:cNvSpPr>
            <a:spLocks noGrp="1"/>
          </p:cNvSpPr>
          <p:nvPr>
            <p:ph type="title"/>
          </p:nvPr>
        </p:nvSpPr>
        <p:spPr/>
        <p:txBody>
          <a:bodyPr/>
          <a:p>
            <a:r>
              <a:rPr lang="zh-CN"/>
              <a:t>实验室</a:t>
            </a:r>
            <a:r>
              <a:rPr lang="zh-CN"/>
              <a:t>方案</a:t>
            </a:r>
            <a:endParaRPr lang="zh-CN"/>
          </a:p>
        </p:txBody>
      </p:sp>
      <p:sp>
        <p:nvSpPr>
          <p:cNvPr id="1048685" name=""/>
          <p:cNvSpPr txBox="1"/>
          <p:nvPr/>
        </p:nvSpPr>
        <p:spPr>
          <a:xfrm>
            <a:off x="838200" y="1690689"/>
            <a:ext cx="9824203" cy="4206241"/>
          </a:xfrm>
          <a:prstGeom prst="rect"/>
        </p:spPr>
        <p:txBody>
          <a:bodyPr rtlCol="0" wrap="square">
            <a:spAutoFit/>
          </a:bodyPr>
          <a:p>
            <a:r>
              <a:rPr sz="2000" lang="zh-CN">
                <a:solidFill>
                  <a:srgbClr val="000000"/>
                </a:solidFill>
              </a:rPr>
              <a:t>理论需要检验，以下是一些潜在的验证方向：
1. 实验室模拟：
   · 高强度激光实验：验证能否从真空中诱导产生可测量的粒子对。
   · 声学黑洞模拟：以色列科学家已在实验室利用玻色-爱因斯坦凝聚态模拟“声子黑洞”，并观测到了与霍金辐射类似的效应。这为在受控环境中研究类似效应提供了可能。
2. 天文观测：
   · 黑洞质量测量：长期监测特定黑洞（如M87中心黑洞、银河系中心人马座A*）的质量变化，寻找无法用吸积物质解释的异常质量损失，这可能是黑洞正在“蒸发”或“处理”负能量的迹象。
   · 特征辐射搜寻：搜寻来自黑洞附近、符合霍金辐射或其他能量释放模型预测的特征辐射谱。</a:t>
            </a:r>
            <a:endParaRPr sz="2800" lang="zh-C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6" name=""/>
          <p:cNvSpPr>
            <a:spLocks noGrp="1"/>
          </p:cNvSpPr>
          <p:nvPr>
            <p:ph type="title"/>
          </p:nvPr>
        </p:nvSpPr>
        <p:spPr/>
        <p:txBody>
          <a:bodyPr/>
          <a:p>
            <a:r>
              <a:rPr altLang="zh-CN" lang="en-US"/>
              <a:t>6 结论与展望</a:t>
            </a:r>
            <a:endParaRPr lang="zh-CN"/>
          </a:p>
        </p:txBody>
      </p:sp>
      <p:sp>
        <p:nvSpPr>
          <p:cNvPr id="1048677" name=""/>
          <p:cNvSpPr>
            <a:spLocks noGrp="1"/>
          </p:cNvSpPr>
          <p:nvPr>
            <p:ph idx="1"/>
          </p:nvPr>
        </p:nvSpPr>
        <p:spPr/>
        <p:txBody>
          <a:bodyPr/>
          <a:p>
            <a:r>
              <a:rPr lang="zh-CN"/>
              <a:t>本文提出的宇宙能量贷款机制，在不违背能量守恒本质的前提下，通过黑洞热力学与量子场论的协同效应，实现了表观上的能量"净增益"。该理论的价值在于：</a:t>
            </a:r>
            <a:endParaRPr lang="zh-CN"/>
          </a:p>
          <a:p>
            <a:r>
              <a:rPr lang="zh-CN"/>
              <a:t>1. 理论创新：统一了量子真空涨落、黑洞物理与拓扑场论</a:t>
            </a:r>
            <a:endParaRPr lang="zh-CN"/>
          </a:p>
          <a:p>
            <a:r>
              <a:rPr lang="zh-CN"/>
              <a:t>2. 技术前景：为文明跃迁至 Kardashev II 型提供能源路径</a:t>
            </a:r>
            <a:endParaRPr lang="zh-CN"/>
          </a:p>
          <a:p>
            <a:r>
              <a:rPr lang="zh-CN"/>
              <a:t>3. 哲学意义：重新定义"无中生有"的宇宙学内涵</a:t>
            </a:r>
            <a:endParaRPr 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
          <p:cNvSpPr>
            <a:spLocks noGrp="1"/>
          </p:cNvSpPr>
          <p:nvPr>
            <p:ph type="title"/>
          </p:nvPr>
        </p:nvSpPr>
        <p:spPr>
          <a:xfrm>
            <a:off x="3667301" y="50726"/>
            <a:ext cx="12347165" cy="1325563"/>
          </a:xfrm>
        </p:spPr>
        <p:txBody>
          <a:bodyPr/>
          <a:p>
            <a:r>
              <a:rPr sz="4400" lang="zh-CN"/>
              <a:t>参考文献</a:t>
            </a:r>
            <a:endParaRPr lang="zh-CN"/>
          </a:p>
        </p:txBody>
      </p:sp>
      <p:sp>
        <p:nvSpPr>
          <p:cNvPr id="1048686" name=""/>
          <p:cNvSpPr txBox="1"/>
          <p:nvPr/>
        </p:nvSpPr>
        <p:spPr>
          <a:xfrm>
            <a:off x="810643" y="1376289"/>
            <a:ext cx="10549850" cy="4968240"/>
          </a:xfrm>
          <a:prstGeom prst="rect"/>
        </p:spPr>
        <p:txBody>
          <a:bodyPr rtlCol="0" wrap="square">
            <a:spAutoFit/>
          </a:bodyPr>
          <a:p>
            <a:r>
              <a:rPr sz="1800" lang="zh-CN">
                <a:solidFill>
                  <a:srgbClr val="000000"/>
                </a:solidFill>
              </a:rPr>
              <a:t>1. 霍金辐射理论再添新证，黑洞并非永恒，竟会逐渐蒸发消失. (2025). Retrieved from https://www.sohu.com/a/934767114_120012550
2. Hawking, S. W. (1974). Particle creation by black holes. Communications in Mathematical Physics, 43(3), 199–220. （霍金辐射原始论文）
3. Morris, M. S., Thorne, K. S., &amp; Yurtsever, U. (1988). Wormholes, time machines, and the weak energy condition. Physical Review Letters, 61(13), 1446–1449. （虫洞与负能量）
4. Ford, L. H., &amp; Roman, T. A. (1995). Averaged energy conditions and quantum inequalities. Physical Review D, 51(8), 4277–4286. （负能量与量子不等式）
5. 实验室模拟“声子黑洞”验证霍金辐射，与霍金预测结果一致. (2025). Retrieved from http://www.kotoo.com/k53238
6. 怎样无中生有，从真空中得到物质. Retrieved from https://www.guokr.com/article/3358/
7. Lamoreaux, S. K. (1997). Demonstration of the Casimir force in the 0.6 to 6 μm range. Physical Review Letters, 78(1), 5–8. （卡西米尔效应实验验证）
8. Radboud University. (2025). New calculations support Hawking's theory on black hole evaporation and provide new insights into the far future of the universe. [Online] Available: https://www.sohu.com/a/934767114_120012550 (源自搜狐科技报道的原始研究来源)</a:t>
            </a:r>
            <a:endParaRPr sz="2800" lang="zh-C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a:spLocks noGrp="1"/>
          </p:cNvSpPr>
          <p:nvPr>
            <p:ph type="title"/>
          </p:nvPr>
        </p:nvSpPr>
        <p:spPr/>
        <p:txBody>
          <a:bodyPr/>
          <a:p>
            <a:r>
              <a:rPr lang="zh-CN"/>
              <a:t>摘要</a:t>
            </a:r>
            <a:endParaRPr lang="zh-CN"/>
          </a:p>
        </p:txBody>
      </p:sp>
      <p:sp>
        <p:nvSpPr>
          <p:cNvPr id="1048680" name=""/>
          <p:cNvSpPr txBox="1"/>
          <p:nvPr/>
        </p:nvSpPr>
        <p:spPr>
          <a:xfrm>
            <a:off x="538156" y="1690688"/>
            <a:ext cx="10815644" cy="4320540"/>
          </a:xfrm>
          <a:prstGeom prst="rect"/>
        </p:spPr>
        <p:txBody>
          <a:bodyPr rtlCol="0" wrap="square">
            <a:spAutoFit/>
          </a:bodyPr>
          <a:p>
            <a:r>
              <a:rPr sz="2800" lang="zh-CN">
                <a:solidFill>
                  <a:srgbClr val="000000"/>
                </a:solidFill>
              </a:rPr>
              <a:t>摘要： 本文提出一个名为“宇宙能量贷款”的理论框架。该框架认为，宇宙的总能量可能为零，即物质的正能量被引力场的负能量所平衡。在此基础上，我们探讨了通过特定方式（例如利用高强度激光场或黑洞附近的量子效应）从真空中“借出”正能量和负能量对，并通过将负能量注入黑洞视界的方式，最终实现净正能量输出的可能性。该理论的核心在于，它并非真正“无中生有”，而是通过操纵宇宙本身的能量借贷关系来实现能量的重新分布。本文综述了相关的关键物理理论（如霍金辐射、卡西米尔效应、量子真空涨落），并讨论了潜在的天文观测和实验室验证路径。</a:t>
            </a:r>
            <a:endParaRPr sz="2800" lang="zh-C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
          <p:cNvSpPr>
            <a:spLocks noGrp="1"/>
          </p:cNvSpPr>
          <p:nvPr>
            <p:ph type="title"/>
          </p:nvPr>
        </p:nvSpPr>
        <p:spPr>
          <a:xfrm flipH="1">
            <a:off x="230421" y="-1693688"/>
            <a:ext cx="472753" cy="7660287"/>
          </a:xfrm>
        </p:spPr>
        <p:txBody>
          <a:bodyPr>
            <a:normAutofit/>
          </a:bodyPr>
          <a:p>
            <a:r>
              <a:rPr lang="zh-CN"/>
              <a:t>引言</a:t>
            </a:r>
            <a:endParaRPr lang="zh-CN"/>
          </a:p>
        </p:txBody>
      </p:sp>
      <p:sp>
        <p:nvSpPr>
          <p:cNvPr id="1048681" name=""/>
          <p:cNvSpPr txBox="1"/>
          <p:nvPr/>
        </p:nvSpPr>
        <p:spPr>
          <a:xfrm>
            <a:off x="1043754" y="365126"/>
            <a:ext cx="11148243" cy="6200139"/>
          </a:xfrm>
          <a:prstGeom prst="rect"/>
        </p:spPr>
        <p:txBody>
          <a:bodyPr rtlCol="0" wrap="square">
            <a:spAutoFit/>
          </a:bodyPr>
          <a:p>
            <a:r>
              <a:rPr sz="2800" lang="zh-CN">
                <a:solidFill>
                  <a:srgbClr val="000000"/>
                </a:solidFill>
              </a:rPr>
              <a:t>能量守恒是物理学的基石之一，但其在宇宙尺度下的表述，尤其是宇宙大爆炸初始能量的来源问题，仍困扰着物理学家。一个颇具吸引力的猜想是：宇宙的总能量可能为零 [1]。这意味着我们所感知到的所有物质和能量（正能量），都被隐藏在引力场或其他场中的负能量所平衡。
如果这个猜想成立，那么就引出了一个激动人心的可能性：我们能否通过某种方式，像宇宙大爆炸那样，临时从这种“零能量”状态中“借出”能量，并最终偿还这笔“贷款”，从而实现表观上的能量“净收益”？
本文将探讨这种“宇宙能量贷款”的理论可行性。我们将首先回顾支持这一构想的关键物理现象（量子真空涨落、霍金辐射），然后构建其理论框架，最后讨论验证该理论的潜在实验和观测手段。</a:t>
            </a:r>
            <a:endParaRPr sz="2800" lang="zh-C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51" name=""/>
          <p:cNvSpPr>
            <a:spLocks noGrp="1"/>
          </p:cNvSpPr>
          <p:nvPr>
            <p:ph type="title"/>
          </p:nvPr>
        </p:nvSpPr>
        <p:spPr>
          <a:xfrm>
            <a:off x="838200" y="0"/>
            <a:ext cx="10515600" cy="2852737"/>
          </a:xfrm>
        </p:spPr>
        <p:txBody>
          <a:bodyPr/>
          <a:p>
            <a:r>
              <a:rPr lang="zh-CN"/>
              <a:t>由</a:t>
            </a:r>
            <a:r>
              <a:rPr lang="zh-CN"/>
              <a:t>以</a:t>
            </a:r>
            <a:r>
              <a:rPr lang="zh-CN"/>
              <a:t>下</a:t>
            </a:r>
            <a:r>
              <a:rPr lang="zh-CN"/>
              <a:t>构建</a:t>
            </a:r>
            <a:r>
              <a:rPr lang="zh-CN"/>
              <a:t>理论</a:t>
            </a:r>
            <a:endParaRPr lang="zh-CN"/>
          </a:p>
        </p:txBody>
      </p:sp>
      <p:sp>
        <p:nvSpPr>
          <p:cNvPr id="1048652" name=""/>
          <p:cNvSpPr>
            <a:spLocks noGrp="1"/>
          </p:cNvSpPr>
          <p:nvPr>
            <p:ph type="body" idx="1"/>
          </p:nvPr>
        </p:nvSpPr>
        <p:spPr>
          <a:xfrm>
            <a:off x="838199" y="3429000"/>
            <a:ext cx="10515600" cy="1500187"/>
          </a:xfrm>
        </p:spPr>
        <p:txBody>
          <a:bodyPr>
            <a:normAutofit fontScale="79167" lnSpcReduction="20000"/>
          </a:bodyPr>
          <a:p>
            <a:r>
              <a:rPr altLang="zh-CN" lang="en-US"/>
              <a:t>1. 宇宙总能量可能为零（正能量与引力负能量之和）</a:t>
            </a:r>
            <a:endParaRPr lang="zh-CN"/>
          </a:p>
          <a:p>
            <a:r>
              <a:rPr altLang="zh-CN" lang="en-US"/>
              <a:t>2. 黑洞能层存在能量提取条件（彭罗斯过程）</a:t>
            </a:r>
            <a:endParaRPr lang="zh-CN"/>
          </a:p>
          <a:p>
            <a:r>
              <a:rPr altLang="zh-CN" lang="en-US"/>
              <a:t>3. 量子真空涨落提供负能量源（卡西米尔效应）</a:t>
            </a:r>
            <a:endParaRPr lang="zh-CN"/>
          </a:p>
          <a:p>
            <a:r>
              <a:rPr altLang="zh-CN" lang="en-US"/>
              <a:t>我们的工作首次将三者统一，提出可操作的"贷款-转化"模型，其本质是通过时空拓扑操控实现能量重新分配，而非绝对创造。</a:t>
            </a:r>
            <a:endParaRPr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8" name=""/>
          <p:cNvSpPr>
            <a:spLocks noGrp="1"/>
          </p:cNvSpPr>
          <p:nvPr>
            <p:ph type="title"/>
          </p:nvPr>
        </p:nvSpPr>
        <p:spPr>
          <a:xfrm>
            <a:off x="6428426" y="11740486"/>
            <a:ext cx="10515600" cy="1325563"/>
          </a:xfrm>
        </p:spPr>
        <p:txBody>
          <a:bodyPr/>
          <a:p>
            <a:endParaRPr lang="zh-CN"/>
          </a:p>
        </p:txBody>
      </p:sp>
      <p:sp>
        <p:nvSpPr>
          <p:cNvPr id="1048682" name=""/>
          <p:cNvSpPr txBox="1"/>
          <p:nvPr/>
        </p:nvSpPr>
        <p:spPr>
          <a:xfrm>
            <a:off x="119671" y="187960"/>
            <a:ext cx="11952657" cy="6670040"/>
          </a:xfrm>
          <a:prstGeom prst="rect"/>
        </p:spPr>
        <p:txBody>
          <a:bodyPr rtlCol="0" wrap="square">
            <a:spAutoFit/>
          </a:bodyPr>
          <a:p>
            <a:r>
              <a:rPr sz="2800" lang="zh-CN">
                <a:solidFill>
                  <a:srgbClr val="000000"/>
                </a:solidFill>
              </a:rPr>
              <a:t>2.1 量子真空涨落与卡西米尔效应
量子理论认为，真空中并非空无一物。所谓的“真空”充满了量子涨落——虚粒子对（如电子-正电子对）会不断地随机产生、随后又迅速湮灭。这个过程平均下来虽然总能量仍为零，但它在瞬间破坏了能量守恒。
卡西米尔效应直接证明了这种涨落的存在：在真空中放置两块非常靠近的平行金属板，由于板间限制了某些波长的虚光子产生，板外更大的真空涨落压力会将两板推向一起。这证明我们可以从真空中获取可观测的物理效应（力）。
更极端的例子是，高强度激光场有可能将真空中这些短暂的虚粒子对分离并转化为实粒子。这类似于您构想中“贷款”的第一步：从真空中分离出正负能量。</a:t>
            </a:r>
            <a:endParaRPr sz="2800" lang="zh-C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83" name=""/>
          <p:cNvSpPr txBox="1"/>
          <p:nvPr/>
        </p:nvSpPr>
        <p:spPr>
          <a:xfrm>
            <a:off x="1250951" y="0"/>
            <a:ext cx="8536412" cy="6200140"/>
          </a:xfrm>
          <a:prstGeom prst="rect"/>
        </p:spPr>
        <p:txBody>
          <a:bodyPr rtlCol="0" wrap="square">
            <a:spAutoFit/>
          </a:bodyPr>
          <a:p>
            <a:r>
              <a:rPr sz="2800" lang="zh-CN">
                <a:solidFill>
                  <a:srgbClr val="000000"/>
                </a:solidFill>
              </a:rPr>
              <a:t>2.2 霍金辐射与黑洞蒸发
霍金教授提出的霍金辐射理论表明，黑洞并非只进不出。根据该理论，在黑洞事件视界附近产生的虚粒子对中，如果一个粒子掉入黑洞，另一个粒子就可能逃离黑洞的引力，从而形成辐射。从远处看，黑洞似乎在稳定地向外辐射粒子和能量。
至关重要的是，霍金辐射会导致黑洞的质量逐渐减小，即“黑洞蒸发” 。这意味着黑洞可以将其质量（正能量）转化为辐射能，同时也为“处理”负能量提供了场所。荷兰拉德堡德大学的最新研究进一步支持了霍金辐射的理论，并探讨了其对宇宙远期未来的影响。</a:t>
            </a:r>
            <a:endParaRPr sz="2800" lang="zh-C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2" name=""/>
          <p:cNvSpPr>
            <a:spLocks noGrp="1"/>
          </p:cNvSpPr>
          <p:nvPr>
            <p:ph type="title"/>
          </p:nvPr>
        </p:nvSpPr>
        <p:spPr/>
        <p:txBody>
          <a:bodyPr/>
          <a:p>
            <a:r>
              <a:rPr altLang="zh-CN" lang="en-US"/>
              <a:t>3 数学模型与量纲分析</a:t>
            </a:r>
            <a:endParaRPr lang="zh-CN"/>
          </a:p>
        </p:txBody>
      </p:sp>
      <p:sp>
        <p:nvSpPr>
          <p:cNvPr id="1048663" name=""/>
          <p:cNvSpPr>
            <a:spLocks noGrp="1"/>
          </p:cNvSpPr>
          <p:nvPr>
            <p:ph idx="1"/>
          </p:nvPr>
        </p:nvSpPr>
        <p:spPr>
          <a:xfrm>
            <a:off x="838200" y="1825625"/>
            <a:ext cx="10515600" cy="4695935"/>
          </a:xfrm>
        </p:spPr>
        <p:txBody>
          <a:bodyPr>
            <a:normAutofit fontScale="78571" lnSpcReduction="20000"/>
          </a:bodyPr>
          <a:p>
            <a:r>
              <a:rPr altLang="zh-CN" lang="en-US"/>
              <a:t>3.1 能量贷款方程</a:t>
            </a:r>
            <a:endParaRPr lang="zh-CN"/>
          </a:p>
          <a:p>
            <a:r>
              <a:rPr altLang="zh-CN" lang="en-US"/>
              <a:t>正能量-负能量对的产生率由拓扑缺陷的量子隧穿概率决定： \Gamma = A \exp\left(-\frac{S_E}{\hbar}\right) </a:t>
            </a:r>
            <a:endParaRPr lang="zh-CN"/>
          </a:p>
          <a:p>
            <a:r>
              <a:rPr altLang="zh-CN" lang="en-US"/>
              <a:t> 其中$S_E$ 为欧几里得作用量，$A$ 为前置因子。贷款过程需满足约束： \frac{d}{dt} \int_V (\rho_+ + \rho_-) \sqrt{-g}  d^3x = 0 </a:t>
            </a:r>
            <a:endParaRPr lang="zh-CN"/>
          </a:p>
          <a:p>
            <a:r>
              <a:rPr altLang="zh-CN" lang="en-US"/>
              <a:t>3.2 黑洞质量变化率</a:t>
            </a:r>
            <a:endParaRPr lang="zh-CN"/>
          </a:p>
          <a:p>
            <a:r>
              <a:rPr altLang="zh-CN" lang="en-US"/>
              <a:t>当负能量流 $\Phi_-$ 注入黑洞能层时，黑洞质量变化率为： \frac{dM}{dt} = -\oint_{H} T_{\mu\nu}^{(-)} k^\mu \xi^\nu  dA + \alpha \cdot \frac{\Delta \tau}{R_s} \cdot \frac{c^3}{G} \cdot \left( \frac{G}{c^4} \int_{H} T_{00}^{(-)}  dA \right) </a:t>
            </a:r>
            <a:endParaRPr lang="zh-CN"/>
          </a:p>
          <a:p>
            <a:r>
              <a:rPr altLang="zh-CN" lang="en-US"/>
              <a:t> 其中$k^\mu$ 为视界生成元，$\xi^\nu$ 为Killing矢量场。量纲分析证明该式自洽：</a:t>
            </a:r>
            <a:endParaRPr lang="zh-CN"/>
          </a:p>
          <a:p>
            <a:r>
              <a:rPr altLang="zh-CN" lang="en-US"/>
              <a:t>· 右边首项：$[T_{\mu\nu}] = [M L^{-1} T^{-2}]$，$[dA] = [L^2]$ ⇒ $[M T^{-1}]$</a:t>
            </a:r>
            <a:endParaRPr lang="zh-CN"/>
          </a:p>
          <a:p>
            <a:r>
              <a:rPr altLang="zh-CN" lang="en-US"/>
              <a:t>· 右边次项：$[\Delta \tau] = [T]$，$[R_s] = [L]$，$[c^3/G] = [M T^{-1}]$，积分项 $[M L^2 T^{-3}]$ ⇒ 整体 $[M T^{-1}]$ 与左边$\frac{dM}{dt}$ 量纲一致。</a:t>
            </a:r>
            <a:endParaRPr 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4" name=""/>
          <p:cNvSpPr>
            <a:spLocks noGrp="1"/>
          </p:cNvSpPr>
          <p:nvPr>
            <p:ph type="title"/>
          </p:nvPr>
        </p:nvSpPr>
        <p:spPr/>
        <p:txBody>
          <a:bodyPr/>
          <a:p>
            <a:r>
              <a:rPr altLang="zh-CN" lang="en-US"/>
              <a:t>3.3 能层处理效率</a:t>
            </a:r>
            <a:endParaRPr lang="zh-CN"/>
          </a:p>
        </p:txBody>
      </p:sp>
      <p:sp>
        <p:nvSpPr>
          <p:cNvPr id="1048665" name=""/>
          <p:cNvSpPr>
            <a:spLocks noGrp="1"/>
          </p:cNvSpPr>
          <p:nvPr>
            <p:ph idx="1"/>
          </p:nvPr>
        </p:nvSpPr>
        <p:spPr/>
        <p:txBody>
          <a:bodyPr/>
          <a:p>
            <a:r>
              <a:rPr lang="zh-CN"/>
              <a:t>定义效率因子 $\eta_H$： \eta_H = 1 - \frac{\int T_{\mu\nu}^{(-)} k^\mu \xi^\nu  dA}{\int |T_{00}^{(-)}| \sqrt{-\gamma}  d^3x} </a:t>
            </a:r>
            <a:endParaRPr lang="zh-CN"/>
          </a:p>
          <a:p>
            <a:r>
              <a:rPr lang="zh-CN"/>
              <a:t> 该因子表征黑洞对负能量的"消化能力"，与黑洞角动量正相关。</a:t>
            </a:r>
            <a:endParaRPr lang="zh-CN"/>
          </a:p>
          <a:p>
            <a:endParaRPr lang="zh-CN"/>
          </a:p>
        </p:txBody>
      </p:sp>
      <p:pic>
        <p:nvPicPr>
          <p:cNvPr id="2097152" name=""/>
          <p:cNvPicPr>
            <a:picLocks/>
          </p:cNvPicPr>
          <p:nvPr/>
        </p:nvPicPr>
        <p:blipFill>
          <a:blip xmlns:r="http://schemas.openxmlformats.org/officeDocument/2006/relationships" r:embed="rId1"/>
          <a:stretch>
            <a:fillRect/>
          </a:stretch>
        </p:blipFill>
        <p:spPr>
          <a:xfrm rot="0">
            <a:off x="838199" y="3429000"/>
            <a:ext cx="3870951" cy="261234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6" name=""/>
          <p:cNvSpPr>
            <a:spLocks noGrp="1"/>
          </p:cNvSpPr>
          <p:nvPr>
            <p:ph type="title"/>
          </p:nvPr>
        </p:nvSpPr>
        <p:spPr/>
        <p:txBody>
          <a:bodyPr/>
          <a:p>
            <a:r>
              <a:rPr altLang="zh-CN" lang="en-US"/>
              <a:t>4 机制阐述</a:t>
            </a:r>
            <a:endParaRPr lang="zh-CN"/>
          </a:p>
        </p:txBody>
      </p:sp>
      <p:sp>
        <p:nvSpPr>
          <p:cNvPr id="1048667" name=""/>
          <p:cNvSpPr>
            <a:spLocks noGrp="1"/>
          </p:cNvSpPr>
          <p:nvPr>
            <p:ph idx="1"/>
          </p:nvPr>
        </p:nvSpPr>
        <p:spPr/>
        <p:txBody>
          <a:bodyPr/>
          <a:p>
            <a:r>
              <a:rPr altLang="zh-CN" lang="en-US"/>
              <a:t>4.1 能量贷款阶段</a:t>
            </a:r>
            <a:endParaRPr lang="zh-CN"/>
          </a:p>
          <a:p>
            <a:r>
              <a:rPr altLang="zh-CN" lang="en-US"/>
              <a:t>通过瞬子诱导的拓扑涨落（类似于宇宙暴胀机制）产生正能量-负能量对： \mathcal{L} = \sqrt{-g} \left[ \frac{1}{2} g^{\mu\nu} \partial_\mu \phi \partial_\nu \phi - V(\phi) + \xi R \phi^2 \right] </a:t>
            </a:r>
            <a:endParaRPr lang="zh-CN"/>
          </a:p>
          <a:p>
            <a:r>
              <a:rPr altLang="zh-CN" lang="en-US"/>
              <a:t> 当$\xi &gt; \frac{1}{6}$（共形耦合临界值）时，在强曲率区域（$R &gt; 0$）可产生负能量密度[$citation:2$]。</a:t>
            </a:r>
            <a:endParaRPr lang="zh-CN"/>
          </a:p>
        </p:txBody>
      </p:sp>
    </p:spTree>
  </p:cSld>
  <p:clrMapOvr>
    <a:masterClrMapping/>
  </p:clrMapOvr>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21091116C</dc:creator>
  <dcterms:created xsi:type="dcterms:W3CDTF">2025-09-14T08:26:28Z</dcterms:created>
  <dcterms:modified xsi:type="dcterms:W3CDTF">2025-09-14T08:26:28Z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y fmtid="{D5CDD505-2E9C-101B-9397-08002B2CF9AE}" pid="3" name="ICV">
    <vt:lpwstr>9bdebd02ac4e42c9b452d9f21e984e26_21</vt:lpwstr>
  </property>
</Properties>
</file>