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4" r:id="rId4"/>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9" r:id="rId24"/>
    <p:sldId id="280" r:id="rId25"/>
    <p:sldId id="281" r:id="rId26"/>
    <p:sldId id="282"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EF1E1-A409-31DD-9E45-A9A59917AD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87B3B8D-B2AB-836B-C183-3EC46D09A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7AF3F29-B456-E066-3A45-94EB6E11C7DA}"/>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CFDD94E9-5AB3-F287-6C83-04D4BD4FEF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056415-6A78-DF80-5464-9F5B23BD8A72}"/>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36639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895BF-1AF6-A898-62E9-0420079DE7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A5A46B-EB1A-A045-BC65-F87CA63E3E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A3B2AC-5D9F-702A-95B0-769E3995E3EC}"/>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4667D66F-E4E8-E396-FB0A-296FBE351A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0F1BB8-8BF3-3CE3-750E-7B50ACDCD726}"/>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380159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F12C352-5A18-1202-5F40-E0488CC6A3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8F93E8-94AE-4594-15FA-1EF900C951F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68C11B-AAB4-E599-3395-4DC6C09DF1C8}"/>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FEA080E5-72B9-2309-2647-D3064B67BE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0C5C82-0D88-54AD-2882-D013068080B1}"/>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76267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EACD2-3583-B59D-E48C-611E5460F4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AA375E-C77D-8CD5-EE4B-963AFA4F53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0BC8D2-ED5D-1E05-BC62-5B88196E77E8}"/>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D352FFAE-039D-13F9-2903-BDB61ECDF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711B6C-063A-5339-7E72-94A38AE20C67}"/>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309595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21C80-BFBE-C0F9-2E19-BE5DAEC83E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36E3A9-21CF-C49A-A446-C17E351FA5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13B1EBF-61B9-B588-4AA9-142AE8B83DD6}"/>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2EC6DFD1-2CA6-3872-330A-5D33EF5EAA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C12A59-2859-3DA9-1BE4-0977962D55F3}"/>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104537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9D988-9237-508D-C1B6-C6CB681E2D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758367-1F96-7599-F78A-19E0D7753D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D4B9AD-19F8-A255-355C-49D27AA2A7F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BBDD53-683B-3BF6-D58A-E2E722CE68F9}"/>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6" name="页脚占位符 5">
            <a:extLst>
              <a:ext uri="{FF2B5EF4-FFF2-40B4-BE49-F238E27FC236}">
                <a16:creationId xmlns:a16="http://schemas.microsoft.com/office/drawing/2014/main" id="{41CCAEEE-5690-FB36-77BB-84FCB0444A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BF0840-857A-76D2-A3B1-2E3E86714551}"/>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4459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D3154-D015-44DF-E517-2ADC185198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91FBCA-8297-5198-B7BD-5905A39995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673930-4D8C-D8BD-8C9D-9C3D6BDE7C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8C6BF7F-C752-C62D-A1AB-3FADA3BB1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F44D17-F291-1E87-74CF-2A3121FE09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1A4DD93-1BA4-DDF1-9A5E-3BB6D83E6FF0}"/>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8" name="页脚占位符 7">
            <a:extLst>
              <a:ext uri="{FF2B5EF4-FFF2-40B4-BE49-F238E27FC236}">
                <a16:creationId xmlns:a16="http://schemas.microsoft.com/office/drawing/2014/main" id="{FA80250B-1F10-7C7E-199F-77AEBF9CE3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97F389-39BA-D73E-AD4E-783ADC5ABD33}"/>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934347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E53FD-0306-1A69-D44F-58D1B24D7E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9B029A-B80C-B8D6-D46B-9F47F8B5C2BE}"/>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4" name="页脚占位符 3">
            <a:extLst>
              <a:ext uri="{FF2B5EF4-FFF2-40B4-BE49-F238E27FC236}">
                <a16:creationId xmlns:a16="http://schemas.microsoft.com/office/drawing/2014/main" id="{569ADF5C-CDB7-C58E-C4DD-A93E6DF448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F57692-EBED-8C02-29B7-3A11578D1F42}"/>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178693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D9E46A-1CFD-108A-6FBC-078CCA140C7E}"/>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3" name="页脚占位符 2">
            <a:extLst>
              <a:ext uri="{FF2B5EF4-FFF2-40B4-BE49-F238E27FC236}">
                <a16:creationId xmlns:a16="http://schemas.microsoft.com/office/drawing/2014/main" id="{6E81764B-F63B-4C78-44B9-F7CE2BEDDD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7DA640-6B2F-93BC-6D98-1390F83324F9}"/>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10992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6D70E-2450-421F-3BB6-6FB3B139DE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7FDDE1-8FF1-E95B-6E81-AAE983B2B3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F5489E-A891-7A82-3B70-53066EBD3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BE1E4B-0D1F-9212-DAAD-DA1D194D52BB}"/>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6" name="页脚占位符 5">
            <a:extLst>
              <a:ext uri="{FF2B5EF4-FFF2-40B4-BE49-F238E27FC236}">
                <a16:creationId xmlns:a16="http://schemas.microsoft.com/office/drawing/2014/main" id="{50002F53-92CE-7E95-FD0C-F322BA5C34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B4902F-76F9-5EE5-CA94-E9207DA0CFF9}"/>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284978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E755C-AA11-2E63-FC08-74EC13ECE2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E928C0-35E8-C748-6017-E9902DDB3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D2F5BB3-66E6-C03E-EC9F-2CCDD5F36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778B074-E7DD-32A7-6C99-B09DE762CE96}"/>
              </a:ext>
            </a:extLst>
          </p:cNvPr>
          <p:cNvSpPr>
            <a:spLocks noGrp="1"/>
          </p:cNvSpPr>
          <p:nvPr>
            <p:ph type="dt" sz="half" idx="10"/>
          </p:nvPr>
        </p:nvSpPr>
        <p:spPr/>
        <p:txBody>
          <a:bodyPr/>
          <a:lstStyle/>
          <a:p>
            <a:fld id="{93B735D7-AF79-47FB-AD07-24FB88382343}" type="datetimeFigureOut">
              <a:rPr lang="zh-CN" altLang="en-US" smtClean="0"/>
              <a:t>2024/12/19</a:t>
            </a:fld>
            <a:endParaRPr lang="zh-CN" altLang="en-US"/>
          </a:p>
        </p:txBody>
      </p:sp>
      <p:sp>
        <p:nvSpPr>
          <p:cNvPr id="6" name="页脚占位符 5">
            <a:extLst>
              <a:ext uri="{FF2B5EF4-FFF2-40B4-BE49-F238E27FC236}">
                <a16:creationId xmlns:a16="http://schemas.microsoft.com/office/drawing/2014/main" id="{7FE0BDCC-F20A-5443-D084-FF625AAC1D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BEC036-E6A1-36A8-AB0B-3C0197F90E43}"/>
              </a:ext>
            </a:extLst>
          </p:cNvPr>
          <p:cNvSpPr>
            <a:spLocks noGrp="1"/>
          </p:cNvSpPr>
          <p:nvPr>
            <p:ph type="sldNum" sz="quarter" idx="12"/>
          </p:nvPr>
        </p:nvSpPr>
        <p:spPr/>
        <p:txBody>
          <a:body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406999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2E9758-32FB-5BB6-2EA8-0C792D58B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5134FF-0294-E2EE-F75C-DEF31F204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3359E2-6934-3B65-74D7-C80902F64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B735D7-AF79-47FB-AD07-24FB88382343}" type="datetimeFigureOut">
              <a:rPr lang="zh-CN" altLang="en-US" smtClean="0"/>
              <a:t>2024/12/19</a:t>
            </a:fld>
            <a:endParaRPr lang="zh-CN" altLang="en-US"/>
          </a:p>
        </p:txBody>
      </p:sp>
      <p:sp>
        <p:nvSpPr>
          <p:cNvPr id="5" name="页脚占位符 4">
            <a:extLst>
              <a:ext uri="{FF2B5EF4-FFF2-40B4-BE49-F238E27FC236}">
                <a16:creationId xmlns:a16="http://schemas.microsoft.com/office/drawing/2014/main" id="{16641DC4-6287-D353-C10F-74DCFF4CE1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1FF1404E-64B8-C47A-286C-7F8BD77912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E453B6-6B93-408C-A707-F83B840F5715}" type="slidenum">
              <a:rPr lang="zh-CN" altLang="en-US" smtClean="0"/>
              <a:t>‹#›</a:t>
            </a:fld>
            <a:endParaRPr lang="zh-CN" altLang="en-US"/>
          </a:p>
        </p:txBody>
      </p:sp>
    </p:spTree>
    <p:extLst>
      <p:ext uri="{BB962C8B-B14F-4D97-AF65-F5344CB8AC3E}">
        <p14:creationId xmlns:p14="http://schemas.microsoft.com/office/powerpoint/2010/main" val="149533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image" Target="../media/image4.png"/><Relationship Id="rId21" Type="http://schemas.openxmlformats.org/officeDocument/2006/relationships/image" Target="../media/image12.wmf"/><Relationship Id="rId7" Type="http://schemas.openxmlformats.org/officeDocument/2006/relationships/image" Target="../media/image6.emf"/><Relationship Id="rId12" Type="http://schemas.openxmlformats.org/officeDocument/2006/relationships/oleObject" Target="../embeddings/oleObject5.bin"/><Relationship Id="rId17" Type="http://schemas.openxmlformats.org/officeDocument/2006/relationships/image" Target="../media/image10.wmf"/><Relationship Id="rId2" Type="http://schemas.openxmlformats.org/officeDocument/2006/relationships/image" Target="../media/image3.png"/><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emf"/><Relationship Id="rId15" Type="http://schemas.openxmlformats.org/officeDocument/2006/relationships/image" Target="../media/image9.wmf"/><Relationship Id="rId10" Type="http://schemas.openxmlformats.org/officeDocument/2006/relationships/oleObject" Target="../embeddings/oleObject4.bin"/><Relationship Id="rId19"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wmf"/><Relationship Id="rId2" Type="http://schemas.openxmlformats.org/officeDocument/2006/relationships/image" Target="../media/image4.png"/><Relationship Id="rId16" Type="http://schemas.openxmlformats.org/officeDocument/2006/relationships/image" Target="../media/image19.wmf"/><Relationship Id="rId1" Type="http://schemas.openxmlformats.org/officeDocument/2006/relationships/slideLayout" Target="../slideLayouts/slideLayout2.xml"/><Relationship Id="rId6" Type="http://schemas.openxmlformats.org/officeDocument/2006/relationships/image" Target="../media/image14.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6.emf"/><Relationship Id="rId4" Type="http://schemas.openxmlformats.org/officeDocument/2006/relationships/image" Target="../media/image13.wmf"/><Relationship Id="rId9" Type="http://schemas.openxmlformats.org/officeDocument/2006/relationships/oleObject" Target="../embeddings/oleObject14.bin"/><Relationship Id="rId14" Type="http://schemas.openxmlformats.org/officeDocument/2006/relationships/image" Target="../media/image18.wmf"/></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C486F-D61E-ACCD-C02F-48CFB5EE3071}"/>
              </a:ext>
            </a:extLst>
          </p:cNvPr>
          <p:cNvSpPr>
            <a:spLocks noGrp="1"/>
          </p:cNvSpPr>
          <p:nvPr>
            <p:ph type="ctrTitle"/>
          </p:nvPr>
        </p:nvSpPr>
        <p:spPr/>
        <p:txBody>
          <a:bodyPr/>
          <a:lstStyle/>
          <a:p>
            <a:r>
              <a:rPr lang="zh-CN" altLang="en-US" dirty="0"/>
              <a:t>人工智能复习课</a:t>
            </a:r>
          </a:p>
        </p:txBody>
      </p:sp>
      <p:sp>
        <p:nvSpPr>
          <p:cNvPr id="3" name="副标题 2">
            <a:extLst>
              <a:ext uri="{FF2B5EF4-FFF2-40B4-BE49-F238E27FC236}">
                <a16:creationId xmlns:a16="http://schemas.microsoft.com/office/drawing/2014/main" id="{0E42B727-1D91-E76C-4E08-BC73865AC7C5}"/>
              </a:ext>
            </a:extLst>
          </p:cNvPr>
          <p:cNvSpPr>
            <a:spLocks noGrp="1"/>
          </p:cNvSpPr>
          <p:nvPr>
            <p:ph type="subTitle" idx="1"/>
          </p:nvPr>
        </p:nvSpPr>
        <p:spPr/>
        <p:txBody>
          <a:bodyPr/>
          <a:lstStyle/>
          <a:p>
            <a:r>
              <a:rPr lang="zh-CN" altLang="en-US" dirty="0"/>
              <a:t>题型：单选题（</a:t>
            </a:r>
            <a:r>
              <a:rPr lang="en-US" altLang="zh-CN" dirty="0"/>
              <a:t>10</a:t>
            </a:r>
            <a:r>
              <a:rPr lang="zh-CN" altLang="en-US" dirty="0"/>
              <a:t>个，每个</a:t>
            </a:r>
            <a:r>
              <a:rPr lang="en-US" altLang="zh-CN" dirty="0"/>
              <a:t>2</a:t>
            </a:r>
            <a:r>
              <a:rPr lang="zh-CN" altLang="en-US" dirty="0"/>
              <a:t>分，</a:t>
            </a:r>
            <a:r>
              <a:rPr lang="en-US" altLang="zh-CN" dirty="0"/>
              <a:t>20</a:t>
            </a:r>
            <a:r>
              <a:rPr lang="zh-CN" altLang="en-US" dirty="0"/>
              <a:t>分）、填空题（</a:t>
            </a:r>
            <a:r>
              <a:rPr lang="en-US" altLang="zh-CN" dirty="0"/>
              <a:t>10</a:t>
            </a:r>
            <a:r>
              <a:rPr lang="zh-CN" altLang="en-US" dirty="0"/>
              <a:t>个空，每空</a:t>
            </a:r>
            <a:r>
              <a:rPr lang="en-US" altLang="zh-CN" dirty="0"/>
              <a:t>2</a:t>
            </a:r>
            <a:r>
              <a:rPr lang="zh-CN" altLang="en-US" dirty="0"/>
              <a:t>分）、计算题（</a:t>
            </a:r>
            <a:r>
              <a:rPr lang="en-US" altLang="zh-CN" dirty="0"/>
              <a:t>2</a:t>
            </a:r>
            <a:r>
              <a:rPr lang="zh-CN" altLang="en-US" dirty="0"/>
              <a:t>题，每题</a:t>
            </a:r>
            <a:r>
              <a:rPr lang="en-US" altLang="zh-CN" dirty="0"/>
              <a:t>10</a:t>
            </a:r>
            <a:r>
              <a:rPr lang="zh-CN" altLang="en-US" dirty="0"/>
              <a:t>分）、问答题（</a:t>
            </a:r>
            <a:r>
              <a:rPr lang="en-US" altLang="zh-CN" dirty="0"/>
              <a:t>2</a:t>
            </a:r>
            <a:r>
              <a:rPr lang="zh-CN" altLang="en-US" dirty="0"/>
              <a:t>题，每题</a:t>
            </a:r>
            <a:r>
              <a:rPr lang="en-US" altLang="zh-CN" dirty="0"/>
              <a:t>10</a:t>
            </a:r>
            <a:r>
              <a:rPr lang="zh-CN" altLang="en-US" dirty="0"/>
              <a:t>分）、综述题（</a:t>
            </a:r>
            <a:r>
              <a:rPr lang="en-US" altLang="zh-CN" dirty="0"/>
              <a:t>1</a:t>
            </a:r>
            <a:r>
              <a:rPr lang="zh-CN" altLang="en-US" dirty="0"/>
              <a:t>题，</a:t>
            </a:r>
            <a:r>
              <a:rPr lang="en-US" altLang="zh-CN" dirty="0"/>
              <a:t>20</a:t>
            </a:r>
            <a:r>
              <a:rPr lang="zh-CN" altLang="en-US" dirty="0"/>
              <a:t>分），总共</a:t>
            </a:r>
            <a:r>
              <a:rPr lang="en-US" altLang="zh-CN" dirty="0"/>
              <a:t>100</a:t>
            </a:r>
            <a:r>
              <a:rPr lang="zh-CN" altLang="en-US" dirty="0"/>
              <a:t>分</a:t>
            </a:r>
          </a:p>
        </p:txBody>
      </p:sp>
    </p:spTree>
    <p:extLst>
      <p:ext uri="{BB962C8B-B14F-4D97-AF65-F5344CB8AC3E}">
        <p14:creationId xmlns:p14="http://schemas.microsoft.com/office/powerpoint/2010/main" val="147895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8B587-8D08-C5C6-0180-9A6E04273931}"/>
              </a:ext>
            </a:extLst>
          </p:cNvPr>
          <p:cNvSpPr>
            <a:spLocks noGrp="1"/>
          </p:cNvSpPr>
          <p:nvPr>
            <p:ph type="title"/>
          </p:nvPr>
        </p:nvSpPr>
        <p:spPr/>
        <p:txBody>
          <a:bodyPr>
            <a:normAutofit/>
          </a:bodyPr>
          <a:lstStyle/>
          <a:p>
            <a:r>
              <a:rPr lang="zh-CN" altLang="en-US" sz="2800" dirty="0"/>
              <a:t>知识点：一阶谓词逻辑和产生式的定义</a:t>
            </a:r>
            <a:br>
              <a:rPr lang="en-US" altLang="zh-CN" sz="2800" dirty="0"/>
            </a:br>
            <a:r>
              <a:rPr lang="zh-CN" altLang="en-US" sz="2800" dirty="0"/>
              <a:t>一阶谓词：真或假，二值逻辑</a:t>
            </a:r>
            <a:br>
              <a:rPr lang="en-US" altLang="zh-CN" sz="2800" dirty="0"/>
            </a:br>
            <a:r>
              <a:rPr lang="zh-CN" altLang="en-US" sz="2800" dirty="0"/>
              <a:t>产生式：</a:t>
            </a:r>
            <a:r>
              <a:rPr lang="zh-CN" altLang="en-US" sz="1600" b="1" dirty="0"/>
              <a:t>产生式通常用于表示事实、规则以及它们的不确定性度量，适合于表示事实性知识和规则性知识。</a:t>
            </a:r>
            <a:endParaRPr lang="zh-CN" altLang="en-US" sz="2800" dirty="0"/>
          </a:p>
        </p:txBody>
      </p:sp>
      <p:sp>
        <p:nvSpPr>
          <p:cNvPr id="3" name="内容占位符 2">
            <a:extLst>
              <a:ext uri="{FF2B5EF4-FFF2-40B4-BE49-F238E27FC236}">
                <a16:creationId xmlns:a16="http://schemas.microsoft.com/office/drawing/2014/main" id="{FFF807BB-905F-887B-540D-EF165E90D7EE}"/>
              </a:ext>
            </a:extLst>
          </p:cNvPr>
          <p:cNvSpPr>
            <a:spLocks noGrp="1"/>
          </p:cNvSpPr>
          <p:nvPr>
            <p:ph idx="1"/>
          </p:nvPr>
        </p:nvSpPr>
        <p:spPr/>
        <p:txBody>
          <a:bodyPr>
            <a:normAutofit/>
          </a:bodyPr>
          <a:lstStyle/>
          <a:p>
            <a:r>
              <a:rPr lang="zh-CN" altLang="en-US" dirty="0"/>
              <a:t>以下说法错误的是：（</a:t>
            </a:r>
            <a:r>
              <a:rPr lang="en-US" altLang="zh-CN" dirty="0"/>
              <a:t>B</a:t>
            </a:r>
            <a:r>
              <a:rPr lang="zh-CN" altLang="en-US" dirty="0"/>
              <a:t>）</a:t>
            </a:r>
            <a:endParaRPr lang="en-US" altLang="zh-CN" dirty="0"/>
          </a:p>
          <a:p>
            <a:r>
              <a:rPr lang="en-US" altLang="zh-CN" dirty="0"/>
              <a:t>A. </a:t>
            </a:r>
            <a:r>
              <a:rPr lang="zh-CN" altLang="en-US" dirty="0"/>
              <a:t>产生式可描述规则性或事实性的一些知识，其中事实性的产生式可以表示为三元组。</a:t>
            </a:r>
            <a:endParaRPr lang="en-US" altLang="zh-CN" dirty="0"/>
          </a:p>
          <a:p>
            <a:r>
              <a:rPr lang="en-US" altLang="zh-CN" dirty="0"/>
              <a:t>B. </a:t>
            </a:r>
            <a:r>
              <a:rPr lang="zh-CN" altLang="en-US" dirty="0"/>
              <a:t>一阶谓词逻辑是产生式的一种特例，而产生式是框架形式的一种特例。</a:t>
            </a:r>
            <a:br>
              <a:rPr lang="en-US" altLang="zh-CN" dirty="0"/>
            </a:br>
            <a:r>
              <a:rPr lang="en-US" altLang="zh-CN" dirty="0"/>
              <a:t>C. </a:t>
            </a:r>
            <a:r>
              <a:rPr lang="zh-CN" altLang="en-US" dirty="0"/>
              <a:t>产生式类型的知识表示推动了专家系统的发展，并且曾应用于机器翻译的领域。</a:t>
            </a:r>
            <a:endParaRPr lang="en-US" altLang="zh-CN" dirty="0"/>
          </a:p>
          <a:p>
            <a:r>
              <a:rPr lang="en-US" altLang="zh-CN" dirty="0"/>
              <a:t>D. </a:t>
            </a:r>
            <a:r>
              <a:rPr lang="zh-CN" altLang="en-US" dirty="0"/>
              <a:t>产生式系统包括：控制器、规则库、推理机、事实库。</a:t>
            </a:r>
          </a:p>
        </p:txBody>
      </p:sp>
    </p:spTree>
    <p:extLst>
      <p:ext uri="{BB962C8B-B14F-4D97-AF65-F5344CB8AC3E}">
        <p14:creationId xmlns:p14="http://schemas.microsoft.com/office/powerpoint/2010/main" val="370677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ABA8E-A847-A5AE-39B9-21884709B9B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DA533E0-5073-E997-BC77-BE7E4037C814}"/>
              </a:ext>
            </a:extLst>
          </p:cNvPr>
          <p:cNvSpPr>
            <a:spLocks noGrp="1"/>
          </p:cNvSpPr>
          <p:nvPr>
            <p:ph idx="1"/>
          </p:nvPr>
        </p:nvSpPr>
        <p:spPr/>
        <p:txBody>
          <a:bodyPr/>
          <a:lstStyle/>
          <a:p>
            <a:pPr algn="l">
              <a:lnSpc>
                <a:spcPts val="1950"/>
              </a:lnSpc>
              <a:spcAft>
                <a:spcPts val="1200"/>
              </a:spcAft>
            </a:pPr>
            <a:r>
              <a:rPr lang="en-US" altLang="zh-CN" b="0" i="0" dirty="0">
                <a:solidFill>
                  <a:srgbClr val="4D4D4D"/>
                </a:solidFill>
                <a:effectLst/>
                <a:latin typeface="-apple-system"/>
              </a:rPr>
              <a:t>4.【</a:t>
            </a:r>
            <a:r>
              <a:rPr lang="zh-CN" altLang="en-US" b="0" i="0" dirty="0">
                <a:solidFill>
                  <a:srgbClr val="4D4D4D"/>
                </a:solidFill>
                <a:effectLst/>
                <a:latin typeface="-apple-system"/>
              </a:rPr>
              <a:t>单选题</a:t>
            </a:r>
            <a:r>
              <a:rPr lang="en-US" altLang="zh-CN" b="0" i="0" dirty="0">
                <a:solidFill>
                  <a:srgbClr val="4D4D4D"/>
                </a:solidFill>
                <a:effectLst/>
                <a:latin typeface="-apple-system"/>
              </a:rPr>
              <a:t>】</a:t>
            </a:r>
            <a:r>
              <a:rPr lang="zh-CN" altLang="en-US" b="0" i="0" dirty="0">
                <a:solidFill>
                  <a:srgbClr val="4D4D4D"/>
                </a:solidFill>
                <a:effectLst/>
                <a:latin typeface="-apple-system"/>
              </a:rPr>
              <a:t>连接词的优先级（</a:t>
            </a:r>
            <a:r>
              <a:rPr lang="en-US" altLang="zh-CN" b="0" i="0" dirty="0">
                <a:solidFill>
                  <a:srgbClr val="4D4D4D"/>
                </a:solidFill>
                <a:effectLst/>
                <a:latin typeface="-apple-system"/>
              </a:rPr>
              <a:t>A</a:t>
            </a:r>
            <a:r>
              <a:rPr lang="zh-CN" altLang="en-US" b="0" i="0" dirty="0">
                <a:solidFill>
                  <a:srgbClr val="4D4D4D"/>
                </a:solidFill>
                <a:effectLst/>
                <a:latin typeface="-apple-system"/>
              </a:rPr>
              <a:t>）</a:t>
            </a:r>
          </a:p>
          <a:p>
            <a:pPr algn="l">
              <a:lnSpc>
                <a:spcPts val="1950"/>
              </a:lnSpc>
              <a:spcAft>
                <a:spcPts val="1200"/>
              </a:spcAft>
            </a:pPr>
            <a:r>
              <a:rPr lang="en-US" altLang="zh-CN" b="0" i="0" dirty="0">
                <a:solidFill>
                  <a:srgbClr val="4D4D4D"/>
                </a:solidFill>
                <a:effectLst/>
                <a:latin typeface="-apple-system"/>
              </a:rPr>
              <a:t>A. ﹁ ∧ ∨ → ↔</a:t>
            </a:r>
          </a:p>
          <a:p>
            <a:pPr algn="l">
              <a:lnSpc>
                <a:spcPts val="1950"/>
              </a:lnSpc>
              <a:spcAft>
                <a:spcPts val="1200"/>
              </a:spcAft>
            </a:pPr>
            <a:r>
              <a:rPr lang="en-US" altLang="zh-CN" b="0" i="0" dirty="0">
                <a:solidFill>
                  <a:srgbClr val="4D4D4D"/>
                </a:solidFill>
                <a:effectLst/>
                <a:latin typeface="-apple-system"/>
              </a:rPr>
              <a:t>B. ∧ ∨ → ↔ ﹁</a:t>
            </a:r>
          </a:p>
          <a:p>
            <a:pPr algn="l">
              <a:lnSpc>
                <a:spcPts val="1950"/>
              </a:lnSpc>
              <a:spcAft>
                <a:spcPts val="1200"/>
              </a:spcAft>
            </a:pPr>
            <a:r>
              <a:rPr lang="en-US" altLang="zh-CN" b="0" i="0" dirty="0">
                <a:solidFill>
                  <a:srgbClr val="4D4D4D"/>
                </a:solidFill>
                <a:effectLst/>
                <a:latin typeface="-apple-system"/>
              </a:rPr>
              <a:t>C. → ↔ ﹁ ∧ ∨</a:t>
            </a:r>
          </a:p>
          <a:p>
            <a:pPr algn="l">
              <a:lnSpc>
                <a:spcPts val="1950"/>
              </a:lnSpc>
              <a:spcAft>
                <a:spcPts val="1200"/>
              </a:spcAft>
            </a:pPr>
            <a:r>
              <a:rPr lang="en-US" altLang="zh-CN" b="0" i="0" dirty="0">
                <a:solidFill>
                  <a:srgbClr val="4D4D4D"/>
                </a:solidFill>
                <a:effectLst/>
                <a:latin typeface="-apple-system"/>
              </a:rPr>
              <a:t>D.﹁ ∨ ∧ → ↔</a:t>
            </a:r>
          </a:p>
          <a:p>
            <a:endParaRPr lang="zh-CN" altLang="en-US" dirty="0"/>
          </a:p>
        </p:txBody>
      </p:sp>
    </p:spTree>
    <p:extLst>
      <p:ext uri="{BB962C8B-B14F-4D97-AF65-F5344CB8AC3E}">
        <p14:creationId xmlns:p14="http://schemas.microsoft.com/office/powerpoint/2010/main" val="143051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15025-0FBD-000B-6EED-C2A8D4BDF19D}"/>
              </a:ext>
            </a:extLst>
          </p:cNvPr>
          <p:cNvSpPr>
            <a:spLocks noGrp="1"/>
          </p:cNvSpPr>
          <p:nvPr>
            <p:ph type="title"/>
          </p:nvPr>
        </p:nvSpPr>
        <p:spPr/>
        <p:txBody>
          <a:bodyPr/>
          <a:lstStyle/>
          <a:p>
            <a:r>
              <a:rPr lang="zh-CN" altLang="en-US" dirty="0"/>
              <a:t>第三章 确定性推理方法</a:t>
            </a:r>
          </a:p>
        </p:txBody>
      </p:sp>
      <p:sp>
        <p:nvSpPr>
          <p:cNvPr id="3" name="内容占位符 2">
            <a:extLst>
              <a:ext uri="{FF2B5EF4-FFF2-40B4-BE49-F238E27FC236}">
                <a16:creationId xmlns:a16="http://schemas.microsoft.com/office/drawing/2014/main" id="{110AE3D5-D4D9-F359-C465-3C2173765FE5}"/>
              </a:ext>
            </a:extLst>
          </p:cNvPr>
          <p:cNvSpPr>
            <a:spLocks noGrp="1"/>
          </p:cNvSpPr>
          <p:nvPr>
            <p:ph idx="1"/>
          </p:nvPr>
        </p:nvSpPr>
        <p:spPr/>
        <p:txBody>
          <a:bodyPr/>
          <a:lstStyle/>
          <a:p>
            <a:r>
              <a:rPr lang="zh-CN" altLang="en-US" dirty="0"/>
              <a:t>考试范围：</a:t>
            </a:r>
            <a:endParaRPr lang="en-US" altLang="zh-CN" dirty="0"/>
          </a:p>
          <a:p>
            <a:r>
              <a:rPr lang="en-US" altLang="zh-CN" dirty="0"/>
              <a:t>3.1 </a:t>
            </a:r>
            <a:r>
              <a:rPr lang="zh-CN" altLang="en-US" dirty="0"/>
              <a:t>推理的基本概念</a:t>
            </a:r>
            <a:endParaRPr lang="en-US" altLang="zh-CN" dirty="0"/>
          </a:p>
          <a:p>
            <a:r>
              <a:rPr lang="en-US" altLang="zh-CN" dirty="0">
                <a:latin typeface="Times New Roman" panose="02020603050405020304" pitchFamily="18" charset="0"/>
                <a:ea typeface="黑体" panose="02010609060101010101" pitchFamily="49" charset="-122"/>
              </a:rPr>
              <a:t>3.4</a:t>
            </a:r>
            <a:r>
              <a:rPr lang="zh-CN" altLang="en-US" sz="2800" b="0" dirty="0">
                <a:latin typeface="Times New Roman" panose="02020603050405020304" pitchFamily="18" charset="0"/>
                <a:ea typeface="黑体" panose="02010609060101010101" pitchFamily="49" charset="-122"/>
              </a:rPr>
              <a:t>鲁宾逊归结原理</a:t>
            </a:r>
            <a:endParaRPr lang="en-US" altLang="zh-CN" sz="2800" b="0" dirty="0">
              <a:latin typeface="Times New Roman" panose="02020603050405020304" pitchFamily="18" charset="0"/>
              <a:ea typeface="黑体" panose="02010609060101010101" pitchFamily="49" charset="-122"/>
            </a:endParaRPr>
          </a:p>
          <a:p>
            <a:r>
              <a:rPr lang="en-US" altLang="zh-CN" dirty="0">
                <a:latin typeface="Times New Roman" panose="02020603050405020304" pitchFamily="18" charset="0"/>
                <a:ea typeface="黑体" panose="02010609060101010101" pitchFamily="49" charset="-122"/>
              </a:rPr>
              <a:t>3.5 </a:t>
            </a:r>
            <a:r>
              <a:rPr lang="zh-CN" altLang="en-US" dirty="0">
                <a:latin typeface="Times New Roman" panose="02020603050405020304" pitchFamily="18" charset="0"/>
                <a:ea typeface="黑体" panose="02010609060101010101" pitchFamily="49" charset="-122"/>
              </a:rPr>
              <a:t>归结反演</a:t>
            </a:r>
            <a:endParaRPr lang="en-US" altLang="zh-CN" dirty="0">
              <a:latin typeface="Times New Roman" panose="02020603050405020304" pitchFamily="18" charset="0"/>
              <a:ea typeface="黑体" panose="02010609060101010101" pitchFamily="49" charset="-122"/>
            </a:endParaRPr>
          </a:p>
          <a:p>
            <a:r>
              <a:rPr lang="zh-CN" altLang="en-US" dirty="0">
                <a:latin typeface="Times New Roman" panose="02020603050405020304" pitchFamily="18" charset="0"/>
                <a:ea typeface="黑体" panose="02010609060101010101" pitchFamily="49" charset="-122"/>
              </a:rPr>
              <a:t>考试题型：</a:t>
            </a:r>
            <a:endParaRPr lang="en-US" altLang="zh-CN" dirty="0">
              <a:latin typeface="Times New Roman" panose="02020603050405020304" pitchFamily="18" charset="0"/>
              <a:ea typeface="黑体" panose="02010609060101010101" pitchFamily="49" charset="-122"/>
            </a:endParaRPr>
          </a:p>
          <a:p>
            <a:r>
              <a:rPr lang="zh-CN" altLang="en-US" dirty="0">
                <a:latin typeface="Times New Roman" panose="02020603050405020304" pitchFamily="18" charset="0"/>
                <a:ea typeface="黑体" panose="02010609060101010101" pitchFamily="49" charset="-122"/>
              </a:rPr>
              <a:t>选择题、填空</a:t>
            </a:r>
            <a:r>
              <a:rPr lang="zh-CN" altLang="en-US">
                <a:latin typeface="Times New Roman" panose="02020603050405020304" pitchFamily="18" charset="0"/>
                <a:ea typeface="黑体" panose="02010609060101010101" pitchFamily="49" charset="-122"/>
              </a:rPr>
              <a:t>题、计算题（推理题）</a:t>
            </a:r>
            <a:endParaRPr lang="zh-CN" altLang="en-US" dirty="0"/>
          </a:p>
        </p:txBody>
      </p:sp>
    </p:spTree>
    <p:extLst>
      <p:ext uri="{BB962C8B-B14F-4D97-AF65-F5344CB8AC3E}">
        <p14:creationId xmlns:p14="http://schemas.microsoft.com/office/powerpoint/2010/main" val="387652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7D3B31-AABB-F8B1-F68E-4067D0AC1513}"/>
              </a:ext>
            </a:extLst>
          </p:cNvPr>
          <p:cNvSpPr>
            <a:spLocks noGrp="1"/>
          </p:cNvSpPr>
          <p:nvPr>
            <p:ph idx="1"/>
          </p:nvPr>
        </p:nvSpPr>
        <p:spPr/>
        <p:txBody>
          <a:bodyPr/>
          <a:lstStyle/>
          <a:p>
            <a:endParaRPr lang="zh-CN" altLang="en-US"/>
          </a:p>
        </p:txBody>
      </p:sp>
      <p:sp>
        <p:nvSpPr>
          <p:cNvPr id="5" name="标题 4">
            <a:extLst>
              <a:ext uri="{FF2B5EF4-FFF2-40B4-BE49-F238E27FC236}">
                <a16:creationId xmlns:a16="http://schemas.microsoft.com/office/drawing/2014/main" id="{1BFCB95B-3650-D785-ACB2-45A5AC374A01}"/>
              </a:ext>
            </a:extLst>
          </p:cNvPr>
          <p:cNvSpPr>
            <a:spLocks noGrp="1"/>
          </p:cNvSpPr>
          <p:nvPr>
            <p:ph type="title"/>
          </p:nvPr>
        </p:nvSpPr>
        <p:spPr/>
        <p:txBody>
          <a:bodyPr/>
          <a:lstStyle/>
          <a:p>
            <a:endParaRPr lang="zh-CN" altLang="en-US"/>
          </a:p>
        </p:txBody>
      </p:sp>
      <p:sp>
        <p:nvSpPr>
          <p:cNvPr id="6" name="Rectangle 4">
            <a:extLst>
              <a:ext uri="{FF2B5EF4-FFF2-40B4-BE49-F238E27FC236}">
                <a16:creationId xmlns:a16="http://schemas.microsoft.com/office/drawing/2014/main" id="{5972598F-F2DD-A3CE-90DC-13404115D05A}"/>
              </a:ext>
            </a:extLst>
          </p:cNvPr>
          <p:cNvSpPr txBox="1">
            <a:spLocks noChangeArrowheads="1"/>
          </p:cNvSpPr>
          <p:nvPr/>
        </p:nvSpPr>
        <p:spPr>
          <a:xfrm>
            <a:off x="1774825" y="1027906"/>
            <a:ext cx="8283575" cy="4121150"/>
          </a:xfrm>
          <a:prstGeom prst="rect">
            <a:avLst/>
          </a:prstGeom>
          <a:gradFill rotWithShape="0">
            <a:gsLst>
              <a:gs pos="0">
                <a:srgbClr val="CCFFFF"/>
              </a:gs>
              <a:gs pos="50000">
                <a:schemeClr val="bg1"/>
              </a:gs>
              <a:gs pos="100000">
                <a:srgbClr val="CCFFFF"/>
              </a:gs>
            </a:gsLst>
            <a:lin ang="5400000" scaled="1"/>
          </a:gradFill>
          <a:ln>
            <a:solidFill>
              <a:srgbClr val="00808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defRPr/>
            </a:pPr>
            <a:r>
              <a:rPr lang="en-US" altLang="zh-CN" b="1">
                <a:latin typeface="宋体" pitchFamily="2" charset="-122"/>
              </a:rPr>
              <a:t> </a:t>
            </a:r>
            <a:r>
              <a:rPr lang="zh-CN" altLang="en-US" b="1">
                <a:latin typeface="宋体" pitchFamily="2" charset="-122"/>
              </a:rPr>
              <a:t>例</a:t>
            </a:r>
            <a:r>
              <a:rPr lang="en-US" altLang="zh-CN" b="1">
                <a:latin typeface="宋体" pitchFamily="2" charset="-122"/>
              </a:rPr>
              <a:t>3.</a:t>
            </a:r>
            <a:r>
              <a:rPr lang="en-US" altLang="zh-CN" b="1">
                <a:latin typeface="Times New Roman" pitchFamily="18" charset="0"/>
                <a:cs typeface="Times New Roman" pitchFamily="18" charset="0"/>
              </a:rPr>
              <a:t>11</a:t>
            </a:r>
            <a:r>
              <a:rPr lang="en-US" altLang="zh-CN">
                <a:latin typeface="宋体" pitchFamily="2" charset="-122"/>
              </a:rPr>
              <a:t> </a:t>
            </a:r>
            <a:r>
              <a:rPr lang="zh-CN" altLang="en-US">
                <a:latin typeface="宋体" pitchFamily="2" charset="-122"/>
              </a:rPr>
              <a:t>已知：</a:t>
            </a:r>
            <a:endParaRPr lang="zh-CN" altLang="en-US">
              <a:latin typeface="Times New Roman" pitchFamily="18" charset="0"/>
              <a:cs typeface="Times New Roman" pitchFamily="18" charset="0"/>
            </a:endParaRPr>
          </a:p>
          <a:p>
            <a:pPr marL="0" indent="0" algn="just">
              <a:buFont typeface="Wingdings" panose="05000000000000000000" pitchFamily="2" charset="2"/>
              <a:buNone/>
              <a:defRPr/>
            </a:pPr>
            <a:r>
              <a:rPr lang="zh-CN" altLang="en-US">
                <a:latin typeface="Times New Roman" pitchFamily="18" charset="0"/>
                <a:cs typeface="Times New Roman" pitchFamily="18" charset="0"/>
              </a:rPr>
              <a:t>        </a:t>
            </a:r>
            <a:r>
              <a:rPr lang="zh-CN" altLang="en-US">
                <a:latin typeface="宋体" pitchFamily="2" charset="-122"/>
              </a:rPr>
              <a:t>：王（</a:t>
            </a:r>
            <a:r>
              <a:rPr lang="en-US" altLang="zh-CN">
                <a:latin typeface="Times New Roman" pitchFamily="18" charset="0"/>
              </a:rPr>
              <a:t>Wang</a:t>
            </a:r>
            <a:r>
              <a:rPr lang="zh-CN" altLang="en-US">
                <a:latin typeface="Times New Roman" pitchFamily="18" charset="0"/>
              </a:rPr>
              <a:t>）先生是小李（</a:t>
            </a:r>
            <a:r>
              <a:rPr lang="en-US" altLang="zh-CN">
                <a:latin typeface="Times New Roman" pitchFamily="18" charset="0"/>
              </a:rPr>
              <a:t>Li</a:t>
            </a:r>
            <a:r>
              <a:rPr lang="zh-CN" altLang="en-US">
                <a:latin typeface="Times New Roman" pitchFamily="18" charset="0"/>
              </a:rPr>
              <a:t>）的老师。</a:t>
            </a:r>
            <a:endParaRPr lang="zh-CN" altLang="en-US">
              <a:latin typeface="Times New Roman" pitchFamily="18" charset="0"/>
              <a:cs typeface="Times New Roman" pitchFamily="18" charset="0"/>
            </a:endParaRPr>
          </a:p>
          <a:p>
            <a:pPr marL="0" indent="0" algn="just">
              <a:buFont typeface="Wingdings" panose="05000000000000000000" pitchFamily="2" charset="2"/>
              <a:buNone/>
              <a:defRPr/>
            </a:pPr>
            <a:r>
              <a:rPr lang="zh-CN" altLang="en-US">
                <a:latin typeface="Times New Roman" pitchFamily="18" charset="0"/>
              </a:rPr>
              <a:t>        ：小李与小张（</a:t>
            </a:r>
            <a:r>
              <a:rPr lang="en-US" altLang="zh-CN">
                <a:latin typeface="Times New Roman" pitchFamily="18" charset="0"/>
              </a:rPr>
              <a:t>Zhang</a:t>
            </a:r>
            <a:r>
              <a:rPr lang="zh-CN" altLang="en-US">
                <a:latin typeface="Times New Roman" pitchFamily="18" charset="0"/>
              </a:rPr>
              <a:t>）是同班同学。</a:t>
            </a:r>
            <a:endParaRPr lang="zh-CN" altLang="en-US">
              <a:latin typeface="Times New Roman" pitchFamily="18" charset="0"/>
              <a:cs typeface="Times New Roman" pitchFamily="18" charset="0"/>
            </a:endParaRPr>
          </a:p>
          <a:p>
            <a:pPr marL="0" indent="0" algn="just">
              <a:buFont typeface="Wingdings" panose="05000000000000000000" pitchFamily="2" charset="2"/>
              <a:buNone/>
              <a:defRPr/>
            </a:pPr>
            <a:r>
              <a:rPr lang="zh-CN" altLang="en-US">
                <a:latin typeface="Times New Roman" pitchFamily="18" charset="0"/>
              </a:rPr>
              <a:t>        ：如果  与  是同班同学，则  的老师也是</a:t>
            </a:r>
          </a:p>
          <a:p>
            <a:pPr marL="0" indent="0" algn="just">
              <a:buFont typeface="Wingdings" panose="05000000000000000000" pitchFamily="2" charset="2"/>
              <a:buNone/>
              <a:defRPr/>
            </a:pPr>
            <a:r>
              <a:rPr lang="zh-CN" altLang="en-US">
                <a:latin typeface="Times New Roman" pitchFamily="18" charset="0"/>
              </a:rPr>
              <a:t>            的老师。</a:t>
            </a:r>
          </a:p>
        </p:txBody>
      </p:sp>
    </p:spTree>
    <p:extLst>
      <p:ext uri="{BB962C8B-B14F-4D97-AF65-F5344CB8AC3E}">
        <p14:creationId xmlns:p14="http://schemas.microsoft.com/office/powerpoint/2010/main" val="267932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E2606E68-92DF-5DE5-F08E-7630503BADAD}"/>
              </a:ext>
            </a:extLst>
          </p:cNvPr>
          <p:cNvSpPr txBox="1">
            <a:spLocks noChangeArrowheads="1"/>
          </p:cNvSpPr>
          <p:nvPr/>
        </p:nvSpPr>
        <p:spPr>
          <a:xfrm>
            <a:off x="1593242" y="1053965"/>
            <a:ext cx="8642350" cy="5264150"/>
          </a:xfrm>
          <a:prstGeom prst="rect">
            <a:avLst/>
          </a:prstGeom>
          <a:solidFill>
            <a:srgbClr val="E7FFE7"/>
          </a:solidFill>
          <a:ln>
            <a:solidFill>
              <a:srgbClr val="808080"/>
            </a:solidFill>
            <a:miter lim="800000"/>
            <a:headEnd/>
            <a:tailEnd/>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Blip>
                <a:blip r:embed="rId2"/>
              </a:buBlip>
            </a:pPr>
            <a:r>
              <a:rPr lang="en-US" altLang="zh-CN" sz="2600" b="1">
                <a:latin typeface="宋体" panose="02010600030101010101" pitchFamily="2" charset="-122"/>
              </a:rPr>
              <a:t> </a:t>
            </a:r>
            <a:r>
              <a:rPr lang="zh-CN" altLang="en-US" sz="2600" b="1">
                <a:latin typeface="宋体" panose="02010600030101010101" pitchFamily="2" charset="-122"/>
              </a:rPr>
              <a:t>解：</a:t>
            </a:r>
          </a:p>
          <a:p>
            <a:pPr marL="0" indent="0" algn="just">
              <a:buFont typeface="Wingdings" panose="05000000000000000000" pitchFamily="2" charset="2"/>
              <a:buChar char="§"/>
            </a:pPr>
            <a:r>
              <a:rPr lang="zh-CN" altLang="en-US" sz="2600" b="1">
                <a:solidFill>
                  <a:schemeClr val="folHlink"/>
                </a:solidFill>
                <a:latin typeface="宋体" panose="02010600030101010101" pitchFamily="2" charset="-122"/>
              </a:rPr>
              <a:t> </a:t>
            </a:r>
            <a:r>
              <a:rPr lang="zh-CN" altLang="en-US" sz="2400" b="1">
                <a:solidFill>
                  <a:schemeClr val="folHlink"/>
                </a:solidFill>
                <a:latin typeface="宋体" panose="02010600030101010101" pitchFamily="2" charset="-122"/>
              </a:rPr>
              <a:t>定义谓词</a:t>
            </a:r>
            <a:r>
              <a:rPr lang="zh-CN" altLang="en-US" sz="2400" b="1">
                <a:latin typeface="宋体" panose="02010600030101010101" pitchFamily="2" charset="-122"/>
              </a:rPr>
              <a:t>：</a:t>
            </a:r>
            <a:endParaRPr lang="zh-CN" altLang="en-US" sz="2400" b="1">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zh-CN" altLang="en-US" sz="2600">
                <a:latin typeface="Times New Roman" panose="02020603050405020304" pitchFamily="18" charset="0"/>
                <a:cs typeface="Times New Roman" panose="02020603050405020304" pitchFamily="18" charset="0"/>
              </a:rPr>
              <a:t>                </a:t>
            </a:r>
            <a:endParaRPr lang="zh-CN" altLang="en-US" sz="2600"/>
          </a:p>
        </p:txBody>
      </p:sp>
      <p:grpSp>
        <p:nvGrpSpPr>
          <p:cNvPr id="7" name="Group 25">
            <a:extLst>
              <a:ext uri="{FF2B5EF4-FFF2-40B4-BE49-F238E27FC236}">
                <a16:creationId xmlns:a16="http://schemas.microsoft.com/office/drawing/2014/main" id="{8E267B08-8E7D-3EE0-4FB2-2C62740D0A45}"/>
              </a:ext>
            </a:extLst>
          </p:cNvPr>
          <p:cNvGrpSpPr>
            <a:grpSpLocks/>
          </p:cNvGrpSpPr>
          <p:nvPr/>
        </p:nvGrpSpPr>
        <p:grpSpPr bwMode="auto">
          <a:xfrm>
            <a:off x="1875817" y="2050915"/>
            <a:ext cx="5257800" cy="1039813"/>
            <a:chOff x="336" y="1200"/>
            <a:chExt cx="3312" cy="655"/>
          </a:xfrm>
        </p:grpSpPr>
        <p:sp>
          <p:nvSpPr>
            <p:cNvPr id="8" name="Rectangle 16">
              <a:extLst>
                <a:ext uri="{FF2B5EF4-FFF2-40B4-BE49-F238E27FC236}">
                  <a16:creationId xmlns:a16="http://schemas.microsoft.com/office/drawing/2014/main" id="{58862989-5934-F6B4-3B80-EBB1B54E20CB}"/>
                </a:ext>
              </a:extLst>
            </p:cNvPr>
            <p:cNvSpPr>
              <a:spLocks noChangeArrowheads="1"/>
            </p:cNvSpPr>
            <p:nvPr/>
          </p:nvSpPr>
          <p:spPr bwMode="auto">
            <a:xfrm>
              <a:off x="768" y="1200"/>
              <a:ext cx="288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anose="05000000000000000000"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None/>
              </a:pPr>
              <a:r>
                <a:rPr lang="en-US" altLang="zh-CN" sz="2400" b="0">
                  <a:latin typeface="宋体" panose="02010600030101010101" pitchFamily="2" charset="-122"/>
                </a:rPr>
                <a:t> </a:t>
              </a:r>
              <a:r>
                <a:rPr lang="zh-CN" altLang="en-US" sz="2400" b="0">
                  <a:latin typeface="宋体" panose="02010600030101010101" pitchFamily="2" charset="-122"/>
                </a:rPr>
                <a:t>：  是   的老师。</a:t>
              </a:r>
              <a:endParaRPr lang="zh-CN" altLang="en-US" sz="2400" b="0">
                <a:latin typeface="Times New Roman" panose="02020603050405020304" pitchFamily="18" charset="0"/>
                <a:cs typeface="Times New Roman" panose="02020603050405020304" pitchFamily="18" charset="0"/>
              </a:endParaRPr>
            </a:p>
            <a:p>
              <a:pPr eaLnBrk="1" hangingPunct="1">
                <a:spcBef>
                  <a:spcPct val="20000"/>
                </a:spcBef>
                <a:buFont typeface="Wingdings" panose="05000000000000000000" pitchFamily="2" charset="2"/>
                <a:buNone/>
              </a:pPr>
              <a:r>
                <a:rPr lang="zh-CN" altLang="en-US" sz="2400" b="0">
                  <a:latin typeface="宋体" panose="02010600030101010101" pitchFamily="2" charset="-122"/>
                </a:rPr>
                <a:t> ：  与   是同班同学</a:t>
              </a:r>
              <a:r>
                <a:rPr lang="zh-CN" altLang="en-US" b="0">
                  <a:latin typeface="宋体" panose="02010600030101010101" pitchFamily="2" charset="-122"/>
                </a:rPr>
                <a:t>。</a:t>
              </a:r>
            </a:p>
          </p:txBody>
        </p:sp>
        <p:graphicFrame>
          <p:nvGraphicFramePr>
            <p:cNvPr id="9" name="Object 1028">
              <a:extLst>
                <a:ext uri="{FF2B5EF4-FFF2-40B4-BE49-F238E27FC236}">
                  <a16:creationId xmlns:a16="http://schemas.microsoft.com/office/drawing/2014/main" id="{ED962EB6-805A-FA11-00EC-53A0B2C37613}"/>
                </a:ext>
              </a:extLst>
            </p:cNvPr>
            <p:cNvGraphicFramePr>
              <a:graphicFrameLocks noChangeAspect="1"/>
            </p:cNvGraphicFramePr>
            <p:nvPr/>
          </p:nvGraphicFramePr>
          <p:xfrm>
            <a:off x="336" y="1248"/>
            <a:ext cx="579" cy="248"/>
          </p:xfrm>
          <a:graphic>
            <a:graphicData uri="http://schemas.openxmlformats.org/presentationml/2006/ole">
              <mc:AlternateContent xmlns:mc="http://schemas.openxmlformats.org/markup-compatibility/2006">
                <mc:Choice xmlns:v="urn:schemas-microsoft-com:vml" Requires="v">
                  <p:oleObj r:id="rId4" imgW="426578" imgH="159926" progId="Equation.3">
                    <p:embed/>
                  </p:oleObj>
                </mc:Choice>
                <mc:Fallback>
                  <p:oleObj r:id="rId4" imgW="426578" imgH="159926" progId="Equation.3">
                    <p:embed/>
                    <p:pic>
                      <p:nvPicPr>
                        <p:cNvPr id="75793" name="Object 1028">
                          <a:extLst>
                            <a:ext uri="{FF2B5EF4-FFF2-40B4-BE49-F238E27FC236}">
                              <a16:creationId xmlns:a16="http://schemas.microsoft.com/office/drawing/2014/main" id="{C87E1070-3CDF-5310-EE66-10CAB32087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48"/>
                          <a:ext cx="57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29">
              <a:extLst>
                <a:ext uri="{FF2B5EF4-FFF2-40B4-BE49-F238E27FC236}">
                  <a16:creationId xmlns:a16="http://schemas.microsoft.com/office/drawing/2014/main" id="{E4FF28D3-268D-A532-31E3-A04A8A9A9801}"/>
                </a:ext>
              </a:extLst>
            </p:cNvPr>
            <p:cNvGraphicFramePr>
              <a:graphicFrameLocks noChangeAspect="1"/>
            </p:cNvGraphicFramePr>
            <p:nvPr/>
          </p:nvGraphicFramePr>
          <p:xfrm>
            <a:off x="336" y="1584"/>
            <a:ext cx="594" cy="248"/>
          </p:xfrm>
          <a:graphic>
            <a:graphicData uri="http://schemas.openxmlformats.org/presentationml/2006/ole">
              <mc:AlternateContent xmlns:mc="http://schemas.openxmlformats.org/markup-compatibility/2006">
                <mc:Choice xmlns:v="urn:schemas-microsoft-com:vml" Requires="v">
                  <p:oleObj name="Equation" r:id="rId6" imgW="441889" imgH="159926" progId="Equation.3">
                    <p:embed/>
                  </p:oleObj>
                </mc:Choice>
                <mc:Fallback>
                  <p:oleObj name="Equation" r:id="rId6" imgW="441889" imgH="159926" progId="Equation.3">
                    <p:embed/>
                    <p:pic>
                      <p:nvPicPr>
                        <p:cNvPr id="75794" name="Object 1029">
                          <a:extLst>
                            <a:ext uri="{FF2B5EF4-FFF2-40B4-BE49-F238E27FC236}">
                              <a16:creationId xmlns:a16="http://schemas.microsoft.com/office/drawing/2014/main" id="{D34F3596-ECEC-AB5B-2702-28FBD70916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1584"/>
                          <a:ext cx="5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30">
              <a:extLst>
                <a:ext uri="{FF2B5EF4-FFF2-40B4-BE49-F238E27FC236}">
                  <a16:creationId xmlns:a16="http://schemas.microsoft.com/office/drawing/2014/main" id="{9AF781D7-8A5C-8B87-BF34-6BC87546D884}"/>
                </a:ext>
              </a:extLst>
            </p:cNvPr>
            <p:cNvGraphicFramePr>
              <a:graphicFrameLocks noChangeAspect="1"/>
            </p:cNvGraphicFramePr>
            <p:nvPr/>
          </p:nvGraphicFramePr>
          <p:xfrm>
            <a:off x="1056" y="1632"/>
            <a:ext cx="171" cy="188"/>
          </p:xfrm>
          <a:graphic>
            <a:graphicData uri="http://schemas.openxmlformats.org/presentationml/2006/ole">
              <mc:AlternateContent xmlns:mc="http://schemas.openxmlformats.org/markup-compatibility/2006">
                <mc:Choice xmlns:v="urn:schemas-microsoft-com:vml" Requires="v">
                  <p:oleObj name="Equation" r:id="rId8" imgW="126835" imgH="139518" progId="Equation.3">
                    <p:embed/>
                  </p:oleObj>
                </mc:Choice>
                <mc:Fallback>
                  <p:oleObj name="Equation" r:id="rId8" imgW="126835" imgH="139518" progId="Equation.3">
                    <p:embed/>
                    <p:pic>
                      <p:nvPicPr>
                        <p:cNvPr id="75795" name="Object 1030">
                          <a:extLst>
                            <a:ext uri="{FF2B5EF4-FFF2-40B4-BE49-F238E27FC236}">
                              <a16:creationId xmlns:a16="http://schemas.microsoft.com/office/drawing/2014/main" id="{41A533A8-CD15-A865-1E70-970944CC2D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1632"/>
                          <a:ext cx="17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031">
              <a:extLst>
                <a:ext uri="{FF2B5EF4-FFF2-40B4-BE49-F238E27FC236}">
                  <a16:creationId xmlns:a16="http://schemas.microsoft.com/office/drawing/2014/main" id="{1436B559-6915-F236-BC67-038A70B1501D}"/>
                </a:ext>
              </a:extLst>
            </p:cNvPr>
            <p:cNvGraphicFramePr>
              <a:graphicFrameLocks noChangeAspect="1"/>
            </p:cNvGraphicFramePr>
            <p:nvPr/>
          </p:nvGraphicFramePr>
          <p:xfrm>
            <a:off x="1584" y="1248"/>
            <a:ext cx="188" cy="222"/>
          </p:xfrm>
          <a:graphic>
            <a:graphicData uri="http://schemas.openxmlformats.org/presentationml/2006/ole">
              <mc:AlternateContent xmlns:mc="http://schemas.openxmlformats.org/markup-compatibility/2006">
                <mc:Choice xmlns:v="urn:schemas-microsoft-com:vml" Requires="v">
                  <p:oleObj name="Equation" r:id="rId10" imgW="139579" imgH="164957" progId="Equation.3">
                    <p:embed/>
                  </p:oleObj>
                </mc:Choice>
                <mc:Fallback>
                  <p:oleObj name="Equation" r:id="rId10" imgW="139579" imgH="164957" progId="Equation.3">
                    <p:embed/>
                    <p:pic>
                      <p:nvPicPr>
                        <p:cNvPr id="75796" name="Object 1031">
                          <a:extLst>
                            <a:ext uri="{FF2B5EF4-FFF2-40B4-BE49-F238E27FC236}">
                              <a16:creationId xmlns:a16="http://schemas.microsoft.com/office/drawing/2014/main" id="{8F49D188-0E3B-BC88-6976-1CD9525DB5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1248"/>
                          <a:ext cx="188"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032">
              <a:extLst>
                <a:ext uri="{FF2B5EF4-FFF2-40B4-BE49-F238E27FC236}">
                  <a16:creationId xmlns:a16="http://schemas.microsoft.com/office/drawing/2014/main" id="{9CC099DD-3DE8-1C6F-AE71-56FF5E5026FA}"/>
                </a:ext>
              </a:extLst>
            </p:cNvPr>
            <p:cNvGraphicFramePr>
              <a:graphicFrameLocks noChangeAspect="1"/>
            </p:cNvGraphicFramePr>
            <p:nvPr/>
          </p:nvGraphicFramePr>
          <p:xfrm>
            <a:off x="1104" y="1248"/>
            <a:ext cx="171" cy="188"/>
          </p:xfrm>
          <a:graphic>
            <a:graphicData uri="http://schemas.openxmlformats.org/presentationml/2006/ole">
              <mc:AlternateContent xmlns:mc="http://schemas.openxmlformats.org/markup-compatibility/2006">
                <mc:Choice xmlns:v="urn:schemas-microsoft-com:vml" Requires="v">
                  <p:oleObj name="Equation" r:id="rId12" imgW="126835" imgH="139518" progId="Equation.3">
                    <p:embed/>
                  </p:oleObj>
                </mc:Choice>
                <mc:Fallback>
                  <p:oleObj name="Equation" r:id="rId12" imgW="126835" imgH="139518" progId="Equation.3">
                    <p:embed/>
                    <p:pic>
                      <p:nvPicPr>
                        <p:cNvPr id="75797" name="Object 1032">
                          <a:extLst>
                            <a:ext uri="{FF2B5EF4-FFF2-40B4-BE49-F238E27FC236}">
                              <a16:creationId xmlns:a16="http://schemas.microsoft.com/office/drawing/2014/main" id="{74A67201-7F86-2DB2-01D3-7CD4404604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4" y="1248"/>
                          <a:ext cx="17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033">
              <a:extLst>
                <a:ext uri="{FF2B5EF4-FFF2-40B4-BE49-F238E27FC236}">
                  <a16:creationId xmlns:a16="http://schemas.microsoft.com/office/drawing/2014/main" id="{69E53282-0B60-AA5D-AA69-767383015A86}"/>
                </a:ext>
              </a:extLst>
            </p:cNvPr>
            <p:cNvGraphicFramePr>
              <a:graphicFrameLocks noChangeAspect="1"/>
            </p:cNvGraphicFramePr>
            <p:nvPr/>
          </p:nvGraphicFramePr>
          <p:xfrm>
            <a:off x="1584" y="1632"/>
            <a:ext cx="188" cy="223"/>
          </p:xfrm>
          <a:graphic>
            <a:graphicData uri="http://schemas.openxmlformats.org/presentationml/2006/ole">
              <mc:AlternateContent xmlns:mc="http://schemas.openxmlformats.org/markup-compatibility/2006">
                <mc:Choice xmlns:v="urn:schemas-microsoft-com:vml" Requires="v">
                  <p:oleObj name="Equation" r:id="rId13" imgW="139579" imgH="164957" progId="Equation.3">
                    <p:embed/>
                  </p:oleObj>
                </mc:Choice>
                <mc:Fallback>
                  <p:oleObj name="Equation" r:id="rId13" imgW="139579" imgH="164957" progId="Equation.3">
                    <p:embed/>
                    <p:pic>
                      <p:nvPicPr>
                        <p:cNvPr id="75798" name="Object 1033">
                          <a:extLst>
                            <a:ext uri="{FF2B5EF4-FFF2-40B4-BE49-F238E27FC236}">
                              <a16:creationId xmlns:a16="http://schemas.microsoft.com/office/drawing/2014/main" id="{D060C930-CCE0-789F-9C20-066DEB412D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4" y="1632"/>
                          <a:ext cx="188"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5" name="Text Box 17">
            <a:extLst>
              <a:ext uri="{FF2B5EF4-FFF2-40B4-BE49-F238E27FC236}">
                <a16:creationId xmlns:a16="http://schemas.microsoft.com/office/drawing/2014/main" id="{2FC44EC8-460D-B84A-5F0B-AC8E60CE2826}"/>
              </a:ext>
            </a:extLst>
          </p:cNvPr>
          <p:cNvSpPr txBox="1">
            <a:spLocks noChangeArrowheads="1"/>
          </p:cNvSpPr>
          <p:nvPr/>
        </p:nvSpPr>
        <p:spPr bwMode="auto">
          <a:xfrm>
            <a:off x="1571017" y="3117715"/>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anose="05000000000000000000"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2400" b="0">
                <a:latin typeface="宋体" panose="02010600030101010101" pitchFamily="2" charset="-122"/>
              </a:rPr>
              <a:t> </a:t>
            </a:r>
            <a:r>
              <a:rPr lang="zh-CN" altLang="en-US" sz="2400">
                <a:solidFill>
                  <a:schemeClr val="folHlink"/>
                </a:solidFill>
                <a:latin typeface="宋体" panose="02010600030101010101" pitchFamily="2" charset="-122"/>
              </a:rPr>
              <a:t>把已知前提表示成谓词公式</a:t>
            </a:r>
            <a:r>
              <a:rPr lang="zh-CN" altLang="en-US" sz="2400">
                <a:latin typeface="宋体" panose="02010600030101010101" pitchFamily="2" charset="-122"/>
              </a:rPr>
              <a:t>：</a:t>
            </a:r>
            <a:r>
              <a:rPr lang="zh-CN" altLang="en-US" sz="1800" b="0"/>
              <a:t> </a:t>
            </a:r>
          </a:p>
        </p:txBody>
      </p:sp>
      <p:graphicFrame>
        <p:nvGraphicFramePr>
          <p:cNvPr id="16" name="Object 1024">
            <a:extLst>
              <a:ext uri="{FF2B5EF4-FFF2-40B4-BE49-F238E27FC236}">
                <a16:creationId xmlns:a16="http://schemas.microsoft.com/office/drawing/2014/main" id="{16884819-00AA-825A-C81C-BDADD38AA3B5}"/>
              </a:ext>
            </a:extLst>
          </p:cNvPr>
          <p:cNvGraphicFramePr>
            <a:graphicFrameLocks noChangeAspect="1"/>
          </p:cNvGraphicFramePr>
          <p:nvPr>
            <p:extLst>
              <p:ext uri="{D42A27DB-BD31-4B8C-83A1-F6EECF244321}">
                <p14:modId xmlns:p14="http://schemas.microsoft.com/office/powerpoint/2010/main" val="137051079"/>
              </p:ext>
            </p:extLst>
          </p:nvPr>
        </p:nvGraphicFramePr>
        <p:xfrm>
          <a:off x="1875817" y="3659053"/>
          <a:ext cx="2209800" cy="449262"/>
        </p:xfrm>
        <a:graphic>
          <a:graphicData uri="http://schemas.openxmlformats.org/presentationml/2006/ole">
            <mc:AlternateContent xmlns:mc="http://schemas.openxmlformats.org/markup-compatibility/2006">
              <mc:Choice xmlns:v="urn:schemas-microsoft-com:vml" Requires="v">
                <p:oleObj r:id="rId14" imgW="1079032" imgH="215806" progId="Equation.3">
                  <p:embed/>
                </p:oleObj>
              </mc:Choice>
              <mc:Fallback>
                <p:oleObj r:id="rId14" imgW="1079032" imgH="215806" progId="Equation.3">
                  <p:embed/>
                  <p:pic>
                    <p:nvPicPr>
                      <p:cNvPr id="192512" name="Object 1024">
                        <a:extLst>
                          <a:ext uri="{FF2B5EF4-FFF2-40B4-BE49-F238E27FC236}">
                            <a16:creationId xmlns:a16="http://schemas.microsoft.com/office/drawing/2014/main" id="{D6BA2F86-67F6-93C7-2A26-819CA8271F9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5817" y="3659053"/>
                        <a:ext cx="22098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025">
            <a:extLst>
              <a:ext uri="{FF2B5EF4-FFF2-40B4-BE49-F238E27FC236}">
                <a16:creationId xmlns:a16="http://schemas.microsoft.com/office/drawing/2014/main" id="{D2236596-B345-9727-DC97-57704DE505D5}"/>
              </a:ext>
            </a:extLst>
          </p:cNvPr>
          <p:cNvGraphicFramePr>
            <a:graphicFrameLocks noChangeAspect="1"/>
          </p:cNvGraphicFramePr>
          <p:nvPr>
            <p:extLst>
              <p:ext uri="{D42A27DB-BD31-4B8C-83A1-F6EECF244321}">
                <p14:modId xmlns:p14="http://schemas.microsoft.com/office/powerpoint/2010/main" val="2004045617"/>
              </p:ext>
            </p:extLst>
          </p:nvPr>
        </p:nvGraphicFramePr>
        <p:xfrm>
          <a:off x="1875817" y="4146415"/>
          <a:ext cx="2438400" cy="461963"/>
        </p:xfrm>
        <a:graphic>
          <a:graphicData uri="http://schemas.openxmlformats.org/presentationml/2006/ole">
            <mc:AlternateContent xmlns:mc="http://schemas.openxmlformats.org/markup-compatibility/2006">
              <mc:Choice xmlns:v="urn:schemas-microsoft-com:vml" Requires="v">
                <p:oleObj r:id="rId16" imgW="1155199" imgH="215806" progId="Equation.3">
                  <p:embed/>
                </p:oleObj>
              </mc:Choice>
              <mc:Fallback>
                <p:oleObj r:id="rId16" imgW="1155199" imgH="215806" progId="Equation.3">
                  <p:embed/>
                  <p:pic>
                    <p:nvPicPr>
                      <p:cNvPr id="192513" name="Object 1025">
                        <a:extLst>
                          <a:ext uri="{FF2B5EF4-FFF2-40B4-BE49-F238E27FC236}">
                            <a16:creationId xmlns:a16="http://schemas.microsoft.com/office/drawing/2014/main" id="{D2B748F1-5942-3E44-FFCD-9C9A6F3336D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5817" y="4146415"/>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026">
            <a:extLst>
              <a:ext uri="{FF2B5EF4-FFF2-40B4-BE49-F238E27FC236}">
                <a16:creationId xmlns:a16="http://schemas.microsoft.com/office/drawing/2014/main" id="{B08F231F-85C7-11BB-E3F7-4682A773F697}"/>
              </a:ext>
            </a:extLst>
          </p:cNvPr>
          <p:cNvGraphicFramePr>
            <a:graphicFrameLocks noChangeAspect="1"/>
          </p:cNvGraphicFramePr>
          <p:nvPr>
            <p:extLst>
              <p:ext uri="{D42A27DB-BD31-4B8C-83A1-F6EECF244321}">
                <p14:modId xmlns:p14="http://schemas.microsoft.com/office/powerpoint/2010/main" val="3600626044"/>
              </p:ext>
            </p:extLst>
          </p:nvPr>
        </p:nvGraphicFramePr>
        <p:xfrm>
          <a:off x="1875817" y="4641715"/>
          <a:ext cx="6096000" cy="473075"/>
        </p:xfrm>
        <a:graphic>
          <a:graphicData uri="http://schemas.openxmlformats.org/presentationml/2006/ole">
            <mc:AlternateContent xmlns:mc="http://schemas.openxmlformats.org/markup-compatibility/2006">
              <mc:Choice xmlns:v="urn:schemas-microsoft-com:vml" Requires="v">
                <p:oleObj r:id="rId18" imgW="2946400" imgH="228600" progId="Equation.3">
                  <p:embed/>
                </p:oleObj>
              </mc:Choice>
              <mc:Fallback>
                <p:oleObj r:id="rId18" imgW="2946400" imgH="228600" progId="Equation.3">
                  <p:embed/>
                  <p:pic>
                    <p:nvPicPr>
                      <p:cNvPr id="192514" name="Object 1026">
                        <a:extLst>
                          <a:ext uri="{FF2B5EF4-FFF2-40B4-BE49-F238E27FC236}">
                            <a16:creationId xmlns:a16="http://schemas.microsoft.com/office/drawing/2014/main" id="{AF7FEC31-FF7E-4E2D-C76D-13CC68373EA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75817" y="4641715"/>
                        <a:ext cx="60960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22">
            <a:extLst>
              <a:ext uri="{FF2B5EF4-FFF2-40B4-BE49-F238E27FC236}">
                <a16:creationId xmlns:a16="http://schemas.microsoft.com/office/drawing/2014/main" id="{1A0237CE-4BF1-4914-7964-F3F2647AEBB7}"/>
              </a:ext>
            </a:extLst>
          </p:cNvPr>
          <p:cNvSpPr txBox="1">
            <a:spLocks noChangeArrowheads="1"/>
          </p:cNvSpPr>
          <p:nvPr/>
        </p:nvSpPr>
        <p:spPr bwMode="auto">
          <a:xfrm>
            <a:off x="1647217" y="5175115"/>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anose="05000000000000000000" pitchFamily="2" charset="2"/>
              <a:buBlip>
                <a:blip r:embed="rId3"/>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2400" b="0">
                <a:latin typeface="宋体" panose="02010600030101010101" pitchFamily="2" charset="-122"/>
              </a:rPr>
              <a:t> </a:t>
            </a:r>
            <a:r>
              <a:rPr lang="zh-CN" altLang="en-US" sz="2400">
                <a:solidFill>
                  <a:schemeClr val="folHlink"/>
                </a:solidFill>
                <a:latin typeface="宋体" panose="02010600030101010101" pitchFamily="2" charset="-122"/>
              </a:rPr>
              <a:t>把目标表示成谓词公式，并把它否定后与 </a:t>
            </a:r>
            <a:r>
              <a:rPr lang="en-US" altLang="zh-CN" sz="2400" i="1">
                <a:solidFill>
                  <a:schemeClr val="folHlink"/>
                </a:solidFill>
                <a:latin typeface="Times New Roman" panose="02020603050405020304" pitchFamily="18" charset="0"/>
              </a:rPr>
              <a:t>ANSWER </a:t>
            </a:r>
            <a:r>
              <a:rPr lang="zh-CN" altLang="en-US" sz="2400">
                <a:solidFill>
                  <a:schemeClr val="folHlink"/>
                </a:solidFill>
                <a:latin typeface="宋体" panose="02010600030101010101" pitchFamily="2" charset="-122"/>
              </a:rPr>
              <a:t>析取：</a:t>
            </a:r>
            <a:r>
              <a:rPr lang="zh-CN" altLang="en-US" sz="2400" b="0"/>
              <a:t> </a:t>
            </a:r>
          </a:p>
        </p:txBody>
      </p:sp>
      <p:graphicFrame>
        <p:nvGraphicFramePr>
          <p:cNvPr id="20" name="Object 1027">
            <a:extLst>
              <a:ext uri="{FF2B5EF4-FFF2-40B4-BE49-F238E27FC236}">
                <a16:creationId xmlns:a16="http://schemas.microsoft.com/office/drawing/2014/main" id="{71971235-D62C-E445-7999-4A54A47324CF}"/>
              </a:ext>
            </a:extLst>
          </p:cNvPr>
          <p:cNvGraphicFramePr>
            <a:graphicFrameLocks noChangeAspect="1"/>
          </p:cNvGraphicFramePr>
          <p:nvPr>
            <p:extLst>
              <p:ext uri="{D42A27DB-BD31-4B8C-83A1-F6EECF244321}">
                <p14:modId xmlns:p14="http://schemas.microsoft.com/office/powerpoint/2010/main" val="3576205177"/>
              </p:ext>
            </p:extLst>
          </p:nvPr>
        </p:nvGraphicFramePr>
        <p:xfrm>
          <a:off x="1952017" y="5708515"/>
          <a:ext cx="5486400" cy="442913"/>
        </p:xfrm>
        <a:graphic>
          <a:graphicData uri="http://schemas.openxmlformats.org/presentationml/2006/ole">
            <mc:AlternateContent xmlns:mc="http://schemas.openxmlformats.org/markup-compatibility/2006">
              <mc:Choice xmlns:v="urn:schemas-microsoft-com:vml" Requires="v">
                <p:oleObj r:id="rId20" imgW="2476500" imgH="203200" progId="Equation.3">
                  <p:embed/>
                </p:oleObj>
              </mc:Choice>
              <mc:Fallback>
                <p:oleObj r:id="rId20" imgW="2476500" imgH="203200" progId="Equation.3">
                  <p:embed/>
                  <p:pic>
                    <p:nvPicPr>
                      <p:cNvPr id="192515" name="Object 1027">
                        <a:extLst>
                          <a:ext uri="{FF2B5EF4-FFF2-40B4-BE49-F238E27FC236}">
                            <a16:creationId xmlns:a16="http://schemas.microsoft.com/office/drawing/2014/main" id="{D9C1AA2A-B5ED-523A-FEDC-EC34BA1D174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52017" y="5708515"/>
                        <a:ext cx="54864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6">
            <a:extLst>
              <a:ext uri="{FF2B5EF4-FFF2-40B4-BE49-F238E27FC236}">
                <a16:creationId xmlns:a16="http://schemas.microsoft.com/office/drawing/2014/main" id="{67E69360-6200-13C7-F65B-CA32189BD437}"/>
              </a:ext>
            </a:extLst>
          </p:cNvPr>
          <p:cNvSpPr>
            <a:spLocks noChangeArrowheads="1"/>
          </p:cNvSpPr>
          <p:nvPr/>
        </p:nvSpPr>
        <p:spPr bwMode="auto">
          <a:xfrm>
            <a:off x="3955442" y="1060315"/>
            <a:ext cx="6302375" cy="2133600"/>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headEnd/>
            <a:tailEnd/>
          </a:ln>
          <a:effectLst/>
        </p:spPr>
        <p:txBody>
          <a:bodyPr/>
          <a:lstStyle/>
          <a:p>
            <a:pPr algn="just" eaLnBrk="1" hangingPunct="1">
              <a:lnSpc>
                <a:spcPct val="120000"/>
              </a:lnSpc>
              <a:buClr>
                <a:schemeClr val="accent2"/>
              </a:buClr>
              <a:buFont typeface="Wingdings" pitchFamily="2" charset="2"/>
              <a:buNone/>
              <a:defRPr/>
            </a:pPr>
            <a:r>
              <a:rPr lang="en-US" altLang="zh-CN" sz="2200" i="1">
                <a:latin typeface="Times New Roman" pitchFamily="18" charset="0"/>
                <a:cs typeface="Times New Roman" pitchFamily="18" charset="0"/>
              </a:rPr>
              <a:t>F</a:t>
            </a:r>
            <a:r>
              <a:rPr lang="en-US" altLang="zh-CN" sz="2200" baseline="-25000">
                <a:latin typeface="Times New Roman" pitchFamily="18" charset="0"/>
                <a:cs typeface="Times New Roman" pitchFamily="18" charset="0"/>
              </a:rPr>
              <a:t>1</a:t>
            </a:r>
            <a:r>
              <a:rPr lang="zh-CN" altLang="en-US" sz="2200">
                <a:latin typeface="Times New Roman" pitchFamily="18" charset="0"/>
              </a:rPr>
              <a:t>：王（</a:t>
            </a:r>
            <a:r>
              <a:rPr lang="en-US" altLang="zh-CN" sz="2200">
                <a:latin typeface="Times New Roman" pitchFamily="18" charset="0"/>
              </a:rPr>
              <a:t>Wang</a:t>
            </a:r>
            <a:r>
              <a:rPr lang="zh-CN" altLang="en-US" sz="2200">
                <a:latin typeface="Times New Roman" pitchFamily="18" charset="0"/>
              </a:rPr>
              <a:t>）先生是小李（</a:t>
            </a:r>
            <a:r>
              <a:rPr lang="en-US" altLang="zh-CN" sz="2200">
                <a:latin typeface="Times New Roman" pitchFamily="18" charset="0"/>
              </a:rPr>
              <a:t>Li</a:t>
            </a:r>
            <a:r>
              <a:rPr lang="zh-CN" altLang="en-US" sz="2200">
                <a:latin typeface="Times New Roman" pitchFamily="18" charset="0"/>
              </a:rPr>
              <a:t>）的老师。</a:t>
            </a:r>
          </a:p>
          <a:p>
            <a:pPr algn="just" eaLnBrk="1" hangingPunct="1">
              <a:lnSpc>
                <a:spcPct val="120000"/>
              </a:lnSpc>
              <a:buClr>
                <a:schemeClr val="accent2"/>
              </a:buClr>
              <a:buFont typeface="Wingdings" pitchFamily="2" charset="2"/>
              <a:buNone/>
              <a:defRPr/>
            </a:pPr>
            <a:r>
              <a:rPr lang="en-US" altLang="zh-CN" sz="2200" i="1">
                <a:latin typeface="Times New Roman" pitchFamily="18" charset="0"/>
              </a:rPr>
              <a:t>F</a:t>
            </a:r>
            <a:r>
              <a:rPr lang="en-US" altLang="zh-CN" sz="2200" baseline="-25000">
                <a:latin typeface="Times New Roman" pitchFamily="18" charset="0"/>
              </a:rPr>
              <a:t>2</a:t>
            </a:r>
            <a:r>
              <a:rPr lang="zh-CN" altLang="en-US" sz="2200">
                <a:latin typeface="Times New Roman" pitchFamily="18" charset="0"/>
              </a:rPr>
              <a:t>：小李与小张（</a:t>
            </a:r>
            <a:r>
              <a:rPr lang="en-US" altLang="zh-CN" sz="2200">
                <a:latin typeface="Times New Roman" pitchFamily="18" charset="0"/>
              </a:rPr>
              <a:t>Zhang</a:t>
            </a:r>
            <a:r>
              <a:rPr lang="zh-CN" altLang="en-US" sz="2200">
                <a:latin typeface="Times New Roman" pitchFamily="18" charset="0"/>
              </a:rPr>
              <a:t>）是同班同学。</a:t>
            </a:r>
          </a:p>
          <a:p>
            <a:pPr algn="just" eaLnBrk="1" hangingPunct="1">
              <a:lnSpc>
                <a:spcPct val="120000"/>
              </a:lnSpc>
              <a:buClr>
                <a:schemeClr val="accent2"/>
              </a:buClr>
              <a:buFont typeface="Wingdings" pitchFamily="2" charset="2"/>
              <a:buNone/>
              <a:defRPr/>
            </a:pPr>
            <a:r>
              <a:rPr lang="en-US" altLang="zh-CN" sz="2200" i="1">
                <a:latin typeface="Times New Roman" pitchFamily="18" charset="0"/>
              </a:rPr>
              <a:t>F</a:t>
            </a:r>
            <a:r>
              <a:rPr lang="en-US" altLang="zh-CN" sz="2200" baseline="-25000">
                <a:latin typeface="Times New Roman" pitchFamily="18" charset="0"/>
              </a:rPr>
              <a:t>3</a:t>
            </a:r>
            <a:r>
              <a:rPr lang="zh-CN" altLang="en-US" sz="2200">
                <a:latin typeface="Times New Roman" pitchFamily="18" charset="0"/>
              </a:rPr>
              <a:t>：如果 </a:t>
            </a:r>
            <a:r>
              <a:rPr lang="en-US" altLang="zh-CN" sz="2200" i="1">
                <a:latin typeface="Times New Roman" pitchFamily="18" charset="0"/>
              </a:rPr>
              <a:t>x</a:t>
            </a:r>
            <a:r>
              <a:rPr lang="zh-CN" altLang="en-US" sz="2200">
                <a:latin typeface="Times New Roman" pitchFamily="18" charset="0"/>
              </a:rPr>
              <a:t>与 </a:t>
            </a:r>
            <a:r>
              <a:rPr lang="en-US" altLang="zh-CN" sz="2200" i="1">
                <a:latin typeface="Times New Roman" pitchFamily="18" charset="0"/>
              </a:rPr>
              <a:t>y </a:t>
            </a:r>
            <a:r>
              <a:rPr lang="zh-CN" altLang="en-US" sz="2200">
                <a:latin typeface="Times New Roman" pitchFamily="18" charset="0"/>
              </a:rPr>
              <a:t>是同班同学，则 </a:t>
            </a:r>
            <a:r>
              <a:rPr lang="en-US" altLang="zh-CN" sz="2200" i="1">
                <a:latin typeface="Times New Roman" pitchFamily="18" charset="0"/>
              </a:rPr>
              <a:t>x</a:t>
            </a:r>
            <a:r>
              <a:rPr lang="zh-CN" altLang="en-US" sz="2200">
                <a:latin typeface="Times New Roman" pitchFamily="18" charset="0"/>
              </a:rPr>
              <a:t>的老师也是 </a:t>
            </a:r>
            <a:r>
              <a:rPr lang="en-US" altLang="zh-CN" sz="2200" i="1">
                <a:latin typeface="Times New Roman" pitchFamily="18" charset="0"/>
              </a:rPr>
              <a:t>y</a:t>
            </a:r>
            <a:r>
              <a:rPr lang="zh-CN" altLang="en-US" sz="2200">
                <a:latin typeface="Times New Roman" pitchFamily="18" charset="0"/>
              </a:rPr>
              <a:t>的  </a:t>
            </a:r>
          </a:p>
          <a:p>
            <a:pPr algn="just" eaLnBrk="1" hangingPunct="1">
              <a:lnSpc>
                <a:spcPct val="120000"/>
              </a:lnSpc>
              <a:buClr>
                <a:schemeClr val="accent2"/>
              </a:buClr>
              <a:buFont typeface="Wingdings" pitchFamily="2" charset="2"/>
              <a:buNone/>
              <a:defRPr/>
            </a:pPr>
            <a:r>
              <a:rPr lang="zh-CN" altLang="en-US" sz="2200">
                <a:latin typeface="Times New Roman" pitchFamily="18" charset="0"/>
              </a:rPr>
              <a:t>        老师。</a:t>
            </a:r>
          </a:p>
          <a:p>
            <a:pPr algn="just" eaLnBrk="1" hangingPunct="1">
              <a:lnSpc>
                <a:spcPct val="120000"/>
              </a:lnSpc>
              <a:buClr>
                <a:schemeClr val="accent2"/>
              </a:buClr>
              <a:buFont typeface="Wingdings" pitchFamily="2" charset="2"/>
              <a:buNone/>
              <a:defRPr/>
            </a:pPr>
            <a:r>
              <a:rPr lang="zh-CN" altLang="en-US" sz="2200">
                <a:latin typeface="Arial" charset="0"/>
              </a:rPr>
              <a:t>求：小张的老师是谁？</a:t>
            </a:r>
          </a:p>
        </p:txBody>
      </p:sp>
    </p:spTree>
    <p:extLst>
      <p:ext uri="{BB962C8B-B14F-4D97-AF65-F5344CB8AC3E}">
        <p14:creationId xmlns:p14="http://schemas.microsoft.com/office/powerpoint/2010/main" val="280575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2" end="2"/>
                                            </p:txEl>
                                          </p:spTgt>
                                        </p:tgtEl>
                                        <p:attrNameLst>
                                          <p:attrName>style.visibility</p:attrName>
                                        </p:attrNameLst>
                                      </p:cBhvr>
                                      <p:to>
                                        <p:strVal val="visible"/>
                                      </p:to>
                                    </p:set>
                                  </p:childTnLst>
                                </p:cTn>
                              </p:par>
                            </p:childTnLst>
                          </p:cTn>
                        </p:par>
                        <p:par>
                          <p:cTn id="11" fill="hold">
                            <p:stCondLst>
                              <p:cond delay="500"/>
                            </p:stCondLst>
                            <p:childTnLst>
                              <p:par>
                                <p:cTn id="12" presetID="16" presetClass="entr" presetSubtype="2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par>
                          <p:cTn id="24" fill="hold">
                            <p:stCondLst>
                              <p:cond delay="500"/>
                            </p:stCondLst>
                            <p:childTnLst>
                              <p:par>
                                <p:cTn id="25" presetID="2" presetClass="entr" presetSubtype="8"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8"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5" grpId="0" autoUpdateAnimBg="0"/>
      <p:bldP spid="19" grpId="0" autoUpdateAnimBg="0"/>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2B9B8-AC85-1392-FAAC-B5E41EA13AF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90FC0F7-5EF0-12E6-8115-43E6B4436B31}"/>
              </a:ext>
            </a:extLst>
          </p:cNvPr>
          <p:cNvSpPr>
            <a:spLocks noGrp="1"/>
          </p:cNvSpPr>
          <p:nvPr>
            <p:ph idx="1"/>
          </p:nvPr>
        </p:nvSpPr>
        <p:spPr/>
        <p:txBody>
          <a:bodyPr/>
          <a:lstStyle/>
          <a:p>
            <a:endParaRPr lang="zh-CN" altLang="en-US"/>
          </a:p>
        </p:txBody>
      </p:sp>
      <p:sp>
        <p:nvSpPr>
          <p:cNvPr id="5" name="Text Box 1028">
            <a:extLst>
              <a:ext uri="{FF2B5EF4-FFF2-40B4-BE49-F238E27FC236}">
                <a16:creationId xmlns:a16="http://schemas.microsoft.com/office/drawing/2014/main" id="{683DD410-B7D6-0812-1AD2-8FA97B710312}"/>
              </a:ext>
            </a:extLst>
          </p:cNvPr>
          <p:cNvSpPr txBox="1">
            <a:spLocks noChangeArrowheads="1"/>
          </p:cNvSpPr>
          <p:nvPr/>
        </p:nvSpPr>
        <p:spPr bwMode="auto">
          <a:xfrm>
            <a:off x="1828800" y="522051"/>
            <a:ext cx="8534400" cy="5260975"/>
          </a:xfrm>
          <a:prstGeom prst="rect">
            <a:avLst/>
          </a:prstGeom>
          <a:solidFill>
            <a:srgbClr val="E7FFE7"/>
          </a:solidFill>
          <a:ln w="9525">
            <a:solidFill>
              <a:srgbClr val="808080"/>
            </a:solidFill>
            <a:miter lim="800000"/>
            <a:headEnd/>
            <a:tailEnd/>
          </a:ln>
        </p:spPr>
        <p:txBody>
          <a:bodyPr>
            <a:spAutoFit/>
          </a:bodyPr>
          <a:lstStyle>
            <a:lvl1pPr>
              <a:spcBef>
                <a:spcPct val="40000"/>
              </a:spcBef>
              <a:buClr>
                <a:schemeClr val="accent2"/>
              </a:buClr>
              <a:buFont typeface="Wingdings" panose="05000000000000000000"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2400" b="0">
                <a:latin typeface="宋体" panose="02010600030101010101" pitchFamily="2" charset="-122"/>
              </a:rPr>
              <a:t> </a:t>
            </a:r>
            <a:r>
              <a:rPr lang="zh-CN" altLang="en-US" sz="2400">
                <a:solidFill>
                  <a:schemeClr val="folHlink"/>
                </a:solidFill>
                <a:latin typeface="宋体" panose="02010600030101010101" pitchFamily="2" charset="-122"/>
              </a:rPr>
              <a:t>把上述公式化为子句集：</a:t>
            </a:r>
          </a:p>
          <a:p>
            <a:pPr eaLnBrk="1" hangingPunct="1">
              <a:spcBef>
                <a:spcPct val="50000"/>
              </a:spcBef>
              <a:buFont typeface="Wingdings" panose="05000000000000000000"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anose="05000000000000000000"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anose="05000000000000000000"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anose="05000000000000000000"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anose="05000000000000000000"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anose="05000000000000000000"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anose="05000000000000000000"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anose="05000000000000000000" pitchFamily="2" charset="2"/>
              <a:buChar char="§"/>
            </a:pPr>
            <a:endParaRPr lang="zh-CN" altLang="en-US" sz="2400">
              <a:solidFill>
                <a:schemeClr val="folHlink"/>
              </a:solidFill>
              <a:latin typeface="宋体" panose="02010600030101010101" pitchFamily="2" charset="-122"/>
            </a:endParaRPr>
          </a:p>
          <a:p>
            <a:pPr eaLnBrk="1" hangingPunct="1">
              <a:spcBef>
                <a:spcPct val="50000"/>
              </a:spcBef>
              <a:buFont typeface="Wingdings" panose="05000000000000000000" pitchFamily="2" charset="2"/>
              <a:buNone/>
            </a:pPr>
            <a:r>
              <a:rPr lang="zh-CN" altLang="en-US" sz="1800" b="0"/>
              <a:t> </a:t>
            </a:r>
          </a:p>
        </p:txBody>
      </p:sp>
      <p:grpSp>
        <p:nvGrpSpPr>
          <p:cNvPr id="6" name="Group 1043">
            <a:extLst>
              <a:ext uri="{FF2B5EF4-FFF2-40B4-BE49-F238E27FC236}">
                <a16:creationId xmlns:a16="http://schemas.microsoft.com/office/drawing/2014/main" id="{68F271F6-F379-B992-F2DD-A0B915804D57}"/>
              </a:ext>
            </a:extLst>
          </p:cNvPr>
          <p:cNvGrpSpPr>
            <a:grpSpLocks/>
          </p:cNvGrpSpPr>
          <p:nvPr/>
        </p:nvGrpSpPr>
        <p:grpSpPr bwMode="auto">
          <a:xfrm>
            <a:off x="1828800" y="1055451"/>
            <a:ext cx="4635500" cy="2100263"/>
            <a:chOff x="240" y="1008"/>
            <a:chExt cx="2920" cy="1323"/>
          </a:xfrm>
        </p:grpSpPr>
        <p:sp>
          <p:nvSpPr>
            <p:cNvPr id="7" name="Text Box 1029">
              <a:extLst>
                <a:ext uri="{FF2B5EF4-FFF2-40B4-BE49-F238E27FC236}">
                  <a16:creationId xmlns:a16="http://schemas.microsoft.com/office/drawing/2014/main" id="{E4F8A993-4E3F-BE41-6134-A3FBCF68F482}"/>
                </a:ext>
              </a:extLst>
            </p:cNvPr>
            <p:cNvSpPr txBox="1">
              <a:spLocks noChangeArrowheads="1"/>
            </p:cNvSpPr>
            <p:nvPr/>
          </p:nvSpPr>
          <p:spPr bwMode="auto">
            <a:xfrm>
              <a:off x="240" y="1008"/>
              <a:ext cx="2016"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anose="05000000000000000000"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1</a:t>
              </a:r>
              <a:r>
                <a:rPr lang="zh-CN" altLang="en-US" sz="2400" b="0">
                  <a:latin typeface="Times New Roman" panose="02020603050405020304" pitchFamily="18" charset="0"/>
                </a:rPr>
                <a:t>） </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2</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3</a:t>
              </a:r>
              <a:r>
                <a:rPr lang="zh-CN" altLang="en-US" sz="2400" b="0">
                  <a:latin typeface="Times New Roman" panose="02020603050405020304" pitchFamily="18" charset="0"/>
                </a:rPr>
                <a:t>）</a:t>
              </a:r>
            </a:p>
            <a:p>
              <a:pPr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rPr>
                <a:t>4</a:t>
              </a:r>
              <a:r>
                <a:rPr lang="zh-CN" altLang="en-US" sz="2400" b="0">
                  <a:latin typeface="Times New Roman" panose="02020603050405020304" pitchFamily="18" charset="0"/>
                </a:rPr>
                <a:t>）</a:t>
              </a:r>
            </a:p>
          </p:txBody>
        </p:sp>
        <p:graphicFrame>
          <p:nvGraphicFramePr>
            <p:cNvPr id="8" name="Object 1027">
              <a:extLst>
                <a:ext uri="{FF2B5EF4-FFF2-40B4-BE49-F238E27FC236}">
                  <a16:creationId xmlns:a16="http://schemas.microsoft.com/office/drawing/2014/main" id="{B08BFE57-2318-4E39-11CE-1D6EBDDEF9FD}"/>
                </a:ext>
              </a:extLst>
            </p:cNvPr>
            <p:cNvGraphicFramePr>
              <a:graphicFrameLocks noChangeAspect="1"/>
            </p:cNvGraphicFramePr>
            <p:nvPr/>
          </p:nvGraphicFramePr>
          <p:xfrm>
            <a:off x="912" y="1056"/>
            <a:ext cx="1056" cy="264"/>
          </p:xfrm>
          <a:graphic>
            <a:graphicData uri="http://schemas.openxmlformats.org/presentationml/2006/ole">
              <mc:AlternateContent xmlns:mc="http://schemas.openxmlformats.org/markup-compatibility/2006">
                <mc:Choice xmlns:v="urn:schemas-microsoft-com:vml" Requires="v">
                  <p:oleObj r:id="rId3" imgW="799753" imgH="203112" progId="Equation.3">
                    <p:embed/>
                  </p:oleObj>
                </mc:Choice>
                <mc:Fallback>
                  <p:oleObj r:id="rId3" imgW="799753" imgH="203112" progId="Equation.3">
                    <p:embed/>
                    <p:pic>
                      <p:nvPicPr>
                        <p:cNvPr id="76816" name="Object 1027">
                          <a:extLst>
                            <a:ext uri="{FF2B5EF4-FFF2-40B4-BE49-F238E27FC236}">
                              <a16:creationId xmlns:a16="http://schemas.microsoft.com/office/drawing/2014/main" id="{5F0B244E-5E30-524E-AD1E-502FB03DD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056"/>
                          <a:ext cx="10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028">
              <a:extLst>
                <a:ext uri="{FF2B5EF4-FFF2-40B4-BE49-F238E27FC236}">
                  <a16:creationId xmlns:a16="http://schemas.microsoft.com/office/drawing/2014/main" id="{654DC647-B87B-8FAD-C102-BE62B15B32C0}"/>
                </a:ext>
              </a:extLst>
            </p:cNvPr>
            <p:cNvGraphicFramePr>
              <a:graphicFrameLocks noChangeAspect="1"/>
            </p:cNvGraphicFramePr>
            <p:nvPr/>
          </p:nvGraphicFramePr>
          <p:xfrm>
            <a:off x="864" y="1392"/>
            <a:ext cx="1104" cy="255"/>
          </p:xfrm>
          <a:graphic>
            <a:graphicData uri="http://schemas.openxmlformats.org/presentationml/2006/ole">
              <mc:AlternateContent xmlns:mc="http://schemas.openxmlformats.org/markup-compatibility/2006">
                <mc:Choice xmlns:v="urn:schemas-microsoft-com:vml" Requires="v">
                  <p:oleObj r:id="rId5" imgW="863225" imgH="203112" progId="Equation.3">
                    <p:embed/>
                  </p:oleObj>
                </mc:Choice>
                <mc:Fallback>
                  <p:oleObj r:id="rId5" imgW="863225" imgH="203112" progId="Equation.3">
                    <p:embed/>
                    <p:pic>
                      <p:nvPicPr>
                        <p:cNvPr id="76817" name="Object 1028">
                          <a:extLst>
                            <a:ext uri="{FF2B5EF4-FFF2-40B4-BE49-F238E27FC236}">
                              <a16:creationId xmlns:a16="http://schemas.microsoft.com/office/drawing/2014/main" id="{DB58832B-381F-D0E6-7CA4-00C10A9417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1392"/>
                          <a:ext cx="110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29">
              <a:extLst>
                <a:ext uri="{FF2B5EF4-FFF2-40B4-BE49-F238E27FC236}">
                  <a16:creationId xmlns:a16="http://schemas.microsoft.com/office/drawing/2014/main" id="{E8423885-1672-A663-B4A4-CE694136520E}"/>
                </a:ext>
              </a:extLst>
            </p:cNvPr>
            <p:cNvGraphicFramePr>
              <a:graphicFrameLocks noChangeAspect="1"/>
            </p:cNvGraphicFramePr>
            <p:nvPr/>
          </p:nvGraphicFramePr>
          <p:xfrm>
            <a:off x="872" y="1728"/>
            <a:ext cx="2288" cy="251"/>
          </p:xfrm>
          <a:graphic>
            <a:graphicData uri="http://schemas.openxmlformats.org/presentationml/2006/ole">
              <mc:AlternateContent xmlns:mc="http://schemas.openxmlformats.org/markup-compatibility/2006">
                <mc:Choice xmlns:v="urn:schemas-microsoft-com:vml" Requires="v">
                  <p:oleObj name="公式" r:id="rId7" imgW="1790523" imgH="159926" progId="Equation.3">
                    <p:embed/>
                  </p:oleObj>
                </mc:Choice>
                <mc:Fallback>
                  <p:oleObj name="公式" r:id="rId7" imgW="1790523" imgH="159926" progId="Equation.3">
                    <p:embed/>
                    <p:pic>
                      <p:nvPicPr>
                        <p:cNvPr id="76818" name="Object 1029">
                          <a:extLst>
                            <a:ext uri="{FF2B5EF4-FFF2-40B4-BE49-F238E27FC236}">
                              <a16:creationId xmlns:a16="http://schemas.microsoft.com/office/drawing/2014/main" id="{2424F4ED-E9FA-968D-28AD-F0F300522D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2" y="1728"/>
                          <a:ext cx="228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30">
              <a:extLst>
                <a:ext uri="{FF2B5EF4-FFF2-40B4-BE49-F238E27FC236}">
                  <a16:creationId xmlns:a16="http://schemas.microsoft.com/office/drawing/2014/main" id="{7BE49C6F-0D11-641C-1079-0E84FD15FA2D}"/>
                </a:ext>
              </a:extLst>
            </p:cNvPr>
            <p:cNvGraphicFramePr>
              <a:graphicFrameLocks noChangeAspect="1"/>
            </p:cNvGraphicFramePr>
            <p:nvPr/>
          </p:nvGraphicFramePr>
          <p:xfrm>
            <a:off x="864" y="2064"/>
            <a:ext cx="2208" cy="240"/>
          </p:xfrm>
          <a:graphic>
            <a:graphicData uri="http://schemas.openxmlformats.org/presentationml/2006/ole">
              <mc:AlternateContent xmlns:mc="http://schemas.openxmlformats.org/markup-compatibility/2006">
                <mc:Choice xmlns:v="urn:schemas-microsoft-com:vml" Requires="v">
                  <p:oleObj r:id="rId9" imgW="1798178" imgH="159926" progId="Equation.3">
                    <p:embed/>
                  </p:oleObj>
                </mc:Choice>
                <mc:Fallback>
                  <p:oleObj r:id="rId9" imgW="1798178" imgH="159926" progId="Equation.3">
                    <p:embed/>
                    <p:pic>
                      <p:nvPicPr>
                        <p:cNvPr id="76819" name="Object 1030">
                          <a:extLst>
                            <a:ext uri="{FF2B5EF4-FFF2-40B4-BE49-F238E27FC236}">
                              <a16:creationId xmlns:a16="http://schemas.microsoft.com/office/drawing/2014/main" id="{1747DE80-A9DA-CF27-F257-EA12CCCFF4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 y="2064"/>
                          <a:ext cx="220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Text Box 1035">
            <a:extLst>
              <a:ext uri="{FF2B5EF4-FFF2-40B4-BE49-F238E27FC236}">
                <a16:creationId xmlns:a16="http://schemas.microsoft.com/office/drawing/2014/main" id="{7E2B8D1F-CA04-5BF8-20D8-6F88604E1F23}"/>
              </a:ext>
            </a:extLst>
          </p:cNvPr>
          <p:cNvSpPr txBox="1">
            <a:spLocks noChangeArrowheads="1"/>
          </p:cNvSpPr>
          <p:nvPr/>
        </p:nvSpPr>
        <p:spPr bwMode="auto">
          <a:xfrm>
            <a:off x="1905000" y="3265251"/>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anose="05000000000000000000"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2400" b="0">
                <a:latin typeface="宋体" panose="02010600030101010101" pitchFamily="2" charset="-122"/>
              </a:rPr>
              <a:t> </a:t>
            </a:r>
            <a:r>
              <a:rPr lang="zh-CN" altLang="en-US" sz="2400">
                <a:solidFill>
                  <a:schemeClr val="folHlink"/>
                </a:solidFill>
                <a:latin typeface="宋体" panose="02010600030101010101" pitchFamily="2" charset="-122"/>
              </a:rPr>
              <a:t>应用归结原理进行归结：</a:t>
            </a:r>
            <a:r>
              <a:rPr lang="zh-CN" altLang="en-US" sz="2400" b="0"/>
              <a:t> </a:t>
            </a:r>
          </a:p>
        </p:txBody>
      </p:sp>
      <p:grpSp>
        <p:nvGrpSpPr>
          <p:cNvPr id="13" name="Group 1044">
            <a:extLst>
              <a:ext uri="{FF2B5EF4-FFF2-40B4-BE49-F238E27FC236}">
                <a16:creationId xmlns:a16="http://schemas.microsoft.com/office/drawing/2014/main" id="{55E94A7E-E159-306C-CD8D-91F7F55956AD}"/>
              </a:ext>
            </a:extLst>
          </p:cNvPr>
          <p:cNvGrpSpPr>
            <a:grpSpLocks/>
          </p:cNvGrpSpPr>
          <p:nvPr/>
        </p:nvGrpSpPr>
        <p:grpSpPr bwMode="auto">
          <a:xfrm>
            <a:off x="1828800" y="3798651"/>
            <a:ext cx="7772400" cy="1570038"/>
            <a:chOff x="240" y="2736"/>
            <a:chExt cx="4896" cy="989"/>
          </a:xfrm>
        </p:grpSpPr>
        <p:sp>
          <p:nvSpPr>
            <p:cNvPr id="14" name="Text Box 1036">
              <a:extLst>
                <a:ext uri="{FF2B5EF4-FFF2-40B4-BE49-F238E27FC236}">
                  <a16:creationId xmlns:a16="http://schemas.microsoft.com/office/drawing/2014/main" id="{C2513430-DD89-3099-5E74-ACD253A8D1DB}"/>
                </a:ext>
              </a:extLst>
            </p:cNvPr>
            <p:cNvSpPr txBox="1">
              <a:spLocks noChangeArrowheads="1"/>
            </p:cNvSpPr>
            <p:nvPr/>
          </p:nvSpPr>
          <p:spPr bwMode="auto">
            <a:xfrm>
              <a:off x="240" y="2736"/>
              <a:ext cx="489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40000"/>
                </a:spcBef>
                <a:buClr>
                  <a:schemeClr val="accent2"/>
                </a:buClr>
                <a:buFont typeface="Wingdings" panose="05000000000000000000" pitchFamily="2" charset="2"/>
                <a:buBlip>
                  <a:blip r:embed="rId2"/>
                </a:buBlip>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just"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5</a:t>
              </a:r>
              <a:r>
                <a:rPr lang="zh-CN" altLang="en-US" sz="2400" b="0">
                  <a:latin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                                                         </a:t>
              </a: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1</a:t>
              </a:r>
              <a:r>
                <a:rPr lang="zh-CN" altLang="en-US" sz="2400" b="0">
                  <a:latin typeface="Times New Roman" panose="02020603050405020304" pitchFamily="18" charset="0"/>
                </a:rPr>
                <a:t>）与（</a:t>
              </a:r>
              <a:r>
                <a:rPr lang="en-US" altLang="zh-CN" sz="2400" b="0">
                  <a:latin typeface="Times New Roman" panose="02020603050405020304" pitchFamily="18" charset="0"/>
                  <a:cs typeface="Times New Roman" panose="02020603050405020304" pitchFamily="18" charset="0"/>
                </a:rPr>
                <a:t>3</a:t>
              </a:r>
              <a:r>
                <a:rPr lang="zh-CN" altLang="en-US" sz="2400" b="0">
                  <a:latin typeface="Times New Roman" panose="02020603050405020304" pitchFamily="18" charset="0"/>
                </a:rPr>
                <a:t>）归结</a:t>
              </a:r>
              <a:endParaRPr lang="zh-CN" altLang="en-US" sz="2400" b="0">
                <a:latin typeface="Times New Roman" panose="02020603050405020304" pitchFamily="18" charset="0"/>
                <a:cs typeface="Times New Roman" panose="02020603050405020304" pitchFamily="18" charset="0"/>
              </a:endParaRPr>
            </a:p>
            <a:p>
              <a:pPr algn="just"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6</a:t>
              </a:r>
              <a:r>
                <a:rPr lang="zh-CN" altLang="en-US" sz="2400" b="0">
                  <a:latin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                                                         </a:t>
              </a: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4</a:t>
              </a:r>
              <a:r>
                <a:rPr lang="zh-CN" altLang="en-US" sz="2400" b="0">
                  <a:latin typeface="Times New Roman" panose="02020603050405020304" pitchFamily="18" charset="0"/>
                </a:rPr>
                <a:t>）与（</a:t>
              </a:r>
              <a:r>
                <a:rPr lang="en-US" altLang="zh-CN" sz="2400" b="0">
                  <a:latin typeface="Times New Roman" panose="02020603050405020304" pitchFamily="18" charset="0"/>
                  <a:cs typeface="Times New Roman" panose="02020603050405020304" pitchFamily="18" charset="0"/>
                </a:rPr>
                <a:t>5</a:t>
              </a:r>
              <a:r>
                <a:rPr lang="zh-CN" altLang="en-US" sz="2400" b="0">
                  <a:latin typeface="Times New Roman" panose="02020603050405020304" pitchFamily="18" charset="0"/>
                </a:rPr>
                <a:t>）归结</a:t>
              </a:r>
              <a:endParaRPr lang="zh-CN" altLang="en-US" sz="2400" b="0">
                <a:latin typeface="Times New Roman" panose="02020603050405020304" pitchFamily="18" charset="0"/>
                <a:cs typeface="Times New Roman" panose="02020603050405020304" pitchFamily="18" charset="0"/>
              </a:endParaRPr>
            </a:p>
            <a:p>
              <a:pPr algn="just" eaLnBrk="1" hangingPunct="1">
                <a:spcBef>
                  <a:spcPct val="50000"/>
                </a:spcBef>
                <a:buClrTx/>
                <a:buFontTx/>
                <a:buNone/>
              </a:pP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7</a:t>
              </a:r>
              <a:r>
                <a:rPr lang="zh-CN" altLang="en-US" sz="2400" b="0">
                  <a:latin typeface="Times New Roman" panose="02020603050405020304" pitchFamily="18" charset="0"/>
                </a:rPr>
                <a:t>）</a:t>
              </a:r>
              <a:r>
                <a:rPr lang="zh-CN" altLang="en-US" sz="2400" b="0">
                  <a:latin typeface="Times New Roman" panose="02020603050405020304" pitchFamily="18" charset="0"/>
                  <a:cs typeface="Times New Roman" panose="02020603050405020304" pitchFamily="18" charset="0"/>
                </a:rPr>
                <a:t>                                                         </a:t>
              </a:r>
              <a:r>
                <a:rPr lang="zh-CN" altLang="en-US" sz="2400" b="0">
                  <a:latin typeface="Times New Roman" panose="02020603050405020304" pitchFamily="18" charset="0"/>
                </a:rPr>
                <a:t>（</a:t>
              </a:r>
              <a:r>
                <a:rPr lang="en-US" altLang="zh-CN" sz="2400" b="0">
                  <a:latin typeface="Times New Roman" panose="02020603050405020304" pitchFamily="18" charset="0"/>
                  <a:cs typeface="Times New Roman" panose="02020603050405020304" pitchFamily="18" charset="0"/>
                </a:rPr>
                <a:t>2</a:t>
              </a:r>
              <a:r>
                <a:rPr lang="zh-CN" altLang="en-US" sz="2400" b="0">
                  <a:latin typeface="Times New Roman" panose="02020603050405020304" pitchFamily="18" charset="0"/>
                </a:rPr>
                <a:t>）与（</a:t>
              </a:r>
              <a:r>
                <a:rPr lang="en-US" altLang="zh-CN" sz="2400" b="0">
                  <a:latin typeface="Times New Roman" panose="02020603050405020304" pitchFamily="18" charset="0"/>
                  <a:cs typeface="Times New Roman" panose="02020603050405020304" pitchFamily="18" charset="0"/>
                </a:rPr>
                <a:t>6</a:t>
              </a:r>
              <a:r>
                <a:rPr lang="zh-CN" altLang="en-US" sz="2400" b="0">
                  <a:latin typeface="Times New Roman" panose="02020603050405020304" pitchFamily="18" charset="0"/>
                </a:rPr>
                <a:t>）归结</a:t>
              </a:r>
            </a:p>
          </p:txBody>
        </p:sp>
        <p:graphicFrame>
          <p:nvGraphicFramePr>
            <p:cNvPr id="15" name="Object 1024">
              <a:extLst>
                <a:ext uri="{FF2B5EF4-FFF2-40B4-BE49-F238E27FC236}">
                  <a16:creationId xmlns:a16="http://schemas.microsoft.com/office/drawing/2014/main" id="{04BA94F4-4064-726D-E829-12FAC9DEE6A1}"/>
                </a:ext>
              </a:extLst>
            </p:cNvPr>
            <p:cNvGraphicFramePr>
              <a:graphicFrameLocks noChangeAspect="1"/>
            </p:cNvGraphicFramePr>
            <p:nvPr/>
          </p:nvGraphicFramePr>
          <p:xfrm>
            <a:off x="816" y="2736"/>
            <a:ext cx="1920" cy="257"/>
          </p:xfrm>
          <a:graphic>
            <a:graphicData uri="http://schemas.openxmlformats.org/presentationml/2006/ole">
              <mc:AlternateContent xmlns:mc="http://schemas.openxmlformats.org/markup-compatibility/2006">
                <mc:Choice xmlns:v="urn:schemas-microsoft-com:vml" Requires="v">
                  <p:oleObj r:id="rId11" imgW="1497950" imgH="203112" progId="Equation.3">
                    <p:embed/>
                  </p:oleObj>
                </mc:Choice>
                <mc:Fallback>
                  <p:oleObj r:id="rId11" imgW="1497950" imgH="203112" progId="Equation.3">
                    <p:embed/>
                    <p:pic>
                      <p:nvPicPr>
                        <p:cNvPr id="76812" name="Object 1024">
                          <a:extLst>
                            <a:ext uri="{FF2B5EF4-FFF2-40B4-BE49-F238E27FC236}">
                              <a16:creationId xmlns:a16="http://schemas.microsoft.com/office/drawing/2014/main" id="{67C1255A-D9EB-4E01-E9C3-CF09099B09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6" y="2736"/>
                          <a:ext cx="192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25">
              <a:extLst>
                <a:ext uri="{FF2B5EF4-FFF2-40B4-BE49-F238E27FC236}">
                  <a16:creationId xmlns:a16="http://schemas.microsoft.com/office/drawing/2014/main" id="{4F4D592C-949C-DFF8-C982-E355B9F57479}"/>
                </a:ext>
              </a:extLst>
            </p:cNvPr>
            <p:cNvGraphicFramePr>
              <a:graphicFrameLocks noChangeAspect="1"/>
            </p:cNvGraphicFramePr>
            <p:nvPr/>
          </p:nvGraphicFramePr>
          <p:xfrm>
            <a:off x="768" y="3120"/>
            <a:ext cx="2544" cy="233"/>
          </p:xfrm>
          <a:graphic>
            <a:graphicData uri="http://schemas.openxmlformats.org/presentationml/2006/ole">
              <mc:AlternateContent xmlns:mc="http://schemas.openxmlformats.org/markup-compatibility/2006">
                <mc:Choice xmlns:v="urn:schemas-microsoft-com:vml" Requires="v">
                  <p:oleObj r:id="rId13" imgW="2184400" imgH="203200" progId="Equation.3">
                    <p:embed/>
                  </p:oleObj>
                </mc:Choice>
                <mc:Fallback>
                  <p:oleObj r:id="rId13" imgW="2184400" imgH="203200" progId="Equation.3">
                    <p:embed/>
                    <p:pic>
                      <p:nvPicPr>
                        <p:cNvPr id="76813" name="Object 1025">
                          <a:extLst>
                            <a:ext uri="{FF2B5EF4-FFF2-40B4-BE49-F238E27FC236}">
                              <a16:creationId xmlns:a16="http://schemas.microsoft.com/office/drawing/2014/main" id="{6A58F25C-6868-EC7B-F982-0DFBF137C96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8" y="3120"/>
                          <a:ext cx="254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026">
              <a:extLst>
                <a:ext uri="{FF2B5EF4-FFF2-40B4-BE49-F238E27FC236}">
                  <a16:creationId xmlns:a16="http://schemas.microsoft.com/office/drawing/2014/main" id="{1DC13709-D64D-FCE8-1F9A-F849EAB81227}"/>
                </a:ext>
              </a:extLst>
            </p:cNvPr>
            <p:cNvGraphicFramePr>
              <a:graphicFrameLocks noChangeAspect="1"/>
            </p:cNvGraphicFramePr>
            <p:nvPr/>
          </p:nvGraphicFramePr>
          <p:xfrm>
            <a:off x="816" y="3456"/>
            <a:ext cx="1488" cy="269"/>
          </p:xfrm>
          <a:graphic>
            <a:graphicData uri="http://schemas.openxmlformats.org/presentationml/2006/ole">
              <mc:AlternateContent xmlns:mc="http://schemas.openxmlformats.org/markup-compatibility/2006">
                <mc:Choice xmlns:v="urn:schemas-microsoft-com:vml" Requires="v">
                  <p:oleObj r:id="rId15" imgW="1104900" imgH="203200" progId="Equation.3">
                    <p:embed/>
                  </p:oleObj>
                </mc:Choice>
                <mc:Fallback>
                  <p:oleObj r:id="rId15" imgW="1104900" imgH="203200" progId="Equation.3">
                    <p:embed/>
                    <p:pic>
                      <p:nvPicPr>
                        <p:cNvPr id="76814" name="Object 1026">
                          <a:extLst>
                            <a:ext uri="{FF2B5EF4-FFF2-40B4-BE49-F238E27FC236}">
                              <a16:creationId xmlns:a16="http://schemas.microsoft.com/office/drawing/2014/main" id="{C7EFFDD5-1D31-DF5B-DAAD-D2CF0854C38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 y="3456"/>
                          <a:ext cx="14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83003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7"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ppt_w/2"/>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D3255-3291-E119-E638-7613203202C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C6F0F70-BCBB-6EED-A4B3-324240FED063}"/>
              </a:ext>
            </a:extLst>
          </p:cNvPr>
          <p:cNvSpPr>
            <a:spLocks noGrp="1"/>
          </p:cNvSpPr>
          <p:nvPr>
            <p:ph idx="1"/>
          </p:nvPr>
        </p:nvSpPr>
        <p:spPr/>
        <p:txBody>
          <a:bodyPr/>
          <a:lstStyle/>
          <a:p>
            <a:endParaRPr lang="zh-CN" altLang="en-US"/>
          </a:p>
        </p:txBody>
      </p:sp>
      <p:pic>
        <p:nvPicPr>
          <p:cNvPr id="4" name="Picture 26">
            <a:extLst>
              <a:ext uri="{FF2B5EF4-FFF2-40B4-BE49-F238E27FC236}">
                <a16:creationId xmlns:a16="http://schemas.microsoft.com/office/drawing/2014/main" id="{1A2F8F10-D523-56E5-1F5D-AD719DF4E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247" y="574734"/>
            <a:ext cx="9005506" cy="514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153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08F59-F4C2-F9E5-7D48-1C080F9D1CFB}"/>
              </a:ext>
            </a:extLst>
          </p:cNvPr>
          <p:cNvSpPr>
            <a:spLocks noGrp="1"/>
          </p:cNvSpPr>
          <p:nvPr>
            <p:ph type="title"/>
          </p:nvPr>
        </p:nvSpPr>
        <p:spPr/>
        <p:txBody>
          <a:bodyPr/>
          <a:lstStyle/>
          <a:p>
            <a:r>
              <a:rPr lang="zh-CN" altLang="en-US" dirty="0"/>
              <a:t>第四章  不确定性推理方法</a:t>
            </a:r>
          </a:p>
        </p:txBody>
      </p:sp>
      <p:sp>
        <p:nvSpPr>
          <p:cNvPr id="3" name="内容占位符 2">
            <a:extLst>
              <a:ext uri="{FF2B5EF4-FFF2-40B4-BE49-F238E27FC236}">
                <a16:creationId xmlns:a16="http://schemas.microsoft.com/office/drawing/2014/main" id="{6613BDEF-90BF-E8A9-2DCF-B144D1DF6FFB}"/>
              </a:ext>
            </a:extLst>
          </p:cNvPr>
          <p:cNvSpPr>
            <a:spLocks noGrp="1"/>
          </p:cNvSpPr>
          <p:nvPr>
            <p:ph idx="1"/>
          </p:nvPr>
        </p:nvSpPr>
        <p:spPr/>
        <p:txBody>
          <a:bodyPr/>
          <a:lstStyle/>
          <a:p>
            <a:r>
              <a:rPr lang="zh-CN" altLang="en-US" dirty="0"/>
              <a:t>第四章考试范围：</a:t>
            </a:r>
            <a:endParaRPr lang="en-US" altLang="zh-CN" dirty="0"/>
          </a:p>
          <a:p>
            <a:r>
              <a:rPr lang="en-US" altLang="zh-CN" dirty="0"/>
              <a:t>4.1 </a:t>
            </a:r>
            <a:r>
              <a:rPr lang="zh-CN" altLang="en-US" dirty="0"/>
              <a:t>不确定性推理的基本概念</a:t>
            </a:r>
            <a:endParaRPr lang="en-US" altLang="zh-CN" dirty="0"/>
          </a:p>
          <a:p>
            <a:r>
              <a:rPr lang="en-US" altLang="zh-CN" dirty="0"/>
              <a:t>4.4 </a:t>
            </a:r>
            <a:r>
              <a:rPr lang="zh-CN" altLang="en-US" dirty="0"/>
              <a:t>模糊推理方法</a:t>
            </a:r>
            <a:endParaRPr lang="en-US" altLang="zh-CN" dirty="0"/>
          </a:p>
          <a:p>
            <a:endParaRPr lang="en-US" altLang="zh-CN" dirty="0"/>
          </a:p>
          <a:p>
            <a:r>
              <a:rPr lang="zh-CN" altLang="en-US" dirty="0"/>
              <a:t>考试题型：单选、填空、计算</a:t>
            </a:r>
          </a:p>
        </p:txBody>
      </p:sp>
    </p:spTree>
    <p:extLst>
      <p:ext uri="{BB962C8B-B14F-4D97-AF65-F5344CB8AC3E}">
        <p14:creationId xmlns:p14="http://schemas.microsoft.com/office/powerpoint/2010/main" val="205176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184A4C3-186D-84BF-B56C-8AE768FFE719}"/>
              </a:ext>
            </a:extLst>
          </p:cNvPr>
          <p:cNvSpPr>
            <a:spLocks noGrp="1"/>
          </p:cNvSpPr>
          <p:nvPr>
            <p:ph idx="1"/>
          </p:nvPr>
        </p:nvSpPr>
        <p:spPr/>
        <p:txBody>
          <a:bodyPr/>
          <a:lstStyle/>
          <a:p>
            <a:pPr algn="l">
              <a:buFont typeface="Arial" panose="020B0604020202020204" pitchFamily="34" charset="0"/>
              <a:buChar char="•"/>
            </a:pPr>
            <a:r>
              <a:rPr lang="zh-CN" altLang="en-US" b="0" i="0" dirty="0">
                <a:solidFill>
                  <a:srgbClr val="4C4948"/>
                </a:solidFill>
                <a:effectLst/>
                <a:latin typeface="-apple-system"/>
              </a:rPr>
              <a:t>常用的模糊矩阵的合成计算方法</a:t>
            </a:r>
            <a:r>
              <a:rPr lang="en-US" altLang="zh-CN" b="0" i="0" dirty="0">
                <a:solidFill>
                  <a:srgbClr val="4C4948"/>
                </a:solidFill>
                <a:effectLst/>
                <a:latin typeface="-apple-system"/>
              </a:rPr>
              <a:t>?</a:t>
            </a:r>
          </a:p>
          <a:p>
            <a:pPr algn="l">
              <a:buFont typeface="Arial" panose="020B0604020202020204" pitchFamily="34" charset="0"/>
              <a:buChar char="•"/>
            </a:pPr>
            <a:r>
              <a:rPr lang="zh-CN" altLang="en-US" b="0" i="0" dirty="0">
                <a:solidFill>
                  <a:srgbClr val="4C4948"/>
                </a:solidFill>
                <a:effectLst/>
                <a:latin typeface="-apple-system"/>
              </a:rPr>
              <a:t>最大</a:t>
            </a:r>
            <a:r>
              <a:rPr lang="en-US" altLang="zh-CN" b="0" i="0" dirty="0">
                <a:solidFill>
                  <a:srgbClr val="4C4948"/>
                </a:solidFill>
                <a:effectLst/>
                <a:latin typeface="-apple-system"/>
              </a:rPr>
              <a:t>-</a:t>
            </a:r>
            <a:r>
              <a:rPr lang="zh-CN" altLang="en-US" b="0" i="0" dirty="0">
                <a:solidFill>
                  <a:srgbClr val="4C4948"/>
                </a:solidFill>
                <a:effectLst/>
                <a:latin typeface="-apple-system"/>
              </a:rPr>
              <a:t>最小合成法：写出矩阵乘积</a:t>
            </a:r>
            <a:r>
              <a:rPr lang="en-US" altLang="zh-CN" b="0" i="0" dirty="0">
                <a:solidFill>
                  <a:srgbClr val="4C4948"/>
                </a:solidFill>
                <a:effectLst/>
                <a:latin typeface="-apple-system"/>
              </a:rPr>
              <a:t>QR</a:t>
            </a:r>
            <a:r>
              <a:rPr lang="zh-CN" altLang="en-US" b="0" i="0" dirty="0">
                <a:solidFill>
                  <a:srgbClr val="4C4948"/>
                </a:solidFill>
                <a:effectLst/>
                <a:latin typeface="-apple-system"/>
              </a:rPr>
              <a:t>中的每个元素，然后将其中的乘积运算用取小运算代替，求和运算用取大运算代替。</a:t>
            </a:r>
          </a:p>
          <a:p>
            <a:pPr algn="l">
              <a:buFont typeface="Arial" panose="020B0604020202020204" pitchFamily="34" charset="0"/>
              <a:buChar char="•"/>
            </a:pPr>
            <a:r>
              <a:rPr lang="zh-CN" altLang="en-US" b="0" i="0" dirty="0">
                <a:solidFill>
                  <a:srgbClr val="4C4948"/>
                </a:solidFill>
                <a:effectLst/>
                <a:latin typeface="-apple-system"/>
              </a:rPr>
              <a:t>最大</a:t>
            </a:r>
            <a:r>
              <a:rPr lang="en-US" altLang="zh-CN" b="0" i="0" dirty="0">
                <a:solidFill>
                  <a:srgbClr val="4C4948"/>
                </a:solidFill>
                <a:effectLst/>
                <a:latin typeface="-apple-system"/>
              </a:rPr>
              <a:t>-</a:t>
            </a:r>
            <a:r>
              <a:rPr lang="zh-CN" altLang="en-US" b="0" i="0" dirty="0">
                <a:solidFill>
                  <a:srgbClr val="4C4948"/>
                </a:solidFill>
                <a:effectLst/>
                <a:latin typeface="-apple-system"/>
              </a:rPr>
              <a:t>代数积合成法：写出矩阵乘积</a:t>
            </a:r>
            <a:r>
              <a:rPr lang="en-US" altLang="zh-CN" b="0" i="0" dirty="0">
                <a:solidFill>
                  <a:srgbClr val="4C4948"/>
                </a:solidFill>
                <a:effectLst/>
                <a:latin typeface="-apple-system"/>
              </a:rPr>
              <a:t>QR</a:t>
            </a:r>
            <a:r>
              <a:rPr lang="zh-CN" altLang="en-US" b="0" i="0" dirty="0">
                <a:solidFill>
                  <a:srgbClr val="4C4948"/>
                </a:solidFill>
                <a:effectLst/>
                <a:latin typeface="-apple-system"/>
              </a:rPr>
              <a:t>中的每个元素，然后将其中的求和运算用取大运算代替，而乘积运算不变。</a:t>
            </a:r>
          </a:p>
          <a:p>
            <a:endParaRPr lang="zh-CN" altLang="en-US" dirty="0"/>
          </a:p>
        </p:txBody>
      </p:sp>
      <p:sp>
        <p:nvSpPr>
          <p:cNvPr id="5" name="标题 4">
            <a:extLst>
              <a:ext uri="{FF2B5EF4-FFF2-40B4-BE49-F238E27FC236}">
                <a16:creationId xmlns:a16="http://schemas.microsoft.com/office/drawing/2014/main" id="{F7ABA518-7C0F-1084-864A-9C54C44E9AB0}"/>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6468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36686-ABEB-B7EA-E626-E282A21D34F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7F0989-7B00-5740-963B-41E0180B23E2}"/>
              </a:ext>
            </a:extLst>
          </p:cNvPr>
          <p:cNvSpPr>
            <a:spLocks noGrp="1"/>
          </p:cNvSpPr>
          <p:nvPr>
            <p:ph idx="1"/>
          </p:nvPr>
        </p:nvSpPr>
        <p:spPr/>
        <p:txBody>
          <a:bodyPr/>
          <a:lstStyle/>
          <a:p>
            <a:r>
              <a:rPr lang="zh-CN" altLang="en-US" dirty="0"/>
              <a:t>应用模糊推理的步骤</a:t>
            </a:r>
            <a:r>
              <a:rPr lang="en-US" altLang="zh-CN" dirty="0"/>
              <a:t>?</a:t>
            </a:r>
          </a:p>
          <a:p>
            <a:r>
              <a:rPr lang="zh-CN" altLang="en-US" dirty="0"/>
              <a:t>对于 </a:t>
            </a:r>
            <a:r>
              <a:rPr lang="en-US" altLang="zh-CN" dirty="0"/>
              <a:t>IF A  THEN  B </a:t>
            </a:r>
            <a:r>
              <a:rPr lang="zh-CN" altLang="en-US" dirty="0"/>
              <a:t>类型的模糊规则的推理：</a:t>
            </a:r>
          </a:p>
          <a:p>
            <a:r>
              <a:rPr lang="zh-CN" altLang="en-US" dirty="0"/>
              <a:t>已知输入为</a:t>
            </a:r>
            <a:r>
              <a:rPr lang="en-US" altLang="zh-CN" dirty="0"/>
              <a:t>A</a:t>
            </a:r>
            <a:r>
              <a:rPr lang="zh-CN" altLang="en-US" dirty="0"/>
              <a:t>，输出为</a:t>
            </a:r>
            <a:r>
              <a:rPr lang="en-US" altLang="zh-CN" dirty="0"/>
              <a:t>B</a:t>
            </a:r>
            <a:r>
              <a:rPr lang="zh-CN" altLang="en-US" dirty="0"/>
              <a:t>；</a:t>
            </a:r>
            <a:endParaRPr lang="en-US" altLang="zh-CN" dirty="0"/>
          </a:p>
          <a:p>
            <a:r>
              <a:rPr lang="zh-CN" altLang="en-US" dirty="0"/>
              <a:t>若现在已知输入为</a:t>
            </a:r>
            <a:r>
              <a:rPr lang="en-US" altLang="zh-CN" dirty="0"/>
              <a:t>A′</a:t>
            </a:r>
            <a:r>
              <a:rPr lang="zh-CN" altLang="en-US" dirty="0"/>
              <a:t>，则输出</a:t>
            </a:r>
            <a:r>
              <a:rPr lang="en-US" altLang="zh-CN" dirty="0"/>
              <a:t>B′</a:t>
            </a:r>
            <a:r>
              <a:rPr lang="zh-CN" altLang="en-US" dirty="0"/>
              <a:t>，用合成规则求取</a:t>
            </a:r>
            <a:r>
              <a:rPr lang="en-US" altLang="zh-CN" dirty="0"/>
              <a:t>B′=A</a:t>
            </a:r>
            <a:r>
              <a:rPr lang="en-US" altLang="zh-CN" dirty="0">
                <a:effectLst/>
              </a:rPr>
              <a:t>′</a:t>
            </a:r>
            <a:r>
              <a:rPr lang="en-US" altLang="zh-CN" dirty="0"/>
              <a:t>∘</a:t>
            </a:r>
            <a:r>
              <a:rPr lang="en-US" altLang="zh-CN" dirty="0">
                <a:effectLst/>
              </a:rPr>
              <a:t>R</a:t>
            </a:r>
            <a:endParaRPr lang="en-US" altLang="zh-CN" dirty="0"/>
          </a:p>
          <a:p>
            <a:endParaRPr lang="zh-CN" altLang="en-US" dirty="0"/>
          </a:p>
        </p:txBody>
      </p:sp>
    </p:spTree>
    <p:extLst>
      <p:ext uri="{BB962C8B-B14F-4D97-AF65-F5344CB8AC3E}">
        <p14:creationId xmlns:p14="http://schemas.microsoft.com/office/powerpoint/2010/main" val="146497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1B3DB-5060-316C-763A-C433104D894A}"/>
              </a:ext>
            </a:extLst>
          </p:cNvPr>
          <p:cNvSpPr>
            <a:spLocks noGrp="1"/>
          </p:cNvSpPr>
          <p:nvPr>
            <p:ph type="title"/>
          </p:nvPr>
        </p:nvSpPr>
        <p:spPr/>
        <p:txBody>
          <a:bodyPr/>
          <a:lstStyle/>
          <a:p>
            <a:r>
              <a:rPr lang="zh-CN" altLang="en-US" dirty="0"/>
              <a:t>第一章 </a:t>
            </a:r>
          </a:p>
        </p:txBody>
      </p:sp>
      <p:sp>
        <p:nvSpPr>
          <p:cNvPr id="3" name="内容占位符 2">
            <a:extLst>
              <a:ext uri="{FF2B5EF4-FFF2-40B4-BE49-F238E27FC236}">
                <a16:creationId xmlns:a16="http://schemas.microsoft.com/office/drawing/2014/main" id="{1D8961EE-CDE2-2E42-9AEC-6672E2644C99}"/>
              </a:ext>
            </a:extLst>
          </p:cNvPr>
          <p:cNvSpPr>
            <a:spLocks noGrp="1"/>
          </p:cNvSpPr>
          <p:nvPr>
            <p:ph idx="1"/>
          </p:nvPr>
        </p:nvSpPr>
        <p:spPr/>
        <p:txBody>
          <a:bodyPr/>
          <a:lstStyle/>
          <a:p>
            <a:r>
              <a:rPr lang="zh-CN" altLang="en-US" dirty="0"/>
              <a:t>选择题、填空题</a:t>
            </a:r>
          </a:p>
        </p:txBody>
      </p:sp>
    </p:spTree>
    <p:extLst>
      <p:ext uri="{BB962C8B-B14F-4D97-AF65-F5344CB8AC3E}">
        <p14:creationId xmlns:p14="http://schemas.microsoft.com/office/powerpoint/2010/main" val="313254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1C79E-519B-B1E6-2DB2-A75307D21E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FACDB29-5AEC-DE9B-9461-8A4B795B70A4}"/>
              </a:ext>
            </a:extLst>
          </p:cNvPr>
          <p:cNvSpPr>
            <a:spLocks noGrp="1"/>
          </p:cNvSpPr>
          <p:nvPr>
            <p:ph idx="1"/>
          </p:nvPr>
        </p:nvSpPr>
        <p:spPr/>
        <p:txBody>
          <a:bodyPr/>
          <a:lstStyle/>
          <a:p>
            <a:pPr algn="l">
              <a:buFont typeface="Arial" panose="020B0604020202020204" pitchFamily="34" charset="0"/>
              <a:buChar char="•"/>
            </a:pPr>
            <a:r>
              <a:rPr lang="zh-CN" altLang="en-US" b="0" i="0" dirty="0">
                <a:solidFill>
                  <a:srgbClr val="4C4948"/>
                </a:solidFill>
                <a:effectLst/>
                <a:latin typeface="-apple-system"/>
              </a:rPr>
              <a:t>表述三种模糊决策的方法</a:t>
            </a:r>
            <a:r>
              <a:rPr lang="en-US" altLang="zh-CN" b="0" i="0" dirty="0">
                <a:solidFill>
                  <a:srgbClr val="4C4948"/>
                </a:solidFill>
                <a:effectLst/>
                <a:latin typeface="-apple-system"/>
              </a:rPr>
              <a:t>?</a:t>
            </a:r>
          </a:p>
          <a:p>
            <a:pPr algn="l">
              <a:buFont typeface="+mj-lt"/>
              <a:buAutoNum type="arabicPeriod"/>
            </a:pPr>
            <a:r>
              <a:rPr lang="zh-CN" altLang="en-US" b="0" i="0" dirty="0">
                <a:solidFill>
                  <a:srgbClr val="4C4948"/>
                </a:solidFill>
                <a:effectLst/>
                <a:latin typeface="-apple-system"/>
              </a:rPr>
              <a:t>最大隶属度法：是在模糊向量中，取隶属度最大的量作为推理结果</a:t>
            </a:r>
          </a:p>
          <a:p>
            <a:pPr algn="l">
              <a:buFont typeface="+mj-lt"/>
              <a:buAutoNum type="arabicPeriod"/>
            </a:pPr>
            <a:r>
              <a:rPr lang="zh-CN" altLang="en-US" b="0" i="0" dirty="0">
                <a:solidFill>
                  <a:srgbClr val="4C4948"/>
                </a:solidFill>
                <a:effectLst/>
                <a:latin typeface="-apple-system"/>
              </a:rPr>
              <a:t>加权平均判决法：将每一个元素的隶属度乘以该元素数值的总和除以元素数值总和得出的答案作出结果</a:t>
            </a:r>
          </a:p>
          <a:p>
            <a:pPr algn="l">
              <a:buFont typeface="+mj-lt"/>
              <a:buAutoNum type="arabicPeriod"/>
            </a:pPr>
            <a:r>
              <a:rPr lang="zh-CN" altLang="en-US" b="0" i="0" dirty="0">
                <a:solidFill>
                  <a:srgbClr val="4C4948"/>
                </a:solidFill>
                <a:effectLst/>
                <a:latin typeface="-apple-system"/>
              </a:rPr>
              <a:t>中位数法：把模糊集的中位数作为系统控制量</a:t>
            </a:r>
          </a:p>
          <a:p>
            <a:endParaRPr lang="zh-CN" altLang="en-US" dirty="0"/>
          </a:p>
        </p:txBody>
      </p:sp>
    </p:spTree>
    <p:extLst>
      <p:ext uri="{BB962C8B-B14F-4D97-AF65-F5344CB8AC3E}">
        <p14:creationId xmlns:p14="http://schemas.microsoft.com/office/powerpoint/2010/main" val="1264541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82C6C-CCE0-27AA-7819-74333B3C14C4}"/>
              </a:ext>
            </a:extLst>
          </p:cNvPr>
          <p:cNvSpPr>
            <a:spLocks noGrp="1"/>
          </p:cNvSpPr>
          <p:nvPr>
            <p:ph type="title"/>
          </p:nvPr>
        </p:nvSpPr>
        <p:spPr/>
        <p:txBody>
          <a:bodyPr/>
          <a:lstStyle/>
          <a:p>
            <a:r>
              <a:rPr lang="zh-CN" altLang="en-US" dirty="0"/>
              <a:t>第五章 状态空间的搜索策略  </a:t>
            </a:r>
          </a:p>
        </p:txBody>
      </p:sp>
      <p:sp>
        <p:nvSpPr>
          <p:cNvPr id="3" name="内容占位符 2">
            <a:extLst>
              <a:ext uri="{FF2B5EF4-FFF2-40B4-BE49-F238E27FC236}">
                <a16:creationId xmlns:a16="http://schemas.microsoft.com/office/drawing/2014/main" id="{4188C50B-E39A-1D1E-64DB-B99100F5F4B8}"/>
              </a:ext>
            </a:extLst>
          </p:cNvPr>
          <p:cNvSpPr>
            <a:spLocks noGrp="1"/>
          </p:cNvSpPr>
          <p:nvPr>
            <p:ph idx="1"/>
          </p:nvPr>
        </p:nvSpPr>
        <p:spPr/>
        <p:txBody>
          <a:bodyPr/>
          <a:lstStyle/>
          <a:p>
            <a:r>
              <a:rPr lang="zh-CN" altLang="en-US" dirty="0"/>
              <a:t>考试范围：</a:t>
            </a:r>
            <a:endParaRPr lang="en-US" altLang="zh-CN" dirty="0"/>
          </a:p>
          <a:p>
            <a:r>
              <a:rPr lang="en-US" altLang="zh-CN" dirty="0"/>
              <a:t>5.1  </a:t>
            </a:r>
            <a:r>
              <a:rPr lang="zh-CN" altLang="en-US" dirty="0"/>
              <a:t>搜索的概念</a:t>
            </a:r>
            <a:endParaRPr lang="en-US" altLang="zh-CN" dirty="0"/>
          </a:p>
          <a:p>
            <a:r>
              <a:rPr lang="en-US" altLang="zh-CN" dirty="0"/>
              <a:t>5.2  </a:t>
            </a:r>
            <a:r>
              <a:rPr lang="zh-CN" altLang="en-US" b="1" dirty="0">
                <a:latin typeface="Times New Roman" panose="02020603050405020304" pitchFamily="18" charset="0"/>
              </a:rPr>
              <a:t>状态空间的搜索策略</a:t>
            </a:r>
            <a:endParaRPr lang="en-US" altLang="zh-CN" b="1" dirty="0">
              <a:latin typeface="Times New Roman" panose="02020603050405020304" pitchFamily="18" charset="0"/>
            </a:endParaRPr>
          </a:p>
          <a:p>
            <a:r>
              <a:rPr lang="en-US" altLang="zh-CN" b="1" dirty="0">
                <a:latin typeface="Times New Roman" panose="02020603050405020304" pitchFamily="18" charset="0"/>
              </a:rPr>
              <a:t>5.3  </a:t>
            </a:r>
            <a:r>
              <a:rPr lang="zh-CN" altLang="en-US" b="1" dirty="0">
                <a:latin typeface="Times New Roman" panose="02020603050405020304" pitchFamily="18" charset="0"/>
              </a:rPr>
              <a:t>盲目的图搜索策略</a:t>
            </a:r>
            <a:endParaRPr lang="en-US" altLang="zh-CN" b="1" dirty="0">
              <a:latin typeface="Times New Roman" panose="02020603050405020304" pitchFamily="18" charset="0"/>
            </a:endParaRPr>
          </a:p>
          <a:p>
            <a:r>
              <a:rPr lang="zh-CN" altLang="en-US" b="1" dirty="0">
                <a:latin typeface="Times New Roman" panose="02020603050405020304" pitchFamily="18" charset="0"/>
              </a:rPr>
              <a:t>考试题型：</a:t>
            </a:r>
            <a:endParaRPr lang="en-US" altLang="zh-CN" b="1" dirty="0">
              <a:latin typeface="Times New Roman" panose="02020603050405020304" pitchFamily="18" charset="0"/>
            </a:endParaRPr>
          </a:p>
          <a:p>
            <a:r>
              <a:rPr lang="zh-CN" altLang="en-US" b="1" dirty="0">
                <a:latin typeface="Times New Roman" panose="02020603050405020304" pitchFamily="18" charset="0"/>
              </a:rPr>
              <a:t>选择题、填空题</a:t>
            </a:r>
            <a:endParaRPr lang="en-US" altLang="zh-CN" b="1" dirty="0">
              <a:latin typeface="Times New Roman" panose="02020603050405020304" pitchFamily="18" charset="0"/>
            </a:endParaRPr>
          </a:p>
          <a:p>
            <a:r>
              <a:rPr lang="zh-CN" altLang="en-US" b="1" dirty="0">
                <a:latin typeface="Times New Roman" panose="02020603050405020304" pitchFamily="18" charset="0"/>
              </a:rPr>
              <a:t>都是基本知识题型</a:t>
            </a:r>
          </a:p>
          <a:p>
            <a:endParaRPr lang="zh-CN" altLang="en-US" dirty="0"/>
          </a:p>
        </p:txBody>
      </p:sp>
    </p:spTree>
    <p:extLst>
      <p:ext uri="{BB962C8B-B14F-4D97-AF65-F5344CB8AC3E}">
        <p14:creationId xmlns:p14="http://schemas.microsoft.com/office/powerpoint/2010/main" val="103526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2688A-F0A9-0C09-5E96-C60922CCEB6C}"/>
              </a:ext>
            </a:extLst>
          </p:cNvPr>
          <p:cNvSpPr>
            <a:spLocks noGrp="1"/>
          </p:cNvSpPr>
          <p:nvPr>
            <p:ph type="title"/>
          </p:nvPr>
        </p:nvSpPr>
        <p:spPr/>
        <p:txBody>
          <a:bodyPr/>
          <a:lstStyle/>
          <a:p>
            <a:r>
              <a:rPr lang="zh-CN" altLang="en-US" dirty="0"/>
              <a:t>第六章 智能计算及其应用</a:t>
            </a:r>
          </a:p>
        </p:txBody>
      </p:sp>
      <p:sp>
        <p:nvSpPr>
          <p:cNvPr id="3" name="内容占位符 2">
            <a:extLst>
              <a:ext uri="{FF2B5EF4-FFF2-40B4-BE49-F238E27FC236}">
                <a16:creationId xmlns:a16="http://schemas.microsoft.com/office/drawing/2014/main" id="{8659DF36-301E-3576-8D51-17CF93B2877F}"/>
              </a:ext>
            </a:extLst>
          </p:cNvPr>
          <p:cNvSpPr>
            <a:spLocks noGrp="1"/>
          </p:cNvSpPr>
          <p:nvPr>
            <p:ph idx="1"/>
          </p:nvPr>
        </p:nvSpPr>
        <p:spPr/>
        <p:txBody>
          <a:bodyPr/>
          <a:lstStyle/>
          <a:p>
            <a:pPr eaLnBrk="1" hangingPunct="1">
              <a:lnSpc>
                <a:spcPct val="160000"/>
              </a:lnSpc>
            </a:pPr>
            <a:r>
              <a:rPr lang="en-US" altLang="zh-CN" b="1" dirty="0">
                <a:latin typeface="Times New Roman" panose="02020603050405020304" pitchFamily="18" charset="0"/>
              </a:rPr>
              <a:t>6.1  </a:t>
            </a:r>
            <a:r>
              <a:rPr lang="zh-CN" altLang="en-US" b="1" dirty="0">
                <a:latin typeface="Times New Roman" panose="02020603050405020304" pitchFamily="18" charset="0"/>
              </a:rPr>
              <a:t>进化算法的产生与发展 </a:t>
            </a:r>
          </a:p>
          <a:p>
            <a:pPr eaLnBrk="1" hangingPunct="1">
              <a:lnSpc>
                <a:spcPct val="160000"/>
              </a:lnSpc>
            </a:pPr>
            <a:r>
              <a:rPr lang="en-US" altLang="zh-CN" b="1" dirty="0">
                <a:latin typeface="Times New Roman" panose="02020603050405020304" pitchFamily="18" charset="0"/>
              </a:rPr>
              <a:t>6.2  </a:t>
            </a:r>
            <a:r>
              <a:rPr lang="zh-CN" altLang="en-US" b="1" dirty="0">
                <a:latin typeface="Times New Roman" panose="02020603050405020304" pitchFamily="18" charset="0"/>
              </a:rPr>
              <a:t>基本遗传算法 </a:t>
            </a:r>
          </a:p>
          <a:p>
            <a:pPr eaLnBrk="1" hangingPunct="1">
              <a:lnSpc>
                <a:spcPct val="160000"/>
              </a:lnSpc>
            </a:pPr>
            <a:r>
              <a:rPr lang="en-US" altLang="zh-CN" b="1" dirty="0">
                <a:latin typeface="Times New Roman" panose="02020603050405020304" pitchFamily="18" charset="0"/>
              </a:rPr>
              <a:t>6.3  </a:t>
            </a:r>
            <a:r>
              <a:rPr lang="zh-CN" altLang="en-US" b="1" dirty="0">
                <a:latin typeface="Times New Roman" panose="02020603050405020304" pitchFamily="18" charset="0"/>
              </a:rPr>
              <a:t>遗传算法的改进算法 </a:t>
            </a:r>
          </a:p>
          <a:p>
            <a:pPr eaLnBrk="1" hangingPunct="1">
              <a:lnSpc>
                <a:spcPct val="160000"/>
              </a:lnSpc>
            </a:pPr>
            <a:r>
              <a:rPr lang="en-US" altLang="zh-CN" b="1" dirty="0">
                <a:latin typeface="Times New Roman" panose="02020603050405020304" pitchFamily="18" charset="0"/>
              </a:rPr>
              <a:t>6.4  </a:t>
            </a:r>
            <a:r>
              <a:rPr lang="zh-CN" altLang="en-US" b="1" dirty="0">
                <a:latin typeface="Times New Roman" panose="02020603050405020304" pitchFamily="18" charset="0"/>
              </a:rPr>
              <a:t>遗传算法的应用</a:t>
            </a:r>
            <a:endParaRPr lang="en-US" altLang="zh-CN" b="1" dirty="0">
              <a:latin typeface="Times New Roman" panose="02020603050405020304" pitchFamily="18" charset="0"/>
            </a:endParaRPr>
          </a:p>
          <a:p>
            <a:pPr eaLnBrk="1" hangingPunct="1">
              <a:lnSpc>
                <a:spcPct val="160000"/>
              </a:lnSpc>
            </a:pPr>
            <a:r>
              <a:rPr lang="zh-CN" altLang="en-US" b="1" dirty="0">
                <a:latin typeface="Times New Roman" panose="02020603050405020304" pitchFamily="18" charset="0"/>
              </a:rPr>
              <a:t>考试题型：选择题、填空题、问答题</a:t>
            </a:r>
            <a:endParaRPr lang="en-US" altLang="zh-CN" b="1" dirty="0">
              <a:latin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6362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4BA58-C1D7-D5A4-2A2F-961C68676043}"/>
              </a:ext>
            </a:extLst>
          </p:cNvPr>
          <p:cNvSpPr>
            <a:spLocks noGrp="1"/>
          </p:cNvSpPr>
          <p:nvPr>
            <p:ph type="title"/>
          </p:nvPr>
        </p:nvSpPr>
        <p:spPr/>
        <p:txBody>
          <a:bodyPr/>
          <a:lstStyle/>
          <a:p>
            <a:r>
              <a:rPr lang="zh-CN" altLang="en-US" dirty="0"/>
              <a:t>第七章 专家系统与机器学习</a:t>
            </a:r>
          </a:p>
        </p:txBody>
      </p:sp>
      <p:sp>
        <p:nvSpPr>
          <p:cNvPr id="3" name="内容占位符 2">
            <a:extLst>
              <a:ext uri="{FF2B5EF4-FFF2-40B4-BE49-F238E27FC236}">
                <a16:creationId xmlns:a16="http://schemas.microsoft.com/office/drawing/2014/main" id="{A410FE6A-B1D0-A2D3-B017-1C83626549EA}"/>
              </a:ext>
            </a:extLst>
          </p:cNvPr>
          <p:cNvSpPr>
            <a:spLocks noGrp="1"/>
          </p:cNvSpPr>
          <p:nvPr>
            <p:ph idx="1"/>
          </p:nvPr>
        </p:nvSpPr>
        <p:spPr/>
        <p:txBody>
          <a:bodyPr>
            <a:normAutofit/>
          </a:bodyPr>
          <a:lstStyle/>
          <a:p>
            <a:r>
              <a:rPr lang="zh-CN" altLang="en-US" dirty="0"/>
              <a:t>考试范围：</a:t>
            </a:r>
            <a:endParaRPr lang="en-US" altLang="zh-CN" dirty="0"/>
          </a:p>
          <a:p>
            <a:pPr eaLnBrk="1" hangingPunct="1">
              <a:lnSpc>
                <a:spcPct val="110000"/>
              </a:lnSpc>
              <a:spcBef>
                <a:spcPct val="30000"/>
              </a:spcBef>
            </a:pPr>
            <a:r>
              <a:rPr lang="en-US" altLang="zh-CN" b="1" dirty="0">
                <a:latin typeface="Times New Roman" panose="02020603050405020304" pitchFamily="18" charset="0"/>
              </a:rPr>
              <a:t>7.2  </a:t>
            </a:r>
            <a:r>
              <a:rPr lang="zh-CN" altLang="en-US" b="1" dirty="0">
                <a:latin typeface="Times New Roman" panose="02020603050405020304" pitchFamily="18" charset="0"/>
              </a:rPr>
              <a:t>专家系统的概念 </a:t>
            </a:r>
          </a:p>
          <a:p>
            <a:pPr eaLnBrk="1" hangingPunct="1">
              <a:lnSpc>
                <a:spcPct val="110000"/>
              </a:lnSpc>
              <a:spcBef>
                <a:spcPct val="30000"/>
              </a:spcBef>
            </a:pPr>
            <a:r>
              <a:rPr lang="en-US" altLang="zh-CN" b="1" dirty="0">
                <a:latin typeface="Times New Roman" panose="02020603050405020304" pitchFamily="18" charset="0"/>
              </a:rPr>
              <a:t>7.5  </a:t>
            </a:r>
            <a:r>
              <a:rPr lang="zh-CN" altLang="en-US" b="1" dirty="0">
                <a:latin typeface="Times New Roman" panose="02020603050405020304" pitchFamily="18" charset="0"/>
              </a:rPr>
              <a:t>机器学习</a:t>
            </a:r>
          </a:p>
          <a:p>
            <a:pPr eaLnBrk="1" hangingPunct="1">
              <a:lnSpc>
                <a:spcPct val="110000"/>
              </a:lnSpc>
              <a:spcBef>
                <a:spcPct val="30000"/>
              </a:spcBef>
            </a:pPr>
            <a:r>
              <a:rPr lang="en-US" altLang="zh-CN" b="1" dirty="0">
                <a:latin typeface="Times New Roman" panose="02020603050405020304" pitchFamily="18" charset="0"/>
              </a:rPr>
              <a:t>7.6  </a:t>
            </a:r>
            <a:r>
              <a:rPr lang="zh-CN" altLang="en-US" b="1" dirty="0">
                <a:latin typeface="Times New Roman" panose="02020603050405020304" pitchFamily="18" charset="0"/>
              </a:rPr>
              <a:t>知识发现与数据挖掘</a:t>
            </a:r>
          </a:p>
          <a:p>
            <a:r>
              <a:rPr lang="zh-CN" altLang="en-US" dirty="0"/>
              <a:t>考试题型：选择题、填空题</a:t>
            </a:r>
          </a:p>
        </p:txBody>
      </p:sp>
    </p:spTree>
    <p:extLst>
      <p:ext uri="{BB962C8B-B14F-4D97-AF65-F5344CB8AC3E}">
        <p14:creationId xmlns:p14="http://schemas.microsoft.com/office/powerpoint/2010/main" val="3314683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872E4-95B8-6C97-E701-E0111F243CD3}"/>
              </a:ext>
            </a:extLst>
          </p:cNvPr>
          <p:cNvSpPr>
            <a:spLocks noGrp="1"/>
          </p:cNvSpPr>
          <p:nvPr>
            <p:ph type="title"/>
          </p:nvPr>
        </p:nvSpPr>
        <p:spPr/>
        <p:txBody>
          <a:bodyPr/>
          <a:lstStyle/>
          <a:p>
            <a:r>
              <a:rPr lang="zh-CN" altLang="en-US" dirty="0"/>
              <a:t>第八章 神经网络</a:t>
            </a:r>
          </a:p>
        </p:txBody>
      </p:sp>
      <p:sp>
        <p:nvSpPr>
          <p:cNvPr id="3" name="内容占位符 2">
            <a:extLst>
              <a:ext uri="{FF2B5EF4-FFF2-40B4-BE49-F238E27FC236}">
                <a16:creationId xmlns:a16="http://schemas.microsoft.com/office/drawing/2014/main" id="{A105B61D-B1E6-1B27-4093-D0EF765E7ACD}"/>
              </a:ext>
            </a:extLst>
          </p:cNvPr>
          <p:cNvSpPr>
            <a:spLocks noGrp="1"/>
          </p:cNvSpPr>
          <p:nvPr>
            <p:ph idx="1"/>
          </p:nvPr>
        </p:nvSpPr>
        <p:spPr/>
        <p:txBody>
          <a:bodyPr/>
          <a:lstStyle/>
          <a:p>
            <a:r>
              <a:rPr lang="zh-CN" altLang="en-US" dirty="0"/>
              <a:t>考试范围：</a:t>
            </a:r>
            <a:endParaRPr lang="en-US" altLang="zh-CN" dirty="0"/>
          </a:p>
          <a:p>
            <a:pPr eaLnBrk="1" hangingPunct="1">
              <a:lnSpc>
                <a:spcPct val="160000"/>
              </a:lnSpc>
            </a:pPr>
            <a:r>
              <a:rPr lang="en-US" altLang="zh-CN" b="1" dirty="0">
                <a:latin typeface="Times New Roman" panose="02020603050405020304" pitchFamily="18" charset="0"/>
              </a:rPr>
              <a:t>8.1  </a:t>
            </a:r>
            <a:r>
              <a:rPr lang="zh-CN" altLang="en-US" b="1" dirty="0">
                <a:latin typeface="Times New Roman" panose="02020603050405020304" pitchFamily="18" charset="0"/>
              </a:rPr>
              <a:t>神经元与神经网络 </a:t>
            </a:r>
          </a:p>
          <a:p>
            <a:pPr eaLnBrk="1" hangingPunct="1">
              <a:lnSpc>
                <a:spcPct val="160000"/>
              </a:lnSpc>
            </a:pPr>
            <a:r>
              <a:rPr lang="en-US" altLang="zh-CN" b="1" dirty="0">
                <a:latin typeface="Times New Roman" panose="02020603050405020304" pitchFamily="18" charset="0"/>
              </a:rPr>
              <a:t>8.2  BP</a:t>
            </a:r>
            <a:r>
              <a:rPr lang="zh-CN" altLang="en-US" b="1" dirty="0">
                <a:latin typeface="Times New Roman" panose="02020603050405020304" pitchFamily="18" charset="0"/>
              </a:rPr>
              <a:t>神经网络及其学习算法 </a:t>
            </a:r>
          </a:p>
          <a:p>
            <a:r>
              <a:rPr lang="en-US" altLang="zh-CN" b="1" dirty="0">
                <a:latin typeface="Times New Roman" panose="02020603050405020304" pitchFamily="18" charset="0"/>
              </a:rPr>
              <a:t>8.6  </a:t>
            </a:r>
            <a:r>
              <a:rPr lang="zh-CN" altLang="en-US" b="1" dirty="0">
                <a:latin typeface="Times New Roman" panose="02020603050405020304" pitchFamily="18" charset="0"/>
              </a:rPr>
              <a:t>卷积</a:t>
            </a:r>
            <a:r>
              <a:rPr lang="zh-CN" altLang="en-US" b="1" dirty="0">
                <a:latin typeface="宋体" panose="02010600030101010101" pitchFamily="2" charset="-122"/>
              </a:rPr>
              <a:t>神经网络与深度学习</a:t>
            </a:r>
            <a:r>
              <a:rPr lang="zh-CN" altLang="en-US" b="1" dirty="0">
                <a:latin typeface="Times New Roman" panose="02020603050405020304" pitchFamily="18" charset="0"/>
              </a:rPr>
              <a:t> </a:t>
            </a:r>
          </a:p>
          <a:p>
            <a:r>
              <a:rPr lang="zh-CN" altLang="en-US" dirty="0"/>
              <a:t>考试题型：单选、填空、计算、问答、综述</a:t>
            </a:r>
          </a:p>
        </p:txBody>
      </p:sp>
    </p:spTree>
    <p:extLst>
      <p:ext uri="{BB962C8B-B14F-4D97-AF65-F5344CB8AC3E}">
        <p14:creationId xmlns:p14="http://schemas.microsoft.com/office/powerpoint/2010/main" val="207055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4FCA0-90F3-B3E7-67EB-61D680B0F81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26D59B5-250B-9DEE-E9E4-44FFA25AE200}"/>
              </a:ext>
            </a:extLst>
          </p:cNvPr>
          <p:cNvSpPr>
            <a:spLocks noGrp="1"/>
          </p:cNvSpPr>
          <p:nvPr>
            <p:ph idx="1"/>
          </p:nvPr>
        </p:nvSpPr>
        <p:spPr/>
        <p:txBody>
          <a:bodyPr/>
          <a:lstStyle/>
          <a:p>
            <a:r>
              <a:rPr lang="zh-CN" altLang="en-US" dirty="0"/>
              <a:t>例题：</a:t>
            </a:r>
            <a:endParaRPr lang="en-US" altLang="zh-CN" dirty="0"/>
          </a:p>
          <a:p>
            <a:pPr algn="l">
              <a:spcBef>
                <a:spcPts val="600"/>
              </a:spcBef>
              <a:spcAft>
                <a:spcPts val="1800"/>
              </a:spcAft>
              <a:buFont typeface="+mj-lt"/>
              <a:buAutoNum type="arabicPeriod"/>
            </a:pPr>
            <a:r>
              <a:rPr lang="zh-CN" altLang="en-US" b="0" i="0" dirty="0">
                <a:effectLst/>
                <a:latin typeface="-apple-system"/>
              </a:rPr>
              <a:t>简述卷积神经网络的卷积层和池化层的基本思想</a:t>
            </a:r>
          </a:p>
          <a:p>
            <a:pPr algn="l">
              <a:spcBef>
                <a:spcPts val="600"/>
              </a:spcBef>
              <a:spcAft>
                <a:spcPts val="1800"/>
              </a:spcAft>
              <a:buFont typeface="+mj-lt"/>
              <a:buAutoNum type="arabicPeriod"/>
            </a:pPr>
            <a:r>
              <a:rPr lang="zh-CN" altLang="en-US" b="0" i="0" dirty="0">
                <a:effectLst/>
                <a:latin typeface="-apple-system"/>
              </a:rPr>
              <a:t>简述</a:t>
            </a:r>
            <a:r>
              <a:rPr lang="en-US" altLang="zh-CN" b="0" i="0" dirty="0">
                <a:effectLst/>
                <a:latin typeface="-apple-system"/>
              </a:rPr>
              <a:t>BP</a:t>
            </a:r>
            <a:r>
              <a:rPr lang="zh-CN" altLang="en-US" b="0" i="0" dirty="0">
                <a:effectLst/>
                <a:latin typeface="-apple-system"/>
              </a:rPr>
              <a:t>神经网络的学习过程</a:t>
            </a:r>
          </a:p>
          <a:p>
            <a:endParaRPr lang="zh-CN" altLang="en-US" dirty="0"/>
          </a:p>
        </p:txBody>
      </p:sp>
    </p:spTree>
    <p:extLst>
      <p:ext uri="{BB962C8B-B14F-4D97-AF65-F5344CB8AC3E}">
        <p14:creationId xmlns:p14="http://schemas.microsoft.com/office/powerpoint/2010/main" val="126788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BC24F-537B-EB1A-DE30-16402C9DC63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0B2EF9F-B5DC-5AC0-D1C2-2E71A235AD0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09C4D7E1-A7AA-73B6-CA95-66777F46DBC6}"/>
              </a:ext>
            </a:extLst>
          </p:cNvPr>
          <p:cNvPicPr>
            <a:picLocks noChangeAspect="1"/>
          </p:cNvPicPr>
          <p:nvPr/>
        </p:nvPicPr>
        <p:blipFill>
          <a:blip r:embed="rId2"/>
          <a:stretch>
            <a:fillRect/>
          </a:stretch>
        </p:blipFill>
        <p:spPr>
          <a:xfrm>
            <a:off x="417308" y="497840"/>
            <a:ext cx="11516507" cy="5567680"/>
          </a:xfrm>
          <a:prstGeom prst="rect">
            <a:avLst/>
          </a:prstGeom>
        </p:spPr>
      </p:pic>
    </p:spTree>
    <p:extLst>
      <p:ext uri="{BB962C8B-B14F-4D97-AF65-F5344CB8AC3E}">
        <p14:creationId xmlns:p14="http://schemas.microsoft.com/office/powerpoint/2010/main" val="4289938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2C6CCC-3483-6EE9-2F0A-65709B39606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B2AD440-4A77-3F9E-9360-846354D874A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0B7E7D1-A776-E8B2-6386-8909B1E7FFF7}"/>
              </a:ext>
            </a:extLst>
          </p:cNvPr>
          <p:cNvPicPr>
            <a:picLocks noChangeAspect="1"/>
          </p:cNvPicPr>
          <p:nvPr/>
        </p:nvPicPr>
        <p:blipFill>
          <a:blip r:embed="rId2"/>
          <a:stretch>
            <a:fillRect/>
          </a:stretch>
        </p:blipFill>
        <p:spPr>
          <a:xfrm>
            <a:off x="3624335" y="0"/>
            <a:ext cx="4943330" cy="6858000"/>
          </a:xfrm>
          <a:prstGeom prst="rect">
            <a:avLst/>
          </a:prstGeom>
        </p:spPr>
      </p:pic>
    </p:spTree>
    <p:extLst>
      <p:ext uri="{BB962C8B-B14F-4D97-AF65-F5344CB8AC3E}">
        <p14:creationId xmlns:p14="http://schemas.microsoft.com/office/powerpoint/2010/main" val="423148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A6287-ED81-57B6-DDE5-A91BB060B2BA}"/>
              </a:ext>
            </a:extLst>
          </p:cNvPr>
          <p:cNvSpPr>
            <a:spLocks noGrp="1"/>
          </p:cNvSpPr>
          <p:nvPr>
            <p:ph type="title"/>
          </p:nvPr>
        </p:nvSpPr>
        <p:spPr/>
        <p:txBody>
          <a:bodyPr/>
          <a:lstStyle/>
          <a:p>
            <a:r>
              <a:rPr lang="zh-CN" altLang="en-US" dirty="0"/>
              <a:t>第二章</a:t>
            </a:r>
          </a:p>
        </p:txBody>
      </p:sp>
      <p:sp>
        <p:nvSpPr>
          <p:cNvPr id="3" name="内容占位符 2">
            <a:extLst>
              <a:ext uri="{FF2B5EF4-FFF2-40B4-BE49-F238E27FC236}">
                <a16:creationId xmlns:a16="http://schemas.microsoft.com/office/drawing/2014/main" id="{6AD78AEB-E93A-B15F-FA8B-1AAD424D76F1}"/>
              </a:ext>
            </a:extLst>
          </p:cNvPr>
          <p:cNvSpPr>
            <a:spLocks noGrp="1"/>
          </p:cNvSpPr>
          <p:nvPr>
            <p:ph idx="1"/>
          </p:nvPr>
        </p:nvSpPr>
        <p:spPr/>
        <p:txBody>
          <a:bodyPr/>
          <a:lstStyle/>
          <a:p>
            <a:r>
              <a:rPr lang="zh-CN" altLang="en-US" dirty="0"/>
              <a:t>考试范围：</a:t>
            </a:r>
            <a:endParaRPr lang="en-US" altLang="zh-CN" dirty="0"/>
          </a:p>
          <a:p>
            <a:r>
              <a:rPr lang="zh-CN" altLang="en-US" dirty="0"/>
              <a:t>一节谓词</a:t>
            </a:r>
            <a:endParaRPr lang="en-US" altLang="zh-CN" dirty="0"/>
          </a:p>
          <a:p>
            <a:r>
              <a:rPr lang="zh-CN" altLang="en-US" dirty="0"/>
              <a:t>产生式</a:t>
            </a:r>
            <a:endParaRPr lang="en-US" altLang="zh-CN" dirty="0"/>
          </a:p>
          <a:p>
            <a:endParaRPr lang="en-US" altLang="zh-CN" dirty="0"/>
          </a:p>
          <a:p>
            <a:r>
              <a:rPr lang="zh-CN" altLang="en-US" dirty="0"/>
              <a:t>考试题型：</a:t>
            </a:r>
            <a:endParaRPr lang="en-US" altLang="zh-CN" dirty="0"/>
          </a:p>
          <a:p>
            <a:r>
              <a:rPr lang="zh-CN" altLang="en-US" dirty="0"/>
              <a:t>选择题、填空题</a:t>
            </a:r>
          </a:p>
        </p:txBody>
      </p:sp>
    </p:spTree>
    <p:extLst>
      <p:ext uri="{BB962C8B-B14F-4D97-AF65-F5344CB8AC3E}">
        <p14:creationId xmlns:p14="http://schemas.microsoft.com/office/powerpoint/2010/main" val="147578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64A51-D79A-9F4B-8089-E7E78B4F8A10}"/>
              </a:ext>
            </a:extLst>
          </p:cNvPr>
          <p:cNvSpPr>
            <a:spLocks noGrp="1"/>
          </p:cNvSpPr>
          <p:nvPr>
            <p:ph type="title"/>
          </p:nvPr>
        </p:nvSpPr>
        <p:spPr/>
        <p:txBody>
          <a:bodyPr/>
          <a:lstStyle/>
          <a:p>
            <a:r>
              <a:rPr lang="zh-CN" altLang="en-US" dirty="0"/>
              <a:t>第二章 知识表示</a:t>
            </a:r>
          </a:p>
        </p:txBody>
      </p:sp>
      <p:sp>
        <p:nvSpPr>
          <p:cNvPr id="3" name="内容占位符 2">
            <a:extLst>
              <a:ext uri="{FF2B5EF4-FFF2-40B4-BE49-F238E27FC236}">
                <a16:creationId xmlns:a16="http://schemas.microsoft.com/office/drawing/2014/main" id="{E75DFB68-4507-634B-77F2-210D967447E8}"/>
              </a:ext>
            </a:extLst>
          </p:cNvPr>
          <p:cNvSpPr>
            <a:spLocks noGrp="1"/>
          </p:cNvSpPr>
          <p:nvPr>
            <p:ph idx="1"/>
          </p:nvPr>
        </p:nvSpPr>
        <p:spPr/>
        <p:txBody>
          <a:bodyPr/>
          <a:lstStyle/>
          <a:p>
            <a:r>
              <a:rPr lang="en-US" altLang="zh-CN" dirty="0"/>
              <a:t>1. </a:t>
            </a:r>
            <a:r>
              <a:rPr lang="zh-CN" altLang="en-US" dirty="0"/>
              <a:t>请用相应的谓词公式把下列语句表示出来：</a:t>
            </a:r>
            <a:endParaRPr lang="en-US" altLang="zh-CN" dirty="0"/>
          </a:p>
          <a:p>
            <a:r>
              <a:rPr lang="zh-CN" altLang="en-US" dirty="0"/>
              <a:t>有的人喜欢梅花，有的人喜欢菊花，有的人既喜欢菊花又喜欢梅花</a:t>
            </a:r>
            <a:endParaRPr lang="en-US" altLang="zh-CN" dirty="0"/>
          </a:p>
          <a:p>
            <a:pPr algn="l"/>
            <a:endParaRPr lang="zh-CN" altLang="en-US" sz="1800" b="0" i="0" u="none" strike="noStrike" baseline="0" dirty="0">
              <a:solidFill>
                <a:srgbClr val="000000"/>
              </a:solidFill>
              <a:latin typeface="宋体" panose="02010600030101010101" pitchFamily="2" charset="-122"/>
              <a:ea typeface="宋体" panose="02010600030101010101" pitchFamily="2" charset="-122"/>
            </a:endParaRPr>
          </a:p>
          <a:p>
            <a:r>
              <a:rPr lang="zh-CN" altLang="en-US" sz="2200" b="1" i="0" u="none" strike="noStrike" baseline="0" dirty="0">
                <a:solidFill>
                  <a:srgbClr val="000000"/>
                </a:solidFill>
                <a:latin typeface="宋体" panose="02010600030101010101" pitchFamily="2" charset="-122"/>
                <a:ea typeface="宋体" panose="02010600030101010101" pitchFamily="2" charset="-122"/>
              </a:rPr>
              <a:t> 定义谓词：</a:t>
            </a:r>
            <a:r>
              <a:rPr lang="en-US" altLang="zh-CN" sz="2200" b="1" i="0" u="none" strike="noStrike" baseline="0" dirty="0">
                <a:solidFill>
                  <a:srgbClr val="000000"/>
                </a:solidFill>
                <a:latin typeface="宋体" panose="02010600030101010101" pitchFamily="2" charset="-122"/>
                <a:ea typeface="宋体" panose="02010600030101010101" pitchFamily="2" charset="-122"/>
              </a:rPr>
              <a:t>likes(</a:t>
            </a:r>
            <a:r>
              <a:rPr lang="en-US" altLang="zh-CN" sz="2200" b="1" i="0" u="none" strike="noStrike" baseline="0" dirty="0" err="1">
                <a:solidFill>
                  <a:srgbClr val="000000"/>
                </a:solidFill>
                <a:latin typeface="宋体" panose="02010600030101010101" pitchFamily="2" charset="-122"/>
                <a:ea typeface="宋体" panose="02010600030101010101" pitchFamily="2" charset="-122"/>
              </a:rPr>
              <a:t>x,y</a:t>
            </a:r>
            <a:r>
              <a:rPr lang="en-US" altLang="zh-CN" sz="2200" b="1" i="0" u="none" strike="noStrike" baseline="0" dirty="0">
                <a:solidFill>
                  <a:srgbClr val="000000"/>
                </a:solidFill>
                <a:latin typeface="宋体" panose="02010600030101010101" pitchFamily="2" charset="-122"/>
                <a:ea typeface="宋体" panose="02010600030101010101" pitchFamily="2" charset="-122"/>
              </a:rPr>
              <a:t>)</a:t>
            </a:r>
            <a:r>
              <a:rPr lang="zh-CN" altLang="en-US" sz="2200" b="1" i="0" u="none" strike="noStrike" baseline="0" dirty="0">
                <a:solidFill>
                  <a:srgbClr val="000000"/>
                </a:solidFill>
                <a:latin typeface="宋体" panose="02010600030101010101" pitchFamily="2" charset="-122"/>
                <a:ea typeface="宋体" panose="02010600030101010101" pitchFamily="2" charset="-122"/>
              </a:rPr>
              <a:t>为</a:t>
            </a:r>
            <a:r>
              <a:rPr lang="en-US" altLang="zh-CN" sz="2200" b="1" i="0" u="none" strike="noStrike" baseline="0" dirty="0">
                <a:solidFill>
                  <a:srgbClr val="000000"/>
                </a:solidFill>
                <a:latin typeface="宋体" panose="02010600030101010101" pitchFamily="2" charset="-122"/>
                <a:ea typeface="宋体" panose="02010600030101010101" pitchFamily="2" charset="-122"/>
              </a:rPr>
              <a:t>x</a:t>
            </a:r>
            <a:r>
              <a:rPr lang="zh-CN" altLang="en-US" sz="2200" b="1" i="0" u="none" strike="noStrike" baseline="0" dirty="0">
                <a:solidFill>
                  <a:srgbClr val="000000"/>
                </a:solidFill>
                <a:latin typeface="宋体" panose="02010600030101010101" pitchFamily="2" charset="-122"/>
                <a:ea typeface="宋体" panose="02010600030101010101" pitchFamily="2" charset="-122"/>
              </a:rPr>
              <a:t>喜欢</a:t>
            </a:r>
            <a:r>
              <a:rPr lang="en-US" altLang="zh-CN" sz="2200" b="1" i="0" u="none" strike="noStrike" baseline="0" dirty="0">
                <a:solidFill>
                  <a:srgbClr val="000000"/>
                </a:solidFill>
                <a:latin typeface="宋体" panose="02010600030101010101" pitchFamily="2" charset="-122"/>
                <a:ea typeface="宋体" panose="02010600030101010101" pitchFamily="2" charset="-122"/>
              </a:rPr>
              <a:t>y</a:t>
            </a:r>
            <a:r>
              <a:rPr lang="zh-CN" altLang="en-US" sz="2200" b="1" i="0" u="none" strike="noStrike" baseline="0" dirty="0">
                <a:solidFill>
                  <a:srgbClr val="000000"/>
                </a:solidFill>
                <a:latin typeface="宋体" panose="02010600030101010101" pitchFamily="2" charset="-122"/>
                <a:ea typeface="宋体" panose="02010600030101010101" pitchFamily="2" charset="-122"/>
              </a:rPr>
              <a:t>。</a:t>
            </a:r>
            <a:r>
              <a:rPr lang="en-US" altLang="zh-CN" sz="2200" b="1" dirty="0">
                <a:solidFill>
                  <a:srgbClr val="000000"/>
                </a:solidFill>
                <a:latin typeface="宋体" panose="02010600030101010101" pitchFamily="2" charset="-122"/>
                <a:ea typeface="宋体" panose="02010600030101010101" pitchFamily="2" charset="-122"/>
              </a:rPr>
              <a:t>x</a:t>
            </a:r>
            <a:r>
              <a:rPr lang="en-US" altLang="zh-CN" sz="2200" b="1" i="0" u="none" strike="noStrike" baseline="0" dirty="0">
                <a:solidFill>
                  <a:srgbClr val="000000"/>
                </a:solidFill>
                <a:latin typeface="宋体" panose="02010600030101010101" pitchFamily="2" charset="-122"/>
                <a:ea typeface="宋体" panose="02010600030101010101" pitchFamily="2" charset="-122"/>
              </a:rPr>
              <a:t>:</a:t>
            </a:r>
            <a:r>
              <a:rPr lang="zh-CN" altLang="en-US" sz="2200" b="1" i="0" u="none" strike="noStrike" baseline="0" dirty="0">
                <a:solidFill>
                  <a:srgbClr val="000000"/>
                </a:solidFill>
                <a:latin typeface="宋体" panose="02010600030101010101" pitchFamily="2" charset="-122"/>
                <a:ea typeface="宋体" panose="02010600030101010101" pitchFamily="2" charset="-122"/>
              </a:rPr>
              <a:t>人；</a:t>
            </a:r>
            <a:r>
              <a:rPr lang="en-US" altLang="zh-CN" sz="2200" b="1" i="0" u="none" strike="noStrike" baseline="0" dirty="0">
                <a:solidFill>
                  <a:srgbClr val="000000"/>
                </a:solidFill>
                <a:latin typeface="宋体" panose="02010600030101010101" pitchFamily="2" charset="-122"/>
                <a:ea typeface="宋体" panose="02010600030101010101" pitchFamily="2" charset="-122"/>
              </a:rPr>
              <a:t>flower1: </a:t>
            </a:r>
            <a:r>
              <a:rPr lang="zh-CN" altLang="en-US" sz="2200" b="1" i="0" u="none" strike="noStrike" baseline="0" dirty="0">
                <a:solidFill>
                  <a:srgbClr val="000000"/>
                </a:solidFill>
                <a:latin typeface="宋体" panose="02010600030101010101" pitchFamily="2" charset="-122"/>
                <a:ea typeface="宋体" panose="02010600030101010101" pitchFamily="2" charset="-122"/>
              </a:rPr>
              <a:t>梅花；</a:t>
            </a:r>
            <a:r>
              <a:rPr lang="en-US" altLang="zh-CN" sz="2200" b="1" i="0" u="none" strike="noStrike" baseline="0" dirty="0">
                <a:solidFill>
                  <a:srgbClr val="000000"/>
                </a:solidFill>
                <a:latin typeface="宋体" panose="02010600030101010101" pitchFamily="2" charset="-122"/>
                <a:ea typeface="宋体" panose="02010600030101010101" pitchFamily="2" charset="-122"/>
              </a:rPr>
              <a:t>flower2: </a:t>
            </a:r>
            <a:r>
              <a:rPr lang="zh-CN" altLang="en-US" sz="2200" b="1" i="0" u="none" strike="noStrike" baseline="0" dirty="0">
                <a:solidFill>
                  <a:srgbClr val="000000"/>
                </a:solidFill>
                <a:latin typeface="宋体" panose="02010600030101010101" pitchFamily="2" charset="-122"/>
                <a:ea typeface="宋体" panose="02010600030101010101" pitchFamily="2" charset="-122"/>
              </a:rPr>
              <a:t>菊花</a:t>
            </a:r>
            <a:r>
              <a:rPr lang="en-US" altLang="zh-CN" sz="2200" b="1" i="0" u="none" strike="noStrike" baseline="0" dirty="0">
                <a:solidFill>
                  <a:srgbClr val="000000"/>
                </a:solidFill>
                <a:latin typeface="宋体" panose="02010600030101010101" pitchFamily="2" charset="-122"/>
                <a:ea typeface="宋体" panose="02010600030101010101" pitchFamily="2" charset="-122"/>
              </a:rPr>
              <a:t>)</a:t>
            </a:r>
          </a:p>
          <a:p>
            <a:endParaRPr lang="zh-CN" altLang="en-US" dirty="0"/>
          </a:p>
        </p:txBody>
      </p:sp>
      <p:pic>
        <p:nvPicPr>
          <p:cNvPr id="5" name="图片 4">
            <a:extLst>
              <a:ext uri="{FF2B5EF4-FFF2-40B4-BE49-F238E27FC236}">
                <a16:creationId xmlns:a16="http://schemas.microsoft.com/office/drawing/2014/main" id="{9E0A69DF-8FE7-1734-EE06-57A8FC3FCF88}"/>
              </a:ext>
            </a:extLst>
          </p:cNvPr>
          <p:cNvPicPr>
            <a:picLocks noChangeAspect="1"/>
          </p:cNvPicPr>
          <p:nvPr/>
        </p:nvPicPr>
        <p:blipFill>
          <a:blip r:embed="rId2"/>
          <a:stretch>
            <a:fillRect/>
          </a:stretch>
        </p:blipFill>
        <p:spPr>
          <a:xfrm>
            <a:off x="0" y="4337559"/>
            <a:ext cx="12192000" cy="536976"/>
          </a:xfrm>
          <a:prstGeom prst="rect">
            <a:avLst/>
          </a:prstGeom>
        </p:spPr>
      </p:pic>
    </p:spTree>
    <p:extLst>
      <p:ext uri="{BB962C8B-B14F-4D97-AF65-F5344CB8AC3E}">
        <p14:creationId xmlns:p14="http://schemas.microsoft.com/office/powerpoint/2010/main" val="40243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D1058-BFEB-D255-7931-77A1600E5D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48D5712-CFB0-9CAB-B909-78EEA5C97D11}"/>
              </a:ext>
            </a:extLst>
          </p:cNvPr>
          <p:cNvSpPr>
            <a:spLocks noGrp="1"/>
          </p:cNvSpPr>
          <p:nvPr>
            <p:ph idx="1"/>
          </p:nvPr>
        </p:nvSpPr>
        <p:spPr/>
        <p:txBody>
          <a:bodyPr/>
          <a:lstStyle/>
          <a:p>
            <a:r>
              <a:rPr lang="en-US" altLang="zh-CN" dirty="0"/>
              <a:t>2. </a:t>
            </a:r>
            <a:r>
              <a:rPr lang="zh-CN" altLang="en-US" dirty="0"/>
              <a:t>要想出国留学，必须通过外语考试</a:t>
            </a:r>
          </a:p>
        </p:txBody>
      </p:sp>
      <p:pic>
        <p:nvPicPr>
          <p:cNvPr id="5" name="图片 4">
            <a:extLst>
              <a:ext uri="{FF2B5EF4-FFF2-40B4-BE49-F238E27FC236}">
                <a16:creationId xmlns:a16="http://schemas.microsoft.com/office/drawing/2014/main" id="{773DDE26-73A6-338C-F17A-D250FC9007E3}"/>
              </a:ext>
            </a:extLst>
          </p:cNvPr>
          <p:cNvPicPr>
            <a:picLocks noChangeAspect="1"/>
          </p:cNvPicPr>
          <p:nvPr/>
        </p:nvPicPr>
        <p:blipFill>
          <a:blip r:embed="rId2"/>
          <a:stretch>
            <a:fillRect/>
          </a:stretch>
        </p:blipFill>
        <p:spPr>
          <a:xfrm>
            <a:off x="0" y="2910572"/>
            <a:ext cx="12192000" cy="1036856"/>
          </a:xfrm>
          <a:prstGeom prst="rect">
            <a:avLst/>
          </a:prstGeom>
        </p:spPr>
      </p:pic>
    </p:spTree>
    <p:extLst>
      <p:ext uri="{BB962C8B-B14F-4D97-AF65-F5344CB8AC3E}">
        <p14:creationId xmlns:p14="http://schemas.microsoft.com/office/powerpoint/2010/main" val="188021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F1809-0864-06CE-5978-22686364F824}"/>
              </a:ext>
            </a:extLst>
          </p:cNvPr>
          <p:cNvSpPr>
            <a:spLocks noGrp="1"/>
          </p:cNvSpPr>
          <p:nvPr>
            <p:ph type="title"/>
          </p:nvPr>
        </p:nvSpPr>
        <p:spPr/>
        <p:txBody>
          <a:bodyPr/>
          <a:lstStyle/>
          <a:p>
            <a:r>
              <a:rPr lang="zh-CN" altLang="en-US" dirty="0"/>
              <a:t>判断什么是命题，对命题概念的理解</a:t>
            </a:r>
          </a:p>
        </p:txBody>
      </p:sp>
      <p:sp>
        <p:nvSpPr>
          <p:cNvPr id="3" name="内容占位符 2">
            <a:extLst>
              <a:ext uri="{FF2B5EF4-FFF2-40B4-BE49-F238E27FC236}">
                <a16:creationId xmlns:a16="http://schemas.microsoft.com/office/drawing/2014/main" id="{21503F13-6324-E40F-7CF9-3D2B0FEF6EB9}"/>
              </a:ext>
            </a:extLst>
          </p:cNvPr>
          <p:cNvSpPr>
            <a:spLocks noGrp="1"/>
          </p:cNvSpPr>
          <p:nvPr>
            <p:ph idx="1"/>
          </p:nvPr>
        </p:nvSpPr>
        <p:spPr>
          <a:xfrm>
            <a:off x="838200" y="1825625"/>
            <a:ext cx="6389451" cy="4351338"/>
          </a:xfrm>
        </p:spPr>
        <p:txBody>
          <a:bodyPr/>
          <a:lstStyle/>
          <a:p>
            <a:pPr algn="l">
              <a:lnSpc>
                <a:spcPct val="150000"/>
              </a:lnSpc>
              <a:spcBef>
                <a:spcPts val="1800"/>
              </a:spcBef>
              <a:spcAft>
                <a:spcPts val="600"/>
              </a:spcAft>
            </a:pPr>
            <a:r>
              <a:rPr lang="zh-CN" altLang="en-US" b="1" i="0" dirty="0">
                <a:effectLst/>
                <a:latin typeface="PingFang SC"/>
              </a:rPr>
              <a:t>以下哪个是命题？（</a:t>
            </a:r>
            <a:r>
              <a:rPr lang="en-US" altLang="zh-CN" b="1" i="0" dirty="0">
                <a:effectLst/>
                <a:latin typeface="PingFang SC"/>
              </a:rPr>
              <a:t>D</a:t>
            </a:r>
            <a:r>
              <a:rPr lang="zh-CN" altLang="en-US" b="1" i="0" dirty="0">
                <a:effectLst/>
                <a:latin typeface="PingFang SC"/>
              </a:rPr>
              <a:t>）</a:t>
            </a:r>
          </a:p>
          <a:p>
            <a:pPr algn="l">
              <a:lnSpc>
                <a:spcPct val="150000"/>
              </a:lnSpc>
              <a:spcAft>
                <a:spcPts val="1200"/>
              </a:spcAft>
            </a:pPr>
            <a:r>
              <a:rPr lang="en-US" altLang="zh-CN" b="0" i="0" dirty="0">
                <a:effectLst/>
                <a:latin typeface="-apple-system"/>
              </a:rPr>
              <a:t>A. </a:t>
            </a:r>
            <a:r>
              <a:rPr lang="zh-CN" altLang="en-US" b="0" i="0" dirty="0">
                <a:effectLst/>
                <a:latin typeface="-apple-system"/>
              </a:rPr>
              <a:t>小博从健身房回来很可能肌肉酸痛。</a:t>
            </a:r>
            <a:br>
              <a:rPr lang="zh-CN" altLang="en-US" b="0" i="0" dirty="0">
                <a:effectLst/>
                <a:latin typeface="-apple-system"/>
              </a:rPr>
            </a:br>
            <a:r>
              <a:rPr lang="en-US" altLang="zh-CN" b="0" i="0" dirty="0">
                <a:effectLst/>
                <a:latin typeface="-apple-system"/>
              </a:rPr>
              <a:t>B. </a:t>
            </a:r>
            <a:r>
              <a:rPr lang="zh-CN" altLang="en-US" b="0" i="0" dirty="0">
                <a:effectLst/>
                <a:latin typeface="-apple-system"/>
              </a:rPr>
              <a:t>你记得明天要上人工智能吗？</a:t>
            </a:r>
            <a:br>
              <a:rPr lang="zh-CN" altLang="en-US" b="0" i="0" dirty="0">
                <a:effectLst/>
                <a:latin typeface="-apple-system"/>
              </a:rPr>
            </a:br>
            <a:r>
              <a:rPr lang="en-US" altLang="zh-CN" b="0" i="0" dirty="0">
                <a:effectLst/>
                <a:latin typeface="-apple-system"/>
              </a:rPr>
              <a:t>C. </a:t>
            </a:r>
            <a:r>
              <a:rPr lang="zh-CN" altLang="en-US" b="0" i="0" dirty="0">
                <a:effectLst/>
                <a:latin typeface="-apple-system"/>
              </a:rPr>
              <a:t>啊！我爱我的祖国！</a:t>
            </a:r>
            <a:br>
              <a:rPr lang="zh-CN" altLang="en-US" b="0" i="0" dirty="0">
                <a:effectLst/>
                <a:latin typeface="-apple-system"/>
              </a:rPr>
            </a:br>
            <a:r>
              <a:rPr lang="en-US" altLang="zh-CN" b="0" i="0" dirty="0">
                <a:effectLst/>
                <a:latin typeface="-apple-system"/>
              </a:rPr>
              <a:t>D. </a:t>
            </a:r>
            <a:r>
              <a:rPr lang="zh-CN" altLang="en-US" b="0" i="0" dirty="0">
                <a:effectLst/>
                <a:latin typeface="-apple-system"/>
              </a:rPr>
              <a:t>洗牙会造成牙齿损伤。</a:t>
            </a:r>
          </a:p>
          <a:p>
            <a:endParaRPr lang="zh-CN" altLang="en-US" dirty="0"/>
          </a:p>
        </p:txBody>
      </p:sp>
      <p:sp>
        <p:nvSpPr>
          <p:cNvPr id="4" name="内容占位符 2">
            <a:extLst>
              <a:ext uri="{FF2B5EF4-FFF2-40B4-BE49-F238E27FC236}">
                <a16:creationId xmlns:a16="http://schemas.microsoft.com/office/drawing/2014/main" id="{355B5D3E-66DA-E753-22CA-98BD4191D986}"/>
              </a:ext>
            </a:extLst>
          </p:cNvPr>
          <p:cNvSpPr txBox="1">
            <a:spLocks/>
          </p:cNvSpPr>
          <p:nvPr/>
        </p:nvSpPr>
        <p:spPr>
          <a:xfrm>
            <a:off x="8219872" y="1825625"/>
            <a:ext cx="313392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1800"/>
              </a:spcBef>
              <a:spcAft>
                <a:spcPts val="600"/>
              </a:spcAft>
            </a:pPr>
            <a:r>
              <a:rPr lang="zh-CN" altLang="en-US" b="1" dirty="0">
                <a:latin typeface="PingFang SC"/>
              </a:rPr>
              <a:t>定义</a:t>
            </a:r>
            <a:r>
              <a:rPr lang="en-US" altLang="zh-CN" b="1" dirty="0">
                <a:latin typeface="PingFang SC"/>
              </a:rPr>
              <a:t>2.1 </a:t>
            </a:r>
            <a:r>
              <a:rPr lang="zh-CN" altLang="en-US" b="1" dirty="0">
                <a:latin typeface="PingFang SC"/>
              </a:rPr>
              <a:t>命题是一个非真即假的陈述句。</a:t>
            </a:r>
            <a:endParaRPr lang="en-US" altLang="zh-CN" b="1" dirty="0">
              <a:latin typeface="PingFang SC"/>
            </a:endParaRPr>
          </a:p>
          <a:p>
            <a:pPr>
              <a:lnSpc>
                <a:spcPct val="150000"/>
              </a:lnSpc>
              <a:spcBef>
                <a:spcPts val="1800"/>
              </a:spcBef>
              <a:spcAft>
                <a:spcPts val="600"/>
              </a:spcAft>
            </a:pPr>
            <a:r>
              <a:rPr lang="zh-CN" altLang="en-US" b="1" dirty="0">
                <a:latin typeface="PingFang SC"/>
              </a:rPr>
              <a:t>见课本</a:t>
            </a:r>
            <a:r>
              <a:rPr lang="en-US" altLang="zh-CN" b="1" dirty="0">
                <a:latin typeface="PingFang SC"/>
              </a:rPr>
              <a:t>27</a:t>
            </a:r>
            <a:r>
              <a:rPr lang="zh-CN" altLang="en-US" b="1" dirty="0">
                <a:latin typeface="PingFang SC"/>
              </a:rPr>
              <a:t>页</a:t>
            </a:r>
            <a:endParaRPr lang="zh-CN" altLang="en-US" dirty="0"/>
          </a:p>
        </p:txBody>
      </p:sp>
    </p:spTree>
    <p:extLst>
      <p:ext uri="{BB962C8B-B14F-4D97-AF65-F5344CB8AC3E}">
        <p14:creationId xmlns:p14="http://schemas.microsoft.com/office/powerpoint/2010/main" val="413092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8EC48-FF25-6E1A-9979-F6A8E8C6610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75CB06-069E-7F8B-B6E8-5C182A63FA62}"/>
              </a:ext>
            </a:extLst>
          </p:cNvPr>
          <p:cNvSpPr>
            <a:spLocks noGrp="1"/>
          </p:cNvSpPr>
          <p:nvPr>
            <p:ph idx="1"/>
          </p:nvPr>
        </p:nvSpPr>
        <p:spPr/>
        <p:txBody>
          <a:bodyPr>
            <a:normAutofit fontScale="92500" lnSpcReduction="20000"/>
          </a:bodyPr>
          <a:lstStyle/>
          <a:p>
            <a:pPr>
              <a:lnSpc>
                <a:spcPct val="150000"/>
              </a:lnSpc>
            </a:pP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、以下用一阶谓词表示的命题错误的是：（</a:t>
            </a:r>
            <a:r>
              <a:rPr lang="en-US" altLang="zh-CN" b="1" dirty="0">
                <a:latin typeface="宋体" panose="02010600030101010101" pitchFamily="2" charset="-122"/>
                <a:ea typeface="宋体" panose="02010600030101010101" pitchFamily="2" charset="-122"/>
              </a:rPr>
              <a:t>A</a:t>
            </a:r>
            <a:r>
              <a:rPr lang="zh-CN" altLang="en-US"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a:p>
            <a:pPr>
              <a:lnSpc>
                <a:spcPct val="150000"/>
              </a:lnSpc>
            </a:pPr>
            <a:r>
              <a:rPr lang="en-US" altLang="zh-CN" b="1" dirty="0">
                <a:latin typeface="宋体" panose="02010600030101010101" pitchFamily="2" charset="-122"/>
                <a:ea typeface="宋体" panose="02010600030101010101" pitchFamily="2" charset="-122"/>
              </a:rPr>
              <a:t>A. </a:t>
            </a:r>
            <a:r>
              <a:rPr lang="zh-CN" altLang="en-US" b="1" dirty="0">
                <a:latin typeface="宋体" panose="02010600030101010101" pitchFamily="2" charset="-122"/>
                <a:ea typeface="宋体" panose="02010600030101010101" pitchFamily="2" charset="-122"/>
              </a:rPr>
              <a:t>我爸爸喜欢吃鸡蛋并且我妈妈喜欢吃西红柿：</a:t>
            </a:r>
            <a:r>
              <a:rPr lang="en-US" altLang="zh-CN" b="1" dirty="0" err="1">
                <a:latin typeface="宋体" panose="02010600030101010101" pitchFamily="2" charset="-122"/>
                <a:ea typeface="宋体" panose="02010600030101010101" pitchFamily="2" charset="-122"/>
              </a:rPr>
              <a:t>like_eat</a:t>
            </a:r>
            <a:r>
              <a:rPr lang="en-US" altLang="zh-CN" b="1" dirty="0">
                <a:latin typeface="宋体" panose="02010600030101010101" pitchFamily="2" charset="-122"/>
                <a:ea typeface="宋体" panose="02010600030101010101" pitchFamily="2" charset="-122"/>
              </a:rPr>
              <a:t>(father(</a:t>
            </a:r>
            <a:r>
              <a:rPr lang="zh-CN" altLang="en-US" b="1" dirty="0">
                <a:latin typeface="宋体" panose="02010600030101010101" pitchFamily="2" charset="-122"/>
                <a:ea typeface="宋体" panose="02010600030101010101" pitchFamily="2" charset="-122"/>
              </a:rPr>
              <a:t>我</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，鸡蛋</a:t>
            </a:r>
            <a:r>
              <a:rPr lang="en-US" altLang="zh-CN"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like_eat</a:t>
            </a:r>
            <a:r>
              <a:rPr lang="en-US" altLang="zh-CN" b="1" dirty="0">
                <a:latin typeface="宋体" panose="02010600030101010101" pitchFamily="2" charset="-122"/>
                <a:ea typeface="宋体" panose="02010600030101010101" pitchFamily="2" charset="-122"/>
              </a:rPr>
              <a:t>(mother(</a:t>
            </a:r>
            <a:r>
              <a:rPr lang="zh-CN" altLang="en-US" b="1" dirty="0">
                <a:latin typeface="宋体" panose="02010600030101010101" pitchFamily="2" charset="-122"/>
                <a:ea typeface="宋体" panose="02010600030101010101" pitchFamily="2" charset="-122"/>
              </a:rPr>
              <a:t>我</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，西红柿</a:t>
            </a:r>
            <a:r>
              <a:rPr lang="en-US" altLang="zh-CN" b="1" dirty="0">
                <a:latin typeface="宋体" panose="02010600030101010101" pitchFamily="2" charset="-122"/>
                <a:ea typeface="宋体" panose="02010600030101010101" pitchFamily="2" charset="-122"/>
              </a:rPr>
              <a:t>)</a:t>
            </a:r>
          </a:p>
          <a:p>
            <a:pPr>
              <a:lnSpc>
                <a:spcPct val="150000"/>
              </a:lnSpc>
            </a:pPr>
            <a:r>
              <a:rPr lang="en-US" altLang="zh-CN" b="1" dirty="0">
                <a:latin typeface="宋体" panose="02010600030101010101" pitchFamily="2" charset="-122"/>
                <a:ea typeface="宋体" panose="02010600030101010101" pitchFamily="2" charset="-122"/>
              </a:rPr>
              <a:t>B. </a:t>
            </a:r>
            <a:r>
              <a:rPr lang="zh-CN" altLang="en-US" b="1" dirty="0">
                <a:latin typeface="宋体" panose="02010600030101010101" pitchFamily="2" charset="-122"/>
                <a:ea typeface="宋体" panose="02010600030101010101" pitchFamily="2" charset="-122"/>
              </a:rPr>
              <a:t>老王的生日在</a:t>
            </a: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月：</a:t>
            </a:r>
            <a:r>
              <a:rPr lang="en-US" altLang="zh-CN" b="1" dirty="0">
                <a:latin typeface="宋体" panose="02010600030101010101" pitchFamily="2" charset="-122"/>
                <a:ea typeface="宋体" panose="02010600030101010101" pitchFamily="2" charset="-122"/>
              </a:rPr>
              <a:t>birthday</a:t>
            </a:r>
            <a:r>
              <a:rPr lang="zh-CN" altLang="en-US" b="1" dirty="0">
                <a:latin typeface="宋体" panose="02010600030101010101" pitchFamily="2" charset="-122"/>
                <a:ea typeface="宋体" panose="02010600030101010101" pitchFamily="2" charset="-122"/>
              </a:rPr>
              <a:t>（老王，</a:t>
            </a: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月）</a:t>
            </a:r>
            <a:endParaRPr lang="en-US" altLang="zh-CN" b="1" dirty="0">
              <a:latin typeface="宋体" panose="02010600030101010101" pitchFamily="2" charset="-122"/>
              <a:ea typeface="宋体" panose="02010600030101010101" pitchFamily="2" charset="-122"/>
            </a:endParaRPr>
          </a:p>
          <a:p>
            <a:pPr>
              <a:lnSpc>
                <a:spcPct val="150000"/>
              </a:lnSpc>
            </a:pPr>
            <a:r>
              <a:rPr lang="en-US" altLang="zh-CN" b="1" dirty="0">
                <a:latin typeface="宋体" panose="02010600030101010101" pitchFamily="2" charset="-122"/>
                <a:ea typeface="宋体" panose="02010600030101010101" pitchFamily="2" charset="-122"/>
              </a:rPr>
              <a:t>C. </a:t>
            </a:r>
            <a:r>
              <a:rPr lang="zh-CN" altLang="en-US" b="1" dirty="0">
                <a:latin typeface="宋体" panose="02010600030101010101" pitchFamily="2" charset="-122"/>
                <a:ea typeface="宋体" panose="02010600030101010101" pitchFamily="2" charset="-122"/>
              </a:rPr>
              <a:t>小博不在实验室：</a:t>
            </a:r>
            <a:r>
              <a:rPr lang="en-US" altLang="zh-CN" b="1" dirty="0">
                <a:latin typeface="宋体" panose="02010600030101010101" pitchFamily="2" charset="-122"/>
                <a:ea typeface="宋体" panose="02010600030101010101" pitchFamily="2" charset="-122"/>
              </a:rPr>
              <a:t>¬in(</a:t>
            </a:r>
            <a:r>
              <a:rPr lang="zh-CN" altLang="en-US" b="1" dirty="0">
                <a:latin typeface="宋体" panose="02010600030101010101" pitchFamily="2" charset="-122"/>
                <a:ea typeface="宋体" panose="02010600030101010101" pitchFamily="2" charset="-122"/>
              </a:rPr>
              <a:t>小博，实验室</a:t>
            </a:r>
            <a:r>
              <a:rPr lang="en-US" altLang="zh-CN" b="1" dirty="0">
                <a:latin typeface="宋体" panose="02010600030101010101" pitchFamily="2" charset="-122"/>
                <a:ea typeface="宋体" panose="02010600030101010101" pitchFamily="2" charset="-122"/>
              </a:rPr>
              <a:t>)</a:t>
            </a:r>
          </a:p>
          <a:p>
            <a:pPr>
              <a:lnSpc>
                <a:spcPct val="150000"/>
              </a:lnSpc>
            </a:pPr>
            <a:r>
              <a:rPr lang="en-US" altLang="zh-CN" b="1" dirty="0">
                <a:latin typeface="宋体" panose="02010600030101010101" pitchFamily="2" charset="-122"/>
                <a:ea typeface="宋体" panose="02010600030101010101" pitchFamily="2" charset="-122"/>
              </a:rPr>
              <a:t>D. </a:t>
            </a:r>
            <a:r>
              <a:rPr lang="zh-CN" altLang="en-US" b="1" dirty="0">
                <a:latin typeface="宋体" panose="02010600030101010101" pitchFamily="2" charset="-122"/>
                <a:ea typeface="宋体" panose="02010600030101010101" pitchFamily="2" charset="-122"/>
              </a:rPr>
              <a:t>大亮的老师擅长打羽毛球和网球：</a:t>
            </a:r>
            <a:r>
              <a:rPr lang="en-US" altLang="zh-CN" b="1" dirty="0" err="1">
                <a:latin typeface="宋体" panose="02010600030101010101" pitchFamily="2" charset="-122"/>
                <a:ea typeface="宋体" panose="02010600030101010101" pitchFamily="2" charset="-122"/>
              </a:rPr>
              <a:t>good_at</a:t>
            </a:r>
            <a:r>
              <a:rPr lang="en-US" altLang="zh-CN" b="1" dirty="0">
                <a:latin typeface="宋体" panose="02010600030101010101" pitchFamily="2" charset="-122"/>
                <a:ea typeface="宋体" panose="02010600030101010101" pitchFamily="2" charset="-122"/>
              </a:rPr>
              <a:t>(teacher(</a:t>
            </a:r>
            <a:r>
              <a:rPr lang="zh-CN" altLang="en-US" b="1" dirty="0">
                <a:latin typeface="宋体" panose="02010600030101010101" pitchFamily="2" charset="-122"/>
                <a:ea typeface="宋体" panose="02010600030101010101" pitchFamily="2" charset="-122"/>
              </a:rPr>
              <a:t>大亮</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，羽毛球</a:t>
            </a:r>
            <a:r>
              <a:rPr lang="en-US" altLang="zh-CN"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good_at</a:t>
            </a:r>
            <a:r>
              <a:rPr lang="en-US" altLang="zh-CN" b="1" dirty="0">
                <a:latin typeface="宋体" panose="02010600030101010101" pitchFamily="2" charset="-122"/>
                <a:ea typeface="宋体" panose="02010600030101010101" pitchFamily="2" charset="-122"/>
              </a:rPr>
              <a:t>(teacher(</a:t>
            </a:r>
            <a:r>
              <a:rPr lang="zh-CN" altLang="en-US" b="1" dirty="0">
                <a:latin typeface="宋体" panose="02010600030101010101" pitchFamily="2" charset="-122"/>
                <a:ea typeface="宋体" panose="02010600030101010101" pitchFamily="2" charset="-122"/>
              </a:rPr>
              <a:t>大亮</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，网球</a:t>
            </a:r>
            <a:r>
              <a:rPr lang="en-US" altLang="zh-CN" b="1"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1542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FCDEA-E0C2-3A15-A6ED-2513DFF0B79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2F40AA8-E370-160B-5D7D-FC654A4E9AC4}"/>
              </a:ext>
            </a:extLst>
          </p:cNvPr>
          <p:cNvSpPr>
            <a:spLocks noGrp="1"/>
          </p:cNvSpPr>
          <p:nvPr>
            <p:ph idx="1"/>
          </p:nvPr>
        </p:nvSpPr>
        <p:spPr/>
        <p:txBody>
          <a:bodyPr>
            <a:normAutofit fontScale="92500" lnSpcReduction="20000"/>
          </a:bodyPr>
          <a:lstStyle/>
          <a:p>
            <a:pPr>
              <a:lnSpc>
                <a:spcPct val="110000"/>
              </a:lnSpc>
            </a:pPr>
            <a:r>
              <a:rPr lang="zh-CN" altLang="en-US" b="1" dirty="0"/>
              <a:t>一旦小玲写完了实验代码并且运行成功，她就不会延迟提交论文并且周一会给老师看。”以下表示正确的是：（</a:t>
            </a:r>
            <a:r>
              <a:rPr lang="en-US" altLang="zh-CN" b="1" dirty="0"/>
              <a:t>C</a:t>
            </a:r>
            <a:r>
              <a:rPr lang="zh-CN" altLang="en-US" b="1" dirty="0"/>
              <a:t>）</a:t>
            </a:r>
            <a:endParaRPr lang="en-US" altLang="zh-CN" b="1" dirty="0"/>
          </a:p>
          <a:p>
            <a:pPr>
              <a:lnSpc>
                <a:spcPct val="110000"/>
              </a:lnSpc>
            </a:pPr>
            <a:r>
              <a:rPr lang="en-US" altLang="zh-CN" b="1" dirty="0"/>
              <a:t>A. finish(</a:t>
            </a:r>
            <a:r>
              <a:rPr lang="zh-CN" altLang="en-US" b="1" dirty="0"/>
              <a:t>小玲，代码</a:t>
            </a:r>
            <a:r>
              <a:rPr lang="en-US" altLang="zh-CN" b="1" dirty="0"/>
              <a:t>)∧work(</a:t>
            </a:r>
            <a:r>
              <a:rPr lang="zh-CN" altLang="en-US" b="1" dirty="0"/>
              <a:t>代码</a:t>
            </a:r>
            <a:r>
              <a:rPr lang="en-US" altLang="zh-CN" b="1" dirty="0"/>
              <a:t>) → </a:t>
            </a:r>
            <a:r>
              <a:rPr lang="en-US" altLang="zh-CN" b="1" dirty="0" err="1"/>
              <a:t>delay_submit</a:t>
            </a:r>
            <a:r>
              <a:rPr lang="en-US" altLang="zh-CN" b="1" dirty="0"/>
              <a:t>(</a:t>
            </a:r>
            <a:r>
              <a:rPr lang="zh-CN" altLang="en-US" b="1" dirty="0"/>
              <a:t>小玲，论文</a:t>
            </a:r>
            <a:r>
              <a:rPr lang="en-US" altLang="zh-CN" b="1" dirty="0"/>
              <a:t>) ∨ give(</a:t>
            </a:r>
            <a:r>
              <a:rPr lang="zh-CN" altLang="en-US" b="1" dirty="0"/>
              <a:t>小玲，论文，</a:t>
            </a:r>
            <a:r>
              <a:rPr lang="en-US" altLang="zh-CN" b="1" dirty="0"/>
              <a:t>teacher(</a:t>
            </a:r>
            <a:r>
              <a:rPr lang="zh-CN" altLang="en-US" b="1" dirty="0"/>
              <a:t>小玲</a:t>
            </a:r>
            <a:r>
              <a:rPr lang="en-US" altLang="zh-CN" b="1" dirty="0"/>
              <a:t>))</a:t>
            </a:r>
          </a:p>
          <a:p>
            <a:pPr>
              <a:lnSpc>
                <a:spcPct val="110000"/>
              </a:lnSpc>
            </a:pPr>
            <a:r>
              <a:rPr lang="en-US" altLang="zh-CN" b="1" dirty="0"/>
              <a:t>B. finish(</a:t>
            </a:r>
            <a:r>
              <a:rPr lang="zh-CN" altLang="en-US" b="1" dirty="0"/>
              <a:t>小玲，代码</a:t>
            </a:r>
            <a:r>
              <a:rPr lang="en-US" altLang="zh-CN" b="1" dirty="0"/>
              <a:t>)∧work(</a:t>
            </a:r>
            <a:r>
              <a:rPr lang="zh-CN" altLang="en-US" b="1" dirty="0"/>
              <a:t>代码</a:t>
            </a:r>
            <a:r>
              <a:rPr lang="en-US" altLang="zh-CN" b="1" dirty="0"/>
              <a:t>) ∧ ¬</a:t>
            </a:r>
            <a:r>
              <a:rPr lang="en-US" altLang="zh-CN" b="1" dirty="0" err="1"/>
              <a:t>delay_submit</a:t>
            </a:r>
            <a:r>
              <a:rPr lang="en-US" altLang="zh-CN" b="1" dirty="0"/>
              <a:t>(</a:t>
            </a:r>
            <a:r>
              <a:rPr lang="zh-CN" altLang="en-US" b="1" dirty="0"/>
              <a:t>小玲，论文</a:t>
            </a:r>
            <a:r>
              <a:rPr lang="en-US" altLang="zh-CN" b="1" dirty="0"/>
              <a:t>) ∧ give(</a:t>
            </a:r>
            <a:r>
              <a:rPr lang="zh-CN" altLang="en-US" b="1" dirty="0"/>
              <a:t>小玲，论文，</a:t>
            </a:r>
            <a:r>
              <a:rPr lang="en-US" altLang="zh-CN" b="1" dirty="0"/>
              <a:t>teacher(</a:t>
            </a:r>
            <a:r>
              <a:rPr lang="zh-CN" altLang="en-US" b="1" dirty="0"/>
              <a:t>小玲</a:t>
            </a:r>
            <a:r>
              <a:rPr lang="en-US" altLang="zh-CN" b="1" dirty="0"/>
              <a:t>))</a:t>
            </a:r>
          </a:p>
          <a:p>
            <a:pPr>
              <a:lnSpc>
                <a:spcPct val="110000"/>
              </a:lnSpc>
            </a:pPr>
            <a:r>
              <a:rPr lang="en-US" altLang="zh-CN" b="1" dirty="0"/>
              <a:t>C. finish(</a:t>
            </a:r>
            <a:r>
              <a:rPr lang="zh-CN" altLang="en-US" b="1" dirty="0"/>
              <a:t>小玲，代码</a:t>
            </a:r>
            <a:r>
              <a:rPr lang="en-US" altLang="zh-CN" b="1" dirty="0"/>
              <a:t>)∧ work(</a:t>
            </a:r>
            <a:r>
              <a:rPr lang="zh-CN" altLang="en-US" b="1" dirty="0"/>
              <a:t>代码</a:t>
            </a:r>
            <a:r>
              <a:rPr lang="en-US" altLang="zh-CN" b="1" dirty="0"/>
              <a:t>) → ¬</a:t>
            </a:r>
            <a:r>
              <a:rPr lang="en-US" altLang="zh-CN" b="1" dirty="0" err="1"/>
              <a:t>delay_submit</a:t>
            </a:r>
            <a:r>
              <a:rPr lang="en-US" altLang="zh-CN" b="1" dirty="0"/>
              <a:t>(</a:t>
            </a:r>
            <a:r>
              <a:rPr lang="zh-CN" altLang="en-US" b="1" dirty="0"/>
              <a:t>小玲，论文</a:t>
            </a:r>
            <a:r>
              <a:rPr lang="en-US" altLang="zh-CN" b="1" dirty="0"/>
              <a:t>) ∧ give(</a:t>
            </a:r>
            <a:r>
              <a:rPr lang="zh-CN" altLang="en-US" b="1" dirty="0"/>
              <a:t>小玲，论文，</a:t>
            </a:r>
            <a:r>
              <a:rPr lang="en-US" altLang="zh-CN" b="1" dirty="0"/>
              <a:t>teacher(</a:t>
            </a:r>
            <a:r>
              <a:rPr lang="zh-CN" altLang="en-US" b="1" dirty="0"/>
              <a:t>小玲</a:t>
            </a:r>
            <a:r>
              <a:rPr lang="en-US" altLang="zh-CN" b="1" dirty="0"/>
              <a:t>))</a:t>
            </a:r>
          </a:p>
          <a:p>
            <a:pPr>
              <a:lnSpc>
                <a:spcPct val="110000"/>
              </a:lnSpc>
            </a:pPr>
            <a:r>
              <a:rPr lang="en-US" altLang="zh-CN" b="1" dirty="0"/>
              <a:t>D. finish(</a:t>
            </a:r>
            <a:r>
              <a:rPr lang="zh-CN" altLang="en-US" b="1" dirty="0"/>
              <a:t>小玲，代码</a:t>
            </a:r>
            <a:r>
              <a:rPr lang="en-US" altLang="zh-CN" b="1" dirty="0"/>
              <a:t>)∧ work(</a:t>
            </a:r>
            <a:r>
              <a:rPr lang="zh-CN" altLang="en-US" b="1" dirty="0"/>
              <a:t>代码</a:t>
            </a:r>
            <a:r>
              <a:rPr lang="en-US" altLang="zh-CN" b="1" dirty="0"/>
              <a:t>) ∧ ¬</a:t>
            </a:r>
            <a:r>
              <a:rPr lang="en-US" altLang="zh-CN" b="1" dirty="0" err="1"/>
              <a:t>delay_submit</a:t>
            </a:r>
            <a:r>
              <a:rPr lang="en-US" altLang="zh-CN" b="1" dirty="0"/>
              <a:t>(</a:t>
            </a:r>
            <a:r>
              <a:rPr lang="zh-CN" altLang="en-US" b="1" dirty="0"/>
              <a:t>小玲，论文</a:t>
            </a:r>
            <a:r>
              <a:rPr lang="en-US" altLang="zh-CN" b="1" dirty="0"/>
              <a:t>) ∧ give(</a:t>
            </a:r>
            <a:r>
              <a:rPr lang="zh-CN" altLang="en-US" b="1" dirty="0"/>
              <a:t>论文，</a:t>
            </a:r>
            <a:r>
              <a:rPr lang="en-US" altLang="zh-CN" b="1" dirty="0"/>
              <a:t>teacher(</a:t>
            </a:r>
            <a:r>
              <a:rPr lang="zh-CN" altLang="en-US" b="1" dirty="0"/>
              <a:t>小玲</a:t>
            </a:r>
            <a:r>
              <a:rPr lang="en-US" altLang="zh-CN" b="1" dirty="0"/>
              <a:t>))</a:t>
            </a:r>
          </a:p>
        </p:txBody>
      </p:sp>
    </p:spTree>
    <p:extLst>
      <p:ext uri="{BB962C8B-B14F-4D97-AF65-F5344CB8AC3E}">
        <p14:creationId xmlns:p14="http://schemas.microsoft.com/office/powerpoint/2010/main" val="281040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AF75C-AC80-6B21-65E6-4B36777243A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99EEF37-6297-9349-713C-FE443930D63F}"/>
              </a:ext>
            </a:extLst>
          </p:cNvPr>
          <p:cNvSpPr>
            <a:spLocks noGrp="1"/>
          </p:cNvSpPr>
          <p:nvPr>
            <p:ph idx="1"/>
          </p:nvPr>
        </p:nvSpPr>
        <p:spPr/>
        <p:txBody>
          <a:bodyPr/>
          <a:lstStyle/>
          <a:p>
            <a:r>
              <a:rPr lang="zh-CN" altLang="en-US" dirty="0"/>
              <a:t>以下说法错误的是：（</a:t>
            </a:r>
            <a:r>
              <a:rPr lang="en-US" altLang="zh-CN" dirty="0"/>
              <a:t>D</a:t>
            </a:r>
            <a:r>
              <a:rPr lang="zh-CN" altLang="en-US" dirty="0"/>
              <a:t>）</a:t>
            </a:r>
            <a:endParaRPr lang="en-US" altLang="zh-CN" dirty="0"/>
          </a:p>
          <a:p>
            <a:r>
              <a:rPr lang="en-US" altLang="zh-CN" dirty="0"/>
              <a:t>A. </a:t>
            </a:r>
            <a:r>
              <a:rPr lang="zh-CN" altLang="en-US" dirty="0"/>
              <a:t>一阶谓词逻辑式有很强的表达能力，但无法表示不确定知识。</a:t>
            </a:r>
            <a:r>
              <a:rPr lang="en-US" altLang="zh-CN" dirty="0"/>
              <a:t>B. </a:t>
            </a:r>
            <a:r>
              <a:rPr lang="zh-CN" altLang="en-US" dirty="0"/>
              <a:t>产生式可以表示所有一阶谓词逻辑。</a:t>
            </a:r>
            <a:endParaRPr lang="en-US" altLang="zh-CN" dirty="0"/>
          </a:p>
          <a:p>
            <a:r>
              <a:rPr lang="en-US" altLang="zh-CN" dirty="0"/>
              <a:t>C. </a:t>
            </a:r>
            <a:r>
              <a:rPr lang="zh-CN" altLang="en-US" dirty="0"/>
              <a:t>产生式可以描述确定性规则和不确定性事实。</a:t>
            </a:r>
            <a:endParaRPr lang="en-US" altLang="zh-CN" dirty="0"/>
          </a:p>
          <a:p>
            <a:r>
              <a:rPr lang="en-US" altLang="zh-CN" dirty="0"/>
              <a:t>D. </a:t>
            </a:r>
            <a:r>
              <a:rPr lang="zh-CN" altLang="en-US" dirty="0"/>
              <a:t>由于一阶谓词逻辑的灵活性，它能表示推理知识以及类似于“如果按住鼠标拖动，则按轨迹画出一条线”这类知识。</a:t>
            </a:r>
            <a:endParaRPr lang="en-US" altLang="zh-CN" dirty="0"/>
          </a:p>
          <a:p>
            <a:endParaRPr lang="en-US" altLang="zh-CN" dirty="0"/>
          </a:p>
          <a:p>
            <a:r>
              <a:rPr lang="zh-CN" altLang="en-US" dirty="0"/>
              <a:t>参考：课本</a:t>
            </a:r>
            <a:r>
              <a:rPr lang="en-US" altLang="zh-CN" dirty="0"/>
              <a:t>35</a:t>
            </a:r>
            <a:r>
              <a:rPr lang="zh-CN" altLang="en-US" dirty="0"/>
              <a:t>页，一节谓词表示的局限性</a:t>
            </a:r>
            <a:endParaRPr lang="en-US" altLang="zh-CN" dirty="0"/>
          </a:p>
          <a:p>
            <a:r>
              <a:rPr lang="zh-CN" altLang="en-US" dirty="0"/>
              <a:t>课本</a:t>
            </a:r>
            <a:r>
              <a:rPr lang="en-US" altLang="zh-CN" dirty="0"/>
              <a:t>36</a:t>
            </a:r>
            <a:r>
              <a:rPr lang="zh-CN" altLang="en-US" dirty="0"/>
              <a:t>页，产生式表达法</a:t>
            </a:r>
          </a:p>
        </p:txBody>
      </p:sp>
    </p:spTree>
    <p:extLst>
      <p:ext uri="{BB962C8B-B14F-4D97-AF65-F5344CB8AC3E}">
        <p14:creationId xmlns:p14="http://schemas.microsoft.com/office/powerpoint/2010/main" val="12921386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1122</TotalTime>
  <Words>1446</Words>
  <Application>Microsoft Office PowerPoint</Application>
  <PresentationFormat>宽屏</PresentationFormat>
  <Paragraphs>137</Paragraphs>
  <Slides>27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39" baseType="lpstr">
      <vt:lpstr>PingFang SC</vt:lpstr>
      <vt:lpstr>等线</vt:lpstr>
      <vt:lpstr>等线 Light</vt:lpstr>
      <vt:lpstr>宋体</vt:lpstr>
      <vt:lpstr>-apple-system</vt:lpstr>
      <vt:lpstr>Arial</vt:lpstr>
      <vt:lpstr>Times New Roman</vt:lpstr>
      <vt:lpstr>Wingdings</vt:lpstr>
      <vt:lpstr>Office 主题​​</vt:lpstr>
      <vt:lpstr>Equation.3</vt:lpstr>
      <vt:lpstr>Equation</vt:lpstr>
      <vt:lpstr>公式</vt:lpstr>
      <vt:lpstr>人工智能复习课</vt:lpstr>
      <vt:lpstr>第一章 </vt:lpstr>
      <vt:lpstr>第二章</vt:lpstr>
      <vt:lpstr>第二章 知识表示</vt:lpstr>
      <vt:lpstr>PowerPoint 演示文稿</vt:lpstr>
      <vt:lpstr>判断什么是命题，对命题概念的理解</vt:lpstr>
      <vt:lpstr>PowerPoint 演示文稿</vt:lpstr>
      <vt:lpstr>PowerPoint 演示文稿</vt:lpstr>
      <vt:lpstr>PowerPoint 演示文稿</vt:lpstr>
      <vt:lpstr>知识点：一阶谓词逻辑和产生式的定义 一阶谓词：真或假，二值逻辑 产生式：产生式通常用于表示事实、规则以及它们的不确定性度量，适合于表示事实性知识和规则性知识。</vt:lpstr>
      <vt:lpstr>PowerPoint 演示文稿</vt:lpstr>
      <vt:lpstr>第三章 确定性推理方法</vt:lpstr>
      <vt:lpstr>PowerPoint 演示文稿</vt:lpstr>
      <vt:lpstr>PowerPoint 演示文稿</vt:lpstr>
      <vt:lpstr>PowerPoint 演示文稿</vt:lpstr>
      <vt:lpstr>PowerPoint 演示文稿</vt:lpstr>
      <vt:lpstr>第四章  不确定性推理方法</vt:lpstr>
      <vt:lpstr>PowerPoint 演示文稿</vt:lpstr>
      <vt:lpstr>PowerPoint 演示文稿</vt:lpstr>
      <vt:lpstr>PowerPoint 演示文稿</vt:lpstr>
      <vt:lpstr>第五章 状态空间的搜索策略  </vt:lpstr>
      <vt:lpstr>第六章 智能计算及其应用</vt:lpstr>
      <vt:lpstr>第七章 专家系统与机器学习</vt:lpstr>
      <vt:lpstr>第八章 神经网络</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someone Yang</dc:creator>
  <cp:lastModifiedBy>someone Yang</cp:lastModifiedBy>
  <cp:revision>17</cp:revision>
  <dcterms:created xsi:type="dcterms:W3CDTF">2024-12-18T12:11:43Z</dcterms:created>
  <dcterms:modified xsi:type="dcterms:W3CDTF">2024-12-19T08:48:47Z</dcterms:modified>
</cp:coreProperties>
</file>