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0" r:id="rId2"/>
    <p:sldId id="367" r:id="rId3"/>
    <p:sldId id="372" r:id="rId4"/>
    <p:sldId id="261" r:id="rId5"/>
    <p:sldId id="323" r:id="rId6"/>
    <p:sldId id="399" r:id="rId7"/>
    <p:sldId id="400" r:id="rId8"/>
    <p:sldId id="327" r:id="rId9"/>
    <p:sldId id="392" r:id="rId10"/>
    <p:sldId id="258" r:id="rId11"/>
    <p:sldId id="386" r:id="rId12"/>
    <p:sldId id="393" r:id="rId13"/>
    <p:sldId id="365" r:id="rId14"/>
    <p:sldId id="394" r:id="rId15"/>
    <p:sldId id="285" r:id="rId16"/>
    <p:sldId id="397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50" y="10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4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7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35546" y="2624536"/>
            <a:ext cx="483978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9-12</a:t>
            </a:r>
            <a:r>
              <a:rPr lang="zh-CN" altLang="en-US" sz="540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月述职报告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3822" y="4288038"/>
            <a:ext cx="1224136" cy="366316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述职人 徐喜东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85890" y="3547866"/>
            <a:ext cx="28387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for XLY in Sep to Dec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51196" y="4305000"/>
            <a:ext cx="1224136" cy="366316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2018.12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6771263" y="251390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7443243" y="2506042"/>
            <a:ext cx="2041329" cy="578997"/>
            <a:chOff x="509993" y="4146958"/>
            <a:chExt cx="2041329" cy="578997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出现的原因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/>
                <a:t>事出必有因</a:t>
              </a:r>
              <a:endParaRPr lang="en-GB" sz="1200"/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771263" y="36377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771263" y="47615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7429676" y="4753702"/>
            <a:ext cx="2054896" cy="578997"/>
            <a:chOff x="496426" y="4146958"/>
            <a:chExt cx="2054896" cy="578997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解决的办法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/>
                <a:t>有问题解决问题</a:t>
              </a:r>
              <a:endParaRPr lang="en-GB" sz="1200"/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429676" y="3629873"/>
            <a:ext cx="2054896" cy="578997"/>
            <a:chOff x="496426" y="4146958"/>
            <a:chExt cx="2054896" cy="578997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执行的过程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smtClean="0"/>
                <a:t>结果来自过程中的细节</a:t>
              </a:r>
              <a:endParaRPr lang="en-GB" sz="1200"/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300317" y="1930716"/>
            <a:ext cx="3984565" cy="3965059"/>
            <a:chOff x="3685337" y="1514384"/>
            <a:chExt cx="4821324" cy="4797722"/>
          </a:xfrm>
        </p:grpSpPr>
        <p:sp>
          <p:nvSpPr>
            <p:cNvPr id="61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884" tIns="1030563" rIns="593276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2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3636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84" tIns="3035723" rIns="1112096" bIns="4889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  <p:sp>
          <p:nvSpPr>
            <p:cNvPr id="63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77" tIns="1030563" rIns="2464883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4" name="Circular Arrow 42"/>
            <p:cNvSpPr/>
            <p:nvPr/>
          </p:nvSpPr>
          <p:spPr>
            <a:xfrm>
              <a:off x="3856461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Arrow 43"/>
            <p:cNvSpPr/>
            <p:nvPr/>
          </p:nvSpPr>
          <p:spPr>
            <a:xfrm>
              <a:off x="3770899" y="166190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Arrow 44"/>
            <p:cNvSpPr/>
            <p:nvPr/>
          </p:nvSpPr>
          <p:spPr>
            <a:xfrm>
              <a:off x="3685337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18652" y="4710814"/>
            <a:ext cx="747894" cy="437182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8" name="Group 46"/>
          <p:cNvGrpSpPr/>
          <p:nvPr/>
        </p:nvGrpSpPr>
        <p:grpSpPr>
          <a:xfrm>
            <a:off x="3087282" y="3170503"/>
            <a:ext cx="657786" cy="51559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69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8" y="3039002"/>
            <a:ext cx="487583" cy="721834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67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743701" y="1555466"/>
            <a:ext cx="5143500" cy="1038600"/>
            <a:chOff x="6743701" y="1555466"/>
            <a:chExt cx="5143500" cy="1038600"/>
          </a:xfrm>
        </p:grpSpPr>
        <p:sp>
          <p:nvSpPr>
            <p:cNvPr id="47" name="TextBox 46"/>
            <p:cNvSpPr txBox="1"/>
            <p:nvPr/>
          </p:nvSpPr>
          <p:spPr>
            <a:xfrm>
              <a:off x="6803854" y="155546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68508" y="160051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76924"/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43701" y="2255512"/>
              <a:ext cx="5143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对于业务流程的不熟悉，以及侧重点的偏离</a:t>
              </a:r>
              <a:endPara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03854" y="3105873"/>
            <a:ext cx="5143500" cy="1038600"/>
            <a:chOff x="6803854" y="3105873"/>
            <a:chExt cx="5143500" cy="1038600"/>
          </a:xfrm>
        </p:grpSpPr>
        <p:sp>
          <p:nvSpPr>
            <p:cNvPr id="52" name="TextBox 51"/>
            <p:cNvSpPr txBox="1"/>
            <p:nvPr/>
          </p:nvSpPr>
          <p:spPr>
            <a:xfrm>
              <a:off x="6864007" y="3105873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78746" y="31867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76924"/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</a:t>
              </a:r>
              <a:r>
                <a:rPr lang="zh-CN" altLang="en-US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03854" y="3805919"/>
              <a:ext cx="51435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过于追求条例而失去变通性，团队协作上出现问题。</a:t>
              </a:r>
              <a:endPara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问题出现的原因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803854" y="4673144"/>
            <a:ext cx="5143500" cy="1284821"/>
            <a:chOff x="6803854" y="3105873"/>
            <a:chExt cx="5143500" cy="1284821"/>
          </a:xfrm>
        </p:grpSpPr>
        <p:sp>
          <p:nvSpPr>
            <p:cNvPr id="15" name="TextBox 51"/>
            <p:cNvSpPr txBox="1"/>
            <p:nvPr/>
          </p:nvSpPr>
          <p:spPr>
            <a:xfrm>
              <a:off x="6864007" y="3105873"/>
              <a:ext cx="739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52"/>
            <p:cNvSpPr txBox="1"/>
            <p:nvPr/>
          </p:nvSpPr>
          <p:spPr>
            <a:xfrm>
              <a:off x="7678746" y="31867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176924"/>
              <a:r>
                <a:rPr lang="en-US" altLang="zh-CN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11</a:t>
              </a:r>
              <a:r>
                <a:rPr lang="zh-CN" altLang="en-US" sz="2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Rectangle 53"/>
            <p:cNvSpPr/>
            <p:nvPr/>
          </p:nvSpPr>
          <p:spPr>
            <a:xfrm>
              <a:off x="6803854" y="3805919"/>
              <a:ext cx="51435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方针上出现问题，没有协调好新老关系，失去了自自主性。</a:t>
              </a:r>
              <a:endPara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1233" y="2166551"/>
            <a:ext cx="3291053" cy="3330764"/>
            <a:chOff x="346370" y="1900572"/>
            <a:chExt cx="3826997" cy="3646170"/>
          </a:xfrm>
        </p:grpSpPr>
        <p:sp>
          <p:nvSpPr>
            <p:cNvPr id="7" name="Rectangle 6"/>
            <p:cNvSpPr/>
            <p:nvPr/>
          </p:nvSpPr>
          <p:spPr>
            <a:xfrm>
              <a:off x="346370" y="1900572"/>
              <a:ext cx="3826997" cy="3646170"/>
            </a:xfrm>
            <a:prstGeom prst="rect">
              <a:avLst/>
            </a:prstGeom>
            <a:solidFill>
              <a:srgbClr val="3636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370" y="2255369"/>
              <a:ext cx="3826997" cy="523220"/>
            </a:xfrm>
            <a:prstGeom prst="rect">
              <a:avLst/>
            </a:prstGeom>
            <a:solidFill>
              <a:srgbClr val="7F2E30"/>
            </a:solidFill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en-US" altLang="zh-CN" sz="280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</a:t>
              </a:r>
              <a:r>
                <a:rPr lang="zh-CN" altLang="en-US" sz="280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GB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6567" y="2944010"/>
              <a:ext cx="3121338" cy="2031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GB" sz="1200" smtClean="0">
                  <a:solidFill>
                    <a:schemeClr val="bg1"/>
                  </a:solidFill>
                </a:rPr>
                <a:t>9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月份主要是在熟悉业务流程和学习授课技巧，丹姐着重强调了每天要统计第二天到位人数；但这方面一直有问题，训练营往往只有到了上课的时候才知道今天大概有多少人，最后出现了人满为患坐不下的情况；且训练营的环境一直不太好，闷热导致了当天一上学生的流失。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问题过程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19563" y="2166551"/>
            <a:ext cx="3291053" cy="3330764"/>
            <a:chOff x="346370" y="1900572"/>
            <a:chExt cx="3826997" cy="3646170"/>
          </a:xfrm>
        </p:grpSpPr>
        <p:sp>
          <p:nvSpPr>
            <p:cNvPr id="10" name="Rectangle 6"/>
            <p:cNvSpPr/>
            <p:nvPr/>
          </p:nvSpPr>
          <p:spPr>
            <a:xfrm>
              <a:off x="346370" y="1900572"/>
              <a:ext cx="3826997" cy="3646170"/>
            </a:xfrm>
            <a:prstGeom prst="rect">
              <a:avLst/>
            </a:prstGeom>
            <a:solidFill>
              <a:srgbClr val="3636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346370" y="2255369"/>
              <a:ext cx="3826997" cy="523220"/>
            </a:xfrm>
            <a:prstGeom prst="rect">
              <a:avLst/>
            </a:prstGeom>
            <a:solidFill>
              <a:srgbClr val="7F2E30"/>
            </a:solidFill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en-US" altLang="zh-CN" sz="280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</a:t>
              </a:r>
              <a:r>
                <a:rPr lang="zh-CN" altLang="en-US" sz="280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GB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709477" y="3228248"/>
              <a:ext cx="310078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10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月是一个令人印象深刻的月份，</a:t>
              </a:r>
              <a:r>
                <a:rPr lang="en-US" altLang="zh-CN" sz="1200" smtClean="0">
                  <a:solidFill>
                    <a:schemeClr val="bg1"/>
                  </a:solidFill>
                </a:rPr>
                <a:t>9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月底十月初，当时定下了大致流程。和计算机打交道的惯性思维</a:t>
              </a:r>
              <a:r>
                <a:rPr lang="zh-CN" altLang="en-US" sz="1200">
                  <a:solidFill>
                    <a:schemeClr val="bg1"/>
                  </a:solidFill>
                </a:rPr>
                <a:t>导致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了各种各样的问题，和咨询之间的沟通十分被动。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604385" y="2166551"/>
            <a:ext cx="3291053" cy="3330764"/>
            <a:chOff x="346370" y="1900572"/>
            <a:chExt cx="3826997" cy="3646170"/>
          </a:xfrm>
        </p:grpSpPr>
        <p:sp>
          <p:nvSpPr>
            <p:cNvPr id="15" name="Rectangle 6"/>
            <p:cNvSpPr/>
            <p:nvPr/>
          </p:nvSpPr>
          <p:spPr>
            <a:xfrm>
              <a:off x="346370" y="1900572"/>
              <a:ext cx="3826997" cy="3646170"/>
            </a:xfrm>
            <a:prstGeom prst="rect">
              <a:avLst/>
            </a:prstGeom>
            <a:solidFill>
              <a:srgbClr val="3636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346370" y="2255369"/>
              <a:ext cx="3826997" cy="572766"/>
            </a:xfrm>
            <a:prstGeom prst="rect">
              <a:avLst/>
            </a:prstGeom>
            <a:solidFill>
              <a:srgbClr val="7F2E30"/>
            </a:solidFill>
          </p:spPr>
          <p:txBody>
            <a:bodyPr wrap="square" rtlCol="0">
              <a:spAutoFit/>
            </a:bodyPr>
            <a:lstStyle/>
            <a:p>
              <a:pPr algn="ctr" defTabSz="1176924"/>
              <a:r>
                <a:rPr lang="en-US" altLang="zh-CN" sz="280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11</a:t>
              </a:r>
              <a:r>
                <a:rPr lang="zh-CN" altLang="en-US" sz="280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月</a:t>
              </a:r>
              <a:endParaRPr lang="en-GB" altLang="zh-CN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" name="Rectangle 11"/>
            <p:cNvSpPr/>
            <p:nvPr/>
          </p:nvSpPr>
          <p:spPr>
            <a:xfrm>
              <a:off x="709477" y="2944010"/>
              <a:ext cx="3100782" cy="2526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11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月，在反思了</a:t>
              </a:r>
              <a:r>
                <a:rPr lang="en-US" altLang="zh-CN" sz="1200" smtClean="0">
                  <a:solidFill>
                    <a:schemeClr val="bg1"/>
                  </a:solidFill>
                </a:rPr>
                <a:t>10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月的工作之后，开始主动和咨询对接各项流程，全力配合他们工作。这样出现了一个情况</a:t>
              </a:r>
              <a:r>
                <a:rPr lang="en-US" altLang="zh-CN" sz="1200" smtClean="0">
                  <a:solidFill>
                    <a:schemeClr val="bg1"/>
                  </a:solidFill>
                </a:rPr>
                <a:t>——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每天都有新学员过来，而老学员已经签了</a:t>
              </a:r>
              <a:r>
                <a:rPr lang="en-US" altLang="zh-CN" sz="1200" smtClean="0">
                  <a:solidFill>
                    <a:schemeClr val="bg1"/>
                  </a:solidFill>
                </a:rPr>
                <a:t>TPET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，咨询希望我能够更加倾向新学员，怕他们学不会，于是每天讲的都是基础知识，导致</a:t>
              </a:r>
              <a:r>
                <a:rPr lang="zh-CN" altLang="en-US" sz="1200">
                  <a:solidFill>
                    <a:schemeClr val="bg1"/>
                  </a:solidFill>
                </a:rPr>
                <a:t>老学员</a:t>
              </a:r>
              <a:r>
                <a:rPr lang="zh-CN" altLang="en-US" sz="1200" smtClean="0">
                  <a:solidFill>
                    <a:schemeClr val="bg1"/>
                  </a:solidFill>
                </a:rPr>
                <a:t>出现了流失。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06625" y="2289237"/>
            <a:ext cx="312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关于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对接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尽量主动地去找咨询聊情况，每天整理第二天的座位表，提前通知第二天的情况。避免出现坐不下的情况。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 rot="20070184">
            <a:off x="4665270" y="2557149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625" y="4388004"/>
            <a:ext cx="312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关于课程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安排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设计好课表，留一定的余地，每个月根据学生的接受情况调整进度，老学员每天学到新的东西的同时，新学员在课后或练习课中穿插旧知识。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665425" y="4684750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940" y="2289237"/>
            <a:ext cx="312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关于授课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环境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向中心及时反映学生的听课状态及课堂反馈，闷热的问题一直存在，中心也做出了调整，将老学员提前调入班级进行集团训练营。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Freeform 34"/>
          <p:cNvSpPr/>
          <p:nvPr/>
        </p:nvSpPr>
        <p:spPr>
          <a:xfrm rot="1053240">
            <a:off x="10393027" y="2540656"/>
            <a:ext cx="1014924" cy="879606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049" y="2378704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5189" y="4450483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1705" y="237870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4281" y="4382797"/>
            <a:ext cx="312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关于团队协作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各种各样的人，经历各种各样的事，我们相聚在这里，无论怎样，既然选择了这份工作，就应该先考虑中心的利益。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01705" y="445048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43" name="Freeform 42"/>
          <p:cNvSpPr/>
          <p:nvPr/>
        </p:nvSpPr>
        <p:spPr>
          <a:xfrm>
            <a:off x="10403356" y="4555076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解决的办法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build="p"/>
      <p:bldP spid="32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528384" y="2612000"/>
            <a:ext cx="313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7266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33186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6992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5784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6504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799150" y="2609494"/>
            <a:ext cx="5094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　　从数据上来，比起刚入职的时候自己是有进步的，然而这个数据并不能令自己满意，特别是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10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月和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11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月之间的提升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还是不够。广州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70%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的转化率是比较正常的，深圳的要求是退费不超过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30%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，虽然都堪堪达标了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,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但是要做就要做到最好，训练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营的工作虽然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难，但也相信自己能够继续不断努力，做出自己的成果来。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14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768209" y="2542371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676769" y="2450931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727302" y="4718928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5281646" y="2556700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5190206" y="2465260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108403" y="473190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9149310" y="2542371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9057870" y="2450931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5291272" y="4733257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60" grpId="0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418868" y="2612000"/>
            <a:ext cx="313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(.1 9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56862"/>
              </p:ext>
            </p:extLst>
          </p:nvPr>
        </p:nvGraphicFramePr>
        <p:xfrm>
          <a:off x="1474917" y="1801341"/>
          <a:ext cx="4114800" cy="3110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冯超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朱昕玉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俞华富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研究生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胡克炜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谭仕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王学君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熊文志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李振强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杨铭涵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陈俊安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任武杰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高居婷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02318" y="523515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转缴数据</a:t>
            </a:r>
            <a:r>
              <a:rPr lang="en-US" altLang="zh-CN" smtClean="0"/>
              <a:t>13/25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928920" y="486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</a:t>
            </a:r>
            <a:r>
              <a:rPr lang="zh-CN" altLang="en-US" smtClean="0"/>
              <a:t>稳数据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01535"/>
              </p:ext>
            </p:extLst>
          </p:nvPr>
        </p:nvGraphicFramePr>
        <p:xfrm>
          <a:off x="6376091" y="1787612"/>
          <a:ext cx="4114800" cy="2458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8174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维稳情况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何晓波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郑晓波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杨铭涵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姚宏波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楼超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余婷婷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潘俊辉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赵利平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张新科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赵利平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陶德松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(.2 10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44047"/>
              </p:ext>
            </p:extLst>
          </p:nvPr>
        </p:nvGraphicFramePr>
        <p:xfrm>
          <a:off x="904273" y="1684381"/>
          <a:ext cx="42545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825500"/>
                <a:gridCol w="685800"/>
              </a:tblGrid>
              <a:tr h="2095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钱夏铭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姬宏涛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兰金周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张刚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潘水津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潘李东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潘韩祥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叶明虎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28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左颖兰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黄焱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邵小坤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徐俊俊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高中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吴秋生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70797"/>
              </p:ext>
            </p:extLst>
          </p:nvPr>
        </p:nvGraphicFramePr>
        <p:xfrm>
          <a:off x="6206181" y="1661469"/>
          <a:ext cx="43434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914400"/>
                <a:gridCol w="685800"/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翁婷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舒启明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陈吴飞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陈俊安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任武杰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月月报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80735" y="518983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</a:t>
            </a:r>
            <a:r>
              <a:rPr lang="zh-CN" altLang="en-US" smtClean="0"/>
              <a:t>缴数据</a:t>
            </a:r>
            <a:r>
              <a:rPr lang="en-US" altLang="zh-CN" smtClean="0"/>
              <a:t>13/19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0703" y="3566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(.3 11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0692" y="560173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</a:t>
            </a:r>
            <a:r>
              <a:rPr lang="zh-CN" altLang="en-US" smtClean="0"/>
              <a:t>缴数据</a:t>
            </a:r>
            <a:r>
              <a:rPr lang="en-US" altLang="zh-CN" smtClean="0"/>
              <a:t>15/21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1893" y="3822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71448"/>
              </p:ext>
            </p:extLst>
          </p:nvPr>
        </p:nvGraphicFramePr>
        <p:xfrm>
          <a:off x="6266247" y="1666490"/>
          <a:ext cx="4470400" cy="203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1041400"/>
                <a:gridCol w="685800"/>
              </a:tblGrid>
              <a:tr h="18097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维稳情况（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殷成航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方敏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张天羽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黄龙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王建超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李洪彬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齐岩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朱秦谕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我的口碑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53198"/>
              </p:ext>
            </p:extLst>
          </p:nvPr>
        </p:nvGraphicFramePr>
        <p:xfrm>
          <a:off x="569310" y="1495940"/>
          <a:ext cx="4876800" cy="398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762000"/>
                <a:gridCol w="685800"/>
                <a:gridCol w="685800"/>
              </a:tblGrid>
              <a:tr h="2095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学历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乔伟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退学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何鑫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曾瑞彬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兰金周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赵毅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有邮件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无反馈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朱海洋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方立伟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邓洋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郑云朋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潘铖炜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有邮件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无反馈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翁振棋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吕楠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王克飞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张甦航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吕子博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——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463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工作数据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(.4 12</a:t>
            </a:r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2509" y="4265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维稳数据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78406"/>
              </p:ext>
            </p:extLst>
          </p:nvPr>
        </p:nvGraphicFramePr>
        <p:xfrm>
          <a:off x="1722051" y="1742839"/>
          <a:ext cx="27178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123"/>
                <a:gridCol w="418123"/>
                <a:gridCol w="560665"/>
                <a:gridCol w="560665"/>
                <a:gridCol w="760224"/>
              </a:tblGrid>
              <a:tr h="2095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孙雯波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郑纯安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张鹏飞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许冬浩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张金明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汪坤发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王高建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李丛丛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刘友伟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尚文强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卢正扬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李红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郑为喜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杨晓斌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陈一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黄子朋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孔瑞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王毅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葛雪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邱皓俊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俞炯妹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朱昱枫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王学君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陆佳鑫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214"/>
              </p:ext>
            </p:extLst>
          </p:nvPr>
        </p:nvGraphicFramePr>
        <p:xfrm>
          <a:off x="7207248" y="1804087"/>
          <a:ext cx="2692401" cy="2030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96"/>
                <a:gridCol w="400996"/>
                <a:gridCol w="563304"/>
                <a:gridCol w="563304"/>
                <a:gridCol w="763801"/>
              </a:tblGrid>
              <a:tr h="1714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维稳情况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组名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咨询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学员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进营</a:t>
                      </a:r>
                      <a:endParaRPr lang="zh-CN" altLang="en-US" sz="1100" b="0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华金龙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崔俊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刘勇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来栋宇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徐叶和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王学君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陆佳鑫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靳子淇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朱慧霞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吴计印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沈芳媛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江京航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86682" y="6151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转化</a:t>
            </a:r>
            <a:r>
              <a:rPr lang="zh-CN" altLang="en-US" smtClean="0"/>
              <a:t>数据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23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 advTm="4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069553" y="2085844"/>
            <a:ext cx="157739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924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1" y="1670996"/>
            <a:ext cx="37203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9</a:t>
            </a:r>
            <a:r>
              <a:rPr lang="zh-CN" altLang="en-US" sz="2400" smtClean="0"/>
              <a:t>月</a:t>
            </a:r>
            <a:endParaRPr lang="en-US" altLang="zh-CN" sz="2400" smtClean="0"/>
          </a:p>
          <a:p>
            <a:pPr lvl="1"/>
            <a:r>
              <a:rPr lang="en-US" altLang="zh-CN" smtClean="0"/>
              <a:t>·14</a:t>
            </a:r>
            <a:r>
              <a:rPr lang="zh-CN" altLang="en-US" smtClean="0"/>
              <a:t>号上岗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学习教学内容和教学方式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工作：答疑解惑，安排新人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对接不到位，学生太多教室坐不下</a:t>
            </a:r>
            <a:endParaRPr lang="en-US" altLang="zh-CN" smtClean="0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闷热导致新来试听的学生产生了一定程度的流失。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13/25</a:t>
            </a:r>
            <a:r>
              <a:rPr lang="zh-CN" altLang="en-US" smtClean="0"/>
              <a:t>，转化率为</a:t>
            </a:r>
            <a:r>
              <a:rPr lang="en-US" altLang="zh-CN" smtClean="0"/>
              <a:t>52%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35824" y="1633538"/>
            <a:ext cx="37203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smtClean="0"/>
              <a:t>10</a:t>
            </a:r>
            <a:r>
              <a:rPr lang="zh-CN" altLang="en-US" sz="2400" smtClean="0"/>
              <a:t>月</a:t>
            </a:r>
            <a:r>
              <a:rPr lang="zh-CN" altLang="en-US" sz="1400"/>
              <a:t>多难的</a:t>
            </a:r>
            <a:r>
              <a:rPr lang="zh-CN" altLang="en-US" sz="1400" smtClean="0"/>
              <a:t>月份</a:t>
            </a:r>
            <a:endParaRPr lang="en-US" altLang="zh-CN" smtClean="0"/>
          </a:p>
          <a:p>
            <a:pPr lvl="1"/>
            <a:r>
              <a:rPr lang="en-US" altLang="zh-CN" smtClean="0"/>
              <a:t>·20</a:t>
            </a:r>
            <a:r>
              <a:rPr lang="zh-CN" altLang="en-US" smtClean="0"/>
              <a:t>块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熟悉和调整流程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安排课程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 smtClean="0"/>
              <a:t>将情绪带入了工作中，思想出了问题，没有主动找咨询对接情况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13/19</a:t>
            </a:r>
            <a:r>
              <a:rPr lang="zh-CN" altLang="en-US" smtClean="0"/>
              <a:t>，转化率为</a:t>
            </a:r>
            <a:r>
              <a:rPr lang="en-US" altLang="zh-CN" smtClean="0"/>
              <a:t>68.4%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14644" y="1633538"/>
            <a:ext cx="37203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smtClean="0"/>
              <a:t>11</a:t>
            </a:r>
            <a:r>
              <a:rPr lang="zh-CN" altLang="en-US" sz="2400" smtClean="0"/>
              <a:t>月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调整心态，反思自身，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/>
              <a:t>和传统求职</a:t>
            </a:r>
            <a:r>
              <a:rPr lang="zh-CN" altLang="en-US" smtClean="0"/>
              <a:t>团队</a:t>
            </a:r>
            <a:r>
              <a:rPr lang="zh-CN" altLang="en-US"/>
              <a:t>加深了</a:t>
            </a:r>
            <a:r>
              <a:rPr lang="zh-CN" altLang="en-US" smtClean="0"/>
              <a:t>交流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优化调整了训练营的课表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问题：</a:t>
            </a:r>
            <a:endParaRPr lang="en-US" altLang="zh-CN"/>
          </a:p>
          <a:p>
            <a:pPr lvl="1"/>
            <a:r>
              <a:rPr lang="zh-CN" altLang="en-US" smtClean="0"/>
              <a:t>由于人员流动频繁，导致知识点重复度过高，原本入营的一些老学员没留住</a:t>
            </a:r>
            <a:endParaRPr lang="en-US" altLang="zh-CN" smtClean="0"/>
          </a:p>
          <a:p>
            <a:pPr lvl="1"/>
            <a:r>
              <a:rPr lang="en-US" altLang="zh-CN" smtClean="0"/>
              <a:t>·</a:t>
            </a:r>
            <a:r>
              <a:rPr lang="zh-CN" altLang="en-US" smtClean="0"/>
              <a:t>当月绩效</a:t>
            </a:r>
            <a:r>
              <a:rPr lang="zh-CN" altLang="en-US"/>
              <a:t>转缴数</a:t>
            </a:r>
            <a:r>
              <a:rPr lang="en-US" altLang="zh-CN" smtClean="0"/>
              <a:t>/</a:t>
            </a:r>
            <a:r>
              <a:rPr lang="zh-CN" altLang="en-US"/>
              <a:t>非缴费入营数</a:t>
            </a:r>
            <a:r>
              <a:rPr lang="zh-CN" altLang="en-US" smtClean="0"/>
              <a:t>为</a:t>
            </a:r>
            <a:r>
              <a:rPr lang="en-US" altLang="zh-CN" smtClean="0"/>
              <a:t>15/21</a:t>
            </a:r>
            <a:r>
              <a:rPr lang="zh-CN" altLang="en-US" smtClean="0"/>
              <a:t>，转化率为</a:t>
            </a:r>
            <a:r>
              <a:rPr lang="en-US" altLang="zh-CN" smtClean="0"/>
              <a:t>71.4%</a:t>
            </a:r>
          </a:p>
          <a:p>
            <a:r>
              <a:rPr lang="zh-CN" altLang="en-US"/>
              <a:t>　</a:t>
            </a:r>
            <a:r>
              <a:rPr lang="zh-CN" altLang="en-US" smtClean="0"/>
              <a:t>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061254" y="2634671"/>
            <a:ext cx="321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3797850" y="3516956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问题分析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8720</TotalTime>
  <Words>1746</Words>
  <Application>Microsoft Office PowerPoint</Application>
  <PresentationFormat>宽屏</PresentationFormat>
  <Paragraphs>692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Adobe Garamond Pro Bold</vt:lpstr>
      <vt:lpstr>Aharoni</vt:lpstr>
      <vt:lpstr>FontAwesome</vt:lpstr>
      <vt:lpstr>Kozuka Gothic Pro EL</vt:lpstr>
      <vt:lpstr>Open Sans</vt:lpstr>
      <vt:lpstr>Open Sans Light</vt:lpstr>
      <vt:lpstr>Roboto</vt:lpstr>
      <vt:lpstr>Source Sans Pro</vt:lpstr>
      <vt:lpstr>等线</vt:lpstr>
      <vt:lpstr>方正兰亭超细黑简体</vt:lpstr>
      <vt:lpstr>宋体</vt:lpstr>
      <vt:lpstr>微软雅黑</vt:lpstr>
      <vt:lpstr>幼圆</vt:lpstr>
      <vt:lpstr>Arial</vt:lpstr>
      <vt:lpstr>Calibri</vt:lpstr>
      <vt:lpstr>Calibri Light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XiDong</cp:lastModifiedBy>
  <cp:revision>1319</cp:revision>
  <dcterms:created xsi:type="dcterms:W3CDTF">2015-03-01T11:49:49Z</dcterms:created>
  <dcterms:modified xsi:type="dcterms:W3CDTF">2019-01-10T05:50:24Z</dcterms:modified>
</cp:coreProperties>
</file>