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64" r:id="rId2"/>
    <p:sldId id="289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84" r:id="rId14"/>
    <p:sldId id="277" r:id="rId15"/>
    <p:sldId id="278" r:id="rId16"/>
    <p:sldId id="279" r:id="rId17"/>
    <p:sldId id="280" r:id="rId18"/>
    <p:sldId id="285" r:id="rId19"/>
    <p:sldId id="281" r:id="rId20"/>
    <p:sldId id="282" r:id="rId21"/>
    <p:sldId id="286" r:id="rId22"/>
    <p:sldId id="283" r:id="rId23"/>
    <p:sldId id="287" r:id="rId24"/>
    <p:sldId id="288" r:id="rId25"/>
    <p:sldId id="256" r:id="rId26"/>
    <p:sldId id="257" r:id="rId27"/>
    <p:sldId id="258" r:id="rId28"/>
    <p:sldId id="259" r:id="rId29"/>
    <p:sldId id="260" r:id="rId30"/>
    <p:sldId id="265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3" autoAdjust="0"/>
    <p:restoredTop sz="94696" autoAdjust="0"/>
  </p:normalViewPr>
  <p:slideViewPr>
    <p:cSldViewPr>
      <p:cViewPr varScale="1">
        <p:scale>
          <a:sx n="67" d="100"/>
          <a:sy n="67" d="100"/>
        </p:scale>
        <p:origin x="-15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209800"/>
            <a:ext cx="8991600" cy="1470025"/>
          </a:xfrm>
        </p:spPr>
        <p:txBody>
          <a:bodyPr/>
          <a:lstStyle/>
          <a:p>
            <a:r>
              <a:rPr lang="en-US" altLang="zh-CN" sz="80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MySQL</a:t>
            </a:r>
            <a:r>
              <a:rPr lang="zh-CN" altLang="en-US" sz="80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的安装、使用</a:t>
            </a:r>
            <a:endParaRPr lang="zh-CN" altLang="en-US" sz="8000" b="1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613047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新浪微博：</a:t>
            </a:r>
            <a:r>
              <a:rPr lang="zh-CN" altLang="en-US" sz="36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尚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硅谷</a:t>
            </a:r>
            <a:r>
              <a:rPr lang="en-US" altLang="zh-CN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宋红康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414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shkstart\Desktop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"/>
            <a:ext cx="7305675" cy="559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362200" y="6019800"/>
            <a:ext cx="4533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MySQL Server</a:t>
            </a:r>
            <a:r>
              <a:rPr lang="zh-CN" altLang="en-US" dirty="0"/>
              <a:t>配置向导</a:t>
            </a:r>
            <a:r>
              <a:rPr lang="zh-CN" altLang="en-US" dirty="0" smtClean="0"/>
              <a:t>启动，</a:t>
            </a:r>
            <a:r>
              <a:rPr lang="zh-CN" altLang="en-US" dirty="0"/>
              <a:t>点击“</a:t>
            </a:r>
            <a:r>
              <a:rPr lang="en-US" altLang="zh-CN" dirty="0"/>
              <a:t>next”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019800" y="5334000"/>
            <a:ext cx="1295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94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shkstart\Desktop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"/>
            <a:ext cx="7391400" cy="562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77800" y="5931521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选择配置方式，“</a:t>
            </a:r>
            <a:r>
              <a:rPr lang="en-US" altLang="zh-CN" dirty="0"/>
              <a:t>Detailed Configuration</a:t>
            </a:r>
            <a:r>
              <a:rPr lang="zh-CN" altLang="en-US" dirty="0"/>
              <a:t>（手动精确配置）”、“</a:t>
            </a:r>
            <a:r>
              <a:rPr lang="en-US" altLang="zh-CN" dirty="0"/>
              <a:t>Standard Configuration</a:t>
            </a:r>
            <a:r>
              <a:rPr lang="zh-CN" altLang="en-US" dirty="0"/>
              <a:t>（标准配置）”，我们选择“</a:t>
            </a:r>
            <a:r>
              <a:rPr lang="en-US" altLang="zh-CN" dirty="0"/>
              <a:t>Detailed Configuration”</a:t>
            </a:r>
            <a:r>
              <a:rPr lang="zh-CN" altLang="en-US" dirty="0"/>
              <a:t>，方便熟悉配置过程。</a:t>
            </a:r>
          </a:p>
        </p:txBody>
      </p:sp>
      <p:sp>
        <p:nvSpPr>
          <p:cNvPr id="3" name="矩形 2"/>
          <p:cNvSpPr/>
          <p:nvPr/>
        </p:nvSpPr>
        <p:spPr>
          <a:xfrm>
            <a:off x="2133600" y="2133600"/>
            <a:ext cx="2286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48400" y="5334000"/>
            <a:ext cx="1295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19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hkstart\Desktop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443" y="0"/>
            <a:ext cx="7354957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2334" y="5657671"/>
            <a:ext cx="91270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选择服务器类型，“</a:t>
            </a:r>
            <a:r>
              <a:rPr lang="en-US" altLang="zh-CN" dirty="0"/>
              <a:t>Developer Machine</a:t>
            </a:r>
            <a:r>
              <a:rPr lang="zh-CN" altLang="en-US" dirty="0"/>
              <a:t>（开发测试类，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占用很少资源）”、“</a:t>
            </a:r>
            <a:r>
              <a:rPr lang="en-US" altLang="zh-CN" dirty="0"/>
              <a:t>Server Machine</a:t>
            </a:r>
            <a:r>
              <a:rPr lang="zh-CN" altLang="en-US" dirty="0"/>
              <a:t>（服务器类型，</a:t>
            </a:r>
            <a:r>
              <a:rPr lang="en-US" altLang="zh-CN" dirty="0" err="1"/>
              <a:t>mysql</a:t>
            </a:r>
            <a:r>
              <a:rPr lang="zh-CN" altLang="en-US" dirty="0"/>
              <a:t>占用较多资源）”、“</a:t>
            </a:r>
            <a:r>
              <a:rPr lang="en-US" altLang="zh-CN" dirty="0"/>
              <a:t>Dedicated MySQL Server Machine</a:t>
            </a:r>
            <a:r>
              <a:rPr lang="zh-CN" altLang="en-US" dirty="0"/>
              <a:t>（专门的数据库服务器，</a:t>
            </a:r>
            <a:r>
              <a:rPr lang="en-US" altLang="zh-CN" dirty="0" err="1"/>
              <a:t>mysql</a:t>
            </a:r>
            <a:r>
              <a:rPr lang="zh-CN" altLang="en-US" dirty="0"/>
              <a:t>占用所有可用资源）”，大家根据自己的类型</a:t>
            </a:r>
            <a:r>
              <a:rPr lang="zh-CN" altLang="en-US" dirty="0" smtClean="0"/>
              <a:t>选择。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09800" y="1676400"/>
            <a:ext cx="1981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48400" y="5029200"/>
            <a:ext cx="137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23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840" y="457200"/>
            <a:ext cx="737616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27007" y="4953000"/>
            <a:ext cx="89446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选择</a:t>
            </a:r>
            <a:r>
              <a:rPr lang="en-US" altLang="zh-CN" dirty="0" err="1"/>
              <a:t>mysql</a:t>
            </a:r>
            <a:r>
              <a:rPr lang="zh-CN" altLang="en-US" dirty="0"/>
              <a:t>数据库的大致用途，“</a:t>
            </a:r>
            <a:r>
              <a:rPr lang="en-US" altLang="zh-CN" dirty="0"/>
              <a:t>Multifunctional Database</a:t>
            </a:r>
            <a:r>
              <a:rPr lang="zh-CN" altLang="en-US" dirty="0"/>
              <a:t>（通用多功能型，好）”、“</a:t>
            </a:r>
            <a:r>
              <a:rPr lang="en-US" altLang="zh-CN" dirty="0"/>
              <a:t>Transactional Database Only</a:t>
            </a:r>
            <a:r>
              <a:rPr lang="zh-CN" altLang="en-US" dirty="0"/>
              <a:t>（服务器类型，专注于事务处理，一般）”、“</a:t>
            </a:r>
            <a:r>
              <a:rPr lang="en-US" altLang="zh-CN" dirty="0"/>
              <a:t>Non-Transactional Database Only</a:t>
            </a:r>
            <a:r>
              <a:rPr lang="zh-CN" altLang="en-US" dirty="0"/>
              <a:t>（非事务处理型，较简单，主要做一些监控、记数用，对</a:t>
            </a:r>
            <a:r>
              <a:rPr lang="en-US" altLang="zh-CN" dirty="0" err="1"/>
              <a:t>MyISAM</a:t>
            </a:r>
            <a:r>
              <a:rPr lang="zh-CN" altLang="en-US" dirty="0"/>
              <a:t>数据类型的支持仅限于</a:t>
            </a:r>
            <a:r>
              <a:rPr lang="en-US" altLang="zh-CN" dirty="0"/>
              <a:t>non-transactional</a:t>
            </a:r>
            <a:r>
              <a:rPr lang="zh-CN" altLang="en-US" dirty="0"/>
              <a:t>），随自己的用途而选择了，我这里选择</a:t>
            </a:r>
            <a:r>
              <a:rPr lang="zh-CN" altLang="en-US" dirty="0" smtClean="0"/>
              <a:t>“</a:t>
            </a:r>
            <a:r>
              <a:rPr lang="en-US" altLang="zh-CN" dirty="0"/>
              <a:t>Multifunctional Database </a:t>
            </a:r>
            <a:r>
              <a:rPr lang="zh-CN" altLang="en-US" dirty="0" smtClean="0"/>
              <a:t>”，</a:t>
            </a:r>
            <a:r>
              <a:rPr lang="zh-CN" altLang="en-US" dirty="0"/>
              <a:t>按“</a:t>
            </a:r>
            <a:r>
              <a:rPr lang="en-US" altLang="zh-CN" dirty="0"/>
              <a:t>Next”</a:t>
            </a:r>
            <a:r>
              <a:rPr lang="zh-CN" altLang="en-US" dirty="0"/>
              <a:t>继续</a:t>
            </a:r>
          </a:p>
        </p:txBody>
      </p:sp>
      <p:sp>
        <p:nvSpPr>
          <p:cNvPr id="2" name="矩形 1"/>
          <p:cNvSpPr/>
          <p:nvPr/>
        </p:nvSpPr>
        <p:spPr>
          <a:xfrm>
            <a:off x="1905000" y="609600"/>
            <a:ext cx="2577751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72200" y="4191000"/>
            <a:ext cx="137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089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shkstart\Desktop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0"/>
            <a:ext cx="7281333" cy="558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55600" y="54864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</a:t>
            </a:r>
            <a:r>
              <a:rPr lang="en-US" altLang="zh-CN" dirty="0" err="1"/>
              <a:t>InnoDB</a:t>
            </a:r>
            <a:r>
              <a:rPr lang="en-US" altLang="zh-CN" dirty="0"/>
              <a:t> </a:t>
            </a:r>
            <a:r>
              <a:rPr lang="en-US" altLang="zh-CN" dirty="0" err="1"/>
              <a:t>Tablespace</a:t>
            </a:r>
            <a:r>
              <a:rPr lang="zh-CN" altLang="en-US" dirty="0"/>
              <a:t>进行配置，就是为</a:t>
            </a:r>
            <a:r>
              <a:rPr lang="en-US" altLang="zh-CN" dirty="0" err="1"/>
              <a:t>InnoDB</a:t>
            </a:r>
            <a:r>
              <a:rPr lang="en-US" altLang="zh-CN" dirty="0"/>
              <a:t> </a:t>
            </a:r>
            <a:r>
              <a:rPr lang="zh-CN" altLang="en-US" dirty="0"/>
              <a:t>数据库文件选择一个存储空间，如果修改了，要</a:t>
            </a:r>
            <a:r>
              <a:rPr lang="zh-CN" altLang="en-US" dirty="0" smtClean="0"/>
              <a:t>记住</a:t>
            </a:r>
            <a:r>
              <a:rPr lang="zh-CN" altLang="en-US" dirty="0"/>
              <a:t>位置，重装的时候要选择一样的地方，否则可能会造成数据库损坏，当然，对数据库做个备份就没</a:t>
            </a:r>
            <a:r>
              <a:rPr lang="zh-CN" altLang="en-US" dirty="0" smtClean="0"/>
              <a:t>问题了</a:t>
            </a:r>
            <a:r>
              <a:rPr lang="zh-CN" altLang="en-US" dirty="0"/>
              <a:t>，这里不详述。我这里没有修改，使用默认位置，直接按“</a:t>
            </a:r>
            <a:r>
              <a:rPr lang="en-US" altLang="zh-CN" dirty="0"/>
              <a:t>Next”</a:t>
            </a:r>
            <a:r>
              <a:rPr lang="zh-CN" altLang="en-US" dirty="0"/>
              <a:t>继续。</a:t>
            </a:r>
          </a:p>
        </p:txBody>
      </p:sp>
      <p:sp>
        <p:nvSpPr>
          <p:cNvPr id="3" name="矩形 2"/>
          <p:cNvSpPr/>
          <p:nvPr/>
        </p:nvSpPr>
        <p:spPr>
          <a:xfrm>
            <a:off x="6248400" y="5029200"/>
            <a:ext cx="1295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81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shkstart\Desktop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0"/>
            <a:ext cx="6523152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52400" y="5257800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选择您的网站的一般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访问量，同时连接的数目，“</a:t>
            </a:r>
            <a:r>
              <a:rPr lang="en-US" altLang="zh-CN" dirty="0"/>
              <a:t>Decision Support(DSS)/OLAP</a:t>
            </a:r>
            <a:r>
              <a:rPr lang="zh-CN" altLang="en-US" dirty="0"/>
              <a:t>（</a:t>
            </a:r>
            <a:r>
              <a:rPr lang="en-US" altLang="zh-CN" dirty="0"/>
              <a:t>20</a:t>
            </a:r>
            <a:r>
              <a:rPr lang="zh-CN" altLang="en-US" dirty="0"/>
              <a:t>个左右）”、“</a:t>
            </a:r>
            <a:r>
              <a:rPr lang="en-US" altLang="zh-CN" dirty="0"/>
              <a:t>Online Transaction Processing(OLTP)</a:t>
            </a:r>
            <a:r>
              <a:rPr lang="zh-CN" altLang="en-US" dirty="0"/>
              <a:t>（</a:t>
            </a:r>
            <a:r>
              <a:rPr lang="en-US" altLang="zh-CN" dirty="0"/>
              <a:t>500</a:t>
            </a:r>
            <a:r>
              <a:rPr lang="zh-CN" altLang="en-US" dirty="0"/>
              <a:t>个左右）”、“</a:t>
            </a:r>
            <a:r>
              <a:rPr lang="en-US" altLang="zh-CN" dirty="0"/>
              <a:t>Manual Setting</a:t>
            </a:r>
            <a:r>
              <a:rPr lang="zh-CN" altLang="en-US" dirty="0"/>
              <a:t>（手动设置，自己输一个数）”，我这里选</a:t>
            </a:r>
            <a:r>
              <a:rPr lang="zh-CN" altLang="en-US" dirty="0" smtClean="0"/>
              <a:t>“</a:t>
            </a:r>
            <a:r>
              <a:rPr lang="en-US" altLang="zh-CN" dirty="0"/>
              <a:t>Decision Support(DSS)/</a:t>
            </a:r>
            <a:r>
              <a:rPr lang="en-US" altLang="zh-CN" dirty="0" smtClean="0"/>
              <a:t>OLAP</a:t>
            </a:r>
            <a:r>
              <a:rPr lang="zh-CN" altLang="en-US" dirty="0" smtClean="0"/>
              <a:t>”，</a:t>
            </a:r>
            <a:r>
              <a:rPr lang="zh-CN" altLang="en-US" dirty="0"/>
              <a:t>自己的服务器，应该够用了，按“</a:t>
            </a:r>
            <a:r>
              <a:rPr lang="en-US" altLang="zh-CN" dirty="0"/>
              <a:t>Next”</a:t>
            </a:r>
            <a:r>
              <a:rPr lang="zh-CN" altLang="en-US" dirty="0"/>
              <a:t>继续。</a:t>
            </a:r>
          </a:p>
        </p:txBody>
      </p:sp>
      <p:sp>
        <p:nvSpPr>
          <p:cNvPr id="3" name="矩形 2"/>
          <p:cNvSpPr/>
          <p:nvPr/>
        </p:nvSpPr>
        <p:spPr>
          <a:xfrm>
            <a:off x="2590800" y="1447800"/>
            <a:ext cx="2514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72200" y="4419600"/>
            <a:ext cx="1295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94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shkstart\Desktop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530"/>
            <a:ext cx="6290733" cy="480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52400" y="4826675"/>
            <a:ext cx="91101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是否启用</a:t>
            </a:r>
            <a:r>
              <a:rPr lang="en-US" altLang="zh-CN" dirty="0"/>
              <a:t>TCP/IP</a:t>
            </a:r>
            <a:r>
              <a:rPr lang="zh-CN" altLang="en-US" dirty="0"/>
              <a:t>连接，设定端口，如果不启用，就只能在自己的机器上访问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数据库了，我</a:t>
            </a:r>
            <a:r>
              <a:rPr lang="zh-CN" altLang="en-US" dirty="0" smtClean="0"/>
              <a:t>这里</a:t>
            </a:r>
            <a:r>
              <a:rPr lang="zh-CN" altLang="en-US" dirty="0"/>
              <a:t>启用，把前面的勾打上，</a:t>
            </a:r>
            <a:r>
              <a:rPr lang="en-US" altLang="zh-CN" dirty="0"/>
              <a:t>Port Number</a:t>
            </a:r>
            <a:r>
              <a:rPr lang="zh-CN" altLang="en-US" dirty="0"/>
              <a:t>：</a:t>
            </a:r>
            <a:r>
              <a:rPr lang="en-US" altLang="zh-CN" dirty="0"/>
              <a:t>3306</a:t>
            </a:r>
            <a:r>
              <a:rPr lang="zh-CN" altLang="en-US" dirty="0"/>
              <a:t>，在这个页面上，您还可以选择“启用标准模式”（</a:t>
            </a:r>
            <a:r>
              <a:rPr lang="en-US" altLang="zh-CN" dirty="0"/>
              <a:t>Enable Strict Mode</a:t>
            </a:r>
            <a:r>
              <a:rPr lang="zh-CN" altLang="en-US" dirty="0"/>
              <a:t>），这样</a:t>
            </a:r>
            <a:r>
              <a:rPr lang="en-US" altLang="zh-CN" dirty="0"/>
              <a:t>MySQL</a:t>
            </a:r>
            <a:r>
              <a:rPr lang="zh-CN" altLang="en-US" dirty="0"/>
              <a:t>就不会允许细小的语法错误。如果您还是个新手，我建议您取消标准模式以减少麻烦。但熟悉</a:t>
            </a:r>
            <a:r>
              <a:rPr lang="en-US" altLang="zh-CN" dirty="0"/>
              <a:t>MySQL</a:t>
            </a:r>
            <a:r>
              <a:rPr lang="zh-CN" altLang="en-US" dirty="0"/>
              <a:t>以后，尽量使用标准模式，因为它可以降低有害数据进入数据库的可能性。还有一个关于防火墙的设置“</a:t>
            </a:r>
            <a:r>
              <a:rPr lang="en-US" altLang="zh-CN" dirty="0"/>
              <a:t>Add firewall exception ……”</a:t>
            </a:r>
            <a:r>
              <a:rPr lang="zh-CN" altLang="en-US" dirty="0"/>
              <a:t>需要选中，将</a:t>
            </a:r>
            <a:r>
              <a:rPr lang="en-US" altLang="zh-CN" dirty="0"/>
              <a:t>MYSQL</a:t>
            </a:r>
            <a:r>
              <a:rPr lang="zh-CN" altLang="en-US" dirty="0"/>
              <a:t>服务的监听端口加为</a:t>
            </a:r>
            <a:r>
              <a:rPr lang="en-US" altLang="zh-CN" dirty="0"/>
              <a:t>windows</a:t>
            </a:r>
            <a:r>
              <a:rPr lang="zh-CN" altLang="en-US" dirty="0"/>
              <a:t>防火墙例外，避免防火墙阻断。按“</a:t>
            </a:r>
            <a:r>
              <a:rPr lang="en-US" altLang="zh-CN" dirty="0"/>
              <a:t>Next”</a:t>
            </a:r>
            <a:r>
              <a:rPr lang="zh-CN" altLang="en-US" dirty="0"/>
              <a:t>继续。</a:t>
            </a:r>
          </a:p>
        </p:txBody>
      </p:sp>
      <p:sp>
        <p:nvSpPr>
          <p:cNvPr id="3" name="矩形 2"/>
          <p:cNvSpPr/>
          <p:nvPr/>
        </p:nvSpPr>
        <p:spPr>
          <a:xfrm>
            <a:off x="3048000" y="1447800"/>
            <a:ext cx="2286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096000" y="2286000"/>
            <a:ext cx="304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48000" y="3352800"/>
            <a:ext cx="1828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629400" y="4343400"/>
            <a:ext cx="1143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197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shkstart\Desktop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49" y="457200"/>
            <a:ext cx="7391617" cy="563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981200" y="4305300"/>
            <a:ext cx="472440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24400" y="4800600"/>
            <a:ext cx="1981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72200" y="5486400"/>
            <a:ext cx="137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23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3400" y="1066800"/>
            <a:ext cx="7848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        注意</a:t>
            </a:r>
            <a:r>
              <a:rPr lang="zh-CN" altLang="en-US" sz="2400" dirty="0"/>
              <a:t>：如果要用原来数据库的数据，最好能确定原来数据库用的是什么编码，如果这里设置的编码和原来数据库数据的编码不一致，在使用的时候可能会出现乱码。</a:t>
            </a:r>
          </a:p>
          <a:p>
            <a:r>
              <a:rPr lang="zh-CN" altLang="en-US" sz="2400" dirty="0"/>
              <a:t>这个比较重要，就是对</a:t>
            </a:r>
            <a:r>
              <a:rPr lang="en-US" altLang="zh-CN" sz="2400" dirty="0" err="1"/>
              <a:t>mysql</a:t>
            </a:r>
            <a:r>
              <a:rPr lang="zh-CN" altLang="en-US" sz="2400" dirty="0"/>
              <a:t>默认数据库语言编码进行设置，第一个是西文编码，第二个是多字节</a:t>
            </a:r>
            <a:r>
              <a:rPr lang="zh-CN" altLang="en-US" sz="2400" dirty="0" smtClean="0"/>
              <a:t>的通用</a:t>
            </a:r>
            <a:r>
              <a:rPr lang="en-US" altLang="zh-CN" sz="2400" dirty="0"/>
              <a:t>utf8</a:t>
            </a:r>
            <a:r>
              <a:rPr lang="zh-CN" altLang="en-US" sz="2400" dirty="0"/>
              <a:t>编码，都不是我们通用的编码，这里选择第三个，然后在</a:t>
            </a:r>
            <a:r>
              <a:rPr lang="en-US" altLang="zh-CN" sz="2400" dirty="0"/>
              <a:t>Character Set </a:t>
            </a:r>
            <a:r>
              <a:rPr lang="zh-CN" altLang="en-US" sz="2400" dirty="0"/>
              <a:t>那里选择或填入“</a:t>
            </a:r>
            <a:r>
              <a:rPr lang="en-US" altLang="zh-CN" sz="2400" dirty="0" err="1"/>
              <a:t>gbk</a:t>
            </a:r>
            <a:r>
              <a:rPr lang="en-US" altLang="zh-CN" sz="2400" dirty="0"/>
              <a:t>”</a:t>
            </a:r>
            <a:r>
              <a:rPr lang="zh-CN" altLang="en-US" sz="2400" dirty="0" smtClean="0"/>
              <a:t>，当然</a:t>
            </a:r>
            <a:r>
              <a:rPr lang="zh-CN" altLang="en-US" sz="2400" dirty="0"/>
              <a:t>也可以用“</a:t>
            </a:r>
            <a:r>
              <a:rPr lang="en-US" altLang="zh-CN" sz="2400" dirty="0"/>
              <a:t>gb2312”</a:t>
            </a:r>
            <a:r>
              <a:rPr lang="zh-CN" altLang="en-US" sz="2400" dirty="0"/>
              <a:t>，区别就是</a:t>
            </a:r>
            <a:r>
              <a:rPr lang="en-US" altLang="zh-CN" sz="2400" dirty="0" err="1"/>
              <a:t>gbk</a:t>
            </a:r>
            <a:r>
              <a:rPr lang="zh-CN" altLang="en-US" sz="2400" dirty="0"/>
              <a:t>的字库容量大，包括了</a:t>
            </a:r>
            <a:r>
              <a:rPr lang="en-US" altLang="zh-CN" sz="2400" dirty="0"/>
              <a:t>gb2312</a:t>
            </a:r>
            <a:r>
              <a:rPr lang="zh-CN" altLang="en-US" sz="2400" dirty="0"/>
              <a:t>的所有汉字，并且加上了繁体字</a:t>
            </a:r>
            <a:r>
              <a:rPr lang="zh-CN" altLang="en-US" sz="2400" dirty="0" smtClean="0"/>
              <a:t>、和</a:t>
            </a:r>
            <a:r>
              <a:rPr lang="zh-CN" altLang="en-US" sz="2400" dirty="0"/>
              <a:t>其它乱七八糟的字</a:t>
            </a:r>
            <a:r>
              <a:rPr lang="en-US" altLang="zh-CN" sz="2400" dirty="0"/>
              <a:t>——</a:t>
            </a:r>
            <a:r>
              <a:rPr lang="zh-CN" altLang="en-US" sz="2400" dirty="0"/>
              <a:t>使用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 </a:t>
            </a:r>
            <a:r>
              <a:rPr lang="zh-CN" altLang="en-US" sz="2400" dirty="0"/>
              <a:t>的时候，在执行数据操作命令之前运行一次“</a:t>
            </a:r>
            <a:r>
              <a:rPr lang="en-US" altLang="zh-CN" sz="2400" dirty="0"/>
              <a:t>SET NAMES GBK;”</a:t>
            </a:r>
            <a:r>
              <a:rPr lang="zh-CN" altLang="en-US" sz="2400" dirty="0"/>
              <a:t>（运行一次就行了，</a:t>
            </a:r>
            <a:r>
              <a:rPr lang="en-US" altLang="zh-CN" sz="2400" dirty="0"/>
              <a:t>GBK</a:t>
            </a:r>
            <a:r>
              <a:rPr lang="zh-CN" altLang="en-US" sz="2400" dirty="0"/>
              <a:t>可以替换为其它值，视这里的设置而定），就可以正常的使用汉字（或其它文字）了，否则不能正常显示汉字</a:t>
            </a:r>
            <a:r>
              <a:rPr lang="zh-CN" altLang="en-US" sz="2400" dirty="0" smtClean="0"/>
              <a:t>。</a:t>
            </a:r>
            <a:r>
              <a:rPr lang="zh-CN" altLang="zh-CN" sz="2400" dirty="0"/>
              <a:t>我这里选的</a:t>
            </a:r>
            <a:r>
              <a:rPr lang="en-US" altLang="zh-CN" sz="2400" dirty="0"/>
              <a:t>“gb2312”</a:t>
            </a:r>
            <a:r>
              <a:rPr lang="zh-CN" altLang="zh-CN" sz="2400" dirty="0"/>
              <a:t>，按</a:t>
            </a:r>
            <a:r>
              <a:rPr lang="en-US" altLang="zh-CN" sz="2400" dirty="0"/>
              <a:t> “Next”</a:t>
            </a:r>
            <a:r>
              <a:rPr lang="zh-CN" altLang="zh-CN" sz="2400" dirty="0"/>
              <a:t>继续。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9751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shkstart\Desktop\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298" y="0"/>
            <a:ext cx="6767804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18533" y="5168795"/>
            <a:ext cx="8991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选择是否将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安装为</a:t>
            </a:r>
            <a:r>
              <a:rPr lang="en-US" altLang="zh-CN" dirty="0"/>
              <a:t>windows</a:t>
            </a:r>
            <a:r>
              <a:rPr lang="zh-CN" altLang="en-US" dirty="0"/>
              <a:t>服务，还可以指定</a:t>
            </a:r>
            <a:r>
              <a:rPr lang="en-US" altLang="zh-CN" dirty="0"/>
              <a:t>Service Name</a:t>
            </a:r>
            <a:r>
              <a:rPr lang="zh-CN" altLang="en-US" dirty="0"/>
              <a:t>（服务标识名称），是否将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</a:t>
            </a:r>
            <a:r>
              <a:rPr lang="en-US" altLang="zh-CN" dirty="0"/>
              <a:t>bin</a:t>
            </a:r>
            <a:r>
              <a:rPr lang="zh-CN" altLang="en-US" dirty="0"/>
              <a:t>目录加入到</a:t>
            </a:r>
            <a:r>
              <a:rPr lang="en-US" altLang="zh-CN" dirty="0"/>
              <a:t>Windows PATH</a:t>
            </a:r>
            <a:r>
              <a:rPr lang="zh-CN" altLang="en-US" dirty="0"/>
              <a:t>（加入后，就可以直接使用</a:t>
            </a:r>
            <a:r>
              <a:rPr lang="en-US" altLang="zh-CN" dirty="0"/>
              <a:t>bin</a:t>
            </a:r>
            <a:r>
              <a:rPr lang="zh-CN" altLang="en-US" dirty="0"/>
              <a:t>下的文件，而不用指出目录名，比如</a:t>
            </a:r>
            <a:r>
              <a:rPr lang="zh-CN" altLang="en-US" dirty="0" smtClean="0"/>
              <a:t>连接</a:t>
            </a:r>
            <a:r>
              <a:rPr lang="zh-CN" altLang="en-US" dirty="0"/>
              <a:t>，“</a:t>
            </a:r>
            <a:r>
              <a:rPr lang="en-US" altLang="zh-CN" dirty="0"/>
              <a:t>mysql.exe -</a:t>
            </a:r>
            <a:r>
              <a:rPr lang="en-US" altLang="zh-CN" dirty="0" err="1"/>
              <a:t>uusername</a:t>
            </a:r>
            <a:r>
              <a:rPr lang="en-US" altLang="zh-CN" dirty="0"/>
              <a:t> -</a:t>
            </a:r>
            <a:r>
              <a:rPr lang="en-US" altLang="zh-CN" dirty="0" err="1"/>
              <a:t>ppassword</a:t>
            </a:r>
            <a:r>
              <a:rPr lang="en-US" altLang="zh-CN" dirty="0"/>
              <a:t>;”</a:t>
            </a:r>
            <a:r>
              <a:rPr lang="zh-CN" altLang="en-US" dirty="0"/>
              <a:t>就可以了，不用指出</a:t>
            </a:r>
            <a:r>
              <a:rPr lang="en-US" altLang="zh-CN" dirty="0"/>
              <a:t>mysql.exe</a:t>
            </a:r>
            <a:r>
              <a:rPr lang="zh-CN" altLang="en-US" dirty="0"/>
              <a:t>的完整地址，很方便），我这里全部打上了勾，</a:t>
            </a:r>
            <a:r>
              <a:rPr lang="en-US" altLang="zh-CN" dirty="0"/>
              <a:t>Service Name</a:t>
            </a:r>
            <a:r>
              <a:rPr lang="zh-CN" altLang="en-US" dirty="0"/>
              <a:t>不变。按“</a:t>
            </a:r>
            <a:r>
              <a:rPr lang="en-US" altLang="zh-CN" dirty="0"/>
              <a:t>Next”</a:t>
            </a:r>
            <a:r>
              <a:rPr lang="zh-CN" altLang="en-US" dirty="0"/>
              <a:t>继续。</a:t>
            </a:r>
          </a:p>
        </p:txBody>
      </p:sp>
      <p:sp>
        <p:nvSpPr>
          <p:cNvPr id="3" name="矩形 2"/>
          <p:cNvSpPr/>
          <p:nvPr/>
        </p:nvSpPr>
        <p:spPr>
          <a:xfrm>
            <a:off x="2743200" y="1524000"/>
            <a:ext cx="2362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05400" y="2438400"/>
            <a:ext cx="137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05400" y="28194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43200" y="3276600"/>
            <a:ext cx="3352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77000" y="4648200"/>
            <a:ext cx="1295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81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2922806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1-MySql</a:t>
            </a:r>
            <a:r>
              <a:rPr lang="zh-CN" altLang="en-US" sz="3600" b="1" dirty="0" smtClean="0"/>
              <a:t>数据库的安装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01869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shkstart\Desktop\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62000"/>
            <a:ext cx="7086600" cy="540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600200" y="2286000"/>
            <a:ext cx="64770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24400" y="3581400"/>
            <a:ext cx="2667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715000" y="5562600"/>
            <a:ext cx="1295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813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0" y="1166843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这一步询问是否要修改默认</a:t>
            </a:r>
            <a:r>
              <a:rPr lang="en-US" altLang="zh-CN" sz="2400" dirty="0"/>
              <a:t>root </a:t>
            </a:r>
            <a:r>
              <a:rPr lang="zh-CN" altLang="en-US" sz="2400" dirty="0"/>
              <a:t>用户（超级管理）的密码（默认为空），“</a:t>
            </a:r>
            <a:r>
              <a:rPr lang="en-US" altLang="zh-CN" sz="2400" dirty="0"/>
              <a:t>New root password”</a:t>
            </a:r>
            <a:r>
              <a:rPr lang="zh-CN" altLang="en-US" sz="2400" dirty="0"/>
              <a:t>如果要修改，就在此填入新密码（如果是重装，并且之前已经设置了密码，在这里更改密码可能会出错，请留空，并将“</a:t>
            </a:r>
            <a:r>
              <a:rPr lang="en-US" altLang="zh-CN" sz="2400" dirty="0"/>
              <a:t>Modify Security Settings”</a:t>
            </a:r>
            <a:r>
              <a:rPr lang="zh-CN" altLang="en-US" sz="2400" dirty="0"/>
              <a:t>前面的勾去掉，安装配置完成后另行修改密码），“</a:t>
            </a:r>
            <a:r>
              <a:rPr lang="en-US" altLang="zh-CN" sz="2400" dirty="0"/>
              <a:t>Confirm</a:t>
            </a:r>
            <a:r>
              <a:rPr lang="zh-CN" altLang="en-US" sz="2400" dirty="0"/>
              <a:t>（再输一遍）”内再填一次，防止输错。“</a:t>
            </a:r>
            <a:r>
              <a:rPr lang="en-US" altLang="zh-CN" sz="2400" dirty="0"/>
              <a:t>Enable root access from </a:t>
            </a:r>
            <a:r>
              <a:rPr lang="en-US" altLang="zh-CN" sz="2400" dirty="0" err="1"/>
              <a:t>remotemachines</a:t>
            </a:r>
            <a:r>
              <a:rPr lang="zh-CN" altLang="en-US" sz="2400" dirty="0"/>
              <a:t>（是否允许</a:t>
            </a:r>
            <a:r>
              <a:rPr lang="en-US" altLang="zh-CN" sz="2400" dirty="0"/>
              <a:t>root </a:t>
            </a:r>
            <a:r>
              <a:rPr lang="zh-CN" altLang="en-US" sz="2400" dirty="0"/>
              <a:t>用户在其它的机器上登陆，如果要安全，就不要勾上，如果要方便，就勾上它）”。最后“</a:t>
            </a:r>
            <a:r>
              <a:rPr lang="en-US" altLang="zh-CN" sz="2400" dirty="0"/>
              <a:t>Create An Anonymous Account</a:t>
            </a:r>
            <a:r>
              <a:rPr lang="zh-CN" altLang="en-US" sz="2400" dirty="0"/>
              <a:t>（新建一个匿名用户，匿名用户可以连接数据库，不能操作数据，包括查询）”，一般就不用勾了，设置完毕，按“</a:t>
            </a:r>
            <a:r>
              <a:rPr lang="en-US" altLang="zh-CN" sz="2400" dirty="0"/>
              <a:t>Next”</a:t>
            </a:r>
            <a:r>
              <a:rPr lang="zh-CN" altLang="en-US" sz="2400" dirty="0"/>
              <a:t>继续。</a:t>
            </a:r>
          </a:p>
        </p:txBody>
      </p:sp>
    </p:spTree>
    <p:extLst>
      <p:ext uri="{BB962C8B-B14F-4D97-AF65-F5344CB8AC3E}">
        <p14:creationId xmlns:p14="http://schemas.microsoft.com/office/powerpoint/2010/main" val="4184245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shkstart\Desktop\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599"/>
            <a:ext cx="7010400" cy="53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334000" y="5791200"/>
            <a:ext cx="1219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772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3400" y="1371600"/>
            <a:ext cx="8153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        确认</a:t>
            </a:r>
            <a:r>
              <a:rPr lang="zh-CN" altLang="en-US" sz="2400" dirty="0"/>
              <a:t>设置无误，如果有误，按“</a:t>
            </a:r>
            <a:r>
              <a:rPr lang="en-US" altLang="zh-CN" sz="2400" dirty="0"/>
              <a:t>Back”</a:t>
            </a:r>
            <a:r>
              <a:rPr lang="zh-CN" altLang="en-US" sz="2400" dirty="0"/>
              <a:t>返回检查。按“</a:t>
            </a:r>
            <a:r>
              <a:rPr lang="en-US" altLang="zh-CN" sz="2400" dirty="0"/>
              <a:t>Execute”</a:t>
            </a:r>
            <a:r>
              <a:rPr lang="zh-CN" altLang="en-US" sz="2400" dirty="0"/>
              <a:t>使设置生效。</a:t>
            </a:r>
          </a:p>
          <a:p>
            <a:r>
              <a:rPr lang="zh-CN" altLang="en-US" sz="2400" dirty="0"/>
              <a:t>    </a:t>
            </a:r>
            <a:r>
              <a:rPr lang="zh-CN" altLang="en-US" sz="2400" dirty="0" smtClean="0"/>
              <a:t>   设置</a:t>
            </a:r>
            <a:r>
              <a:rPr lang="zh-CN" altLang="en-US" sz="2400" dirty="0"/>
              <a:t>完毕，按“</a:t>
            </a:r>
            <a:r>
              <a:rPr lang="en-US" altLang="zh-CN" sz="2400" dirty="0"/>
              <a:t>Finish”</a:t>
            </a:r>
            <a:r>
              <a:rPr lang="zh-CN" altLang="en-US" sz="2400" dirty="0"/>
              <a:t>结束</a:t>
            </a:r>
            <a:r>
              <a:rPr lang="en-US" altLang="zh-CN" sz="2400" dirty="0" err="1"/>
              <a:t>mysql</a:t>
            </a:r>
            <a:r>
              <a:rPr lang="zh-CN" altLang="en-US" sz="2400" dirty="0"/>
              <a:t>的安装与配置</a:t>
            </a:r>
            <a:r>
              <a:rPr lang="en-US" altLang="zh-CN" sz="2400" dirty="0"/>
              <a:t>——</a:t>
            </a:r>
            <a:r>
              <a:rPr lang="zh-CN" altLang="en-US" sz="2400" dirty="0"/>
              <a:t>这里有一个比较常见的错误，就是不能“</a:t>
            </a:r>
            <a:r>
              <a:rPr lang="en-US" altLang="zh-CN" sz="2400" dirty="0"/>
              <a:t>Start</a:t>
            </a:r>
            <a:br>
              <a:rPr lang="en-US" altLang="zh-CN" sz="2400" dirty="0"/>
            </a:br>
            <a:r>
              <a:rPr lang="en-US" altLang="zh-CN" sz="2400" dirty="0"/>
              <a:t>service”</a:t>
            </a:r>
            <a:r>
              <a:rPr lang="zh-CN" altLang="en-US" sz="2400" dirty="0"/>
              <a:t>，一般出现在以前有安装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 </a:t>
            </a:r>
            <a:r>
              <a:rPr lang="zh-CN" altLang="en-US" sz="2400" dirty="0"/>
              <a:t>的服务器上，解决的办法，先保证以前安装的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 </a:t>
            </a:r>
            <a:r>
              <a:rPr lang="zh-CN" altLang="en-US" sz="2400" dirty="0"/>
              <a:t>服务器</a:t>
            </a:r>
            <a:r>
              <a:rPr lang="zh-CN" altLang="en-US" sz="2400" dirty="0" smtClean="0"/>
              <a:t>彻底卸载</a:t>
            </a:r>
            <a:r>
              <a:rPr lang="zh-CN" altLang="en-US" sz="2400" dirty="0"/>
              <a:t>掉了；不行的话，检查是否按上面一步所说，之前的密码是否有修改，照上面的操作；如果依然不行</a:t>
            </a:r>
            <a:r>
              <a:rPr lang="zh-CN" altLang="en-US" sz="2400" dirty="0" smtClean="0"/>
              <a:t>，将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 </a:t>
            </a:r>
            <a:r>
              <a:rPr lang="zh-CN" altLang="en-US" sz="2400" dirty="0"/>
              <a:t>安装目录下的</a:t>
            </a:r>
            <a:r>
              <a:rPr lang="en-US" altLang="zh-CN" sz="2400" dirty="0"/>
              <a:t>data</a:t>
            </a:r>
            <a:r>
              <a:rPr lang="zh-CN" altLang="en-US" sz="2400" dirty="0"/>
              <a:t>文件夹备份，然后删除，在安装完成后，将安装生成的</a:t>
            </a:r>
            <a:r>
              <a:rPr lang="en-US" altLang="zh-CN" sz="2400" dirty="0"/>
              <a:t>data</a:t>
            </a:r>
            <a:r>
              <a:rPr lang="zh-CN" altLang="en-US" sz="2400" dirty="0"/>
              <a:t>文件夹删除，</a:t>
            </a:r>
            <a:r>
              <a:rPr lang="zh-CN" altLang="en-US" sz="2400" dirty="0" smtClean="0"/>
              <a:t>备份</a:t>
            </a:r>
            <a:r>
              <a:rPr lang="zh-CN" altLang="en-US" sz="2400" dirty="0"/>
              <a:t>的</a:t>
            </a:r>
            <a:r>
              <a:rPr lang="en-US" altLang="zh-CN" sz="2400" dirty="0"/>
              <a:t>data</a:t>
            </a:r>
            <a:r>
              <a:rPr lang="zh-CN" altLang="en-US" sz="2400" dirty="0"/>
              <a:t>文件夹移回来，再重启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 </a:t>
            </a:r>
            <a:r>
              <a:rPr lang="zh-CN" altLang="en-US" sz="2400" dirty="0"/>
              <a:t>服务就可以了，这种情况下，可能需要将数据库检查一下，然后</a:t>
            </a:r>
            <a:r>
              <a:rPr lang="zh-CN" altLang="en-US" sz="2400" dirty="0" smtClean="0"/>
              <a:t>修复</a:t>
            </a:r>
            <a:r>
              <a:rPr lang="zh-CN" altLang="en-US" sz="2400" dirty="0"/>
              <a:t>一次，防止数据出错。</a:t>
            </a:r>
          </a:p>
        </p:txBody>
      </p:sp>
    </p:spTree>
    <p:extLst>
      <p:ext uri="{BB962C8B-B14F-4D97-AF65-F5344CB8AC3E}">
        <p14:creationId xmlns:p14="http://schemas.microsoft.com/office/powerpoint/2010/main" val="1675524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29718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2-MySql</a:t>
            </a:r>
            <a:r>
              <a:rPr lang="zh-CN" altLang="en-US" sz="3600" b="1" dirty="0" smtClean="0"/>
              <a:t>数据库的使用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16389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04800" y="928687"/>
            <a:ext cx="8229600" cy="449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  <a:ea typeface="+mn-ea"/>
              </a:rPr>
              <a:t>进入 </a:t>
            </a:r>
            <a:r>
              <a:rPr lang="en-US" altLang="zh-CN" dirty="0" err="1">
                <a:latin typeface="+mn-lt"/>
                <a:ea typeface="+mn-ea"/>
              </a:rPr>
              <a:t>mysql</a:t>
            </a:r>
            <a:r>
              <a:rPr lang="en-US" altLang="zh-CN" dirty="0">
                <a:latin typeface="+mn-lt"/>
                <a:ea typeface="+mn-ea"/>
              </a:rPr>
              <a:t>, </a:t>
            </a:r>
            <a:r>
              <a:rPr lang="zh-CN" altLang="en-US" dirty="0">
                <a:latin typeface="+mn-lt"/>
                <a:ea typeface="+mn-ea"/>
              </a:rPr>
              <a:t>在命令行中输入</a:t>
            </a:r>
            <a:r>
              <a:rPr lang="en-US" altLang="zh-CN" dirty="0">
                <a:latin typeface="+mn-lt"/>
                <a:ea typeface="+mn-ea"/>
              </a:rPr>
              <a:t>: </a:t>
            </a:r>
            <a:r>
              <a:rPr lang="en-US" altLang="zh-CN" b="1" dirty="0" err="1">
                <a:latin typeface="+mn-lt"/>
                <a:ea typeface="+mn-ea"/>
              </a:rPr>
              <a:t>mysql</a:t>
            </a:r>
            <a:r>
              <a:rPr lang="en-US" altLang="zh-CN" b="1" dirty="0">
                <a:latin typeface="+mn-lt"/>
                <a:ea typeface="+mn-ea"/>
              </a:rPr>
              <a:t> –</a:t>
            </a:r>
            <a:r>
              <a:rPr lang="en-US" altLang="zh-CN" b="1" dirty="0" err="1" smtClean="0">
                <a:latin typeface="+mn-lt"/>
                <a:ea typeface="+mn-ea"/>
              </a:rPr>
              <a:t>uroot</a:t>
            </a:r>
            <a:r>
              <a:rPr lang="en-US" altLang="zh-CN" b="1" dirty="0" smtClean="0">
                <a:latin typeface="+mn-lt"/>
                <a:ea typeface="+mn-ea"/>
              </a:rPr>
              <a:t> </a:t>
            </a:r>
            <a:r>
              <a:rPr lang="en-US" altLang="zh-CN" b="1" dirty="0">
                <a:latin typeface="+mn-lt"/>
                <a:ea typeface="+mn-ea"/>
              </a:rPr>
              <a:t>–</a:t>
            </a:r>
            <a:r>
              <a:rPr lang="en-US" altLang="zh-CN" b="1" dirty="0" smtClean="0">
                <a:latin typeface="+mn-lt"/>
                <a:ea typeface="+mn-ea"/>
              </a:rPr>
              <a:t>p####  </a:t>
            </a:r>
            <a:r>
              <a:rPr lang="en-US" altLang="zh-CN" dirty="0" smtClean="0">
                <a:latin typeface="+mn-lt"/>
                <a:ea typeface="+mn-ea"/>
              </a:rPr>
              <a:t>(</a:t>
            </a:r>
            <a:r>
              <a:rPr lang="zh-CN" altLang="en-US" dirty="0" smtClean="0">
                <a:latin typeface="+mn-lt"/>
                <a:ea typeface="+mn-ea"/>
              </a:rPr>
              <a:t>其中：</a:t>
            </a:r>
            <a:r>
              <a:rPr lang="en-US" altLang="zh-CN" dirty="0" smtClean="0">
                <a:latin typeface="+mn-lt"/>
                <a:ea typeface="+mn-ea"/>
              </a:rPr>
              <a:t>####</a:t>
            </a:r>
            <a:r>
              <a:rPr lang="zh-CN" altLang="en-US" dirty="0" smtClean="0">
                <a:latin typeface="+mn-lt"/>
                <a:ea typeface="+mn-ea"/>
              </a:rPr>
              <a:t>表示密码）</a:t>
            </a:r>
            <a:endParaRPr lang="zh-CN" altLang="en-US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  <a:ea typeface="+mn-ea"/>
              </a:rPr>
              <a:t>查看 </a:t>
            </a:r>
            <a:r>
              <a:rPr lang="en-US" altLang="zh-CN" dirty="0" err="1" smtClean="0">
                <a:latin typeface="+mn-lt"/>
                <a:ea typeface="+mn-ea"/>
              </a:rPr>
              <a:t>mysql</a:t>
            </a:r>
            <a:r>
              <a:rPr lang="en-US" altLang="zh-CN" dirty="0" smtClean="0">
                <a:latin typeface="+mn-lt"/>
                <a:ea typeface="+mn-ea"/>
              </a:rPr>
              <a:t> </a:t>
            </a:r>
            <a:r>
              <a:rPr lang="zh-CN" altLang="en-US" dirty="0">
                <a:latin typeface="+mn-lt"/>
                <a:ea typeface="+mn-ea"/>
              </a:rPr>
              <a:t>中</a:t>
            </a:r>
            <a:r>
              <a:rPr lang="zh-CN" altLang="en-US" dirty="0" smtClean="0">
                <a:latin typeface="+mn-lt"/>
                <a:ea typeface="+mn-ea"/>
              </a:rPr>
              <a:t>有哪些个</a:t>
            </a:r>
            <a:r>
              <a:rPr lang="zh-CN" altLang="en-US" dirty="0">
                <a:latin typeface="+mn-lt"/>
                <a:ea typeface="+mn-ea"/>
              </a:rPr>
              <a:t>数据库</a:t>
            </a:r>
            <a:r>
              <a:rPr lang="en-US" altLang="zh-CN" dirty="0">
                <a:latin typeface="+mn-lt"/>
                <a:ea typeface="+mn-ea"/>
              </a:rPr>
              <a:t>: </a:t>
            </a:r>
            <a:r>
              <a:rPr lang="en-US" altLang="zh-CN" b="1" dirty="0">
                <a:latin typeface="+mn-lt"/>
                <a:ea typeface="+mn-ea"/>
              </a:rPr>
              <a:t>show database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s</a:t>
            </a:r>
            <a:r>
              <a:rPr lang="en-US" altLang="zh-CN" b="1" dirty="0">
                <a:latin typeface="+mn-lt"/>
                <a:ea typeface="+mn-ea"/>
              </a:rPr>
              <a:t>; </a:t>
            </a:r>
            <a:r>
              <a:rPr lang="en-US" altLang="zh-CN" dirty="0">
                <a:latin typeface="+mn-lt"/>
                <a:ea typeface="+mn-ea"/>
              </a:rPr>
              <a:t>(2)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  <a:ea typeface="+mn-ea"/>
              </a:rPr>
              <a:t>使用一个数据库</a:t>
            </a:r>
            <a:r>
              <a:rPr lang="en-US" altLang="zh-CN" dirty="0">
                <a:latin typeface="+mn-lt"/>
                <a:ea typeface="+mn-ea"/>
              </a:rPr>
              <a:t>: </a:t>
            </a:r>
            <a:r>
              <a:rPr lang="en-US" altLang="zh-CN" b="1" dirty="0">
                <a:latin typeface="+mn-lt"/>
                <a:ea typeface="+mn-ea"/>
              </a:rPr>
              <a:t>use </a:t>
            </a:r>
            <a:r>
              <a:rPr lang="zh-CN" altLang="en-US" b="1" dirty="0">
                <a:latin typeface="+mn-lt"/>
                <a:ea typeface="+mn-ea"/>
              </a:rPr>
              <a:t>数据库名称</a:t>
            </a:r>
            <a:r>
              <a:rPr lang="en-US" altLang="zh-CN" b="1" dirty="0">
                <a:latin typeface="+mn-lt"/>
                <a:ea typeface="+mn-ea"/>
              </a:rPr>
              <a:t>; </a:t>
            </a:r>
            <a:r>
              <a:rPr lang="en-US" altLang="zh-CN" dirty="0">
                <a:latin typeface="+mn-lt"/>
                <a:ea typeface="+mn-ea"/>
              </a:rPr>
              <a:t>(3. </a:t>
            </a:r>
            <a:r>
              <a:rPr lang="en-US" altLang="zh-CN" dirty="0" err="1" smtClean="0">
                <a:latin typeface="+mn-lt"/>
                <a:ea typeface="+mn-ea"/>
              </a:rPr>
              <a:t>atguigu</a:t>
            </a:r>
            <a:r>
              <a:rPr lang="en-US" altLang="zh-CN" dirty="0" smtClean="0">
                <a:latin typeface="+mn-lt"/>
                <a:ea typeface="+mn-ea"/>
              </a:rPr>
              <a:t>)</a:t>
            </a: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新建一个数据库</a:t>
            </a:r>
            <a:r>
              <a:rPr lang="en-US" altLang="zh-CN" b="1" dirty="0">
                <a:latin typeface="+mn-lt"/>
                <a:ea typeface="+mn-ea"/>
              </a:rPr>
              <a:t>: create database </a:t>
            </a:r>
            <a:r>
              <a:rPr lang="zh-CN" altLang="en-US" b="1" dirty="0">
                <a:latin typeface="+mn-lt"/>
                <a:ea typeface="+mn-ea"/>
              </a:rPr>
              <a:t>数据库名  </a:t>
            </a:r>
            <a:r>
              <a:rPr lang="en-US" altLang="zh-CN" dirty="0">
                <a:latin typeface="+mn-lt"/>
                <a:ea typeface="+mn-ea"/>
              </a:rPr>
              <a:t>(1. </a:t>
            </a:r>
            <a:r>
              <a:rPr lang="en-US" altLang="zh-CN" dirty="0" err="1" smtClean="0">
                <a:latin typeface="+mn-lt"/>
                <a:ea typeface="+mn-ea"/>
              </a:rPr>
              <a:t>atguigu</a:t>
            </a:r>
            <a:r>
              <a:rPr lang="en-US" altLang="zh-CN" dirty="0" smtClean="0">
                <a:latin typeface="+mn-lt"/>
                <a:ea typeface="+mn-ea"/>
              </a:rPr>
              <a:t>)</a:t>
            </a: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  <a:ea typeface="+mn-ea"/>
              </a:rPr>
              <a:t>查看指定的数据库中有哪些数据表</a:t>
            </a:r>
            <a:r>
              <a:rPr lang="en-US" altLang="zh-CN" dirty="0">
                <a:latin typeface="+mn-lt"/>
                <a:ea typeface="+mn-ea"/>
              </a:rPr>
              <a:t>: </a:t>
            </a:r>
            <a:r>
              <a:rPr lang="en-US" altLang="zh-CN" b="1" dirty="0">
                <a:latin typeface="+mn-lt"/>
                <a:ea typeface="+mn-ea"/>
              </a:rPr>
              <a:t>show tables; </a:t>
            </a:r>
            <a:r>
              <a:rPr lang="en-US" altLang="zh-CN" dirty="0">
                <a:latin typeface="+mn-lt"/>
                <a:ea typeface="+mn-ea"/>
              </a:rPr>
              <a:t>(4, 6, 9)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建表</a:t>
            </a:r>
            <a:r>
              <a:rPr lang="en-US" altLang="zh-CN" dirty="0" smtClean="0">
                <a:latin typeface="+mn-lt"/>
                <a:ea typeface="+mn-ea"/>
              </a:rPr>
              <a:t>:                                                                </a:t>
            </a:r>
            <a:r>
              <a:rPr lang="en-US" altLang="zh-CN" dirty="0">
                <a:latin typeface="+mn-lt"/>
                <a:ea typeface="+mn-ea"/>
              </a:rPr>
              <a:t>(5)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  <a:ea typeface="+mn-ea"/>
              </a:rPr>
              <a:t>查看表的结构：</a:t>
            </a:r>
            <a:r>
              <a:rPr lang="en-US" altLang="zh-CN" b="1" dirty="0" err="1">
                <a:latin typeface="+mn-lt"/>
                <a:ea typeface="+mn-ea"/>
              </a:rPr>
              <a:t>desc</a:t>
            </a:r>
            <a:r>
              <a:rPr lang="en-US" altLang="zh-CN" b="1" dirty="0">
                <a:latin typeface="+mn-lt"/>
                <a:ea typeface="+mn-ea"/>
              </a:rPr>
              <a:t> </a:t>
            </a:r>
            <a:r>
              <a:rPr lang="zh-CN" altLang="en-US" b="1" dirty="0">
                <a:latin typeface="+mn-lt"/>
                <a:ea typeface="+mn-ea"/>
              </a:rPr>
              <a:t>表名</a:t>
            </a:r>
            <a:r>
              <a:rPr lang="zh-CN" altLang="en-US" dirty="0">
                <a:latin typeface="+mn-lt"/>
                <a:ea typeface="+mn-ea"/>
              </a:rPr>
              <a:t> </a:t>
            </a:r>
            <a:r>
              <a:rPr lang="en-US" altLang="zh-CN" dirty="0">
                <a:latin typeface="+mn-lt"/>
                <a:ea typeface="+mn-ea"/>
              </a:rPr>
              <a:t>(7)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  <a:ea typeface="+mn-ea"/>
              </a:rPr>
              <a:t>删除表</a:t>
            </a:r>
            <a:r>
              <a:rPr lang="en-US" altLang="zh-CN" dirty="0">
                <a:latin typeface="+mn-lt"/>
                <a:ea typeface="+mn-ea"/>
              </a:rPr>
              <a:t>: </a:t>
            </a:r>
            <a:r>
              <a:rPr lang="en-US" altLang="zh-CN" b="1" dirty="0">
                <a:latin typeface="+mn-lt"/>
                <a:ea typeface="+mn-ea"/>
              </a:rPr>
              <a:t>drop table </a:t>
            </a:r>
            <a:r>
              <a:rPr lang="zh-CN" altLang="en-US" b="1" dirty="0">
                <a:latin typeface="+mn-lt"/>
                <a:ea typeface="+mn-ea"/>
              </a:rPr>
              <a:t>表名 </a:t>
            </a:r>
            <a:r>
              <a:rPr lang="en-US" altLang="zh-CN" dirty="0">
                <a:latin typeface="+mn-lt"/>
                <a:ea typeface="+mn-ea"/>
              </a:rPr>
              <a:t>(8)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4999" y="3062286"/>
            <a:ext cx="3272271" cy="1433513"/>
          </a:xfrm>
          <a:prstGeom prst="rect">
            <a:avLst/>
          </a:prstGeom>
          <a:noFill/>
        </p:spPr>
      </p:pic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533400" y="6110287"/>
            <a:ext cx="601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+mn-lt"/>
                <a:ea typeface="+mn-ea"/>
              </a:rPr>
              <a:t>LAMP: LINUX APACHE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 MYSQL</a:t>
            </a:r>
            <a:r>
              <a:rPr lang="en-US" altLang="zh-CN" dirty="0">
                <a:latin typeface="+mn-lt"/>
                <a:ea typeface="+mn-ea"/>
              </a:rPr>
              <a:t> </a:t>
            </a:r>
            <a:r>
              <a:rPr lang="en-US" altLang="zh-CN" dirty="0" smtClean="0">
                <a:latin typeface="+mn-lt"/>
                <a:ea typeface="+mn-ea"/>
              </a:rPr>
              <a:t>PHP/Perl/Python</a:t>
            </a:r>
            <a:endParaRPr lang="en-US" altLang="zh-CN" dirty="0">
              <a:latin typeface="+mn-lt"/>
              <a:ea typeface="+mn-ea"/>
            </a:endParaRPr>
          </a:p>
        </p:txBody>
      </p:sp>
      <p:pic>
        <p:nvPicPr>
          <p:cNvPr id="2050" name="Picture 2" descr="http://c.hiphotos.baidu.com/baike/c0%3Dbaike52%2C5%2C5%2C52%2C17/sign=91a7a5fdd562853586edda73f1861da3/79f0f736afc3793100a25926ebc4b74542a98226cefc39c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632065"/>
            <a:ext cx="2133600" cy="95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04800" y="811738"/>
            <a:ext cx="8382000" cy="549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/>
              <a:t>查看表中的所有记录</a:t>
            </a:r>
            <a:r>
              <a:rPr lang="en-US" altLang="zh-CN" dirty="0"/>
              <a:t>:    </a:t>
            </a:r>
            <a:r>
              <a:rPr lang="en-US" altLang="zh-CN" b="1" dirty="0"/>
              <a:t>select * from </a:t>
            </a:r>
            <a:r>
              <a:rPr lang="zh-CN" altLang="en-US" b="1" dirty="0"/>
              <a:t>表名</a:t>
            </a:r>
            <a:r>
              <a:rPr lang="en-US" altLang="zh-CN" b="1" dirty="0"/>
              <a:t>;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/>
              <a:t>向表中插入记录：</a:t>
            </a:r>
            <a:r>
              <a:rPr lang="en-US" altLang="zh-CN" b="1" dirty="0"/>
              <a:t>insert into </a:t>
            </a:r>
            <a:r>
              <a:rPr lang="zh-CN" altLang="en-US" b="1" dirty="0"/>
              <a:t>表名</a:t>
            </a:r>
            <a:r>
              <a:rPr lang="en-US" altLang="zh-CN" b="1" dirty="0"/>
              <a:t>(</a:t>
            </a:r>
            <a:r>
              <a:rPr lang="zh-CN" altLang="en-US" b="1" dirty="0"/>
              <a:t>列名列表</a:t>
            </a:r>
            <a:r>
              <a:rPr lang="en-US" altLang="zh-CN" b="1" dirty="0"/>
              <a:t>) values(</a:t>
            </a:r>
            <a:r>
              <a:rPr lang="zh-CN" altLang="en-US" b="1" dirty="0"/>
              <a:t>列对应的值的列表</a:t>
            </a:r>
            <a:r>
              <a:rPr lang="en-US" altLang="zh-CN" b="1" dirty="0"/>
              <a:t>);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/>
              <a:t>注意：插入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varchar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或 </a:t>
            </a:r>
            <a:r>
              <a:rPr lang="en-US" altLang="zh-CN" dirty="0"/>
              <a:t>date </a:t>
            </a:r>
            <a:r>
              <a:rPr lang="zh-CN" altLang="en-US" dirty="0"/>
              <a:t>型的数据要用 </a:t>
            </a:r>
            <a:r>
              <a:rPr lang="zh-CN" altLang="en-US" b="1" dirty="0">
                <a:solidFill>
                  <a:srgbClr val="FF0000"/>
                </a:solidFill>
              </a:rPr>
              <a:t>单引号</a:t>
            </a:r>
            <a:r>
              <a:rPr lang="zh-CN" altLang="en-US" dirty="0"/>
              <a:t> 引起来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/>
              <a:t>修改记录</a:t>
            </a:r>
            <a:r>
              <a:rPr lang="en-US" altLang="zh-CN" dirty="0"/>
              <a:t>: </a:t>
            </a:r>
            <a:r>
              <a:rPr lang="en-US" altLang="zh-CN" b="1" dirty="0"/>
              <a:t>update </a:t>
            </a:r>
            <a:r>
              <a:rPr lang="zh-CN" altLang="en-US" b="1" dirty="0"/>
              <a:t>表名 </a:t>
            </a:r>
            <a:r>
              <a:rPr lang="en-US" altLang="zh-CN" b="1" dirty="0"/>
              <a:t>set </a:t>
            </a:r>
            <a:r>
              <a:rPr lang="zh-CN" altLang="en-US" b="1" dirty="0"/>
              <a:t>列</a:t>
            </a:r>
            <a:r>
              <a:rPr lang="en-US" altLang="zh-CN" b="1" dirty="0"/>
              <a:t>1 = </a:t>
            </a:r>
            <a:r>
              <a:rPr lang="zh-CN" altLang="en-US" b="1" dirty="0"/>
              <a:t>列</a:t>
            </a:r>
            <a:r>
              <a:rPr lang="en-US" altLang="zh-CN" b="1" dirty="0"/>
              <a:t>1</a:t>
            </a:r>
            <a:r>
              <a:rPr lang="zh-CN" altLang="en-US" b="1" dirty="0"/>
              <a:t>的值</a:t>
            </a:r>
            <a:r>
              <a:rPr lang="en-US" altLang="zh-CN" b="1" dirty="0"/>
              <a:t>, </a:t>
            </a:r>
            <a:r>
              <a:rPr lang="zh-CN" altLang="en-US" b="1" dirty="0"/>
              <a:t>列</a:t>
            </a:r>
            <a:r>
              <a:rPr lang="en-US" altLang="zh-CN" b="1" dirty="0"/>
              <a:t>2 = </a:t>
            </a:r>
            <a:r>
              <a:rPr lang="zh-CN" altLang="en-US" b="1" dirty="0"/>
              <a:t>列</a:t>
            </a:r>
            <a:r>
              <a:rPr lang="en-US" altLang="zh-CN" b="1" dirty="0"/>
              <a:t>2</a:t>
            </a:r>
            <a:r>
              <a:rPr lang="zh-CN" altLang="en-US" b="1" dirty="0"/>
              <a:t>的值 </a:t>
            </a:r>
            <a:r>
              <a:rPr lang="en-US" altLang="zh-CN" b="1" dirty="0"/>
              <a:t>where …</a:t>
            </a:r>
          </a:p>
          <a:p>
            <a:pPr>
              <a:spcBef>
                <a:spcPct val="50000"/>
              </a:spcBef>
            </a:pP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dirty="0" smtClean="0"/>
              <a:t>5.   </a:t>
            </a:r>
            <a:r>
              <a:rPr lang="zh-CN" altLang="en-US" dirty="0" smtClean="0"/>
              <a:t>删除</a:t>
            </a:r>
            <a:r>
              <a:rPr lang="zh-CN" altLang="en-US" dirty="0"/>
              <a:t>记录</a:t>
            </a:r>
            <a:r>
              <a:rPr lang="en-US" altLang="zh-CN" dirty="0"/>
              <a:t>: </a:t>
            </a:r>
            <a:r>
              <a:rPr lang="en-US" altLang="zh-CN" b="1" dirty="0"/>
              <a:t>delete from </a:t>
            </a:r>
            <a:r>
              <a:rPr lang="zh-CN" altLang="en-US" b="1" dirty="0"/>
              <a:t>表名 </a:t>
            </a:r>
            <a:r>
              <a:rPr lang="en-US" altLang="zh-CN" b="1" dirty="0"/>
              <a:t>where ….</a:t>
            </a: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49938"/>
            <a:ext cx="7010400" cy="2806700"/>
          </a:xfrm>
          <a:prstGeom prst="rect">
            <a:avLst/>
          </a:prstGeom>
          <a:noFill/>
        </p:spPr>
      </p:pic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2476500" y="4012138"/>
            <a:ext cx="64008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5377387"/>
            <a:ext cx="6248400" cy="434975"/>
          </a:xfrm>
          <a:prstGeom prst="rect">
            <a:avLst/>
          </a:prstGeom>
          <a:noFill/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6300" y="6305550"/>
            <a:ext cx="4800600" cy="323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8382000" cy="325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</a:rPr>
              <a:t>查询</a:t>
            </a:r>
            <a:r>
              <a:rPr lang="zh-CN" altLang="en-US" dirty="0" smtClean="0">
                <a:latin typeface="+mn-lt"/>
              </a:rPr>
              <a:t>所有列</a:t>
            </a:r>
            <a:r>
              <a:rPr lang="en-US" altLang="zh-CN" dirty="0" smtClean="0">
                <a:latin typeface="+mn-lt"/>
              </a:rPr>
              <a:t>: </a:t>
            </a:r>
            <a:r>
              <a:rPr lang="en-US" altLang="zh-CN" b="1" dirty="0">
                <a:latin typeface="+mn-lt"/>
              </a:rPr>
              <a:t>select * from </a:t>
            </a:r>
            <a:r>
              <a:rPr lang="zh-CN" altLang="en-US" b="1" dirty="0">
                <a:latin typeface="+mn-lt"/>
              </a:rPr>
              <a:t>表名</a:t>
            </a:r>
            <a:r>
              <a:rPr lang="en-US" altLang="zh-CN" b="1" dirty="0">
                <a:latin typeface="+mn-lt"/>
              </a:rPr>
              <a:t>;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</a:rPr>
              <a:t>查询特定的列</a:t>
            </a:r>
            <a:r>
              <a:rPr lang="en-US" altLang="zh-CN" b="1" dirty="0">
                <a:latin typeface="+mn-lt"/>
              </a:rPr>
              <a:t>: select </a:t>
            </a:r>
            <a:r>
              <a:rPr lang="zh-CN" altLang="en-US" b="1" dirty="0">
                <a:latin typeface="+mn-lt"/>
              </a:rPr>
              <a:t>列名</a:t>
            </a:r>
            <a:r>
              <a:rPr lang="en-US" altLang="zh-CN" b="1" dirty="0">
                <a:latin typeface="+mn-lt"/>
              </a:rPr>
              <a:t>1,</a:t>
            </a:r>
            <a:r>
              <a:rPr lang="zh-CN" altLang="en-US" b="1" dirty="0">
                <a:latin typeface="+mn-lt"/>
              </a:rPr>
              <a:t>列名</a:t>
            </a:r>
            <a:r>
              <a:rPr lang="en-US" altLang="zh-CN" b="1" dirty="0">
                <a:latin typeface="+mn-lt"/>
              </a:rPr>
              <a:t>2, … from </a:t>
            </a:r>
            <a:r>
              <a:rPr lang="zh-CN" altLang="en-US" b="1" dirty="0">
                <a:latin typeface="+mn-lt"/>
              </a:rPr>
              <a:t>表名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zh-CN" altLang="en-US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zh-CN" altLang="en-US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</a:rPr>
              <a:t>对查询的数据进行过滤：</a:t>
            </a:r>
            <a:r>
              <a:rPr lang="zh-CN" altLang="en-US" b="1" dirty="0">
                <a:latin typeface="+mn-lt"/>
              </a:rPr>
              <a:t>使用 </a:t>
            </a:r>
            <a:r>
              <a:rPr lang="en-US" altLang="zh-CN" b="1" dirty="0">
                <a:latin typeface="+mn-lt"/>
              </a:rPr>
              <a:t>where </a:t>
            </a:r>
            <a:r>
              <a:rPr lang="zh-CN" altLang="en-US" b="1" dirty="0">
                <a:latin typeface="+mn-lt"/>
              </a:rPr>
              <a:t>子句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zh-CN" altLang="en-US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zh-CN" altLang="en-US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</a:rPr>
              <a:t>运算符：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" y="2128836"/>
            <a:ext cx="4275750" cy="461964"/>
          </a:xfrm>
          <a:prstGeom prst="rect">
            <a:avLst/>
          </a:prstGeom>
          <a:noFill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402011"/>
            <a:ext cx="5943600" cy="333502"/>
          </a:xfrm>
          <a:prstGeom prst="rect">
            <a:avLst/>
          </a:prstGeom>
          <a:noFill/>
        </p:spPr>
      </p:pic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724400" y="3352800"/>
            <a:ext cx="20574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4267200"/>
            <a:ext cx="4648200" cy="569913"/>
          </a:xfrm>
          <a:prstGeom prst="rect">
            <a:avLst/>
          </a:prstGeom>
          <a:noFill/>
        </p:spPr>
      </p:pic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133600" y="495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2600" y="5486400"/>
            <a:ext cx="4724400" cy="568325"/>
          </a:xfrm>
          <a:prstGeom prst="rect">
            <a:avLst/>
          </a:prstGeom>
          <a:noFill/>
        </p:spPr>
      </p:pic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3505200" y="5715000"/>
            <a:ext cx="29718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1002268"/>
            <a:ext cx="6509281" cy="533400"/>
          </a:xfrm>
          <a:prstGeom prst="rect">
            <a:avLst/>
          </a:prstGeom>
          <a:noFill/>
        </p:spPr>
      </p:pic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533400" y="153566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145268"/>
            <a:ext cx="4495800" cy="579438"/>
          </a:xfrm>
          <a:prstGeom prst="rect">
            <a:avLst/>
          </a:prstGeom>
          <a:noFill/>
        </p:spPr>
      </p:pic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981200" y="2434986"/>
            <a:ext cx="2667000" cy="3844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212068"/>
            <a:ext cx="2743200" cy="777875"/>
          </a:xfrm>
          <a:prstGeom prst="rect">
            <a:avLst/>
          </a:prstGeom>
          <a:noFill/>
        </p:spPr>
      </p:pic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3178439" y="384865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3987800" y="3658156"/>
            <a:ext cx="320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查询 </a:t>
            </a:r>
            <a:r>
              <a:rPr lang="en-US" altLang="zh-CN" dirty="0"/>
              <a:t>name </a:t>
            </a:r>
            <a:r>
              <a:rPr lang="zh-CN" altLang="en-US" dirty="0"/>
              <a:t>中有 </a:t>
            </a:r>
            <a:r>
              <a:rPr lang="en-US" altLang="zh-CN" dirty="0"/>
              <a:t>o </a:t>
            </a:r>
            <a:r>
              <a:rPr lang="zh-CN" altLang="en-US" dirty="0"/>
              <a:t>的人的名字</a:t>
            </a:r>
          </a:p>
        </p:txBody>
      </p: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4355068"/>
            <a:ext cx="2667000" cy="719138"/>
          </a:xfrm>
          <a:prstGeom prst="rect">
            <a:avLst/>
          </a:prstGeom>
          <a:noFill/>
        </p:spPr>
      </p:pic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3057525" y="496839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3921389" y="4797186"/>
            <a:ext cx="454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查询 </a:t>
            </a:r>
            <a:r>
              <a:rPr lang="en-US" altLang="zh-CN" dirty="0"/>
              <a:t>name </a:t>
            </a:r>
            <a:r>
              <a:rPr lang="zh-CN" altLang="en-US" dirty="0"/>
              <a:t>中 第 </a:t>
            </a:r>
            <a:r>
              <a:rPr lang="en-US" altLang="zh-CN" dirty="0"/>
              <a:t>3 </a:t>
            </a:r>
            <a:r>
              <a:rPr lang="zh-CN" altLang="en-US" dirty="0"/>
              <a:t>个字母是 </a:t>
            </a:r>
            <a:r>
              <a:rPr lang="en-US" altLang="zh-CN" dirty="0"/>
              <a:t>r </a:t>
            </a:r>
            <a:r>
              <a:rPr lang="zh-CN" altLang="en-US" dirty="0"/>
              <a:t>的人的名字</a:t>
            </a:r>
          </a:p>
        </p:txBody>
      </p:sp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5421868"/>
            <a:ext cx="2667000" cy="836613"/>
          </a:xfrm>
          <a:prstGeom prst="rect">
            <a:avLst/>
          </a:prstGeom>
          <a:noFill/>
        </p:spPr>
      </p:pic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3135313" y="609393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3930914" y="5891768"/>
            <a:ext cx="454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查询 </a:t>
            </a:r>
            <a:r>
              <a:rPr lang="en-US" altLang="zh-CN" dirty="0"/>
              <a:t>email </a:t>
            </a:r>
            <a:r>
              <a:rPr lang="zh-CN" altLang="en-US" dirty="0"/>
              <a:t>为 空 的所有人的信息</a:t>
            </a: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1905000" y="5944156"/>
            <a:ext cx="1143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1589088" y="4790043"/>
            <a:ext cx="1458912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1676400" y="3658156"/>
            <a:ext cx="1458913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6324600" y="2145268"/>
            <a:ext cx="2362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/>
              <a:t>% </a:t>
            </a:r>
            <a:r>
              <a:rPr lang="zh-CN" altLang="en-US" b="1" dirty="0" smtClean="0"/>
              <a:t>匹配任意多字符；</a:t>
            </a:r>
            <a:endParaRPr lang="en-US" altLang="zh-CN" b="1" dirty="0" smtClean="0"/>
          </a:p>
          <a:p>
            <a:pPr>
              <a:spcBef>
                <a:spcPct val="50000"/>
              </a:spcBef>
            </a:pPr>
            <a:r>
              <a:rPr lang="en-US" altLang="zh-CN" b="1" dirty="0" smtClean="0"/>
              <a:t>_</a:t>
            </a:r>
            <a:r>
              <a:rPr lang="zh-CN" altLang="en-US" b="1" dirty="0" smtClean="0"/>
              <a:t>只匹配一个字符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2895600" cy="731838"/>
          </a:xfrm>
          <a:prstGeom prst="rect">
            <a:avLst/>
          </a:prstGeom>
          <a:noFill/>
        </p:spPr>
      </p:pic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3276600" y="2071687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248150" y="1871663"/>
            <a:ext cx="378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查询 </a:t>
            </a:r>
            <a:r>
              <a:rPr lang="en-US" altLang="zh-CN" dirty="0"/>
              <a:t>email </a:t>
            </a:r>
            <a:r>
              <a:rPr lang="zh-CN" altLang="en-US" dirty="0"/>
              <a:t>不为 空 的所有人的信息</a:t>
            </a: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667000"/>
            <a:ext cx="2057400" cy="722313"/>
          </a:xfrm>
          <a:prstGeom prst="rect">
            <a:avLst/>
          </a:prstGeom>
          <a:noFill/>
        </p:spPr>
      </p:pic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2514600" y="33147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3476625" y="3138487"/>
            <a:ext cx="454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查询所有客户信息</a:t>
            </a:r>
            <a:r>
              <a:rPr lang="en-US" altLang="zh-CN" dirty="0"/>
              <a:t>, </a:t>
            </a:r>
            <a:r>
              <a:rPr lang="zh-CN" altLang="en-US" dirty="0"/>
              <a:t>且按 </a:t>
            </a:r>
            <a:r>
              <a:rPr lang="en-US" altLang="zh-CN" dirty="0"/>
              <a:t>salary </a:t>
            </a:r>
            <a:r>
              <a:rPr lang="zh-CN" altLang="en-US" dirty="0"/>
              <a:t>升序排列</a:t>
            </a:r>
          </a:p>
        </p:txBody>
      </p:sp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886200"/>
            <a:ext cx="2590800" cy="711200"/>
          </a:xfrm>
          <a:prstGeom prst="rect">
            <a:avLst/>
          </a:prstGeom>
          <a:noFill/>
        </p:spPr>
      </p:pic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3390900" y="45339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4271962" y="4343400"/>
            <a:ext cx="454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查询所有客户信息</a:t>
            </a:r>
            <a:r>
              <a:rPr lang="en-US" altLang="zh-CN" dirty="0"/>
              <a:t>, </a:t>
            </a:r>
            <a:r>
              <a:rPr lang="zh-CN" altLang="en-US" dirty="0"/>
              <a:t>且按 </a:t>
            </a:r>
            <a:r>
              <a:rPr lang="en-US" altLang="zh-CN" dirty="0"/>
              <a:t>salary </a:t>
            </a:r>
            <a:r>
              <a:rPr lang="zh-CN" altLang="en-US" dirty="0"/>
              <a:t>降序排列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1828800" y="1905000"/>
            <a:ext cx="13716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457200" y="3124200"/>
            <a:ext cx="20574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381000" y="4343400"/>
            <a:ext cx="28194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hkstart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14401"/>
            <a:ext cx="6531848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334000" y="5334000"/>
            <a:ext cx="1219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998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961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hkstart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897" y="366712"/>
            <a:ext cx="6862103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81000" y="5809565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选择安装类型，有“</a:t>
            </a:r>
            <a:r>
              <a:rPr lang="en-US" altLang="zh-CN" dirty="0"/>
              <a:t>Typical</a:t>
            </a:r>
            <a:r>
              <a:rPr lang="zh-CN" altLang="en-US" dirty="0"/>
              <a:t>（默认）”、“</a:t>
            </a:r>
            <a:r>
              <a:rPr lang="en-US" altLang="zh-CN" dirty="0"/>
              <a:t>Complete</a:t>
            </a:r>
            <a:r>
              <a:rPr lang="zh-CN" altLang="en-US" dirty="0"/>
              <a:t>（完全）”、“</a:t>
            </a:r>
            <a:r>
              <a:rPr lang="en-US" altLang="zh-CN" dirty="0"/>
              <a:t>Custom</a:t>
            </a:r>
            <a:r>
              <a:rPr lang="zh-CN" altLang="en-US" dirty="0"/>
              <a:t>（用户自定义）”三个选项，我们选择“</a:t>
            </a:r>
            <a:r>
              <a:rPr lang="en-US" altLang="zh-CN" dirty="0"/>
              <a:t>Custom”</a:t>
            </a:r>
            <a:r>
              <a:rPr lang="zh-CN" altLang="en-US" dirty="0"/>
              <a:t>，有更多的选项，也方便熟悉安装过程。</a:t>
            </a:r>
          </a:p>
        </p:txBody>
      </p:sp>
      <p:sp>
        <p:nvSpPr>
          <p:cNvPr id="3" name="矩形 2"/>
          <p:cNvSpPr/>
          <p:nvPr/>
        </p:nvSpPr>
        <p:spPr>
          <a:xfrm>
            <a:off x="2743200" y="3886200"/>
            <a:ext cx="91440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77000" y="5105400"/>
            <a:ext cx="1219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64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hkstart\Desktop\QQ截图201401052035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2" y="204080"/>
            <a:ext cx="6727825" cy="509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03200" y="5352871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在“</a:t>
            </a:r>
            <a:r>
              <a:rPr lang="en-US" altLang="zh-CN" dirty="0"/>
              <a:t>MySQL Server</a:t>
            </a:r>
            <a:r>
              <a:rPr lang="zh-CN" altLang="en-US" dirty="0"/>
              <a:t>（</a:t>
            </a:r>
            <a:r>
              <a:rPr lang="en-US" altLang="zh-CN" dirty="0"/>
              <a:t>MySQL</a:t>
            </a:r>
            <a:r>
              <a:rPr lang="zh-CN" altLang="en-US" dirty="0"/>
              <a:t>服务器）”上左键单击，选择“</a:t>
            </a:r>
            <a:r>
              <a:rPr lang="en-US" altLang="zh-CN" dirty="0"/>
              <a:t>This feature, and all </a:t>
            </a:r>
            <a:r>
              <a:rPr lang="en-US" altLang="zh-CN" dirty="0" err="1"/>
              <a:t>subfeatures</a:t>
            </a:r>
            <a:r>
              <a:rPr lang="en-US" altLang="zh-CN" dirty="0"/>
              <a:t>, will be</a:t>
            </a:r>
            <a:br>
              <a:rPr lang="en-US" altLang="zh-CN" dirty="0"/>
            </a:br>
            <a:r>
              <a:rPr lang="en-US" altLang="zh-CN" dirty="0"/>
              <a:t>installed on local hard drive.”</a:t>
            </a:r>
            <a:r>
              <a:rPr lang="zh-CN" altLang="en-US" dirty="0"/>
              <a:t>，即“此部分，及下属子部分内容，全部安装在本地硬盘上”。点选“</a:t>
            </a:r>
            <a:r>
              <a:rPr lang="en-US" altLang="zh-CN" dirty="0"/>
              <a:t>Change...”</a:t>
            </a:r>
            <a:r>
              <a:rPr lang="zh-CN" altLang="en-US" dirty="0"/>
              <a:t>，手动指定安装</a:t>
            </a:r>
            <a:r>
              <a:rPr lang="zh-CN" altLang="en-US" dirty="0" smtClean="0"/>
              <a:t>目录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分为安装目录和数据库目录）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433107" y="1752600"/>
            <a:ext cx="3107267" cy="943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391400" y="4038600"/>
            <a:ext cx="137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24600" y="4800600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91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hkstart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399"/>
            <a:ext cx="7674708" cy="585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71416" y="6209548"/>
            <a:ext cx="8073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确认一下先前的设置，如果有误，按“</a:t>
            </a:r>
            <a:r>
              <a:rPr lang="en-US" altLang="zh-CN" dirty="0"/>
              <a:t>Back”</a:t>
            </a:r>
            <a:r>
              <a:rPr lang="zh-CN" altLang="en-US" dirty="0"/>
              <a:t>返回重做。按“</a:t>
            </a:r>
            <a:r>
              <a:rPr lang="en-US" altLang="zh-CN" dirty="0"/>
              <a:t>Install”</a:t>
            </a:r>
            <a:r>
              <a:rPr lang="zh-CN" altLang="en-US" dirty="0"/>
              <a:t>开始安装。</a:t>
            </a:r>
          </a:p>
        </p:txBody>
      </p:sp>
      <p:sp>
        <p:nvSpPr>
          <p:cNvPr id="3" name="矩形 2"/>
          <p:cNvSpPr/>
          <p:nvPr/>
        </p:nvSpPr>
        <p:spPr>
          <a:xfrm>
            <a:off x="1828800" y="3200400"/>
            <a:ext cx="27432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943600" y="5334000"/>
            <a:ext cx="1447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94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hkstart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3400"/>
            <a:ext cx="7315200" cy="556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676400" y="6183868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正在安装中，请稍候，直到出现下面的界面。</a:t>
            </a:r>
          </a:p>
        </p:txBody>
      </p:sp>
    </p:spTree>
    <p:extLst>
      <p:ext uri="{BB962C8B-B14F-4D97-AF65-F5344CB8AC3E}">
        <p14:creationId xmlns:p14="http://schemas.microsoft.com/office/powerpoint/2010/main" val="379219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hkstart\Deskto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09600"/>
            <a:ext cx="7335768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895600" y="6172200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点击“</a:t>
            </a:r>
            <a:r>
              <a:rPr lang="en-US" altLang="zh-CN" dirty="0"/>
              <a:t>next”</a:t>
            </a:r>
            <a:r>
              <a:rPr lang="zh-CN" altLang="en-US" dirty="0"/>
              <a:t>继续，出现如下界面。</a:t>
            </a:r>
          </a:p>
        </p:txBody>
      </p:sp>
      <p:sp>
        <p:nvSpPr>
          <p:cNvPr id="3" name="矩形 2"/>
          <p:cNvSpPr/>
          <p:nvPr/>
        </p:nvSpPr>
        <p:spPr>
          <a:xfrm>
            <a:off x="5791200" y="5562600"/>
            <a:ext cx="137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2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hkstart\Desktop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867"/>
            <a:ext cx="7543800" cy="574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04800" y="5776603"/>
            <a:ext cx="883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现在软件安装完成了，出现上面的界面，这里有一个很好的功能，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配置向导，不用向以前一样</a:t>
            </a:r>
            <a:r>
              <a:rPr lang="zh-CN" altLang="en-US" dirty="0" smtClean="0"/>
              <a:t>，自己</a:t>
            </a:r>
            <a:r>
              <a:rPr lang="zh-CN" altLang="en-US" dirty="0"/>
              <a:t>手动乱七八糟的配置</a:t>
            </a:r>
            <a:r>
              <a:rPr lang="en-US" altLang="zh-CN" dirty="0"/>
              <a:t>my.ini </a:t>
            </a:r>
            <a:r>
              <a:rPr lang="zh-CN" altLang="en-US" dirty="0"/>
              <a:t>了，将“</a:t>
            </a:r>
            <a:r>
              <a:rPr lang="en-US" altLang="zh-CN" dirty="0"/>
              <a:t>Configure the </a:t>
            </a:r>
            <a:r>
              <a:rPr lang="en-US" altLang="zh-CN" dirty="0" err="1"/>
              <a:t>Mysql</a:t>
            </a:r>
            <a:r>
              <a:rPr lang="en-US" altLang="zh-CN" dirty="0"/>
              <a:t> Server now”</a:t>
            </a:r>
            <a:r>
              <a:rPr lang="zh-CN" altLang="en-US" dirty="0"/>
              <a:t>前面的勾打上，点“</a:t>
            </a:r>
            <a:r>
              <a:rPr lang="en-US" altLang="zh-CN" dirty="0"/>
              <a:t>Finish”</a:t>
            </a:r>
            <a:r>
              <a:rPr lang="zh-CN" altLang="en-US" dirty="0" smtClean="0"/>
              <a:t>结束软件</a:t>
            </a:r>
            <a:r>
              <a:rPr lang="zh-CN" altLang="en-US" dirty="0"/>
              <a:t>的安装并启动</a:t>
            </a:r>
            <a:r>
              <a:rPr lang="en-US" altLang="zh-CN" dirty="0" err="1"/>
              <a:t>mysql</a:t>
            </a:r>
            <a:r>
              <a:rPr lang="zh-CN" altLang="en-US" dirty="0"/>
              <a:t>配置向导。</a:t>
            </a:r>
          </a:p>
        </p:txBody>
      </p:sp>
      <p:sp>
        <p:nvSpPr>
          <p:cNvPr id="3" name="矩形 2"/>
          <p:cNvSpPr/>
          <p:nvPr/>
        </p:nvSpPr>
        <p:spPr>
          <a:xfrm>
            <a:off x="4191000" y="2057400"/>
            <a:ext cx="381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72200" y="5181600"/>
            <a:ext cx="137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816030"/>
      </p:ext>
    </p:extLst>
  </p:cSld>
  <p:clrMapOvr>
    <a:masterClrMapping/>
  </p:clrMapOvr>
</p:sld>
</file>

<file path=ppt/theme/theme1.xml><?xml version="1.0" encoding="utf-8"?>
<a:theme xmlns:a="http://schemas.openxmlformats.org/drawingml/2006/main" name="笔记模板">
  <a:themeElements>
    <a:clrScheme name="笔记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笔记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笔记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记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记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记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记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记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记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记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记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记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记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记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笔记模板</Template>
  <TotalTime>1174</TotalTime>
  <Words>1463</Words>
  <Application>Microsoft Office PowerPoint</Application>
  <PresentationFormat>全屏显示(4:3)</PresentationFormat>
  <Paragraphs>65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笔记模板</vt:lpstr>
      <vt:lpstr>MySQL的安装、使用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shkstart</dc:creator>
  <cp:lastModifiedBy>shkstart</cp:lastModifiedBy>
  <cp:revision>140</cp:revision>
  <cp:lastPrinted>1601-01-01T00:00:00Z</cp:lastPrinted>
  <dcterms:created xsi:type="dcterms:W3CDTF">1601-01-01T00:00:00Z</dcterms:created>
  <dcterms:modified xsi:type="dcterms:W3CDTF">2014-01-13T14:09:01Z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