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/2W/kGJSSj+BsWOEDCY+PrE5x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23f10eb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bb23f10eb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23f10e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bb23f10e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8e42ad42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1f8e42ad42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8e42ad42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1f8e42ad42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8e42ad42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1f8e42ad424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8e42ad42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1f8e42ad424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8e42ad424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1f8e42ad424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8e42ad42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1f8e42ad424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e42ad42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1f8e42ad42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8e42ad424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f8e42ad424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8e42ad42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1f8e42ad424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869659c2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869659c2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869659c2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869659c2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869659c2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869659c20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707d801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155707d801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0f51d7c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f10f51d7c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311707" y="1326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 206 Discussion </a:t>
            </a:r>
            <a:r>
              <a:rPr lang="en-US" sz="5200"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b="0" i="0" lang="en-US" sz="52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venir"/>
              <a:buNone/>
            </a:pPr>
            <a:r>
              <a:rPr lang="en-US" sz="4400">
                <a:latin typeface="Avenir"/>
                <a:ea typeface="Avenir"/>
                <a:cs typeface="Avenir"/>
                <a:sym typeface="Avenir"/>
              </a:rPr>
              <a:t>Rectangle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the Terminal, and Git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88"/>
              <a:t>Basic Linux / MS-DOS commands 2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cd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pathname</a:t>
            </a:r>
            <a:r>
              <a:rPr lang="en-US">
                <a:solidFill>
                  <a:srgbClr val="585858"/>
                </a:solidFill>
              </a:rPr>
              <a:t>: Changes directories</a:t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b="0" i="0" lang="en-US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python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filename.py</a:t>
            </a:r>
            <a:r>
              <a:rPr lang="en-US">
                <a:solidFill>
                  <a:srgbClr val="585858"/>
                </a:solidFill>
              </a:rPr>
              <a:t> / </a:t>
            </a:r>
            <a:r>
              <a:rPr lang="en-US">
                <a:solidFill>
                  <a:srgbClr val="FF0000"/>
                </a:solidFill>
              </a:rPr>
              <a:t>python3</a:t>
            </a:r>
            <a:r>
              <a:rPr lang="en-US">
                <a:solidFill>
                  <a:srgbClr val="585858"/>
                </a:solidFill>
              </a:rPr>
              <a:t> </a:t>
            </a:r>
            <a:r>
              <a:rPr i="1" lang="en-US">
                <a:solidFill>
                  <a:srgbClr val="585858"/>
                </a:solidFill>
              </a:rPr>
              <a:t>fi</a:t>
            </a:r>
            <a:r>
              <a:rPr i="1" lang="en-US"/>
              <a:t>l</a:t>
            </a:r>
            <a:r>
              <a:rPr i="1" lang="en-US">
                <a:solidFill>
                  <a:srgbClr val="585858"/>
                </a:solidFill>
              </a:rPr>
              <a:t>ename.py</a:t>
            </a:r>
            <a:r>
              <a:rPr lang="en-US">
                <a:solidFill>
                  <a:srgbClr val="585858"/>
                </a:solidFill>
              </a:rPr>
              <a:t> : Run a python file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750" y="1571247"/>
            <a:ext cx="6196275" cy="17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23f10ebf_0_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7" name="Google Shape;117;gbb23f10ebf_0_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gbb23f10eb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41"/>
            <a:ext cx="9144000" cy="482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23f10ebf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gbb23f10ebf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gbb23f10e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50" y="84725"/>
            <a:ext cx="8806399" cy="5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311699" y="22924"/>
            <a:ext cx="8520602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lang="en-US" sz="1372"/>
              <a:t>Review: Absolute path and relative path</a:t>
            </a:r>
            <a:endParaRPr/>
          </a:p>
        </p:txBody>
      </p:sp>
      <p:pic>
        <p:nvPicPr>
          <p:cNvPr descr="diagram.png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24" y="569000"/>
            <a:ext cx="3604440" cy="45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/>
          <p:nvPr/>
        </p:nvSpPr>
        <p:spPr>
          <a:xfrm>
            <a:off x="3848750" y="852399"/>
            <a:ext cx="5062800" cy="4043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 path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from root directory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/Users/[Username]/Desktop/new_directory/output.txt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from home directory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~/Desktop/new_directory/output.txt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path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"new_directory"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"Desktop"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new_directory/output.txt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in "new_subdirectory"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../output.txt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e42ad424_0_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38" name="Google Shape;138;g1f8e42ad424_0_7"/>
          <p:cNvCxnSpPr/>
          <p:nvPr/>
        </p:nvCxnSpPr>
        <p:spPr>
          <a:xfrm rot="10800000">
            <a:off x="7843150" y="22851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9" name="Google Shape;139;g1f8e42ad42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500" y="1907775"/>
            <a:ext cx="7231000" cy="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8e42ad424_0_1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45" name="Google Shape;145;g1f8e42ad42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500" y="1907775"/>
            <a:ext cx="7231000" cy="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f8e42ad424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75" y="2675775"/>
            <a:ext cx="69532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8e42ad424_0_1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52" name="Google Shape;152;g1f8e42ad42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50" y="1606950"/>
            <a:ext cx="6537450" cy="5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1f8e42ad424_0_19"/>
          <p:cNvCxnSpPr/>
          <p:nvPr/>
        </p:nvCxnSpPr>
        <p:spPr>
          <a:xfrm rot="10800000">
            <a:off x="7243250" y="220575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e42ad424_0_2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59" name="Google Shape;159;g1f8e42ad42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50" y="1606950"/>
            <a:ext cx="653745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f8e42ad424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250" y="2311400"/>
            <a:ext cx="5894209" cy="26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8e42ad424_0_3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66" name="Google Shape;166;g1f8e42ad424_0_31"/>
          <p:cNvCxnSpPr/>
          <p:nvPr/>
        </p:nvCxnSpPr>
        <p:spPr>
          <a:xfrm rot="10800000">
            <a:off x="7269725" y="23292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7" name="Google Shape;167;g1f8e42ad42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25" y="1843800"/>
            <a:ext cx="78867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8e42ad424_0_3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73" name="Google Shape;173;g1f8e42ad42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25" y="1843800"/>
            <a:ext cx="78867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f8e42ad424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50" y="3031825"/>
            <a:ext cx="7734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8"/>
              <a:buFont typeface="Arial"/>
              <a:buNone/>
            </a:pPr>
            <a:r>
              <a:rPr lang="en-US" sz="2688"/>
              <a:t>Today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Object oriented programing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lphaL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Create a rectangle class and methods to calculate the area and perimeter.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lphaL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Create the rectangle instances, and call the methods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Git : Commit code after each method and push to GitHub in the 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e42ad424_0_4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cxnSp>
        <p:nvCxnSpPr>
          <p:cNvPr id="180" name="Google Shape;180;g1f8e42ad424_0_43"/>
          <p:cNvCxnSpPr/>
          <p:nvPr/>
        </p:nvCxnSpPr>
        <p:spPr>
          <a:xfrm rot="10800000">
            <a:off x="7896100" y="2329200"/>
            <a:ext cx="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1" name="Google Shape;181;g1f8e42ad424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00" y="1943500"/>
            <a:ext cx="80581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e42ad424_0_4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rPr lang="en-US"/>
              <a:t>What will this do?</a:t>
            </a:r>
            <a:endParaRPr/>
          </a:p>
        </p:txBody>
      </p:sp>
      <p:pic>
        <p:nvPicPr>
          <p:cNvPr id="187" name="Google Shape;187;g1f8e42ad42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00" y="1943500"/>
            <a:ext cx="8058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f8e42ad424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3090250"/>
            <a:ext cx="68961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8e42ad424_0_5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Please ask </a:t>
            </a:r>
            <a:r>
              <a:rPr lang="en-US" sz="6650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venir"/>
              <a:buNone/>
            </a:pPr>
            <a:r>
              <a:rPr lang="en-US" sz="2240">
                <a:latin typeface="Avenir"/>
                <a:ea typeface="Avenir"/>
                <a:cs typeface="Avenir"/>
                <a:sym typeface="Avenir"/>
              </a:rPr>
              <a:t>Discussion 4 Assignment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Starter code is on Canvas: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Files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Discussions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Discussion 4 -&gt; 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discussion4_starter.py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869659c20_0_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Rectangle class</a:t>
            </a:r>
            <a:endParaRPr/>
          </a:p>
        </p:txBody>
      </p:sp>
      <p:sp>
        <p:nvSpPr>
          <p:cNvPr id="72" name="Google Shape;72;g1f869659c20_0_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1</a:t>
            </a:r>
            <a:r>
              <a:rPr lang="en-US"/>
              <a:t>. Create the constructor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/>
              <a:t>"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arguments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 (an integer),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/>
              <a:t> (an integer)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It sets an instance variable,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" to the passed argument,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It sets an instance variable,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/>
              <a:t>" to the passed argument,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2</a:t>
            </a:r>
            <a:r>
              <a:rPr lang="en-US"/>
              <a:t>. Create the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-US"/>
              <a:t>"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returns a string,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rectangle with width ____ and height ____</a:t>
            </a:r>
            <a:r>
              <a:rPr lang="en-US"/>
              <a:t>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869659c20_0_7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Rectangle class</a:t>
            </a:r>
            <a:endParaRPr/>
          </a:p>
        </p:txBody>
      </p:sp>
      <p:sp>
        <p:nvSpPr>
          <p:cNvPr id="78" name="Google Shape;78;g1f869659c20_0_7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3</a:t>
            </a:r>
            <a:r>
              <a:rPr lang="en-US"/>
              <a:t>. Create the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verify_input</a:t>
            </a:r>
            <a:r>
              <a:rPr lang="en-US"/>
              <a:t>"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returns a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/>
              <a:t> if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/>
              <a:t> are positive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/>
              <a:t> otherwise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4</a:t>
            </a:r>
            <a:r>
              <a:rPr lang="en-US"/>
              <a:t>. Create the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/>
              <a:t>"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It first verifies inputs and return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Invalid input</a:t>
            </a:r>
            <a:r>
              <a:rPr lang="en-US"/>
              <a:t>" if they are invalid.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Otherwise, it returns the area of the rectangle.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5</a:t>
            </a:r>
            <a:r>
              <a:rPr lang="en-US"/>
              <a:t>. Create the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perimeter</a:t>
            </a:r>
            <a:r>
              <a:rPr lang="en-US"/>
              <a:t>"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It first verifies inputs and return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Invalid input</a:t>
            </a:r>
            <a:r>
              <a:rPr lang="en-US"/>
              <a:t>" if they are invalid.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-US"/>
              <a:t>Otherwise, it returns the perimeter of the rectangle.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869659c20_0_1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output</a:t>
            </a:r>
            <a:endParaRPr/>
          </a:p>
        </p:txBody>
      </p:sp>
      <p:pic>
        <p:nvPicPr>
          <p:cNvPr id="84" name="Google Shape;84;g1f869659c2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175325"/>
            <a:ext cx="5236632" cy="4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707d8019_0_5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Git &amp; Github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f10f51d7c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09933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f10f51d7c8_1_0"/>
          <p:cNvSpPr/>
          <p:nvPr/>
        </p:nvSpPr>
        <p:spPr>
          <a:xfrm>
            <a:off x="1482200" y="1806125"/>
            <a:ext cx="6566700" cy="765600"/>
          </a:xfrm>
          <a:prstGeom prst="rect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688"/>
              <a:t>Basic Linux / MS-DOS commands 1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pwd</a:t>
            </a:r>
            <a:r>
              <a:rPr lang="en-US">
                <a:solidFill>
                  <a:srgbClr val="585858"/>
                </a:solidFill>
              </a:rPr>
              <a:t> (Mac) / </a:t>
            </a:r>
            <a:r>
              <a:rPr lang="en-US">
                <a:solidFill>
                  <a:srgbClr val="FF0000"/>
                </a:solidFill>
              </a:rPr>
              <a:t>chdir</a:t>
            </a:r>
            <a:r>
              <a:rPr lang="en-US">
                <a:solidFill>
                  <a:srgbClr val="585858"/>
                </a:solidFill>
              </a:rPr>
              <a:t> (Win) : Display your location in the file system</a:t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8585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8585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ls</a:t>
            </a:r>
            <a:r>
              <a:rPr lang="en-US">
                <a:solidFill>
                  <a:srgbClr val="585858"/>
                </a:solidFill>
              </a:rPr>
              <a:t> (Mac) / </a:t>
            </a:r>
            <a:r>
              <a:rPr lang="en-US">
                <a:solidFill>
                  <a:srgbClr val="FF0000"/>
                </a:solidFill>
              </a:rPr>
              <a:t>dir</a:t>
            </a:r>
            <a:r>
              <a:rPr lang="en-US">
                <a:solidFill>
                  <a:srgbClr val="585858"/>
                </a:solidFill>
              </a:rPr>
              <a:t> (Win) : Lists files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750" y="1586988"/>
            <a:ext cx="3671650" cy="101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50" y="3079700"/>
            <a:ext cx="5566002" cy="182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648" y="2742692"/>
            <a:ext cx="3759351" cy="216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