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4D13350C-394A-4847-B833-1E4FD7BF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B73557-4383-4B2C-A89D-96D541CA6708}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832011-0BB1-4A2F-9D13-CC106B0B5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60B1B83-F6F4-4BC4-8A19-F4A72C68E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E29299C-4FF9-4288-9E81-99F146D235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1FA354-F0D2-4CAF-A7D3-A78D0DD87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EA202B3-C989-4CC2-9B5C-4C021D2D05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085EF78-8BBC-4D98-BA73-6CBDBFBAAF24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83004ED-A598-4286-96D2-1E1FF8B6653B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3BDB3AB-17C7-4D50-88BC-EED384C7E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2FCF974-FCE8-40C7-9FDF-B138A5FE3497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02FDC8B-D202-4E85-90C1-A555CFD600EC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535CDF9-8698-40BC-88D9-CDF291D0FF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00F919E-0F96-428C-A891-1896A8A44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037CF34-62D9-46AC-9135-747A625045A6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B1A117C-E435-4165-AD5F-D915172E01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A025754-D075-4906-A64B-46903236057F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8806DF-EDB8-47BD-9741-B823912A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2245061-9067-48CE-B0EF-AA08459E74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D7FF55E-37CA-4474-BCCB-7727FBBA0F79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F3DCF60-4F54-4267-A4C9-8893E02F4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535667F0-1041-47B3-93A6-A6319A515D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E0F6DC6-E639-44FA-8DB5-FD9399A44F4D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D31BBA4-BF75-40C7-A55E-983F510FC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699A684-4F70-48BF-A39B-1F89B311A9CE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173454E-3849-48E2-A2DC-72F14AE3E9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9447E30-4DEE-4BD4-9ADD-81C01D6880D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1DFDEF7-DBD9-46BA-A3F8-34861317B6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663C01F-0DAF-4A81-9319-AF52A3CFBAE7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46662A9-B76A-40FB-AEE3-C44D7AFD14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BED228-F775-4847-A303-5629D2F4A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6ED8BFC-ECD2-4A39-A67E-F6F496898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513625F-28B3-4336-936C-5A7A9D83511C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FED32AF-603E-4A34-96DC-78DAAD783D8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A42D68D-50F3-49B5-BFE5-8A1FF61782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7076C75-0DB6-47B3-ABA0-9F0D0FA67B7B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63428B6-2FC9-448B-A8FB-34B6E3FD868A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2E9016C-726A-4232-BDAE-FB225D68E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DF0B366-738F-4E37-B491-AD12EF564F38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9EAFE1F-0D01-48F2-A405-A281E6B47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567901AC-23D0-445A-BF62-48E875CCF40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3392B42-AC99-4325-B460-D5A49D6C12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0B56353-51F5-4C76-9F3B-29045ABD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DE48B3D-8C3D-40B8-9986-1613DD21DD22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F42DD71-FC19-4C7C-AF0D-91FBD8C44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2B7641D-F5B8-4441-B231-465F6AEA953F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1B02FB70-30A4-4414-A8E1-44C3E4945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CF5EA34-BBA7-4285-A57C-A7C502A3F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0DB6441-8F5C-42E7-BF18-B1ECD18C9745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7116DE22-6B9F-479C-8C68-8CDF8EDFE162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88D9794-0F7E-4383-9C77-6F5A0FCC9E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386E646-1172-4EAA-B7F7-72EF55493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140959A-02A5-4F59-8A31-A61C9E5BD769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A071A94-40FF-4E1A-BE47-AD7CD96DA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73D7C4E-DF4E-4585-833A-DB5B525A7196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1B0CE3D-A61F-4422-9F78-1FBD195B5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0" name="Date Placeholder 3">
            <a:extLst>
              <a:ext uri="{FF2B5EF4-FFF2-40B4-BE49-F238E27FC236}">
                <a16:creationId xmlns:a16="http://schemas.microsoft.com/office/drawing/2014/main" id="{4610C930-3C9A-4625-8246-5BC84FFE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9F4CC-FA58-4256-9AEA-4309C69317EF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CBD617AD-1E39-4FB7-A36B-C9360A9F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83DB3656-CAE0-4258-BF96-3DC8976D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1B13-B829-4A11-A562-F6EFF554C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F5B42AB-4567-4FE9-A208-13631A9A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4E796-524D-4B6F-AC90-18D29B741DA6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319551-6E16-4F28-AF0C-946132AB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69634E-90EF-4724-BB25-BE84678D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86559-C199-401F-98B2-E5C97D786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88E5A0-1221-41D6-83B1-8C858532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C76BA-ED4F-448C-B1AC-58056B815C35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32DC2D-846A-47E8-92E3-91023833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42F503-A6A2-45BC-BAB4-793CF2FB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0EF3D-28F7-4FD3-AF78-521334B4E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BCFAC-CC16-47C3-8232-A44ED5BE8F69}"/>
              </a:ext>
            </a:extLst>
          </p:cNvPr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FAC6A-FADA-4097-97B8-1E5837DC095D}"/>
              </a:ext>
            </a:extLst>
          </p:cNvPr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8379C7B-5DFD-4E30-902B-CB0F5E5286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1E6D9-406D-4F26-8387-7ACB67BE30D8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7E9C4F2-BBB8-4E93-B2AD-B4A9E5EE2A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EB5AFD1-86BC-47D2-83D0-FAAC619885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84C54-34F5-4CD1-96B7-5236D8A04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3C45A2-A2C4-46DA-80EE-DA3D3254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7B9F3-39D8-4CE7-8569-C79AE5A89839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A9F2B8-11C0-4A77-A31A-0DD35367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08260C-7BF0-4CFB-AC7D-A16F02ED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CA25-480C-4D39-A06E-A2EA9D21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82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2AF78AA-12DF-48C4-A6E2-512F8DDE795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C4B7F-C469-44F7-A7A7-E1F280247CE5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A121F5D-D701-4583-A60F-C848B2028E1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F88A0E-2CEA-45AD-8FF0-161D5E4D488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5520-20F5-448F-A626-D8F67A0FE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8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1473A5E-D5C3-4BCF-ADDB-025E88EA4A5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CC844-529F-4D92-B2F5-FA7C613D328F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BB953FF-2779-4DA2-8004-AF146EB6C97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01F2FD2-38A3-4A16-833E-0C902960463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6FE56-40DD-43CA-BC34-A4C07C58C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9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659F-1C8A-48C6-952F-46AE2756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15BCF-9D70-4A20-830D-C1A64DF85167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C4EA-D5F4-4306-A8CA-975D026B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8D9E-BF8D-447B-ADC9-6B4F1672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D9F4F-571F-495B-BABA-51FE446D0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66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9327-5067-4A24-874E-BEB61C2E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A2985-77E3-469E-A9BF-E3D582EAC538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73F7E-C8D0-480E-8F1E-C1CC814A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FE6BB-BFBF-4A26-B140-280DF11B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C4D4-E40E-4B52-9D4B-E2BFEA7B6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12A8-1B51-485C-9A55-F38B5EBC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41DEE-F04D-4B05-BFAA-E3B68E70912E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FCFC-6F8D-448B-8965-B9C58418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9868-B44B-4CF2-A965-9FD479F2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E4DE-CB21-4FD6-BB6B-416BDB7C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48254-5013-4B86-BB02-CEF9ECD3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28A9B-B668-4D9D-A515-6A704EB2702A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896A-C752-4F3F-862F-58C0D4B6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E1B7-16BF-4B50-BA69-CB8C6BD8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DE952-5DFA-45C5-BF50-CC49B0D22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302795-591C-4810-8A81-44B1630F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93CDA-DB0F-4D33-BF56-57871DD6FE71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B676B9-2753-4852-BC0F-180DE86F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575D70-3105-44B2-9B01-411BDCF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C32D-D092-4AC4-9613-5D81F8B5B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0CBFC1A-2FF2-45B2-8DD1-B117C196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98B8C-EDEC-4E03-BB12-05ADAF9746E8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E74EFE8-E16F-4B3C-B914-3E74F6DC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06FBF6-4A3D-45D2-AE44-F2FD4BBE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ACA90-5E46-4CE3-BA08-594AB4DEB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D38BA86-2A3F-41E2-8B19-A89A291E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B0725-CBE7-4A84-9F22-1D64ADC444DA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A9F057-9775-413D-846F-0E6286AB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39BF0A-FA3E-4191-B0A7-56517727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450A9-3A9F-4CC0-8E57-DDFCC2680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8BCE71F-4501-42EA-81FF-CDFEEE83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DCEF7-E037-4E3F-9A93-DAAE7671E214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1DFB163-8265-4C4D-BA0D-00278A51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A3D2C9-06EB-4564-8703-7ABCED43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23D1B-2120-4067-AFBB-A2CD45C20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1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57F7452-228C-4EA8-9184-83EC6298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01A6D-CE07-421F-8756-F123240695AC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749700-7342-4732-BF4F-2A15BB32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4B1D0A-4031-4A33-BD96-1828AB00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9F383-6BD7-43A2-9501-B8896DA4F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9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DFF7A1-FA52-4BD3-89E6-4A375946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3752A-1D02-4AFD-9E63-C15CCE2A2DE0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6A2C84-78A3-4192-A64E-4A573DA8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EE1319-7C42-46FA-8FFA-B71239C9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3A77D-5D59-4E52-8C3C-5C4C1DC01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68A9CA9F-3507-42A0-9B75-BF2E0A0DA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8A62000-3187-4474-B836-538FA355FE9C}"/>
              </a:ext>
            </a:extLst>
          </p:cNvPr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D756F43-94E8-451B-A0A7-A0A31D5239C9}"/>
                </a:ext>
              </a:extLst>
            </p:cNvPr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527AF90E-3610-4CDE-80A7-28738EABD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D972E5A4-E2B1-4199-AA4F-4145CF71BE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7BAB2334-7EC9-4579-A616-FC8229FA2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03B7AAE5-B937-43C1-89D3-7B3977AB1E85}"/>
                  </a:ext>
                </a:extLst>
              </p:cNvPr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0861E7EC-4A76-4B93-8E48-6DBEA504A1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2097154E-38EF-40D9-A841-11098C7B3241}"/>
                  </a:ext>
                </a:extLst>
              </p:cNvPr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73AD7EE3-36DF-4647-A04B-63A78B1DE73F}"/>
                  </a:ext>
                </a:extLst>
              </p:cNvPr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B767D971-6261-49C8-96A9-E6383DFE9D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0D177BB4-38C6-43DD-858A-80368B1DB6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>
                <a:extLst>
                  <a:ext uri="{FF2B5EF4-FFF2-40B4-BE49-F238E27FC236}">
                    <a16:creationId xmlns:a16="http://schemas.microsoft.com/office/drawing/2014/main" id="{7BFEA44E-DA3C-49F0-94D9-F66DA6AFA058}"/>
                  </a:ext>
                </a:extLst>
              </p:cNvPr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>
                <a:extLst>
                  <a:ext uri="{FF2B5EF4-FFF2-40B4-BE49-F238E27FC236}">
                    <a16:creationId xmlns:a16="http://schemas.microsoft.com/office/drawing/2014/main" id="{2EC1DB12-37DF-4F4A-8ADA-5591D8AE01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>
                <a:extLst>
                  <a:ext uri="{FF2B5EF4-FFF2-40B4-BE49-F238E27FC236}">
                    <a16:creationId xmlns:a16="http://schemas.microsoft.com/office/drawing/2014/main" id="{15D62B80-B89D-4E80-9E09-125ADFCEC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9A108F8F-7AE6-4B5D-AEA4-126E413EDFCF}"/>
                  </a:ext>
                </a:extLst>
              </p:cNvPr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1D7A8B67-FA52-4533-9AE3-6ECC3A59BC27}"/>
                  </a:ext>
                </a:extLst>
              </p:cNvPr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827A491B-2477-48DD-ADB3-5A0EECE45144}"/>
                  </a:ext>
                </a:extLst>
              </p:cNvPr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0AC17D6E-3979-4ADA-9A57-98C15346AF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3645E725-B5CD-45BA-8294-DCF7DED2D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7DC58565-3518-4BF4-81F9-AB7DCAF436C6}"/>
                  </a:ext>
                </a:extLst>
              </p:cNvPr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3C30758F-D6E5-4C0F-B39F-9F749F3FA6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8F736186-46E6-4B1B-995E-561EF202C1E8}"/>
                  </a:ext>
                </a:extLst>
              </p:cNvPr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B63EC1AE-5654-4415-924B-71A8A66111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E947055A-6AAA-4955-B783-0CFF3477A45B}"/>
                  </a:ext>
                </a:extLst>
              </p:cNvPr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FDFBF005-6F2B-4138-85AB-84DC1AAEFCAA}"/>
                  </a:ext>
                </a:extLst>
              </p:cNvPr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415AEBE0-79AE-4192-AA5D-2E872EEFA8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BEC18280-B7E1-4673-9DB1-0C839A3FA6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176778F4-1357-4F25-B756-F4F6F6EC3C40}"/>
                  </a:ext>
                </a:extLst>
              </p:cNvPr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C5A88E7C-FD29-47AC-AB31-E9CB216615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78FFEA-FF30-4769-991F-1571BD5C8BA3}"/>
                </a:ext>
              </a:extLst>
            </p:cNvPr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>
                <a:extLst>
                  <a:ext uri="{FF2B5EF4-FFF2-40B4-BE49-F238E27FC236}">
                    <a16:creationId xmlns:a16="http://schemas.microsoft.com/office/drawing/2014/main" id="{0DAEF044-7814-4D52-8B70-386636021BA9}"/>
                  </a:ext>
                </a:extLst>
              </p:cNvPr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09CE57AD-1DE3-47A9-B7A3-4017B75884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>
                <a:extLst>
                  <a:ext uri="{FF2B5EF4-FFF2-40B4-BE49-F238E27FC236}">
                    <a16:creationId xmlns:a16="http://schemas.microsoft.com/office/drawing/2014/main" id="{3CDF5119-A011-4768-B6AA-8EDBFA5B1D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CD0B481D-2B5C-4A58-9B47-DAC12D412244}"/>
                  </a:ext>
                </a:extLst>
              </p:cNvPr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A439387A-56B4-4669-A37D-8ACD3306EE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8D938C5A-7E81-4260-AD23-AD05CFC1D26C}"/>
                  </a:ext>
                </a:extLst>
              </p:cNvPr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>
                <a:extLst>
                  <a:ext uri="{FF2B5EF4-FFF2-40B4-BE49-F238E27FC236}">
                    <a16:creationId xmlns:a16="http://schemas.microsoft.com/office/drawing/2014/main" id="{40ECD380-B6A1-4064-BAB3-118F7E1F2E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>
                <a:extLst>
                  <a:ext uri="{FF2B5EF4-FFF2-40B4-BE49-F238E27FC236}">
                    <a16:creationId xmlns:a16="http://schemas.microsoft.com/office/drawing/2014/main" id="{4A785B5C-2E2A-4D16-9B60-840A48CF031B}"/>
                  </a:ext>
                </a:extLst>
              </p:cNvPr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>
                <a:extLst>
                  <a:ext uri="{FF2B5EF4-FFF2-40B4-BE49-F238E27FC236}">
                    <a16:creationId xmlns:a16="http://schemas.microsoft.com/office/drawing/2014/main" id="{0FD70DB5-FC83-45D7-9E02-BFA173EB68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022EFD97-E9D3-42BC-9784-3F1971A35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850AB-2BAD-47C4-92FF-532C0A5C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5797C3D6-7C55-449F-9EE0-43203F681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3032-7AB7-48A3-9F95-69415AE86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EA5AAD-EDA1-4AD2-881D-B66CE5FD14B2}" type="datetimeFigureOut">
              <a:rPr lang="en-US"/>
              <a:pPr>
                <a:defRPr/>
              </a:pPr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D66E-E534-4A1B-B3D4-29304AD35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cap="all" baseline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06A0A-AAF2-4545-9469-87C3D822B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C8CAB6-135A-4424-9877-F4007D2D9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0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59AD-63D0-485A-83B5-9B4DE9C28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8791575" cy="2387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TECHNICAL DOCUMENTS ELABORATION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47040-2447-4109-B782-C3B60827B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8791575" cy="16557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E549-9F38-4130-B6BE-EDE447B3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251"/>
            <a:ext cx="9906000" cy="247649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58DC-6AC0-45C8-8240-6BAEF4E0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42900"/>
            <a:ext cx="9906000" cy="6324599"/>
          </a:xfrm>
        </p:spPr>
        <p:txBody>
          <a:bodyPr/>
          <a:lstStyle/>
          <a:p>
            <a:r>
              <a:rPr lang="en-US" sz="3200" b="1" dirty="0"/>
              <a:t>Hypotheses</a:t>
            </a:r>
          </a:p>
          <a:p>
            <a:pPr marL="0" indent="0">
              <a:buNone/>
            </a:pPr>
            <a:r>
              <a:rPr lang="en-US" dirty="0"/>
              <a:t>a. Stating and developing a hypothesis</a:t>
            </a:r>
          </a:p>
          <a:p>
            <a:pPr>
              <a:buFontTx/>
              <a:buChar char="-"/>
            </a:pPr>
            <a:r>
              <a:rPr lang="en-US" dirty="0"/>
              <a:t>clear, precise</a:t>
            </a:r>
          </a:p>
          <a:p>
            <a:pPr>
              <a:buFontTx/>
              <a:buChar char="-"/>
            </a:pPr>
            <a:r>
              <a:rPr lang="en-US" dirty="0"/>
              <a:t>Supporting evidence: in logical and convincing argument</a:t>
            </a:r>
          </a:p>
          <a:p>
            <a:pPr>
              <a:buFontTx/>
              <a:buChar char="-"/>
            </a:pPr>
            <a:r>
              <a:rPr lang="en-US" dirty="0"/>
              <a:t>Anticipated objections</a:t>
            </a:r>
          </a:p>
          <a:p>
            <a:pPr marL="0" indent="0">
              <a:buNone/>
            </a:pPr>
            <a:r>
              <a:rPr lang="en-US" dirty="0"/>
              <a:t>b. Bringing evidence </a:t>
            </a:r>
          </a:p>
          <a:p>
            <a:pPr marL="0" indent="0" algn="just">
              <a:buNone/>
            </a:pPr>
            <a:r>
              <a:rPr lang="en-US" dirty="0"/>
              <a:t>Types of evidence common in science writing: analysis of proof</a:t>
            </a:r>
          </a:p>
          <a:p>
            <a:pPr marL="0" indent="0" algn="just">
              <a:buNone/>
            </a:pPr>
            <a:r>
              <a:rPr lang="en-US" dirty="0"/>
              <a:t>						modeling	</a:t>
            </a:r>
          </a:p>
          <a:p>
            <a:pPr marL="0" indent="0" algn="just">
              <a:buNone/>
            </a:pPr>
            <a:r>
              <a:rPr lang="en-US" dirty="0"/>
              <a:t>       						simulation</a:t>
            </a:r>
          </a:p>
          <a:p>
            <a:pPr marL="0" indent="0" algn="just">
              <a:buNone/>
            </a:pPr>
            <a:r>
              <a:rPr lang="en-US" dirty="0"/>
              <a:t>						experiment/testing 									 </a:t>
            </a:r>
          </a:p>
        </p:txBody>
      </p:sp>
    </p:spTree>
    <p:extLst>
      <p:ext uri="{BB962C8B-B14F-4D97-AF65-F5344CB8AC3E}">
        <p14:creationId xmlns:p14="http://schemas.microsoft.com/office/powerpoint/2010/main" val="250198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7AF4-5939-412B-84A5-5CFC6C77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201"/>
            <a:ext cx="9906000" cy="285749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383A-F4B4-4345-AFDD-3662024E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61950"/>
            <a:ext cx="9906000" cy="542925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The Organization of Written Science Discourse</a:t>
            </a:r>
          </a:p>
          <a:p>
            <a:pPr marL="0" indent="0" algn="ctr">
              <a:buNone/>
            </a:pPr>
            <a:r>
              <a:rPr lang="en-US" sz="3600" b="1" dirty="0"/>
              <a:t>Genres</a:t>
            </a:r>
          </a:p>
          <a:p>
            <a:pPr marL="0" indent="0" algn="ctr">
              <a:buNone/>
            </a:pPr>
            <a:endParaRPr lang="en-US" sz="3600" b="1" dirty="0"/>
          </a:p>
          <a:p>
            <a:pPr algn="just"/>
            <a:r>
              <a:rPr lang="en-US" dirty="0"/>
              <a:t>Professional communication in standardized forms</a:t>
            </a:r>
          </a:p>
          <a:p>
            <a:pPr algn="just"/>
            <a:r>
              <a:rPr lang="en-US" dirty="0"/>
              <a:t>Factors: discourse community</a:t>
            </a:r>
          </a:p>
          <a:p>
            <a:pPr marL="0" indent="0" algn="just">
              <a:buNone/>
            </a:pPr>
            <a:r>
              <a:rPr lang="en-US" dirty="0"/>
              <a:t>               the communication needs</a:t>
            </a:r>
          </a:p>
          <a:p>
            <a:pPr marL="0" indent="0" algn="just">
              <a:buNone/>
            </a:pPr>
            <a:r>
              <a:rPr lang="en-US" dirty="0"/>
              <a:t>               the context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502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3C81-01A2-47FF-87F9-E0223577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251"/>
            <a:ext cx="9906000" cy="228599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F19D-FE98-452D-A0B8-75A2990DF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71524"/>
            <a:ext cx="9906000" cy="5019675"/>
          </a:xfrm>
        </p:spPr>
        <p:txBody>
          <a:bodyPr/>
          <a:lstStyle/>
          <a:p>
            <a:r>
              <a:rPr lang="en-US" sz="2800" b="1" dirty="0"/>
              <a:t>The discourse community</a:t>
            </a:r>
          </a:p>
          <a:p>
            <a:pPr>
              <a:buFontTx/>
              <a:buChar char="-"/>
            </a:pPr>
            <a:r>
              <a:rPr lang="en-US" sz="2800" dirty="0"/>
              <a:t>Discipline community/discourse community</a:t>
            </a:r>
          </a:p>
          <a:p>
            <a:pPr>
              <a:buFontTx/>
              <a:buChar char="-"/>
            </a:pPr>
            <a:r>
              <a:rPr lang="en-US" sz="2800" dirty="0"/>
              <a:t>Elements of distinction: lexical aspect of communication, kinds of texts, their structure, written/spoken modes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The communication needs</a:t>
            </a:r>
          </a:p>
          <a:p>
            <a:pPr marL="0" indent="0">
              <a:buNone/>
            </a:pPr>
            <a:r>
              <a:rPr lang="en-US" sz="2800" dirty="0"/>
              <a:t>- Its practices and aims</a:t>
            </a:r>
          </a:p>
          <a:p>
            <a:pPr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78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F217-EC71-463A-9334-DFFA7A33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251"/>
            <a:ext cx="9906000" cy="200024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3444-11F9-4690-BE7C-1561FE99B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400050"/>
            <a:ext cx="11029949" cy="6191250"/>
          </a:xfrm>
        </p:spPr>
        <p:txBody>
          <a:bodyPr/>
          <a:lstStyle/>
          <a:p>
            <a:r>
              <a:rPr lang="en-US" sz="2800" b="1" dirty="0"/>
              <a:t>The context of communication</a:t>
            </a:r>
          </a:p>
          <a:p>
            <a:pPr>
              <a:buFontTx/>
              <a:buChar char="-"/>
            </a:pPr>
            <a:r>
              <a:rPr lang="en-US" sz="2800" dirty="0"/>
              <a:t>Aspects: the mode of communication - written/spoken</a:t>
            </a:r>
          </a:p>
          <a:p>
            <a:pPr marL="0" indent="0">
              <a:buNone/>
            </a:pPr>
            <a:r>
              <a:rPr lang="en-US" sz="2800" dirty="0"/>
              <a:t>	      the relationship between participants: (writer-reader, speaker-listener etc.)</a:t>
            </a:r>
          </a:p>
          <a:p>
            <a:pPr marL="0" indent="0">
              <a:buNone/>
            </a:pPr>
            <a:r>
              <a:rPr lang="en-US" sz="2800" dirty="0"/>
              <a:t>                the style: formal/informal</a:t>
            </a:r>
          </a:p>
          <a:p>
            <a:pPr>
              <a:buFontTx/>
              <a:buChar char="-"/>
            </a:pPr>
            <a:r>
              <a:rPr lang="en-US" sz="2800" dirty="0"/>
              <a:t>Purpose, context of communication: identification of audience</a:t>
            </a:r>
          </a:p>
          <a:p>
            <a:pPr>
              <a:buFontTx/>
              <a:buChar char="-"/>
            </a:pPr>
            <a:r>
              <a:rPr lang="en-US" sz="2800" dirty="0"/>
              <a:t>Main purposes of texts address: research results, new knowledge (journal article, research proposal, scientific poster)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teaching established knowledge (textbooks, lab manual)</a:t>
            </a:r>
          </a:p>
        </p:txBody>
      </p:sp>
    </p:spTree>
    <p:extLst>
      <p:ext uri="{BB962C8B-B14F-4D97-AF65-F5344CB8AC3E}">
        <p14:creationId xmlns:p14="http://schemas.microsoft.com/office/powerpoint/2010/main" val="99457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0DBD-CE30-4379-B4F6-9CCF192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201"/>
            <a:ext cx="9906000" cy="142874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A752-A45F-4F3D-BC2D-6D4949B71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6" y="323849"/>
            <a:ext cx="10734674" cy="6048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</a:t>
            </a:r>
            <a:r>
              <a:rPr lang="en-US" sz="2800" dirty="0"/>
              <a:t>communicating new/established knowledge to non-specialists (popular articles)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Patterned texts</a:t>
            </a:r>
          </a:p>
          <a:p>
            <a:pPr>
              <a:buFontTx/>
              <a:buChar char="-"/>
            </a:pPr>
            <a:r>
              <a:rPr lang="en-US" sz="2800" dirty="0"/>
              <a:t>Communication under the form of structured texts (genre-texts)</a:t>
            </a:r>
          </a:p>
          <a:p>
            <a:pPr>
              <a:buFontTx/>
              <a:buChar char="-"/>
            </a:pPr>
            <a:r>
              <a:rPr lang="en-US" sz="2800" dirty="0"/>
              <a:t>Standard structure: repeated information, same purpose, same situation</a:t>
            </a:r>
          </a:p>
          <a:p>
            <a:pPr>
              <a:buFontTx/>
              <a:buChar char="-"/>
            </a:pPr>
            <a:r>
              <a:rPr lang="en-US" sz="2800" dirty="0"/>
              <a:t>Textbooks: presentation of information, illustration, practice, reinforcement, evaluation sections</a:t>
            </a:r>
          </a:p>
          <a:p>
            <a:pPr>
              <a:buFontTx/>
              <a:buChar char="-"/>
            </a:pPr>
            <a:r>
              <a:rPr lang="en-US" sz="2800" dirty="0"/>
              <a:t>Rule of relevance: relation between cognitive efforts a. effects (the greater the benefits a. the lower the costs, the more relevant)</a:t>
            </a:r>
          </a:p>
          <a:p>
            <a:pPr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59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DF3-D030-48C2-9858-A0989566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6000" cy="266699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4046-2552-474D-82CF-A4A72395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14424"/>
            <a:ext cx="9906000" cy="4676775"/>
          </a:xfrm>
        </p:spPr>
        <p:txBody>
          <a:bodyPr/>
          <a:lstStyle/>
          <a:p>
            <a:r>
              <a:rPr lang="en-US" sz="3200" b="1" dirty="0"/>
              <a:t>Textbooks</a:t>
            </a:r>
          </a:p>
          <a:p>
            <a:pPr marL="0" indent="0">
              <a:buNone/>
            </a:pPr>
            <a:r>
              <a:rPr lang="en-US" sz="3200" dirty="0"/>
              <a:t>- </a:t>
            </a:r>
            <a:r>
              <a:rPr lang="en-US" sz="2800" dirty="0"/>
              <a:t>Current state of knowledge</a:t>
            </a:r>
          </a:p>
          <a:p>
            <a:pPr>
              <a:buFontTx/>
              <a:buChar char="-"/>
            </a:pPr>
            <a:r>
              <a:rPr lang="en-US" sz="2800" dirty="0"/>
              <a:t>Audience less familiar with subject</a:t>
            </a:r>
          </a:p>
          <a:p>
            <a:pPr>
              <a:buFontTx/>
              <a:buChar char="-"/>
            </a:pPr>
            <a:r>
              <a:rPr lang="en-US" sz="2800" dirty="0"/>
              <a:t>Definition of field/subject, of fundamental related concepts; scope a. methods of field/subject; theoretical explanation; proof of theory; practice session.</a:t>
            </a:r>
          </a:p>
        </p:txBody>
      </p:sp>
    </p:spTree>
    <p:extLst>
      <p:ext uri="{BB962C8B-B14F-4D97-AF65-F5344CB8AC3E}">
        <p14:creationId xmlns:p14="http://schemas.microsoft.com/office/powerpoint/2010/main" val="119368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1943-E798-493B-B5EA-D2D3FA9C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202"/>
            <a:ext cx="9906000" cy="238124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FF93-6369-442F-8CC3-EDF13DC5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4326"/>
            <a:ext cx="10307637" cy="6177914"/>
          </a:xfrm>
        </p:spPr>
        <p:txBody>
          <a:bodyPr/>
          <a:lstStyle/>
          <a:p>
            <a:r>
              <a:rPr lang="en-US" sz="3200" b="1" dirty="0"/>
              <a:t>Research articles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IMRDC organized information </a:t>
            </a:r>
          </a:p>
          <a:p>
            <a:pPr>
              <a:buFontTx/>
              <a:buChar char="-"/>
            </a:pPr>
            <a:r>
              <a:rPr lang="en-US" dirty="0"/>
              <a:t>General background information       specific aspects       generalized outcomes</a:t>
            </a:r>
          </a:p>
          <a:p>
            <a:pPr>
              <a:buFontTx/>
              <a:buChar char="-"/>
            </a:pPr>
            <a:r>
              <a:rPr lang="en-US" dirty="0"/>
              <a:t>Each section’s research requirements: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Deep understanding of current state-of-the-art in the field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Established methods of research and empirical testing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Relevant results report 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Accurate interpretation of findings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Salient and original conclusions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New directions for further research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8A5FFE-53FF-4530-8625-B176F9294A57}"/>
              </a:ext>
            </a:extLst>
          </p:cNvPr>
          <p:cNvCxnSpPr>
            <a:cxnSpLocks/>
          </p:cNvCxnSpPr>
          <p:nvPr/>
        </p:nvCxnSpPr>
        <p:spPr>
          <a:xfrm>
            <a:off x="5448300" y="19050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CD4622-B93E-46CF-A26F-223E3EB86FCD}"/>
              </a:ext>
            </a:extLst>
          </p:cNvPr>
          <p:cNvCxnSpPr>
            <a:cxnSpLocks/>
          </p:cNvCxnSpPr>
          <p:nvPr/>
        </p:nvCxnSpPr>
        <p:spPr>
          <a:xfrm>
            <a:off x="7924800" y="191452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2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B14F-3648-4D8E-B540-4EF99725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676"/>
            <a:ext cx="9906000" cy="209550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4B7D-0A18-4953-96A4-6115FFE51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352425"/>
            <a:ext cx="11128247" cy="61398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/>
              <a:t>Titles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/>
              <a:t>3 models: full sentence titles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 noun phrase titles: often NP titles + prepositional post-modifiers (for, in, of, with)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 - </a:t>
            </a:r>
            <a:r>
              <a:rPr lang="en-US" sz="2800" i="1" dirty="0"/>
              <a:t>purpose a. intended destination </a:t>
            </a:r>
            <a:r>
              <a:rPr lang="en-US" sz="2800" dirty="0"/>
              <a:t>(for): e.g. A non-linear control design for the discrete-time multi-input bilinear systems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 - </a:t>
            </a:r>
            <a:r>
              <a:rPr lang="en-US" sz="2800" i="1" dirty="0"/>
              <a:t>instrument or specifying attributes </a:t>
            </a:r>
            <a:r>
              <a:rPr lang="en-US" sz="2800" dirty="0"/>
              <a:t>(with): e.g.  A miniature milling spindle with Active Magnetic Bearings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 - </a:t>
            </a:r>
            <a:r>
              <a:rPr lang="en-US" sz="2800" i="1" dirty="0"/>
              <a:t>part of technology, study etc. being addressed</a:t>
            </a:r>
            <a:r>
              <a:rPr lang="en-US" sz="2800" dirty="0"/>
              <a:t> (of): e.g. Mechatronic solutions of micro-actuators and positioners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 - </a:t>
            </a:r>
            <a:r>
              <a:rPr lang="en-US" sz="2800" i="1" dirty="0"/>
              <a:t>location</a:t>
            </a:r>
            <a:r>
              <a:rPr lang="en-US" sz="2800" dirty="0"/>
              <a:t> (in): e.g. Mechatronics in agricultural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09590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B9CD-99FB-4F4C-8AC1-5CF7056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201"/>
            <a:ext cx="9906000" cy="266699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D9D6-F59A-42B2-BBEB-975A8C03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42900"/>
            <a:ext cx="10361739" cy="604875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                         compound titles: NP juxtaposed on both sides of dash/colon; general  to specific pattern; 1</a:t>
            </a:r>
            <a:r>
              <a:rPr lang="en-US" sz="2800" baseline="30000" dirty="0"/>
              <a:t>st</a:t>
            </a:r>
            <a:r>
              <a:rPr lang="en-US" sz="2800" dirty="0"/>
              <a:t> NP: the area of research;</a:t>
            </a:r>
          </a:p>
          <a:p>
            <a:pPr marL="0" indent="0">
              <a:buNone/>
            </a:pPr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NP: single application/details a. interpretations of some aspects;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e.g. Bond graphs: a representation for mechatronic systems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</a:t>
            </a:r>
            <a:r>
              <a:rPr lang="en-US" sz="2800" dirty="0" err="1"/>
              <a:t>Torbol</a:t>
            </a:r>
            <a:r>
              <a:rPr lang="en-US" sz="2800" dirty="0"/>
              <a:t>: an object level robot programming language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Introductions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- CARS (Create A Research Space); J. Swales, 2004: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b="1" dirty="0"/>
              <a:t>Move 1: Establishing territory: </a:t>
            </a:r>
            <a:r>
              <a:rPr lang="en-US" dirty="0"/>
              <a:t>step 1: claiming centrality/step 2: making topic generalizations/step 3: reviewing items of previous research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Move 2: Establishing a niche: </a:t>
            </a:r>
            <a:r>
              <a:rPr lang="en-US" dirty="0"/>
              <a:t>step 1A: counter-claiming/step 1B: indicating a gap/step 1C: question-raising/step 1D: continuing a tradition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542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ECF6-AB09-415F-89A9-B0B5BD7F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201"/>
            <a:ext cx="9906000" cy="200024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B51B-DAB5-4026-8351-04420E9E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6225"/>
            <a:ext cx="10517187" cy="6252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Move 3: Occupying the niche: </a:t>
            </a:r>
            <a:r>
              <a:rPr lang="en-US" dirty="0"/>
              <a:t>step 1A: outlining purposes/step 1B: announcing present research; step 2: announcing principal findings; step 3: indicating RA structure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800" b="1" dirty="0"/>
              <a:t>Methods</a:t>
            </a:r>
          </a:p>
          <a:p>
            <a:pPr>
              <a:buFontTx/>
              <a:buChar char="-"/>
            </a:pPr>
            <a:r>
              <a:rPr lang="en-US" dirty="0"/>
              <a:t>Very (domain) specific information; the narrowest part of information hourglass structure</a:t>
            </a:r>
          </a:p>
          <a:p>
            <a:pPr>
              <a:buFontTx/>
              <a:buChar char="-"/>
            </a:pPr>
            <a:r>
              <a:rPr lang="en-US" dirty="0"/>
              <a:t>Details about materials used, substances, equipment, procedures, techniques</a:t>
            </a:r>
          </a:p>
          <a:p>
            <a:pPr>
              <a:buFontTx/>
              <a:buChar char="-"/>
            </a:pPr>
            <a:r>
              <a:rPr lang="en-US" dirty="0"/>
              <a:t>3 steps: describing materials</a:t>
            </a:r>
          </a:p>
          <a:p>
            <a:pPr marL="0" indent="0">
              <a:buNone/>
            </a:pPr>
            <a:r>
              <a:rPr lang="en-US" dirty="0"/>
              <a:t>               describing experimental methods: instrumentation, apparatus/procedures</a:t>
            </a:r>
          </a:p>
          <a:p>
            <a:pPr marL="0" indent="0">
              <a:buNone/>
            </a:pPr>
            <a:r>
              <a:rPr lang="en-US" dirty="0"/>
              <a:t>               describing numerical methods: theoretical computation, mathematical calculation etc. </a:t>
            </a:r>
          </a:p>
        </p:txBody>
      </p:sp>
    </p:spTree>
    <p:extLst>
      <p:ext uri="{BB962C8B-B14F-4D97-AF65-F5344CB8AC3E}">
        <p14:creationId xmlns:p14="http://schemas.microsoft.com/office/powerpoint/2010/main" val="7091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6896-08FE-46E8-90E2-F08E1E90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5725"/>
            <a:ext cx="9906000" cy="171450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B3B9B-CC1E-4317-9630-B9D156FCB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23850"/>
            <a:ext cx="9906000" cy="60579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>
                <a:cs typeface="Times New Roman" panose="02020603050405020304" pitchFamily="18" charset="0"/>
              </a:rPr>
              <a:t>Contents</a:t>
            </a: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cs typeface="Times New Roman" panose="02020603050405020304" pitchFamily="18" charset="0"/>
              </a:rPr>
              <a:t>Texts on science and research</a:t>
            </a:r>
          </a:p>
          <a:p>
            <a:pPr algn="just"/>
            <a:r>
              <a:rPr lang="en-US" sz="3200" dirty="0">
                <a:cs typeface="Times New Roman" panose="02020603050405020304" pitchFamily="18" charset="0"/>
              </a:rPr>
              <a:t>Definitions</a:t>
            </a:r>
          </a:p>
          <a:p>
            <a:pPr algn="just"/>
            <a:r>
              <a:rPr lang="en-US" sz="3200" dirty="0">
                <a:cs typeface="Times New Roman" panose="02020603050405020304" pitchFamily="18" charset="0"/>
              </a:rPr>
              <a:t>Classification</a:t>
            </a:r>
          </a:p>
          <a:p>
            <a:pPr algn="just"/>
            <a:r>
              <a:rPr lang="en-US" sz="3200" dirty="0">
                <a:cs typeface="Times New Roman" panose="02020603050405020304" pitchFamily="18" charset="0"/>
              </a:rPr>
              <a:t>Description of process and procedure</a:t>
            </a:r>
          </a:p>
          <a:p>
            <a:pPr algn="just"/>
            <a:r>
              <a:rPr lang="en-US" sz="3200" dirty="0">
                <a:cs typeface="Times New Roman" panose="02020603050405020304" pitchFamily="18" charset="0"/>
              </a:rPr>
              <a:t>Hypotheses</a:t>
            </a:r>
          </a:p>
        </p:txBody>
      </p:sp>
    </p:spTree>
    <p:extLst>
      <p:ext uri="{BB962C8B-B14F-4D97-AF65-F5344CB8AC3E}">
        <p14:creationId xmlns:p14="http://schemas.microsoft.com/office/powerpoint/2010/main" val="995198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D812-7B15-4A71-9B68-ED30E5BD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6000" cy="219074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84F9-29C4-43BD-8502-C8B41985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14325"/>
            <a:ext cx="9906000" cy="5903595"/>
          </a:xfrm>
        </p:spPr>
        <p:txBody>
          <a:bodyPr/>
          <a:lstStyle/>
          <a:p>
            <a:r>
              <a:rPr lang="en-US" sz="2800" b="1" dirty="0"/>
              <a:t>Results and discussion</a:t>
            </a:r>
          </a:p>
          <a:p>
            <a:pPr>
              <a:buFontTx/>
              <a:buChar char="-"/>
            </a:pPr>
            <a:r>
              <a:rPr lang="en-US" dirty="0"/>
              <a:t>Core of research paper</a:t>
            </a:r>
          </a:p>
          <a:p>
            <a:pPr>
              <a:buFontTx/>
              <a:buChar char="-"/>
            </a:pPr>
            <a:r>
              <a:rPr lang="en-US" dirty="0"/>
              <a:t>New knowledge, data, original interpretation of data</a:t>
            </a:r>
          </a:p>
          <a:p>
            <a:pPr>
              <a:buFontTx/>
              <a:buChar char="-"/>
            </a:pPr>
            <a:r>
              <a:rPr lang="en-US" dirty="0"/>
              <a:t>Results without interpretation; obtained by: identification of key findings; description of important trends; pointing out unexpected results. </a:t>
            </a:r>
          </a:p>
          <a:p>
            <a:pPr>
              <a:buFontTx/>
              <a:buChar char="-"/>
            </a:pPr>
            <a:r>
              <a:rPr lang="en-US" dirty="0"/>
              <a:t>Results’ presentation      their interpretation (Discussion section)</a:t>
            </a:r>
          </a:p>
          <a:p>
            <a:pPr>
              <a:buFontTx/>
              <a:buChar char="-"/>
            </a:pPr>
            <a:r>
              <a:rPr lang="en-US" dirty="0"/>
              <a:t>Impersonal interpretation of results</a:t>
            </a:r>
          </a:p>
          <a:p>
            <a:r>
              <a:rPr lang="en-US" sz="2800" b="1" dirty="0"/>
              <a:t>Conclusion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-short closing</a:t>
            </a:r>
          </a:p>
          <a:p>
            <a:pPr marL="0" indent="0">
              <a:buNone/>
            </a:pPr>
            <a:r>
              <a:rPr lang="en-US" dirty="0"/>
              <a:t>- functions: brief summary of the work; implications/possible applications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5B19BE-EA70-4D03-8487-1D4A28FA6901}"/>
              </a:ext>
            </a:extLst>
          </p:cNvPr>
          <p:cNvCxnSpPr>
            <a:cxnSpLocks/>
          </p:cNvCxnSpPr>
          <p:nvPr/>
        </p:nvCxnSpPr>
        <p:spPr>
          <a:xfrm>
            <a:off x="3931920" y="3429000"/>
            <a:ext cx="402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52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877B-9043-44DC-B5F4-E0CF8B48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5725"/>
            <a:ext cx="9906000" cy="257175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C63A-15BD-49A5-B72E-187FC788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42900"/>
            <a:ext cx="9906000" cy="5962650"/>
          </a:xfrm>
        </p:spPr>
        <p:txBody>
          <a:bodyPr/>
          <a:lstStyle/>
          <a:p>
            <a:r>
              <a:rPr lang="en-US" sz="2800" b="1" dirty="0"/>
              <a:t>Abstracts</a:t>
            </a:r>
          </a:p>
          <a:p>
            <a:pPr>
              <a:buFontTx/>
              <a:buChar char="-"/>
            </a:pPr>
            <a:r>
              <a:rPr lang="en-US" dirty="0"/>
              <a:t>Written after paper completion</a:t>
            </a:r>
          </a:p>
          <a:p>
            <a:pPr>
              <a:buFontTx/>
              <a:buChar char="-"/>
            </a:pPr>
            <a:r>
              <a:rPr lang="en-US" dirty="0"/>
              <a:t>Immediately after title</a:t>
            </a:r>
          </a:p>
          <a:p>
            <a:pPr>
              <a:buFontTx/>
              <a:buChar char="-"/>
            </a:pPr>
            <a:r>
              <a:rPr lang="en-US" dirty="0"/>
              <a:t>Discipline specific</a:t>
            </a:r>
          </a:p>
          <a:p>
            <a:pPr>
              <a:buFontTx/>
              <a:buChar char="-"/>
            </a:pPr>
            <a:r>
              <a:rPr lang="en-US" dirty="0"/>
              <a:t>a stand-alone piece of text</a:t>
            </a:r>
          </a:p>
          <a:p>
            <a:pPr>
              <a:buFontTx/>
              <a:buChar char="-"/>
            </a:pPr>
            <a:r>
              <a:rPr lang="en-US" dirty="0"/>
              <a:t>Organizational framework: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Research area and its importance as background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Gap(s) in the knowledge of the specific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Purpose/objectives of the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methods/procedures employed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4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7E10-5D8F-42F8-AEA4-40863ED0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201"/>
            <a:ext cx="9906000" cy="209549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8020-E05C-42A4-B720-EBA44522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71475"/>
            <a:ext cx="9906000" cy="5419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Concluding remark on work implications/importance</a:t>
            </a:r>
          </a:p>
          <a:p>
            <a:r>
              <a:rPr lang="en-US" sz="2800" b="1" dirty="0"/>
              <a:t>Extras</a:t>
            </a:r>
          </a:p>
          <a:p>
            <a:pPr>
              <a:buFontTx/>
              <a:buChar char="-"/>
            </a:pPr>
            <a:r>
              <a:rPr lang="en-US" dirty="0"/>
              <a:t>author(s) names, affiliation – right after title</a:t>
            </a:r>
          </a:p>
          <a:p>
            <a:pPr>
              <a:buFontTx/>
              <a:buChar char="-"/>
            </a:pPr>
            <a:r>
              <a:rPr lang="en-US" dirty="0"/>
              <a:t>Keywords</a:t>
            </a:r>
          </a:p>
          <a:p>
            <a:pPr>
              <a:buFontTx/>
              <a:buChar char="-"/>
            </a:pPr>
            <a:r>
              <a:rPr lang="en-US" dirty="0"/>
              <a:t>Acknowledgements – at the end of the paper</a:t>
            </a:r>
          </a:p>
          <a:p>
            <a:pPr>
              <a:buFontTx/>
              <a:buChar char="-"/>
            </a:pPr>
            <a:r>
              <a:rPr lang="en-US" dirty="0"/>
              <a:t>Bibliography/references</a:t>
            </a:r>
          </a:p>
          <a:p>
            <a:pPr>
              <a:buFontTx/>
              <a:buChar char="-"/>
            </a:pPr>
            <a:r>
              <a:rPr lang="en-US" dirty="0"/>
              <a:t>Appendices: data, visual, graphical/text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0493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A390-0EB6-4EAC-A3EE-E3CE370D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4776"/>
            <a:ext cx="9906000" cy="285750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8CE9-5BFD-43AE-8825-33C210654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90526"/>
            <a:ext cx="9906000" cy="5400674"/>
          </a:xfrm>
        </p:spPr>
        <p:txBody>
          <a:bodyPr/>
          <a:lstStyle/>
          <a:p>
            <a:r>
              <a:rPr lang="en-US" sz="3200" b="1" dirty="0"/>
              <a:t>Review articles</a:t>
            </a:r>
          </a:p>
          <a:p>
            <a:pPr>
              <a:buFontTx/>
              <a:buChar char="-"/>
            </a:pPr>
            <a:r>
              <a:rPr lang="en-US" dirty="0"/>
              <a:t>The current state of the research on a topic</a:t>
            </a:r>
          </a:p>
          <a:p>
            <a:pPr>
              <a:lnSpc>
                <a:spcPct val="100000"/>
              </a:lnSpc>
            </a:pPr>
            <a:r>
              <a:rPr lang="en-US" dirty="0"/>
              <a:t>Focused on: the main people working in a field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recent major advances and discoveries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significant gaps in the research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current debates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ideas of where research might go next</a:t>
            </a:r>
          </a:p>
          <a:p>
            <a:pPr>
              <a:buFontTx/>
              <a:buChar char="-"/>
            </a:pPr>
            <a:r>
              <a:rPr lang="en-US" dirty="0"/>
              <a:t>Basic idea about a topic</a:t>
            </a:r>
          </a:p>
        </p:txBody>
      </p:sp>
    </p:spTree>
    <p:extLst>
      <p:ext uri="{BB962C8B-B14F-4D97-AF65-F5344CB8AC3E}">
        <p14:creationId xmlns:p14="http://schemas.microsoft.com/office/powerpoint/2010/main" val="3435147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E0E1-436F-4D71-B0F3-A688471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251"/>
            <a:ext cx="9906000" cy="266699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430B-4A4D-4C1A-BF2A-D367FC89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61950"/>
            <a:ext cx="9906000" cy="6019800"/>
          </a:xfrm>
        </p:spPr>
        <p:txBody>
          <a:bodyPr/>
          <a:lstStyle/>
          <a:p>
            <a:r>
              <a:rPr lang="en-US" sz="3200" b="1" dirty="0"/>
              <a:t>Posters</a:t>
            </a:r>
          </a:p>
          <a:p>
            <a:pPr>
              <a:buFontTx/>
              <a:buChar char="-"/>
            </a:pPr>
            <a:r>
              <a:rPr lang="en-US" dirty="0"/>
              <a:t>Mix of visual a. textual information; conference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Components present: author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       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       audience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IMRDC organized information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Title, author a. affiliation, short reference list, acknowledgements a. contact information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No abstract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Graphical information, statistics, numerical data, calculations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578548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2D5F-95A2-4E5F-A257-36AD7F36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675"/>
            <a:ext cx="9906000" cy="238125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8877-B75C-4A74-880A-6FF9EB0A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04800"/>
            <a:ext cx="9906000" cy="6229350"/>
          </a:xfrm>
        </p:spPr>
        <p:txBody>
          <a:bodyPr/>
          <a:lstStyle/>
          <a:p>
            <a:r>
              <a:rPr lang="en-US" sz="2800" b="1" dirty="0"/>
              <a:t>Introduction</a:t>
            </a:r>
          </a:p>
          <a:p>
            <a:pPr>
              <a:buFontTx/>
              <a:buChar char="-"/>
            </a:pPr>
            <a:r>
              <a:rPr lang="en-US" dirty="0"/>
              <a:t>Background to the research area; own sub-heading</a:t>
            </a:r>
          </a:p>
          <a:p>
            <a:pPr>
              <a:buFontTx/>
              <a:buChar char="-"/>
            </a:pPr>
            <a:r>
              <a:rPr lang="en-US" dirty="0"/>
              <a:t>Aims/objectives; own sub-heading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sz="2800" b="1" dirty="0"/>
              <a:t>Methods</a:t>
            </a:r>
          </a:p>
          <a:p>
            <a:pPr>
              <a:buFontTx/>
              <a:buChar char="-"/>
            </a:pPr>
            <a:r>
              <a:rPr lang="en-US" dirty="0"/>
              <a:t>Snapshot of methodology/procedures</a:t>
            </a:r>
          </a:p>
          <a:p>
            <a:pPr>
              <a:buFontTx/>
              <a:buChar char="-"/>
            </a:pPr>
            <a:r>
              <a:rPr lang="en-US" dirty="0"/>
              <a:t>Bulleted/numerical list; abbreviations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sz="2800" b="1" dirty="0"/>
              <a:t>Results, discussion a. conclusion</a:t>
            </a:r>
          </a:p>
          <a:p>
            <a:pPr marL="0" indent="0">
              <a:buNone/>
            </a:pPr>
            <a:r>
              <a:rPr lang="en-US" dirty="0"/>
              <a:t>- Lists of key findings; spatially a. logically arranged: preliminary results, main results a. further/related findings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1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7836-2E90-4D33-AEC0-FD7FE2B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675"/>
            <a:ext cx="9906000" cy="352425"/>
          </a:xfrm>
        </p:spPr>
        <p:txBody>
          <a:bodyPr>
            <a:norm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F0F6-40EB-4C1D-83F6-90CE4E1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19099"/>
            <a:ext cx="10402887" cy="5847021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dirty="0">
                <a:cs typeface="Times New Roman" panose="02020603050405020304" pitchFamily="18" charset="0"/>
              </a:rPr>
              <a:t>Texts on science and research</a:t>
            </a:r>
          </a:p>
          <a:p>
            <a:r>
              <a:rPr lang="en-US" dirty="0"/>
              <a:t>Register variation: variation of language use</a:t>
            </a:r>
          </a:p>
          <a:p>
            <a:r>
              <a:rPr lang="en-US" dirty="0"/>
              <a:t>Registers: varieties typical of frequently occurring situations</a:t>
            </a:r>
          </a:p>
          <a:p>
            <a:r>
              <a:rPr lang="en-US" dirty="0"/>
              <a:t>Language functions: responses to communicative demands</a:t>
            </a:r>
          </a:p>
          <a:p>
            <a:r>
              <a:rPr lang="en-US" dirty="0"/>
              <a:t>Demands: information, social, expressive, persuasive etc. </a:t>
            </a:r>
          </a:p>
          <a:p>
            <a:r>
              <a:rPr lang="en-US" dirty="0"/>
              <a:t>Science: development of knowledge in a particular field; exchange of information</a:t>
            </a:r>
          </a:p>
          <a:p>
            <a:r>
              <a:rPr lang="en-US" i="1" dirty="0"/>
              <a:t>Informative function</a:t>
            </a:r>
            <a:r>
              <a:rPr lang="en-US" dirty="0"/>
              <a:t>: most important</a:t>
            </a:r>
          </a:p>
          <a:p>
            <a:r>
              <a:rPr lang="en-US" dirty="0"/>
              <a:t>Types of information: definitions, taxonomies, comparisons, contrast, processes (causes and effects), object descriptions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1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2F98-CE8A-4E35-8113-73C45C38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676"/>
            <a:ext cx="9906000" cy="228600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99DF-4A89-481B-82A2-6A163054E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09599"/>
            <a:ext cx="9906000" cy="5457825"/>
          </a:xfrm>
        </p:spPr>
        <p:txBody>
          <a:bodyPr/>
          <a:lstStyle/>
          <a:p>
            <a:r>
              <a:rPr lang="en-US" dirty="0"/>
              <a:t>English for Academic Purposes (EAP)</a:t>
            </a:r>
          </a:p>
          <a:p>
            <a:r>
              <a:rPr lang="en-US" dirty="0"/>
              <a:t>Language in higher education contexts: lectures, teaching a. learning activities,</a:t>
            </a:r>
          </a:p>
          <a:p>
            <a:pPr marL="0" indent="0">
              <a:buNone/>
            </a:pPr>
            <a:r>
              <a:rPr lang="en-US" dirty="0"/>
              <a:t> conferences; research contexts: meetings, seminars, journals etc. </a:t>
            </a:r>
          </a:p>
          <a:p>
            <a:r>
              <a:rPr lang="en-US" dirty="0"/>
              <a:t>Transfer knowledge</a:t>
            </a:r>
          </a:p>
          <a:p>
            <a:r>
              <a:rPr lang="en-US" dirty="0"/>
              <a:t>Communication function: transfer a. creation of knowledge in specific areas</a:t>
            </a:r>
          </a:p>
          <a:p>
            <a:r>
              <a:rPr lang="en-US" dirty="0"/>
              <a:t>Highly formal</a:t>
            </a:r>
          </a:p>
          <a:p>
            <a:r>
              <a:rPr lang="en-US" dirty="0"/>
              <a:t>EAP general features: high lexical density</a:t>
            </a:r>
          </a:p>
          <a:p>
            <a:pPr marL="0" indent="0">
              <a:buNone/>
            </a:pPr>
            <a:r>
              <a:rPr lang="en-US" dirty="0"/>
              <a:t>                                   high nominal style</a:t>
            </a:r>
          </a:p>
          <a:p>
            <a:pPr marL="0" indent="0">
              <a:buNone/>
            </a:pPr>
            <a:r>
              <a:rPr lang="en-US" dirty="0"/>
              <a:t>                                   impersonal constructions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7255-306B-4B40-9262-8291CA86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675"/>
            <a:ext cx="9906000" cy="219075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C965-79FC-48F4-95BA-8D54D75E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6" y="447674"/>
            <a:ext cx="10620374" cy="595312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Definitions</a:t>
            </a:r>
          </a:p>
          <a:p>
            <a:pPr algn="just"/>
            <a:r>
              <a:rPr lang="en-US" dirty="0"/>
              <a:t>the term defined; the class; distinguishing features</a:t>
            </a:r>
          </a:p>
          <a:p>
            <a:pPr algn="just"/>
            <a:r>
              <a:rPr lang="en-US" dirty="0"/>
              <a:t>The most common pattern:</a:t>
            </a:r>
          </a:p>
          <a:p>
            <a:pPr marL="0" indent="0" algn="just">
              <a:buNone/>
            </a:pPr>
            <a:r>
              <a:rPr lang="en-US" dirty="0"/>
              <a:t>Term defined + TO BE + class + wh-word + distinguishing features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i="1" dirty="0"/>
              <a:t>Outsourcing</a:t>
            </a:r>
            <a:r>
              <a:rPr lang="en-US" dirty="0"/>
              <a:t> is an agreement in which one company contracts-out a part of their existing internal activity to another company.</a:t>
            </a:r>
            <a:endParaRPr lang="en-US" baseline="30000" dirty="0"/>
          </a:p>
          <a:p>
            <a:pPr algn="just"/>
            <a:r>
              <a:rPr lang="en-US" dirty="0"/>
              <a:t>Grammatical features: indefinite article usually before term and class</a:t>
            </a:r>
          </a:p>
          <a:p>
            <a:pPr marL="0" indent="0" algn="just">
              <a:buNone/>
            </a:pPr>
            <a:r>
              <a:rPr lang="en-US" dirty="0"/>
              <a:t>                                    term’s particular features in relative clause; NP, VP</a:t>
            </a:r>
          </a:p>
          <a:p>
            <a:pPr marL="0" indent="0" algn="just">
              <a:buNone/>
            </a:pPr>
            <a:r>
              <a:rPr lang="en-US" dirty="0"/>
              <a:t>		               no reduction of relative clause with modal </a:t>
            </a:r>
            <a:r>
              <a:rPr lang="en-US" dirty="0" err="1"/>
              <a:t>vb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534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BE70-34A2-49F2-90CC-01657FE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675"/>
            <a:ext cx="9906000" cy="352425"/>
          </a:xfrm>
        </p:spPr>
        <p:txBody>
          <a:bodyPr>
            <a:norm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C968-77B9-4F71-9088-99ADD8F8D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19100"/>
            <a:ext cx="9906000" cy="5715000"/>
          </a:xfrm>
        </p:spPr>
        <p:txBody>
          <a:bodyPr/>
          <a:lstStyle/>
          <a:p>
            <a:r>
              <a:rPr lang="en-US" dirty="0"/>
              <a:t>Complex structures: general       specific </a:t>
            </a:r>
          </a:p>
          <a:p>
            <a:r>
              <a:rPr lang="en-US" dirty="0"/>
              <a:t>Contrastive/comparative information</a:t>
            </a:r>
          </a:p>
          <a:p>
            <a:pPr marL="0" indent="0">
              <a:buNone/>
            </a:pPr>
            <a:r>
              <a:rPr lang="en-US" dirty="0"/>
              <a:t>e.g. Given a set of documents, clustering is the task of coming up with a good grouping of the documents based on their contents. It is similar to arranging books on a bookshelf according to their topic.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Classification</a:t>
            </a:r>
          </a:p>
          <a:p>
            <a:r>
              <a:rPr lang="en-US" dirty="0"/>
              <a:t>Terms being classed; criterion</a:t>
            </a:r>
          </a:p>
          <a:p>
            <a:r>
              <a:rPr lang="en-US" dirty="0"/>
              <a:t>Classifying vb.: passive voice, modal </a:t>
            </a:r>
            <a:r>
              <a:rPr lang="en-US" dirty="0" err="1"/>
              <a:t>vbs</a:t>
            </a:r>
            <a:r>
              <a:rPr lang="en-US" dirty="0"/>
              <a:t> (may be split, can be classified etc.)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8BD788-42FF-4127-8619-1754C4A47492}"/>
              </a:ext>
            </a:extLst>
          </p:cNvPr>
          <p:cNvCxnSpPr>
            <a:cxnSpLocks/>
          </p:cNvCxnSpPr>
          <p:nvPr/>
        </p:nvCxnSpPr>
        <p:spPr>
          <a:xfrm>
            <a:off x="4838700" y="723900"/>
            <a:ext cx="48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0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C4A0-A98E-4510-B6E5-2574920D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201"/>
            <a:ext cx="9906000" cy="209549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3E93-F4CB-4F6E-96EE-C18BABBE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28649"/>
            <a:ext cx="9906000" cy="5724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One sentence classification, no class naming</a:t>
            </a:r>
          </a:p>
          <a:p>
            <a:pPr marL="0" indent="0">
              <a:buNone/>
            </a:pPr>
            <a:r>
              <a:rPr lang="en-US" dirty="0"/>
              <a:t>e.g. The following are classes of commonly-used powered industrial trucks. This classification does not include all powered industrial trucks covered by the OSHA standard.</a:t>
            </a:r>
          </a:p>
          <a:p>
            <a:pPr>
              <a:buFontTx/>
              <a:buChar char="-"/>
            </a:pPr>
            <a:r>
              <a:rPr lang="en-US" dirty="0"/>
              <a:t>One sentence classification with criterion and classes</a:t>
            </a:r>
          </a:p>
          <a:p>
            <a:pPr marL="0" indent="0">
              <a:buNone/>
            </a:pPr>
            <a:r>
              <a:rPr lang="en-US" dirty="0"/>
              <a:t>e.g. By the quantity of carbon they emit, energy sources can be split into: carbon-intensive and carbon-free energy sources.</a:t>
            </a:r>
          </a:p>
          <a:p>
            <a:pPr marL="0" indent="0">
              <a:buNone/>
            </a:pPr>
            <a:r>
              <a:rPr lang="en-US" dirty="0"/>
              <a:t>- Complex classification, with criterion, classes, expanded explanation</a:t>
            </a:r>
          </a:p>
        </p:txBody>
      </p:sp>
    </p:spTree>
    <p:extLst>
      <p:ext uri="{BB962C8B-B14F-4D97-AF65-F5344CB8AC3E}">
        <p14:creationId xmlns:p14="http://schemas.microsoft.com/office/powerpoint/2010/main" val="10846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E89-989F-481B-BBFE-4F8D5C76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675"/>
            <a:ext cx="9906000" cy="276225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41A6-D7F1-4308-93DA-E86F60B0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9575"/>
            <a:ext cx="10555287" cy="591502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Description of process and procedure</a:t>
            </a:r>
          </a:p>
          <a:p>
            <a:r>
              <a:rPr lang="en-US" dirty="0"/>
              <a:t>General process: present simple, passive voice, no </a:t>
            </a:r>
            <a:r>
              <a:rPr lang="en-US" i="1" dirty="0"/>
              <a:t>by-agent</a:t>
            </a:r>
          </a:p>
          <a:p>
            <a:r>
              <a:rPr lang="en-US" dirty="0"/>
              <a:t>If </a:t>
            </a:r>
            <a:r>
              <a:rPr lang="en-US" i="1" dirty="0"/>
              <a:t>by-agent </a:t>
            </a:r>
            <a:r>
              <a:rPr lang="en-US" dirty="0"/>
              <a:t>present: process (see e.g.)</a:t>
            </a:r>
          </a:p>
          <a:p>
            <a:r>
              <a:rPr lang="en-US" dirty="0"/>
              <a:t>Combination of definition elements, classification, process description (see e.g.)</a:t>
            </a:r>
          </a:p>
          <a:p>
            <a:r>
              <a:rPr lang="en-US" dirty="0"/>
              <a:t>Sequencing, sequence markers (see e.g.)</a:t>
            </a:r>
          </a:p>
          <a:p>
            <a:r>
              <a:rPr lang="en-US" dirty="0"/>
              <a:t>Instructions: process to be executed: imperative</a:t>
            </a:r>
          </a:p>
          <a:p>
            <a:r>
              <a:rPr lang="en-US" dirty="0"/>
              <a:t>Lab/experimental reports</a:t>
            </a:r>
          </a:p>
          <a:p>
            <a:r>
              <a:rPr lang="en-US" dirty="0" err="1"/>
              <a:t>Vb</a:t>
            </a:r>
            <a:r>
              <a:rPr lang="en-US" dirty="0"/>
              <a:t>: past tense</a:t>
            </a:r>
          </a:p>
          <a:p>
            <a:r>
              <a:rPr lang="en-US" dirty="0"/>
              <a:t>Generalizations, conclusions, present results: present perfect, present simple (see e.g.)</a:t>
            </a:r>
          </a:p>
        </p:txBody>
      </p:sp>
    </p:spTree>
    <p:extLst>
      <p:ext uri="{BB962C8B-B14F-4D97-AF65-F5344CB8AC3E}">
        <p14:creationId xmlns:p14="http://schemas.microsoft.com/office/powerpoint/2010/main" val="59556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9022-9D1A-4A63-8AAB-6C1CF77A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4776"/>
            <a:ext cx="9906000" cy="285750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45B5-13C7-4771-B0B1-78E26A40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61975"/>
            <a:ext cx="9906000" cy="5229225"/>
          </a:xfrm>
        </p:spPr>
        <p:txBody>
          <a:bodyPr/>
          <a:lstStyle/>
          <a:p>
            <a:r>
              <a:rPr lang="en-US" dirty="0"/>
              <a:t>Most frequent </a:t>
            </a:r>
            <a:r>
              <a:rPr lang="en-US" dirty="0" err="1"/>
              <a:t>vbs</a:t>
            </a:r>
            <a:r>
              <a:rPr lang="en-US" dirty="0"/>
              <a:t>/expressions of description:</a:t>
            </a:r>
          </a:p>
          <a:p>
            <a:pPr>
              <a:buFontTx/>
              <a:buChar char="-"/>
            </a:pPr>
            <a:r>
              <a:rPr lang="en-US" dirty="0"/>
              <a:t>Be used for;</a:t>
            </a:r>
          </a:p>
          <a:p>
            <a:pPr>
              <a:buFontTx/>
              <a:buChar char="-"/>
            </a:pPr>
            <a:r>
              <a:rPr lang="en-US" dirty="0"/>
              <a:t>Verb + </a:t>
            </a:r>
            <a:r>
              <a:rPr lang="en-US" dirty="0" err="1"/>
              <a:t>ing</a:t>
            </a:r>
            <a:r>
              <a:rPr lang="en-US" dirty="0"/>
              <a:t>-clause: amount to, be associated with/associate NP with, be based on/base NP on, consist of, describe, be to do with, be engaged in/engage NP in, entail, be found by, include, involve, be involved in/involve NP in;</a:t>
            </a:r>
          </a:p>
          <a:p>
            <a:pPr>
              <a:buFontTx/>
              <a:buChar char="-"/>
            </a:pPr>
            <a:r>
              <a:rPr lang="en-US" dirty="0"/>
              <a:t>Verb + NP + </a:t>
            </a:r>
            <a:r>
              <a:rPr lang="en-US" dirty="0" err="1"/>
              <a:t>ing</a:t>
            </a:r>
            <a:r>
              <a:rPr lang="en-US" dirty="0"/>
              <a:t>-clause: account of, amount to, be associated with/associate NP with, be based on/base NP on, consist of, describe, depict, detect, be to do with, discover, entail, find, hide, highlight, identify, ignore, include, involve, be involved in/involve NP in, leave, photograph, record.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9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1343</TotalTime>
  <Words>1714</Words>
  <Application>Microsoft Office PowerPoint</Application>
  <PresentationFormat>Widescreen</PresentationFormat>
  <Paragraphs>212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Tw Cen MT</vt:lpstr>
      <vt:lpstr>Wingdings</vt:lpstr>
      <vt:lpstr>1_Circuit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DOCUMENTS ELABORATION</dc:title>
  <dc:creator>Monica Negoescu</dc:creator>
  <cp:lastModifiedBy>Monica Negoescu</cp:lastModifiedBy>
  <cp:revision>51</cp:revision>
  <dcterms:created xsi:type="dcterms:W3CDTF">2017-12-07T14:46:48Z</dcterms:created>
  <dcterms:modified xsi:type="dcterms:W3CDTF">2019-11-29T14:55:08Z</dcterms:modified>
</cp:coreProperties>
</file>