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3FE7-5BEF-4DE1-803D-8D7F7B6E5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600201"/>
            <a:ext cx="8791575" cy="2609848"/>
          </a:xfrm>
        </p:spPr>
        <p:txBody>
          <a:bodyPr/>
          <a:lstStyle/>
          <a:p>
            <a:pPr algn="ctr"/>
            <a:r>
              <a:rPr lang="en-US" dirty="0"/>
              <a:t>TECHNICAL DOCUMENTS ELABORATION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EA0D9-9AF4-42D8-9850-1B998947D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676774"/>
            <a:ext cx="8791575" cy="5810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26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F2F9-01C2-45A0-8718-0976E589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6200"/>
            <a:ext cx="9905998" cy="209550"/>
          </a:xfrm>
        </p:spPr>
        <p:txBody>
          <a:bodyPr>
            <a:normAutofit fontScale="90000"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TECHNICAL DOCUMENTS ELABORATION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F4D51-315B-4910-B4A1-D21CEE8CC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85750"/>
            <a:ext cx="9905999" cy="55054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Hedges and boosters</a:t>
            </a:r>
          </a:p>
          <a:p>
            <a:pPr>
              <a:buFontTx/>
              <a:buChar char="-"/>
            </a:pPr>
            <a:r>
              <a:rPr lang="en-US" dirty="0"/>
              <a:t>Linguistic resources employed to withhold commitment to the given information</a:t>
            </a:r>
          </a:p>
          <a:p>
            <a:pPr>
              <a:buFontTx/>
              <a:buChar char="-"/>
            </a:pPr>
            <a:r>
              <a:rPr lang="en-US" dirty="0"/>
              <a:t>Classes: epistemic modal verbs: can, may, might, could, will, would and negatives</a:t>
            </a:r>
          </a:p>
          <a:p>
            <a:pPr marL="0" indent="0">
              <a:buNone/>
            </a:pPr>
            <a:r>
              <a:rPr lang="en-US" dirty="0"/>
              <a:t>               epistemic adjectives/adverbs: perhaps, maybe, possibly, probably, possible, probable, improbable etc.</a:t>
            </a:r>
          </a:p>
          <a:p>
            <a:pPr marL="0" indent="0">
              <a:buNone/>
            </a:pPr>
            <a:r>
              <a:rPr lang="en-US" dirty="0"/>
              <a:t>               other words with epistemic connotation</a:t>
            </a:r>
          </a:p>
          <a:p>
            <a:pPr marL="0" indent="0">
              <a:buNone/>
            </a:pPr>
            <a:r>
              <a:rPr lang="en-US" dirty="0"/>
              <a:t>Boosters</a:t>
            </a:r>
          </a:p>
          <a:p>
            <a:pPr marL="0" indent="0">
              <a:buNone/>
            </a:pPr>
            <a:r>
              <a:rPr lang="en-US" dirty="0"/>
              <a:t>- certainty; few alternative views; close down of the dialogue between writer a. </a:t>
            </a:r>
            <a:r>
              <a:rPr lang="en-US"/>
              <a:t>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09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513A-5167-428B-B715-3D3F3A3F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361950"/>
          </a:xfrm>
        </p:spPr>
        <p:txBody>
          <a:bodyPr>
            <a:normAutofit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TECHNICAL DOCUMENTS ELABORATION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CE55F-36F0-4038-9922-2D18A9967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6" y="295275"/>
            <a:ext cx="10991850" cy="6248400"/>
          </a:xfrm>
        </p:spPr>
        <p:txBody>
          <a:bodyPr>
            <a:normAutofit/>
          </a:bodyPr>
          <a:lstStyle/>
          <a:p>
            <a:r>
              <a:rPr lang="de-DE" sz="3200" dirty="0"/>
              <a:t>Formulaic language</a:t>
            </a:r>
          </a:p>
          <a:p>
            <a:pPr>
              <a:buFontTx/>
              <a:buChar char="-"/>
            </a:pPr>
            <a:r>
              <a:rPr lang="ro-RO" dirty="0"/>
              <a:t>Repetitive co-occurring expressions</a:t>
            </a:r>
          </a:p>
          <a:p>
            <a:pPr>
              <a:buFontTx/>
              <a:buChar char="-"/>
            </a:pPr>
            <a:r>
              <a:rPr lang="ro-RO" dirty="0"/>
              <a:t>Fixed combination of two or more words: idiomatic (give smb. a hand)</a:t>
            </a:r>
          </a:p>
          <a:p>
            <a:pPr marL="0" indent="0">
              <a:buNone/>
            </a:pPr>
            <a:r>
              <a:rPr lang="ro-RO" dirty="0"/>
              <a:t>                                                               </a:t>
            </a:r>
            <a:r>
              <a:rPr lang="ro-RO" b="1" dirty="0"/>
              <a:t>non-idiomatic</a:t>
            </a:r>
          </a:p>
          <a:p>
            <a:pPr>
              <a:buFontTx/>
              <a:buChar char="-"/>
            </a:pPr>
            <a:r>
              <a:rPr lang="ro-RO" dirty="0"/>
              <a:t>often part-sentences or phrases; </a:t>
            </a:r>
          </a:p>
          <a:p>
            <a:pPr>
              <a:buFontTx/>
              <a:buChar char="-"/>
            </a:pPr>
            <a:r>
              <a:rPr lang="ro-RO" dirty="0"/>
              <a:t>Functions: </a:t>
            </a:r>
            <a:r>
              <a:rPr lang="en-US" dirty="0"/>
              <a:t>in organizing discourse a. information: e.g. </a:t>
            </a:r>
            <a:r>
              <a:rPr lang="en-US" i="1" dirty="0"/>
              <a:t>as shown in figure; in the beginning of; at the end of; in the next section; this paper is organized as follows; the remainder of this paper; the rest of the paper.</a:t>
            </a:r>
          </a:p>
          <a:p>
            <a:pPr marL="0" indent="0">
              <a:buNone/>
            </a:pPr>
            <a:r>
              <a:rPr lang="en-US" i="1" dirty="0"/>
              <a:t>                  </a:t>
            </a:r>
            <a:r>
              <a:rPr lang="en-US" dirty="0"/>
              <a:t>introduce topic/problem: e.g. </a:t>
            </a:r>
            <a:r>
              <a:rPr lang="en-US" i="1" dirty="0"/>
              <a:t>the purpose of the present study was/is; the aim of this study; the objectives of this study were/are; to determine the effects of; used in this study; we show that; in the context of; the fact that</a:t>
            </a:r>
            <a:r>
              <a:rPr lang="en-US" dirty="0"/>
              <a:t>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8191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B904-BB46-4FE9-99AD-ACE6F2B9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5726"/>
            <a:ext cx="9905998" cy="171450"/>
          </a:xfrm>
        </p:spPr>
        <p:txBody>
          <a:bodyPr>
            <a:normAutofit fontScale="90000"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TECHNICAL DOCUMENTS ELABORATION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8AA70-3E4B-483F-A907-540EAD1CB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81000"/>
            <a:ext cx="10583863" cy="6057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problem-solution information structuring: e.g. </a:t>
            </a:r>
            <a:r>
              <a:rPr lang="en-US" i="1" dirty="0"/>
              <a:t>if…then; assuming that…then; as a consequence; in consequence; as a result; the effect of; with respect to the… . </a:t>
            </a:r>
          </a:p>
          <a:p>
            <a:pPr marL="0" indent="0">
              <a:buNone/>
            </a:pPr>
            <a:r>
              <a:rPr lang="en-US" i="1" dirty="0"/>
              <a:t>                     </a:t>
            </a:r>
            <a:r>
              <a:rPr lang="en-US" dirty="0"/>
              <a:t>presenting/introducing new knowledge: e.g. </a:t>
            </a:r>
            <a:r>
              <a:rPr lang="en-US" i="1" dirty="0"/>
              <a:t>it has been shown that; it has been suggested that; little is known; little progress has been made; in the sense that; studies have shown that.</a:t>
            </a:r>
          </a:p>
          <a:p>
            <a:pPr marL="0" indent="0">
              <a:buNone/>
            </a:pPr>
            <a:r>
              <a:rPr lang="en-US" i="1" dirty="0"/>
              <a:t>                     </a:t>
            </a:r>
            <a:r>
              <a:rPr lang="en-US" dirty="0"/>
              <a:t>to focus/draw attention on/to information</a:t>
            </a:r>
            <a:r>
              <a:rPr lang="en-US" i="1" dirty="0"/>
              <a:t>: </a:t>
            </a:r>
            <a:r>
              <a:rPr lang="en-US" dirty="0"/>
              <a:t>e.g. </a:t>
            </a:r>
            <a:r>
              <a:rPr lang="en-US" i="1" dirty="0"/>
              <a:t>it is difficult/important to; we need to; it is advisable to; it can be calculated; can be determined by; are (more) likely to; it is possible to; is given by; is proportional to; can be used to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i="1" dirty="0"/>
              <a:t>                      </a:t>
            </a:r>
            <a:r>
              <a:rPr lang="en-US" dirty="0"/>
              <a:t>showing ability: e.g. </a:t>
            </a:r>
            <a:r>
              <a:rPr lang="en-US" i="1" dirty="0"/>
              <a:t>can be determined/calculated/estimated/used; it is possible to; must be stored.</a:t>
            </a:r>
          </a:p>
        </p:txBody>
      </p:sp>
    </p:spTree>
    <p:extLst>
      <p:ext uri="{BB962C8B-B14F-4D97-AF65-F5344CB8AC3E}">
        <p14:creationId xmlns:p14="http://schemas.microsoft.com/office/powerpoint/2010/main" val="218200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CA08-7132-4056-9F28-CA9E60965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5726"/>
            <a:ext cx="9905998" cy="247650"/>
          </a:xfrm>
        </p:spPr>
        <p:txBody>
          <a:bodyPr>
            <a:normAutofit fontScale="90000"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TECHNICAL DOCUMENTS ELABORATION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2DEB3-CC1A-4166-8932-52E1EA55D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33376"/>
            <a:ext cx="10402888" cy="610552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                        quantity/mathematical lexical sequences: e.g. </a:t>
            </a:r>
            <a:r>
              <a:rPr lang="en-US" i="1" dirty="0"/>
              <a:t>and the number of; at the rate of; by a factor of; degrees of freedom of; expressed in terms of; of the number of; the magnitude of; the rate at which; the ratio/square/value of the; as a function of.</a:t>
            </a:r>
          </a:p>
          <a:p>
            <a:pPr algn="just">
              <a:buFontTx/>
              <a:buChar char="-"/>
            </a:pPr>
            <a:r>
              <a:rPr lang="en-US" dirty="0"/>
              <a:t>multifunctional: e.g. </a:t>
            </a:r>
            <a:r>
              <a:rPr lang="en-US" i="1" dirty="0"/>
              <a:t>on the other hand        </a:t>
            </a:r>
            <a:r>
              <a:rPr lang="en-US" dirty="0"/>
              <a:t>showing comparison/contrast</a:t>
            </a:r>
          </a:p>
          <a:p>
            <a:pPr marL="0" indent="0" algn="just">
              <a:buNone/>
            </a:pPr>
            <a:r>
              <a:rPr lang="en-US" i="1" dirty="0"/>
              <a:t>                                                                </a:t>
            </a:r>
            <a:r>
              <a:rPr lang="en-US" dirty="0"/>
              <a:t>signal for topic change</a:t>
            </a:r>
          </a:p>
          <a:p>
            <a:pPr algn="just"/>
            <a:r>
              <a:rPr lang="en-US" sz="3200" dirty="0"/>
              <a:t>Tenses in academic texts</a:t>
            </a:r>
          </a:p>
          <a:p>
            <a:pPr marL="457200" indent="-457200" algn="just">
              <a:buAutoNum type="alphaLcPeriod"/>
            </a:pPr>
            <a:r>
              <a:rPr lang="en-US" dirty="0"/>
              <a:t>Present tenses</a:t>
            </a:r>
          </a:p>
          <a:p>
            <a:pPr algn="just">
              <a:buFontTx/>
              <a:buChar char="-"/>
            </a:pPr>
            <a:r>
              <a:rPr lang="en-US" dirty="0"/>
              <a:t>Present tense simple/present perfect (passive a. active)</a:t>
            </a:r>
          </a:p>
          <a:p>
            <a:pPr algn="just">
              <a:buFontTx/>
              <a:buChar char="-"/>
            </a:pPr>
            <a:r>
              <a:rPr lang="en-US" dirty="0"/>
              <a:t>Meaning: to refer to relevant literature; to introduce/describe research area; to provide relevant background information; to identify a gap a. introduce the current work</a:t>
            </a:r>
          </a:p>
          <a:p>
            <a:pPr marL="0" indent="0" algn="just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A02E6B-1FC7-4569-B42A-BFE11FB4F1DA}"/>
              </a:ext>
            </a:extLst>
          </p:cNvPr>
          <p:cNvCxnSpPr>
            <a:cxnSpLocks/>
          </p:cNvCxnSpPr>
          <p:nvPr/>
        </p:nvCxnSpPr>
        <p:spPr>
          <a:xfrm>
            <a:off x="5953125" y="2352675"/>
            <a:ext cx="619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2F4132-5A32-412C-A8EE-E75E0B94ACB3}"/>
              </a:ext>
            </a:extLst>
          </p:cNvPr>
          <p:cNvCxnSpPr>
            <a:cxnSpLocks/>
          </p:cNvCxnSpPr>
          <p:nvPr/>
        </p:nvCxnSpPr>
        <p:spPr>
          <a:xfrm>
            <a:off x="5953125" y="2352676"/>
            <a:ext cx="619125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3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327D-8899-4458-88A3-12C0EBB2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5726"/>
            <a:ext cx="9905998" cy="152399"/>
          </a:xfrm>
        </p:spPr>
        <p:txBody>
          <a:bodyPr>
            <a:normAutofit fontScale="90000"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TECHNICAL DOCUMENTS ELABORATION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CB35F-C94E-4A4C-A27E-FA97B541A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71474"/>
            <a:ext cx="10479088" cy="61055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Present knowledge, general features of materials used; information expected to hold over time (scientific truth); to refer to visual data; to summarize current work; to interpret results; to suggest implications/applications of current work.</a:t>
            </a:r>
          </a:p>
          <a:p>
            <a:pPr marL="0" indent="0">
              <a:buNone/>
            </a:pPr>
            <a:r>
              <a:rPr lang="en-US" dirty="0"/>
              <a:t>b. Past tenses</a:t>
            </a:r>
          </a:p>
          <a:p>
            <a:pPr>
              <a:buFontTx/>
              <a:buChar char="-"/>
            </a:pPr>
            <a:r>
              <a:rPr lang="en-US" dirty="0"/>
              <a:t>Past tense simple (active a. passive)</a:t>
            </a:r>
          </a:p>
          <a:p>
            <a:pPr algn="just">
              <a:buFontTx/>
              <a:buChar char="-"/>
            </a:pPr>
            <a:r>
              <a:rPr lang="en-US" dirty="0"/>
              <a:t>Meaning: to provide background information from previous research/ relevant literature; to describe specific results of an experiment a. to summarize results of research; to describe methods/procedures/materials used in a particular experiment; to describe specific steps of an experiment.</a:t>
            </a:r>
          </a:p>
          <a:p>
            <a:pPr marL="0" indent="0" algn="just">
              <a:buNone/>
            </a:pPr>
            <a:r>
              <a:rPr lang="en-US" dirty="0"/>
              <a:t>c. The imperative</a:t>
            </a:r>
          </a:p>
          <a:p>
            <a:pPr algn="just">
              <a:buFontTx/>
              <a:buChar char="-"/>
            </a:pPr>
            <a:r>
              <a:rPr lang="en-US" dirty="0"/>
              <a:t>meaning: to direct attention towards graphical display of data; to change direction of argument; to direct the reader on a specific line of reasoning; to introduce/define parameters in calculations</a:t>
            </a:r>
          </a:p>
        </p:txBody>
      </p:sp>
    </p:spTree>
    <p:extLst>
      <p:ext uri="{BB962C8B-B14F-4D97-AF65-F5344CB8AC3E}">
        <p14:creationId xmlns:p14="http://schemas.microsoft.com/office/powerpoint/2010/main" val="182709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5C7C-14F5-41E2-B2CD-731A6F3E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5250"/>
            <a:ext cx="9905998" cy="200025"/>
          </a:xfrm>
        </p:spPr>
        <p:txBody>
          <a:bodyPr>
            <a:normAutofit fontScale="90000"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TECHNICAL DOCUMENTS ELABORATION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7F7A6-E527-4B5F-9DFF-E6F6F5987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95275"/>
            <a:ext cx="9905999" cy="5495926"/>
          </a:xfrm>
        </p:spPr>
        <p:txBody>
          <a:bodyPr/>
          <a:lstStyle/>
          <a:p>
            <a:pPr algn="just"/>
            <a:r>
              <a:rPr lang="en-US" sz="3200" dirty="0"/>
              <a:t>Disciplinary variation</a:t>
            </a:r>
          </a:p>
          <a:p>
            <a:pPr marL="0" indent="0" algn="just">
              <a:buNone/>
            </a:pPr>
            <a:r>
              <a:rPr lang="en-US" dirty="0"/>
              <a:t>- Highly discipline dependent; within particular communities, response to the recurrent communicative situations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42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995F-3431-4F71-9425-7DC0D6D0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5726"/>
            <a:ext cx="9905998" cy="190500"/>
          </a:xfrm>
        </p:spPr>
        <p:txBody>
          <a:bodyPr>
            <a:normAutofit fontScale="90000"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TECHNICAL DOCUMENTS ELABORATION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5359-5741-444E-8F6B-20CF9F4A6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52424"/>
            <a:ext cx="9905999" cy="6105525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The interpersonal function of science discourse</a:t>
            </a:r>
          </a:p>
          <a:p>
            <a:pPr algn="just">
              <a:buFontTx/>
              <a:buChar char="-"/>
            </a:pPr>
            <a:r>
              <a:rPr lang="en-US" dirty="0"/>
              <a:t>Aspects of written communication: authorial voice</a:t>
            </a:r>
          </a:p>
          <a:p>
            <a:pPr marL="0" indent="0" algn="just">
              <a:buNone/>
            </a:pPr>
            <a:r>
              <a:rPr lang="en-US" dirty="0"/>
              <a:t>                                                    reader reference</a:t>
            </a:r>
          </a:p>
          <a:p>
            <a:pPr marL="0" indent="0" algn="just">
              <a:buNone/>
            </a:pPr>
            <a:r>
              <a:rPr lang="en-US" dirty="0"/>
              <a:t>                                                    reference to shared knowledge</a:t>
            </a:r>
          </a:p>
          <a:p>
            <a:pPr marL="0" indent="0" algn="just">
              <a:buNone/>
            </a:pPr>
            <a:r>
              <a:rPr lang="en-US" dirty="0"/>
              <a:t>                                                    attitude markers</a:t>
            </a:r>
          </a:p>
          <a:p>
            <a:pPr marL="0" indent="0" algn="just">
              <a:buNone/>
            </a:pPr>
            <a:r>
              <a:rPr lang="en-US" dirty="0"/>
              <a:t>                                                    directives</a:t>
            </a:r>
          </a:p>
          <a:p>
            <a:pPr marL="0" indent="0" algn="just">
              <a:buNone/>
            </a:pPr>
            <a:r>
              <a:rPr lang="en-US" dirty="0"/>
              <a:t>                                                    hedges and boosters</a:t>
            </a:r>
          </a:p>
          <a:p>
            <a:pPr marL="0" indent="0" algn="just">
              <a:buNone/>
            </a:pPr>
            <a:r>
              <a:rPr lang="en-US" b="1" dirty="0"/>
              <a:t>Author a. reader</a:t>
            </a:r>
          </a:p>
          <a:p>
            <a:pPr algn="just">
              <a:buFontTx/>
              <a:buChar char="-"/>
            </a:pPr>
            <a:r>
              <a:rPr lang="en-US" dirty="0"/>
              <a:t>I/we: community acceptance, membership to the expert community</a:t>
            </a:r>
          </a:p>
          <a:p>
            <a:pPr algn="just">
              <a:buFontTx/>
              <a:buChar char="-"/>
            </a:pPr>
            <a:r>
              <a:rPr lang="en-US" dirty="0"/>
              <a:t>Written science: identity creator </a:t>
            </a:r>
          </a:p>
          <a:p>
            <a:pPr algn="just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0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7C58-9BF4-4369-8191-5ECA288F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5725"/>
            <a:ext cx="9905998" cy="238125"/>
          </a:xfrm>
        </p:spPr>
        <p:txBody>
          <a:bodyPr>
            <a:normAutofit fontScale="90000"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TECHNICAL DOCUMENTS ELABORATION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97726-459D-46D2-A5E8-41F2AF3B1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23850"/>
            <a:ext cx="9905999" cy="5467351"/>
          </a:xfrm>
        </p:spPr>
        <p:txBody>
          <a:bodyPr/>
          <a:lstStyle/>
          <a:p>
            <a:pPr algn="just">
              <a:buFontTx/>
              <a:buChar char="-"/>
            </a:pPr>
            <a:r>
              <a:rPr lang="en-US" dirty="0"/>
              <a:t>abstracts, introductory steps, results discussion, conclusion</a:t>
            </a:r>
          </a:p>
          <a:p>
            <a:pPr marL="0" indent="0" algn="just">
              <a:buNone/>
            </a:pPr>
            <a:r>
              <a:rPr lang="en-US" b="1" dirty="0"/>
              <a:t>Shared knowledge</a:t>
            </a:r>
          </a:p>
          <a:p>
            <a:pPr algn="just">
              <a:buFontTx/>
              <a:buChar char="-"/>
            </a:pPr>
            <a:r>
              <a:rPr lang="en-US" dirty="0"/>
              <a:t>Content specialized knowledge, methods of research, instruments specific to work done</a:t>
            </a:r>
          </a:p>
          <a:p>
            <a:pPr algn="just">
              <a:buFontTx/>
              <a:buChar char="-"/>
            </a:pPr>
            <a:r>
              <a:rPr lang="en-US" dirty="0"/>
              <a:t>Purpose: demonstrate own expertise in the field</a:t>
            </a:r>
          </a:p>
          <a:p>
            <a:pPr marL="0" indent="0" algn="just">
              <a:buNone/>
            </a:pPr>
            <a:r>
              <a:rPr lang="en-US" dirty="0"/>
              <a:t>                to acknowledge previous work</a:t>
            </a:r>
          </a:p>
          <a:p>
            <a:pPr marL="0" indent="0" algn="just">
              <a:buNone/>
            </a:pPr>
            <a:r>
              <a:rPr lang="en-US" dirty="0"/>
              <a:t>                to identify gaps in the existing body of knowledge</a:t>
            </a:r>
          </a:p>
          <a:p>
            <a:pPr marL="0" indent="0" algn="just">
              <a:buNone/>
            </a:pPr>
            <a:r>
              <a:rPr lang="en-US" dirty="0"/>
              <a:t>                to select their target audience</a:t>
            </a:r>
          </a:p>
          <a:p>
            <a:pPr marL="0" indent="0" algn="just">
              <a:buNone/>
            </a:pPr>
            <a:r>
              <a:rPr lang="en-US" dirty="0"/>
              <a:t>- items: as usual; of course; naturally; it is known/well-known/unknown etc.</a:t>
            </a:r>
          </a:p>
        </p:txBody>
      </p:sp>
    </p:spTree>
    <p:extLst>
      <p:ext uri="{BB962C8B-B14F-4D97-AF65-F5344CB8AC3E}">
        <p14:creationId xmlns:p14="http://schemas.microsoft.com/office/powerpoint/2010/main" val="421174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8718-1A09-46F4-8CA2-A0FCC124A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6200"/>
            <a:ext cx="9905998" cy="200025"/>
          </a:xfrm>
        </p:spPr>
        <p:txBody>
          <a:bodyPr>
            <a:normAutofit fontScale="90000"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TECHNICAL DOCUMENTS ELABORATION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F4932-9490-4EEB-8D91-5F869F22E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76225"/>
            <a:ext cx="9905999" cy="55149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Directives and attitude markers</a:t>
            </a:r>
          </a:p>
          <a:p>
            <a:pPr marL="0" indent="0">
              <a:buNone/>
            </a:pPr>
            <a:r>
              <a:rPr lang="en-US" dirty="0"/>
              <a:t>- Own attitude to the facts/activities presented</a:t>
            </a:r>
          </a:p>
          <a:p>
            <a:pPr marL="0" indent="0">
              <a:buNone/>
            </a:pPr>
            <a:r>
              <a:rPr lang="en-US" dirty="0"/>
              <a:t>e.g. admittedly, agree, amazing, astonished, curious, disappointed, essential, hopefully, remarkably, striking, interesting etc. </a:t>
            </a:r>
          </a:p>
          <a:p>
            <a:pPr marL="0" indent="0">
              <a:buNone/>
            </a:pPr>
            <a:r>
              <a:rPr lang="en-US" dirty="0"/>
              <a:t>Directives</a:t>
            </a:r>
          </a:p>
          <a:p>
            <a:pPr>
              <a:buFontTx/>
              <a:buChar char="-"/>
            </a:pPr>
            <a:r>
              <a:rPr lang="en-US" dirty="0"/>
              <a:t>How to proceed next</a:t>
            </a:r>
          </a:p>
          <a:p>
            <a:pPr>
              <a:buFontTx/>
              <a:buChar char="-"/>
            </a:pPr>
            <a:r>
              <a:rPr lang="en-US" dirty="0"/>
              <a:t>markers: consider that; it is important; let us; has to be recognized; refer to</a:t>
            </a:r>
          </a:p>
        </p:txBody>
      </p:sp>
    </p:spTree>
    <p:extLst>
      <p:ext uri="{BB962C8B-B14F-4D97-AF65-F5344CB8AC3E}">
        <p14:creationId xmlns:p14="http://schemas.microsoft.com/office/powerpoint/2010/main" val="2211553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375</TotalTime>
  <Words>902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TECHNICAL DOCUMENTS ELABORATION</vt:lpstr>
      <vt:lpstr>TECHNICAL DOCUMENTS ELABORATION</vt:lpstr>
      <vt:lpstr>TECHNICAL DOCUMENTS ELABORATION</vt:lpstr>
      <vt:lpstr>TECHNICAL DOCUMENTS ELABORATION</vt:lpstr>
      <vt:lpstr>TECHNICAL DOCUMENTS ELABORATION</vt:lpstr>
      <vt:lpstr>TECHNICAL DOCUMENTS ELABORATION</vt:lpstr>
      <vt:lpstr>TECHNICAL DOCUMENTS ELABORATION</vt:lpstr>
      <vt:lpstr>TECHNICAL DOCUMENTS ELABORATION</vt:lpstr>
      <vt:lpstr>TECHNICAL DOCUMENTS ELABORATION</vt:lpstr>
      <vt:lpstr>TECHNICAL DOCUMENTS ELABORATION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DOCUMENTS ELABORATION</dc:title>
  <dc:creator>Monica Negoescu</dc:creator>
  <cp:lastModifiedBy>AC BAR 45 LAB01</cp:lastModifiedBy>
  <cp:revision>22</cp:revision>
  <dcterms:created xsi:type="dcterms:W3CDTF">2017-12-20T06:53:03Z</dcterms:created>
  <dcterms:modified xsi:type="dcterms:W3CDTF">2019-12-13T17:15:55Z</dcterms:modified>
</cp:coreProperties>
</file>