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1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312" r:id="rId3"/>
    <p:sldId id="309" r:id="rId4"/>
    <p:sldId id="313" r:id="rId5"/>
    <p:sldId id="314" r:id="rId6"/>
    <p:sldId id="297" r:id="rId7"/>
    <p:sldId id="298" r:id="rId8"/>
    <p:sldId id="299" r:id="rId9"/>
    <p:sldId id="318" r:id="rId10"/>
    <p:sldId id="319" r:id="rId11"/>
    <p:sldId id="306" r:id="rId12"/>
    <p:sldId id="315" r:id="rId13"/>
    <p:sldId id="303" r:id="rId14"/>
    <p:sldId id="317" r:id="rId15"/>
  </p:sldIdLst>
  <p:sldSz cx="9144000" cy="5143500" type="screen16x9"/>
  <p:notesSz cx="6858000" cy="9144000"/>
  <p:embeddedFontLst>
    <p:embeddedFont>
      <p:font typeface="Baloo 2 ExtraBold" panose="020B0604020202020204" charset="0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DM Sans" panose="020B0604020202020204" charset="0"/>
      <p:regular r:id="rId22"/>
      <p:bold r:id="rId23"/>
      <p:italic r:id="rId24"/>
      <p:boldItalic r:id="rId25"/>
    </p:embeddedFont>
    <p:embeddedFont>
      <p:font typeface="Nunito Light" pitchFamily="2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ilherme Farias" initials="GF" lastIdx="1" clrIdx="0">
    <p:extLst>
      <p:ext uri="{19B8F6BF-5375-455C-9EA6-DF929625EA0E}">
        <p15:presenceInfo xmlns:p15="http://schemas.microsoft.com/office/powerpoint/2012/main" userId="d86b41aa3872ff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AB31E6-B79E-469E-9768-D72AC4765FF2}">
  <a:tblStyle styleId="{7AAB31E6-B79E-469E-9768-D72AC4765F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D2CC9C0-2918-4426-8BF3-23480DBD88E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63" autoAdjust="0"/>
  </p:normalViewPr>
  <p:slideViewPr>
    <p:cSldViewPr snapToGrid="0">
      <p:cViewPr>
        <p:scale>
          <a:sx n="75" d="100"/>
          <a:sy n="75" d="100"/>
        </p:scale>
        <p:origin x="636" y="4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ilherme\AppData\Roaming\Microsoft\Excel\CASE%20ANALISTA_1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ilherme\Documents\Case_Poliedro\Finais\CASE_EMPRESA_X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ilherme\Documents\Case_Poliedro\CASE_EMPRESA_X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Guilherme\Documents\Case_Poliedro\Finais\CASE_EMPRESA_X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ilherme\Documents\Case_Poliedro\Finais\CASE_EMPRESA_X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ilherme\Documents\Case_Poliedro\Finais\CASE_EMPRESA_X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uilherme\Documents\Case_Poliedro\Finais\CASE_EMPRESA_X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DM Sans" panose="020B0604020202020204" charset="0"/>
                <a:ea typeface="+mn-ea"/>
                <a:cs typeface="+mn-cs"/>
              </a:defRPr>
            </a:pPr>
            <a:r>
              <a:rPr lang="pt-BR"/>
              <a:t>Vendas por produto</a:t>
            </a:r>
          </a:p>
        </c:rich>
      </c:tx>
      <c:layout>
        <c:manualLayout>
          <c:xMode val="edge"/>
          <c:yMode val="edge"/>
          <c:x val="0.40138679466879107"/>
          <c:y val="4.74428983418644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DM Sans" panose="020B0604020202020204" charset="0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Vendas_Produto!$S$62</c:f>
              <c:strCache>
                <c:ptCount val="1"/>
                <c:pt idx="0">
                  <c:v>Vendas Abs.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Vendas_Produto!$R$63:$R$69</c:f>
              <c:strCache>
                <c:ptCount val="7"/>
                <c:pt idx="0">
                  <c:v>Classic Cars</c:v>
                </c:pt>
                <c:pt idx="1">
                  <c:v>Vintage Cars</c:v>
                </c:pt>
                <c:pt idx="2">
                  <c:v>Trucks and Buses</c:v>
                </c:pt>
                <c:pt idx="3">
                  <c:v>Motorcycles</c:v>
                </c:pt>
                <c:pt idx="4">
                  <c:v>Planes</c:v>
                </c:pt>
                <c:pt idx="5">
                  <c:v>Ships</c:v>
                </c:pt>
                <c:pt idx="6">
                  <c:v>Trains</c:v>
                </c:pt>
              </c:strCache>
            </c:strRef>
          </c:cat>
          <c:val>
            <c:numRef>
              <c:f>Vendas_Produto!$S$63:$S$69</c:f>
              <c:numCache>
                <c:formatCode>_-"R$"\ * #,##0_-;\-"R$"\ * #,##0_-;_-"R$"\ * "-"??_-;_-@_-</c:formatCode>
                <c:ptCount val="7"/>
                <c:pt idx="0">
                  <c:v>276821326</c:v>
                </c:pt>
                <c:pt idx="1">
                  <c:v>130685341</c:v>
                </c:pt>
                <c:pt idx="2">
                  <c:v>85246814</c:v>
                </c:pt>
                <c:pt idx="3">
                  <c:v>81387688</c:v>
                </c:pt>
                <c:pt idx="4">
                  <c:v>66861207</c:v>
                </c:pt>
                <c:pt idx="5">
                  <c:v>50772738</c:v>
                </c:pt>
                <c:pt idx="6">
                  <c:v>17551056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D1-46B1-AEC0-F54DBA459A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33801072"/>
        <c:axId val="533806064"/>
      </c:barChart>
      <c:lineChart>
        <c:grouping val="standard"/>
        <c:varyColors val="0"/>
        <c:ser>
          <c:idx val="1"/>
          <c:order val="1"/>
          <c:tx>
            <c:strRef>
              <c:f>Vendas_Produto!$T$62</c:f>
              <c:strCache>
                <c:ptCount val="1"/>
                <c:pt idx="0">
                  <c:v>Freq. Acum.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4.6154612135900983E-3"/>
                  <c:y val="4.6296296296296294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highlight>
                        <a:srgbClr val="FFFF00"/>
                      </a:highlight>
                      <a:latin typeface="DM Sans" panose="020B0604020202020204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593-498E-95C3-8D443C649FD2}"/>
                </c:ext>
              </c:extLst>
            </c:dLbl>
            <c:dLbl>
              <c:idx val="1"/>
              <c:layout>
                <c:manualLayout>
                  <c:x val="3.0769741423933425E-3"/>
                  <c:y val="1.85185185185184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593-498E-95C3-8D443C649FD2}"/>
                </c:ext>
              </c:extLst>
            </c:dLbl>
            <c:dLbl>
              <c:idx val="2"/>
              <c:layout>
                <c:manualLayout>
                  <c:x val="-1.5384870711967051E-2"/>
                  <c:y val="-8.333333333333332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highlight>
                        <a:srgbClr val="FFFF00"/>
                      </a:highlight>
                      <a:latin typeface="DM Sans" panose="020B0604020202020204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593-498E-95C3-8D443C649FD2}"/>
                </c:ext>
              </c:extLst>
            </c:dLbl>
            <c:dLbl>
              <c:idx val="3"/>
              <c:layout>
                <c:manualLayout>
                  <c:x val="0"/>
                  <c:y val="3.24074074074074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593-498E-95C3-8D443C649FD2}"/>
                </c:ext>
              </c:extLst>
            </c:dLbl>
            <c:dLbl>
              <c:idx val="4"/>
              <c:layout>
                <c:manualLayout>
                  <c:x val="-1.1282108190232575E-16"/>
                  <c:y val="-7.40740740740740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593-498E-95C3-8D443C649FD2}"/>
                </c:ext>
              </c:extLst>
            </c:dLbl>
            <c:dLbl>
              <c:idx val="5"/>
              <c:layout>
                <c:manualLayout>
                  <c:x val="-1.5384870711968122E-3"/>
                  <c:y val="-4.62962962962962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593-498E-95C3-8D443C649FD2}"/>
                </c:ext>
              </c:extLst>
            </c:dLbl>
            <c:dLbl>
              <c:idx val="6"/>
              <c:layout>
                <c:manualLayout>
                  <c:x val="-4.3077637993507695E-2"/>
                  <c:y val="4.16666666666666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593-498E-95C3-8D443C649FD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M Sans" panose="020B0604020202020204" charset="0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Vendas_Produto!$R$63:$R$69</c:f>
              <c:strCache>
                <c:ptCount val="7"/>
                <c:pt idx="0">
                  <c:v>Classic Cars</c:v>
                </c:pt>
                <c:pt idx="1">
                  <c:v>Vintage Cars</c:v>
                </c:pt>
                <c:pt idx="2">
                  <c:v>Trucks and Buses</c:v>
                </c:pt>
                <c:pt idx="3">
                  <c:v>Motorcycles</c:v>
                </c:pt>
                <c:pt idx="4">
                  <c:v>Planes</c:v>
                </c:pt>
                <c:pt idx="5">
                  <c:v>Ships</c:v>
                </c:pt>
                <c:pt idx="6">
                  <c:v>Trains</c:v>
                </c:pt>
              </c:strCache>
            </c:strRef>
          </c:cat>
          <c:val>
            <c:numRef>
              <c:f>Vendas_Produto!$T$63:$T$69</c:f>
              <c:numCache>
                <c:formatCode>0%</c:formatCode>
                <c:ptCount val="7"/>
                <c:pt idx="0">
                  <c:v>0.39025956986755472</c:v>
                </c:pt>
                <c:pt idx="1">
                  <c:v>0.57449828334967534</c:v>
                </c:pt>
                <c:pt idx="2">
                  <c:v>0.69467827614480937</c:v>
                </c:pt>
                <c:pt idx="3">
                  <c:v>0.80941771681707442</c:v>
                </c:pt>
                <c:pt idx="4">
                  <c:v>0.90367788911552493</c:v>
                </c:pt>
                <c:pt idx="5">
                  <c:v>0.97525672005024144</c:v>
                </c:pt>
                <c:pt idx="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4D1-46B1-AEC0-F54DBA459A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3833520"/>
        <c:axId val="533834768"/>
      </c:lineChart>
      <c:catAx>
        <c:axId val="533801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DM Sans" panose="020B0604020202020204" charset="0"/>
                <a:ea typeface="+mn-ea"/>
                <a:cs typeface="+mn-cs"/>
              </a:defRPr>
            </a:pPr>
            <a:endParaRPr lang="pt-BR"/>
          </a:p>
        </c:txPr>
        <c:crossAx val="533806064"/>
        <c:crosses val="autoZero"/>
        <c:auto val="1"/>
        <c:lblAlgn val="ctr"/>
        <c:lblOffset val="100"/>
        <c:noMultiLvlLbl val="0"/>
      </c:catAx>
      <c:valAx>
        <c:axId val="533806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DM Sans" panose="020B0604020202020204" charset="0"/>
                <a:ea typeface="+mn-ea"/>
                <a:cs typeface="+mn-cs"/>
              </a:defRPr>
            </a:pPr>
            <a:endParaRPr lang="pt-BR"/>
          </a:p>
        </c:txPr>
        <c:crossAx val="533801072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M Sans" panose="020B0604020202020204" charset="0"/>
                    <a:ea typeface="+mn-ea"/>
                    <a:cs typeface="+mn-cs"/>
                  </a:defRPr>
                </a:pPr>
                <a:endParaRPr lang="pt-BR"/>
              </a:p>
            </c:txPr>
          </c:dispUnitsLbl>
        </c:dispUnits>
      </c:valAx>
      <c:valAx>
        <c:axId val="533834768"/>
        <c:scaling>
          <c:orientation val="minMax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DM Sans" panose="020B0604020202020204" charset="0"/>
                <a:ea typeface="+mn-ea"/>
                <a:cs typeface="+mn-cs"/>
              </a:defRPr>
            </a:pPr>
            <a:endParaRPr lang="pt-BR"/>
          </a:p>
        </c:txPr>
        <c:crossAx val="533833520"/>
        <c:crosses val="max"/>
        <c:crossBetween val="between"/>
      </c:valAx>
      <c:catAx>
        <c:axId val="5338335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3383476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DM Sans" panose="020B0604020202020204" charset="0"/>
        </a:defRPr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543977988985185"/>
          <c:y val="5.465465206996041E-2"/>
          <c:w val="0.71923648861432965"/>
          <c:h val="0.9141141181757764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Vendas_Cliente!$G$1</c:f>
              <c:strCache>
                <c:ptCount val="1"/>
                <c:pt idx="0">
                  <c:v>Vendas Abs.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M Sans" panose="020B0604020202020204" charset="0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Vendas_Cliente!$F$2:$F$11</c:f>
              <c:strCache>
                <c:ptCount val="10"/>
                <c:pt idx="0">
                  <c:v>AV Stores, Co.</c:v>
                </c:pt>
                <c:pt idx="1">
                  <c:v>Rovelli Gifts</c:v>
                </c:pt>
                <c:pt idx="2">
                  <c:v>Saveley &amp; Henriot, Co.</c:v>
                </c:pt>
                <c:pt idx="3">
                  <c:v>Dragon Souveniers, Ltd.</c:v>
                </c:pt>
                <c:pt idx="4">
                  <c:v>Muscle Machine Inc</c:v>
                </c:pt>
                <c:pt idx="5">
                  <c:v>Land of Toys Inc.</c:v>
                </c:pt>
                <c:pt idx="6">
                  <c:v>Australian Collectors, Co.</c:v>
                </c:pt>
                <c:pt idx="7">
                  <c:v>La Rochelle Gifts</c:v>
                </c:pt>
                <c:pt idx="8">
                  <c:v>Mini Gifts Distributors Ltd.</c:v>
                </c:pt>
                <c:pt idx="9">
                  <c:v>Euro Shopping Channel</c:v>
                </c:pt>
              </c:strCache>
            </c:strRef>
          </c:cat>
          <c:val>
            <c:numRef>
              <c:f>Vendas_Cliente!$G$2:$G$11</c:f>
              <c:numCache>
                <c:formatCode>_-[$$-409]* #,##0_ ;_-[$$-409]* \-#,##0\ ;_-[$$-409]* "-"??_ ;_-@_ </c:formatCode>
                <c:ptCount val="10"/>
                <c:pt idx="0">
                  <c:v>10770148</c:v>
                </c:pt>
                <c:pt idx="1">
                  <c:v>11030025</c:v>
                </c:pt>
                <c:pt idx="2">
                  <c:v>11769900</c:v>
                </c:pt>
                <c:pt idx="3">
                  <c:v>11858549</c:v>
                </c:pt>
                <c:pt idx="4">
                  <c:v>12697606</c:v>
                </c:pt>
                <c:pt idx="5">
                  <c:v>12758551</c:v>
                </c:pt>
                <c:pt idx="6">
                  <c:v>13802943</c:v>
                </c:pt>
                <c:pt idx="7">
                  <c:v>14223193</c:v>
                </c:pt>
                <c:pt idx="8">
                  <c:v>45078315</c:v>
                </c:pt>
                <c:pt idx="9">
                  <c:v>62727698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2B-46C2-88D5-F809A627923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948219616"/>
        <c:axId val="948219200"/>
      </c:barChart>
      <c:catAx>
        <c:axId val="94821961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DM Sans" panose="020B0604020202020204" charset="0"/>
                <a:ea typeface="+mn-ea"/>
                <a:cs typeface="+mn-cs"/>
              </a:defRPr>
            </a:pPr>
            <a:endParaRPr lang="pt-BR"/>
          </a:p>
        </c:txPr>
        <c:crossAx val="948219200"/>
        <c:crosses val="autoZero"/>
        <c:auto val="1"/>
        <c:lblAlgn val="ctr"/>
        <c:lblOffset val="100"/>
        <c:noMultiLvlLbl val="0"/>
      </c:catAx>
      <c:valAx>
        <c:axId val="94821920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[$$-409]* #,##0_ ;_-[$$-409]* \-#,##0\ ;_-[$$-409]* &quot;-&quot;??_ ;_-@_ " sourceLinked="1"/>
        <c:majorTickMark val="out"/>
        <c:minorTickMark val="none"/>
        <c:tickLblPos val="nextTo"/>
        <c:crossAx val="948219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u="sng"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[CASE_EMPRESA_X.xlsx]Vendas_Porte_Cliente!Tabela dinâmica1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loo 2 ExtraBold"/>
              <a:buNone/>
              <a:defRPr lang="pt-BR" sz="3200" b="0" i="0" u="none" strike="noStrike" kern="1200" cap="none" spc="0" baseline="0" dirty="0" smtClean="0">
                <a:solidFill>
                  <a:schemeClr val="accent1">
                    <a:lumMod val="25000"/>
                  </a:schemeClr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pPr>
            <a:r>
              <a:rPr lang="pt-BR" sz="1400" b="0" i="0" u="none" strike="noStrike" cap="none" dirty="0">
                <a:solidFill>
                  <a:schemeClr val="accent1">
                    <a:lumMod val="25000"/>
                  </a:schemeClr>
                </a:solidFill>
                <a:latin typeface="Baloo 2 ExtraBold"/>
                <a:ea typeface="Baloo 2 ExtraBold"/>
                <a:cs typeface="Baloo 2 ExtraBold"/>
                <a:sym typeface="Baloo 2 ExtraBold"/>
              </a:rPr>
              <a:t>Perfil da Venda Ideal</a:t>
            </a:r>
          </a:p>
        </c:rich>
      </c:tx>
      <c:layout>
        <c:manualLayout>
          <c:xMode val="edge"/>
          <c:yMode val="edge"/>
          <c:x val="0.15257791994750655"/>
          <c:y val="3.52347131283986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R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chemeClr val="dk1"/>
            </a:buClr>
            <a:buSzPts val="3200"/>
            <a:buFont typeface="Baloo 2 ExtraBold"/>
            <a:buNone/>
            <a:defRPr lang="pt-BR" sz="3200" b="0" i="0" u="none" strike="noStrike" kern="1200" cap="none" spc="0" baseline="0" dirty="0" smtClean="0">
              <a:solidFill>
                <a:schemeClr val="accent1">
                  <a:lumMod val="25000"/>
                </a:schemeClr>
              </a:solidFill>
              <a:latin typeface="Baloo 2 ExtraBold"/>
              <a:ea typeface="Baloo 2 ExtraBold"/>
              <a:cs typeface="Baloo 2 ExtraBold"/>
              <a:sym typeface="Baloo 2 ExtraBold"/>
            </a:defRPr>
          </a:pPr>
          <a:endParaRPr lang="pt-BR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bestFit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7.8852116141732279E-2"/>
          <c:y val="0.22078071246254574"/>
          <c:w val="0.51390912073490824"/>
          <c:h val="0.6953257130174233"/>
        </c:manualLayout>
      </c:layout>
      <c:pieChart>
        <c:varyColors val="1"/>
        <c:ser>
          <c:idx val="0"/>
          <c:order val="0"/>
          <c:tx>
            <c:strRef>
              <c:f>Vendas_Porte_Cliente!$B$1</c:f>
              <c:strCache>
                <c:ptCount val="1"/>
                <c:pt idx="0">
                  <c:v>Vendas abs.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B5-4AFF-BD07-D3EBE413E00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B5-4AFF-BD07-D3EBE413E00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8B5-4AFF-BD07-D3EBE413E003}"/>
              </c:ext>
            </c:extLst>
          </c:dPt>
          <c:dLbls>
            <c:dLbl>
              <c:idx val="0"/>
              <c:layout>
                <c:manualLayout>
                  <c:x val="-0.15920426993243383"/>
                  <c:y val="-6.6813894129397408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8B5-4AFF-BD07-D3EBE413E0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Vendas_Porte_Cliente!$A$2:$A$5</c:f>
              <c:strCache>
                <c:ptCount val="3"/>
                <c:pt idx="0">
                  <c:v>Medium</c:v>
                </c:pt>
                <c:pt idx="1">
                  <c:v>Small</c:v>
                </c:pt>
                <c:pt idx="2">
                  <c:v>Large</c:v>
                </c:pt>
              </c:strCache>
            </c:strRef>
          </c:cat>
          <c:val>
            <c:numRef>
              <c:f>Vendas_Porte_Cliente!$B$2:$B$5</c:f>
              <c:numCache>
                <c:formatCode>_-"R$"\ * #,##0_-;\-"R$"\ * #,##0_-;_-"R$"\ * "-"??_-;_-@_-</c:formatCode>
                <c:ptCount val="3"/>
                <c:pt idx="0">
                  <c:v>441704520</c:v>
                </c:pt>
                <c:pt idx="1">
                  <c:v>192616678</c:v>
                </c:pt>
                <c:pt idx="2">
                  <c:v>75004972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8B5-4AFF-BD07-D3EBE413E003}"/>
            </c:ext>
          </c:extLst>
        </c:ser>
        <c:ser>
          <c:idx val="1"/>
          <c:order val="1"/>
          <c:tx>
            <c:strRef>
              <c:f>Vendas_Porte_Cliente!$C$1</c:f>
              <c:strCache>
                <c:ptCount val="1"/>
                <c:pt idx="0">
                  <c:v>Freq. Rel.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78B5-4AFF-BD07-D3EBE413E00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78B5-4AFF-BD07-D3EBE413E00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78B5-4AFF-BD07-D3EBE413E003}"/>
              </c:ext>
            </c:extLst>
          </c:dPt>
          <c:cat>
            <c:strRef>
              <c:f>Vendas_Porte_Cliente!$A$2:$A$5</c:f>
              <c:strCache>
                <c:ptCount val="3"/>
                <c:pt idx="0">
                  <c:v>Medium</c:v>
                </c:pt>
                <c:pt idx="1">
                  <c:v>Small</c:v>
                </c:pt>
                <c:pt idx="2">
                  <c:v>Large</c:v>
                </c:pt>
              </c:strCache>
            </c:strRef>
          </c:cat>
          <c:val>
            <c:numRef>
              <c:f>Vendas_Porte_Cliente!$C$2:$C$5</c:f>
              <c:numCache>
                <c:formatCode>0.00%</c:formatCode>
                <c:ptCount val="3"/>
                <c:pt idx="0">
                  <c:v>0.62271002915344287</c:v>
                </c:pt>
                <c:pt idx="1">
                  <c:v>0.2715488108947115</c:v>
                </c:pt>
                <c:pt idx="2">
                  <c:v>0.10574115995184556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78B5-4AFF-BD07-D3EBE413E0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421887978927098"/>
          <c:y val="0.32435967151259565"/>
          <c:w val="0.24189568643162895"/>
          <c:h val="0.513359782488070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2">
        <a:lumMod val="20000"/>
        <a:lumOff val="80000"/>
      </a:schemeClr>
    </a:soli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Vendas_Pais!$U$80</c:f>
              <c:strCache>
                <c:ptCount val="1"/>
                <c:pt idx="0">
                  <c:v>Vendas absolutas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Vendas_Pais!$T$81:$T$99</c:f>
              <c:strCache>
                <c:ptCount val="19"/>
                <c:pt idx="0">
                  <c:v>USA</c:v>
                </c:pt>
                <c:pt idx="1">
                  <c:v>Spain</c:v>
                </c:pt>
                <c:pt idx="2">
                  <c:v>France</c:v>
                </c:pt>
                <c:pt idx="3">
                  <c:v>Australia</c:v>
                </c:pt>
                <c:pt idx="4">
                  <c:v>UK</c:v>
                </c:pt>
                <c:pt idx="5">
                  <c:v>Italy</c:v>
                </c:pt>
                <c:pt idx="6">
                  <c:v>Finland</c:v>
                </c:pt>
                <c:pt idx="7">
                  <c:v>Norway</c:v>
                </c:pt>
                <c:pt idx="8">
                  <c:v>Singapore</c:v>
                </c:pt>
                <c:pt idx="9">
                  <c:v>Germany</c:v>
                </c:pt>
                <c:pt idx="10">
                  <c:v>Denmark</c:v>
                </c:pt>
                <c:pt idx="11">
                  <c:v>Sweden</c:v>
                </c:pt>
                <c:pt idx="12">
                  <c:v>Austria</c:v>
                </c:pt>
                <c:pt idx="13">
                  <c:v>Canada</c:v>
                </c:pt>
                <c:pt idx="14">
                  <c:v>Japan</c:v>
                </c:pt>
                <c:pt idx="15">
                  <c:v>Switzerland</c:v>
                </c:pt>
                <c:pt idx="16">
                  <c:v>Belgium</c:v>
                </c:pt>
                <c:pt idx="17">
                  <c:v>Philippines</c:v>
                </c:pt>
                <c:pt idx="18">
                  <c:v>Ireland</c:v>
                </c:pt>
              </c:strCache>
            </c:strRef>
          </c:cat>
          <c:val>
            <c:numRef>
              <c:f>Vendas_Pais!$U$81:$U$99</c:f>
              <c:numCache>
                <c:formatCode>_-"R$"\ * #,##0_-;\-"R$"\ * #,##0_-;_-"R$"\ * "-"??_-;_-@_-</c:formatCode>
                <c:ptCount val="19"/>
                <c:pt idx="0">
                  <c:v>255240777</c:v>
                </c:pt>
                <c:pt idx="1">
                  <c:v>82716916</c:v>
                </c:pt>
                <c:pt idx="2">
                  <c:v>77392646</c:v>
                </c:pt>
                <c:pt idx="3">
                  <c:v>44248629</c:v>
                </c:pt>
                <c:pt idx="4">
                  <c:v>34266132</c:v>
                </c:pt>
                <c:pt idx="5">
                  <c:v>27177839</c:v>
                </c:pt>
                <c:pt idx="6">
                  <c:v>24656312</c:v>
                </c:pt>
                <c:pt idx="7">
                  <c:v>23833569</c:v>
                </c:pt>
                <c:pt idx="8">
                  <c:v>19776472</c:v>
                </c:pt>
                <c:pt idx="9">
                  <c:v>16941977</c:v>
                </c:pt>
                <c:pt idx="10">
                  <c:v>16821177</c:v>
                </c:pt>
                <c:pt idx="11">
                  <c:v>15952655</c:v>
                </c:pt>
                <c:pt idx="12">
                  <c:v>15412817</c:v>
                </c:pt>
                <c:pt idx="13">
                  <c:v>15022564</c:v>
                </c:pt>
                <c:pt idx="14">
                  <c:v>10780096</c:v>
                </c:pt>
                <c:pt idx="15">
                  <c:v>9491638</c:v>
                </c:pt>
                <c:pt idx="16">
                  <c:v>8152350</c:v>
                </c:pt>
                <c:pt idx="17">
                  <c:v>7747742</c:v>
                </c:pt>
                <c:pt idx="18">
                  <c:v>3693862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4D-4BD8-AD90-1C7D579499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7678896"/>
        <c:axId val="197686800"/>
      </c:barChart>
      <c:lineChart>
        <c:grouping val="standard"/>
        <c:varyColors val="0"/>
        <c:ser>
          <c:idx val="1"/>
          <c:order val="1"/>
          <c:tx>
            <c:strRef>
              <c:f>Vendas_Pais!$V$80</c:f>
              <c:strCache>
                <c:ptCount val="1"/>
                <c:pt idx="0">
                  <c:v>Freq. Acum.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1.0089075263401838E-3"/>
                  <c:y val="-0.22450240594925636"/>
                </c:manualLayout>
              </c:layout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highlight>
                        <a:srgbClr val="FFFF00"/>
                      </a:highlight>
                      <a:latin typeface="DM Sans" panose="020B0604020202020204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54D-4BD8-AD90-1C7D57949990}"/>
                </c:ext>
              </c:extLst>
            </c:dLbl>
            <c:dLbl>
              <c:idx val="4"/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highlight>
                        <a:srgbClr val="FFFF00"/>
                      </a:highlight>
                      <a:latin typeface="DM Sans" panose="020B0604020202020204" charset="0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054D-4BD8-AD90-1C7D57949990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M Sans" panose="020B0604020202020204" charset="0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Vendas_Pais!$T$81:$T$99</c:f>
              <c:strCache>
                <c:ptCount val="19"/>
                <c:pt idx="0">
                  <c:v>USA</c:v>
                </c:pt>
                <c:pt idx="1">
                  <c:v>Spain</c:v>
                </c:pt>
                <c:pt idx="2">
                  <c:v>France</c:v>
                </c:pt>
                <c:pt idx="3">
                  <c:v>Australia</c:v>
                </c:pt>
                <c:pt idx="4">
                  <c:v>UK</c:v>
                </c:pt>
                <c:pt idx="5">
                  <c:v>Italy</c:v>
                </c:pt>
                <c:pt idx="6">
                  <c:v>Finland</c:v>
                </c:pt>
                <c:pt idx="7">
                  <c:v>Norway</c:v>
                </c:pt>
                <c:pt idx="8">
                  <c:v>Singapore</c:v>
                </c:pt>
                <c:pt idx="9">
                  <c:v>Germany</c:v>
                </c:pt>
                <c:pt idx="10">
                  <c:v>Denmark</c:v>
                </c:pt>
                <c:pt idx="11">
                  <c:v>Sweden</c:v>
                </c:pt>
                <c:pt idx="12">
                  <c:v>Austria</c:v>
                </c:pt>
                <c:pt idx="13">
                  <c:v>Canada</c:v>
                </c:pt>
                <c:pt idx="14">
                  <c:v>Japan</c:v>
                </c:pt>
                <c:pt idx="15">
                  <c:v>Switzerland</c:v>
                </c:pt>
                <c:pt idx="16">
                  <c:v>Belgium</c:v>
                </c:pt>
                <c:pt idx="17">
                  <c:v>Philippines</c:v>
                </c:pt>
                <c:pt idx="18">
                  <c:v>Ireland</c:v>
                </c:pt>
              </c:strCache>
            </c:strRef>
          </c:cat>
          <c:val>
            <c:numRef>
              <c:f>Vendas_Pais!$V$81:$V$99</c:f>
              <c:numCache>
                <c:formatCode>0.00%</c:formatCode>
                <c:ptCount val="19"/>
                <c:pt idx="0">
                  <c:v>0.35983555632805708</c:v>
                </c:pt>
                <c:pt idx="1">
                  <c:v>0.47644892757869062</c:v>
                </c:pt>
                <c:pt idx="2">
                  <c:v>0.58555620329079361</c:v>
                </c:pt>
                <c:pt idx="3">
                  <c:v>0.64793741925523485</c:v>
                </c:pt>
                <c:pt idx="4">
                  <c:v>0.69624542401981304</c:v>
                </c:pt>
                <c:pt idx="5">
                  <c:v>0.73456043360137124</c:v>
                </c:pt>
                <c:pt idx="6">
                  <c:v>0.76932062297941162</c:v>
                </c:pt>
                <c:pt idx="7">
                  <c:v>0.80292091859517889</c:v>
                </c:pt>
                <c:pt idx="8">
                  <c:v>0.83080156481467471</c:v>
                </c:pt>
                <c:pt idx="9">
                  <c:v>0.85468617208920972</c:v>
                </c:pt>
                <c:pt idx="10">
                  <c:v>0.87840047689203404</c:v>
                </c:pt>
                <c:pt idx="11">
                  <c:v>0.90089034921691946</c:v>
                </c:pt>
                <c:pt idx="12">
                  <c:v>0.9226191640440955</c:v>
                </c:pt>
                <c:pt idx="13">
                  <c:v>0.94379780461222795</c:v>
                </c:pt>
                <c:pt idx="14">
                  <c:v>0.95899546184796758</c:v>
                </c:pt>
                <c:pt idx="15">
                  <c:v>0.97237666558954117</c:v>
                </c:pt>
                <c:pt idx="16">
                  <c:v>0.98386975627869477</c:v>
                </c:pt>
                <c:pt idx="17">
                  <c:v>0.99479243519240235</c:v>
                </c:pt>
                <c:pt idx="1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54D-4BD8-AD90-1C7D579499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95439152"/>
        <c:axId val="1195437072"/>
      </c:lineChart>
      <c:catAx>
        <c:axId val="197678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DM Sans" panose="020B0604020202020204" charset="0"/>
                <a:ea typeface="+mn-ea"/>
                <a:cs typeface="+mn-cs"/>
              </a:defRPr>
            </a:pPr>
            <a:endParaRPr lang="pt-BR"/>
          </a:p>
        </c:txPr>
        <c:crossAx val="197686800"/>
        <c:crosses val="autoZero"/>
        <c:auto val="1"/>
        <c:lblAlgn val="ctr"/>
        <c:lblOffset val="100"/>
        <c:noMultiLvlLbl val="0"/>
      </c:catAx>
      <c:valAx>
        <c:axId val="197686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R$&quot;\ * #,##0_-;\-&quot;R$&quot;\ * #,##0_-;_-&quot;R$&quot;\ * &quot;-&quot;??_-;_-@_-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DM Sans" panose="020B0604020202020204" charset="0"/>
                <a:ea typeface="+mn-ea"/>
                <a:cs typeface="+mn-cs"/>
              </a:defRPr>
            </a:pPr>
            <a:endParaRPr lang="pt-BR"/>
          </a:p>
        </c:txPr>
        <c:crossAx val="197678896"/>
        <c:crosses val="autoZero"/>
        <c:crossBetween val="between"/>
      </c:valAx>
      <c:valAx>
        <c:axId val="1195437072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95439152"/>
        <c:crosses val="max"/>
        <c:crossBetween val="between"/>
      </c:valAx>
      <c:catAx>
        <c:axId val="1195439152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1195437072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Vendas por mês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vendas_mes!$M$4</c:f>
              <c:strCache>
                <c:ptCount val="1"/>
                <c:pt idx="0">
                  <c:v>Vendas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10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0-8B82-409B-BD29-76A744238F4A}"/>
              </c:ext>
            </c:extLst>
          </c:dPt>
          <c:cat>
            <c:numRef>
              <c:f>vendas_mes!$L$5:$L$33</c:f>
              <c:numCache>
                <c:formatCode>[$-416]mmm\-yy;@</c:formatCode>
                <c:ptCount val="29"/>
                <c:pt idx="0">
                  <c:v>37622</c:v>
                </c:pt>
                <c:pt idx="1">
                  <c:v>37653</c:v>
                </c:pt>
                <c:pt idx="2">
                  <c:v>37681</c:v>
                </c:pt>
                <c:pt idx="3">
                  <c:v>37712</c:v>
                </c:pt>
                <c:pt idx="4">
                  <c:v>37742</c:v>
                </c:pt>
                <c:pt idx="5">
                  <c:v>37773</c:v>
                </c:pt>
                <c:pt idx="6">
                  <c:v>37803</c:v>
                </c:pt>
                <c:pt idx="7">
                  <c:v>37834</c:v>
                </c:pt>
                <c:pt idx="8">
                  <c:v>37865</c:v>
                </c:pt>
                <c:pt idx="9">
                  <c:v>37895</c:v>
                </c:pt>
                <c:pt idx="10">
                  <c:v>37926</c:v>
                </c:pt>
                <c:pt idx="11">
                  <c:v>37956</c:v>
                </c:pt>
                <c:pt idx="12">
                  <c:v>37987</c:v>
                </c:pt>
                <c:pt idx="13">
                  <c:v>38018</c:v>
                </c:pt>
                <c:pt idx="14">
                  <c:v>38047</c:v>
                </c:pt>
                <c:pt idx="15">
                  <c:v>38078</c:v>
                </c:pt>
                <c:pt idx="16">
                  <c:v>38108</c:v>
                </c:pt>
                <c:pt idx="17">
                  <c:v>38139</c:v>
                </c:pt>
                <c:pt idx="18">
                  <c:v>38169</c:v>
                </c:pt>
                <c:pt idx="19">
                  <c:v>38200</c:v>
                </c:pt>
                <c:pt idx="20">
                  <c:v>38231</c:v>
                </c:pt>
                <c:pt idx="21">
                  <c:v>38261</c:v>
                </c:pt>
                <c:pt idx="22">
                  <c:v>38292</c:v>
                </c:pt>
                <c:pt idx="23">
                  <c:v>38322</c:v>
                </c:pt>
                <c:pt idx="24">
                  <c:v>38353</c:v>
                </c:pt>
                <c:pt idx="25">
                  <c:v>38384</c:v>
                </c:pt>
                <c:pt idx="26">
                  <c:v>38412</c:v>
                </c:pt>
                <c:pt idx="27">
                  <c:v>38443</c:v>
                </c:pt>
                <c:pt idx="28">
                  <c:v>38473</c:v>
                </c:pt>
              </c:numCache>
            </c:numRef>
          </c:cat>
          <c:val>
            <c:numRef>
              <c:f>vendas_mes!$M$5:$M$33</c:f>
              <c:numCache>
                <c:formatCode>_-[$$-409]* #,##0_ ;_-[$$-409]* \-#,##0\ ;_-[$$-409]* "-"??_ ;_-@_ </c:formatCode>
                <c:ptCount val="29"/>
                <c:pt idx="0">
                  <c:v>8829339</c:v>
                </c:pt>
                <c:pt idx="1">
                  <c:v>9953942</c:v>
                </c:pt>
                <c:pt idx="2">
                  <c:v>13416042</c:v>
                </c:pt>
                <c:pt idx="3">
                  <c:v>17171470</c:v>
                </c:pt>
                <c:pt idx="4">
                  <c:v>11529840</c:v>
                </c:pt>
                <c:pt idx="5">
                  <c:v>10952577</c:v>
                </c:pt>
                <c:pt idx="6">
                  <c:v>12958018</c:v>
                </c:pt>
                <c:pt idx="7">
                  <c:v>14616550</c:v>
                </c:pt>
                <c:pt idx="8">
                  <c:v>17517405</c:v>
                </c:pt>
                <c:pt idx="9">
                  <c:v>41232448</c:v>
                </c:pt>
                <c:pt idx="10">
                  <c:v>77741826</c:v>
                </c:pt>
                <c:pt idx="11">
                  <c:v>18579739</c:v>
                </c:pt>
                <c:pt idx="12">
                  <c:v>20504087</c:v>
                </c:pt>
                <c:pt idx="13">
                  <c:v>25671420</c:v>
                </c:pt>
                <c:pt idx="14">
                  <c:v>15838131</c:v>
                </c:pt>
                <c:pt idx="15">
                  <c:v>15170226</c:v>
                </c:pt>
                <c:pt idx="16">
                  <c:v>17038497</c:v>
                </c:pt>
                <c:pt idx="17">
                  <c:v>18721198</c:v>
                </c:pt>
                <c:pt idx="18">
                  <c:v>22570266</c:v>
                </c:pt>
                <c:pt idx="19">
                  <c:v>35784062</c:v>
                </c:pt>
                <c:pt idx="20">
                  <c:v>24886980</c:v>
                </c:pt>
                <c:pt idx="21">
                  <c:v>38156290</c:v>
                </c:pt>
                <c:pt idx="22">
                  <c:v>74362090</c:v>
                </c:pt>
                <c:pt idx="23">
                  <c:v>26344222</c:v>
                </c:pt>
                <c:pt idx="24">
                  <c:v>22549497</c:v>
                </c:pt>
                <c:pt idx="25">
                  <c:v>23569141</c:v>
                </c:pt>
                <c:pt idx="26">
                  <c:v>26550568</c:v>
                </c:pt>
                <c:pt idx="27">
                  <c:v>15998684</c:v>
                </c:pt>
                <c:pt idx="28">
                  <c:v>31111615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82-409B-BD29-76A744238F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48161376"/>
        <c:axId val="948167200"/>
      </c:lineChart>
      <c:dateAx>
        <c:axId val="948161376"/>
        <c:scaling>
          <c:orientation val="minMax"/>
        </c:scaling>
        <c:delete val="0"/>
        <c:axPos val="b"/>
        <c:numFmt formatCode="[$-416]mmm\-yy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48167200"/>
        <c:crosses val="autoZero"/>
        <c:auto val="1"/>
        <c:lblOffset val="100"/>
        <c:baseTimeUnit val="months"/>
      </c:dateAx>
      <c:valAx>
        <c:axId val="94816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[$$-409]* #,##0_ ;_-[$$-409]* \-#,##0\ ;_-[$$-409]* &quot;-&quot;??_ ;_-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48161376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projeção_vendas!$B$1</c:f>
              <c:strCache>
                <c:ptCount val="1"/>
                <c:pt idx="0">
                  <c:v>Valores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projeção_vendas!$B$2:$B$51</c:f>
              <c:numCache>
                <c:formatCode>_-"R$"\ * #,##0_-;\-"R$"\ * #,##0_-;_-"R$"\ * "-"??_-;_-@_-</c:formatCode>
                <c:ptCount val="50"/>
                <c:pt idx="0">
                  <c:v>8829339</c:v>
                </c:pt>
                <c:pt idx="1">
                  <c:v>9953942</c:v>
                </c:pt>
                <c:pt idx="2">
                  <c:v>13416042</c:v>
                </c:pt>
                <c:pt idx="3">
                  <c:v>17171470</c:v>
                </c:pt>
                <c:pt idx="4">
                  <c:v>11529840</c:v>
                </c:pt>
                <c:pt idx="5">
                  <c:v>10952577</c:v>
                </c:pt>
                <c:pt idx="6">
                  <c:v>12958018</c:v>
                </c:pt>
                <c:pt idx="7">
                  <c:v>14616550</c:v>
                </c:pt>
                <c:pt idx="8">
                  <c:v>17517405</c:v>
                </c:pt>
                <c:pt idx="9">
                  <c:v>41232448</c:v>
                </c:pt>
                <c:pt idx="10">
                  <c:v>77741826</c:v>
                </c:pt>
                <c:pt idx="11">
                  <c:v>18579739</c:v>
                </c:pt>
                <c:pt idx="12">
                  <c:v>20504087</c:v>
                </c:pt>
                <c:pt idx="13">
                  <c:v>25671420</c:v>
                </c:pt>
                <c:pt idx="14">
                  <c:v>15838131</c:v>
                </c:pt>
                <c:pt idx="15">
                  <c:v>15170226</c:v>
                </c:pt>
                <c:pt idx="16">
                  <c:v>17038497</c:v>
                </c:pt>
                <c:pt idx="17">
                  <c:v>18721198</c:v>
                </c:pt>
                <c:pt idx="18">
                  <c:v>22570266</c:v>
                </c:pt>
                <c:pt idx="19">
                  <c:v>35784062</c:v>
                </c:pt>
                <c:pt idx="20">
                  <c:v>24886980</c:v>
                </c:pt>
                <c:pt idx="21">
                  <c:v>38156290</c:v>
                </c:pt>
                <c:pt idx="22">
                  <c:v>74362090</c:v>
                </c:pt>
                <c:pt idx="23">
                  <c:v>26344222</c:v>
                </c:pt>
                <c:pt idx="24">
                  <c:v>22549497</c:v>
                </c:pt>
                <c:pt idx="25">
                  <c:v>23569141</c:v>
                </c:pt>
                <c:pt idx="26">
                  <c:v>26550568</c:v>
                </c:pt>
                <c:pt idx="27">
                  <c:v>15998684</c:v>
                </c:pt>
                <c:pt idx="28">
                  <c:v>31111615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AA3-40E8-A334-DFBC8D1DBD5B}"/>
            </c:ext>
          </c:extLst>
        </c:ser>
        <c:ser>
          <c:idx val="1"/>
          <c:order val="1"/>
          <c:tx>
            <c:strRef>
              <c:f>projeção_vendas!$C$1</c:f>
              <c:strCache>
                <c:ptCount val="1"/>
                <c:pt idx="0">
                  <c:v>Previsão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projeção_vendas!$A$2:$A$51</c:f>
              <c:numCache>
                <c:formatCode>[$-416]mmm\-yy;@</c:formatCode>
                <c:ptCount val="50"/>
                <c:pt idx="0">
                  <c:v>37622</c:v>
                </c:pt>
                <c:pt idx="1">
                  <c:v>37653</c:v>
                </c:pt>
                <c:pt idx="2">
                  <c:v>37681</c:v>
                </c:pt>
                <c:pt idx="3">
                  <c:v>37712</c:v>
                </c:pt>
                <c:pt idx="4">
                  <c:v>37742</c:v>
                </c:pt>
                <c:pt idx="5">
                  <c:v>37773</c:v>
                </c:pt>
                <c:pt idx="6">
                  <c:v>37803</c:v>
                </c:pt>
                <c:pt idx="7">
                  <c:v>37834</c:v>
                </c:pt>
                <c:pt idx="8">
                  <c:v>37865</c:v>
                </c:pt>
                <c:pt idx="9">
                  <c:v>37895</c:v>
                </c:pt>
                <c:pt idx="10">
                  <c:v>37926</c:v>
                </c:pt>
                <c:pt idx="11">
                  <c:v>37956</c:v>
                </c:pt>
                <c:pt idx="12">
                  <c:v>37987</c:v>
                </c:pt>
                <c:pt idx="13">
                  <c:v>38018</c:v>
                </c:pt>
                <c:pt idx="14">
                  <c:v>38047</c:v>
                </c:pt>
                <c:pt idx="15">
                  <c:v>38078</c:v>
                </c:pt>
                <c:pt idx="16">
                  <c:v>38108</c:v>
                </c:pt>
                <c:pt idx="17">
                  <c:v>38139</c:v>
                </c:pt>
                <c:pt idx="18">
                  <c:v>38169</c:v>
                </c:pt>
                <c:pt idx="19">
                  <c:v>38200</c:v>
                </c:pt>
                <c:pt idx="20">
                  <c:v>38231</c:v>
                </c:pt>
                <c:pt idx="21">
                  <c:v>38261</c:v>
                </c:pt>
                <c:pt idx="22">
                  <c:v>38292</c:v>
                </c:pt>
                <c:pt idx="23">
                  <c:v>38322</c:v>
                </c:pt>
                <c:pt idx="24">
                  <c:v>38353</c:v>
                </c:pt>
                <c:pt idx="25">
                  <c:v>38384</c:v>
                </c:pt>
                <c:pt idx="26">
                  <c:v>38412</c:v>
                </c:pt>
                <c:pt idx="27">
                  <c:v>38443</c:v>
                </c:pt>
                <c:pt idx="28">
                  <c:v>38473</c:v>
                </c:pt>
                <c:pt idx="29">
                  <c:v>38504</c:v>
                </c:pt>
                <c:pt idx="30">
                  <c:v>38534</c:v>
                </c:pt>
                <c:pt idx="31">
                  <c:v>38565</c:v>
                </c:pt>
                <c:pt idx="32">
                  <c:v>38596</c:v>
                </c:pt>
                <c:pt idx="33">
                  <c:v>38626</c:v>
                </c:pt>
                <c:pt idx="34">
                  <c:v>38657</c:v>
                </c:pt>
                <c:pt idx="35">
                  <c:v>38687</c:v>
                </c:pt>
                <c:pt idx="36">
                  <c:v>38718</c:v>
                </c:pt>
                <c:pt idx="37">
                  <c:v>38749</c:v>
                </c:pt>
                <c:pt idx="38">
                  <c:v>38777</c:v>
                </c:pt>
                <c:pt idx="39">
                  <c:v>38808</c:v>
                </c:pt>
                <c:pt idx="40">
                  <c:v>38838</c:v>
                </c:pt>
                <c:pt idx="41">
                  <c:v>38869</c:v>
                </c:pt>
                <c:pt idx="42">
                  <c:v>38899</c:v>
                </c:pt>
                <c:pt idx="43">
                  <c:v>38930</c:v>
                </c:pt>
                <c:pt idx="44">
                  <c:v>38961</c:v>
                </c:pt>
                <c:pt idx="45">
                  <c:v>38991</c:v>
                </c:pt>
                <c:pt idx="46">
                  <c:v>39022</c:v>
                </c:pt>
                <c:pt idx="47">
                  <c:v>39052</c:v>
                </c:pt>
                <c:pt idx="48">
                  <c:v>39082</c:v>
                </c:pt>
              </c:numCache>
            </c:numRef>
          </c:cat>
          <c:val>
            <c:numRef>
              <c:f>projeção_vendas!$C$2:$C$51</c:f>
              <c:numCache>
                <c:formatCode>General</c:formatCode>
                <c:ptCount val="50"/>
                <c:pt idx="28" formatCode="_-&quot;R$&quot;\ * #,##0_-;\-&quot;R$&quot;\ * #,##0_-;_-&quot;R$&quot;\ * &quot;-&quot;??_-;_-@_-">
                  <c:v>31111615</c:v>
                </c:pt>
                <c:pt idx="29" formatCode="_-&quot;R$&quot;\ * #,##0_-;\-&quot;R$&quot;\ * #,##0_-;_-&quot;R$&quot;\ * &quot;-&quot;??_-;_-@_-">
                  <c:v>24251718.925880954</c:v>
                </c:pt>
                <c:pt idx="30" formatCode="_-&quot;R$&quot;\ * #,##0_-;\-&quot;R$&quot;\ * #,##0_-;_-&quot;R$&quot;\ * &quot;-&quot;??_-;_-@_-">
                  <c:v>27312679.653993797</c:v>
                </c:pt>
                <c:pt idx="31" formatCode="_-&quot;R$&quot;\ * #,##0_-;\-&quot;R$&quot;\ * #,##0_-;_-&quot;R$&quot;\ * &quot;-&quot;??_-;_-@_-">
                  <c:v>34968865.283218451</c:v>
                </c:pt>
                <c:pt idx="32" formatCode="_-&quot;R$&quot;\ * #,##0_-;\-&quot;R$&quot;\ * #,##0_-;_-&quot;R$&quot;\ * &quot;-&quot;??_-;_-@_-">
                  <c:v>30924406.283964533</c:v>
                </c:pt>
                <c:pt idx="33" formatCode="_-&quot;R$&quot;\ * #,##0_-;\-&quot;R$&quot;\ * #,##0_-;_-&quot;R$&quot;\ * &quot;-&quot;??_-;_-@_-">
                  <c:v>49575754.132362723</c:v>
                </c:pt>
                <c:pt idx="34" formatCode="_-&quot;R$&quot;\ * #,##0_-;\-&quot;R$&quot;\ * #,##0_-;_-&quot;R$&quot;\ * &quot;-&quot;??_-;_-@_-">
                  <c:v>85817201.742563993</c:v>
                </c:pt>
                <c:pt idx="35" formatCode="_-&quot;R$&quot;\ * #,##0_-;\-&quot;R$&quot;\ * #,##0_-;_-&quot;R$&quot;\ * &quot;-&quot;??_-;_-@_-">
                  <c:v>31555747.585081283</c:v>
                </c:pt>
                <c:pt idx="36" formatCode="_-&quot;R$&quot;\ * #,##0_-;\-&quot;R$&quot;\ * #,##0_-;_-&quot;R$&quot;\ * &quot;-&quot;??_-;_-@_-">
                  <c:v>33517828.78097932</c:v>
                </c:pt>
                <c:pt idx="37" formatCode="_-&quot;R$&quot;\ * #,##0_-;\-&quot;R$&quot;\ * #,##0_-;_-&quot;R$&quot;\ * &quot;-&quot;??_-;_-@_-">
                  <c:v>38721190.491843514</c:v>
                </c:pt>
                <c:pt idx="38" formatCode="_-&quot;R$&quot;\ * #,##0_-;\-&quot;R$&quot;\ * #,##0_-;_-&quot;R$&quot;\ * &quot;-&quot;??_-;_-@_-">
                  <c:v>28959187.931943357</c:v>
                </c:pt>
                <c:pt idx="39" formatCode="_-&quot;R$&quot;\ * #,##0_-;\-&quot;R$&quot;\ * #,##0_-;_-&quot;R$&quot;\ * &quot;-&quot;??_-;_-@_-">
                  <c:v>28327542.799536258</c:v>
                </c:pt>
                <c:pt idx="40" formatCode="_-&quot;R$&quot;\ * #,##0_-;\-&quot;R$&quot;\ * #,##0_-;_-&quot;R$&quot;\ * &quot;-&quot;??_-;_-@_-">
                  <c:v>30244237.608377792</c:v>
                </c:pt>
                <c:pt idx="41" formatCode="_-&quot;R$&quot;\ * #,##0_-;\-&quot;R$&quot;\ * #,##0_-;_-&quot;R$&quot;\ * &quot;-&quot;??_-;_-@_-">
                  <c:v>31166341.213748328</c:v>
                </c:pt>
                <c:pt idx="42" formatCode="_-&quot;R$&quot;\ * #,##0_-;\-&quot;R$&quot;\ * #,##0_-;_-&quot;R$&quot;\ * &quot;-&quot;??_-;_-@_-">
                  <c:v>34227301.941861168</c:v>
                </c:pt>
                <c:pt idx="43" formatCode="_-&quot;R$&quot;\ * #,##0_-;\-&quot;R$&quot;\ * #,##0_-;_-&quot;R$&quot;\ * &quot;-&quot;??_-;_-@_-">
                  <c:v>41883487.571085833</c:v>
                </c:pt>
                <c:pt idx="44" formatCode="_-&quot;R$&quot;\ * #,##0_-;\-&quot;R$&quot;\ * #,##0_-;_-&quot;R$&quot;\ * &quot;-&quot;??_-;_-@_-">
                  <c:v>37839028.571831919</c:v>
                </c:pt>
                <c:pt idx="45" formatCode="_-&quot;R$&quot;\ * #,##0_-;\-&quot;R$&quot;\ * #,##0_-;_-&quot;R$&quot;\ * &quot;-&quot;??_-;_-@_-">
                  <c:v>56490376.420230106</c:v>
                </c:pt>
                <c:pt idx="46" formatCode="_-&quot;R$&quot;\ * #,##0_-;\-&quot;R$&quot;\ * #,##0_-;_-&quot;R$&quot;\ * &quot;-&quot;??_-;_-@_-">
                  <c:v>92731824.03043139</c:v>
                </c:pt>
                <c:pt idx="47" formatCode="_-&quot;R$&quot;\ * #,##0_-;\-&quot;R$&quot;\ * #,##0_-;_-&quot;R$&quot;\ * &quot;-&quot;??_-;_-@_-">
                  <c:v>38470369.872948661</c:v>
                </c:pt>
                <c:pt idx="48" formatCode="_-&quot;R$&quot;\ * #,##0_-;\-&quot;R$&quot;\ * #,##0_-;_-&quot;R$&quot;\ * &quot;-&quot;??_-;_-@_-">
                  <c:v>40369158.127043545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AA3-40E8-A334-DFBC8D1DBD5B}"/>
            </c:ext>
          </c:extLst>
        </c:ser>
        <c:ser>
          <c:idx val="2"/>
          <c:order val="2"/>
          <c:tx>
            <c:strRef>
              <c:f>projeção_vendas!$D$1</c:f>
              <c:strCache>
                <c:ptCount val="1"/>
                <c:pt idx="0">
                  <c:v>Limite de Confiança Inferior</c:v>
                </c:pt>
              </c:strCache>
            </c:strRef>
          </c:tx>
          <c:spPr>
            <a:ln w="12700" cap="rnd">
              <a:solidFill>
                <a:srgbClr val="ED7D31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projeção_vendas!$A$2:$A$51</c:f>
              <c:numCache>
                <c:formatCode>[$-416]mmm\-yy;@</c:formatCode>
                <c:ptCount val="50"/>
                <c:pt idx="0">
                  <c:v>37622</c:v>
                </c:pt>
                <c:pt idx="1">
                  <c:v>37653</c:v>
                </c:pt>
                <c:pt idx="2">
                  <c:v>37681</c:v>
                </c:pt>
                <c:pt idx="3">
                  <c:v>37712</c:v>
                </c:pt>
                <c:pt idx="4">
                  <c:v>37742</c:v>
                </c:pt>
                <c:pt idx="5">
                  <c:v>37773</c:v>
                </c:pt>
                <c:pt idx="6">
                  <c:v>37803</c:v>
                </c:pt>
                <c:pt idx="7">
                  <c:v>37834</c:v>
                </c:pt>
                <c:pt idx="8">
                  <c:v>37865</c:v>
                </c:pt>
                <c:pt idx="9">
                  <c:v>37895</c:v>
                </c:pt>
                <c:pt idx="10">
                  <c:v>37926</c:v>
                </c:pt>
                <c:pt idx="11">
                  <c:v>37956</c:v>
                </c:pt>
                <c:pt idx="12">
                  <c:v>37987</c:v>
                </c:pt>
                <c:pt idx="13">
                  <c:v>38018</c:v>
                </c:pt>
                <c:pt idx="14">
                  <c:v>38047</c:v>
                </c:pt>
                <c:pt idx="15">
                  <c:v>38078</c:v>
                </c:pt>
                <c:pt idx="16">
                  <c:v>38108</c:v>
                </c:pt>
                <c:pt idx="17">
                  <c:v>38139</c:v>
                </c:pt>
                <c:pt idx="18">
                  <c:v>38169</c:v>
                </c:pt>
                <c:pt idx="19">
                  <c:v>38200</c:v>
                </c:pt>
                <c:pt idx="20">
                  <c:v>38231</c:v>
                </c:pt>
                <c:pt idx="21">
                  <c:v>38261</c:v>
                </c:pt>
                <c:pt idx="22">
                  <c:v>38292</c:v>
                </c:pt>
                <c:pt idx="23">
                  <c:v>38322</c:v>
                </c:pt>
                <c:pt idx="24">
                  <c:v>38353</c:v>
                </c:pt>
                <c:pt idx="25">
                  <c:v>38384</c:v>
                </c:pt>
                <c:pt idx="26">
                  <c:v>38412</c:v>
                </c:pt>
                <c:pt idx="27">
                  <c:v>38443</c:v>
                </c:pt>
                <c:pt idx="28">
                  <c:v>38473</c:v>
                </c:pt>
                <c:pt idx="29">
                  <c:v>38504</c:v>
                </c:pt>
                <c:pt idx="30">
                  <c:v>38534</c:v>
                </c:pt>
                <c:pt idx="31">
                  <c:v>38565</c:v>
                </c:pt>
                <c:pt idx="32">
                  <c:v>38596</c:v>
                </c:pt>
                <c:pt idx="33">
                  <c:v>38626</c:v>
                </c:pt>
                <c:pt idx="34">
                  <c:v>38657</c:v>
                </c:pt>
                <c:pt idx="35">
                  <c:v>38687</c:v>
                </c:pt>
                <c:pt idx="36">
                  <c:v>38718</c:v>
                </c:pt>
                <c:pt idx="37">
                  <c:v>38749</c:v>
                </c:pt>
                <c:pt idx="38">
                  <c:v>38777</c:v>
                </c:pt>
                <c:pt idx="39">
                  <c:v>38808</c:v>
                </c:pt>
                <c:pt idx="40">
                  <c:v>38838</c:v>
                </c:pt>
                <c:pt idx="41">
                  <c:v>38869</c:v>
                </c:pt>
                <c:pt idx="42">
                  <c:v>38899</c:v>
                </c:pt>
                <c:pt idx="43">
                  <c:v>38930</c:v>
                </c:pt>
                <c:pt idx="44">
                  <c:v>38961</c:v>
                </c:pt>
                <c:pt idx="45">
                  <c:v>38991</c:v>
                </c:pt>
                <c:pt idx="46">
                  <c:v>39022</c:v>
                </c:pt>
                <c:pt idx="47">
                  <c:v>39052</c:v>
                </c:pt>
                <c:pt idx="48">
                  <c:v>39082</c:v>
                </c:pt>
              </c:numCache>
            </c:numRef>
          </c:cat>
          <c:val>
            <c:numRef>
              <c:f>projeção_vendas!$D$2:$D$51</c:f>
              <c:numCache>
                <c:formatCode>General</c:formatCode>
                <c:ptCount val="50"/>
                <c:pt idx="28" formatCode="_-&quot;R$&quot;\ * #,##0_-;\-&quot;R$&quot;\ * #,##0_-;_-&quot;R$&quot;\ * &quot;-&quot;??_-;_-@_-">
                  <c:v>31111615</c:v>
                </c:pt>
                <c:pt idx="29" formatCode="_-&quot;R$&quot;\ * #,##0_-;\-&quot;R$&quot;\ * #,##0_-;_-&quot;R$&quot;\ * &quot;-&quot;??_-;_-@_-">
                  <c:v>14207645.963155631</c:v>
                </c:pt>
                <c:pt idx="30" formatCode="_-&quot;R$&quot;\ * #,##0_-;\-&quot;R$&quot;\ * #,##0_-;_-&quot;R$&quot;\ * &quot;-&quot;??_-;_-@_-">
                  <c:v>17187930.271107547</c:v>
                </c:pt>
                <c:pt idx="31" formatCode="_-&quot;R$&quot;\ * #,##0_-;\-&quot;R$&quot;\ * #,##0_-;_-&quot;R$&quot;\ * &quot;-&quot;??_-;_-@_-">
                  <c:v>24762816.894180238</c:v>
                </c:pt>
                <c:pt idx="32" formatCode="_-&quot;R$&quot;\ * #,##0_-;\-&quot;R$&quot;\ * #,##0_-;_-&quot;R$&quot;\ * &quot;-&quot;??_-;_-@_-">
                  <c:v>20636441.256479479</c:v>
                </c:pt>
                <c:pt idx="33" formatCode="_-&quot;R$&quot;\ * #,##0_-;\-&quot;R$&quot;\ * #,##0_-;_-&quot;R$&quot;\ * &quot;-&quot;??_-;_-@_-">
                  <c:v>39205259.742259771</c:v>
                </c:pt>
                <c:pt idx="34" formatCode="_-&quot;R$&quot;\ * #,##0_-;\-&quot;R$&quot;\ * #,##0_-;_-&quot;R$&quot;\ * &quot;-&quot;??_-;_-@_-">
                  <c:v>75363570.127120644</c:v>
                </c:pt>
                <c:pt idx="35" formatCode="_-&quot;R$&quot;\ * #,##0_-;\-&quot;R$&quot;\ * #,##0_-;_-&quot;R$&quot;\ * &quot;-&quot;??_-;_-@_-">
                  <c:v>21018375.695360452</c:v>
                </c:pt>
                <c:pt idx="36" formatCode="_-&quot;R$&quot;\ * #,##0_-;\-&quot;R$&quot;\ * #,##0_-;_-&quot;R$&quot;\ * &quot;-&quot;??_-;_-@_-">
                  <c:v>22896118.333287485</c:v>
                </c:pt>
                <c:pt idx="37" formatCode="_-&quot;R$&quot;\ * #,##0_-;\-&quot;R$&quot;\ * #,##0_-;_-&quot;R$&quot;\ * &quot;-&quot;??_-;_-@_-">
                  <c:v>28014547.918413602</c:v>
                </c:pt>
                <c:pt idx="38" formatCode="_-&quot;R$&quot;\ * #,##0_-;\-&quot;R$&quot;\ * #,##0_-;_-&quot;R$&quot;\ * &quot;-&quot;??_-;_-@_-">
                  <c:v>18167024.330940548</c:v>
                </c:pt>
                <c:pt idx="39" formatCode="_-&quot;R$&quot;\ * #,##0_-;\-&quot;R$&quot;\ * #,##0_-;_-&quot;R$&quot;\ * &quot;-&quot;??_-;_-@_-">
                  <c:v>17449273.884479351</c:v>
                </c:pt>
                <c:pt idx="40" formatCode="_-&quot;R$&quot;\ * #,##0_-;\-&quot;R$&quot;\ * #,##0_-;_-&quot;R$&quot;\ * &quot;-&quot;??_-;_-@_-">
                  <c:v>19279283.657063834</c:v>
                </c:pt>
                <c:pt idx="41" formatCode="_-&quot;R$&quot;\ * #,##0_-;\-&quot;R$&quot;\ * #,##0_-;_-&quot;R$&quot;\ * &quot;-&quot;??_-;_-@_-">
                  <c:v>20112862.876215592</c:v>
                </c:pt>
                <c:pt idx="42" formatCode="_-&quot;R$&quot;\ * #,##0_-;\-&quot;R$&quot;\ * #,##0_-;_-&quot;R$&quot;\ * &quot;-&quot;??_-;_-@_-">
                  <c:v>23086002.57589063</c:v>
                </c:pt>
                <c:pt idx="43" formatCode="_-&quot;R$&quot;\ * #,##0_-;\-&quot;R$&quot;\ * #,##0_-;_-&quot;R$&quot;\ * &quot;-&quot;??_-;_-@_-">
                  <c:v>30653800.743969318</c:v>
                </c:pt>
                <c:pt idx="44" formatCode="_-&quot;R$&quot;\ * #,##0_-;\-&quot;R$&quot;\ * #,##0_-;_-&quot;R$&quot;\ * &quot;-&quot;??_-;_-@_-">
                  <c:v>26520392.207678981</c:v>
                </c:pt>
                <c:pt idx="45" formatCode="_-&quot;R$&quot;\ * #,##0_-;\-&quot;R$&quot;\ * #,##0_-;_-&quot;R$&quot;\ * &quot;-&quot;??_-;_-@_-">
                  <c:v>45082232.747598179</c:v>
                </c:pt>
                <c:pt idx="46" formatCode="_-&quot;R$&quot;\ * #,##0_-;\-&quot;R$&quot;\ * #,##0_-;_-&quot;R$&quot;\ * &quot;-&quot;??_-;_-@_-">
                  <c:v>81233619.529885337</c:v>
                </c:pt>
                <c:pt idx="47" formatCode="_-&quot;R$&quot;\ * #,##0_-;\-&quot;R$&quot;\ * #,##0_-;_-&quot;R$&quot;\ * &quot;-&quot;??_-;_-@_-">
                  <c:v>26881555.2246067</c:v>
                </c:pt>
                <c:pt idx="48" formatCode="_-&quot;R$&quot;\ * #,##0_-;\-&quot;R$&quot;\ * #,##0_-;_-&quot;R$&quot;\ * &quot;-&quot;??_-;_-@_-">
                  <c:v>28692117.545308098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AA3-40E8-A334-DFBC8D1DBD5B}"/>
            </c:ext>
          </c:extLst>
        </c:ser>
        <c:ser>
          <c:idx val="3"/>
          <c:order val="3"/>
          <c:tx>
            <c:strRef>
              <c:f>projeção_vendas!$E$1</c:f>
              <c:strCache>
                <c:ptCount val="1"/>
                <c:pt idx="0">
                  <c:v>Limite de Confiança Superior</c:v>
                </c:pt>
              </c:strCache>
            </c:strRef>
          </c:tx>
          <c:spPr>
            <a:ln w="12700" cap="rnd">
              <a:solidFill>
                <a:srgbClr val="ED7D31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projeção_vendas!$A$2:$A$51</c:f>
              <c:numCache>
                <c:formatCode>[$-416]mmm\-yy;@</c:formatCode>
                <c:ptCount val="50"/>
                <c:pt idx="0">
                  <c:v>37622</c:v>
                </c:pt>
                <c:pt idx="1">
                  <c:v>37653</c:v>
                </c:pt>
                <c:pt idx="2">
                  <c:v>37681</c:v>
                </c:pt>
                <c:pt idx="3">
                  <c:v>37712</c:v>
                </c:pt>
                <c:pt idx="4">
                  <c:v>37742</c:v>
                </c:pt>
                <c:pt idx="5">
                  <c:v>37773</c:v>
                </c:pt>
                <c:pt idx="6">
                  <c:v>37803</c:v>
                </c:pt>
                <c:pt idx="7">
                  <c:v>37834</c:v>
                </c:pt>
                <c:pt idx="8">
                  <c:v>37865</c:v>
                </c:pt>
                <c:pt idx="9">
                  <c:v>37895</c:v>
                </c:pt>
                <c:pt idx="10">
                  <c:v>37926</c:v>
                </c:pt>
                <c:pt idx="11">
                  <c:v>37956</c:v>
                </c:pt>
                <c:pt idx="12">
                  <c:v>37987</c:v>
                </c:pt>
                <c:pt idx="13">
                  <c:v>38018</c:v>
                </c:pt>
                <c:pt idx="14">
                  <c:v>38047</c:v>
                </c:pt>
                <c:pt idx="15">
                  <c:v>38078</c:v>
                </c:pt>
                <c:pt idx="16">
                  <c:v>38108</c:v>
                </c:pt>
                <c:pt idx="17">
                  <c:v>38139</c:v>
                </c:pt>
                <c:pt idx="18">
                  <c:v>38169</c:v>
                </c:pt>
                <c:pt idx="19">
                  <c:v>38200</c:v>
                </c:pt>
                <c:pt idx="20">
                  <c:v>38231</c:v>
                </c:pt>
                <c:pt idx="21">
                  <c:v>38261</c:v>
                </c:pt>
                <c:pt idx="22">
                  <c:v>38292</c:v>
                </c:pt>
                <c:pt idx="23">
                  <c:v>38322</c:v>
                </c:pt>
                <c:pt idx="24">
                  <c:v>38353</c:v>
                </c:pt>
                <c:pt idx="25">
                  <c:v>38384</c:v>
                </c:pt>
                <c:pt idx="26">
                  <c:v>38412</c:v>
                </c:pt>
                <c:pt idx="27">
                  <c:v>38443</c:v>
                </c:pt>
                <c:pt idx="28">
                  <c:v>38473</c:v>
                </c:pt>
                <c:pt idx="29">
                  <c:v>38504</c:v>
                </c:pt>
                <c:pt idx="30">
                  <c:v>38534</c:v>
                </c:pt>
                <c:pt idx="31">
                  <c:v>38565</c:v>
                </c:pt>
                <c:pt idx="32">
                  <c:v>38596</c:v>
                </c:pt>
                <c:pt idx="33">
                  <c:v>38626</c:v>
                </c:pt>
                <c:pt idx="34">
                  <c:v>38657</c:v>
                </c:pt>
                <c:pt idx="35">
                  <c:v>38687</c:v>
                </c:pt>
                <c:pt idx="36">
                  <c:v>38718</c:v>
                </c:pt>
                <c:pt idx="37">
                  <c:v>38749</c:v>
                </c:pt>
                <c:pt idx="38">
                  <c:v>38777</c:v>
                </c:pt>
                <c:pt idx="39">
                  <c:v>38808</c:v>
                </c:pt>
                <c:pt idx="40">
                  <c:v>38838</c:v>
                </c:pt>
                <c:pt idx="41">
                  <c:v>38869</c:v>
                </c:pt>
                <c:pt idx="42">
                  <c:v>38899</c:v>
                </c:pt>
                <c:pt idx="43">
                  <c:v>38930</c:v>
                </c:pt>
                <c:pt idx="44">
                  <c:v>38961</c:v>
                </c:pt>
                <c:pt idx="45">
                  <c:v>38991</c:v>
                </c:pt>
                <c:pt idx="46">
                  <c:v>39022</c:v>
                </c:pt>
                <c:pt idx="47">
                  <c:v>39052</c:v>
                </c:pt>
                <c:pt idx="48">
                  <c:v>39082</c:v>
                </c:pt>
              </c:numCache>
            </c:numRef>
          </c:cat>
          <c:val>
            <c:numRef>
              <c:f>projeção_vendas!$E$2:$E$51</c:f>
              <c:numCache>
                <c:formatCode>General</c:formatCode>
                <c:ptCount val="50"/>
                <c:pt idx="28" formatCode="_-&quot;R$&quot;\ * #,##0_-;\-&quot;R$&quot;\ * #,##0_-;_-&quot;R$&quot;\ * &quot;-&quot;??_-;_-@_-">
                  <c:v>31111615</c:v>
                </c:pt>
                <c:pt idx="29" formatCode="_-&quot;R$&quot;\ * #,##0_-;\-&quot;R$&quot;\ * #,##0_-;_-&quot;R$&quot;\ * &quot;-&quot;??_-;_-@_-">
                  <c:v>34295791.88860628</c:v>
                </c:pt>
                <c:pt idx="30" formatCode="_-&quot;R$&quot;\ * #,##0_-;\-&quot;R$&quot;\ * #,##0_-;_-&quot;R$&quot;\ * &quot;-&quot;??_-;_-@_-">
                  <c:v>37437429.036880046</c:v>
                </c:pt>
                <c:pt idx="31" formatCode="_-&quot;R$&quot;\ * #,##0_-;\-&quot;R$&quot;\ * #,##0_-;_-&quot;R$&quot;\ * &quot;-&quot;??_-;_-@_-">
                  <c:v>45174913.672256663</c:v>
                </c:pt>
                <c:pt idx="32" formatCode="_-&quot;R$&quot;\ * #,##0_-;\-&quot;R$&quot;\ * #,##0_-;_-&quot;R$&quot;\ * &quot;-&quot;??_-;_-@_-">
                  <c:v>41212371.311449587</c:v>
                </c:pt>
                <c:pt idx="33" formatCode="_-&quot;R$&quot;\ * #,##0_-;\-&quot;R$&quot;\ * #,##0_-;_-&quot;R$&quot;\ * &quot;-&quot;??_-;_-@_-">
                  <c:v>59946248.522465676</c:v>
                </c:pt>
                <c:pt idx="34" formatCode="_-&quot;R$&quot;\ * #,##0_-;\-&quot;R$&quot;\ * #,##0_-;_-&quot;R$&quot;\ * &quot;-&quot;??_-;_-@_-">
                  <c:v>96270833.358007342</c:v>
                </c:pt>
                <c:pt idx="35" formatCode="_-&quot;R$&quot;\ * #,##0_-;\-&quot;R$&quot;\ * #,##0_-;_-&quot;R$&quot;\ * &quot;-&quot;??_-;_-@_-">
                  <c:v>42093119.474802114</c:v>
                </c:pt>
                <c:pt idx="36" formatCode="_-&quot;R$&quot;\ * #,##0_-;\-&quot;R$&quot;\ * #,##0_-;_-&quot;R$&quot;\ * &quot;-&quot;??_-;_-@_-">
                  <c:v>44139539.228671156</c:v>
                </c:pt>
                <c:pt idx="37" formatCode="_-&quot;R$&quot;\ * #,##0_-;\-&quot;R$&quot;\ * #,##0_-;_-&quot;R$&quot;\ * &quot;-&quot;??_-;_-@_-">
                  <c:v>49427833.065273426</c:v>
                </c:pt>
                <c:pt idx="38" formatCode="_-&quot;R$&quot;\ * #,##0_-;\-&quot;R$&quot;\ * #,##0_-;_-&quot;R$&quot;\ * &quot;-&quot;??_-;_-@_-">
                  <c:v>39751351.532946169</c:v>
                </c:pt>
                <c:pt idx="39" formatCode="_-&quot;R$&quot;\ * #,##0_-;\-&quot;R$&quot;\ * #,##0_-;_-&quot;R$&quot;\ * &quot;-&quot;??_-;_-@_-">
                  <c:v>39205811.714593165</c:v>
                </c:pt>
                <c:pt idx="40" formatCode="_-&quot;R$&quot;\ * #,##0_-;\-&quot;R$&quot;\ * #,##0_-;_-&quot;R$&quot;\ * &quot;-&quot;??_-;_-@_-">
                  <c:v>41209191.55969175</c:v>
                </c:pt>
                <c:pt idx="41" formatCode="_-&quot;R$&quot;\ * #,##0_-;\-&quot;R$&quot;\ * #,##0_-;_-&quot;R$&quot;\ * &quot;-&quot;??_-;_-@_-">
                  <c:v>42219819.551281065</c:v>
                </c:pt>
                <c:pt idx="42" formatCode="_-&quot;R$&quot;\ * #,##0_-;\-&quot;R$&quot;\ * #,##0_-;_-&quot;R$&quot;\ * &quot;-&quot;??_-;_-@_-">
                  <c:v>45368601.307831705</c:v>
                </c:pt>
                <c:pt idx="43" formatCode="_-&quot;R$&quot;\ * #,##0_-;\-&quot;R$&quot;\ * #,##0_-;_-&quot;R$&quot;\ * &quot;-&quot;??_-;_-@_-">
                  <c:v>53113174.398202345</c:v>
                </c:pt>
                <c:pt idx="44" formatCode="_-&quot;R$&quot;\ * #,##0_-;\-&quot;R$&quot;\ * #,##0_-;_-&quot;R$&quot;\ * &quot;-&quot;??_-;_-@_-">
                  <c:v>49157664.935984857</c:v>
                </c:pt>
                <c:pt idx="45" formatCode="_-&quot;R$&quot;\ * #,##0_-;\-&quot;R$&quot;\ * #,##0_-;_-&quot;R$&quot;\ * &quot;-&quot;??_-;_-@_-">
                  <c:v>67898520.092862025</c:v>
                </c:pt>
                <c:pt idx="46" formatCode="_-&quot;R$&quot;\ * #,##0_-;\-&quot;R$&quot;\ * #,##0_-;_-&quot;R$&quot;\ * &quot;-&quot;??_-;_-@_-">
                  <c:v>104230028.53097744</c:v>
                </c:pt>
                <c:pt idx="47" formatCode="_-&quot;R$&quot;\ * #,##0_-;\-&quot;R$&quot;\ * #,##0_-;_-&quot;R$&quot;\ * &quot;-&quot;??_-;_-@_-">
                  <c:v>50059184.521290623</c:v>
                </c:pt>
                <c:pt idx="48" formatCode="_-&quot;R$&quot;\ * #,##0_-;\-&quot;R$&quot;\ * #,##0_-;_-&quot;R$&quot;\ * &quot;-&quot;??_-;_-@_-">
                  <c:v>52046198.708778992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AA3-40E8-A334-DFBC8D1DBD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4662608"/>
        <c:axId val="1484663024"/>
      </c:lineChart>
      <c:catAx>
        <c:axId val="1484662608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484663024"/>
        <c:crosses val="autoZero"/>
        <c:auto val="1"/>
        <c:lblAlgn val="ctr"/>
        <c:lblOffset val="100"/>
        <c:noMultiLvlLbl val="0"/>
      </c:catAx>
      <c:valAx>
        <c:axId val="1484663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&quot;R$&quot;\ * #,##0_-;\-&quot;R$&quot;\ * #,##0_-;_-&quot;R$&quot;\ 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48466260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5751749781277319E-2"/>
          <c:y val="0.93244554278786906"/>
          <c:w val="0.87529308836395447"/>
          <c:h val="6.75544572121309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Vendas_Cidade!$K$1</c:f>
              <c:strCache>
                <c:ptCount val="1"/>
                <c:pt idx="0">
                  <c:v>Vendas abs.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Vendas_Cidade!$J$2:$J$12</c:f>
              <c:strCache>
                <c:ptCount val="11"/>
                <c:pt idx="0">
                  <c:v>San Rafael</c:v>
                </c:pt>
                <c:pt idx="1">
                  <c:v>NYC</c:v>
                </c:pt>
                <c:pt idx="2">
                  <c:v>New Bedford</c:v>
                </c:pt>
                <c:pt idx="3">
                  <c:v>San Francisco</c:v>
                </c:pt>
                <c:pt idx="4">
                  <c:v>Boston</c:v>
                </c:pt>
                <c:pt idx="5">
                  <c:v>Brickhaven</c:v>
                </c:pt>
                <c:pt idx="6">
                  <c:v>Cambridge</c:v>
                </c:pt>
                <c:pt idx="7">
                  <c:v>Philadelphia</c:v>
                </c:pt>
                <c:pt idx="8">
                  <c:v>San Jose</c:v>
                </c:pt>
                <c:pt idx="9">
                  <c:v>Allentown</c:v>
                </c:pt>
                <c:pt idx="10">
                  <c:v>Bridgewater</c:v>
                </c:pt>
              </c:strCache>
            </c:strRef>
          </c:cat>
          <c:val>
            <c:numRef>
              <c:f>Vendas_Cidade!$K$2:$K$12</c:f>
              <c:numCache>
                <c:formatCode>_-[$$-409]* #,##0_ ;_-[$$-409]* \-#,##0\ ;_-[$$-409]* "-"??_ ;_-@_ </c:formatCode>
                <c:ptCount val="11"/>
                <c:pt idx="0">
                  <c:v>45078315</c:v>
                </c:pt>
                <c:pt idx="1">
                  <c:v>40822004</c:v>
                </c:pt>
                <c:pt idx="2">
                  <c:v>15351306</c:v>
                </c:pt>
                <c:pt idx="3">
                  <c:v>15248504</c:v>
                </c:pt>
                <c:pt idx="4">
                  <c:v>12155509</c:v>
                </c:pt>
                <c:pt idx="5">
                  <c:v>11544920</c:v>
                </c:pt>
                <c:pt idx="6">
                  <c:v>11113448</c:v>
                </c:pt>
                <c:pt idx="7">
                  <c:v>10764956</c:v>
                </c:pt>
                <c:pt idx="8">
                  <c:v>10368341</c:v>
                </c:pt>
                <c:pt idx="9">
                  <c:v>9327712</c:v>
                </c:pt>
                <c:pt idx="10">
                  <c:v>8044122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9D-458E-B37E-99D6DF3DE9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28323040"/>
        <c:axId val="1928337600"/>
      </c:barChart>
      <c:catAx>
        <c:axId val="1928323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28337600"/>
        <c:crosses val="autoZero"/>
        <c:auto val="1"/>
        <c:lblAlgn val="ctr"/>
        <c:lblOffset val="100"/>
        <c:noMultiLvlLbl val="0"/>
      </c:catAx>
      <c:valAx>
        <c:axId val="1928337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[$$-409]* #,##0_ ;_-[$$-409]* \-#,##0\ ;_-[$$-409]* &quot;-&quot;??_ ;_-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28323040"/>
        <c:crosses val="autoZero"/>
        <c:crossBetween val="between"/>
        <c:dispUnits>
          <c:builtInUnit val="thousand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644614" y="-2747525"/>
            <a:ext cx="12278718" cy="10475804"/>
            <a:chOff x="-1644614" y="-2747525"/>
            <a:chExt cx="12278718" cy="10475804"/>
          </a:xfrm>
        </p:grpSpPr>
        <p:sp>
          <p:nvSpPr>
            <p:cNvPr id="10" name="Google Shape;10;p2"/>
            <p:cNvSpPr/>
            <p:nvPr/>
          </p:nvSpPr>
          <p:spPr>
            <a:xfrm rot="-2526399">
              <a:off x="5593085" y="3029310"/>
              <a:ext cx="4356710" cy="3718191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 rot="7128784">
              <a:off x="8363688" y="1001192"/>
              <a:ext cx="1703625" cy="1100471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490198">
              <a:off x="-1039429" y="-1920903"/>
              <a:ext cx="4803426" cy="3939324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13225" y="2634850"/>
            <a:ext cx="3862500" cy="13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 b="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13225" y="3970798"/>
            <a:ext cx="38625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0000" y="1063351"/>
            <a:ext cx="77040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>
                <a:solidFill>
                  <a:srgbClr val="201338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-2070957" y="-2181586"/>
            <a:ext cx="12789989" cy="9622630"/>
            <a:chOff x="-2070957" y="-2181586"/>
            <a:chExt cx="12789989" cy="9622630"/>
          </a:xfrm>
        </p:grpSpPr>
        <p:sp>
          <p:nvSpPr>
            <p:cNvPr id="27" name="Google Shape;27;p4"/>
            <p:cNvSpPr/>
            <p:nvPr/>
          </p:nvSpPr>
          <p:spPr>
            <a:xfrm rot="-7978753">
              <a:off x="7222940" y="-1435304"/>
              <a:ext cx="3098931" cy="2433851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2460279">
              <a:off x="-1652662" y="4289121"/>
              <a:ext cx="3098932" cy="2433850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" name="Google Shape;29;p4"/>
          <p:cNvGrpSpPr/>
          <p:nvPr/>
        </p:nvGrpSpPr>
        <p:grpSpPr>
          <a:xfrm>
            <a:off x="8350786" y="175533"/>
            <a:ext cx="627600" cy="887824"/>
            <a:chOff x="2443886" y="2869758"/>
            <a:chExt cx="627600" cy="887824"/>
          </a:xfrm>
        </p:grpSpPr>
        <p:sp>
          <p:nvSpPr>
            <p:cNvPr id="30" name="Google Shape;30;p4"/>
            <p:cNvSpPr/>
            <p:nvPr/>
          </p:nvSpPr>
          <p:spPr>
            <a:xfrm>
              <a:off x="2443886" y="2937682"/>
              <a:ext cx="627600" cy="81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2443886" y="2869758"/>
              <a:ext cx="627579" cy="67924"/>
            </a:xfrm>
            <a:custGeom>
              <a:avLst/>
              <a:gdLst/>
              <a:ahLst/>
              <a:cxnLst/>
              <a:rect l="l" t="t" r="r" b="b"/>
              <a:pathLst>
                <a:path w="718" h="78" extrusionOk="0">
                  <a:moveTo>
                    <a:pt x="681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718" y="78"/>
                    <a:pt x="718" y="78"/>
                    <a:pt x="718" y="78"/>
                  </a:cubicBezTo>
                  <a:cubicBezTo>
                    <a:pt x="718" y="37"/>
                    <a:pt x="718" y="37"/>
                    <a:pt x="718" y="37"/>
                  </a:cubicBezTo>
                  <a:cubicBezTo>
                    <a:pt x="718" y="16"/>
                    <a:pt x="701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2473543" y="2887935"/>
              <a:ext cx="31500" cy="3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2521377" y="2887935"/>
              <a:ext cx="31500" cy="3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2570168" y="2887935"/>
              <a:ext cx="30600" cy="3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2544337" y="3316526"/>
              <a:ext cx="97500" cy="142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2692622" y="3217988"/>
              <a:ext cx="98400" cy="241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2840906" y="3129017"/>
              <a:ext cx="97500" cy="33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2578777" y="2982646"/>
              <a:ext cx="308049" cy="309007"/>
            </a:xfrm>
            <a:custGeom>
              <a:avLst/>
              <a:gdLst/>
              <a:ahLst/>
              <a:cxnLst/>
              <a:rect l="l" t="t" r="r" b="b"/>
              <a:pathLst>
                <a:path w="352" h="353" extrusionOk="0">
                  <a:moveTo>
                    <a:pt x="351" y="56"/>
                  </a:moveTo>
                  <a:cubicBezTo>
                    <a:pt x="350" y="51"/>
                    <a:pt x="347" y="47"/>
                    <a:pt x="343" y="45"/>
                  </a:cubicBezTo>
                  <a:cubicBezTo>
                    <a:pt x="262" y="4"/>
                    <a:pt x="262" y="4"/>
                    <a:pt x="262" y="4"/>
                  </a:cubicBezTo>
                  <a:cubicBezTo>
                    <a:pt x="255" y="0"/>
                    <a:pt x="246" y="3"/>
                    <a:pt x="242" y="11"/>
                  </a:cubicBezTo>
                  <a:cubicBezTo>
                    <a:pt x="238" y="18"/>
                    <a:pt x="241" y="27"/>
                    <a:pt x="249" y="31"/>
                  </a:cubicBezTo>
                  <a:cubicBezTo>
                    <a:pt x="290" y="52"/>
                    <a:pt x="290" y="52"/>
                    <a:pt x="290" y="52"/>
                  </a:cubicBezTo>
                  <a:cubicBezTo>
                    <a:pt x="43" y="111"/>
                    <a:pt x="2" y="333"/>
                    <a:pt x="2" y="335"/>
                  </a:cubicBezTo>
                  <a:cubicBezTo>
                    <a:pt x="0" y="343"/>
                    <a:pt x="6" y="351"/>
                    <a:pt x="14" y="352"/>
                  </a:cubicBezTo>
                  <a:cubicBezTo>
                    <a:pt x="15" y="353"/>
                    <a:pt x="15" y="353"/>
                    <a:pt x="16" y="353"/>
                  </a:cubicBezTo>
                  <a:cubicBezTo>
                    <a:pt x="23" y="353"/>
                    <a:pt x="30" y="348"/>
                    <a:pt x="31" y="340"/>
                  </a:cubicBezTo>
                  <a:cubicBezTo>
                    <a:pt x="31" y="338"/>
                    <a:pt x="69" y="134"/>
                    <a:pt x="300" y="80"/>
                  </a:cubicBezTo>
                  <a:cubicBezTo>
                    <a:pt x="268" y="120"/>
                    <a:pt x="268" y="120"/>
                    <a:pt x="268" y="120"/>
                  </a:cubicBezTo>
                  <a:cubicBezTo>
                    <a:pt x="263" y="126"/>
                    <a:pt x="264" y="135"/>
                    <a:pt x="270" y="141"/>
                  </a:cubicBezTo>
                  <a:cubicBezTo>
                    <a:pt x="273" y="143"/>
                    <a:pt x="276" y="144"/>
                    <a:pt x="280" y="144"/>
                  </a:cubicBezTo>
                  <a:cubicBezTo>
                    <a:pt x="284" y="144"/>
                    <a:pt x="288" y="142"/>
                    <a:pt x="291" y="138"/>
                  </a:cubicBezTo>
                  <a:cubicBezTo>
                    <a:pt x="348" y="68"/>
                    <a:pt x="348" y="68"/>
                    <a:pt x="348" y="68"/>
                  </a:cubicBezTo>
                  <a:cubicBezTo>
                    <a:pt x="351" y="65"/>
                    <a:pt x="352" y="60"/>
                    <a:pt x="351" y="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2515637" y="3521255"/>
              <a:ext cx="4830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2515637" y="3573872"/>
              <a:ext cx="4830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2568254" y="3626489"/>
              <a:ext cx="3777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2636178" y="3679106"/>
              <a:ext cx="2421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43;p4"/>
          <p:cNvGrpSpPr/>
          <p:nvPr/>
        </p:nvGrpSpPr>
        <p:grpSpPr>
          <a:xfrm>
            <a:off x="150790" y="217095"/>
            <a:ext cx="7996462" cy="5057956"/>
            <a:chOff x="150790" y="217095"/>
            <a:chExt cx="7996462" cy="5057956"/>
          </a:xfrm>
        </p:grpSpPr>
        <p:sp>
          <p:nvSpPr>
            <p:cNvPr id="44" name="Google Shape;44;p4"/>
            <p:cNvSpPr/>
            <p:nvPr/>
          </p:nvSpPr>
          <p:spPr>
            <a:xfrm>
              <a:off x="7820577" y="2170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" name="Google Shape;45;p4"/>
            <p:cNvGrpSpPr/>
            <p:nvPr/>
          </p:nvGrpSpPr>
          <p:grpSpPr>
            <a:xfrm rot="-8329653">
              <a:off x="354633" y="4434969"/>
              <a:ext cx="451704" cy="788937"/>
              <a:chOff x="8579627" y="228750"/>
              <a:chExt cx="451723" cy="788970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8579627" y="695320"/>
                <a:ext cx="326675" cy="32240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23" extrusionOk="0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8846775" y="228750"/>
                <a:ext cx="184575" cy="1821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23" extrusionOk="0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22"/>
          <p:cNvGrpSpPr/>
          <p:nvPr/>
        </p:nvGrpSpPr>
        <p:grpSpPr>
          <a:xfrm>
            <a:off x="-2106233" y="-952769"/>
            <a:ext cx="12545486" cy="8509944"/>
            <a:chOff x="-2106233" y="-952769"/>
            <a:chExt cx="12545486" cy="8509944"/>
          </a:xfrm>
        </p:grpSpPr>
        <p:sp>
          <p:nvSpPr>
            <p:cNvPr id="511" name="Google Shape;511;p22"/>
            <p:cNvSpPr/>
            <p:nvPr/>
          </p:nvSpPr>
          <p:spPr>
            <a:xfrm rot="7341459" flipH="1">
              <a:off x="-1767562" y="4061175"/>
              <a:ext cx="3409980" cy="2678150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22"/>
            <p:cNvSpPr/>
            <p:nvPr/>
          </p:nvSpPr>
          <p:spPr>
            <a:xfrm rot="10245665">
              <a:off x="8058163" y="-784291"/>
              <a:ext cx="2247692" cy="1843349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3" name="Google Shape;513;p22"/>
          <p:cNvGrpSpPr/>
          <p:nvPr/>
        </p:nvGrpSpPr>
        <p:grpSpPr>
          <a:xfrm>
            <a:off x="1087005" y="172450"/>
            <a:ext cx="7905012" cy="4753945"/>
            <a:chOff x="1087005" y="172450"/>
            <a:chExt cx="7905012" cy="4753945"/>
          </a:xfrm>
        </p:grpSpPr>
        <p:sp>
          <p:nvSpPr>
            <p:cNvPr id="514" name="Google Shape;514;p22"/>
            <p:cNvSpPr/>
            <p:nvPr/>
          </p:nvSpPr>
          <p:spPr>
            <a:xfrm flipH="1">
              <a:off x="1087005" y="46039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22"/>
            <p:cNvSpPr/>
            <p:nvPr/>
          </p:nvSpPr>
          <p:spPr>
            <a:xfrm flipH="1">
              <a:off x="8665343" y="7704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22"/>
            <p:cNvSpPr/>
            <p:nvPr/>
          </p:nvSpPr>
          <p:spPr>
            <a:xfrm flipH="1">
              <a:off x="8430782" y="17245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7" name="Google Shape;517;p22"/>
          <p:cNvGrpSpPr/>
          <p:nvPr/>
        </p:nvGrpSpPr>
        <p:grpSpPr>
          <a:xfrm>
            <a:off x="-335165" y="3759862"/>
            <a:ext cx="1253120" cy="1142272"/>
            <a:chOff x="-335165" y="3759862"/>
            <a:chExt cx="1253120" cy="1142272"/>
          </a:xfrm>
        </p:grpSpPr>
        <p:grpSp>
          <p:nvGrpSpPr>
            <p:cNvPr id="518" name="Google Shape;518;p22"/>
            <p:cNvGrpSpPr/>
            <p:nvPr/>
          </p:nvGrpSpPr>
          <p:grpSpPr>
            <a:xfrm flipH="1">
              <a:off x="510249" y="4497559"/>
              <a:ext cx="407706" cy="388498"/>
              <a:chOff x="2884583" y="645291"/>
              <a:chExt cx="285089" cy="271696"/>
            </a:xfrm>
          </p:grpSpPr>
          <p:sp>
            <p:nvSpPr>
              <p:cNvPr id="519" name="Google Shape;519;p22"/>
              <p:cNvSpPr/>
              <p:nvPr/>
            </p:nvSpPr>
            <p:spPr>
              <a:xfrm>
                <a:off x="2905629" y="652944"/>
                <a:ext cx="264042" cy="26404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22"/>
              <p:cNvSpPr/>
              <p:nvPr/>
            </p:nvSpPr>
            <p:spPr>
              <a:xfrm>
                <a:off x="2884583" y="645291"/>
                <a:ext cx="130108" cy="12341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1" name="Google Shape;521;p22"/>
            <p:cNvGrpSpPr/>
            <p:nvPr/>
          </p:nvGrpSpPr>
          <p:grpSpPr>
            <a:xfrm>
              <a:off x="-335165" y="3759862"/>
              <a:ext cx="676370" cy="1142272"/>
              <a:chOff x="2757910" y="1240337"/>
              <a:chExt cx="676370" cy="1142272"/>
            </a:xfrm>
          </p:grpSpPr>
          <p:sp>
            <p:nvSpPr>
              <p:cNvPr id="522" name="Google Shape;522;p22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avLst/>
                <a:gdLst/>
                <a:ahLst/>
                <a:cxnLst/>
                <a:rect l="l" t="t" r="r" b="b"/>
                <a:pathLst>
                  <a:path w="774" h="996" extrusionOk="0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22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8" extrusionOk="0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22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422" extrusionOk="0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22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69" extrusionOk="0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22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7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22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avLst/>
                <a:gdLst/>
                <a:ahLst/>
                <a:cxnLst/>
                <a:rect l="l" t="t" r="r" b="b"/>
                <a:pathLst>
                  <a:path w="170" h="87" extrusionOk="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oogle Shape;531;p23"/>
          <p:cNvGrpSpPr/>
          <p:nvPr/>
        </p:nvGrpSpPr>
        <p:grpSpPr>
          <a:xfrm>
            <a:off x="-2000071" y="-3048428"/>
            <a:ext cx="12973783" cy="11115125"/>
            <a:chOff x="-2000071" y="-3048428"/>
            <a:chExt cx="12973783" cy="11115125"/>
          </a:xfrm>
        </p:grpSpPr>
        <p:sp>
          <p:nvSpPr>
            <p:cNvPr id="532" name="Google Shape;532;p23"/>
            <p:cNvSpPr/>
            <p:nvPr/>
          </p:nvSpPr>
          <p:spPr>
            <a:xfrm rot="-8306489">
              <a:off x="-1505843" y="3814578"/>
              <a:ext cx="3381355" cy="2773073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23"/>
            <p:cNvSpPr/>
            <p:nvPr/>
          </p:nvSpPr>
          <p:spPr>
            <a:xfrm rot="-2526298">
              <a:off x="3963480" y="-2324949"/>
              <a:ext cx="3213799" cy="2742785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23"/>
            <p:cNvSpPr/>
            <p:nvPr/>
          </p:nvSpPr>
          <p:spPr>
            <a:xfrm rot="7128936">
              <a:off x="4994086" y="2541069"/>
              <a:ext cx="5631417" cy="4125872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5" name="Google Shape;535;p23"/>
          <p:cNvGrpSpPr/>
          <p:nvPr/>
        </p:nvGrpSpPr>
        <p:grpSpPr>
          <a:xfrm>
            <a:off x="4039126" y="812484"/>
            <a:ext cx="4161347" cy="3655602"/>
            <a:chOff x="3840701" y="713259"/>
            <a:chExt cx="4161347" cy="3655602"/>
          </a:xfrm>
        </p:grpSpPr>
        <p:grpSp>
          <p:nvGrpSpPr>
            <p:cNvPr id="536" name="Google Shape;536;p23"/>
            <p:cNvGrpSpPr/>
            <p:nvPr/>
          </p:nvGrpSpPr>
          <p:grpSpPr>
            <a:xfrm>
              <a:off x="4501506" y="1401751"/>
              <a:ext cx="2461134" cy="1589525"/>
              <a:chOff x="2436192" y="2730596"/>
              <a:chExt cx="924300" cy="596960"/>
            </a:xfrm>
          </p:grpSpPr>
          <p:sp>
            <p:nvSpPr>
              <p:cNvPr id="537" name="Google Shape;537;p23"/>
              <p:cNvSpPr/>
              <p:nvPr/>
            </p:nvSpPr>
            <p:spPr>
              <a:xfrm>
                <a:off x="2436192" y="2786955"/>
                <a:ext cx="924300" cy="540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23"/>
              <p:cNvSpPr/>
              <p:nvPr/>
            </p:nvSpPr>
            <p:spPr>
              <a:xfrm>
                <a:off x="2436192" y="2730596"/>
                <a:ext cx="924297" cy="56360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153" extrusionOk="0">
                    <a:moveTo>
                      <a:pt x="2512" y="73"/>
                    </a:moveTo>
                    <a:cubicBezTo>
                      <a:pt x="2512" y="153"/>
                      <a:pt x="2512" y="153"/>
                      <a:pt x="2512" y="153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33"/>
                      <a:pt x="32" y="0"/>
                      <a:pt x="72" y="0"/>
                    </a:cubicBezTo>
                    <a:cubicBezTo>
                      <a:pt x="2440" y="0"/>
                      <a:pt x="2440" y="0"/>
                      <a:pt x="2440" y="0"/>
                    </a:cubicBezTo>
                    <a:cubicBezTo>
                      <a:pt x="2480" y="0"/>
                      <a:pt x="2512" y="33"/>
                      <a:pt x="2512" y="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23"/>
              <p:cNvSpPr/>
              <p:nvPr/>
            </p:nvSpPr>
            <p:spPr>
              <a:xfrm>
                <a:off x="2461152" y="2745893"/>
                <a:ext cx="258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3"/>
              <p:cNvSpPr/>
              <p:nvPr/>
            </p:nvSpPr>
            <p:spPr>
              <a:xfrm>
                <a:off x="2500603" y="2745893"/>
                <a:ext cx="261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3"/>
              <p:cNvSpPr/>
              <p:nvPr/>
            </p:nvSpPr>
            <p:spPr>
              <a:xfrm>
                <a:off x="2540860" y="2745893"/>
                <a:ext cx="258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23"/>
              <p:cNvSpPr/>
              <p:nvPr/>
            </p:nvSpPr>
            <p:spPr>
              <a:xfrm>
                <a:off x="2481682" y="2858210"/>
                <a:ext cx="833700" cy="3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23"/>
              <p:cNvSpPr/>
              <p:nvPr/>
            </p:nvSpPr>
            <p:spPr>
              <a:xfrm>
                <a:off x="2481682" y="2943152"/>
                <a:ext cx="833700" cy="3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23"/>
              <p:cNvSpPr/>
              <p:nvPr/>
            </p:nvSpPr>
            <p:spPr>
              <a:xfrm>
                <a:off x="2481682" y="3028497"/>
                <a:ext cx="833700" cy="2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23"/>
              <p:cNvSpPr/>
              <p:nvPr/>
            </p:nvSpPr>
            <p:spPr>
              <a:xfrm>
                <a:off x="2481682" y="3113439"/>
                <a:ext cx="833700" cy="2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23"/>
              <p:cNvSpPr/>
              <p:nvPr/>
            </p:nvSpPr>
            <p:spPr>
              <a:xfrm>
                <a:off x="2481682" y="2898467"/>
                <a:ext cx="833718" cy="392507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067" extrusionOk="0">
                    <a:moveTo>
                      <a:pt x="0" y="232"/>
                    </a:moveTo>
                    <a:cubicBezTo>
                      <a:pt x="137" y="97"/>
                      <a:pt x="137" y="97"/>
                      <a:pt x="137" y="97"/>
                    </a:cubicBezTo>
                    <a:cubicBezTo>
                      <a:pt x="226" y="9"/>
                      <a:pt x="367" y="0"/>
                      <a:pt x="466" y="76"/>
                    </a:cubicBezTo>
                    <a:cubicBezTo>
                      <a:pt x="852" y="371"/>
                      <a:pt x="852" y="371"/>
                      <a:pt x="852" y="371"/>
                    </a:cubicBezTo>
                    <a:cubicBezTo>
                      <a:pt x="949" y="446"/>
                      <a:pt x="1085" y="440"/>
                      <a:pt x="1174" y="357"/>
                    </a:cubicBezTo>
                    <a:cubicBezTo>
                      <a:pt x="1235" y="302"/>
                      <a:pt x="1235" y="302"/>
                      <a:pt x="1235" y="302"/>
                    </a:cubicBezTo>
                    <a:cubicBezTo>
                      <a:pt x="1308" y="235"/>
                      <a:pt x="1413" y="217"/>
                      <a:pt x="1504" y="256"/>
                    </a:cubicBezTo>
                    <a:cubicBezTo>
                      <a:pt x="2266" y="584"/>
                      <a:pt x="2266" y="584"/>
                      <a:pt x="2266" y="584"/>
                    </a:cubicBezTo>
                    <a:cubicBezTo>
                      <a:pt x="2266" y="1067"/>
                      <a:pt x="2266" y="1067"/>
                      <a:pt x="2266" y="1067"/>
                    </a:cubicBezTo>
                    <a:cubicBezTo>
                      <a:pt x="0" y="1067"/>
                      <a:pt x="0" y="1067"/>
                      <a:pt x="0" y="1067"/>
                    </a:cubicBez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23"/>
              <p:cNvSpPr/>
              <p:nvPr/>
            </p:nvSpPr>
            <p:spPr>
              <a:xfrm>
                <a:off x="2481682" y="2914972"/>
                <a:ext cx="833718" cy="376001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022" extrusionOk="0">
                    <a:moveTo>
                      <a:pt x="0" y="1022"/>
                    </a:moveTo>
                    <a:cubicBezTo>
                      <a:pt x="371" y="590"/>
                      <a:pt x="371" y="590"/>
                      <a:pt x="371" y="590"/>
                    </a:cubicBezTo>
                    <a:cubicBezTo>
                      <a:pt x="468" y="477"/>
                      <a:pt x="643" y="473"/>
                      <a:pt x="745" y="582"/>
                    </a:cubicBezTo>
                    <a:cubicBezTo>
                      <a:pt x="840" y="683"/>
                      <a:pt x="998" y="688"/>
                      <a:pt x="1100" y="594"/>
                    </a:cubicBezTo>
                    <a:cubicBezTo>
                      <a:pt x="1634" y="99"/>
                      <a:pt x="1634" y="99"/>
                      <a:pt x="1634" y="99"/>
                    </a:cubicBezTo>
                    <a:cubicBezTo>
                      <a:pt x="1741" y="0"/>
                      <a:pt x="1909" y="12"/>
                      <a:pt x="2001" y="125"/>
                    </a:cubicBezTo>
                    <a:cubicBezTo>
                      <a:pt x="2266" y="453"/>
                      <a:pt x="2266" y="453"/>
                      <a:pt x="2266" y="453"/>
                    </a:cubicBezTo>
                    <a:cubicBezTo>
                      <a:pt x="2266" y="1022"/>
                      <a:pt x="2266" y="1022"/>
                      <a:pt x="2266" y="1022"/>
                    </a:cubicBezTo>
                    <a:lnTo>
                      <a:pt x="0" y="10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8" name="Google Shape;548;p23"/>
            <p:cNvGrpSpPr/>
            <p:nvPr/>
          </p:nvGrpSpPr>
          <p:grpSpPr>
            <a:xfrm>
              <a:off x="6621346" y="1957399"/>
              <a:ext cx="1380702" cy="2411461"/>
              <a:chOff x="6502296" y="1615124"/>
              <a:chExt cx="1380702" cy="2411461"/>
            </a:xfrm>
          </p:grpSpPr>
          <p:sp>
            <p:nvSpPr>
              <p:cNvPr id="549" name="Google Shape;549;p23"/>
              <p:cNvSpPr/>
              <p:nvPr/>
            </p:nvSpPr>
            <p:spPr>
              <a:xfrm>
                <a:off x="6990675" y="1711100"/>
                <a:ext cx="396300" cy="486450"/>
              </a:xfrm>
              <a:custGeom>
                <a:avLst/>
                <a:gdLst/>
                <a:ahLst/>
                <a:cxnLst/>
                <a:rect l="l" t="t" r="r" b="b"/>
                <a:pathLst>
                  <a:path w="15852" h="19458" extrusionOk="0">
                    <a:moveTo>
                      <a:pt x="0" y="5579"/>
                    </a:moveTo>
                    <a:lnTo>
                      <a:pt x="1701" y="19458"/>
                    </a:lnTo>
                    <a:lnTo>
                      <a:pt x="15852" y="16941"/>
                    </a:lnTo>
                    <a:lnTo>
                      <a:pt x="12314" y="2177"/>
                    </a:lnTo>
                    <a:lnTo>
                      <a:pt x="57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550" name="Google Shape;550;p23"/>
              <p:cNvSpPr/>
              <p:nvPr/>
            </p:nvSpPr>
            <p:spPr>
              <a:xfrm>
                <a:off x="6934616" y="1685929"/>
                <a:ext cx="451384" cy="297518"/>
              </a:xfrm>
              <a:custGeom>
                <a:avLst/>
                <a:gdLst/>
                <a:ahLst/>
                <a:cxnLst/>
                <a:rect l="l" t="t" r="r" b="b"/>
                <a:pathLst>
                  <a:path w="506" h="334" extrusionOk="0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23"/>
              <p:cNvSpPr/>
              <p:nvPr/>
            </p:nvSpPr>
            <p:spPr>
              <a:xfrm>
                <a:off x="6888321" y="2511763"/>
                <a:ext cx="815622" cy="1284027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439" extrusionOk="0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23"/>
              <p:cNvSpPr/>
              <p:nvPr/>
            </p:nvSpPr>
            <p:spPr>
              <a:xfrm>
                <a:off x="6942105" y="1981405"/>
                <a:ext cx="425511" cy="571206"/>
              </a:xfrm>
              <a:custGeom>
                <a:avLst/>
                <a:gdLst/>
                <a:ahLst/>
                <a:cxnLst/>
                <a:rect l="l" t="t" r="r" b="b"/>
                <a:pathLst>
                  <a:path w="477" h="641" extrusionOk="0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23"/>
              <p:cNvSpPr/>
              <p:nvPr/>
            </p:nvSpPr>
            <p:spPr>
              <a:xfrm>
                <a:off x="7548715" y="3707962"/>
                <a:ext cx="309092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5" extrusionOk="0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23"/>
              <p:cNvSpPr/>
              <p:nvPr/>
            </p:nvSpPr>
            <p:spPr>
              <a:xfrm>
                <a:off x="7550077" y="3796469"/>
                <a:ext cx="332921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23"/>
              <p:cNvSpPr/>
              <p:nvPr/>
            </p:nvSpPr>
            <p:spPr>
              <a:xfrm>
                <a:off x="6908745" y="3707962"/>
                <a:ext cx="312496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50" h="305" extrusionOk="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23"/>
              <p:cNvSpPr/>
              <p:nvPr/>
            </p:nvSpPr>
            <p:spPr>
              <a:xfrm>
                <a:off x="6886959" y="3796469"/>
                <a:ext cx="332239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23"/>
              <p:cNvSpPr/>
              <p:nvPr/>
            </p:nvSpPr>
            <p:spPr>
              <a:xfrm>
                <a:off x="7212391" y="2059699"/>
                <a:ext cx="548060" cy="51878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582" extrusionOk="0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23"/>
              <p:cNvSpPr/>
              <p:nvPr/>
            </p:nvSpPr>
            <p:spPr>
              <a:xfrm>
                <a:off x="7370341" y="2319091"/>
                <a:ext cx="184502" cy="54466"/>
              </a:xfrm>
              <a:custGeom>
                <a:avLst/>
                <a:gdLst/>
                <a:ahLst/>
                <a:cxnLst/>
                <a:rect l="l" t="t" r="r" b="b"/>
                <a:pathLst>
                  <a:path w="271" h="80" extrusionOk="0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23"/>
              <p:cNvSpPr/>
              <p:nvPr/>
            </p:nvSpPr>
            <p:spPr>
              <a:xfrm>
                <a:off x="6615312" y="2037232"/>
                <a:ext cx="395556" cy="4445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498" extrusionOk="0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23"/>
              <p:cNvSpPr/>
              <p:nvPr/>
            </p:nvSpPr>
            <p:spPr>
              <a:xfrm>
                <a:off x="6534295" y="2008637"/>
                <a:ext cx="111654" cy="141611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59" extrusionOk="0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23"/>
              <p:cNvSpPr/>
              <p:nvPr/>
            </p:nvSpPr>
            <p:spPr>
              <a:xfrm>
                <a:off x="6565612" y="2143440"/>
                <a:ext cx="33360" cy="2723"/>
              </a:xfrm>
              <a:custGeom>
                <a:avLst/>
                <a:gdLst/>
                <a:ahLst/>
                <a:cxnLst/>
                <a:rect l="l" t="t" r="r" b="b"/>
                <a:pathLst>
                  <a:path w="37" h="3" extrusionOk="0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23"/>
              <p:cNvSpPr/>
              <p:nvPr/>
            </p:nvSpPr>
            <p:spPr>
              <a:xfrm>
                <a:off x="6539060" y="2073996"/>
                <a:ext cx="99400" cy="7216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1" extrusionOk="0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23"/>
              <p:cNvSpPr/>
              <p:nvPr/>
            </p:nvSpPr>
            <p:spPr>
              <a:xfrm>
                <a:off x="6586037" y="1939875"/>
                <a:ext cx="5447" cy="49019"/>
              </a:xfrm>
              <a:custGeom>
                <a:avLst/>
                <a:gdLst/>
                <a:ahLst/>
                <a:cxnLst/>
                <a:rect l="l" t="t" r="r" b="b"/>
                <a:pathLst>
                  <a:path w="8" h="72" extrusionOk="0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64" name="Google Shape;564;p23"/>
              <p:cNvCxnSpPr/>
              <p:nvPr/>
            </p:nvCxnSpPr>
            <p:spPr>
              <a:xfrm flipH="1">
                <a:off x="6586084" y="1939875"/>
                <a:ext cx="5400" cy="489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565" name="Google Shape;565;p23"/>
              <p:cNvSpPr/>
              <p:nvPr/>
            </p:nvSpPr>
            <p:spPr>
              <a:xfrm>
                <a:off x="6576506" y="1939194"/>
                <a:ext cx="24510" cy="51742"/>
              </a:xfrm>
              <a:custGeom>
                <a:avLst/>
                <a:gdLst/>
                <a:ahLst/>
                <a:cxnLst/>
                <a:rect l="l" t="t" r="r" b="b"/>
                <a:pathLst>
                  <a:path w="36" h="76" extrusionOk="0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23"/>
              <p:cNvSpPr/>
              <p:nvPr/>
            </p:nvSpPr>
            <p:spPr>
              <a:xfrm>
                <a:off x="6547911" y="1973235"/>
                <a:ext cx="61274" cy="160673"/>
              </a:xfrm>
              <a:custGeom>
                <a:avLst/>
                <a:gdLst/>
                <a:ahLst/>
                <a:cxnLst/>
                <a:rect l="l" t="t" r="r" b="b"/>
                <a:pathLst>
                  <a:path w="69" h="180" extrusionOk="0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23"/>
              <p:cNvSpPr/>
              <p:nvPr/>
            </p:nvSpPr>
            <p:spPr>
              <a:xfrm>
                <a:off x="6521359" y="1732225"/>
                <a:ext cx="161354" cy="202203"/>
              </a:xfrm>
              <a:custGeom>
                <a:avLst/>
                <a:gdLst/>
                <a:ahLst/>
                <a:cxnLst/>
                <a:rect l="l" t="t" r="r" b="b"/>
                <a:pathLst>
                  <a:path w="181" h="227" extrusionOk="0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23"/>
              <p:cNvSpPr/>
              <p:nvPr/>
            </p:nvSpPr>
            <p:spPr>
              <a:xfrm>
                <a:off x="6502296" y="1708396"/>
                <a:ext cx="197438" cy="25598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87" extrusionOk="0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23"/>
              <p:cNvSpPr/>
              <p:nvPr/>
            </p:nvSpPr>
            <p:spPr>
              <a:xfrm>
                <a:off x="6505019" y="2005233"/>
                <a:ext cx="101442" cy="123228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38" extrusionOk="0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23"/>
              <p:cNvSpPr/>
              <p:nvPr/>
            </p:nvSpPr>
            <p:spPr>
              <a:xfrm>
                <a:off x="6539741" y="1976639"/>
                <a:ext cx="118462" cy="11710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23"/>
              <p:cNvSpPr/>
              <p:nvPr/>
            </p:nvSpPr>
            <p:spPr>
              <a:xfrm>
                <a:off x="6539741" y="2022935"/>
                <a:ext cx="60593" cy="51061"/>
              </a:xfrm>
              <a:custGeom>
                <a:avLst/>
                <a:gdLst/>
                <a:ahLst/>
                <a:cxnLst/>
                <a:rect l="l" t="t" r="r" b="b"/>
                <a:pathLst>
                  <a:path w="68" h="57" extrusionOk="0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6533614" y="2097825"/>
                <a:ext cx="53785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" extrusionOk="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6534295" y="2068549"/>
                <a:ext cx="63316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71" h="12" extrusionOk="0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6539741" y="2042678"/>
                <a:ext cx="51742" cy="14297"/>
              </a:xfrm>
              <a:custGeom>
                <a:avLst/>
                <a:gdLst/>
                <a:ahLst/>
                <a:cxnLst/>
                <a:rect l="l" t="t" r="r" b="b"/>
                <a:pathLst>
                  <a:path w="58" h="16" extrusionOk="0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23"/>
              <p:cNvSpPr/>
              <p:nvPr/>
            </p:nvSpPr>
            <p:spPr>
              <a:xfrm>
                <a:off x="6590803" y="2051529"/>
                <a:ext cx="681" cy="5447"/>
              </a:xfrm>
              <a:custGeom>
                <a:avLst/>
                <a:gdLst/>
                <a:ahLst/>
                <a:cxnLst/>
                <a:rect l="l" t="t" r="r" b="b"/>
                <a:pathLst>
                  <a:path w="1" h="6" extrusionOk="0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23"/>
              <p:cNvSpPr/>
              <p:nvPr/>
            </p:nvSpPr>
            <p:spPr>
              <a:xfrm>
                <a:off x="6601015" y="2027700"/>
                <a:ext cx="411214" cy="510615"/>
              </a:xfrm>
              <a:custGeom>
                <a:avLst/>
                <a:gdLst/>
                <a:ahLst/>
                <a:cxnLst/>
                <a:rect l="l" t="t" r="r" b="b"/>
                <a:pathLst>
                  <a:path w="461" h="573" extrusionOk="0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6904660" y="2201309"/>
                <a:ext cx="66040" cy="290029"/>
              </a:xfrm>
              <a:custGeom>
                <a:avLst/>
                <a:gdLst/>
                <a:ahLst/>
                <a:cxnLst/>
                <a:rect l="l" t="t" r="r" b="b"/>
                <a:pathLst>
                  <a:path w="74" h="325" extrusionOk="0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23"/>
              <p:cNvSpPr/>
              <p:nvPr/>
            </p:nvSpPr>
            <p:spPr>
              <a:xfrm>
                <a:off x="6925085" y="1981405"/>
                <a:ext cx="442532" cy="590271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62" extrusionOk="0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23"/>
              <p:cNvSpPr/>
              <p:nvPr/>
            </p:nvSpPr>
            <p:spPr>
              <a:xfrm>
                <a:off x="6888321" y="2511763"/>
                <a:ext cx="822429" cy="1230922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380" extrusionOk="0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23"/>
              <p:cNvSpPr/>
              <p:nvPr/>
            </p:nvSpPr>
            <p:spPr>
              <a:xfrm>
                <a:off x="7078269" y="1878601"/>
                <a:ext cx="125271" cy="239648"/>
              </a:xfrm>
              <a:custGeom>
                <a:avLst/>
                <a:gdLst/>
                <a:ahLst/>
                <a:cxnLst/>
                <a:rect l="l" t="t" r="r" b="b"/>
                <a:pathLst>
                  <a:path w="140" h="269" extrusionOk="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23"/>
              <p:cNvSpPr/>
              <p:nvPr/>
            </p:nvSpPr>
            <p:spPr>
              <a:xfrm>
                <a:off x="7203540" y="1907876"/>
                <a:ext cx="0" cy="2246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5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23"/>
              <p:cNvSpPr/>
              <p:nvPr/>
            </p:nvSpPr>
            <p:spPr>
              <a:xfrm>
                <a:off x="7086439" y="1907876"/>
                <a:ext cx="117101" cy="61274"/>
              </a:xfrm>
              <a:custGeom>
                <a:avLst/>
                <a:gdLst/>
                <a:ahLst/>
                <a:cxnLst/>
                <a:rect l="l" t="t" r="r" b="b"/>
                <a:pathLst>
                  <a:path w="131" h="69" extrusionOk="0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23"/>
              <p:cNvSpPr/>
              <p:nvPr/>
            </p:nvSpPr>
            <p:spPr>
              <a:xfrm>
                <a:off x="7004741" y="1678440"/>
                <a:ext cx="240330" cy="294795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30" extrusionOk="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23"/>
              <p:cNvSpPr/>
              <p:nvPr/>
            </p:nvSpPr>
            <p:spPr>
              <a:xfrm>
                <a:off x="7145670" y="1845241"/>
                <a:ext cx="43572" cy="21786"/>
              </a:xfrm>
              <a:custGeom>
                <a:avLst/>
                <a:gdLst/>
                <a:ahLst/>
                <a:cxnLst/>
                <a:rect l="l" t="t" r="r" b="b"/>
                <a:pathLst>
                  <a:path w="49" h="24" extrusionOk="0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23"/>
              <p:cNvSpPr/>
              <p:nvPr/>
            </p:nvSpPr>
            <p:spPr>
              <a:xfrm>
                <a:off x="7004741" y="1828220"/>
                <a:ext cx="15659" cy="1702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9" extrusionOk="0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23"/>
              <p:cNvSpPr/>
              <p:nvPr/>
            </p:nvSpPr>
            <p:spPr>
              <a:xfrm>
                <a:off x="7028569" y="1805073"/>
                <a:ext cx="25191" cy="44934"/>
              </a:xfrm>
              <a:custGeom>
                <a:avLst/>
                <a:gdLst/>
                <a:ahLst/>
                <a:cxnLst/>
                <a:rect l="l" t="t" r="r" b="b"/>
                <a:pathLst>
                  <a:path w="28" h="50" extrusionOk="0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23"/>
              <p:cNvSpPr/>
              <p:nvPr/>
            </p:nvSpPr>
            <p:spPr>
              <a:xfrm>
                <a:off x="7097332" y="1749245"/>
                <a:ext cx="61274" cy="64678"/>
              </a:xfrm>
              <a:custGeom>
                <a:avLst/>
                <a:gdLst/>
                <a:ahLst/>
                <a:cxnLst/>
                <a:rect l="l" t="t" r="r" b="b"/>
                <a:pathLst>
                  <a:path w="69" h="73" extrusionOk="0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23"/>
              <p:cNvSpPr/>
              <p:nvPr/>
            </p:nvSpPr>
            <p:spPr>
              <a:xfrm>
                <a:off x="7010868" y="1752649"/>
                <a:ext cx="49019" cy="48338"/>
              </a:xfrm>
              <a:custGeom>
                <a:avLst/>
                <a:gdLst/>
                <a:ahLst/>
                <a:cxnLst/>
                <a:rect l="l" t="t" r="r" b="b"/>
                <a:pathLst>
                  <a:path w="55" h="54" extrusionOk="0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23"/>
              <p:cNvSpPr/>
              <p:nvPr/>
            </p:nvSpPr>
            <p:spPr>
              <a:xfrm>
                <a:off x="7228049" y="1789414"/>
                <a:ext cx="66040" cy="129356"/>
              </a:xfrm>
              <a:custGeom>
                <a:avLst/>
                <a:gdLst/>
                <a:ahLst/>
                <a:cxnLst/>
                <a:rect l="l" t="t" r="r" b="b"/>
                <a:pathLst>
                  <a:path w="74" h="145" extrusionOk="0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p23"/>
              <p:cNvSpPr/>
              <p:nvPr/>
            </p:nvSpPr>
            <p:spPr>
              <a:xfrm>
                <a:off x="7234857" y="1819370"/>
                <a:ext cx="33360" cy="27233"/>
              </a:xfrm>
              <a:custGeom>
                <a:avLst/>
                <a:gdLst/>
                <a:ahLst/>
                <a:cxnLst/>
                <a:rect l="l" t="t" r="r" b="b"/>
                <a:pathLst>
                  <a:path w="38" h="30" extrusionOk="0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23"/>
              <p:cNvSpPr/>
              <p:nvPr/>
            </p:nvSpPr>
            <p:spPr>
              <a:xfrm>
                <a:off x="6982954" y="1615124"/>
                <a:ext cx="307050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18" extrusionOk="0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23"/>
              <p:cNvSpPr/>
              <p:nvPr/>
            </p:nvSpPr>
            <p:spPr>
              <a:xfrm>
                <a:off x="7394850" y="2367429"/>
                <a:ext cx="39487" cy="211054"/>
              </a:xfrm>
              <a:custGeom>
                <a:avLst/>
                <a:gdLst/>
                <a:ahLst/>
                <a:cxnLst/>
                <a:rect l="l" t="t" r="r" b="b"/>
                <a:pathLst>
                  <a:path w="44" h="237" extrusionOk="0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rgbClr val="27314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23"/>
              <p:cNvSpPr/>
              <p:nvPr/>
            </p:nvSpPr>
            <p:spPr>
              <a:xfrm>
                <a:off x="7071461" y="2201990"/>
                <a:ext cx="322709" cy="447298"/>
              </a:xfrm>
              <a:custGeom>
                <a:avLst/>
                <a:gdLst/>
                <a:ahLst/>
                <a:cxnLst/>
                <a:rect l="l" t="t" r="r" b="b"/>
                <a:pathLst>
                  <a:path w="362" h="501" extrusionOk="0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23"/>
              <p:cNvSpPr/>
              <p:nvPr/>
            </p:nvSpPr>
            <p:spPr>
              <a:xfrm>
                <a:off x="7197413" y="2319091"/>
                <a:ext cx="70800" cy="72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23"/>
              <p:cNvSpPr/>
              <p:nvPr/>
            </p:nvSpPr>
            <p:spPr>
              <a:xfrm>
                <a:off x="7270941" y="2312283"/>
                <a:ext cx="171567" cy="204927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30" extrusionOk="0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23"/>
              <p:cNvSpPr/>
              <p:nvPr/>
            </p:nvSpPr>
            <p:spPr>
              <a:xfrm>
                <a:off x="7104140" y="1805073"/>
                <a:ext cx="27233" cy="47657"/>
              </a:xfrm>
              <a:custGeom>
                <a:avLst/>
                <a:gdLst/>
                <a:ahLst/>
                <a:cxnLst/>
                <a:rect l="l" t="t" r="r" b="b"/>
                <a:pathLst>
                  <a:path w="30" h="53" extrusionOk="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23"/>
            <p:cNvGrpSpPr/>
            <p:nvPr/>
          </p:nvGrpSpPr>
          <p:grpSpPr>
            <a:xfrm>
              <a:off x="5350825" y="945922"/>
              <a:ext cx="669524" cy="947131"/>
              <a:chOff x="6000261" y="1225220"/>
              <a:chExt cx="627600" cy="887824"/>
            </a:xfrm>
          </p:grpSpPr>
          <p:sp>
            <p:nvSpPr>
              <p:cNvPr id="598" name="Google Shape;598;p23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23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8" extrusionOk="0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23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23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23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23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23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23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23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53" extrusionOk="0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23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23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23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1" name="Google Shape;611;p23"/>
            <p:cNvGrpSpPr/>
            <p:nvPr/>
          </p:nvGrpSpPr>
          <p:grpSpPr>
            <a:xfrm flipH="1">
              <a:off x="6374171" y="713259"/>
              <a:ext cx="588491" cy="951052"/>
              <a:chOff x="1062996" y="1340396"/>
              <a:chExt cx="588491" cy="951052"/>
            </a:xfrm>
          </p:grpSpPr>
          <p:sp>
            <p:nvSpPr>
              <p:cNvPr id="612" name="Google Shape;612;p23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avLst/>
                <a:gdLst/>
                <a:ahLst/>
                <a:cxnLst/>
                <a:rect l="l" t="t" r="r" b="b"/>
                <a:pathLst>
                  <a:path w="313" h="487" extrusionOk="0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23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41" extrusionOk="0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avLst/>
                <a:gdLst/>
                <a:ahLst/>
                <a:cxnLst/>
                <a:rect l="l" t="t" r="r" b="b"/>
                <a:pathLst>
                  <a:path w="18" h="20" extrusionOk="0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23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avLst/>
                <a:gdLst/>
                <a:ahLst/>
                <a:cxnLst/>
                <a:rect l="l" t="t" r="r" b="b"/>
                <a:pathLst>
                  <a:path w="59" h="64" extrusionOk="0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avLst/>
                <a:gdLst/>
                <a:ahLst/>
                <a:cxnLst/>
                <a:rect l="l" t="t" r="r" b="b"/>
                <a:pathLst>
                  <a:path w="93" h="220" extrusionOk="0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23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avLst/>
                <a:gdLst/>
                <a:ahLst/>
                <a:cxnLst/>
                <a:rect l="l" t="t" r="r" b="b"/>
                <a:pathLst>
                  <a:path w="85" h="71" extrusionOk="0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8" name="Google Shape;618;p23"/>
            <p:cNvGrpSpPr/>
            <p:nvPr/>
          </p:nvGrpSpPr>
          <p:grpSpPr>
            <a:xfrm>
              <a:off x="4997878" y="2657014"/>
              <a:ext cx="471946" cy="712345"/>
              <a:chOff x="2047101" y="2145599"/>
              <a:chExt cx="407553" cy="615151"/>
            </a:xfrm>
          </p:grpSpPr>
          <p:sp>
            <p:nvSpPr>
              <p:cNvPr id="619" name="Google Shape;619;p23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325" extrusionOk="0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23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avLst/>
                <a:gdLst/>
                <a:ahLst/>
                <a:cxnLst/>
                <a:rect l="l" t="t" r="r" b="b"/>
                <a:pathLst>
                  <a:path w="879" h="439" extrusionOk="0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23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23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70" extrusionOk="0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23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70" extrusionOk="0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23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23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23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23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23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23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23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23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633;p23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23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23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23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23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23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23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6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p23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23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23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47" extrusionOk="0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23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23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23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23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23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23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261" h="58" extrusionOk="0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9" name="Google Shape;649;p23"/>
            <p:cNvGrpSpPr/>
            <p:nvPr/>
          </p:nvGrpSpPr>
          <p:grpSpPr>
            <a:xfrm>
              <a:off x="7164619" y="1316177"/>
              <a:ext cx="415198" cy="415198"/>
              <a:chOff x="1404969" y="1106377"/>
              <a:chExt cx="415198" cy="415198"/>
            </a:xfrm>
          </p:grpSpPr>
          <p:sp>
            <p:nvSpPr>
              <p:cNvPr id="650" name="Google Shape;650;p23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23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52" name="Google Shape;652;p23"/>
            <p:cNvSpPr/>
            <p:nvPr/>
          </p:nvSpPr>
          <p:spPr>
            <a:xfrm>
              <a:off x="3840701" y="867524"/>
              <a:ext cx="531600" cy="876850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6535672" y="3138738"/>
              <a:ext cx="157450" cy="25972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5627753" y="3138762"/>
              <a:ext cx="653350" cy="64479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loo 2 ExtraBold"/>
              <a:buNone/>
              <a:defRPr sz="32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8" r:id="rId4"/>
    <p:sldLayoutId id="2147483669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guilherme-farias-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7"/>
          <p:cNvSpPr txBox="1">
            <a:spLocks noGrp="1"/>
          </p:cNvSpPr>
          <p:nvPr>
            <p:ph type="ctrTitle"/>
          </p:nvPr>
        </p:nvSpPr>
        <p:spPr>
          <a:xfrm>
            <a:off x="172083" y="1842652"/>
            <a:ext cx="5496455" cy="13167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Plano Estratégico para crescimento de 20%</a:t>
            </a:r>
          </a:p>
        </p:txBody>
      </p:sp>
      <p:grpSp>
        <p:nvGrpSpPr>
          <p:cNvPr id="669" name="Google Shape;669;p27"/>
          <p:cNvGrpSpPr/>
          <p:nvPr/>
        </p:nvGrpSpPr>
        <p:grpSpPr>
          <a:xfrm>
            <a:off x="4765672" y="760436"/>
            <a:ext cx="3246799" cy="3446635"/>
            <a:chOff x="4765672" y="760436"/>
            <a:chExt cx="3246799" cy="3446635"/>
          </a:xfrm>
        </p:grpSpPr>
        <p:sp>
          <p:nvSpPr>
            <p:cNvPr id="670" name="Google Shape;670;p27"/>
            <p:cNvSpPr/>
            <p:nvPr/>
          </p:nvSpPr>
          <p:spPr>
            <a:xfrm>
              <a:off x="4980353" y="1104437"/>
              <a:ext cx="653350" cy="64479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71" name="Google Shape;671;p27"/>
            <p:cNvGrpSpPr/>
            <p:nvPr/>
          </p:nvGrpSpPr>
          <p:grpSpPr>
            <a:xfrm>
              <a:off x="5401276" y="1531636"/>
              <a:ext cx="1966177" cy="1269999"/>
              <a:chOff x="5401276" y="1531636"/>
              <a:chExt cx="1966177" cy="1269999"/>
            </a:xfrm>
          </p:grpSpPr>
          <p:sp>
            <p:nvSpPr>
              <p:cNvPr id="672" name="Google Shape;672;p27"/>
              <p:cNvSpPr/>
              <p:nvPr/>
            </p:nvSpPr>
            <p:spPr>
              <a:xfrm>
                <a:off x="5401276" y="1651521"/>
                <a:ext cx="1966177" cy="115011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27"/>
              <p:cNvSpPr/>
              <p:nvPr/>
            </p:nvSpPr>
            <p:spPr>
              <a:xfrm>
                <a:off x="5401276" y="1531636"/>
                <a:ext cx="1966109" cy="119885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153" extrusionOk="0">
                    <a:moveTo>
                      <a:pt x="2512" y="73"/>
                    </a:moveTo>
                    <a:cubicBezTo>
                      <a:pt x="2512" y="153"/>
                      <a:pt x="2512" y="153"/>
                      <a:pt x="2512" y="153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33"/>
                      <a:pt x="32" y="0"/>
                      <a:pt x="72" y="0"/>
                    </a:cubicBezTo>
                    <a:cubicBezTo>
                      <a:pt x="2440" y="0"/>
                      <a:pt x="2440" y="0"/>
                      <a:pt x="2440" y="0"/>
                    </a:cubicBezTo>
                    <a:cubicBezTo>
                      <a:pt x="2480" y="0"/>
                      <a:pt x="2512" y="33"/>
                      <a:pt x="2512" y="73"/>
                    </a:cubicBezTo>
                    <a:close/>
                  </a:path>
                </a:pathLst>
              </a:custGeom>
              <a:solidFill>
                <a:srgbClr val="4C69B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27"/>
              <p:cNvSpPr/>
              <p:nvPr/>
            </p:nvSpPr>
            <p:spPr>
              <a:xfrm>
                <a:off x="5454368" y="1564176"/>
                <a:ext cx="54780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27"/>
              <p:cNvSpPr/>
              <p:nvPr/>
            </p:nvSpPr>
            <p:spPr>
              <a:xfrm>
                <a:off x="5538287" y="1564176"/>
                <a:ext cx="55586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27"/>
              <p:cNvSpPr/>
              <p:nvPr/>
            </p:nvSpPr>
            <p:spPr>
              <a:xfrm>
                <a:off x="5623919" y="1564176"/>
                <a:ext cx="54780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27"/>
              <p:cNvSpPr/>
              <p:nvPr/>
            </p:nvSpPr>
            <p:spPr>
              <a:xfrm>
                <a:off x="5498040" y="1803090"/>
                <a:ext cx="1773372" cy="671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27"/>
              <p:cNvSpPr/>
              <p:nvPr/>
            </p:nvSpPr>
            <p:spPr>
              <a:xfrm>
                <a:off x="5498040" y="1983774"/>
                <a:ext cx="1773372" cy="671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27"/>
              <p:cNvSpPr/>
              <p:nvPr/>
            </p:nvSpPr>
            <p:spPr>
              <a:xfrm>
                <a:off x="5498040" y="2165314"/>
                <a:ext cx="1773372" cy="590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27"/>
              <p:cNvSpPr/>
              <p:nvPr/>
            </p:nvSpPr>
            <p:spPr>
              <a:xfrm>
                <a:off x="5498040" y="2345997"/>
                <a:ext cx="1773372" cy="590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27"/>
              <p:cNvSpPr/>
              <p:nvPr/>
            </p:nvSpPr>
            <p:spPr>
              <a:xfrm>
                <a:off x="5498040" y="1888722"/>
                <a:ext cx="1773436" cy="834914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067" extrusionOk="0">
                    <a:moveTo>
                      <a:pt x="0" y="232"/>
                    </a:moveTo>
                    <a:cubicBezTo>
                      <a:pt x="137" y="97"/>
                      <a:pt x="137" y="97"/>
                      <a:pt x="137" y="97"/>
                    </a:cubicBezTo>
                    <a:cubicBezTo>
                      <a:pt x="226" y="9"/>
                      <a:pt x="367" y="0"/>
                      <a:pt x="466" y="76"/>
                    </a:cubicBezTo>
                    <a:cubicBezTo>
                      <a:pt x="852" y="371"/>
                      <a:pt x="852" y="371"/>
                      <a:pt x="852" y="371"/>
                    </a:cubicBezTo>
                    <a:cubicBezTo>
                      <a:pt x="949" y="446"/>
                      <a:pt x="1085" y="440"/>
                      <a:pt x="1174" y="357"/>
                    </a:cubicBezTo>
                    <a:cubicBezTo>
                      <a:pt x="1235" y="302"/>
                      <a:pt x="1235" y="302"/>
                      <a:pt x="1235" y="302"/>
                    </a:cubicBezTo>
                    <a:cubicBezTo>
                      <a:pt x="1308" y="235"/>
                      <a:pt x="1413" y="217"/>
                      <a:pt x="1504" y="256"/>
                    </a:cubicBezTo>
                    <a:cubicBezTo>
                      <a:pt x="2266" y="584"/>
                      <a:pt x="2266" y="584"/>
                      <a:pt x="2266" y="584"/>
                    </a:cubicBezTo>
                    <a:cubicBezTo>
                      <a:pt x="2266" y="1067"/>
                      <a:pt x="2266" y="1067"/>
                      <a:pt x="2266" y="1067"/>
                    </a:cubicBezTo>
                    <a:cubicBezTo>
                      <a:pt x="0" y="1067"/>
                      <a:pt x="0" y="1067"/>
                      <a:pt x="0" y="1067"/>
                    </a:cubicBez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27"/>
              <p:cNvSpPr/>
              <p:nvPr/>
            </p:nvSpPr>
            <p:spPr>
              <a:xfrm>
                <a:off x="5498040" y="1923831"/>
                <a:ext cx="1773436" cy="799805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022" extrusionOk="0">
                    <a:moveTo>
                      <a:pt x="0" y="1022"/>
                    </a:moveTo>
                    <a:cubicBezTo>
                      <a:pt x="371" y="590"/>
                      <a:pt x="371" y="590"/>
                      <a:pt x="371" y="590"/>
                    </a:cubicBezTo>
                    <a:cubicBezTo>
                      <a:pt x="468" y="477"/>
                      <a:pt x="643" y="473"/>
                      <a:pt x="745" y="582"/>
                    </a:cubicBezTo>
                    <a:cubicBezTo>
                      <a:pt x="840" y="683"/>
                      <a:pt x="998" y="688"/>
                      <a:pt x="1100" y="594"/>
                    </a:cubicBezTo>
                    <a:cubicBezTo>
                      <a:pt x="1634" y="99"/>
                      <a:pt x="1634" y="99"/>
                      <a:pt x="1634" y="99"/>
                    </a:cubicBezTo>
                    <a:cubicBezTo>
                      <a:pt x="1741" y="0"/>
                      <a:pt x="1909" y="12"/>
                      <a:pt x="2001" y="125"/>
                    </a:cubicBezTo>
                    <a:cubicBezTo>
                      <a:pt x="2266" y="453"/>
                      <a:pt x="2266" y="453"/>
                      <a:pt x="2266" y="453"/>
                    </a:cubicBezTo>
                    <a:cubicBezTo>
                      <a:pt x="2266" y="1022"/>
                      <a:pt x="2266" y="1022"/>
                      <a:pt x="2266" y="1022"/>
                    </a:cubicBezTo>
                    <a:lnTo>
                      <a:pt x="0" y="10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3" name="Google Shape;683;p27"/>
            <p:cNvGrpSpPr/>
            <p:nvPr/>
          </p:nvGrpSpPr>
          <p:grpSpPr>
            <a:xfrm>
              <a:off x="6490512" y="1274487"/>
              <a:ext cx="570358" cy="534450"/>
              <a:chOff x="6490512" y="890962"/>
              <a:chExt cx="570358" cy="534450"/>
            </a:xfrm>
          </p:grpSpPr>
          <p:sp>
            <p:nvSpPr>
              <p:cNvPr id="684" name="Google Shape;684;p27"/>
              <p:cNvSpPr/>
              <p:nvPr/>
            </p:nvSpPr>
            <p:spPr>
              <a:xfrm>
                <a:off x="6490512" y="946623"/>
                <a:ext cx="570358" cy="4787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27"/>
              <p:cNvSpPr/>
              <p:nvPr/>
            </p:nvSpPr>
            <p:spPr>
              <a:xfrm>
                <a:off x="6581282" y="1372215"/>
                <a:ext cx="88883" cy="14501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27"/>
              <p:cNvSpPr/>
              <p:nvPr/>
            </p:nvSpPr>
            <p:spPr>
              <a:xfrm>
                <a:off x="6530758" y="1361939"/>
                <a:ext cx="34372" cy="3517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27"/>
              <p:cNvSpPr/>
              <p:nvPr/>
            </p:nvSpPr>
            <p:spPr>
              <a:xfrm>
                <a:off x="6938367" y="1372215"/>
                <a:ext cx="89958" cy="14501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p27"/>
              <p:cNvSpPr/>
              <p:nvPr/>
            </p:nvSpPr>
            <p:spPr>
              <a:xfrm>
                <a:off x="6888700" y="1361939"/>
                <a:ext cx="35177" cy="3517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27"/>
              <p:cNvSpPr/>
              <p:nvPr/>
            </p:nvSpPr>
            <p:spPr>
              <a:xfrm>
                <a:off x="6490512" y="890962"/>
                <a:ext cx="570309" cy="55661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1" extrusionOk="0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27"/>
              <p:cNvSpPr/>
              <p:nvPr/>
            </p:nvSpPr>
            <p:spPr>
              <a:xfrm>
                <a:off x="6514489" y="906376"/>
                <a:ext cx="25779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27"/>
              <p:cNvSpPr/>
              <p:nvPr/>
            </p:nvSpPr>
            <p:spPr>
              <a:xfrm>
                <a:off x="6553879" y="906376"/>
                <a:ext cx="25779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27"/>
              <p:cNvSpPr/>
              <p:nvPr/>
            </p:nvSpPr>
            <p:spPr>
              <a:xfrm>
                <a:off x="6593270" y="906376"/>
                <a:ext cx="26584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27"/>
              <p:cNvSpPr/>
              <p:nvPr/>
            </p:nvSpPr>
            <p:spPr>
              <a:xfrm>
                <a:off x="6591557" y="980876"/>
                <a:ext cx="368100" cy="368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27"/>
              <p:cNvSpPr/>
              <p:nvPr/>
            </p:nvSpPr>
            <p:spPr>
              <a:xfrm>
                <a:off x="6654069" y="1044243"/>
                <a:ext cx="236344" cy="236344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27"/>
              <p:cNvSpPr/>
              <p:nvPr/>
            </p:nvSpPr>
            <p:spPr>
              <a:xfrm>
                <a:off x="6635229" y="1037393"/>
                <a:ext cx="116460" cy="11046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6" name="Google Shape;696;p27"/>
            <p:cNvGrpSpPr/>
            <p:nvPr/>
          </p:nvGrpSpPr>
          <p:grpSpPr>
            <a:xfrm>
              <a:off x="5094926" y="2317556"/>
              <a:ext cx="717033" cy="1014339"/>
              <a:chOff x="5094926" y="2317556"/>
              <a:chExt cx="717033" cy="1014339"/>
            </a:xfrm>
          </p:grpSpPr>
          <p:sp>
            <p:nvSpPr>
              <p:cNvPr id="697" name="Google Shape;697;p27"/>
              <p:cNvSpPr/>
              <p:nvPr/>
            </p:nvSpPr>
            <p:spPr>
              <a:xfrm>
                <a:off x="5094926" y="2395159"/>
                <a:ext cx="717033" cy="9367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27"/>
              <p:cNvSpPr/>
              <p:nvPr/>
            </p:nvSpPr>
            <p:spPr>
              <a:xfrm>
                <a:off x="5094926" y="2317556"/>
                <a:ext cx="717009" cy="7760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8" extrusionOk="0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27"/>
              <p:cNvSpPr/>
              <p:nvPr/>
            </p:nvSpPr>
            <p:spPr>
              <a:xfrm>
                <a:off x="5128808" y="2338323"/>
                <a:ext cx="35989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27"/>
              <p:cNvSpPr/>
              <p:nvPr/>
            </p:nvSpPr>
            <p:spPr>
              <a:xfrm>
                <a:off x="5183458" y="2338323"/>
                <a:ext cx="35989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27"/>
              <p:cNvSpPr/>
              <p:nvPr/>
            </p:nvSpPr>
            <p:spPr>
              <a:xfrm>
                <a:off x="5239202" y="2338323"/>
                <a:ext cx="34961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27"/>
              <p:cNvSpPr/>
              <p:nvPr/>
            </p:nvSpPr>
            <p:spPr>
              <a:xfrm>
                <a:off x="5209690" y="2827988"/>
                <a:ext cx="111394" cy="16280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27"/>
              <p:cNvSpPr/>
              <p:nvPr/>
            </p:nvSpPr>
            <p:spPr>
              <a:xfrm>
                <a:off x="5379106" y="2715409"/>
                <a:ext cx="112422" cy="27557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27"/>
              <p:cNvSpPr/>
              <p:nvPr/>
            </p:nvSpPr>
            <p:spPr>
              <a:xfrm>
                <a:off x="5548521" y="2613760"/>
                <a:ext cx="111394" cy="37702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27"/>
              <p:cNvSpPr/>
              <p:nvPr/>
            </p:nvSpPr>
            <p:spPr>
              <a:xfrm>
                <a:off x="5249039" y="2446530"/>
                <a:ext cx="351946" cy="35304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53" extrusionOk="0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rgbClr val="38477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27"/>
              <p:cNvSpPr/>
              <p:nvPr/>
            </p:nvSpPr>
            <p:spPr>
              <a:xfrm>
                <a:off x="5176900" y="3061891"/>
                <a:ext cx="551828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27"/>
              <p:cNvSpPr/>
              <p:nvPr/>
            </p:nvSpPr>
            <p:spPr>
              <a:xfrm>
                <a:off x="5176900" y="3122006"/>
                <a:ext cx="551828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27"/>
              <p:cNvSpPr/>
              <p:nvPr/>
            </p:nvSpPr>
            <p:spPr>
              <a:xfrm>
                <a:off x="5237016" y="3182121"/>
                <a:ext cx="431522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27"/>
              <p:cNvSpPr/>
              <p:nvPr/>
            </p:nvSpPr>
            <p:spPr>
              <a:xfrm>
                <a:off x="5314619" y="3242236"/>
                <a:ext cx="276599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10" name="Google Shape;710;p27"/>
            <p:cNvSpPr/>
            <p:nvPr/>
          </p:nvSpPr>
          <p:spPr>
            <a:xfrm>
              <a:off x="5914065" y="760436"/>
              <a:ext cx="232055" cy="382764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7710871" y="1262143"/>
              <a:ext cx="301600" cy="49757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12" name="Google Shape;712;p27"/>
            <p:cNvGrpSpPr/>
            <p:nvPr/>
          </p:nvGrpSpPr>
          <p:grpSpPr>
            <a:xfrm>
              <a:off x="6655110" y="1951719"/>
              <a:ext cx="1239180" cy="2255353"/>
              <a:chOff x="7710885" y="1951719"/>
              <a:chExt cx="1239180" cy="2255353"/>
            </a:xfrm>
          </p:grpSpPr>
          <p:sp>
            <p:nvSpPr>
              <p:cNvPr id="713" name="Google Shape;713;p27"/>
              <p:cNvSpPr/>
              <p:nvPr/>
            </p:nvSpPr>
            <p:spPr>
              <a:xfrm>
                <a:off x="7999817" y="4017723"/>
                <a:ext cx="409554" cy="189349"/>
              </a:xfrm>
              <a:custGeom>
                <a:avLst/>
                <a:gdLst/>
                <a:ahLst/>
                <a:cxnLst/>
                <a:rect l="l" t="t" r="r" b="b"/>
                <a:pathLst>
                  <a:path w="446" h="206" extrusionOk="0">
                    <a:moveTo>
                      <a:pt x="446" y="206"/>
                    </a:moveTo>
                    <a:cubicBezTo>
                      <a:pt x="417" y="10"/>
                      <a:pt x="417" y="10"/>
                      <a:pt x="417" y="10"/>
                    </a:cubicBezTo>
                    <a:cubicBezTo>
                      <a:pt x="396" y="0"/>
                      <a:pt x="253" y="23"/>
                      <a:pt x="253" y="23"/>
                    </a:cubicBezTo>
                    <a:cubicBezTo>
                      <a:pt x="253" y="23"/>
                      <a:pt x="234" y="72"/>
                      <a:pt x="202" y="83"/>
                    </a:cubicBezTo>
                    <a:cubicBezTo>
                      <a:pt x="169" y="93"/>
                      <a:pt x="0" y="68"/>
                      <a:pt x="0" y="206"/>
                    </a:cubicBezTo>
                    <a:lnTo>
                      <a:pt x="446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27"/>
              <p:cNvSpPr/>
              <p:nvPr/>
            </p:nvSpPr>
            <p:spPr>
              <a:xfrm>
                <a:off x="8421293" y="4017723"/>
                <a:ext cx="409554" cy="189349"/>
              </a:xfrm>
              <a:custGeom>
                <a:avLst/>
                <a:gdLst/>
                <a:ahLst/>
                <a:cxnLst/>
                <a:rect l="l" t="t" r="r" b="b"/>
                <a:pathLst>
                  <a:path w="446" h="206" extrusionOk="0">
                    <a:moveTo>
                      <a:pt x="446" y="206"/>
                    </a:moveTo>
                    <a:cubicBezTo>
                      <a:pt x="417" y="10"/>
                      <a:pt x="417" y="10"/>
                      <a:pt x="417" y="10"/>
                    </a:cubicBezTo>
                    <a:cubicBezTo>
                      <a:pt x="395" y="0"/>
                      <a:pt x="253" y="23"/>
                      <a:pt x="253" y="23"/>
                    </a:cubicBezTo>
                    <a:cubicBezTo>
                      <a:pt x="253" y="23"/>
                      <a:pt x="234" y="72"/>
                      <a:pt x="202" y="83"/>
                    </a:cubicBezTo>
                    <a:cubicBezTo>
                      <a:pt x="169" y="93"/>
                      <a:pt x="0" y="68"/>
                      <a:pt x="0" y="206"/>
                    </a:cubicBezTo>
                    <a:lnTo>
                      <a:pt x="446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27"/>
              <p:cNvSpPr/>
              <p:nvPr/>
            </p:nvSpPr>
            <p:spPr>
              <a:xfrm>
                <a:off x="8168829" y="2965085"/>
                <a:ext cx="673940" cy="1132586"/>
              </a:xfrm>
              <a:custGeom>
                <a:avLst/>
                <a:gdLst/>
                <a:ahLst/>
                <a:cxnLst/>
                <a:rect l="l" t="t" r="r" b="b"/>
                <a:pathLst>
                  <a:path w="734" h="1232" extrusionOk="0">
                    <a:moveTo>
                      <a:pt x="136" y="0"/>
                    </a:moveTo>
                    <a:cubicBezTo>
                      <a:pt x="19" y="622"/>
                      <a:pt x="19" y="622"/>
                      <a:pt x="19" y="622"/>
                    </a:cubicBezTo>
                    <a:cubicBezTo>
                      <a:pt x="0" y="1201"/>
                      <a:pt x="0" y="1201"/>
                      <a:pt x="0" y="1201"/>
                    </a:cubicBezTo>
                    <a:cubicBezTo>
                      <a:pt x="0" y="1201"/>
                      <a:pt x="202" y="1223"/>
                      <a:pt x="282" y="1201"/>
                    </a:cubicBezTo>
                    <a:cubicBezTo>
                      <a:pt x="284" y="657"/>
                      <a:pt x="284" y="657"/>
                      <a:pt x="284" y="657"/>
                    </a:cubicBezTo>
                    <a:cubicBezTo>
                      <a:pt x="367" y="278"/>
                      <a:pt x="367" y="278"/>
                      <a:pt x="367" y="278"/>
                    </a:cubicBezTo>
                    <a:cubicBezTo>
                      <a:pt x="434" y="1215"/>
                      <a:pt x="434" y="1215"/>
                      <a:pt x="434" y="1215"/>
                    </a:cubicBezTo>
                    <a:cubicBezTo>
                      <a:pt x="434" y="1215"/>
                      <a:pt x="647" y="1232"/>
                      <a:pt x="734" y="1201"/>
                    </a:cubicBezTo>
                    <a:cubicBezTo>
                      <a:pt x="635" y="0"/>
                      <a:pt x="635" y="0"/>
                      <a:pt x="635" y="0"/>
                    </a:cubicBezTo>
                    <a:cubicBezTo>
                      <a:pt x="136" y="0"/>
                      <a:pt x="136" y="0"/>
                      <a:pt x="13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27"/>
              <p:cNvSpPr/>
              <p:nvPr/>
            </p:nvSpPr>
            <p:spPr>
              <a:xfrm>
                <a:off x="8051713" y="2361974"/>
                <a:ext cx="343633" cy="682356"/>
              </a:xfrm>
              <a:custGeom>
                <a:avLst/>
                <a:gdLst/>
                <a:ahLst/>
                <a:cxnLst/>
                <a:rect l="l" t="t" r="r" b="b"/>
                <a:pathLst>
                  <a:path w="374" h="743" extrusionOk="0">
                    <a:moveTo>
                      <a:pt x="343" y="587"/>
                    </a:moveTo>
                    <a:cubicBezTo>
                      <a:pt x="335" y="602"/>
                      <a:pt x="300" y="626"/>
                      <a:pt x="270" y="646"/>
                    </a:cubicBezTo>
                    <a:cubicBezTo>
                      <a:pt x="248" y="661"/>
                      <a:pt x="228" y="673"/>
                      <a:pt x="224" y="676"/>
                    </a:cubicBezTo>
                    <a:cubicBezTo>
                      <a:pt x="215" y="681"/>
                      <a:pt x="207" y="686"/>
                      <a:pt x="198" y="690"/>
                    </a:cubicBezTo>
                    <a:cubicBezTo>
                      <a:pt x="116" y="734"/>
                      <a:pt x="0" y="743"/>
                      <a:pt x="0" y="743"/>
                    </a:cubicBezTo>
                    <a:cubicBezTo>
                      <a:pt x="5" y="519"/>
                      <a:pt x="5" y="519"/>
                      <a:pt x="5" y="519"/>
                    </a:cubicBezTo>
                    <a:cubicBezTo>
                      <a:pt x="129" y="490"/>
                      <a:pt x="129" y="490"/>
                      <a:pt x="129" y="490"/>
                    </a:cubicBezTo>
                    <a:cubicBezTo>
                      <a:pt x="129" y="490"/>
                      <a:pt x="221" y="136"/>
                      <a:pt x="240" y="86"/>
                    </a:cubicBezTo>
                    <a:cubicBezTo>
                      <a:pt x="259" y="36"/>
                      <a:pt x="355" y="0"/>
                      <a:pt x="355" y="0"/>
                    </a:cubicBezTo>
                    <a:cubicBezTo>
                      <a:pt x="346" y="67"/>
                      <a:pt x="346" y="67"/>
                      <a:pt x="346" y="67"/>
                    </a:cubicBezTo>
                    <a:cubicBezTo>
                      <a:pt x="348" y="371"/>
                      <a:pt x="348" y="371"/>
                      <a:pt x="348" y="371"/>
                    </a:cubicBezTo>
                    <a:cubicBezTo>
                      <a:pt x="345" y="444"/>
                      <a:pt x="374" y="529"/>
                      <a:pt x="343" y="5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27"/>
              <p:cNvSpPr/>
              <p:nvPr/>
            </p:nvSpPr>
            <p:spPr>
              <a:xfrm>
                <a:off x="7986493" y="2838852"/>
                <a:ext cx="130500" cy="205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27"/>
              <p:cNvSpPr/>
              <p:nvPr/>
            </p:nvSpPr>
            <p:spPr>
              <a:xfrm>
                <a:off x="8234049" y="2584283"/>
                <a:ext cx="113609" cy="411658"/>
              </a:xfrm>
              <a:custGeom>
                <a:avLst/>
                <a:gdLst/>
                <a:ahLst/>
                <a:cxnLst/>
                <a:rect l="l" t="t" r="r" b="b"/>
                <a:pathLst>
                  <a:path w="124" h="448" extrusionOk="0">
                    <a:moveTo>
                      <a:pt x="67" y="275"/>
                    </a:moveTo>
                    <a:cubicBezTo>
                      <a:pt x="64" y="285"/>
                      <a:pt x="60" y="291"/>
                      <a:pt x="55" y="295"/>
                    </a:cubicBezTo>
                    <a:cubicBezTo>
                      <a:pt x="51" y="300"/>
                      <a:pt x="45" y="301"/>
                      <a:pt x="41" y="302"/>
                    </a:cubicBezTo>
                    <a:cubicBezTo>
                      <a:pt x="0" y="448"/>
                      <a:pt x="0" y="448"/>
                      <a:pt x="0" y="448"/>
                    </a:cubicBezTo>
                    <a:cubicBezTo>
                      <a:pt x="9" y="444"/>
                      <a:pt x="17" y="439"/>
                      <a:pt x="26" y="434"/>
                    </a:cubicBezTo>
                    <a:cubicBezTo>
                      <a:pt x="28" y="432"/>
                      <a:pt x="38" y="426"/>
                      <a:pt x="50" y="418"/>
                    </a:cubicBezTo>
                    <a:cubicBezTo>
                      <a:pt x="71" y="298"/>
                      <a:pt x="71" y="298"/>
                      <a:pt x="71" y="298"/>
                    </a:cubicBezTo>
                    <a:cubicBezTo>
                      <a:pt x="67" y="296"/>
                      <a:pt x="64" y="293"/>
                      <a:pt x="64" y="293"/>
                    </a:cubicBezTo>
                    <a:cubicBezTo>
                      <a:pt x="67" y="275"/>
                      <a:pt x="67" y="275"/>
                      <a:pt x="67" y="275"/>
                    </a:cubicBezTo>
                    <a:moveTo>
                      <a:pt x="124" y="0"/>
                    </a:moveTo>
                    <a:cubicBezTo>
                      <a:pt x="85" y="143"/>
                      <a:pt x="85" y="143"/>
                      <a:pt x="85" y="143"/>
                    </a:cubicBezTo>
                    <a:cubicBezTo>
                      <a:pt x="88" y="143"/>
                      <a:pt x="93" y="144"/>
                      <a:pt x="99" y="145"/>
                    </a:cubicBezTo>
                    <a:cubicBezTo>
                      <a:pt x="122" y="14"/>
                      <a:pt x="122" y="14"/>
                      <a:pt x="122" y="14"/>
                    </a:cubicBezTo>
                    <a:cubicBezTo>
                      <a:pt x="124" y="0"/>
                      <a:pt x="124" y="0"/>
                      <a:pt x="124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27"/>
              <p:cNvSpPr/>
              <p:nvPr/>
            </p:nvSpPr>
            <p:spPr>
              <a:xfrm>
                <a:off x="8264204" y="2298858"/>
                <a:ext cx="522463" cy="815601"/>
              </a:xfrm>
              <a:custGeom>
                <a:avLst/>
                <a:gdLst/>
                <a:ahLst/>
                <a:cxnLst/>
                <a:rect l="l" t="t" r="r" b="b"/>
                <a:pathLst>
                  <a:path w="569" h="887" extrusionOk="0">
                    <a:moveTo>
                      <a:pt x="550" y="796"/>
                    </a:moveTo>
                    <a:cubicBezTo>
                      <a:pt x="555" y="837"/>
                      <a:pt x="555" y="837"/>
                      <a:pt x="555" y="837"/>
                    </a:cubicBezTo>
                    <a:cubicBezTo>
                      <a:pt x="484" y="882"/>
                      <a:pt x="303" y="887"/>
                      <a:pt x="190" y="875"/>
                    </a:cubicBezTo>
                    <a:cubicBezTo>
                      <a:pt x="114" y="867"/>
                      <a:pt x="8" y="832"/>
                      <a:pt x="0" y="825"/>
                    </a:cubicBezTo>
                    <a:cubicBezTo>
                      <a:pt x="99" y="268"/>
                      <a:pt x="99" y="268"/>
                      <a:pt x="99" y="268"/>
                    </a:cubicBezTo>
                    <a:cubicBezTo>
                      <a:pt x="75" y="91"/>
                      <a:pt x="75" y="91"/>
                      <a:pt x="75" y="91"/>
                    </a:cubicBezTo>
                    <a:cubicBezTo>
                      <a:pt x="75" y="91"/>
                      <a:pt x="75" y="91"/>
                      <a:pt x="75" y="91"/>
                    </a:cubicBezTo>
                    <a:cubicBezTo>
                      <a:pt x="79" y="89"/>
                      <a:pt x="131" y="65"/>
                      <a:pt x="182" y="42"/>
                    </a:cubicBezTo>
                    <a:cubicBezTo>
                      <a:pt x="189" y="39"/>
                      <a:pt x="196" y="36"/>
                      <a:pt x="202" y="33"/>
                    </a:cubicBezTo>
                    <a:cubicBezTo>
                      <a:pt x="239" y="16"/>
                      <a:pt x="272" y="2"/>
                      <a:pt x="280" y="0"/>
                    </a:cubicBezTo>
                    <a:cubicBezTo>
                      <a:pt x="303" y="1"/>
                      <a:pt x="370" y="4"/>
                      <a:pt x="370" y="4"/>
                    </a:cubicBezTo>
                    <a:cubicBezTo>
                      <a:pt x="382" y="7"/>
                      <a:pt x="393" y="11"/>
                      <a:pt x="405" y="16"/>
                    </a:cubicBezTo>
                    <a:cubicBezTo>
                      <a:pt x="481" y="44"/>
                      <a:pt x="569" y="85"/>
                      <a:pt x="569" y="85"/>
                    </a:cubicBezTo>
                    <a:cubicBezTo>
                      <a:pt x="499" y="328"/>
                      <a:pt x="499" y="328"/>
                      <a:pt x="499" y="328"/>
                    </a:cubicBezTo>
                    <a:cubicBezTo>
                      <a:pt x="501" y="344"/>
                      <a:pt x="501" y="344"/>
                      <a:pt x="501" y="344"/>
                    </a:cubicBezTo>
                    <a:cubicBezTo>
                      <a:pt x="550" y="796"/>
                      <a:pt x="550" y="796"/>
                      <a:pt x="550" y="796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27"/>
              <p:cNvSpPr/>
              <p:nvPr/>
            </p:nvSpPr>
            <p:spPr>
              <a:xfrm>
                <a:off x="8394644" y="2599011"/>
                <a:ext cx="374490" cy="431294"/>
              </a:xfrm>
              <a:custGeom>
                <a:avLst/>
                <a:gdLst/>
                <a:ahLst/>
                <a:cxnLst/>
                <a:rect l="l" t="t" r="r" b="b"/>
                <a:pathLst>
                  <a:path w="408" h="470" extrusionOk="0">
                    <a:moveTo>
                      <a:pt x="336" y="0"/>
                    </a:moveTo>
                    <a:cubicBezTo>
                      <a:pt x="281" y="217"/>
                      <a:pt x="281" y="217"/>
                      <a:pt x="281" y="217"/>
                    </a:cubicBezTo>
                    <a:cubicBezTo>
                      <a:pt x="0" y="286"/>
                      <a:pt x="0" y="286"/>
                      <a:pt x="0" y="286"/>
                    </a:cubicBezTo>
                    <a:cubicBezTo>
                      <a:pt x="0" y="286"/>
                      <a:pt x="129" y="397"/>
                      <a:pt x="408" y="470"/>
                    </a:cubicBezTo>
                    <a:cubicBezTo>
                      <a:pt x="359" y="18"/>
                      <a:pt x="359" y="18"/>
                      <a:pt x="359" y="18"/>
                    </a:cubicBezTo>
                    <a:cubicBezTo>
                      <a:pt x="336" y="0"/>
                      <a:pt x="336" y="0"/>
                      <a:pt x="336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27"/>
              <p:cNvSpPr/>
              <p:nvPr/>
            </p:nvSpPr>
            <p:spPr>
              <a:xfrm>
                <a:off x="8473890" y="2174028"/>
                <a:ext cx="133245" cy="263685"/>
              </a:xfrm>
              <a:custGeom>
                <a:avLst/>
                <a:gdLst/>
                <a:ahLst/>
                <a:cxnLst/>
                <a:rect l="l" t="t" r="r" b="b"/>
                <a:pathLst>
                  <a:path w="145" h="287" extrusionOk="0">
                    <a:moveTo>
                      <a:pt x="145" y="0"/>
                    </a:moveTo>
                    <a:cubicBezTo>
                      <a:pt x="144" y="45"/>
                      <a:pt x="144" y="45"/>
                      <a:pt x="144" y="45"/>
                    </a:cubicBezTo>
                    <a:cubicBezTo>
                      <a:pt x="144" y="46"/>
                      <a:pt x="144" y="46"/>
                      <a:pt x="144" y="46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38" y="156"/>
                      <a:pt x="90" y="287"/>
                      <a:pt x="37" y="284"/>
                    </a:cubicBezTo>
                    <a:cubicBezTo>
                      <a:pt x="5" y="283"/>
                      <a:pt x="0" y="232"/>
                      <a:pt x="2" y="194"/>
                    </a:cubicBezTo>
                    <a:cubicBezTo>
                      <a:pt x="2" y="187"/>
                      <a:pt x="2" y="180"/>
                      <a:pt x="3" y="174"/>
                    </a:cubicBezTo>
                    <a:cubicBezTo>
                      <a:pt x="4" y="161"/>
                      <a:pt x="5" y="152"/>
                      <a:pt x="5" y="152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19" y="95"/>
                      <a:pt x="19" y="95"/>
                      <a:pt x="19" y="95"/>
                    </a:cubicBezTo>
                    <a:cubicBezTo>
                      <a:pt x="20" y="93"/>
                      <a:pt x="21" y="90"/>
                      <a:pt x="22" y="87"/>
                    </a:cubicBezTo>
                    <a:cubicBezTo>
                      <a:pt x="29" y="75"/>
                      <a:pt x="39" y="64"/>
                      <a:pt x="51" y="54"/>
                    </a:cubicBezTo>
                    <a:cubicBezTo>
                      <a:pt x="89" y="24"/>
                      <a:pt x="145" y="0"/>
                      <a:pt x="145" y="0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27"/>
              <p:cNvSpPr/>
              <p:nvPr/>
            </p:nvSpPr>
            <p:spPr>
              <a:xfrm>
                <a:off x="8605733" y="2215404"/>
                <a:ext cx="0" cy="140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</a:path>
                </a:pathLst>
              </a:custGeom>
              <a:solidFill>
                <a:srgbClr val="FFBFA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27"/>
              <p:cNvSpPr/>
              <p:nvPr/>
            </p:nvSpPr>
            <p:spPr>
              <a:xfrm>
                <a:off x="8475293" y="2216807"/>
                <a:ext cx="130440" cy="135349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48" extrusionOk="0">
                    <a:moveTo>
                      <a:pt x="142" y="0"/>
                    </a:moveTo>
                    <a:cubicBezTo>
                      <a:pt x="119" y="40"/>
                      <a:pt x="59" y="105"/>
                      <a:pt x="10" y="108"/>
                    </a:cubicBezTo>
                    <a:cubicBezTo>
                      <a:pt x="9" y="108"/>
                      <a:pt x="8" y="108"/>
                      <a:pt x="7" y="108"/>
                    </a:cubicBezTo>
                    <a:cubicBezTo>
                      <a:pt x="6" y="108"/>
                      <a:pt x="5" y="108"/>
                      <a:pt x="3" y="108"/>
                    </a:cubicBezTo>
                    <a:cubicBezTo>
                      <a:pt x="3" y="111"/>
                      <a:pt x="2" y="118"/>
                      <a:pt x="1" y="128"/>
                    </a:cubicBezTo>
                    <a:cubicBezTo>
                      <a:pt x="0" y="134"/>
                      <a:pt x="0" y="141"/>
                      <a:pt x="0" y="148"/>
                    </a:cubicBezTo>
                    <a:cubicBezTo>
                      <a:pt x="103" y="112"/>
                      <a:pt x="138" y="12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27"/>
              <p:cNvSpPr/>
              <p:nvPr/>
            </p:nvSpPr>
            <p:spPr>
              <a:xfrm>
                <a:off x="8181452" y="2713321"/>
                <a:ext cx="231426" cy="161998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76" extrusionOk="0">
                    <a:moveTo>
                      <a:pt x="158" y="124"/>
                    </a:moveTo>
                    <a:cubicBezTo>
                      <a:pt x="142" y="176"/>
                      <a:pt x="121" y="152"/>
                      <a:pt x="121" y="152"/>
                    </a:cubicBezTo>
                    <a:cubicBezTo>
                      <a:pt x="124" y="134"/>
                      <a:pt x="124" y="134"/>
                      <a:pt x="124" y="134"/>
                    </a:cubicBezTo>
                    <a:cubicBezTo>
                      <a:pt x="121" y="144"/>
                      <a:pt x="117" y="150"/>
                      <a:pt x="112" y="154"/>
                    </a:cubicBezTo>
                    <a:cubicBezTo>
                      <a:pt x="98" y="168"/>
                      <a:pt x="82" y="156"/>
                      <a:pt x="82" y="156"/>
                    </a:cubicBezTo>
                    <a:cubicBezTo>
                      <a:pt x="89" y="139"/>
                      <a:pt x="89" y="139"/>
                      <a:pt x="89" y="139"/>
                    </a:cubicBezTo>
                    <a:cubicBezTo>
                      <a:pt x="85" y="145"/>
                      <a:pt x="81" y="149"/>
                      <a:pt x="77" y="152"/>
                    </a:cubicBezTo>
                    <a:cubicBezTo>
                      <a:pt x="62" y="162"/>
                      <a:pt x="47" y="152"/>
                      <a:pt x="47" y="152"/>
                    </a:cubicBezTo>
                    <a:cubicBezTo>
                      <a:pt x="47" y="152"/>
                      <a:pt x="74" y="83"/>
                      <a:pt x="80" y="78"/>
                    </a:cubicBezTo>
                    <a:cubicBezTo>
                      <a:pt x="85" y="73"/>
                      <a:pt x="125" y="50"/>
                      <a:pt x="125" y="50"/>
                    </a:cubicBezTo>
                    <a:cubicBezTo>
                      <a:pt x="80" y="61"/>
                      <a:pt x="80" y="61"/>
                      <a:pt x="80" y="61"/>
                    </a:cubicBezTo>
                    <a:cubicBezTo>
                      <a:pt x="80" y="61"/>
                      <a:pt x="78" y="68"/>
                      <a:pt x="54" y="95"/>
                    </a:cubicBezTo>
                    <a:cubicBezTo>
                      <a:pt x="29" y="123"/>
                      <a:pt x="0" y="103"/>
                      <a:pt x="0" y="103"/>
                    </a:cubicBezTo>
                    <a:cubicBezTo>
                      <a:pt x="4" y="98"/>
                      <a:pt x="54" y="31"/>
                      <a:pt x="58" y="29"/>
                    </a:cubicBezTo>
                    <a:cubicBezTo>
                      <a:pt x="62" y="26"/>
                      <a:pt x="123" y="0"/>
                      <a:pt x="134" y="1"/>
                    </a:cubicBezTo>
                    <a:cubicBezTo>
                      <a:pt x="146" y="1"/>
                      <a:pt x="246" y="23"/>
                      <a:pt x="246" y="23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10" y="157"/>
                      <a:pt x="158" y="124"/>
                      <a:pt x="158" y="12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27"/>
              <p:cNvSpPr/>
              <p:nvPr/>
            </p:nvSpPr>
            <p:spPr>
              <a:xfrm>
                <a:off x="8252282" y="2781346"/>
                <a:ext cx="57506" cy="72233"/>
              </a:xfrm>
              <a:custGeom>
                <a:avLst/>
                <a:gdLst/>
                <a:ahLst/>
                <a:cxnLst/>
                <a:rect l="l" t="t" r="r" b="b"/>
                <a:pathLst>
                  <a:path w="63" h="78" extrusionOk="0">
                    <a:moveTo>
                      <a:pt x="63" y="0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4" y="75"/>
                      <a:pt x="8" y="71"/>
                      <a:pt x="12" y="65"/>
                    </a:cubicBezTo>
                    <a:cubicBezTo>
                      <a:pt x="12" y="65"/>
                      <a:pt x="27" y="32"/>
                      <a:pt x="30" y="27"/>
                    </a:cubicBezTo>
                    <a:cubicBezTo>
                      <a:pt x="34" y="22"/>
                      <a:pt x="61" y="1"/>
                      <a:pt x="63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8284541" y="2798878"/>
                <a:ext cx="41376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45" h="61" extrusionOk="0">
                    <a:moveTo>
                      <a:pt x="45" y="0"/>
                    </a:moveTo>
                    <a:cubicBezTo>
                      <a:pt x="43" y="1"/>
                      <a:pt x="23" y="9"/>
                      <a:pt x="19" y="12"/>
                    </a:cubicBezTo>
                    <a:cubicBezTo>
                      <a:pt x="16" y="15"/>
                      <a:pt x="4" y="49"/>
                      <a:pt x="0" y="61"/>
                    </a:cubicBezTo>
                    <a:cubicBezTo>
                      <a:pt x="5" y="57"/>
                      <a:pt x="9" y="51"/>
                      <a:pt x="12" y="41"/>
                    </a:cubicBezTo>
                    <a:cubicBezTo>
                      <a:pt x="12" y="41"/>
                      <a:pt x="20" y="20"/>
                      <a:pt x="22" y="15"/>
                    </a:cubicBezTo>
                    <a:cubicBezTo>
                      <a:pt x="24" y="11"/>
                      <a:pt x="43" y="1"/>
                      <a:pt x="45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27"/>
              <p:cNvSpPr/>
              <p:nvPr/>
            </p:nvSpPr>
            <p:spPr>
              <a:xfrm>
                <a:off x="8386930" y="2377403"/>
                <a:ext cx="563136" cy="631162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87" extrusionOk="0">
                    <a:moveTo>
                      <a:pt x="435" y="0"/>
                    </a:moveTo>
                    <a:cubicBezTo>
                      <a:pt x="510" y="34"/>
                      <a:pt x="613" y="580"/>
                      <a:pt x="538" y="634"/>
                    </a:cubicBezTo>
                    <a:cubicBezTo>
                      <a:pt x="464" y="687"/>
                      <a:pt x="8" y="527"/>
                      <a:pt x="8" y="527"/>
                    </a:cubicBezTo>
                    <a:cubicBezTo>
                      <a:pt x="8" y="527"/>
                      <a:pt x="0" y="425"/>
                      <a:pt x="28" y="381"/>
                    </a:cubicBezTo>
                    <a:cubicBezTo>
                      <a:pt x="367" y="429"/>
                      <a:pt x="367" y="429"/>
                      <a:pt x="367" y="429"/>
                    </a:cubicBezTo>
                    <a:cubicBezTo>
                      <a:pt x="367" y="429"/>
                      <a:pt x="345" y="303"/>
                      <a:pt x="344" y="241"/>
                    </a:cubicBezTo>
                    <a:cubicBezTo>
                      <a:pt x="346" y="114"/>
                      <a:pt x="435" y="0"/>
                      <a:pt x="4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27"/>
              <p:cNvSpPr/>
              <p:nvPr/>
            </p:nvSpPr>
            <p:spPr>
              <a:xfrm>
                <a:off x="7722808" y="2617945"/>
                <a:ext cx="561735" cy="30786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335" extrusionOk="0">
                    <a:moveTo>
                      <a:pt x="520" y="7"/>
                    </a:moveTo>
                    <a:cubicBezTo>
                      <a:pt x="519" y="3"/>
                      <a:pt x="515" y="0"/>
                      <a:pt x="5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6"/>
                      <a:pt x="2" y="12"/>
                    </a:cubicBezTo>
                    <a:cubicBezTo>
                      <a:pt x="92" y="335"/>
                      <a:pt x="92" y="335"/>
                      <a:pt x="92" y="335"/>
                    </a:cubicBezTo>
                    <a:cubicBezTo>
                      <a:pt x="611" y="335"/>
                      <a:pt x="611" y="335"/>
                      <a:pt x="611" y="335"/>
                    </a:cubicBezTo>
                    <a:lnTo>
                      <a:pt x="520" y="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8154803" y="2901267"/>
                <a:ext cx="301500" cy="24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27"/>
              <p:cNvSpPr/>
              <p:nvPr/>
            </p:nvSpPr>
            <p:spPr>
              <a:xfrm>
                <a:off x="7893923" y="2920202"/>
                <a:ext cx="96778" cy="34363"/>
              </a:xfrm>
              <a:custGeom>
                <a:avLst/>
                <a:gdLst/>
                <a:ahLst/>
                <a:cxnLst/>
                <a:rect l="l" t="t" r="r" b="b"/>
                <a:pathLst>
                  <a:path w="105" h="37" extrusionOk="0">
                    <a:moveTo>
                      <a:pt x="95" y="37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1" y="3"/>
                      <a:pt x="33" y="1"/>
                    </a:cubicBezTo>
                    <a:cubicBezTo>
                      <a:pt x="64" y="0"/>
                      <a:pt x="105" y="7"/>
                      <a:pt x="105" y="7"/>
                    </a:cubicBezTo>
                    <a:lnTo>
                      <a:pt x="95" y="37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27"/>
              <p:cNvSpPr/>
              <p:nvPr/>
            </p:nvSpPr>
            <p:spPr>
              <a:xfrm>
                <a:off x="7710885" y="2617945"/>
                <a:ext cx="561735" cy="30786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335" extrusionOk="0">
                    <a:moveTo>
                      <a:pt x="519" y="7"/>
                    </a:moveTo>
                    <a:cubicBezTo>
                      <a:pt x="518" y="3"/>
                      <a:pt x="514" y="0"/>
                      <a:pt x="5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4" y="0"/>
                      <a:pt x="0" y="6"/>
                      <a:pt x="2" y="12"/>
                    </a:cubicBezTo>
                    <a:cubicBezTo>
                      <a:pt x="92" y="335"/>
                      <a:pt x="92" y="335"/>
                      <a:pt x="92" y="335"/>
                    </a:cubicBezTo>
                    <a:cubicBezTo>
                      <a:pt x="611" y="335"/>
                      <a:pt x="611" y="335"/>
                      <a:pt x="611" y="335"/>
                    </a:cubicBezTo>
                    <a:lnTo>
                      <a:pt x="519" y="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7902338" y="2748385"/>
                <a:ext cx="149463" cy="4501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27"/>
              <p:cNvSpPr/>
              <p:nvPr/>
            </p:nvSpPr>
            <p:spPr>
              <a:xfrm>
                <a:off x="7915662" y="2825528"/>
                <a:ext cx="200569" cy="164102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78" extrusionOk="0">
                    <a:moveTo>
                      <a:pt x="218" y="109"/>
                    </a:moveTo>
                    <a:cubicBezTo>
                      <a:pt x="214" y="126"/>
                      <a:pt x="204" y="152"/>
                      <a:pt x="183" y="160"/>
                    </a:cubicBezTo>
                    <a:cubicBezTo>
                      <a:pt x="152" y="170"/>
                      <a:pt x="66" y="178"/>
                      <a:pt x="50" y="162"/>
                    </a:cubicBezTo>
                    <a:cubicBezTo>
                      <a:pt x="34" y="146"/>
                      <a:pt x="0" y="28"/>
                      <a:pt x="0" y="28"/>
                    </a:cubicBezTo>
                    <a:cubicBezTo>
                      <a:pt x="0" y="28"/>
                      <a:pt x="23" y="21"/>
                      <a:pt x="34" y="43"/>
                    </a:cubicBezTo>
                    <a:cubicBezTo>
                      <a:pt x="44" y="65"/>
                      <a:pt x="64" y="123"/>
                      <a:pt x="64" y="12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69" y="0"/>
                      <a:pt x="78" y="13"/>
                    </a:cubicBezTo>
                    <a:cubicBezTo>
                      <a:pt x="87" y="26"/>
                      <a:pt x="95" y="105"/>
                      <a:pt x="95" y="105"/>
                    </a:cubicBezTo>
                    <a:cubicBezTo>
                      <a:pt x="86" y="7"/>
                      <a:pt x="86" y="7"/>
                      <a:pt x="86" y="7"/>
                    </a:cubicBezTo>
                    <a:cubicBezTo>
                      <a:pt x="86" y="7"/>
                      <a:pt x="110" y="3"/>
                      <a:pt x="114" y="28"/>
                    </a:cubicBezTo>
                    <a:cubicBezTo>
                      <a:pt x="118" y="54"/>
                      <a:pt x="127" y="113"/>
                      <a:pt x="127" y="113"/>
                    </a:cubicBezTo>
                    <a:cubicBezTo>
                      <a:pt x="121" y="44"/>
                      <a:pt x="121" y="44"/>
                      <a:pt x="121" y="44"/>
                    </a:cubicBezTo>
                    <a:cubicBezTo>
                      <a:pt x="121" y="44"/>
                      <a:pt x="143" y="44"/>
                      <a:pt x="148" y="67"/>
                    </a:cubicBezTo>
                    <a:cubicBezTo>
                      <a:pt x="151" y="85"/>
                      <a:pt x="156" y="108"/>
                      <a:pt x="156" y="108"/>
                    </a:cubicBezTo>
                    <a:lnTo>
                      <a:pt x="218" y="109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27"/>
              <p:cNvSpPr/>
              <p:nvPr/>
            </p:nvSpPr>
            <p:spPr>
              <a:xfrm>
                <a:off x="8373606" y="2021848"/>
                <a:ext cx="246854" cy="29594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322" extrusionOk="0">
                    <a:moveTo>
                      <a:pt x="257" y="204"/>
                    </a:moveTo>
                    <a:cubicBezTo>
                      <a:pt x="238" y="243"/>
                      <a:pt x="173" y="317"/>
                      <a:pt x="121" y="320"/>
                    </a:cubicBezTo>
                    <a:cubicBezTo>
                      <a:pt x="98" y="322"/>
                      <a:pt x="48" y="292"/>
                      <a:pt x="21" y="259"/>
                    </a:cubicBezTo>
                    <a:cubicBezTo>
                      <a:pt x="15" y="251"/>
                      <a:pt x="10" y="236"/>
                      <a:pt x="8" y="218"/>
                    </a:cubicBezTo>
                    <a:cubicBezTo>
                      <a:pt x="7" y="213"/>
                      <a:pt x="6" y="208"/>
                      <a:pt x="5" y="203"/>
                    </a:cubicBezTo>
                    <a:cubicBezTo>
                      <a:pt x="0" y="151"/>
                      <a:pt x="4" y="86"/>
                      <a:pt x="5" y="75"/>
                    </a:cubicBezTo>
                    <a:cubicBezTo>
                      <a:pt x="11" y="46"/>
                      <a:pt x="55" y="22"/>
                      <a:pt x="104" y="15"/>
                    </a:cubicBezTo>
                    <a:cubicBezTo>
                      <a:pt x="202" y="0"/>
                      <a:pt x="223" y="46"/>
                      <a:pt x="223" y="46"/>
                    </a:cubicBezTo>
                    <a:cubicBezTo>
                      <a:pt x="228" y="57"/>
                      <a:pt x="234" y="59"/>
                      <a:pt x="245" y="87"/>
                    </a:cubicBezTo>
                    <a:cubicBezTo>
                      <a:pt x="264" y="133"/>
                      <a:pt x="269" y="180"/>
                      <a:pt x="257" y="20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27"/>
              <p:cNvSpPr/>
              <p:nvPr/>
            </p:nvSpPr>
            <p:spPr>
              <a:xfrm>
                <a:off x="8516669" y="2180340"/>
                <a:ext cx="41376" cy="23142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" extrusionOk="0">
                    <a:moveTo>
                      <a:pt x="27" y="0"/>
                    </a:moveTo>
                    <a:cubicBezTo>
                      <a:pt x="24" y="0"/>
                      <a:pt x="21" y="1"/>
                      <a:pt x="18" y="2"/>
                    </a:cubicBezTo>
                    <a:cubicBezTo>
                      <a:pt x="6" y="7"/>
                      <a:pt x="0" y="21"/>
                      <a:pt x="0" y="21"/>
                    </a:cubicBezTo>
                    <a:cubicBezTo>
                      <a:pt x="0" y="21"/>
                      <a:pt x="8" y="25"/>
                      <a:pt x="17" y="25"/>
                    </a:cubicBezTo>
                    <a:cubicBezTo>
                      <a:pt x="20" y="25"/>
                      <a:pt x="23" y="25"/>
                      <a:pt x="26" y="24"/>
                    </a:cubicBezTo>
                    <a:cubicBezTo>
                      <a:pt x="39" y="19"/>
                      <a:pt x="45" y="4"/>
                      <a:pt x="45" y="4"/>
                    </a:cubicBezTo>
                    <a:cubicBezTo>
                      <a:pt x="45" y="4"/>
                      <a:pt x="37" y="0"/>
                      <a:pt x="27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27"/>
              <p:cNvSpPr/>
              <p:nvPr/>
            </p:nvSpPr>
            <p:spPr>
              <a:xfrm>
                <a:off x="8377813" y="2206288"/>
                <a:ext cx="25247" cy="16831"/>
              </a:xfrm>
              <a:custGeom>
                <a:avLst/>
                <a:gdLst/>
                <a:ahLst/>
                <a:cxnLst/>
                <a:rect l="l" t="t" r="r" b="b"/>
                <a:pathLst>
                  <a:path w="27" h="18" extrusionOk="0">
                    <a:moveTo>
                      <a:pt x="8" y="0"/>
                    </a:moveTo>
                    <a:cubicBezTo>
                      <a:pt x="5" y="0"/>
                      <a:pt x="3" y="1"/>
                      <a:pt x="0" y="2"/>
                    </a:cubicBezTo>
                    <a:cubicBezTo>
                      <a:pt x="1" y="7"/>
                      <a:pt x="2" y="12"/>
                      <a:pt x="3" y="17"/>
                    </a:cubicBezTo>
                    <a:cubicBezTo>
                      <a:pt x="4" y="18"/>
                      <a:pt x="6" y="18"/>
                      <a:pt x="8" y="18"/>
                    </a:cubicBezTo>
                    <a:cubicBezTo>
                      <a:pt x="8" y="18"/>
                      <a:pt x="9" y="18"/>
                      <a:pt x="9" y="18"/>
                    </a:cubicBezTo>
                    <a:cubicBezTo>
                      <a:pt x="19" y="18"/>
                      <a:pt x="27" y="10"/>
                      <a:pt x="27" y="10"/>
                    </a:cubicBezTo>
                    <a:cubicBezTo>
                      <a:pt x="27" y="10"/>
                      <a:pt x="20" y="1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27"/>
              <p:cNvSpPr/>
              <p:nvPr/>
            </p:nvSpPr>
            <p:spPr>
              <a:xfrm>
                <a:off x="8404462" y="2170521"/>
                <a:ext cx="19636" cy="39272"/>
              </a:xfrm>
              <a:custGeom>
                <a:avLst/>
                <a:gdLst/>
                <a:ahLst/>
                <a:cxnLst/>
                <a:rect l="l" t="t" r="r" b="b"/>
                <a:pathLst>
                  <a:path w="21" h="43" extrusionOk="0">
                    <a:moveTo>
                      <a:pt x="19" y="20"/>
                    </a:moveTo>
                    <a:cubicBezTo>
                      <a:pt x="21" y="31"/>
                      <a:pt x="18" y="41"/>
                      <a:pt x="14" y="42"/>
                    </a:cubicBezTo>
                    <a:cubicBezTo>
                      <a:pt x="9" y="43"/>
                      <a:pt x="4" y="34"/>
                      <a:pt x="2" y="23"/>
                    </a:cubicBezTo>
                    <a:cubicBezTo>
                      <a:pt x="0" y="12"/>
                      <a:pt x="2" y="2"/>
                      <a:pt x="7" y="1"/>
                    </a:cubicBezTo>
                    <a:cubicBezTo>
                      <a:pt x="11" y="0"/>
                      <a:pt x="17" y="9"/>
                      <a:pt x="19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8472487" y="2158600"/>
                <a:ext cx="18935" cy="39272"/>
              </a:xfrm>
              <a:custGeom>
                <a:avLst/>
                <a:gdLst/>
                <a:ahLst/>
                <a:cxnLst/>
                <a:rect l="l" t="t" r="r" b="b"/>
                <a:pathLst>
                  <a:path w="20" h="43" extrusionOk="0">
                    <a:moveTo>
                      <a:pt x="18" y="20"/>
                    </a:moveTo>
                    <a:cubicBezTo>
                      <a:pt x="20" y="31"/>
                      <a:pt x="18" y="41"/>
                      <a:pt x="13" y="42"/>
                    </a:cubicBezTo>
                    <a:cubicBezTo>
                      <a:pt x="9" y="43"/>
                      <a:pt x="3" y="34"/>
                      <a:pt x="2" y="23"/>
                    </a:cubicBezTo>
                    <a:cubicBezTo>
                      <a:pt x="0" y="12"/>
                      <a:pt x="2" y="2"/>
                      <a:pt x="6" y="1"/>
                    </a:cubicBezTo>
                    <a:cubicBezTo>
                      <a:pt x="11" y="0"/>
                      <a:pt x="16" y="9"/>
                      <a:pt x="18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8465475" y="2102496"/>
                <a:ext cx="64519" cy="5961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0" y="51"/>
                    </a:moveTo>
                    <a:cubicBezTo>
                      <a:pt x="0" y="51"/>
                      <a:pt x="36" y="30"/>
                      <a:pt x="70" y="65"/>
                    </a:cubicBezTo>
                    <a:cubicBezTo>
                      <a:pt x="70" y="65"/>
                      <a:pt x="32" y="0"/>
                      <a:pt x="0" y="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8379917" y="2126340"/>
                <a:ext cx="44883" cy="51194"/>
              </a:xfrm>
              <a:custGeom>
                <a:avLst/>
                <a:gdLst/>
                <a:ahLst/>
                <a:cxnLst/>
                <a:rect l="l" t="t" r="r" b="b"/>
                <a:pathLst>
                  <a:path w="49" h="56" extrusionOk="0">
                    <a:moveTo>
                      <a:pt x="49" y="30"/>
                    </a:moveTo>
                    <a:cubicBezTo>
                      <a:pt x="49" y="30"/>
                      <a:pt x="16" y="24"/>
                      <a:pt x="0" y="56"/>
                    </a:cubicBezTo>
                    <a:cubicBezTo>
                      <a:pt x="0" y="56"/>
                      <a:pt x="14" y="0"/>
                      <a:pt x="49" y="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8602227" y="2099691"/>
                <a:ext cx="70129" cy="122025"/>
              </a:xfrm>
              <a:custGeom>
                <a:avLst/>
                <a:gdLst/>
                <a:ahLst/>
                <a:cxnLst/>
                <a:rect l="l" t="t" r="r" b="b"/>
                <a:pathLst>
                  <a:path w="76" h="133" extrusionOk="0">
                    <a:moveTo>
                      <a:pt x="0" y="50"/>
                    </a:moveTo>
                    <a:cubicBezTo>
                      <a:pt x="0" y="50"/>
                      <a:pt x="7" y="8"/>
                      <a:pt x="32" y="4"/>
                    </a:cubicBezTo>
                    <a:cubicBezTo>
                      <a:pt x="58" y="0"/>
                      <a:pt x="76" y="133"/>
                      <a:pt x="6" y="92"/>
                    </a:cubicBez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8609941" y="2134054"/>
                <a:ext cx="30156" cy="30857"/>
              </a:xfrm>
              <a:custGeom>
                <a:avLst/>
                <a:gdLst/>
                <a:ahLst/>
                <a:cxnLst/>
                <a:rect l="l" t="t" r="r" b="b"/>
                <a:pathLst>
                  <a:path w="33" h="34" extrusionOk="0">
                    <a:moveTo>
                      <a:pt x="2" y="34"/>
                    </a:moveTo>
                    <a:cubicBezTo>
                      <a:pt x="3" y="34"/>
                      <a:pt x="4" y="33"/>
                      <a:pt x="4" y="32"/>
                    </a:cubicBezTo>
                    <a:cubicBezTo>
                      <a:pt x="4" y="32"/>
                      <a:pt x="4" y="22"/>
                      <a:pt x="10" y="18"/>
                    </a:cubicBezTo>
                    <a:cubicBezTo>
                      <a:pt x="12" y="17"/>
                      <a:pt x="16" y="17"/>
                      <a:pt x="20" y="19"/>
                    </a:cubicBezTo>
                    <a:cubicBezTo>
                      <a:pt x="21" y="19"/>
                      <a:pt x="22" y="19"/>
                      <a:pt x="22" y="18"/>
                    </a:cubicBezTo>
                    <a:cubicBezTo>
                      <a:pt x="22" y="17"/>
                      <a:pt x="22" y="16"/>
                      <a:pt x="21" y="16"/>
                    </a:cubicBezTo>
                    <a:cubicBezTo>
                      <a:pt x="16" y="14"/>
                      <a:pt x="12" y="14"/>
                      <a:pt x="8" y="16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8" y="10"/>
                      <a:pt x="13" y="4"/>
                      <a:pt x="18" y="4"/>
                    </a:cubicBezTo>
                    <a:cubicBezTo>
                      <a:pt x="21" y="3"/>
                      <a:pt x="24" y="5"/>
                      <a:pt x="27" y="8"/>
                    </a:cubicBezTo>
                    <a:cubicBezTo>
                      <a:pt x="29" y="10"/>
                      <a:pt x="30" y="13"/>
                      <a:pt x="30" y="13"/>
                    </a:cubicBezTo>
                    <a:cubicBezTo>
                      <a:pt x="31" y="13"/>
                      <a:pt x="31" y="14"/>
                      <a:pt x="32" y="13"/>
                    </a:cubicBezTo>
                    <a:cubicBezTo>
                      <a:pt x="33" y="13"/>
                      <a:pt x="33" y="12"/>
                      <a:pt x="33" y="11"/>
                    </a:cubicBezTo>
                    <a:cubicBezTo>
                      <a:pt x="33" y="11"/>
                      <a:pt x="28" y="0"/>
                      <a:pt x="18" y="1"/>
                    </a:cubicBezTo>
                    <a:cubicBezTo>
                      <a:pt x="8" y="2"/>
                      <a:pt x="0" y="16"/>
                      <a:pt x="1" y="32"/>
                    </a:cubicBezTo>
                    <a:cubicBezTo>
                      <a:pt x="1" y="33"/>
                      <a:pt x="1" y="34"/>
                      <a:pt x="2" y="34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27"/>
              <p:cNvSpPr/>
              <p:nvPr/>
            </p:nvSpPr>
            <p:spPr>
              <a:xfrm>
                <a:off x="8325918" y="1951719"/>
                <a:ext cx="323295" cy="246153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68" extrusionOk="0">
                    <a:moveTo>
                      <a:pt x="284" y="209"/>
                    </a:moveTo>
                    <a:cubicBezTo>
                      <a:pt x="284" y="209"/>
                      <a:pt x="240" y="202"/>
                      <a:pt x="234" y="166"/>
                    </a:cubicBezTo>
                    <a:cubicBezTo>
                      <a:pt x="219" y="176"/>
                      <a:pt x="149" y="190"/>
                      <a:pt x="103" y="173"/>
                    </a:cubicBezTo>
                    <a:cubicBezTo>
                      <a:pt x="113" y="185"/>
                      <a:pt x="145" y="206"/>
                      <a:pt x="145" y="206"/>
                    </a:cubicBezTo>
                    <a:cubicBezTo>
                      <a:pt x="18" y="221"/>
                      <a:pt x="0" y="135"/>
                      <a:pt x="0" y="135"/>
                    </a:cubicBezTo>
                    <a:cubicBezTo>
                      <a:pt x="0" y="135"/>
                      <a:pt x="77" y="30"/>
                      <a:pt x="170" y="18"/>
                    </a:cubicBezTo>
                    <a:cubicBezTo>
                      <a:pt x="276" y="0"/>
                      <a:pt x="276" y="51"/>
                      <a:pt x="276" y="51"/>
                    </a:cubicBezTo>
                    <a:cubicBezTo>
                      <a:pt x="276" y="51"/>
                      <a:pt x="301" y="49"/>
                      <a:pt x="326" y="68"/>
                    </a:cubicBezTo>
                    <a:cubicBezTo>
                      <a:pt x="352" y="88"/>
                      <a:pt x="323" y="169"/>
                      <a:pt x="323" y="169"/>
                    </a:cubicBezTo>
                    <a:cubicBezTo>
                      <a:pt x="323" y="169"/>
                      <a:pt x="302" y="186"/>
                      <a:pt x="302" y="206"/>
                    </a:cubicBezTo>
                    <a:cubicBezTo>
                      <a:pt x="301" y="268"/>
                      <a:pt x="301" y="268"/>
                      <a:pt x="301" y="268"/>
                    </a:cubicBezTo>
                    <a:cubicBezTo>
                      <a:pt x="301" y="268"/>
                      <a:pt x="281" y="231"/>
                      <a:pt x="284" y="2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44" name="Google Shape;744;p27"/>
            <p:cNvSpPr/>
            <p:nvPr/>
          </p:nvSpPr>
          <p:spPr>
            <a:xfrm>
              <a:off x="6208623" y="3034516"/>
              <a:ext cx="200575" cy="197948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27"/>
            <p:cNvSpPr/>
            <p:nvPr/>
          </p:nvSpPr>
          <p:spPr>
            <a:xfrm>
              <a:off x="4765672" y="1863625"/>
              <a:ext cx="157450" cy="25972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90036617-933C-4D2D-9A0D-EEB4A5861A5F}"/>
              </a:ext>
            </a:extLst>
          </p:cNvPr>
          <p:cNvSpPr txBox="1"/>
          <p:nvPr/>
        </p:nvSpPr>
        <p:spPr>
          <a:xfrm>
            <a:off x="94763" y="761606"/>
            <a:ext cx="55839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sz="4000" b="0" i="0" u="none" strike="noStrike" kern="0" cap="none" spc="0" normalizeH="0" baseline="0" noProof="0" dirty="0">
                <a:ln>
                  <a:noFill/>
                </a:ln>
                <a:solidFill>
                  <a:srgbClr val="334157"/>
                </a:solidFill>
                <a:effectLst/>
                <a:uLnTx/>
                <a:uFillTx/>
                <a:latin typeface="Baloo 2 ExtraBold"/>
                <a:cs typeface="Baloo 2 ExtraBold"/>
                <a:sym typeface="Baloo 2 ExtraBold"/>
              </a:rPr>
              <a:t>Análise de Vendas </a:t>
            </a:r>
            <a:endParaRPr lang="pt-BR" dirty="0"/>
          </a:p>
        </p:txBody>
      </p:sp>
      <p:pic>
        <p:nvPicPr>
          <p:cNvPr id="2050" name="Picture 2" descr="Linkedin logo png, Linkedin icon transparent png 18930480 PNG">
            <a:hlinkClick r:id="rId3"/>
            <a:extLst>
              <a:ext uri="{FF2B5EF4-FFF2-40B4-BE49-F238E27FC236}">
                <a16:creationId xmlns:a16="http://schemas.microsoft.com/office/drawing/2014/main" id="{0DD70F8C-6C9E-4627-A912-05E64D606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122" y="4630814"/>
            <a:ext cx="547878" cy="54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aixaDeTexto 87">
            <a:extLst>
              <a:ext uri="{FF2B5EF4-FFF2-40B4-BE49-F238E27FC236}">
                <a16:creationId xmlns:a16="http://schemas.microsoft.com/office/drawing/2014/main" id="{F3247834-1123-4BE7-A2E9-04A21C5200D0}"/>
              </a:ext>
            </a:extLst>
          </p:cNvPr>
          <p:cNvSpPr txBox="1"/>
          <p:nvPr/>
        </p:nvSpPr>
        <p:spPr>
          <a:xfrm>
            <a:off x="71915" y="4735476"/>
            <a:ext cx="5588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DM Sans" panose="020B0604020202020204" charset="0"/>
              </a:rPr>
              <a:t>Guilherme Farias | Analista de Dados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62C34B-7C98-49F7-A9C8-973E7069E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36864" cy="572700"/>
          </a:xfrm>
        </p:spPr>
        <p:txBody>
          <a:bodyPr/>
          <a:lstStyle/>
          <a:p>
            <a:r>
              <a:rPr lang="pt-BR" dirty="0"/>
              <a:t>A Previsão de Vendas (O Destino Possível)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46297870-D811-4F30-8365-161A4F21D4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2487596"/>
              </p:ext>
            </p:extLst>
          </p:nvPr>
        </p:nvGraphicFramePr>
        <p:xfrm>
          <a:off x="0" y="572700"/>
          <a:ext cx="9144000" cy="2885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9FDF590A-690D-4FED-BC7B-FBBF45CD4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744" y="3485620"/>
            <a:ext cx="814425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Cenário Pessimista: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 O risco a ser mitigado; o resultado em condições adversas.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Cenário Provável (Previsão):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 A nossa trajetória atual; o crescimento orgânico esperado.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Cenário Otimista: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 O nosso potencial máximo; a meta a ser alcançada com ações estratégicas.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18C4551-C1B8-45AD-AEDF-5D14FCC1D76E}"/>
              </a:ext>
            </a:extLst>
          </p:cNvPr>
          <p:cNvSpPr txBox="1"/>
          <p:nvPr/>
        </p:nvSpPr>
        <p:spPr>
          <a:xfrm>
            <a:off x="2598420" y="4804946"/>
            <a:ext cx="39471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latin typeface="DM Sans" panose="020B0604020202020204" charset="0"/>
              </a:rPr>
              <a:t>Como garantimos o cenário otimista?</a:t>
            </a:r>
          </a:p>
        </p:txBody>
      </p:sp>
    </p:spTree>
    <p:extLst>
      <p:ext uri="{BB962C8B-B14F-4D97-AF65-F5344CB8AC3E}">
        <p14:creationId xmlns:p14="http://schemas.microsoft.com/office/powerpoint/2010/main" val="4104159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9D93B-5316-463C-BF83-89F012E93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6400"/>
            <a:ext cx="9144000" cy="740230"/>
          </a:xfrm>
        </p:spPr>
        <p:txBody>
          <a:bodyPr/>
          <a:lstStyle/>
          <a:p>
            <a:r>
              <a:rPr lang="pt-BR" dirty="0"/>
              <a:t>O Plano de Ação: Rumo aos +20% de Receita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C491F14C-69A3-4A29-BE2E-22C38D5D2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871072"/>
              </p:ext>
            </p:extLst>
          </p:nvPr>
        </p:nvGraphicFramePr>
        <p:xfrm>
          <a:off x="712788" y="1292860"/>
          <a:ext cx="7718424" cy="2834640"/>
        </p:xfrm>
        <a:graphic>
          <a:graphicData uri="http://schemas.openxmlformats.org/drawingml/2006/table">
            <a:tbl>
              <a:tblPr/>
              <a:tblGrid>
                <a:gridCol w="2572808">
                  <a:extLst>
                    <a:ext uri="{9D8B030D-6E8A-4147-A177-3AD203B41FA5}">
                      <a16:colId xmlns:a16="http://schemas.microsoft.com/office/drawing/2014/main" val="1140718854"/>
                    </a:ext>
                  </a:extLst>
                </a:gridCol>
                <a:gridCol w="2572808">
                  <a:extLst>
                    <a:ext uri="{9D8B030D-6E8A-4147-A177-3AD203B41FA5}">
                      <a16:colId xmlns:a16="http://schemas.microsoft.com/office/drawing/2014/main" val="2644871836"/>
                    </a:ext>
                  </a:extLst>
                </a:gridCol>
                <a:gridCol w="2572808">
                  <a:extLst>
                    <a:ext uri="{9D8B030D-6E8A-4147-A177-3AD203B41FA5}">
                      <a16:colId xmlns:a16="http://schemas.microsoft.com/office/drawing/2014/main" val="7330747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2000">
                          <a:latin typeface="DM Sans" panose="020B0604020202020204" charset="0"/>
                        </a:rPr>
                        <a:t>🚀 </a:t>
                      </a:r>
                      <a:r>
                        <a:rPr lang="pt-BR" sz="2000" b="1">
                          <a:latin typeface="DM Sans" panose="020B0604020202020204" charset="0"/>
                        </a:rPr>
                        <a:t>1. Foco nos Motores de Receita</a:t>
                      </a:r>
                      <a:endParaRPr lang="pt-BR" sz="2000">
                        <a:latin typeface="DM Sans" panose="020B060402020202020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latin typeface="DM Sans" panose="020B0604020202020204" charset="0"/>
                        </a:rPr>
                        <a:t>🤝 </a:t>
                      </a:r>
                      <a:r>
                        <a:rPr lang="pt-BR" sz="2000" b="1">
                          <a:latin typeface="DM Sans" panose="020B0604020202020204" charset="0"/>
                        </a:rPr>
                        <a:t>2. Programa de Contas-Chave</a:t>
                      </a:r>
                      <a:endParaRPr lang="pt-BR" sz="2000">
                        <a:latin typeface="DM Sans" panose="020B060402020202020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DM Sans" panose="020B0604020202020204" charset="0"/>
                        </a:rPr>
                        <a:t>🗺️ </a:t>
                      </a:r>
                      <a:r>
                        <a:rPr lang="pt-BR" sz="2000" b="1" dirty="0">
                          <a:latin typeface="DM Sans" panose="020B0604020202020204" charset="0"/>
                        </a:rPr>
                        <a:t>3. Expansão Inteligente</a:t>
                      </a:r>
                      <a:endParaRPr lang="pt-BR" sz="2000" dirty="0">
                        <a:latin typeface="DM Sans" panose="020B060402020202020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016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800">
                          <a:latin typeface="DM Sans" panose="020B0604020202020204" charset="0"/>
                        </a:rPr>
                        <a:t>Otimizar os </a:t>
                      </a:r>
                      <a:r>
                        <a:rPr lang="pt-BR" sz="1800" b="1">
                          <a:latin typeface="DM Sans" panose="020B0604020202020204" charset="0"/>
                        </a:rPr>
                        <a:t>3 produtos</a:t>
                      </a:r>
                      <a:r>
                        <a:rPr lang="pt-BR" sz="1800">
                          <a:latin typeface="DM Sans" panose="020B0604020202020204" charset="0"/>
                        </a:rPr>
                        <a:t> que geram </a:t>
                      </a:r>
                      <a:r>
                        <a:rPr lang="pt-BR" sz="1800" b="1">
                          <a:latin typeface="DM Sans" panose="020B0604020202020204" charset="0"/>
                        </a:rPr>
                        <a:t>70% da receita</a:t>
                      </a:r>
                      <a:r>
                        <a:rPr lang="pt-BR" sz="1800">
                          <a:latin typeface="DM Sans" panose="020B0604020202020204" charset="0"/>
                        </a:rPr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DM Sans" panose="020B0604020202020204" charset="0"/>
                        </a:rPr>
                        <a:t>Fidelizar os </a:t>
                      </a:r>
                      <a:r>
                        <a:rPr lang="pt-BR" sz="1800" b="1" dirty="0">
                          <a:latin typeface="DM Sans" panose="020B0604020202020204" charset="0"/>
                        </a:rPr>
                        <a:t>10 clientes</a:t>
                      </a:r>
                      <a:r>
                        <a:rPr lang="pt-BR" sz="1800" dirty="0">
                          <a:latin typeface="DM Sans" panose="020B0604020202020204" charset="0"/>
                        </a:rPr>
                        <a:t> que representam </a:t>
                      </a:r>
                      <a:r>
                        <a:rPr lang="pt-BR" sz="1800" b="1" dirty="0">
                          <a:latin typeface="DM Sans" panose="020B0604020202020204" charset="0"/>
                        </a:rPr>
                        <a:t>30% da receita</a:t>
                      </a:r>
                      <a:r>
                        <a:rPr lang="pt-BR" sz="1800" dirty="0">
                          <a:latin typeface="DM Sans" panose="020B0604020202020204" charset="0"/>
                        </a:rPr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>
                          <a:latin typeface="DM Sans" panose="020B0604020202020204" charset="0"/>
                        </a:rPr>
                        <a:t>Explorar mercados adjacentes (ex: Alemanha) com base nos </a:t>
                      </a:r>
                      <a:r>
                        <a:rPr lang="pt-BR" sz="1800" b="1">
                          <a:latin typeface="DM Sans" panose="020B0604020202020204" charset="0"/>
                        </a:rPr>
                        <a:t>5 países-chave</a:t>
                      </a:r>
                      <a:r>
                        <a:rPr lang="pt-BR" sz="1800">
                          <a:latin typeface="DM Sans" panose="020B0604020202020204" charset="0"/>
                        </a:rPr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520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800" b="1">
                          <a:latin typeface="DM Sans" panose="020B0604020202020204" charset="0"/>
                        </a:rPr>
                        <a:t>Potencial de Impacto: +10%</a:t>
                      </a:r>
                      <a:endParaRPr lang="pt-BR" sz="1800">
                        <a:latin typeface="DM Sans" panose="020B060402020202020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>
                          <a:latin typeface="DM Sans" panose="020B0604020202020204" charset="0"/>
                        </a:rPr>
                        <a:t>Potencial de Impacto: +5%</a:t>
                      </a:r>
                      <a:endParaRPr lang="pt-BR" sz="1800">
                        <a:latin typeface="DM Sans" panose="020B060402020202020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DM Sans" panose="020B0604020202020204" charset="0"/>
                        </a:rPr>
                        <a:t>Potencial de Impacto: +5%</a:t>
                      </a:r>
                      <a:endParaRPr lang="pt-BR" sz="1800" dirty="0">
                        <a:latin typeface="DM Sans" panose="020B060402020202020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8583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7770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E299574-20AF-4647-A439-59D13DB6BD59}"/>
              </a:ext>
            </a:extLst>
          </p:cNvPr>
          <p:cNvSpPr txBox="1"/>
          <p:nvPr/>
        </p:nvSpPr>
        <p:spPr>
          <a:xfrm>
            <a:off x="1657350" y="1786920"/>
            <a:ext cx="5829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accent1">
                    <a:lumMod val="25000"/>
                  </a:schemeClr>
                </a:solidFill>
                <a:latin typeface="DM Sans" panose="020B0604020202020204" charset="0"/>
              </a:rPr>
              <a:t>Obrigado</a:t>
            </a:r>
            <a:r>
              <a:rPr lang="pt-BR" sz="9600" dirty="0">
                <a:latin typeface="DM Sans" panose="020B0604020202020204" charset="0"/>
              </a:rPr>
              <a:t>!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C96776E-754B-4543-92A4-2174B8E1F95B}"/>
              </a:ext>
            </a:extLst>
          </p:cNvPr>
          <p:cNvSpPr txBox="1"/>
          <p:nvPr/>
        </p:nvSpPr>
        <p:spPr>
          <a:xfrm>
            <a:off x="5008880" y="4775955"/>
            <a:ext cx="41956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DM Sans" panose="020B0604020202020204" charset="0"/>
              </a:rPr>
              <a:t>https://www.linkedin.com/in/guilherme-farias-//</a:t>
            </a:r>
          </a:p>
        </p:txBody>
      </p:sp>
      <p:pic>
        <p:nvPicPr>
          <p:cNvPr id="4" name="Picture 2" descr="Linkedin logo png, Linkedin icon transparent png 18930480 PNG">
            <a:extLst>
              <a:ext uri="{FF2B5EF4-FFF2-40B4-BE49-F238E27FC236}">
                <a16:creationId xmlns:a16="http://schemas.microsoft.com/office/drawing/2014/main" id="{D3008F2F-FC75-4623-B333-8D2D6B39F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655904"/>
            <a:ext cx="547878" cy="54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445976B-52C5-445A-826F-436900744290}"/>
              </a:ext>
            </a:extLst>
          </p:cNvPr>
          <p:cNvSpPr txBox="1"/>
          <p:nvPr/>
        </p:nvSpPr>
        <p:spPr>
          <a:xfrm>
            <a:off x="5359073" y="4502015"/>
            <a:ext cx="3495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DM Sans" panose="020B0604020202020204" charset="0"/>
              </a:rPr>
              <a:t>Guilherme Farias - Analista de Dados </a:t>
            </a:r>
          </a:p>
        </p:txBody>
      </p:sp>
    </p:spTree>
    <p:extLst>
      <p:ext uri="{BB962C8B-B14F-4D97-AF65-F5344CB8AC3E}">
        <p14:creationId xmlns:p14="http://schemas.microsoft.com/office/powerpoint/2010/main" val="1002412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9D93B-5316-463C-BF83-89F012E93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7884"/>
            <a:ext cx="7704000" cy="572700"/>
          </a:xfrm>
        </p:spPr>
        <p:txBody>
          <a:bodyPr/>
          <a:lstStyle/>
          <a:p>
            <a:r>
              <a:rPr lang="pt-BR" dirty="0"/>
              <a:t>Recomendações Táticas e Projetos</a:t>
            </a:r>
            <a:br>
              <a:rPr lang="pt-BR" dirty="0"/>
            </a:br>
            <a:endParaRPr lang="pt-BR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5A23D4B1-1CD5-4420-AA6F-10B04C5B5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366190"/>
              </p:ext>
            </p:extLst>
          </p:nvPr>
        </p:nvGraphicFramePr>
        <p:xfrm>
          <a:off x="566058" y="1017725"/>
          <a:ext cx="8011884" cy="3495191"/>
        </p:xfrm>
        <a:graphic>
          <a:graphicData uri="http://schemas.openxmlformats.org/drawingml/2006/table">
            <a:tbl>
              <a:tblPr/>
              <a:tblGrid>
                <a:gridCol w="2670628">
                  <a:extLst>
                    <a:ext uri="{9D8B030D-6E8A-4147-A177-3AD203B41FA5}">
                      <a16:colId xmlns:a16="http://schemas.microsoft.com/office/drawing/2014/main" val="2360049135"/>
                    </a:ext>
                  </a:extLst>
                </a:gridCol>
                <a:gridCol w="2670628">
                  <a:extLst>
                    <a:ext uri="{9D8B030D-6E8A-4147-A177-3AD203B41FA5}">
                      <a16:colId xmlns:a16="http://schemas.microsoft.com/office/drawing/2014/main" val="3912404777"/>
                    </a:ext>
                  </a:extLst>
                </a:gridCol>
                <a:gridCol w="2670628">
                  <a:extLst>
                    <a:ext uri="{9D8B030D-6E8A-4147-A177-3AD203B41FA5}">
                      <a16:colId xmlns:a16="http://schemas.microsoft.com/office/drawing/2014/main" val="632850259"/>
                    </a:ext>
                  </a:extLst>
                </a:gridCol>
              </a:tblGrid>
              <a:tr h="496385">
                <a:tc>
                  <a:txBody>
                    <a:bodyPr/>
                    <a:lstStyle/>
                    <a:p>
                      <a:r>
                        <a:rPr lang="pt-BR" sz="1600">
                          <a:latin typeface="DM Sans" panose="020B0604020202020204" charset="0"/>
                        </a:rPr>
                        <a:t>💡 </a:t>
                      </a:r>
                      <a:r>
                        <a:rPr lang="pt-BR" sz="1600" b="1">
                          <a:latin typeface="DM Sans" panose="020B0604020202020204" charset="0"/>
                        </a:rPr>
                        <a:t>Iniciativa 1: Estoque Inteligente</a:t>
                      </a:r>
                      <a:endParaRPr lang="pt-BR" sz="1600">
                        <a:latin typeface="DM Sans" panose="020B0604020202020204" charset="0"/>
                      </a:endParaRPr>
                    </a:p>
                  </a:txBody>
                  <a:tcPr marL="87597" marR="87597" marT="43799" marB="43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M Sans" panose="020B0604020202020204" charset="0"/>
                        </a:rPr>
                        <a:t>🎯 </a:t>
                      </a:r>
                      <a:r>
                        <a:rPr lang="pt-BR" sz="1600" b="1" dirty="0">
                          <a:latin typeface="DM Sans" panose="020B0604020202020204" charset="0"/>
                        </a:rPr>
                        <a:t>Iniciativa 2: Marketing de Precisão</a:t>
                      </a:r>
                      <a:endParaRPr lang="pt-BR" sz="1600" dirty="0">
                        <a:latin typeface="DM Sans" panose="020B0604020202020204" charset="0"/>
                      </a:endParaRPr>
                    </a:p>
                  </a:txBody>
                  <a:tcPr marL="87597" marR="87597" marT="43799" marB="43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DM Sans" panose="020B0604020202020204" charset="0"/>
                        </a:rPr>
                        <a:t>📈 </a:t>
                      </a:r>
                      <a:r>
                        <a:rPr lang="pt-BR" sz="1600" b="1" dirty="0">
                          <a:latin typeface="DM Sans" panose="020B0604020202020204" charset="0"/>
                        </a:rPr>
                        <a:t>Iniciativa 3: Análise de Crescimento</a:t>
                      </a:r>
                      <a:endParaRPr lang="pt-BR" sz="1600" dirty="0">
                        <a:latin typeface="DM Sans" panose="020B0604020202020204" charset="0"/>
                      </a:endParaRPr>
                    </a:p>
                  </a:txBody>
                  <a:tcPr marL="87597" marR="87597" marT="43799" marB="43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40630"/>
                  </a:ext>
                </a:extLst>
              </a:tr>
              <a:tr h="905173">
                <a:tc>
                  <a:txBody>
                    <a:bodyPr/>
                    <a:lstStyle/>
                    <a:p>
                      <a:r>
                        <a:rPr lang="pt-BR" sz="1300" b="1">
                          <a:latin typeface="DM Sans" panose="020B0604020202020204" charset="0"/>
                        </a:rPr>
                        <a:t>Projeto:</a:t>
                      </a:r>
                      <a:r>
                        <a:rPr lang="pt-BR" sz="1300">
                          <a:latin typeface="DM Sans" panose="020B0604020202020204" charset="0"/>
                        </a:rPr>
                        <a:t> Implementar um sistema de </a:t>
                      </a:r>
                      <a:r>
                        <a:rPr lang="pt-BR" sz="1300" b="1">
                          <a:latin typeface="DM Sans" panose="020B0604020202020204" charset="0"/>
                        </a:rPr>
                        <a:t>Estoque de Segurança Dinâmico</a:t>
                      </a:r>
                      <a:r>
                        <a:rPr lang="pt-BR" sz="1300">
                          <a:latin typeface="DM Sans" panose="020B0604020202020204" charset="0"/>
                        </a:rPr>
                        <a:t> para os produtos-chave.</a:t>
                      </a:r>
                    </a:p>
                  </a:txBody>
                  <a:tcPr marL="87597" marR="87597" marT="43799" marB="43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b="1">
                          <a:latin typeface="DM Sans" panose="020B0604020202020204" charset="0"/>
                        </a:rPr>
                        <a:t>Projeto:</a:t>
                      </a:r>
                      <a:r>
                        <a:rPr lang="pt-BR" sz="1300">
                          <a:latin typeface="DM Sans" panose="020B0604020202020204" charset="0"/>
                        </a:rPr>
                        <a:t> Lançar uma </a:t>
                      </a:r>
                      <a:r>
                        <a:rPr lang="pt-BR" sz="1300" b="1">
                          <a:latin typeface="DM Sans" panose="020B0604020202020204" charset="0"/>
                        </a:rPr>
                        <a:t>Campanha de Marketing de Performance</a:t>
                      </a:r>
                      <a:r>
                        <a:rPr lang="pt-BR" sz="1300">
                          <a:latin typeface="DM Sans" panose="020B0604020202020204" charset="0"/>
                        </a:rPr>
                        <a:t> focada no perfil de cliente ideal.</a:t>
                      </a:r>
                    </a:p>
                  </a:txBody>
                  <a:tcPr marL="87597" marR="87597" marT="43799" marB="43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b="1">
                          <a:latin typeface="DM Sans" panose="020B0604020202020204" charset="0"/>
                        </a:rPr>
                        <a:t>Projeto:</a:t>
                      </a:r>
                      <a:r>
                        <a:rPr lang="pt-BR" sz="1300">
                          <a:latin typeface="DM Sans" panose="020B0604020202020204" charset="0"/>
                        </a:rPr>
                        <a:t> Estruturar um </a:t>
                      </a:r>
                      <a:r>
                        <a:rPr lang="pt-BR" sz="1300" b="1">
                          <a:latin typeface="DM Sans" panose="020B0604020202020204" charset="0"/>
                        </a:rPr>
                        <a:t>Estudo de Viabilidade de Mercado</a:t>
                      </a:r>
                      <a:r>
                        <a:rPr lang="pt-BR" sz="1300">
                          <a:latin typeface="DM Sans" panose="020B0604020202020204" charset="0"/>
                        </a:rPr>
                        <a:t> para a Alemanha.</a:t>
                      </a:r>
                    </a:p>
                  </a:txBody>
                  <a:tcPr marL="87597" marR="87597" marT="43799" marB="43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724201"/>
                  </a:ext>
                </a:extLst>
              </a:tr>
              <a:tr h="1109567">
                <a:tc>
                  <a:txBody>
                    <a:bodyPr/>
                    <a:lstStyle/>
                    <a:p>
                      <a:r>
                        <a:rPr lang="pt-BR" sz="1300" b="1">
                          <a:latin typeface="DM Sans" panose="020B0604020202020204" charset="0"/>
                        </a:rPr>
                        <a:t>Objetivo:</a:t>
                      </a:r>
                      <a:r>
                        <a:rPr lang="pt-BR" sz="1300">
                          <a:latin typeface="DM Sans" panose="020B0604020202020204" charset="0"/>
                        </a:rPr>
                        <a:t> Garantir a disponibilidade dos produtos "Classic Cars" durante o pico sazonal, evitando perdas de vendas.</a:t>
                      </a:r>
                    </a:p>
                  </a:txBody>
                  <a:tcPr marL="87597" marR="87597" marT="43799" marB="43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b="1">
                          <a:latin typeface="DM Sans" panose="020B0604020202020204" charset="0"/>
                        </a:rPr>
                        <a:t>Objetivo:</a:t>
                      </a:r>
                      <a:r>
                        <a:rPr lang="pt-BR" sz="1300">
                          <a:latin typeface="DM Sans" panose="020B0604020202020204" charset="0"/>
                        </a:rPr>
                        <a:t> Aumentar a aquisição de novos clientes com perfil de compra "Porte Médio" nos 5 países de topo.</a:t>
                      </a:r>
                    </a:p>
                  </a:txBody>
                  <a:tcPr marL="87597" marR="87597" marT="43799" marB="43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b="1">
                          <a:latin typeface="DM Sans" panose="020B0604020202020204" charset="0"/>
                        </a:rPr>
                        <a:t>Objetivo:</a:t>
                      </a:r>
                      <a:r>
                        <a:rPr lang="pt-BR" sz="1300">
                          <a:latin typeface="DM Sans" panose="020B0604020202020204" charset="0"/>
                        </a:rPr>
                        <a:t> Validar o potencial do mercado alemão, analisando concorrentes e comportamento do consumidor.</a:t>
                      </a:r>
                    </a:p>
                  </a:txBody>
                  <a:tcPr marL="87597" marR="87597" marT="43799" marB="43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233831"/>
                  </a:ext>
                </a:extLst>
              </a:tr>
              <a:tr h="905173">
                <a:tc>
                  <a:txBody>
                    <a:bodyPr/>
                    <a:lstStyle/>
                    <a:p>
                      <a:r>
                        <a:rPr lang="pt-BR" sz="1300" b="1">
                          <a:latin typeface="DM Sans" panose="020B0604020202020204" charset="0"/>
                        </a:rPr>
                        <a:t>Métrica de Sucesso:</a:t>
                      </a:r>
                      <a:r>
                        <a:rPr lang="pt-BR" sz="1300">
                          <a:latin typeface="DM Sans" panose="020B0604020202020204" charset="0"/>
                        </a:rPr>
                        <a:t> Atingir um </a:t>
                      </a:r>
                      <a:r>
                        <a:rPr lang="pt-BR" sz="1300" b="1">
                          <a:latin typeface="DM Sans" panose="020B0604020202020204" charset="0"/>
                        </a:rPr>
                        <a:t>Nível de Serviço de 98%</a:t>
                      </a:r>
                      <a:r>
                        <a:rPr lang="pt-BR" sz="1300">
                          <a:latin typeface="DM Sans" panose="020B0604020202020204" charset="0"/>
                        </a:rPr>
                        <a:t> para a linha "Classic Cars" em Outubro e Novembro.</a:t>
                      </a:r>
                    </a:p>
                  </a:txBody>
                  <a:tcPr marL="87597" marR="87597" marT="43799" marB="43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b="1">
                          <a:latin typeface="DM Sans" panose="020B0604020202020204" charset="0"/>
                        </a:rPr>
                        <a:t>Métrica de Sucesso:</a:t>
                      </a:r>
                      <a:r>
                        <a:rPr lang="pt-BR" sz="1300">
                          <a:latin typeface="DM Sans" panose="020B0604020202020204" charset="0"/>
                        </a:rPr>
                        <a:t> Reduzir o </a:t>
                      </a:r>
                      <a:r>
                        <a:rPr lang="pt-BR" sz="1300" b="1">
                          <a:latin typeface="DM Sans" panose="020B0604020202020204" charset="0"/>
                        </a:rPr>
                        <a:t>Custo de Aquisição de Cliente (CAC)</a:t>
                      </a:r>
                      <a:r>
                        <a:rPr lang="pt-BR" sz="1300">
                          <a:latin typeface="DM Sans" panose="020B0604020202020204" charset="0"/>
                        </a:rPr>
                        <a:t> em 15% para este segmento.</a:t>
                      </a:r>
                    </a:p>
                  </a:txBody>
                  <a:tcPr marL="87597" marR="87597" marT="43799" marB="43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b="1" dirty="0">
                          <a:latin typeface="DM Sans" panose="020B0604020202020204" charset="0"/>
                        </a:rPr>
                        <a:t>Métrica de Sucesso:</a:t>
                      </a:r>
                      <a:r>
                        <a:rPr lang="pt-BR" sz="1300" dirty="0">
                          <a:latin typeface="DM Sans" panose="020B0604020202020204" charset="0"/>
                        </a:rPr>
                        <a:t> Entregar um relatório "Go/No-Go" com projeção de ROI em 90 dias.</a:t>
                      </a:r>
                    </a:p>
                  </a:txBody>
                  <a:tcPr marL="87597" marR="87597" marT="43799" marB="437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750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1763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62C34B-7C98-49F7-A9C8-973E7069E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04000" cy="572700"/>
          </a:xfrm>
        </p:spPr>
        <p:txBody>
          <a:bodyPr/>
          <a:lstStyle/>
          <a:p>
            <a:r>
              <a:rPr lang="pt-BR" dirty="0"/>
              <a:t>Vendas por cidades americanas: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DE867B4B-BEB6-4D17-A29C-B0897E9CAF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9773606"/>
              </p:ext>
            </p:extLst>
          </p:nvPr>
        </p:nvGraphicFramePr>
        <p:xfrm>
          <a:off x="1511300" y="1200150"/>
          <a:ext cx="6121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183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8B858-A264-4C27-82F4-3DBCE462D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04000" cy="572700"/>
          </a:xfrm>
        </p:spPr>
        <p:txBody>
          <a:bodyPr/>
          <a:lstStyle/>
          <a:p>
            <a:r>
              <a:rPr lang="pt-BR" dirty="0"/>
              <a:t>Entendimento do negócio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872C28-410E-4735-BFEB-3D8414475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921928"/>
            <a:ext cx="7704000" cy="3299644"/>
          </a:xfrm>
        </p:spPr>
        <p:txBody>
          <a:bodyPr/>
          <a:lstStyle/>
          <a:p>
            <a:r>
              <a:rPr lang="pt-BR" b="1" dirty="0"/>
              <a:t>Problema de Negócio:</a:t>
            </a:r>
            <a:r>
              <a:rPr lang="pt-BR" dirty="0"/>
              <a:t> Como podemos direcionar os investimentos de forma eficaz para </a:t>
            </a:r>
            <a:r>
              <a:rPr lang="pt-BR" b="1" dirty="0"/>
              <a:t>aumentar a receita em 20%</a:t>
            </a:r>
            <a:r>
              <a:rPr lang="pt-BR" dirty="0"/>
              <a:t> no próximo ano?</a:t>
            </a:r>
          </a:p>
          <a:p>
            <a:endParaRPr lang="pt-BR" dirty="0"/>
          </a:p>
          <a:p>
            <a:r>
              <a:rPr lang="pt-BR" b="1" dirty="0"/>
              <a:t>Objetivo: Identificar os principais impulsionadores de receita</a:t>
            </a:r>
            <a:r>
              <a:rPr lang="pt-BR" dirty="0"/>
              <a:t> (produtos, clientes, mercados e sazonalidade) através da análise de dados.</a:t>
            </a:r>
          </a:p>
          <a:p>
            <a:endParaRPr lang="pt-BR" dirty="0"/>
          </a:p>
          <a:p>
            <a:r>
              <a:rPr lang="pt-BR" b="1" dirty="0"/>
              <a:t>Metodologia: Aplicação do CRISP-DM</a:t>
            </a:r>
            <a:r>
              <a:rPr lang="pt-BR" dirty="0"/>
              <a:t> para transformar dados brutos num plano de ação estratégico.</a:t>
            </a:r>
          </a:p>
          <a:p>
            <a:endParaRPr lang="pt-BR" dirty="0"/>
          </a:p>
          <a:p>
            <a:r>
              <a:rPr lang="pt-BR" b="1" dirty="0"/>
              <a:t>Premissa</a:t>
            </a:r>
            <a:r>
              <a:rPr lang="pt-BR" dirty="0"/>
              <a:t>: O futuro vai ser comportar como o passado.</a:t>
            </a:r>
          </a:p>
          <a:p>
            <a:endParaRPr lang="pt-BR" dirty="0"/>
          </a:p>
          <a:p>
            <a:r>
              <a:rPr lang="pt-BR" b="1" dirty="0"/>
              <a:t>Limitações</a:t>
            </a:r>
            <a:r>
              <a:rPr lang="pt-BR" dirty="0"/>
              <a:t>: A analise não considera fatores externos.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1980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8B858-A264-4C27-82F4-3DBCE462D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04000" cy="572700"/>
          </a:xfrm>
        </p:spPr>
        <p:txBody>
          <a:bodyPr/>
          <a:lstStyle/>
          <a:p>
            <a:r>
              <a:rPr lang="pt-BR" dirty="0"/>
              <a:t>Entendimento dos dados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4EEBD6-E006-41F2-BB88-53BC99435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816" y="945713"/>
            <a:ext cx="755836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Fonte e Escopo: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anose="020B0604020202020204" charset="0"/>
            </a:endParaRPr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Fonte: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 Base de dados transacionais de vendas da Empresa X.</a:t>
            </a:r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Volume: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 2.823 registos de vendas.</a:t>
            </a:r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Período Analisado: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 Dados de vendas entre 2003 e 2005.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768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8B858-A264-4C27-82F4-3DBCE462D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04000" cy="572700"/>
          </a:xfrm>
        </p:spPr>
        <p:txBody>
          <a:bodyPr/>
          <a:lstStyle/>
          <a:p>
            <a:r>
              <a:rPr lang="pt-BR" dirty="0"/>
              <a:t>Entendimento dos dados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9E9144B-1CF7-450B-8B87-FB910121B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025" y="778531"/>
            <a:ext cx="726195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2. Atributos Principais: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Informações de Vendas: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ORDER NUMBER</a:t>
            </a:r>
            <a:r>
              <a:rPr kumimoji="0" lang="pt-BR" altLang="pt-B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,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QUANTITY ORDERED</a:t>
            </a:r>
            <a:r>
              <a:rPr kumimoji="0" lang="pt-BR" altLang="pt-B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,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PRICE EACH</a:t>
            </a:r>
            <a:r>
              <a:rPr kumimoji="0" lang="pt-BR" altLang="pt-B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,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SALES</a:t>
            </a:r>
            <a:r>
              <a:rPr kumimoji="0" lang="pt-BR" altLang="pt-B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.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Informações de Produto: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PRODUCTLINE</a:t>
            </a:r>
            <a:r>
              <a:rPr kumimoji="0" lang="pt-BR" altLang="pt-B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,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PRODUCTCODE</a:t>
            </a:r>
            <a:r>
              <a:rPr kumimoji="0" lang="pt-BR" altLang="pt-B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.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Informações de Cliente: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CUSTOMERNAME</a:t>
            </a:r>
            <a:r>
              <a:rPr kumimoji="0" lang="pt-BR" altLang="pt-B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,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CITY</a:t>
            </a:r>
            <a:r>
              <a:rPr kumimoji="0" lang="pt-BR" altLang="pt-B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,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STATE</a:t>
            </a:r>
            <a:r>
              <a:rPr kumimoji="0" lang="pt-BR" altLang="pt-B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,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COUNTRY</a:t>
            </a:r>
            <a:r>
              <a:rPr kumimoji="0" lang="pt-BR" altLang="pt-B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.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Informações Temporais: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 </a:t>
            </a:r>
            <a:r>
              <a:rPr kumimoji="0" lang="pt-BR" altLang="pt-B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ORDERDATE</a:t>
            </a:r>
            <a:r>
              <a:rPr kumimoji="0" lang="pt-BR" altLang="pt-B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.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861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8B858-A264-4C27-82F4-3DBCE462D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04000" cy="572700"/>
          </a:xfrm>
        </p:spPr>
        <p:txBody>
          <a:bodyPr/>
          <a:lstStyle/>
          <a:p>
            <a:r>
              <a:rPr lang="pt-BR" dirty="0"/>
              <a:t>Entendimento dos dados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9E9144B-1CF7-450B-8B87-FB910121B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00" y="2143701"/>
            <a:ext cx="72619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CEF2833-1C7C-4B4F-B458-935060828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52" y="692727"/>
            <a:ext cx="8193696" cy="2651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3. Preparação e Qualidade:</a:t>
            </a:r>
            <a:endParaRPr lang="pt-BR" altLang="pt-BR" sz="1800" b="1" dirty="0">
              <a:solidFill>
                <a:schemeClr val="tx1"/>
              </a:solidFill>
              <a:latin typeface="DM Sans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Limpeza: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 Tratamento de valores ausentes identificados nas colunas STATE e TERRITORY para garantir a consistência da análise.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Transformação: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 Conversão da coluna ORDERDATE para o formato de data, permitindo a correta análise de sazonalidade.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anose="020B060402020202020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75C26B1-413B-47AC-BB73-DF11416A4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550" y="2933164"/>
            <a:ext cx="804545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Ferramentas Utilizadas: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Excel: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 Análise inicial e modelagem de previsão de vendas.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Python (Pandas,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Matplotlib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):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 Limpeza, análise exploratória e geração de gráficos.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Power BI: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 Criação do dashboard interativo.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5" name="Picture 3" descr="Python logo - Ícones Social media e Logos">
            <a:extLst>
              <a:ext uri="{FF2B5EF4-FFF2-40B4-BE49-F238E27FC236}">
                <a16:creationId xmlns:a16="http://schemas.microsoft.com/office/drawing/2014/main" id="{EDFD3E10-AEC5-458F-832C-F9D50A80F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900" y="4528173"/>
            <a:ext cx="5715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Download Microsoft Excel Logo in SVG Vector or PNG File Format - Logo.wine">
            <a:extLst>
              <a:ext uri="{FF2B5EF4-FFF2-40B4-BE49-F238E27FC236}">
                <a16:creationId xmlns:a16="http://schemas.microsoft.com/office/drawing/2014/main" id="{1A15F5BC-DCC5-43AB-92F2-869B5DD3D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048" y="4388604"/>
            <a:ext cx="12192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>
            <a:extLst>
              <a:ext uri="{FF2B5EF4-FFF2-40B4-BE49-F238E27FC236}">
                <a16:creationId xmlns:a16="http://schemas.microsoft.com/office/drawing/2014/main" id="{9B7A8BDF-289D-4329-9884-A877991B1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648" y="4512429"/>
            <a:ext cx="565150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971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62C34B-7C98-49F7-A9C8-973E7069E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05775" cy="572700"/>
          </a:xfrm>
        </p:spPr>
        <p:txBody>
          <a:bodyPr/>
          <a:lstStyle/>
          <a:p>
            <a:r>
              <a:rPr lang="pt-BR" dirty="0"/>
              <a:t>O Princípio de Pareto nos Nossos Produtos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5073F151-41E2-4DDE-BE33-821E3AFDC6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458076"/>
              </p:ext>
            </p:extLst>
          </p:nvPr>
        </p:nvGraphicFramePr>
        <p:xfrm>
          <a:off x="1" y="572700"/>
          <a:ext cx="8416856" cy="2409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D97A1CC5-9711-4517-A204-D90EB7B3D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511" y="3872794"/>
            <a:ext cx="791348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Recomendação Estratégica: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 A prioridade máxima deve ser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proteger e otimizar implacavelmente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 estes três segmentos. Ganhos de eficiência ou crescimento nestas linhas terão um impacto desproporcionalmente alto no resultado global da companhia.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307265E-6955-48DA-B63B-DE2F6AA374F0}"/>
              </a:ext>
            </a:extLst>
          </p:cNvPr>
          <p:cNvSpPr txBox="1"/>
          <p:nvPr/>
        </p:nvSpPr>
        <p:spPr>
          <a:xfrm>
            <a:off x="0" y="3134965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Key Insight: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 Apenas 3 das 7 linhas de produto (Classic Cars, Vintage Cars e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Trucks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and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 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Buses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) são responsáveis por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70% de toda a receita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 da empresa.</a:t>
            </a:r>
          </a:p>
        </p:txBody>
      </p:sp>
    </p:spTree>
    <p:extLst>
      <p:ext uri="{BB962C8B-B14F-4D97-AF65-F5344CB8AC3E}">
        <p14:creationId xmlns:p14="http://schemas.microsoft.com/office/powerpoint/2010/main" val="3743291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62C34B-7C98-49F7-A9C8-973E7069E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04000" cy="572700"/>
          </a:xfrm>
        </p:spPr>
        <p:txBody>
          <a:bodyPr/>
          <a:lstStyle/>
          <a:p>
            <a:r>
              <a:rPr lang="pt-BR" dirty="0">
                <a:solidFill>
                  <a:schemeClr val="accent1">
                    <a:lumMod val="25000"/>
                  </a:schemeClr>
                </a:solidFill>
              </a:rPr>
              <a:t>Vendas por cliente: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8D30064D-7785-4A63-AF82-8B653B3220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9495702"/>
              </p:ext>
            </p:extLst>
          </p:nvPr>
        </p:nvGraphicFramePr>
        <p:xfrm>
          <a:off x="-152400" y="421007"/>
          <a:ext cx="6273800" cy="3253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EDB717B6-116B-4321-8CD4-7C6C11862404}"/>
              </a:ext>
            </a:extLst>
          </p:cNvPr>
          <p:cNvSpPr txBox="1"/>
          <p:nvPr/>
        </p:nvSpPr>
        <p:spPr>
          <a:xfrm>
            <a:off x="209550" y="3676831"/>
            <a:ext cx="60642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latin typeface="DM Sans" panose="020B0604020202020204" charset="0"/>
              </a:rPr>
              <a:t>Key Insight:</a:t>
            </a:r>
            <a:r>
              <a:rPr lang="pt-BR" sz="1600" dirty="0">
                <a:latin typeface="DM Sans" panose="020B0604020202020204" charset="0"/>
              </a:rPr>
              <a:t> "Nossa receita é altamente dependente de poucos clientes. Apenas 10 dos 92 clientes da base geram quase 30% do faturamento</a:t>
            </a:r>
          </a:p>
        </p:txBody>
      </p:sp>
      <p:sp>
        <p:nvSpPr>
          <p:cNvPr id="7" name="Balão de Fala: Retângulo 6">
            <a:extLst>
              <a:ext uri="{FF2B5EF4-FFF2-40B4-BE49-F238E27FC236}">
                <a16:creationId xmlns:a16="http://schemas.microsoft.com/office/drawing/2014/main" id="{F97FF147-83CB-4CB0-AC27-CDE0791DE749}"/>
              </a:ext>
            </a:extLst>
          </p:cNvPr>
          <p:cNvSpPr/>
          <p:nvPr/>
        </p:nvSpPr>
        <p:spPr>
          <a:xfrm>
            <a:off x="5753100" y="1100861"/>
            <a:ext cx="2733675" cy="1099414"/>
          </a:xfrm>
          <a:prstGeom prst="wedgeRectCallout">
            <a:avLst>
              <a:gd name="adj1" fmla="val -62425"/>
              <a:gd name="adj2" fmla="val -685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DM Sans" panose="020B0604020202020204" charset="0"/>
              </a:rPr>
              <a:t>Euro Shopping </a:t>
            </a:r>
            <a:r>
              <a:rPr lang="pt-BR" sz="1200" dirty="0" err="1">
                <a:latin typeface="DM Sans" panose="020B0604020202020204" charset="0"/>
              </a:rPr>
              <a:t>Channel</a:t>
            </a:r>
            <a:r>
              <a:rPr lang="pt-BR" sz="1200" dirty="0">
                <a:latin typeface="DM Sans" panose="020B0604020202020204" charset="0"/>
              </a:rPr>
              <a:t> e Mini </a:t>
            </a:r>
            <a:r>
              <a:rPr lang="pt-BR" sz="1200" dirty="0" err="1">
                <a:latin typeface="DM Sans" panose="020B0604020202020204" charset="0"/>
              </a:rPr>
              <a:t>Gifts</a:t>
            </a:r>
            <a:r>
              <a:rPr lang="pt-BR" sz="1200" dirty="0">
                <a:latin typeface="DM Sans" panose="020B0604020202020204" charset="0"/>
              </a:rPr>
              <a:t> </a:t>
            </a:r>
            <a:r>
              <a:rPr lang="pt-BR" sz="1200" dirty="0" err="1">
                <a:latin typeface="DM Sans" panose="020B0604020202020204" charset="0"/>
              </a:rPr>
              <a:t>Distributors</a:t>
            </a:r>
            <a:r>
              <a:rPr lang="pt-BR" sz="1200" dirty="0">
                <a:latin typeface="DM Sans" panose="020B0604020202020204" charset="0"/>
              </a:rPr>
              <a:t> Ltd. somam </a:t>
            </a:r>
            <a:r>
              <a:rPr lang="pt-BR" sz="1200" b="1" dirty="0">
                <a:latin typeface="DM Sans" panose="020B0604020202020204" charset="0"/>
              </a:rPr>
              <a:t>15.2%</a:t>
            </a:r>
            <a:r>
              <a:rPr lang="pt-BR" sz="1200" dirty="0">
                <a:latin typeface="DM Sans" panose="020B0604020202020204" charset="0"/>
              </a:rPr>
              <a:t> de toda a receita da empresa. </a:t>
            </a:r>
          </a:p>
          <a:p>
            <a:pPr algn="ctr"/>
            <a:r>
              <a:rPr lang="pt-BR" sz="1200" dirty="0">
                <a:latin typeface="DM Sans" panose="020B0604020202020204" charset="0"/>
              </a:rPr>
              <a:t>Nossa maior oportunidade (e risco) está aqui.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4950058F-66CB-40D7-A39D-EB09A2E20B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7980070"/>
              </p:ext>
            </p:extLst>
          </p:nvPr>
        </p:nvGraphicFramePr>
        <p:xfrm>
          <a:off x="6705601" y="2850941"/>
          <a:ext cx="2438400" cy="180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02768FE0-F80F-4AD8-9EAE-E79D47F1958B}"/>
              </a:ext>
            </a:extLst>
          </p:cNvPr>
          <p:cNvSpPr txBox="1"/>
          <p:nvPr/>
        </p:nvSpPr>
        <p:spPr>
          <a:xfrm>
            <a:off x="3079750" y="4620280"/>
            <a:ext cx="6064250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dirty="0">
                <a:latin typeface="DM Sans" panose="020B0604020202020204" charset="0"/>
              </a:rPr>
              <a:t>Notamos também que </a:t>
            </a:r>
            <a:r>
              <a:rPr lang="pt-BR" b="1" dirty="0">
                <a:latin typeface="DM Sans" panose="020B0604020202020204" charset="0"/>
              </a:rPr>
              <a:t>62% de toda a receita</a:t>
            </a:r>
            <a:r>
              <a:rPr lang="pt-BR" dirty="0">
                <a:latin typeface="DM Sans" panose="020B0604020202020204" charset="0"/>
              </a:rPr>
              <a:t> da empresa provêm de negócios de porte </a:t>
            </a:r>
            <a:r>
              <a:rPr lang="pt-BR" b="1" dirty="0">
                <a:latin typeface="DM Sans" panose="020B0604020202020204" charset="0"/>
              </a:rPr>
              <a:t>'Médio'</a:t>
            </a:r>
            <a:r>
              <a:rPr lang="pt-BR" dirty="0">
                <a:latin typeface="DM Sans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6430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62C34B-7C98-49F7-A9C8-973E7069E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7703344" cy="572700"/>
          </a:xfrm>
        </p:spPr>
        <p:txBody>
          <a:bodyPr/>
          <a:lstStyle/>
          <a:p>
            <a:r>
              <a:rPr lang="pt-BR" dirty="0"/>
              <a:t>Receita Concentrada em 5 Países-Chave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99429095-8158-4917-9E57-C8DFF56DC8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0715703"/>
              </p:ext>
            </p:extLst>
          </p:nvPr>
        </p:nvGraphicFramePr>
        <p:xfrm>
          <a:off x="0" y="685800"/>
          <a:ext cx="9093995" cy="2532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FF7F5439-4A57-4E4C-A29F-88141C35CFF0}"/>
              </a:ext>
            </a:extLst>
          </p:cNvPr>
          <p:cNvSpPr txBox="1"/>
          <p:nvPr/>
        </p:nvSpPr>
        <p:spPr>
          <a:xfrm>
            <a:off x="0" y="3185484"/>
            <a:ext cx="90939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DM Sans" panose="020B0604020202020204" charset="0"/>
              </a:rPr>
              <a:t>A nossa presença global também segue uma clara regra de Pareto. Cerca de </a:t>
            </a:r>
            <a:r>
              <a:rPr lang="pt-BR" sz="1600" b="1" dirty="0">
                <a:latin typeface="DM Sans" panose="020B0604020202020204" charset="0"/>
              </a:rPr>
              <a:t>70% de toda a receita</a:t>
            </a:r>
            <a:r>
              <a:rPr lang="pt-BR" sz="1600" dirty="0">
                <a:latin typeface="DM Sans" panose="020B0604020202020204" charset="0"/>
              </a:rPr>
              <a:t> vem de apenas 5 países, com uma dependência massiva dos </a:t>
            </a:r>
            <a:r>
              <a:rPr lang="pt-BR" sz="1600" b="1" dirty="0">
                <a:latin typeface="DM Sans" panose="020B0604020202020204" charset="0"/>
              </a:rPr>
              <a:t>EUA, que sozinhos representam mais de 35%</a:t>
            </a:r>
            <a:r>
              <a:rPr lang="pt-BR" sz="1600" dirty="0">
                <a:latin typeface="DM Sans" panose="020B0604020202020204" charset="0"/>
              </a:rPr>
              <a:t> do faturamento total.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CB0B1FE-156A-4A6F-8A89-C9C36D2BDEEC}"/>
              </a:ext>
            </a:extLst>
          </p:cNvPr>
          <p:cNvSpPr txBox="1"/>
          <p:nvPr/>
        </p:nvSpPr>
        <p:spPr>
          <a:xfrm>
            <a:off x="812800" y="4242882"/>
            <a:ext cx="8331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just"/>
            <a:r>
              <a:rPr lang="pt-BR" b="1" dirty="0">
                <a:latin typeface="DM Sans" panose="020B0604020202020204" charset="0"/>
              </a:rPr>
              <a:t>Recomendação Estratégica:</a:t>
            </a:r>
            <a:r>
              <a:rPr lang="pt-BR" dirty="0">
                <a:latin typeface="DM Sans" panose="020B0604020202020204" charset="0"/>
              </a:rPr>
              <a:t> A prioridade número um é </a:t>
            </a:r>
            <a:r>
              <a:rPr lang="pt-BR" b="1" dirty="0">
                <a:latin typeface="DM Sans" panose="020B0604020202020204" charset="0"/>
              </a:rPr>
              <a:t>proteger e otimizar a nossa operação nos EUA</a:t>
            </a:r>
            <a:r>
              <a:rPr lang="pt-BR" dirty="0">
                <a:latin typeface="DM Sans" panose="020B0604020202020204" charset="0"/>
              </a:rPr>
              <a:t>. Em paralelo, devemos tratar Espanha, França, Austrália e Reino Unido como mercados estratégicos, usando o conhecimento adquirido neles para planear futuras expansões.</a:t>
            </a:r>
          </a:p>
        </p:txBody>
      </p:sp>
    </p:spTree>
    <p:extLst>
      <p:ext uri="{BB962C8B-B14F-4D97-AF65-F5344CB8AC3E}">
        <p14:creationId xmlns:p14="http://schemas.microsoft.com/office/powerpoint/2010/main" val="1048908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62C34B-7C98-49F7-A9C8-973E7069E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04000" cy="572700"/>
          </a:xfrm>
        </p:spPr>
        <p:txBody>
          <a:bodyPr/>
          <a:lstStyle/>
          <a:p>
            <a:r>
              <a:rPr lang="pt-BR" dirty="0"/>
              <a:t>A Sazonalidade Define o Sucesso do Ano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9A2E413A-D062-4FBB-9C4C-B9BF7D9FD0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7565165"/>
              </p:ext>
            </p:extLst>
          </p:nvPr>
        </p:nvGraphicFramePr>
        <p:xfrm>
          <a:off x="0" y="572700"/>
          <a:ext cx="7559040" cy="2730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B5BE56BC-FEF5-4E3C-A42C-28542C099493}"/>
              </a:ext>
            </a:extLst>
          </p:cNvPr>
          <p:cNvSpPr txBox="1"/>
          <p:nvPr/>
        </p:nvSpPr>
        <p:spPr>
          <a:xfrm>
            <a:off x="0" y="3303443"/>
            <a:ext cx="87477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latin typeface="DM Sans" panose="020B0604020202020204" charset="0"/>
              </a:rPr>
              <a:t>Key Insight:</a:t>
            </a:r>
            <a:r>
              <a:rPr lang="pt-BR" sz="1600" dirty="0">
                <a:latin typeface="DM Sans" panose="020B0604020202020204" charset="0"/>
              </a:rPr>
              <a:t> As nossas vendas não são lineares. Existe um pico massivo de receita concentrado em </a:t>
            </a:r>
            <a:r>
              <a:rPr lang="pt-BR" sz="1600" b="1" dirty="0">
                <a:latin typeface="DM Sans" panose="020B0604020202020204" charset="0"/>
              </a:rPr>
              <a:t>Outubro e Novembro</a:t>
            </a:r>
            <a:r>
              <a:rPr lang="pt-BR" sz="1600" dirty="0">
                <a:latin typeface="DM Sans" panose="020B0604020202020204" charset="0"/>
              </a:rPr>
              <a:t>, período que define o resultado financeiro do ano. Os meses de meio de ano (Julho/Setembro) são os mais desafiadores.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A199685-FB1E-4193-A45F-DFF2F403F643}"/>
              </a:ext>
            </a:extLst>
          </p:cNvPr>
          <p:cNvSpPr txBox="1"/>
          <p:nvPr/>
        </p:nvSpPr>
        <p:spPr>
          <a:xfrm>
            <a:off x="1194816" y="4404836"/>
            <a:ext cx="7949184" cy="738664"/>
          </a:xfrm>
          <a:prstGeom prst="rect">
            <a:avLst/>
          </a:prstGeom>
          <a:noFill/>
          <a:ln>
            <a:solidFill>
              <a:schemeClr val="accent1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latin typeface="DM Sans" panose="020B0604020202020204" charset="0"/>
              </a:rPr>
              <a:t>Recomendação Estratégica:</a:t>
            </a:r>
            <a:r>
              <a:rPr lang="pt-BR" dirty="0">
                <a:latin typeface="DM Sans" panose="020B0604020202020204" charset="0"/>
              </a:rPr>
              <a:t> O planeamento anual deve girar em torno deste pico. Devemos alocar o orçamento de marketing para "aquecer" o mercado em Agosto/Setembro e garantir que os níveis de estoque dos produtos-chave estejam no máximo antes de Outubro.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87E65BC-5F49-453F-AB24-F0F89392A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838" y="1674237"/>
            <a:ext cx="207540" cy="20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29CA77-56DA-4B03-BE0F-0025EA8CBE7E}"/>
              </a:ext>
            </a:extLst>
          </p:cNvPr>
          <p:cNvSpPr txBox="1"/>
          <p:nvPr/>
        </p:nvSpPr>
        <p:spPr>
          <a:xfrm>
            <a:off x="7760207" y="1534226"/>
            <a:ext cx="11584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DM Sans" panose="020B0604020202020204" charset="0"/>
              </a:rPr>
              <a:t>💡 </a:t>
            </a:r>
            <a:r>
              <a:rPr lang="pt-BR" sz="1200" b="1" dirty="0">
                <a:latin typeface="DM Sans" panose="020B0604020202020204" charset="0"/>
              </a:rPr>
              <a:t>Explore o </a:t>
            </a:r>
          </a:p>
          <a:p>
            <a:r>
              <a:rPr lang="pt-BR" sz="1200" b="1" dirty="0">
                <a:latin typeface="DM Sans" panose="020B0604020202020204" charset="0"/>
              </a:rPr>
              <a:t>Dashboard:</a:t>
            </a:r>
            <a:r>
              <a:rPr lang="pt-BR" sz="1200" dirty="0">
                <a:latin typeface="DM Sans" panose="020B0604020202020204" charset="0"/>
              </a:rPr>
              <a:t> </a:t>
            </a:r>
          </a:p>
          <a:p>
            <a:endParaRPr lang="pt-BR" sz="1200" dirty="0">
              <a:latin typeface="DM Sans" panose="020B060402020202020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C82185A-D82B-4520-B86F-04CBD21B6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9602" y="1962562"/>
            <a:ext cx="1479613" cy="83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05129"/>
      </p:ext>
    </p:extLst>
  </p:cSld>
  <p:clrMapOvr>
    <a:masterClrMapping/>
  </p:clrMapOvr>
</p:sld>
</file>

<file path=ppt/theme/theme1.xml><?xml version="1.0" encoding="utf-8"?>
<a:theme xmlns:a="http://schemas.openxmlformats.org/drawingml/2006/main" name="Statistics and Data Analysis - 6th Grade by Slidesgo">
  <a:themeElements>
    <a:clrScheme name="Simple Light">
      <a:dk1>
        <a:srgbClr val="334157"/>
      </a:dk1>
      <a:lt1>
        <a:srgbClr val="4C69B2"/>
      </a:lt1>
      <a:dk2>
        <a:srgbClr val="FDFDFD"/>
      </a:dk2>
      <a:lt2>
        <a:srgbClr val="6389EB"/>
      </a:lt2>
      <a:accent1>
        <a:srgbClr val="CBDDFA"/>
      </a:accent1>
      <a:accent2>
        <a:srgbClr val="FF4949"/>
      </a:accent2>
      <a:accent3>
        <a:srgbClr val="FF7A78"/>
      </a:accent3>
      <a:accent4>
        <a:srgbClr val="FF9D35"/>
      </a:accent4>
      <a:accent5>
        <a:srgbClr val="FFC53A"/>
      </a:accent5>
      <a:accent6>
        <a:srgbClr val="EBEBEB"/>
      </a:accent6>
      <a:hlink>
        <a:srgbClr val="3341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1984</TotalTime>
  <Words>1004</Words>
  <Application>Microsoft Office PowerPoint</Application>
  <PresentationFormat>Apresentação na tela (16:9)</PresentationFormat>
  <Paragraphs>97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Baloo 2 ExtraBold</vt:lpstr>
      <vt:lpstr>Calibri</vt:lpstr>
      <vt:lpstr>DM Sans</vt:lpstr>
      <vt:lpstr>Nunito Light</vt:lpstr>
      <vt:lpstr>Statistics and Data Analysis - 6th Grade by Slidesgo</vt:lpstr>
      <vt:lpstr>Plano Estratégico para crescimento de 20%</vt:lpstr>
      <vt:lpstr>Entendimento do negócio</vt:lpstr>
      <vt:lpstr>Entendimento dos dados</vt:lpstr>
      <vt:lpstr>Entendimento dos dados</vt:lpstr>
      <vt:lpstr>Entendimento dos dados</vt:lpstr>
      <vt:lpstr>O Princípio de Pareto nos Nossos Produtos</vt:lpstr>
      <vt:lpstr>Vendas por cliente:</vt:lpstr>
      <vt:lpstr>Receita Concentrada em 5 Países-Chave</vt:lpstr>
      <vt:lpstr>A Sazonalidade Define o Sucesso do Ano</vt:lpstr>
      <vt:lpstr>A Previsão de Vendas (O Destino Possível)</vt:lpstr>
      <vt:lpstr>O Plano de Ação: Rumo aos +20% de Receita</vt:lpstr>
      <vt:lpstr>Apresentação do PowerPoint</vt:lpstr>
      <vt:lpstr>Recomendações Táticas e Projetos </vt:lpstr>
      <vt:lpstr>Vendas por cidades americanas: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Analise financeira</dc:title>
  <cp:lastModifiedBy>Guilherme Farias</cp:lastModifiedBy>
  <cp:revision>52</cp:revision>
  <dcterms:modified xsi:type="dcterms:W3CDTF">2025-08-15T15:29:56Z</dcterms:modified>
</cp:coreProperties>
</file>