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20" r:id="rId4"/>
    <p:sldId id="276" r:id="rId5"/>
    <p:sldId id="313" r:id="rId6"/>
    <p:sldId id="257" r:id="rId7"/>
    <p:sldId id="277" r:id="rId8"/>
    <p:sldId id="278" r:id="rId10"/>
    <p:sldId id="279" r:id="rId11"/>
    <p:sldId id="280" r:id="rId12"/>
    <p:sldId id="281" r:id="rId13"/>
    <p:sldId id="315" r:id="rId14"/>
    <p:sldId id="304" r:id="rId15"/>
    <p:sldId id="305" r:id="rId16"/>
    <p:sldId id="306" r:id="rId17"/>
    <p:sldId id="319" r:id="rId18"/>
    <p:sldId id="303" r:id="rId19"/>
    <p:sldId id="309" r:id="rId20"/>
    <p:sldId id="310" r:id="rId21"/>
    <p:sldId id="311" r:id="rId22"/>
    <p:sldId id="316" r:id="rId23"/>
    <p:sldId id="317" r:id="rId24"/>
    <p:sldId id="318" r:id="rId25"/>
    <p:sldId id="314" r:id="rId26"/>
    <p:sldId id="282" r:id="rId27"/>
    <p:sldId id="31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58" r:id="rId38"/>
    <p:sldId id="259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8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94802" autoAdjust="0"/>
  </p:normalViewPr>
  <p:slideViewPr>
    <p:cSldViewPr snapToGrid="0">
      <p:cViewPr varScale="1">
        <p:scale>
          <a:sx n="80" d="100"/>
          <a:sy n="8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</a:t>
            </a:r>
            <a:r>
              <a:rPr lang="zh-CN" altLang="en-US" dirty="0"/>
              <a:t>：代码区</a:t>
            </a:r>
            <a:endParaRPr lang="en-US" altLang="zh-CN" dirty="0"/>
          </a:p>
          <a:p>
            <a:r>
              <a:rPr lang="en-US" altLang="zh-CN" dirty="0" err="1"/>
              <a:t>bss</a:t>
            </a:r>
            <a:r>
              <a:rPr lang="zh-CN" altLang="en-US" dirty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：初始化的变量的声明区，如果你想初始化一个变量，譬如</a:t>
            </a:r>
            <a:r>
              <a:rPr lang="en-US" altLang="zh-CN" dirty="0"/>
              <a:t>a=1,</a:t>
            </a:r>
            <a:r>
              <a:rPr lang="zh-CN" altLang="en-US" dirty="0"/>
              <a:t>那就在这里弄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为什么保存</a:t>
            </a:r>
            <a:r>
              <a:rPr lang="en-US" altLang="zh-CN" dirty="0" err="1"/>
              <a:t>ebx</a:t>
            </a:r>
            <a:r>
              <a:rPr lang="zh-CN" altLang="en-US" dirty="0"/>
              <a:t>，因为你函数内部要使用</a:t>
            </a:r>
            <a:r>
              <a:rPr lang="en-US" altLang="zh-CN" dirty="0" err="1"/>
              <a:t>ebx</a:t>
            </a:r>
            <a:r>
              <a:rPr lang="zh-CN" altLang="en-US" dirty="0"/>
              <a:t>，所以原则是你会使用哪个寄存器，就会覆盖该寄存器的值，所以要保存这个寄存器的值。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函数内部将</a:t>
            </a:r>
            <a:r>
              <a:rPr lang="en-US" altLang="zh-CN" dirty="0" err="1"/>
              <a:t>eax</a:t>
            </a:r>
            <a:r>
              <a:rPr lang="zh-CN" altLang="en-US" dirty="0"/>
              <a:t>设计为一个指针，指向每一个字符，直到它指到</a:t>
            </a:r>
            <a:r>
              <a:rPr lang="en-US" altLang="zh-CN" dirty="0"/>
              <a:t>\0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ebx</a:t>
            </a:r>
            <a:r>
              <a:rPr lang="zh-CN" altLang="en-US" dirty="0"/>
              <a:t>现在持有字符串首地址，</a:t>
            </a:r>
            <a:r>
              <a:rPr lang="en-US" altLang="zh-CN" dirty="0" err="1"/>
              <a:t>eax</a:t>
            </a:r>
            <a:r>
              <a:rPr lang="zh-CN" altLang="en-US" dirty="0"/>
              <a:t>最终指向字符串后面的第一个</a:t>
            </a:r>
            <a:r>
              <a:rPr lang="en-US" altLang="zh-CN" dirty="0"/>
              <a:t>\0, </a:t>
            </a:r>
            <a:r>
              <a:rPr lang="en-US" altLang="zh-CN" dirty="0" err="1"/>
              <a:t>eax-ebx</a:t>
            </a:r>
            <a:r>
              <a:rPr lang="zh-CN" altLang="en-US" dirty="0"/>
              <a:t>就得到字符串的长度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[label];Value stored in the address location will be copied to 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label; The address location will be copied to </a:t>
            </a:r>
            <a:r>
              <a:rPr lang="en-US" altLang="zh-CN" dirty="0" err="1"/>
              <a:t>ebx</a:t>
            </a:r>
            <a:r>
              <a:rPr lang="en-US" altLang="zh-CN" dirty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应当知道，读写是操作系统提供给应用程序的操作，</a:t>
            </a:r>
            <a:r>
              <a:rPr lang="en-US" altLang="zh-CN" dirty="0"/>
              <a:t>Linux</a:t>
            </a:r>
            <a:r>
              <a:rPr lang="zh-CN" altLang="en-US" dirty="0"/>
              <a:t>提供了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两个调用。所以这次作业要读取输入输出，就必须要进行系统调用，如何在汇编层面进行系统调用？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eax</a:t>
            </a:r>
            <a:r>
              <a:rPr lang="en-US" altLang="zh-CN" sz="1200" dirty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>
                <a:latin typeface="Consolas" panose="020B0609020204030204" pitchFamily="49" charset="0"/>
              </a:rPr>
              <a:t>Sys_call</a:t>
            </a:r>
            <a:r>
              <a:rPr lang="en-US" altLang="zh-CN" sz="1200" dirty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r>
              <a:rPr lang="en-US" altLang="zh-CN" sz="1200" dirty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dword</a:t>
            </a:r>
            <a:r>
              <a:rPr lang="en-US" altLang="zh-CN" sz="1200" dirty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dirty="0"/>
            </a:br>
            <a:r>
              <a:rPr lang="zh-CN" altLang="en-US" dirty="0"/>
              <a:t>主函数里面：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msg</a:t>
            </a:r>
            <a:r>
              <a:rPr lang="zh-CN" altLang="en-US" dirty="0"/>
              <a:t>移到</a:t>
            </a:r>
            <a:r>
              <a:rPr lang="en-US" altLang="zh-CN" dirty="0" err="1"/>
              <a:t>eax</a:t>
            </a:r>
            <a:r>
              <a:rPr lang="zh-CN" altLang="en-US" dirty="0"/>
              <a:t>里面，利用寄存器传参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然后调用</a:t>
            </a:r>
            <a:r>
              <a:rPr lang="en-US" altLang="zh-CN" dirty="0" err="1"/>
              <a:t>strlen</a:t>
            </a:r>
            <a:r>
              <a:rPr lang="zh-CN" altLang="en-US" dirty="0"/>
              <a:t>函数   </a:t>
            </a:r>
            <a:r>
              <a:rPr lang="en-US" altLang="zh-CN" dirty="0"/>
              <a:t>call</a:t>
            </a:r>
            <a:r>
              <a:rPr lang="zh-CN" altLang="en-US" dirty="0"/>
              <a:t>命令会自动保存函数的返回地址，</a:t>
            </a:r>
            <a:r>
              <a:rPr lang="en-US" altLang="zh-CN" dirty="0"/>
              <a:t>RET</a:t>
            </a:r>
            <a:r>
              <a:rPr lang="zh-CN" altLang="en-US" dirty="0"/>
              <a:t>会自动恢复返回地址。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            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访问变量</a:t>
            </a:r>
            <a:r>
              <a:rPr lang="en-US" altLang="zh-CN" dirty="0"/>
              <a:t>-</a:t>
            </a:r>
            <a:r>
              <a:rPr lang="zh-CN" altLang="en-US" dirty="0"/>
              <a:t>解引用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[]</a:t>
            </a:r>
            <a:r>
              <a:rPr lang="zh-CN" altLang="en-US" b="1" dirty="0"/>
              <a:t>之前可以有的：</a:t>
            </a:r>
            <a:endParaRPr lang="en-US" altLang="zh-CN" b="1" dirty="0"/>
          </a:p>
          <a:p>
            <a:r>
              <a:rPr lang="en-US" altLang="zh-CN" b="1" dirty="0"/>
              <a:t>BYTE,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00865" y="2395631"/>
            <a:ext cx="8742269" cy="1325563"/>
          </a:xfrm>
        </p:spPr>
        <p:txBody>
          <a:bodyPr/>
          <a:lstStyle/>
          <a:p>
            <a:r>
              <a:rPr lang="zh-CN" altLang="en-US" dirty="0"/>
              <a:t>可能用到的一些系统调用和小技巧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EXIT SYSTEM CALL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注意将系统调用号放在</a:t>
            </a:r>
            <a:r>
              <a:rPr lang="en-US" altLang="zh-CN" dirty="0" err="1"/>
              <a:t>eax</a:t>
            </a:r>
            <a:r>
              <a:rPr lang="zh-CN" altLang="en-US" dirty="0"/>
              <a:t>寄存器里，参数放在其他通用寄存器里，然后使用</a:t>
            </a:r>
            <a:r>
              <a:rPr lang="en-US" altLang="zh-CN" dirty="0" err="1"/>
              <a:t>int</a:t>
            </a:r>
            <a:r>
              <a:rPr lang="zh-CN" altLang="en-US" dirty="0"/>
              <a:t>指令。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3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var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80h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注意平台差异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92281" y="5269262"/>
            <a:ext cx="7159438" cy="10426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21" y="1825625"/>
            <a:ext cx="4868529" cy="30119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</a:t>
            </a:r>
            <a:endParaRPr lang="en-US" altLang="zh-CN" dirty="0"/>
          </a:p>
          <a:p>
            <a:r>
              <a:rPr lang="en-US" altLang="zh-CN" dirty="0"/>
              <a:t>%ifdef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endParaRPr lang="en-US" altLang="zh-CN" dirty="0"/>
          </a:p>
          <a:p>
            <a:r>
              <a:rPr lang="zh-CN" altLang="en-US" dirty="0"/>
              <a:t>可以用来输出一些调试信息</a:t>
            </a:r>
            <a:endParaRPr lang="en-US" altLang="zh-CN" dirty="0"/>
          </a:p>
          <a:p>
            <a:r>
              <a:rPr lang="zh-CN" altLang="en-US" dirty="0"/>
              <a:t>配合</a:t>
            </a:r>
            <a:r>
              <a:rPr lang="en-US" altLang="zh-CN" dirty="0" err="1"/>
              <a:t>Makefile</a:t>
            </a:r>
            <a:r>
              <a:rPr lang="zh-CN" altLang="en-US" dirty="0"/>
              <a:t>可以生成不同版本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963" y="3580091"/>
            <a:ext cx="3063799" cy="2731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51872"/>
            <a:ext cx="4758128" cy="9183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CALL</a:t>
            </a:r>
            <a:r>
              <a:rPr lang="zh-CN" altLang="en-US" dirty="0"/>
              <a:t>与</a:t>
            </a:r>
            <a:r>
              <a:rPr lang="en-US" altLang="zh-CN" dirty="0"/>
              <a:t>RET</a:t>
            </a:r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true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true"/>
          <p:nvPr/>
        </p:nvSpPr>
        <p:spPr>
          <a:xfrm>
            <a:off x="300625" y="901874"/>
            <a:ext cx="8417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                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push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                   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Nasm</a:t>
            </a:r>
            <a:r>
              <a:rPr lang="zh-CN" altLang="en-US" dirty="0"/>
              <a:t>的不同架构的寄存器和编译方式 </a:t>
            </a:r>
            <a:endParaRPr lang="en-US" altLang="zh-CN" dirty="0"/>
          </a:p>
          <a:p>
            <a:r>
              <a:rPr lang="zh-CN" altLang="en-US" dirty="0"/>
              <a:t>乘法和除法算术指令会影响多个寄存器</a:t>
            </a:r>
            <a:endParaRPr lang="en-US" altLang="zh-CN" dirty="0"/>
          </a:p>
          <a:p>
            <a:r>
              <a:rPr lang="zh-CN" altLang="en-US" dirty="0"/>
              <a:t>编程时注意代码规范，要有注释，函数封装</a:t>
            </a:r>
            <a:endParaRPr lang="en-US" altLang="zh-CN" dirty="0"/>
          </a:p>
          <a:p>
            <a:r>
              <a:rPr lang="zh-CN" altLang="en-US" dirty="0"/>
              <a:t>检查作业前要熟悉自己的代码逻辑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GB" altLang="zh-CN" dirty="0"/>
              <a:t>%include "./</a:t>
            </a:r>
            <a:r>
              <a:rPr lang="en-GB" altLang="zh-CN" dirty="0" err="1"/>
              <a:t>help.asm</a:t>
            </a:r>
            <a:r>
              <a:rPr lang="en-GB" altLang="zh-CN" dirty="0"/>
              <a:t>"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有些环境可能不支持</a:t>
            </a:r>
            <a:r>
              <a:rPr lang="en-US" altLang="zh-CN" dirty="0" err="1"/>
              <a:t>popa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可以用宏来自定义一个简单版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03471" y="2930993"/>
            <a:ext cx="2608634" cy="32459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可以将一些约定写成注释，减轻记忆负担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70244" y="3995364"/>
            <a:ext cx="49149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8650" y="2336332"/>
            <a:ext cx="7886700" cy="1325563"/>
          </a:xfrm>
        </p:spPr>
        <p:txBody>
          <a:bodyPr/>
          <a:lstStyle/>
          <a:p>
            <a:r>
              <a:rPr lang="zh-CN" altLang="en-US" dirty="0"/>
              <a:t>常用基本指令集简介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zh-CN" altLang="en-US" dirty="0"/>
              <a:t>算术逻辑指令</a:t>
            </a:r>
            <a:endParaRPr lang="en-US" altLang="zh-CN" dirty="0"/>
          </a:p>
          <a:p>
            <a:r>
              <a:rPr lang="zh-CN" altLang="en-US" dirty="0"/>
              <a:t>比较类指令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移位类指令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/>
              <a:t>寄存器长度问题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eax</a:t>
            </a:r>
            <a:r>
              <a:rPr lang="en-US" altLang="zh-CN" dirty="0"/>
              <a:t>   d</a:t>
            </a:r>
            <a:endParaRPr lang="en-US" altLang="zh-CN" dirty="0"/>
          </a:p>
          <a:p>
            <a:r>
              <a:rPr lang="en-US" altLang="zh-CN" dirty="0"/>
              <a:t>ax     w</a:t>
            </a:r>
            <a:endParaRPr lang="en-US" altLang="zh-CN" dirty="0"/>
          </a:p>
          <a:p>
            <a:r>
              <a:rPr lang="en-US" altLang="zh-CN" dirty="0"/>
              <a:t>al      b</a:t>
            </a:r>
            <a:endParaRPr lang="en-US" altLang="zh-CN" dirty="0"/>
          </a:p>
          <a:p>
            <a:r>
              <a:rPr lang="en-US" altLang="zh-CN" dirty="0"/>
              <a:t>ah    b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377" y="1918681"/>
            <a:ext cx="5553635" cy="41652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al, </a:t>
            </a:r>
            <a:r>
              <a:rPr lang="en-US" altLang="zh-CN" dirty="0" err="1"/>
              <a:t>bl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byte[var1], al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word[var2], 200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MOVZX(</a:t>
            </a:r>
            <a:r>
              <a:rPr lang="zh-CN" altLang="en-US" dirty="0"/>
              <a:t>无符号扩展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旨在介绍一个基本的语法，一些不是必须要用到的语法可能不在讲解之列。课后自行阅读</a:t>
            </a:r>
            <a:r>
              <a:rPr lang="en-US" altLang="zh-CN" dirty="0" err="1"/>
              <a:t>nasm.pdf</a:t>
            </a:r>
            <a:r>
              <a:rPr lang="zh-CN" altLang="en-US" dirty="0"/>
              <a:t>，参考：</a:t>
            </a:r>
            <a:r>
              <a:rPr lang="en-GB" altLang="zh-CN" dirty="0"/>
              <a:t>https://</a:t>
            </a:r>
            <a:r>
              <a:rPr lang="en-GB" altLang="zh-CN" dirty="0" err="1"/>
              <a:t>www.nasm.us</a:t>
            </a:r>
            <a:r>
              <a:rPr lang="en-GB" altLang="zh-CN" dirty="0"/>
              <a:t>/</a:t>
            </a:r>
            <a:r>
              <a:rPr lang="en-GB" altLang="zh-CN" dirty="0" err="1"/>
              <a:t>docs.php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要知道相同位数的两个数字相乘之后位数翻倍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AX)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跟乘法有一点反过来的意思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DX and</a:t>
            </a:r>
            <a:br>
              <a:rPr lang="en-US" altLang="zh-CN" dirty="0"/>
            </a:br>
            <a:r>
              <a:rPr lang="en-US" altLang="zh-CN" dirty="0"/>
              <a:t>quotient will go to AX 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en-US" altLang="zh-CN" dirty="0"/>
          </a:p>
          <a:p>
            <a:r>
              <a:rPr lang="en-US" altLang="zh-CN" dirty="0"/>
              <a:t>CMP</a:t>
            </a:r>
            <a:endParaRPr lang="en-US" altLang="zh-CN" dirty="0"/>
          </a:p>
          <a:p>
            <a:r>
              <a:rPr lang="en-US" altLang="zh-CN" dirty="0"/>
              <a:t>…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JE  if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JMP 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-----------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循环也没有额外的语法，有了</a:t>
            </a:r>
            <a:r>
              <a:rPr lang="en-US" altLang="zh-CN" dirty="0"/>
              <a:t>JMP</a:t>
            </a:r>
            <a:r>
              <a:rPr lang="zh-CN" altLang="en-US" dirty="0"/>
              <a:t>和条件跳转就能组合形成循环。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AND</a:t>
            </a:r>
            <a:endParaRPr lang="en-US" altLang="zh-CN" dirty="0"/>
          </a:p>
          <a:p>
            <a:r>
              <a:rPr lang="en-US" altLang="zh-CN" dirty="0"/>
              <a:t>OR</a:t>
            </a:r>
            <a:endParaRPr lang="en-US" altLang="zh-CN" dirty="0"/>
          </a:p>
          <a:p>
            <a:r>
              <a:rPr lang="en-US" altLang="zh-CN" dirty="0"/>
              <a:t>XOR</a:t>
            </a:r>
            <a:endParaRPr lang="en-US" altLang="zh-CN" dirty="0"/>
          </a:p>
          <a:p>
            <a:r>
              <a:rPr lang="en-US" altLang="zh-CN" dirty="0"/>
              <a:t>NOT</a:t>
            </a:r>
            <a:endParaRPr lang="en-US" altLang="zh-CN" dirty="0"/>
          </a:p>
          <a:p>
            <a:r>
              <a:rPr lang="en-US" altLang="zh-CN" dirty="0"/>
              <a:t>TEST</a:t>
            </a:r>
            <a:endParaRPr lang="en-US" altLang="zh-CN" dirty="0"/>
          </a:p>
          <a:p>
            <a:r>
              <a:rPr lang="en-US" altLang="zh-CN" dirty="0"/>
              <a:t>SHL</a:t>
            </a:r>
            <a:endParaRPr lang="en-US" altLang="zh-CN" dirty="0"/>
          </a:p>
          <a:p>
            <a:r>
              <a:rPr lang="en-US" altLang="zh-CN" dirty="0"/>
              <a:t>SHR</a:t>
            </a:r>
            <a:endParaRPr lang="en-US" altLang="zh-CN" dirty="0"/>
          </a:p>
          <a:p>
            <a:r>
              <a:rPr lang="en-US" altLang="zh-CN" dirty="0"/>
              <a:t>ROL</a:t>
            </a:r>
            <a:endParaRPr lang="en-US" altLang="zh-CN" dirty="0"/>
          </a:p>
          <a:p>
            <a:r>
              <a:rPr lang="en-US" altLang="zh-CN" dirty="0"/>
              <a:t>ROR</a:t>
            </a:r>
            <a:endParaRPr lang="en-US" altLang="zh-CN" dirty="0"/>
          </a:p>
          <a:p>
            <a:r>
              <a:rPr lang="en-US" altLang="zh-CN" dirty="0"/>
              <a:t>RCL</a:t>
            </a:r>
            <a:endParaRPr lang="en-US" altLang="zh-CN" dirty="0"/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8650" y="2355290"/>
            <a:ext cx="7886700" cy="1325563"/>
          </a:xfrm>
        </p:spPr>
        <p:txBody>
          <a:bodyPr/>
          <a:lstStyle/>
          <a:p>
            <a:r>
              <a:rPr lang="zh-CN" altLang="en-US" dirty="0"/>
              <a:t>一个单文件的汇编示例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op1=op1 and op2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or, </a:t>
            </a:r>
            <a:r>
              <a:rPr lang="en-US" altLang="zh-CN" dirty="0" err="1"/>
              <a:t>xor</a:t>
            </a:r>
            <a:r>
              <a:rPr lang="en-US" altLang="zh-CN" dirty="0"/>
              <a:t>, </a:t>
            </a:r>
            <a:r>
              <a:rPr lang="zh-CN" altLang="en-US" dirty="0"/>
              <a:t>类似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NOT op1</a:t>
            </a:r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i="1" dirty="0"/>
              <a:t>op1=~op1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It 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SHL</a:t>
            </a:r>
            <a:r>
              <a:rPr lang="zh-CN" altLang="en-US" dirty="0"/>
              <a:t>与</a:t>
            </a:r>
            <a:r>
              <a:rPr lang="en-US" altLang="zh-CN" dirty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Left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  <a:endParaRPr lang="en-US" altLang="zh-CN" dirty="0"/>
          </a:p>
          <a:p>
            <a:r>
              <a:rPr lang="en-US" altLang="zh-CN" dirty="0"/>
              <a:t>example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an immediate(constant) value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SHR</a:t>
            </a:r>
            <a:r>
              <a:rPr lang="zh-CN" altLang="en-US" dirty="0"/>
              <a:t>类似，左边用</a:t>
            </a:r>
            <a:r>
              <a:rPr lang="en-US" altLang="zh-CN" dirty="0"/>
              <a:t>0</a:t>
            </a:r>
            <a:r>
              <a:rPr lang="zh-CN" altLang="en-US" dirty="0"/>
              <a:t>补充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</a:t>
            </a:r>
            <a:r>
              <a:rPr lang="zh-CN" altLang="en-US" dirty="0"/>
              <a:t>与</a:t>
            </a:r>
            <a:r>
              <a:rPr lang="en-US" altLang="zh-CN" dirty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循环左移与循环右移</a:t>
            </a:r>
            <a:endParaRPr lang="en-US" altLang="zh-CN" dirty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en-US" altLang="zh-CN" dirty="0"/>
          </a:p>
          <a:p>
            <a:r>
              <a:rPr lang="en-US" altLang="zh-CN" dirty="0"/>
              <a:t>POP</a:t>
            </a:r>
            <a:endParaRPr lang="en-US" altLang="zh-CN" dirty="0"/>
          </a:p>
          <a:p>
            <a:r>
              <a:rPr lang="en-US" altLang="zh-CN" dirty="0"/>
              <a:t>PUSHA   </a:t>
            </a:r>
            <a:endParaRPr lang="en-US" altLang="zh-CN" dirty="0"/>
          </a:p>
          <a:p>
            <a:r>
              <a:rPr lang="en-US" altLang="zh-CN" dirty="0"/>
              <a:t>POPA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PUSHA</a:t>
            </a:r>
            <a:r>
              <a:rPr lang="zh-CN" altLang="en-US" dirty="0"/>
              <a:t>和</a:t>
            </a:r>
            <a:r>
              <a:rPr lang="en-US" altLang="zh-CN" dirty="0"/>
              <a:t>POPA</a:t>
            </a:r>
            <a:r>
              <a:rPr lang="zh-CN" altLang="en-US" dirty="0"/>
              <a:t>用于将所有通用寄存器压栈出栈，当你在函数调用时需要保存现场的时候用会比较方便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PUSH decreases the value of ESP and copies the value of a </a:t>
            </a:r>
            <a:r>
              <a:rPr lang="en-US" altLang="zh-CN" dirty="0" err="1"/>
              <a:t>reg</a:t>
            </a:r>
            <a:r>
              <a:rPr lang="en-US" altLang="zh-CN" dirty="0"/>
              <a:t> / constant into the system stack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PUSH ax     ;ESP</a:t>
            </a:r>
            <a:r>
              <a:rPr lang="zh-CN" altLang="en-US" dirty="0"/>
              <a:t>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en-US" altLang="zh-CN" dirty="0"/>
              <a:t>   ;ESP</a:t>
            </a:r>
            <a:r>
              <a:rPr lang="zh-CN" altLang="en-US" dirty="0"/>
              <a:t>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increases the value of ESP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true"/>
          <p:nvPr/>
        </p:nvSpPr>
        <p:spPr>
          <a:xfrm>
            <a:off x="363891" y="1003975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13</a:t>
            </a:r>
            <a:endParaRPr lang="en-US" altLang="zh-CN" dirty="0">
              <a:latin typeface="Consolas" panose="020B0609020204030204" pitchFamily="49" charset="0"/>
            </a:endParaRP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1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80h</a:t>
            </a:r>
            <a:endParaRPr lang="en-US" altLang="zh-CN" dirty="0">
              <a:latin typeface="Consolas" panose="020B0609020204030204" pitchFamily="49" charset="0"/>
            </a:endParaRP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80h</a:t>
            </a:r>
            <a:endParaRPr lang="en-US" altLang="zh-CN" dirty="0">
              <a:latin typeface="Consolas" panose="020B0609020204030204" pitchFamily="49" charset="0"/>
            </a:endParaRP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latin typeface="Consolas" panose="020B0609020204030204" pitchFamily="49" charset="0"/>
              </a:rPr>
              <a:t>section 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str1: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var3: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var4: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  <a:endParaRPr lang="en-US" altLang="zh-CN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values.</a:t>
            </a:r>
            <a:endParaRPr lang="en-US" altLang="zh-CN" sz="3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可能会想每次</a:t>
            </a:r>
            <a:r>
              <a:rPr lang="en-US" altLang="zh-CN" dirty="0" err="1"/>
              <a:t>Dx</a:t>
            </a:r>
            <a:r>
              <a:rPr lang="zh-CN" altLang="en-US" dirty="0"/>
              <a:t>或者</a:t>
            </a:r>
            <a:r>
              <a:rPr lang="en-US" altLang="zh-CN" dirty="0" err="1"/>
              <a:t>RESx</a:t>
            </a:r>
            <a:r>
              <a:rPr lang="zh-CN" altLang="en-US" dirty="0"/>
              <a:t>命令只能声明一个变量吗？那不是很麻烦？如果要声明一个字符串呢？每次一个字符？</a:t>
            </a:r>
            <a:endParaRPr lang="en-US" altLang="zh-CN" dirty="0"/>
          </a:p>
          <a:p>
            <a:r>
              <a:rPr lang="zh-CN" altLang="en-US" dirty="0"/>
              <a:t>可以这样：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  <a:endParaRPr lang="it-IT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上面两种是等价的</a:t>
            </a:r>
            <a:br>
              <a:rPr lang="it-IT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4697</Words>
  <Application>WPS Presentation</Application>
  <PresentationFormat>全屏显示(4:3)</PresentationFormat>
  <Paragraphs>286</Paragraphs>
  <Slides>48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Arial</vt:lpstr>
      <vt:lpstr>SimSun</vt:lpstr>
      <vt:lpstr>Wingdings</vt:lpstr>
      <vt:lpstr>微软雅黑</vt:lpstr>
      <vt:lpstr>Consolas</vt:lpstr>
      <vt:lpstr>Hack</vt:lpstr>
      <vt:lpstr>Microsoft YaHei UI</vt:lpstr>
      <vt:lpstr>WenQuanYi Micro Hei</vt:lpstr>
      <vt:lpstr>SimSun</vt:lpstr>
      <vt:lpstr>方正书宋_GBK</vt:lpstr>
      <vt:lpstr>Calibri Light</vt:lpstr>
      <vt:lpstr>Calibri</vt:lpstr>
      <vt:lpstr>Trebuchet MS</vt:lpstr>
      <vt:lpstr>Arial Unicode MS</vt:lpstr>
      <vt:lpstr>Office 主题</vt:lpstr>
      <vt:lpstr>      nasm基本语法</vt:lpstr>
      <vt:lpstr>注意事项</vt:lpstr>
      <vt:lpstr>PowerPoint 演示文稿</vt:lpstr>
      <vt:lpstr>一个单文件的汇编示例</vt:lpstr>
      <vt:lpstr>PowerPoint 演示文稿</vt:lpstr>
      <vt:lpstr>Sections in NASM</vt:lpstr>
      <vt:lpstr>example</vt:lpstr>
      <vt:lpstr>PowerPoint 演示文稿</vt:lpstr>
      <vt:lpstr>声明变量</vt:lpstr>
      <vt:lpstr>访问变量-解引用</vt:lpstr>
      <vt:lpstr>可能用到的一些系统调用和小技巧</vt:lpstr>
      <vt:lpstr>系统调用</vt:lpstr>
      <vt:lpstr>Read System Call </vt:lpstr>
      <vt:lpstr>Write System Call </vt:lpstr>
      <vt:lpstr>注意平台差异</vt:lpstr>
      <vt:lpstr>预处理指令</vt:lpstr>
      <vt:lpstr>函数</vt:lpstr>
      <vt:lpstr>PowerPoint 演示文稿</vt:lpstr>
      <vt:lpstr>PowerPoint 演示文稿</vt:lpstr>
      <vt:lpstr>多文件</vt:lpstr>
      <vt:lpstr>宏</vt:lpstr>
      <vt:lpstr>注释</vt:lpstr>
      <vt:lpstr>常用基本指令集简介</vt:lpstr>
      <vt:lpstr>PowerPoint 演示文稿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xiayi</cp:lastModifiedBy>
  <cp:revision>165</cp:revision>
  <dcterms:created xsi:type="dcterms:W3CDTF">2021-10-16T19:05:23Z</dcterms:created>
  <dcterms:modified xsi:type="dcterms:W3CDTF">2021-10-16T19:05:23Z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