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20" r:id="rId5"/>
    <p:sldId id="259" r:id="rId6"/>
    <p:sldId id="381" r:id="rId7"/>
    <p:sldId id="422" r:id="rId8"/>
    <p:sldId id="313" r:id="rId9"/>
    <p:sldId id="270" r:id="rId10"/>
    <p:sldId id="356" r:id="rId11"/>
    <p:sldId id="354" r:id="rId12"/>
    <p:sldId id="423" r:id="rId13"/>
    <p:sldId id="424" r:id="rId14"/>
    <p:sldId id="419" r:id="rId15"/>
    <p:sldId id="394" r:id="rId16"/>
    <p:sldId id="318" r:id="rId17"/>
    <p:sldId id="358" r:id="rId18"/>
    <p:sldId id="333" r:id="rId19"/>
    <p:sldId id="359" r:id="rId20"/>
    <p:sldId id="425" r:id="rId21"/>
    <p:sldId id="341" r:id="rId22"/>
    <p:sldId id="364" r:id="rId23"/>
    <p:sldId id="345" r:id="rId24"/>
    <p:sldId id="365" r:id="rId25"/>
    <p:sldId id="430" r:id="rId26"/>
    <p:sldId id="366" r:id="rId27"/>
    <p:sldId id="426" r:id="rId28"/>
    <p:sldId id="368" r:id="rId29"/>
    <p:sldId id="369" r:id="rId30"/>
    <p:sldId id="305" r:id="rId31"/>
    <p:sldId id="2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1F31C27-50E3-41FC-AC5F-BF9D05713777}">
          <p14:sldIdLst>
            <p14:sldId id="257"/>
            <p14:sldId id="420"/>
            <p14:sldId id="259"/>
            <p14:sldId id="381"/>
            <p14:sldId id="422"/>
            <p14:sldId id="313"/>
            <p14:sldId id="270"/>
            <p14:sldId id="356"/>
            <p14:sldId id="354"/>
            <p14:sldId id="423"/>
            <p14:sldId id="424"/>
            <p14:sldId id="419"/>
            <p14:sldId id="394"/>
            <p14:sldId id="318"/>
            <p14:sldId id="358"/>
            <p14:sldId id="333"/>
            <p14:sldId id="359"/>
            <p14:sldId id="425"/>
            <p14:sldId id="341"/>
            <p14:sldId id="364"/>
            <p14:sldId id="345"/>
            <p14:sldId id="365"/>
            <p14:sldId id="430"/>
            <p14:sldId id="366"/>
            <p14:sldId id="426"/>
            <p14:sldId id="368"/>
            <p14:sldId id="369"/>
          </p14:sldIdLst>
        </p14:section>
        <p14:section name="无标题节" id="{48A8E4BA-D063-4AC5-93B1-84736EF7D205}">
          <p14:sldIdLst>
            <p14:sldId id="305"/>
            <p14:sldId id="2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3C"/>
    <a:srgbClr val="FF9900"/>
    <a:srgbClr val="CC66FF"/>
    <a:srgbClr val="D38903"/>
    <a:srgbClr val="FFFFFF"/>
    <a:srgbClr val="F6F6F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8" autoAdjust="0"/>
    <p:restoredTop sz="89547" autoAdjust="0"/>
  </p:normalViewPr>
  <p:slideViewPr>
    <p:cSldViewPr snapToGrid="0">
      <p:cViewPr varScale="1">
        <p:scale>
          <a:sx n="107" d="100"/>
          <a:sy n="107" d="100"/>
        </p:scale>
        <p:origin x="144" y="29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2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03AB6A-63F6-4207-9D06-965A2F4415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桶排序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  <a:endParaRPr lang="zh-CN" altLang="en-US" sz="12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单向而有序：</a:t>
            </a:r>
            <a:endParaRPr lang="zh-CN" altLang="en-US" sz="1200" dirty="0"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  <a:p>
            <a:r>
              <a:rPr lang="zh-CN" altLang="en-US" dirty="0"/>
              <a:t>如果插入的是</a:t>
            </a:r>
            <a:r>
              <a:rPr lang="en-US" altLang="zh-CN" dirty="0"/>
              <a:t>1,2,3,4,5。。</a:t>
            </a:r>
            <a:r>
              <a:rPr lang="zh-CN" altLang="en-US" dirty="0"/>
              <a:t>那么队列是一个单调的数列</a:t>
            </a: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具有一定长度</a:t>
            </a:r>
            <a:endParaRPr lang="en-US" altLang="zh-CN" dirty="0"/>
          </a:p>
          <a:p>
            <a:r>
              <a:rPr lang="zh-CN" altLang="en-US" dirty="0"/>
              <a:t>多个元素的积累，产生一定长度的数据串。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0D6CE-DD16-493F-BA9B-728F05D5D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279F4E-4F3D-4432-921E-A1501DD8AF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40826-1EFD-4B08-85D6-361CAA6170C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E634A-6084-4F90-A5D5-BB172BBBDB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png"/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image" Target="../media/image18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6.GIF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1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2585319"/>
            <a:ext cx="12192000" cy="427268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108670" y="999815"/>
            <a:ext cx="9974663" cy="485837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3114097" y="2398071"/>
            <a:ext cx="5963803" cy="1287132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b="1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PA_文本框 26"/>
          <p:cNvSpPr txBox="1"/>
          <p:nvPr>
            <p:custDataLst>
              <p:tags r:id="rId4"/>
            </p:custDataLst>
          </p:nvPr>
        </p:nvSpPr>
        <p:spPr>
          <a:xfrm>
            <a:off x="3631329" y="3429001"/>
            <a:ext cx="4988975" cy="846386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训练营：算法分析 </a:t>
            </a:r>
            <a:r>
              <a:rPr lang="en-US" altLang="zh-CN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+ </a:t>
            </a:r>
            <a:r>
              <a:rPr lang="zh-CN" altLang="en-US" sz="28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  <a:endParaRPr lang="zh-CN" altLang="en-US" sz="28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pPr algn="ctr"/>
            <a:endParaRPr lang="zh-CN" altLang="en-US" sz="21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5"/>
            </p:custDataLst>
          </p:nvPr>
        </p:nvSpPr>
        <p:spPr>
          <a:xfrm>
            <a:off x="4912771" y="1956331"/>
            <a:ext cx="2366463" cy="852805"/>
          </a:xfrm>
          <a:prstGeom prst="rect">
            <a:avLst/>
          </a:prstGeom>
          <a:solidFill>
            <a:srgbClr val="FCFCFD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495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2025</a:t>
            </a:r>
            <a:endParaRPr lang="zh-CN" altLang="en-US" sz="495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5497741" y="4197327"/>
            <a:ext cx="1256151" cy="12561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6039" y="5453481"/>
            <a:ext cx="1579920" cy="300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 b="1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sz="1350" b="1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空间复杂度</a:t>
              </a:r>
              <a:endPara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1261067" y="1854410"/>
            <a:ext cx="9279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是对一个算法在运行过程中临时占用存储空间大小的一个量度，我们用 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来定义。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空间复杂度比较常用的有：O(1)、O(n)、O(n²)。 </a:t>
            </a:r>
            <a:endParaRPr lang="zh-CN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5589" y="5072542"/>
            <a:ext cx="7824578" cy="83099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sz="2400"/>
            </a:lvl1pPr>
          </a:lstStyle>
          <a:p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空间换时间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通过占用更多内存来换取时间上的效率提升 </a:t>
            </a:r>
            <a:b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</a:br>
            <a:r>
              <a:rPr lang="zh-CN" altLang="en-US" b="1" dirty="0">
                <a:solidFill>
                  <a:srgbClr val="1C94C4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时间换空间 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通过花费更多时间来换取空间上的节约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5325" y="2964886"/>
            <a:ext cx="1876425" cy="142875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63" y="2850586"/>
            <a:ext cx="2133600" cy="1657351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3469193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O(1) </a:t>
            </a:r>
            <a:endParaRPr lang="zh-CN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9138996" y="3474232"/>
            <a:ext cx="14783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S(n) = 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O(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  <a:endParaRPr lang="zh-CN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2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256081" y="0"/>
            <a:ext cx="11403228" cy="6858000"/>
            <a:chOff x="695325" y="0"/>
            <a:chExt cx="10801350" cy="6858000"/>
          </a:xfrm>
        </p:grpSpPr>
        <p:sp>
          <p:nvSpPr>
            <p:cNvPr id="6" name="矩形 5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77274" y="981428"/>
            <a:ext cx="3752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十大经典排序算法</a:t>
            </a:r>
            <a:endParaRPr lang="zh-CN" altLang="en-US" sz="32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09862" y="888684"/>
            <a:ext cx="5826125" cy="47415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1945" y="2286000"/>
            <a:ext cx="413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linkClick r:id="rId3"/>
              </a:rPr>
              <a:t>数据结构可视化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520" y="4871085"/>
            <a:ext cx="5490845" cy="10420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冒泡排序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83971" y="1399266"/>
            <a:ext cx="10024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冒泡排序要对一个列表多次重复遍历。它要比较相邻的两项，并且在不符合要求时交换顺序。每对列表实行一次遍历，就有一个最大项排在了正确的位置。</a:t>
            </a:r>
            <a:endParaRPr lang="zh-CN" altLang="en-US" sz="28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冒泡排序是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41" y="4795847"/>
                <a:ext cx="9174145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5" t="-27" r="1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6822" y="2650500"/>
            <a:ext cx="5605869" cy="1743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92" y="2352675"/>
            <a:ext cx="3429000" cy="215265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042" y="710406"/>
            <a:ext cx="36957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215851" y="1399266"/>
            <a:ext cx="8586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从头至尾扫描序列，找出最小的一个元素，和无序区第一个元素交换，接着从剩下的元素中继续这种选择和交换方式，最终得到一个有序序列。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平均时间复杂度：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       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最坏与最好时间复杂度：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选择排序是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948" y="4795847"/>
                <a:ext cx="9162841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6" t="-27" r="4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选择排序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203" y="1924050"/>
            <a:ext cx="3000375" cy="30099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947" y="2557463"/>
            <a:ext cx="5715000" cy="1743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0" name="矩形 9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254" y="2401252"/>
            <a:ext cx="4762500" cy="329999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84738" y="1369061"/>
            <a:ext cx="9495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将数组分为已排序区和未排序区，在已排序序列中从后向前扫描，找到相应位置将未排序的数据插入。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插入排序是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868" y="2910464"/>
                <a:ext cx="3580563" cy="1569660"/>
              </a:xfrm>
              <a:prstGeom prst="rect">
                <a:avLst/>
              </a:prstGeom>
              <a:blipFill rotWithShape="1">
                <a:blip r:embed="rId2"/>
                <a:stretch>
                  <a:fillRect l="-17" t="-17" r="1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插入排序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282984" y="2581108"/>
            <a:ext cx="5953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316335" y="3014800"/>
            <a:ext cx="92645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是一种很重要的算法。字面上的解释是“分而治之”，就是把一个复杂的问题分成两个或更多的相同或相似的子问题，再把子问题分成更小的子问题</a:t>
            </a:r>
            <a:r>
              <a:rPr lang="en-US" altLang="zh-CN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……</a:t>
            </a:r>
            <a:r>
              <a:rPr lang="zh-CN" altLang="en-US" sz="2800" dirty="0">
                <a:solidFill>
                  <a:srgbClr val="4D4D4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直到最后子问题可以简单的直接求解，原问题的解即子问题的解的合并。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83972" y="2145677"/>
            <a:ext cx="1420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分治法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53" name="矩形 52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：不断将一个子序列（包含原序列本身）拆分成近似相等的两份，直到无法再拆分。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06995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00768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9" name="矩形 4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1115047" y="136906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归并排序的核心思想是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4118" y="1843952"/>
            <a:ext cx="97180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合并：将各个子问题的解合并为原问题的解。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0680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9969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398559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81828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72856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0570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971263" y="294156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582295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98298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83680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766951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974242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371956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772648" y="3645184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956387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35708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98543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368702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570570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968284" y="432352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363710" y="4326356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61908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23472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69090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5675960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702167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7728374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826788" y="5088832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归并排序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endPara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4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归并排序是</a:t>
                </a:r>
                <a:r>
                  <a:rPr lang="zh-CN" altLang="en-US" sz="24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523" y="1103478"/>
                <a:ext cx="3555607" cy="1200329"/>
              </a:xfrm>
              <a:prstGeom prst="rect">
                <a:avLst/>
              </a:prstGeom>
              <a:blipFill rotWithShape="1">
                <a:blip r:embed="rId1"/>
                <a:stretch>
                  <a:fillRect l="-15" t="-40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16" name="矩形 15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171184" y="1924482"/>
            <a:ext cx="10022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选择一个基准数，通过一趟排序将要排序的数据分割成独立的两部分，其中一部分的所有数据都比另外一部分的所有数据都要小。然后再按此方法对这两部分数据分别进行快速排序，整个排序过程可以递归进行，以达到全部数据变成有序。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71185" y="1417740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0" name="图片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2" name="图片 11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7" name="图片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83869"/>
            <a:ext cx="7200000" cy="2520000"/>
          </a:xfrm>
          <a:prstGeom prst="rect">
            <a:avLst/>
          </a:prstGeom>
        </p:spPr>
      </p:pic>
      <p:pic>
        <p:nvPicPr>
          <p:cNvPr id="19" name="图片 1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07644"/>
            <a:ext cx="7200000" cy="2520000"/>
          </a:xfrm>
          <a:prstGeom prst="rect">
            <a:avLst/>
          </a:prstGeom>
        </p:spPr>
      </p:pic>
      <p:pic>
        <p:nvPicPr>
          <p:cNvPr id="21" name="图片 20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3245757"/>
            <a:ext cx="7200000" cy="252000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050505" y="1315967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  <a:endParaRPr lang="en-US" altLang="zh-CN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72158" y="1054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3916985" y="899359"/>
            <a:ext cx="0" cy="4501316"/>
          </a:xfrm>
          <a:prstGeom prst="line">
            <a:avLst/>
          </a:prstGeom>
          <a:ln>
            <a:solidFill>
              <a:srgbClr val="969F98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50505" y="2447779"/>
            <a:ext cx="3547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排序算法分析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172158" y="2186167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050505" y="3682965"/>
            <a:ext cx="2712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排序算法应用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7271" y="3421355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-70338"/>
            <a:ext cx="2493848" cy="6998679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 rot="5400000">
            <a:off x="-1320545" y="3006805"/>
            <a:ext cx="5134936" cy="854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950" b="1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CONTENTS</a:t>
            </a:r>
            <a:endParaRPr lang="zh-CN" altLang="en-US" sz="4950" b="1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50505" y="4754395"/>
            <a:ext cx="301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3F403E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作业布置</a:t>
            </a:r>
            <a:endParaRPr lang="zh-CN" altLang="en-US" sz="3200" b="1" dirty="0">
              <a:solidFill>
                <a:srgbClr val="3F403E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67271" y="4492783"/>
            <a:ext cx="5709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spc="-225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6600" spc="-225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323422" y="0"/>
            <a:ext cx="11403228" cy="6858000"/>
            <a:chOff x="735172" y="0"/>
            <a:chExt cx="10801350" cy="6858000"/>
          </a:xfrm>
        </p:grpSpPr>
        <p:sp>
          <p:nvSpPr>
            <p:cNvPr id="43" name="矩形 42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35172" y="606067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448058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67895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2456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624343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02616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427054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827747" y="2397668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980424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81067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781550" y="332492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5604" y="3324921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583304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983559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384252" y="3324661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8578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083279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48376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443330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934192" y="416212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934544" y="4162129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980424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2059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90676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241540" y="4914632"/>
            <a:ext cx="400693" cy="400110"/>
          </a:xfrm>
          <a:prstGeom prst="rect">
            <a:avLst/>
          </a:prstGeom>
          <a:solidFill>
            <a:srgbClr val="92D03C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/>
            </a:lvl1pPr>
          </a:lstStyle>
          <a:p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最好时间复杂度：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，空间：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:r>
                  <a:rPr lang="en-US" altLang="zh-CN" sz="1600" dirty="0">
                    <a:latin typeface="Cambria Math" panose="02040503050406030204" pitchFamily="18" charset="0"/>
                  </a:rPr>
                  <a:t>𝑂(𝑙o𝑔𝑛)</a:t>
                </a:r>
                <a:endParaRPr lang="en-US" altLang="zh-CN" sz="1600" dirty="0">
                  <a:latin typeface="Cambria Math" panose="02040503050406030204" pitchFamily="18" charset="0"/>
                </a:endParaRP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最坏时间复杂度：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空间：</a:t>
                </a:r>
                <a:r>
                  <a:rPr lang="en-US" altLang="zh-CN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16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快速排序是</a:t>
                </a:r>
                <a:r>
                  <a:rPr lang="zh-CN" altLang="en-US" sz="16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不稳定排序</a:t>
                </a:r>
                <a:endParaRPr lang="en-US" altLang="zh-CN" sz="16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389" y="1111053"/>
                <a:ext cx="3802547" cy="1077218"/>
              </a:xfrm>
              <a:prstGeom prst="rect">
                <a:avLst/>
              </a:prstGeom>
              <a:blipFill rotWithShape="1">
                <a:blip r:embed="rId1"/>
                <a:stretch>
                  <a:fillRect l="-15" t="-41" r="3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/>
          <p:cNvSpPr/>
          <p:nvPr/>
        </p:nvSpPr>
        <p:spPr>
          <a:xfrm>
            <a:off x="758731" y="849441"/>
            <a:ext cx="17892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171184" y="1417740"/>
            <a:ext cx="4556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快速排序的核心思想是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划分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操作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0.00794 -0.10949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541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7037E-6 L -0.02071 -0.1081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548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1172 -0.1081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-5417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3.7037E-6 L -0.02591 -0.10949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7" y="-5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278 L 0.04818 -0.12176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09" y="-6227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94 -0.10949 L 0.03411 -0.23356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-6204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71 -0.1081 L 0.00494 -0.23356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-6273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72 -0.1081 L 0.02369 -0.23218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0" y="-6319"/>
                                    </p:animMotion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91 -0.10949 L -0.0224 -0.2335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" y="-6111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04388 -0.1217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66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96 -0.12176 L 0.08945 -0.25602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6713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1 -0.23356 L 0.06849 -0.36782 " pathEditMode="relative" rAng="0" ptsTypes="AA">
                                      <p:cBhvr>
                                        <p:cTn id="10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9" y="-6713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94 -0.23357 L 0.04153 -0.3662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36" y="-673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96296E-6 L -0.00013 -0.13519 " pathEditMode="relative" rAng="0" ptsTypes="AA">
                                      <p:cBhvr>
                                        <p:cTn id="11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6667"/>
                                    </p:animMotion>
                                  </p:childTnLst>
                                </p:cTn>
                              </p:par>
                              <p:par>
                                <p:cTn id="11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37 -0.23217 L -0.02226 -0.3678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5" y="-6782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4 -0.23356 L -0.06745 -0.3673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53" y="-6690"/>
                                    </p:animMotion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88 -0.12176 L -0.09219 -0.25486 " pathEditMode="relative" rAng="0" ptsTypes="AA">
                                      <p:cBhvr>
                                        <p:cTn id="1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8" grpId="1" bldLvl="0" animBg="1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 bldLvl="0" animBg="1"/>
      <p:bldP spid="23" grpId="1" bldLvl="0" animBg="1"/>
      <p:bldP spid="24" grpId="0" bldLvl="0" animBg="1"/>
      <p:bldP spid="24" grpId="1" bldLvl="0" animBg="1"/>
      <p:bldP spid="25" grpId="0" bldLvl="0" animBg="1"/>
      <p:bldP spid="25" grpId="1" bldLvl="0" animBg="1"/>
      <p:bldP spid="25" grpId="2" bldLvl="0" animBg="1"/>
      <p:bldP spid="26" grpId="0" bldLvl="0" animBg="1"/>
      <p:bldP spid="26" grpId="1" bldLvl="0" animBg="1"/>
      <p:bldP spid="27" grpId="0" bldLvl="0" animBg="1"/>
      <p:bldP spid="27" grpId="1" bldLvl="0" animBg="1"/>
      <p:bldP spid="29" grpId="0" bldLvl="0" animBg="1"/>
      <p:bldP spid="29" grpId="1" bldLvl="0" animBg="1"/>
      <p:bldP spid="30" grpId="0" bldLvl="0" animBg="1"/>
      <p:bldP spid="30" grpId="1" bldLvl="0" animBg="1"/>
      <p:bldP spid="31" grpId="0" bldLvl="0" animBg="1"/>
      <p:bldP spid="31" grpId="1" bldLvl="0" animBg="1"/>
      <p:bldP spid="31" grpId="2" bldLvl="0" animBg="1"/>
      <p:bldP spid="39" grpId="0" bldLvl="0" animBg="1"/>
      <p:bldP spid="39" grpId="1" bldLvl="0" animBg="1"/>
      <p:bldP spid="39" grpId="2" bldLvl="0" animBg="1"/>
      <p:bldP spid="39" grpId="3" bldLvl="0" animBg="1"/>
      <p:bldP spid="40" grpId="0" bldLvl="0" animBg="1"/>
      <p:bldP spid="40" grpId="1" bldLvl="0" animBg="1"/>
      <p:bldP spid="40" grpId="2" bldLvl="0" animBg="1"/>
      <p:bldP spid="40" grpId="3" bldLvl="0" animBg="1"/>
      <p:bldP spid="41" grpId="0" bldLvl="0" animBg="1"/>
      <p:bldP spid="41" grpId="1" bldLvl="0" animBg="1"/>
      <p:bldP spid="41" grpId="2" bldLvl="0" animBg="1"/>
      <p:bldP spid="41" grpId="3" bldLvl="0" animBg="1"/>
      <p:bldP spid="44" grpId="0" bldLvl="0" animBg="1"/>
      <p:bldP spid="44" grpId="1" bldLvl="0" animBg="1"/>
      <p:bldP spid="44" grpId="2" bldLvl="0" animBg="1"/>
      <p:bldP spid="44" grpId="3" bldLvl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" name="矩形 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373499" y="3682522"/>
            <a:ext cx="92189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优化排序：当待排序列长度分割到一定大小时，直接使用插入排序。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对于很小的数组（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</a:rPr>
              <a:t>N&lt;=20</a:t>
            </a:r>
            <a:r>
              <a: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rPr>
              <a:t>），插入排序要比快速排序更好。因为快速排序有递归开销，并且插入排序是稳定排序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15310" y="2741283"/>
            <a:ext cx="9873621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优化划分</a:t>
            </a:r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选取合适的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  <a:sym typeface="+mn-ea"/>
              </a:rPr>
              <a:t>基准值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利用三数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取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中法（排序，取中，性能消耗）</a:t>
            </a:r>
            <a:endParaRPr lang="en-US" altLang="zh-CN" sz="240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				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58732" y="849441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快速排序优化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5309" y="1886547"/>
            <a:ext cx="863153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优化划分</a:t>
            </a:r>
            <a:r>
              <a:rPr lang="en-US" altLang="zh-CN" sz="240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：随机选择</a:t>
            </a:r>
            <a:r>
              <a:rPr lang="zh-CN" altLang="en-US" sz="2400">
                <a:latin typeface=".萍方-简" panose="020B0400000000000000" pitchFamily="34" charset="-122"/>
                <a:ea typeface=".萍方-简" panose="020B0400000000000000" pitchFamily="34" charset="-122"/>
              </a:rPr>
              <a:t>基准值，但是存在运气问题。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3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986218" y="1682957"/>
            <a:ext cx="73344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计数排序是非比较式排序，通过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收集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20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分配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来进行排序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4662" y="2393363"/>
            <a:ext cx="5324475" cy="9715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08847" y="3818965"/>
            <a:ext cx="9981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收集</a:t>
            </a:r>
            <a:r>
              <a:rPr lang="zh-CN" altLang="en-US" sz="2000"/>
              <a:t>：收集每个数字出现的次数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统计</a:t>
            </a:r>
            <a:r>
              <a:rPr lang="en-US" altLang="zh-CN" sz="2000" b="1"/>
              <a:t>:  </a:t>
            </a:r>
            <a:r>
              <a:rPr lang="zh-CN" altLang="en-US" sz="2000"/>
              <a:t>统计每个数字之前出现的其他数字次数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 b="1"/>
              <a:t>分配</a:t>
            </a:r>
            <a:r>
              <a:rPr lang="zh-CN" altLang="en-US" sz="2000"/>
              <a:t>：</a:t>
            </a:r>
            <a:r>
              <a: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rPr>
              <a:t>将所有元素按收集表分配到对应位置，分配前需将表上对应的值减</a:t>
            </a:r>
            <a:r>
              <a:rPr lang="en-US" altLang="zh-CN" sz="2000">
                <a:latin typeface=".萍方-简" panose="020B0400000000000000" pitchFamily="34" charset="-122"/>
                <a:ea typeface=".萍方-简" panose="020B0400000000000000" pitchFamily="34" charset="-122"/>
              </a:rPr>
              <a:t>1</a:t>
            </a:r>
            <a:r>
              <a:rPr lang="zh-CN" altLang="en-US" sz="2000">
                <a:latin typeface=".萍方-简" panose="020B0400000000000000" pitchFamily="34" charset="-122"/>
                <a:ea typeface=".萍方-简" panose="020B0400000000000000" pitchFamily="34" charset="-122"/>
              </a:rPr>
              <a:t>（倒序进行）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组合 97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99" name="矩形 9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/>
              <p:cNvSpPr txBox="1"/>
              <p:nvPr/>
            </p:nvSpPr>
            <p:spPr>
              <a:xfrm>
                <a:off x="9109360" y="1215684"/>
                <a:ext cx="33525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96" name="文本框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360" y="1215684"/>
                <a:ext cx="3352511" cy="1015663"/>
              </a:xfrm>
              <a:prstGeom prst="rect">
                <a:avLst/>
              </a:prstGeom>
              <a:blipFill rotWithShape="1">
                <a:blip r:embed="rId1"/>
                <a:stretch>
                  <a:fillRect l="-9" t="-29" r="19" b="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矩形 96"/>
          <p:cNvSpPr/>
          <p:nvPr/>
        </p:nvSpPr>
        <p:spPr>
          <a:xfrm>
            <a:off x="758731" y="849441"/>
            <a:ext cx="16594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计数排序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847" y="7316156"/>
            <a:ext cx="5324475" cy="9715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6332"/>
          <a:stretch>
            <a:fillRect/>
          </a:stretch>
        </p:blipFill>
        <p:spPr>
          <a:xfrm>
            <a:off x="3909497" y="2739655"/>
            <a:ext cx="5037592" cy="84359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69987" y="1538850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原始数组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1380844" y="273806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计数数组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438" y="2715846"/>
            <a:ext cx="5286308" cy="899797"/>
          </a:xfrm>
          <a:prstGeom prst="rect">
            <a:avLst/>
          </a:prstGeom>
        </p:spPr>
      </p:pic>
      <p:sp>
        <p:nvSpPr>
          <p:cNvPr id="103" name="文本框 102"/>
          <p:cNvSpPr txBox="1"/>
          <p:nvPr/>
        </p:nvSpPr>
        <p:spPr>
          <a:xfrm>
            <a:off x="1265354" y="4150287"/>
            <a:ext cx="178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.萍方-简" panose="020B0400000000000000" pitchFamily="34" charset="-122"/>
                <a:ea typeface=".萍方-简" panose="020B0400000000000000" pitchFamily="34" charset="-122"/>
              </a:rPr>
              <a:t>累计数组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统计</a:t>
            </a:r>
            <a:r>
              <a:rPr lang="en-US" altLang="zh-CN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210" y="1344490"/>
            <a:ext cx="5035759" cy="918868"/>
          </a:xfrm>
          <a:prstGeom prst="rect">
            <a:avLst/>
          </a:prstGeom>
        </p:spPr>
      </p:pic>
      <p:sp>
        <p:nvSpPr>
          <p:cNvPr id="118" name="文本框 117"/>
          <p:cNvSpPr txBox="1"/>
          <p:nvPr/>
        </p:nvSpPr>
        <p:spPr>
          <a:xfrm>
            <a:off x="1466870" y="5318849"/>
            <a:ext cx="1182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结果数组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l="16332"/>
          <a:stretch>
            <a:fillRect/>
          </a:stretch>
        </p:blipFill>
        <p:spPr>
          <a:xfrm>
            <a:off x="3910141" y="3982420"/>
            <a:ext cx="5037592" cy="843596"/>
          </a:xfrm>
          <a:prstGeom prst="rect">
            <a:avLst/>
          </a:prstGeom>
        </p:spPr>
      </p:pic>
      <p:grpSp>
        <p:nvGrpSpPr>
          <p:cNvPr id="116" name="组合 115"/>
          <p:cNvGrpSpPr/>
          <p:nvPr/>
        </p:nvGrpSpPr>
        <p:grpSpPr>
          <a:xfrm>
            <a:off x="3860307" y="3982420"/>
            <a:ext cx="5131538" cy="910256"/>
            <a:chOff x="3439310" y="2708163"/>
            <a:chExt cx="5845762" cy="990476"/>
          </a:xfrm>
        </p:grpSpPr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9310" y="2708163"/>
              <a:ext cx="5819048" cy="990476"/>
            </a:xfrm>
            <a:prstGeom prst="rect">
              <a:avLst/>
            </a:prstGeom>
          </p:spPr>
        </p:pic>
        <p:sp>
          <p:nvSpPr>
            <p:cNvPr id="70" name="文本框 69"/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6" name="文本框 105"/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7" name="文本框 106"/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12" name="文本框 111"/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3" name="文本框 112"/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8388261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8866368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16332"/>
          <a:stretch>
            <a:fillRect/>
          </a:stretch>
        </p:blipFill>
        <p:spPr>
          <a:xfrm>
            <a:off x="3912920" y="5074617"/>
            <a:ext cx="5037592" cy="843596"/>
          </a:xfrm>
          <a:prstGeom prst="rect">
            <a:avLst/>
          </a:prstGeom>
        </p:spPr>
      </p:pic>
      <p:grpSp>
        <p:nvGrpSpPr>
          <p:cNvPr id="120" name="组合 119"/>
          <p:cNvGrpSpPr/>
          <p:nvPr/>
        </p:nvGrpSpPr>
        <p:grpSpPr>
          <a:xfrm>
            <a:off x="3849509" y="5083726"/>
            <a:ext cx="5060909" cy="872818"/>
            <a:chOff x="3439310" y="2708163"/>
            <a:chExt cx="5367655" cy="990476"/>
          </a:xfrm>
        </p:grpSpPr>
        <p:pic>
          <p:nvPicPr>
            <p:cNvPr id="121" name="图片 120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499"/>
            <a:stretch>
              <a:fillRect/>
            </a:stretch>
          </p:blipFill>
          <p:spPr>
            <a:xfrm>
              <a:off x="3439310" y="2708163"/>
              <a:ext cx="5324475" cy="990476"/>
            </a:xfrm>
            <a:prstGeom prst="rect">
              <a:avLst/>
            </a:prstGeom>
          </p:spPr>
        </p:pic>
        <p:sp>
          <p:nvSpPr>
            <p:cNvPr id="122" name="文本框 121"/>
            <p:cNvSpPr txBox="1"/>
            <p:nvPr/>
          </p:nvSpPr>
          <p:spPr>
            <a:xfrm>
              <a:off x="4132720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46076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4" name="文本框 123"/>
            <p:cNvSpPr txBox="1"/>
            <p:nvPr/>
          </p:nvSpPr>
          <p:spPr>
            <a:xfrm>
              <a:off x="5085011" y="32464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5" name="文本框 124"/>
            <p:cNvSpPr txBox="1"/>
            <p:nvPr/>
          </p:nvSpPr>
          <p:spPr>
            <a:xfrm>
              <a:off x="55575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6023794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650747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28" name="文本框 127"/>
            <p:cNvSpPr txBox="1"/>
            <p:nvPr/>
          </p:nvSpPr>
          <p:spPr>
            <a:xfrm>
              <a:off x="6990890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7445082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文本框 129"/>
            <p:cNvSpPr txBox="1"/>
            <p:nvPr/>
          </p:nvSpPr>
          <p:spPr>
            <a:xfrm>
              <a:off x="7900653" y="324433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8388261" y="3244334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13" grpId="0"/>
      <p:bldP spid="101" grpId="0"/>
      <p:bldP spid="103" grpId="0"/>
      <p:bldP spid="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5" name="矩形 74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1050053" y="1502375"/>
            <a:ext cx="7334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基数计数排序使用容量更小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10)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的桶进行收集统计，但需要进行多趟的计数排序。</a:t>
            </a:r>
            <a:endParaRPr lang="zh-CN" altLang="en-US" sz="2000" b="1" dirty="0">
              <a:solidFill>
                <a:srgbClr val="1C94C4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856000" y="2770892"/>
            <a:ext cx="6480000" cy="400110"/>
            <a:chOff x="1007535" y="3256136"/>
            <a:chExt cx="6480000" cy="400110"/>
          </a:xfrm>
        </p:grpSpPr>
        <p:grpSp>
          <p:nvGrpSpPr>
            <p:cNvPr id="2" name="组合 1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80" name="文本框 7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415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4" name="文本框 113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17" name="文本框 11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0" name="文本框 119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23" name="文本框 12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25" name="组合 124"/>
          <p:cNvGrpSpPr/>
          <p:nvPr/>
        </p:nvGrpSpPr>
        <p:grpSpPr>
          <a:xfrm>
            <a:off x="2856000" y="3526207"/>
            <a:ext cx="6480000" cy="400110"/>
            <a:chOff x="1007535" y="3256136"/>
            <a:chExt cx="6480000" cy="400110"/>
          </a:xfrm>
        </p:grpSpPr>
        <p:grpSp>
          <p:nvGrpSpPr>
            <p:cNvPr id="126" name="组合 125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9" name="文本框 13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40" name="文本框 13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7" name="组合 126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5" name="文本框 13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en-US" altLang="zh-CN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6" name="文本框 13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89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85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30" name="组合 129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31" name="文本框 13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solidFill>
                    <a:srgbClr val="FF000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57" name="组合 156"/>
          <p:cNvGrpSpPr/>
          <p:nvPr/>
        </p:nvGrpSpPr>
        <p:grpSpPr>
          <a:xfrm>
            <a:off x="2856000" y="4279351"/>
            <a:ext cx="6480000" cy="400110"/>
            <a:chOff x="1007535" y="3256136"/>
            <a:chExt cx="6480000" cy="400110"/>
          </a:xfrm>
        </p:grpSpPr>
        <p:grpSp>
          <p:nvGrpSpPr>
            <p:cNvPr id="158" name="组合 157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1" name="文本框 17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72" name="文本框 17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59" name="组合 158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9" name="文本框 16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70" name="文本框 16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7" name="文本框 16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8" name="文本框 16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1" name="组合 160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5" name="文本框 16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6" name="文本框 16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63" name="文本框 16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grpSp>
        <p:nvGrpSpPr>
          <p:cNvPr id="173" name="组合 172"/>
          <p:cNvGrpSpPr/>
          <p:nvPr/>
        </p:nvGrpSpPr>
        <p:grpSpPr>
          <a:xfrm>
            <a:off x="2856000" y="5032494"/>
            <a:ext cx="6480000" cy="400110"/>
            <a:chOff x="1007535" y="3256136"/>
            <a:chExt cx="6480000" cy="400110"/>
          </a:xfrm>
        </p:grpSpPr>
        <p:grpSp>
          <p:nvGrpSpPr>
            <p:cNvPr id="174" name="组合 173"/>
            <p:cNvGrpSpPr/>
            <p:nvPr/>
          </p:nvGrpSpPr>
          <p:grpSpPr>
            <a:xfrm>
              <a:off x="1007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7" name="文本框 186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80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8" name="文本框 187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2303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5" name="文本框 184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6" name="文本框 185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28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6" name="组合 175"/>
            <p:cNvGrpSpPr/>
            <p:nvPr/>
          </p:nvGrpSpPr>
          <p:grpSpPr>
            <a:xfrm>
              <a:off x="3599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3" name="文本框 182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15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4" name="文本框 183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4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7" name="组合 176"/>
            <p:cNvGrpSpPr/>
            <p:nvPr/>
          </p:nvGrpSpPr>
          <p:grpSpPr>
            <a:xfrm>
              <a:off x="4895535" y="3256136"/>
              <a:ext cx="1296000" cy="400110"/>
              <a:chOff x="1007535" y="3256136"/>
              <a:chExt cx="1296000" cy="400110"/>
            </a:xfrm>
          </p:grpSpPr>
          <p:sp>
            <p:nvSpPr>
              <p:cNvPr id="181" name="文本框 180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37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6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94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>
              <a:off x="6191535" y="3256136"/>
              <a:ext cx="1296000" cy="400110"/>
              <a:chOff x="1007535" y="3256136"/>
              <a:chExt cx="1296000" cy="400110"/>
            </a:xfrm>
          </p:grpSpPr>
          <p:sp>
            <p:nvSpPr>
              <p:cNvPr id="179" name="文本框 178"/>
              <p:cNvSpPr txBox="1"/>
              <p:nvPr/>
            </p:nvSpPr>
            <p:spPr>
              <a:xfrm>
                <a:off x="1007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56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1655535" y="3256136"/>
                <a:ext cx="648000" cy="4001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solidFill>
                      <a:srgbClr val="FF0000"/>
                    </a:solidFill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8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95</a:t>
                </a:r>
                <a:endParaRPr lang="zh-CN" altLang="en-US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1958365" y="3541598"/>
            <a:ext cx="80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个位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9" name="文本框 188"/>
          <p:cNvSpPr txBox="1"/>
          <p:nvPr/>
        </p:nvSpPr>
        <p:spPr>
          <a:xfrm>
            <a:off x="1958364" y="4300042"/>
            <a:ext cx="808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十位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0" name="文本框 189"/>
          <p:cNvSpPr txBox="1"/>
          <p:nvPr/>
        </p:nvSpPr>
        <p:spPr>
          <a:xfrm>
            <a:off x="1958364" y="5047883"/>
            <a:ext cx="897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百位</a:t>
            </a:r>
            <a:endParaRPr lang="zh-CN" altLang="en-US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文本框 190"/>
              <p:cNvSpPr txBox="1"/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时间复杂度：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空间复杂度：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n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为数据规模，</a:t>
                </a:r>
                <a:r>
                  <a:rPr lang="en-US" altLang="zh-CN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k</a:t>
                </a:r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为桶的个数</a:t>
                </a:r>
                <a:endPara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基数计数排序是</a:t>
                </a:r>
                <a:r>
                  <a:rPr lang="zh-CN" altLang="en-US" sz="2000" b="1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稳定排序</a:t>
                </a:r>
                <a:endParaRPr lang="en-US" altLang="zh-CN" sz="2000" b="1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191" name="文本框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61" y="1069795"/>
                <a:ext cx="3366921" cy="1323439"/>
              </a:xfrm>
              <a:prstGeom prst="rect">
                <a:avLst/>
              </a:prstGeom>
              <a:blipFill rotWithShape="1">
                <a:blip r:embed="rId1"/>
                <a:stretch>
                  <a:fillRect l="-13" t="-34" r="17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矩形 76"/>
          <p:cNvSpPr/>
          <p:nvPr/>
        </p:nvSpPr>
        <p:spPr>
          <a:xfrm>
            <a:off x="758731" y="849441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基数计数排序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以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10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为基数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9" grpId="0"/>
      <p:bldP spid="190" grpId="0"/>
      <p:bldP spid="19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56760" y="3075056"/>
            <a:ext cx="38763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排序算法的应用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1" y="1046743"/>
            <a:ext cx="33057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3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71" name="矩形 70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27247" y="1396957"/>
            <a:ext cx="10518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现给定一个长度为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的数组，里面存有值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0,1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请编写一个函数，只能使用一个单层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for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循环，将其从小到大进行排序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8731" y="5171893"/>
            <a:ext cx="10647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思路：使用两个索引控制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的放置位置，再用一个索引进行遍历，遇到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0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时与索引对应位置进行交换，并再检查一次交换过来的值是否需要再放置，直到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p1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与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p2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相遇则结束</a:t>
            </a:r>
            <a:endParaRPr lang="zh-CN" altLang="en-US" sz="28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8731" y="849441"/>
            <a:ext cx="89789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00342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49" name="文本框 48"/>
          <p:cNvSpPr txBox="1"/>
          <p:nvPr/>
        </p:nvSpPr>
        <p:spPr>
          <a:xfrm>
            <a:off x="3400889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78803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1</a:t>
            </a:r>
            <a:endParaRPr lang="zh-CN" altLang="en-US" sz="2000" dirty="0"/>
          </a:p>
        </p:txBody>
      </p:sp>
      <p:sp>
        <p:nvSpPr>
          <p:cNvPr id="51" name="文本框 50"/>
          <p:cNvSpPr txBox="1"/>
          <p:nvPr/>
        </p:nvSpPr>
        <p:spPr>
          <a:xfrm>
            <a:off x="4171307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2" name="文本框 51"/>
          <p:cNvSpPr txBox="1"/>
          <p:nvPr/>
        </p:nvSpPr>
        <p:spPr>
          <a:xfrm>
            <a:off x="4562334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2</a:t>
            </a:r>
            <a:endParaRPr lang="zh-CN" altLang="en-US" sz="20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960048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54" name="文本框 53"/>
          <p:cNvSpPr txBox="1"/>
          <p:nvPr/>
        </p:nvSpPr>
        <p:spPr>
          <a:xfrm>
            <a:off x="5360741" y="3574080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0</a:t>
            </a:r>
            <a:endParaRPr lang="zh-CN" altLang="en-US" sz="2000" dirty="0"/>
          </a:p>
        </p:txBody>
      </p:sp>
      <p:grpSp>
        <p:nvGrpSpPr>
          <p:cNvPr id="6" name="组合 5"/>
          <p:cNvGrpSpPr/>
          <p:nvPr/>
        </p:nvGrpSpPr>
        <p:grpSpPr>
          <a:xfrm>
            <a:off x="3000196" y="3992377"/>
            <a:ext cx="400693" cy="885635"/>
            <a:chOff x="2889365" y="3998640"/>
            <a:chExt cx="400693" cy="885635"/>
          </a:xfrm>
        </p:grpSpPr>
        <p:sp>
          <p:nvSpPr>
            <p:cNvPr id="55" name="文本框 54"/>
            <p:cNvSpPr txBox="1"/>
            <p:nvPr/>
          </p:nvSpPr>
          <p:spPr>
            <a:xfrm>
              <a:off x="2889365" y="4576498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p0</a:t>
              </a:r>
              <a:endParaRPr lang="zh-CN" altLang="en-US" sz="1400" dirty="0"/>
            </a:p>
          </p:txBody>
        </p:sp>
        <p:cxnSp>
          <p:nvCxnSpPr>
            <p:cNvPr id="56" name="直接箭头连接符 55"/>
            <p:cNvCxnSpPr/>
            <p:nvPr/>
          </p:nvCxnSpPr>
          <p:spPr>
            <a:xfrm flipV="1">
              <a:off x="3089712" y="3998640"/>
              <a:ext cx="0" cy="5778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5360741" y="3992377"/>
            <a:ext cx="400693" cy="900943"/>
            <a:chOff x="5473756" y="3992377"/>
            <a:chExt cx="400693" cy="900943"/>
          </a:xfrm>
        </p:grpSpPr>
        <p:cxnSp>
          <p:nvCxnSpPr>
            <p:cNvPr id="57" name="直接箭头连接符 56"/>
            <p:cNvCxnSpPr/>
            <p:nvPr/>
          </p:nvCxnSpPr>
          <p:spPr>
            <a:xfrm flipH="1" flipV="1">
              <a:off x="5674103" y="3992377"/>
              <a:ext cx="1" cy="54158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473756" y="4585543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p2</a:t>
              </a:r>
              <a:endParaRPr lang="zh-CN" altLang="en-US" sz="1400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000196" y="2627550"/>
            <a:ext cx="400693" cy="928343"/>
            <a:chOff x="2947987" y="2645737"/>
            <a:chExt cx="400693" cy="928343"/>
          </a:xfrm>
        </p:grpSpPr>
        <p:cxnSp>
          <p:nvCxnSpPr>
            <p:cNvPr id="59" name="直接箭头连接符 58"/>
            <p:cNvCxnSpPr/>
            <p:nvPr/>
          </p:nvCxnSpPr>
          <p:spPr>
            <a:xfrm>
              <a:off x="3137940" y="2914822"/>
              <a:ext cx="0" cy="65925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2947987" y="2645737"/>
              <a:ext cx="4006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/>
                <a:t>p1</a:t>
              </a:r>
              <a:endParaRPr lang="zh-CN" alt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44444E-6 L 0.03281 -4.4444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44444E-6 L 0.04297 0.13982 C 0.05195 0.1713 0.06576 0.18889 0.07982 0.18889 C 0.09609 0.18889 0.10885 0.1713 0.11784 0.13982 L 0.16133 -4.44444E-6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944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4.44444E-6 L -0.04297 -0.1243 C -0.05195 -0.15208 -0.06563 -0.16713 -0.07956 -0.16713 C -0.09583 -0.16713 -0.10872 -0.15208 -0.11771 -0.1243 L -0.16081 -4.44444E-6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73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-0.03281 -0.0004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81 4.44444E-6 L -0.16966 0.13865 C -0.17148 0.17037 -0.17422 0.18773 -0.17708 0.18773 C -0.18047 0.18773 -0.18307 0.17037 -0.1849 0.13865 L -0.19362 4.44444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37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1.48148E-6 L 0.00859 -0.12384 C 0.01029 -0.15162 0.01289 -0.16667 0.01576 -0.16667 C 0.01901 -0.16667 0.02148 -0.15162 0.02331 -0.12384 L 0.0319 -1.48148E-6 " pathEditMode="relative" rAng="0" ptsTypes="AAAAA">
                                      <p:cBhvr>
                                        <p:cTn id="27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-8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7.40741E-7 L 0.03281 0.0004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2.49366E-18 L 0.06484 -0.00069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5 -0.00069 L 0.09609 -4.44444E-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3.78387E-17 L -0.01796 0.14259 C -0.02148 0.17523 -0.02682 0.19306 -0.03229 0.19306 C -0.03841 0.19306 -0.04348 0.17523 -0.047 0.14259 L -0.06354 3.78387E-17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965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55 3.78387E-17 L 0.04922 -0.12269 C 0.05261 -0.15046 0.05781 -0.16597 0.06315 -0.16597 C 0.06953 -0.16597 0.07448 -0.15046 0.07787 -0.12269 L 0.09466 3.78387E-17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-8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 0.00046 L 0.06289 0.0004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09 -4.44444E-6 L 0.12969 -4.44444E-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4 4.44444E-6 L 0.00899 -0.12315 C 0.01094 -0.1507 0.01368 -0.16528 0.01641 -0.16528 C 0.01993 -0.16528 0.02253 -0.1507 0.02422 -0.12315 L 0.03321 4.44444E-6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-826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3.78387E-17 L -0.00834 0.14514 C -0.01016 0.17801 -0.01289 0.19606 -0.01576 0.19606 C -0.01914 0.19606 -0.02162 0.17801 -0.02357 0.14514 L -0.03216 3.78387E-17 " pathEditMode="relative" rAng="0" ptsTypes="AAAAA">
                                      <p:cBhvr>
                                        <p:cTn id="5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9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81 -0.00046 L -0.06628 0.00023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16 4.44444E-6 L -0.04961 0.14467 C -0.05326 0.17731 -0.0586 0.1956 -0.06433 0.1956 C -0.07084 0.1956 -0.07604 0.17731 -0.07956 0.14467 L -0.09662 4.44444E-6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9" y="97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1.48148E-6 L 0.01667 -0.1243 C 0.02032 -0.15254 0.02579 -0.16713 0.03151 -0.16713 C 0.03789 -0.16713 0.0431 -0.15254 0.04675 -0.1243 L 0.0642 -1.48148E-6 " pathEditMode="relative" rAng="0" ptsTypes="AAAAA">
                                      <p:cBhvr>
                                        <p:cTn id="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83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289 0.00046 L 0.0957 0.0011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1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 animBg="1"/>
      <p:bldP spid="48" grpId="1" animBg="1"/>
      <p:bldP spid="49" grpId="0" animBg="1"/>
      <p:bldP spid="50" grpId="0" animBg="1"/>
      <p:bldP spid="51" grpId="0" animBg="1"/>
      <p:bldP spid="52" grpId="0" animBg="1"/>
      <p:bldP spid="53" grpId="0" animBg="1"/>
      <p:bldP spid="53" grpId="1" animBg="1"/>
      <p:bldP spid="54" grpId="0" animBg="1"/>
      <p:bldP spid="54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组合 46"/>
          <p:cNvGrpSpPr/>
          <p:nvPr/>
        </p:nvGrpSpPr>
        <p:grpSpPr>
          <a:xfrm>
            <a:off x="281355" y="0"/>
            <a:ext cx="11403228" cy="6858000"/>
            <a:chOff x="695325" y="0"/>
            <a:chExt cx="10801350" cy="6858000"/>
          </a:xfrm>
        </p:grpSpPr>
        <p:sp>
          <p:nvSpPr>
            <p:cNvPr id="48" name="矩形 47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2400" b="1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059751" y="1394585"/>
            <a:ext cx="56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现给定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如下数组，你需要找到第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小的数</a:t>
            </a:r>
            <a:endParaRPr lang="zh-CN" altLang="en-US" sz="32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思路：使用快排中的划分法使得我们可以在时间复杂度为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𝑛𝑙</m:t>
                        </m:r>
                        <m:r>
                          <m:rPr>
                            <m:sty m:val="p"/>
                          </m:rP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𝑔𝑛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的情况下找到特定排位的数</a:t>
                </a:r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17" y="5171891"/>
                <a:ext cx="10850394" cy="400110"/>
              </a:xfrm>
              <a:prstGeom prst="rect">
                <a:avLst/>
              </a:prstGeom>
              <a:blipFill rotWithShape="1">
                <a:blip r:embed="rId1"/>
                <a:stretch>
                  <a:fillRect t="-113" r="2" b="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44266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5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84013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2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227280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8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610551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4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001578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399292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7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99984" y="2057989"/>
            <a:ext cx="400693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6</a:t>
            </a:r>
            <a:endParaRPr lang="zh-CN" altLang="en-US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85965" y="2779689"/>
            <a:ext cx="3801347" cy="747932"/>
            <a:chOff x="2461966" y="2779683"/>
            <a:chExt cx="3801346" cy="747930"/>
          </a:xfrm>
        </p:grpSpPr>
        <p:sp>
          <p:nvSpPr>
            <p:cNvPr id="29" name="文本框 28"/>
            <p:cNvSpPr txBox="1"/>
            <p:nvPr/>
          </p:nvSpPr>
          <p:spPr>
            <a:xfrm>
              <a:off x="2461966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2859434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246582" y="2779683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03972" y="2779683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5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064212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8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5461925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7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862619" y="2788948"/>
              <a:ext cx="400693" cy="40010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6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043012" y="3189060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424159" y="3438964"/>
            <a:ext cx="1546771" cy="779182"/>
            <a:chOff x="1900157" y="3438962"/>
            <a:chExt cx="1546771" cy="779182"/>
          </a:xfrm>
        </p:grpSpPr>
        <p:sp>
          <p:nvSpPr>
            <p:cNvPr id="39" name="文本框 38"/>
            <p:cNvSpPr txBox="1"/>
            <p:nvPr/>
          </p:nvSpPr>
          <p:spPr>
            <a:xfrm>
              <a:off x="1948257" y="3438962"/>
              <a:ext cx="400693" cy="400110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659086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3046235" y="3438962"/>
              <a:ext cx="400693" cy="4001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900157" y="3879590"/>
              <a:ext cx="5753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1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22401" y="4218147"/>
            <a:ext cx="1405752" cy="738664"/>
            <a:chOff x="2398401" y="4218144"/>
            <a:chExt cx="1405752" cy="738663"/>
          </a:xfrm>
        </p:grpSpPr>
        <p:sp>
          <p:nvSpPr>
            <p:cNvPr id="42" name="文本框 41"/>
            <p:cNvSpPr txBox="1"/>
            <p:nvPr/>
          </p:nvSpPr>
          <p:spPr>
            <a:xfrm>
              <a:off x="2461965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46581" y="4218144"/>
              <a:ext cx="400693" cy="400109"/>
            </a:xfrm>
            <a:prstGeom prst="rect">
              <a:avLst/>
            </a:prstGeom>
            <a:solidFill>
              <a:srgbClr val="92D03C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2000"/>
              </a:lvl1pPr>
            </a:lstStyle>
            <a:p>
              <a:r>
                <a:rPr lang="en-US" altLang="zh-CN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4</a:t>
              </a:r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398401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2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228800" y="4618254"/>
              <a:ext cx="575353" cy="338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sz="16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endPara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758731" y="849441"/>
            <a:ext cx="59394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在一个无序序列中找到第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</a:t>
            </a:r>
            <a:r>
              <a:rPr lang="zh-CN" altLang="en-US" sz="2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小的数</a:t>
            </a:r>
            <a:endParaRPr lang="zh-CN" alt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" y="-1"/>
            <a:ext cx="3154017" cy="6858000"/>
          </a:xfrm>
          <a:prstGeom prst="rect">
            <a:avLst/>
          </a:prstGeom>
          <a:solidFill>
            <a:srgbClr val="7030A0"/>
          </a:solidFill>
          <a:ln>
            <a:noFill/>
          </a:ln>
          <a:effectLst>
            <a:outerShdw blurRad="127000" sx="101000" sy="101000" algn="ctr" rotWithShape="0">
              <a:srgbClr val="D5D7D5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13265" y="882727"/>
            <a:ext cx="10288803" cy="5092547"/>
          </a:xfrm>
          <a:prstGeom prst="rect">
            <a:avLst/>
          </a:prstGeom>
          <a:solidFill>
            <a:srgbClr val="F9FAFB"/>
          </a:solidFill>
          <a:ln w="25400">
            <a:noFill/>
          </a:ln>
          <a:effectLst>
            <a:outerShdw blurRad="63500" sx="101000" sy="101000" algn="ctr" rotWithShape="0">
              <a:srgbClr val="969F98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2046517" y="6056415"/>
            <a:ext cx="8098971" cy="0"/>
          </a:xfrm>
          <a:prstGeom prst="line">
            <a:avLst/>
          </a:prstGeom>
          <a:ln>
            <a:solidFill>
              <a:srgbClr val="8A8A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1213265" y="1011964"/>
            <a:ext cx="3193502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/>
          <a:p>
            <a:pPr algn="ctr"/>
            <a:r>
              <a:rPr lang="en-US" altLang="zh-CN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</a:t>
            </a:r>
            <a:r>
              <a:rPr lang="zh-CN" altLang="en-US" sz="24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训练营第三次作业</a:t>
            </a:r>
            <a:endParaRPr lang="zh-CN" altLang="en-US" sz="24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H="1">
            <a:off x="1353492" y="1915373"/>
            <a:ext cx="3557801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03290" y="1494683"/>
            <a:ext cx="251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rgbClr val="B6B7B7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Something interesting</a:t>
            </a:r>
            <a:endParaRPr lang="zh-CN" altLang="en-US" dirty="0">
              <a:solidFill>
                <a:srgbClr val="B6B7B7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53491" y="1912591"/>
            <a:ext cx="10034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必做：①实现插入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InsertSort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，归并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MergeSort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 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，快排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)(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，计数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CountSort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和基数计数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排序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(RadixCountSort)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②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编写测试程序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，输出上述排序函数在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不同的大数据量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下的用时，有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三个层次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50000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、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200000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③编写测试程序，输出上述排序函数在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大量小数据量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下的排序用时（如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个数据*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100k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次排序）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④编写一个按要求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生成测试数据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，并保存到文件的程序，和一个能按要求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读取文件中的数据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，并让上述排序函数进行排序的程序。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⑤完成前面两道排序应用题，各实现一个函数。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⑥周记一篇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318745" y="4386765"/>
            <a:ext cx="10034947" cy="798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要求：按照项目工程结构开发，要有良好的交互设计、用户输入处理、规范的代码风格。周记要使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Markdown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语法，按照规定格式书写。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		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353491" y="5320805"/>
            <a:ext cx="10034947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截止时间：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3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31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号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（周一）晚上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12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点前上交至导师处（作业与周记需上传至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github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en-US" altLang="zh-CN" sz="1600" dirty="0" err="1">
                <a:latin typeface=".萍方-简" panose="020B0400000000000000" pitchFamily="34" charset="-122"/>
                <a:ea typeface=".萍方-简" panose="020B0400000000000000" pitchFamily="34" charset="-122"/>
              </a:rPr>
              <a:t>gitee</a:t>
            </a:r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，提交时仅需发送链接）</a:t>
            </a:r>
            <a:endParaRPr lang="zh-CN" altLang="en-US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318745" y="3980435"/>
            <a:ext cx="10113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选做：①实现快排</a:t>
            </a:r>
            <a:r>
              <a:rPr lang="zh-CN" altLang="en-US" sz="16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非递归版</a:t>
            </a:r>
            <a:r>
              <a:rPr lang="en-US" altLang="zh-CN" sz="1600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en-US" altLang="zh-CN" sz="1600" err="1">
                <a:latin typeface=".萍方-简" panose="020B0400000000000000" pitchFamily="34" charset="-122"/>
                <a:ea typeface=".萍方-简" panose="020B0400000000000000" pitchFamily="34" charset="-122"/>
              </a:rPr>
              <a:t>QuickSort</a:t>
            </a:r>
            <a:r>
              <a:rPr lang="en-US" altLang="zh-CN" sz="160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， ②实现冒泡排序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三个优化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， ③实现快排递归版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随机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和</a:t>
            </a:r>
            <a:r>
              <a:rPr lang="zh-CN" altLang="en-US" sz="1600" b="1">
                <a:latin typeface=".萍方-简" panose="020B0400000000000000" pitchFamily="34" charset="-122"/>
                <a:ea typeface=".萍方-简" panose="020B0400000000000000" pitchFamily="34" charset="-122"/>
              </a:rPr>
              <a:t>三枢轴</a:t>
            </a:r>
            <a:r>
              <a:rPr lang="zh-CN" altLang="en-US" sz="1600">
                <a:latin typeface=".萍方-简" panose="020B0400000000000000" pitchFamily="34" charset="-122"/>
                <a:ea typeface=".萍方-简" panose="020B0400000000000000" pitchFamily="34" charset="-122"/>
              </a:rPr>
              <a:t>优化</a:t>
            </a:r>
            <a:endParaRPr lang="en-US" altLang="zh-CN" sz="16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矩形 28"/>
          <p:cNvSpPr/>
          <p:nvPr>
            <p:custDataLst>
              <p:tags r:id="rId1"/>
            </p:custDataLst>
          </p:nvPr>
        </p:nvSpPr>
        <p:spPr>
          <a:xfrm>
            <a:off x="0" y="3438046"/>
            <a:ext cx="12192000" cy="34289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3" name="PA_矩形 32"/>
          <p:cNvSpPr/>
          <p:nvPr>
            <p:custDataLst>
              <p:tags r:id="rId2"/>
            </p:custDataLst>
          </p:nvPr>
        </p:nvSpPr>
        <p:spPr>
          <a:xfrm>
            <a:off x="1329369" y="1354009"/>
            <a:ext cx="9533263" cy="4149985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8" name="PA_矩形 27"/>
          <p:cNvSpPr/>
          <p:nvPr>
            <p:custDataLst>
              <p:tags r:id="rId3"/>
            </p:custDataLst>
          </p:nvPr>
        </p:nvSpPr>
        <p:spPr>
          <a:xfrm>
            <a:off x="2351314" y="2153798"/>
            <a:ext cx="7489375" cy="2280495"/>
          </a:xfrm>
          <a:prstGeom prst="rect">
            <a:avLst/>
          </a:prstGeom>
          <a:noFill/>
          <a:ln w="25400">
            <a:solidFill>
              <a:srgbClr val="3F40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1" name="PA_文本框 20"/>
          <p:cNvSpPr txBox="1"/>
          <p:nvPr>
            <p:custDataLst>
              <p:tags r:id="rId4"/>
            </p:custDataLst>
          </p:nvPr>
        </p:nvSpPr>
        <p:spPr>
          <a:xfrm>
            <a:off x="3951823" y="2632325"/>
            <a:ext cx="4288353" cy="1323439"/>
          </a:xfrm>
          <a:prstGeom prst="rect">
            <a:avLst/>
          </a:prstGeom>
          <a:solidFill>
            <a:srgbClr val="FCFCFD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sz="8000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感谢聆听</a:t>
            </a:r>
            <a:endParaRPr lang="zh-CN" altLang="en-US" sz="8000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PA_文本框 31"/>
          <p:cNvSpPr txBox="1"/>
          <p:nvPr>
            <p:custDataLst>
              <p:tags r:id="rId5"/>
            </p:custDataLst>
          </p:nvPr>
        </p:nvSpPr>
        <p:spPr>
          <a:xfrm>
            <a:off x="4956923" y="6020301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No Quest , No Gain</a:t>
            </a:r>
            <a:endParaRPr lang="zh-CN" altLang="en-US" dirty="0">
              <a:solidFill>
                <a:schemeClr val="bg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40136" y="4811056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6"/>
          <a:srcRect r="74172"/>
          <a:stretch>
            <a:fillRect/>
          </a:stretch>
        </p:blipFill>
        <p:spPr>
          <a:xfrm>
            <a:off x="6587166" y="4802675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276903" y="1553377"/>
            <a:ext cx="9636084" cy="3751243"/>
          </a:xfrm>
          <a:prstGeom prst="rect">
            <a:avLst/>
          </a:prstGeom>
          <a:noFill/>
          <a:ln w="25400">
            <a:solidFill>
              <a:srgbClr val="3F403E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25486" y="955302"/>
            <a:ext cx="7141031" cy="4993807"/>
          </a:xfrm>
          <a:prstGeom prst="rect">
            <a:avLst/>
          </a:prstGeom>
          <a:solidFill>
            <a:srgbClr val="FCFCFD"/>
          </a:solidFill>
          <a:ln>
            <a:noFill/>
          </a:ln>
          <a:effectLst>
            <a:outerShdw blurRad="254000" dist="38100" dir="5400000" algn="t" rotWithShape="0">
              <a:srgbClr val="969F98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2247071"/>
            <a:ext cx="12192000" cy="2363856"/>
          </a:xfrm>
          <a:prstGeom prst="roundRect">
            <a:avLst>
              <a:gd name="adj" fmla="val 0"/>
            </a:avLst>
          </a:prstGeom>
          <a:solidFill>
            <a:srgbClr val="7030A0"/>
          </a:solidFill>
          <a:ln>
            <a:noFill/>
          </a:ln>
          <a:effectLst>
            <a:outerShdw blurRad="254000" dist="381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420452" y="3075056"/>
            <a:ext cx="33489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FCFCFD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算法分析基础</a:t>
            </a:r>
            <a:endParaRPr lang="zh-CN" altLang="en-US" sz="4000" b="1" dirty="0">
              <a:solidFill>
                <a:srgbClr val="FCFCFD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42092" y="1046743"/>
            <a:ext cx="33057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PART 1</a:t>
            </a:r>
            <a:endParaRPr lang="zh-CN" altLang="en-US" sz="66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140136" y="5156233"/>
            <a:ext cx="145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rgbClr val="969F98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QG STUDIO</a:t>
            </a:r>
            <a:endParaRPr lang="zh-CN" altLang="en-US" dirty="0">
              <a:solidFill>
                <a:srgbClr val="969F98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/>
          <a:srcRect r="74172"/>
          <a:stretch>
            <a:fillRect/>
          </a:stretch>
        </p:blipFill>
        <p:spPr>
          <a:xfrm>
            <a:off x="6587166" y="5147853"/>
            <a:ext cx="386095" cy="3860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311499" y="0"/>
            <a:ext cx="11403228" cy="6858000"/>
            <a:chOff x="695325" y="0"/>
            <a:chExt cx="10801351" cy="6858000"/>
          </a:xfrm>
        </p:grpSpPr>
        <p:sp>
          <p:nvSpPr>
            <p:cNvPr id="17" name="矩形 1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54261" y="1544219"/>
            <a:ext cx="5752027" cy="2062103"/>
            <a:chOff x="545489" y="3429000"/>
            <a:chExt cx="5752027" cy="2062102"/>
          </a:xfrm>
        </p:grpSpPr>
        <p:sp>
          <p:nvSpPr>
            <p:cNvPr id="15" name="文本框 14"/>
            <p:cNvSpPr txBox="1"/>
            <p:nvPr/>
          </p:nvSpPr>
          <p:spPr>
            <a:xfrm>
              <a:off x="545489" y="3429000"/>
              <a:ext cx="5752027" cy="2062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r>
                <a:rPr lang="zh-CN" altLang="en-US" sz="32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</a:t>
              </a:r>
              <a:r>
                <a: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就是任何明确定义的计算过程，它接收一些值或集合作为输入，并产生一些值或集合作为输出。这样，算法就是将输入转换为输出的一系列计算过程。</a:t>
              </a:r>
              <a:endPara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  <a:p>
              <a:r>
                <a:rPr lang="en-US" altLang="zh-CN" sz="2400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	</a:t>
              </a:r>
              <a:endPara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251428" y="5077449"/>
              <a:ext cx="30295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———《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算法导论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》(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第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3</a:t>
              </a:r>
              <a:r>
                <a:rPr lang="zh-CN" altLang="en-US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版</a:t>
              </a:r>
              <a:r>
                <a:rPr lang="en-US" altLang="zh-CN" b="1" dirty="0">
                  <a:latin typeface=".萍方-简" panose="020B0400000000000000" pitchFamily="34" charset="-122"/>
                  <a:ea typeface=".萍方-简" panose="020B0400000000000000" pitchFamily="34" charset="-122"/>
                </a:rPr>
                <a:t>)</a:t>
              </a:r>
              <a:endParaRPr lang="zh-CN" altLang="en-US" dirty="0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695" y="1805806"/>
            <a:ext cx="1281078" cy="175619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288" y="1339016"/>
            <a:ext cx="4114800" cy="3257551"/>
          </a:xfrm>
          <a:prstGeom prst="rect">
            <a:avLst/>
          </a:prstGeom>
        </p:spPr>
      </p:pic>
      <p:grpSp>
        <p:nvGrpSpPr>
          <p:cNvPr id="23" name="组合 22"/>
          <p:cNvGrpSpPr/>
          <p:nvPr/>
        </p:nvGrpSpPr>
        <p:grpSpPr>
          <a:xfrm>
            <a:off x="461870" y="834925"/>
            <a:ext cx="3135794" cy="584775"/>
            <a:chOff x="287032" y="447646"/>
            <a:chExt cx="3135795" cy="584776"/>
          </a:xfrm>
        </p:grpSpPr>
        <p:sp>
          <p:nvSpPr>
            <p:cNvPr id="25" name="文本框 24"/>
            <p:cNvSpPr txBox="1"/>
            <p:nvPr/>
          </p:nvSpPr>
          <p:spPr>
            <a:xfrm>
              <a:off x="287032" y="447646"/>
              <a:ext cx="22926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算法是什么</a:t>
              </a:r>
              <a:endPara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>
            <a:xfrm flipH="1">
              <a:off x="422816" y="1032421"/>
              <a:ext cx="300001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310864" y="0"/>
            <a:ext cx="11403228" cy="6858000"/>
            <a:chOff x="695325" y="0"/>
            <a:chExt cx="10801350" cy="6858000"/>
          </a:xfrm>
        </p:grpSpPr>
        <p:sp>
          <p:nvSpPr>
            <p:cNvPr id="18" name="矩形 17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01397" y="857816"/>
            <a:ext cx="2476265" cy="584775"/>
            <a:chOff x="287032" y="447646"/>
            <a:chExt cx="2476265" cy="584775"/>
          </a:xfrm>
        </p:grpSpPr>
        <p:sp>
          <p:nvSpPr>
            <p:cNvPr id="5" name="文本框 4"/>
            <p:cNvSpPr txBox="1"/>
            <p:nvPr/>
          </p:nvSpPr>
          <p:spPr>
            <a:xfrm>
              <a:off x="287032" y="447646"/>
              <a:ext cx="235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>
                  <a:solidFill>
                    <a:srgbClr val="7030A0"/>
                  </a:solidFill>
                  <a:latin typeface=".萍方-简" panose="020B0400000000000000" pitchFamily="34" charset="-122"/>
                  <a:ea typeface=".萍方-简" panose="020B0400000000000000" pitchFamily="34" charset="-122"/>
                </a:rPr>
                <a:t>时间复杂度</a:t>
              </a:r>
              <a:endParaRPr lang="zh-CN" altLang="en-US" sz="32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flipH="1">
              <a:off x="422816" y="1032421"/>
              <a:ext cx="2340481" cy="0"/>
            </a:xfrm>
            <a:prstGeom prst="line">
              <a:avLst/>
            </a:prstGeom>
            <a:ln>
              <a:solidFill>
                <a:srgbClr val="969F98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834459" y="1934627"/>
            <a:ext cx="109426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一个算法中的语句执行次数称为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语句频度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或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时间频度。</a:t>
            </a:r>
            <a:r>
              <a:rPr lang="zh-CN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记为</a:t>
            </a:r>
            <a:r>
              <a:rPr lang="zh-CN" altLang="zh-CN" sz="28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T(n)。 </a:t>
            </a:r>
            <a:endParaRPr lang="zh-CN" altLang="zh-CN" sz="28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0" name="对话气泡: 矩形 9"/>
          <p:cNvSpPr/>
          <p:nvPr/>
        </p:nvSpPr>
        <p:spPr>
          <a:xfrm>
            <a:off x="5187666" y="992672"/>
            <a:ext cx="5617028" cy="523220"/>
          </a:xfrm>
          <a:prstGeom prst="wedgeRectCallout">
            <a:avLst>
              <a:gd name="adj1" fmla="val 16757"/>
              <a:gd name="adj2" fmla="val 1291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代表</a:t>
            </a:r>
            <a:r>
              <a:rPr lang="zh-CN" altLang="en-US" b="1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问题规模，</a:t>
            </a:r>
            <a:r>
              <a:rPr lang="zh-CN" altLang="en-US" dirty="0">
                <a:solidFill>
                  <a:schemeClr val="tx1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输入规模越大，运行时间可能越长</a:t>
            </a:r>
            <a:endParaRPr lang="zh-CN" altLang="en-US" dirty="0">
              <a:solidFill>
                <a:schemeClr val="tx1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395595" y="4008120"/>
            <a:ext cx="12350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f(n) </a:t>
            </a:r>
            <a:endParaRPr lang="zh-CN" altLang="zh-CN" sz="3200" b="1" i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5482247" y="3805893"/>
            <a:ext cx="10626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3"/>
          <p:cNvSpPr>
            <a:spLocks noChangeArrowheads="1"/>
          </p:cNvSpPr>
          <p:nvPr/>
        </p:nvSpPr>
        <p:spPr bwMode="auto">
          <a:xfrm>
            <a:off x="5482202" y="3136268"/>
            <a:ext cx="106261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T</a:t>
            </a:r>
            <a:r>
              <a:rPr lang="zh-CN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(n) </a:t>
            </a:r>
            <a:endParaRPr lang="zh-CN" altLang="zh-CN" sz="3200" b="1" i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0" name="Rectangle 3"/>
          <p:cNvSpPr>
            <a:spLocks noChangeArrowheads="1"/>
          </p:cNvSpPr>
          <p:nvPr/>
        </p:nvSpPr>
        <p:spPr bwMode="auto">
          <a:xfrm>
            <a:off x="6798006" y="3596693"/>
            <a:ext cx="25058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 dirty="0">
                <a:latin typeface=".萍方-简" panose="020B0400000000000000" pitchFamily="34" charset="-122"/>
                <a:ea typeface=".萍方-简" panose="020B0400000000000000" pitchFamily="34" charset="-122"/>
              </a:rPr>
              <a:t>= c 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常数</a:t>
            </a:r>
            <a:r>
              <a:rPr lang="en-US" altLang="zh-CN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zh-CN" sz="3200" b="1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44243" y="3596650"/>
            <a:ext cx="25058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当n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-&gt;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∞时，有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70958" y="4660438"/>
            <a:ext cx="10942655" cy="891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则称f(n)是T(n)的同数量级函数，记作T(n) = 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( f(n) )，它称为算法的渐进时间复杂度，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简称</a:t>
            </a:r>
            <a:r>
              <a:rPr lang="zh-CN" altLang="en-US" sz="3200" b="1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。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0" y="2458085"/>
            <a:ext cx="5396865" cy="6369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2458085"/>
            <a:ext cx="5391150" cy="494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34390" y="5620385"/>
            <a:ext cx="882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例如：</a:t>
            </a:r>
            <a:r>
              <a:rPr lang="en-US" altLang="zh-CN"/>
              <a:t>T(n) = 2n</a:t>
            </a:r>
            <a:r>
              <a:rPr lang="zh-CN" altLang="en-US"/>
              <a:t>，则</a:t>
            </a:r>
            <a:r>
              <a:rPr lang="en-US" altLang="zh-CN"/>
              <a:t>T(n) = 2 * n </a:t>
            </a:r>
            <a:r>
              <a:rPr lang="zh-CN" altLang="en-US"/>
              <a:t>，</a:t>
            </a:r>
            <a:r>
              <a:rPr lang="en-US" altLang="zh-CN"/>
              <a:t>T(n) = O(n)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10" grpId="0" bldLvl="0" animBg="1"/>
      <p:bldP spid="11" grpId="0" bldLvl="0" animBg="1"/>
      <p:bldP spid="28" grpId="0" bldLvl="0" animBg="1"/>
      <p:bldP spid="30" grpId="0" bldLvl="0" animBg="1"/>
      <p:bldP spid="32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7" name="矩形 6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76003" y="987931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评估算法的时间复杂度 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(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800" b="1" i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记法</a:t>
            </a:r>
            <a:r>
              <a:rPr lang="en-US" altLang="zh-CN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)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80034" y="1766228"/>
            <a:ext cx="82988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算法的时间复杂度用 </a:t>
            </a:r>
            <a:r>
              <a:rPr lang="zh-CN" altLang="en-US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符号</a:t>
            </a:r>
            <a:r>
              <a:rPr lang="en-US" altLang="zh-CN" sz="2400" b="1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en-US" altLang="zh-CN" sz="2400" dirty="0">
                <a:solidFill>
                  <a:srgbClr val="00B0F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 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表示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：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+mn-ea"/>
              </a:rPr>
              <a:t>其中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为数据输入量，这里表示算法的用时与输入量成正比，代表着一个算法的</a:t>
            </a:r>
            <a:r>
              <a:rPr lang="zh-CN" altLang="en-US" sz="2400" dirty="0">
                <a:solidFill>
                  <a:schemeClr val="accent1"/>
                </a:solidFill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最坏情况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的运行时间（上界）</a:t>
            </a:r>
            <a:endParaRPr lang="zh-CN" altLang="en-US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0034" y="4051723"/>
            <a:ext cx="82988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只有常数项的都记为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(1)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只保留最高阶项，如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+ 4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如果最高阶项的系数不是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，则将该系数改为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1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	</a:t>
            </a:r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如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(4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 +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2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 = 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O 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(</a:t>
            </a:r>
            <a:r>
              <a:rPr lang="en-US" altLang="zh-CN" sz="2400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n</a:t>
            </a:r>
            <a:r>
              <a:rPr lang="en-US" altLang="zh-CN" sz="2400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3</a:t>
            </a:r>
            <a:r>
              <a:rPr lang="en-US" altLang="zh-CN" sz="24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</a:rPr>
              <a:t>)</a:t>
            </a:r>
            <a:endParaRPr lang="en-US" altLang="zh-CN" sz="2400" dirty="0">
              <a:latin typeface=".萍方-简" panose="020B0400000000000000" pitchFamily="34" charset="-122"/>
              <a:ea typeface=".萍方-简" panose="020B0400000000000000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77273" y="316801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如何计算？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9780" y="5621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例如：</a:t>
            </a:r>
            <a:r>
              <a:rPr lang="en-US" altLang="zh-CN"/>
              <a:t>T(n) = 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2</a:t>
            </a:r>
            <a:r>
              <a:rPr lang="en-US" altLang="zh-CN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3 </a:t>
            </a:r>
            <a:r>
              <a:rPr lang="en-US" altLang="zh-CN"/>
              <a:t> 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+ 3</a:t>
            </a:r>
            <a:r>
              <a:rPr lang="en-US" altLang="zh-CN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2 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+ 1 = O(</a:t>
            </a:r>
            <a:r>
              <a:rPr lang="en-US" altLang="zh-CN" i="1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n</a:t>
            </a:r>
            <a:r>
              <a:rPr lang="en-US" altLang="zh-CN" baseline="30000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3</a:t>
            </a:r>
            <a:r>
              <a:rPr lang="en-US" altLang="zh-CN" dirty="0">
                <a:latin typeface=".萍方-简" panose="020B0400000000000000" pitchFamily="34" charset="-122"/>
                <a:ea typeface=".萍方-简" panose="020B0400000000000000" pitchFamily="34" charset="-122"/>
                <a:cs typeface="Times New Roman" panose="02020603050405020304" charset="0"/>
                <a:sym typeface="+mn-ea"/>
              </a:rPr>
              <a:t>)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24" name="矩形 23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612950" y="1076132"/>
            <a:ext cx="1070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.萍方-简" panose="020B0400000000000000" pitchFamily="34" charset="-122"/>
                <a:ea typeface=".萍方-简" panose="020B0400000000000000" pitchFamily="34" charset="-122"/>
              </a:rPr>
              <a:t>时间复杂度效率从快到慢的排序</a:t>
            </a:r>
            <a:endParaRPr lang="pt-BR" altLang="zh-CN" sz="24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9439" y="3422203"/>
            <a:ext cx="10685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.萍方-简" panose="020B0400000000000000" pitchFamily="34" charset="-122"/>
                <a:ea typeface=".萍方-简" panose="020B0400000000000000" pitchFamily="34" charset="-122"/>
              </a:rPr>
              <a:t>注意！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大</a:t>
            </a:r>
            <a:r>
              <a:rPr lang="en-US" altLang="zh-CN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O</a:t>
            </a:r>
            <a:r>
              <a:rPr lang="zh-CN" altLang="en-US" sz="2000" dirty="0">
                <a:latin typeface=".萍方-简" panose="020B0400000000000000" pitchFamily="34" charset="-122"/>
                <a:ea typeface=".萍方-简" panose="020B0400000000000000" pitchFamily="34" charset="-122"/>
              </a:rPr>
              <a:t>记法对数据量大的时候才会体现优势，并且丢失了原函数的一些信息，如：</a:t>
            </a:r>
            <a:endParaRPr lang="en-US" altLang="zh-CN" sz="2000" dirty="0"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4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𝑛𝑙𝑜𝑔𝑛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!)</m:t>
                      </m:r>
                    </m:oMath>
                  </m:oMathPara>
                </a14:m>
                <a:endParaRPr lang="zh-CN" altLang="en-US" sz="24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56" y="2017370"/>
                <a:ext cx="10495080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5" t="-132" r="3" b="1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+mj-ea"/>
                      </a:rPr>
                      <m:t>10000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𝑇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</m:d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𝑛</m:t>
                        </m:r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+mj-ea"/>
                          </a:rPr>
                          <m:t>2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+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+mj-ea"/>
                      </a:rPr>
                      <m:t>10</m:t>
                    </m:r>
                  </m:oMath>
                </a14:m>
                <a:r>
                  <a:rPr lang="zh-CN" altLang="en-US" sz="2800" dirty="0">
                    <a:latin typeface=".萍方-简" panose="020B0400000000000000" pitchFamily="34" charset="-122"/>
                    <a:ea typeface=".萍方-简" panose="020B0400000000000000" pitchFamily="34" charset="-122"/>
                  </a:rPr>
                  <a:t>对应下的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>
                  <a:latin typeface=".萍方-简" panose="020B0400000000000000" pitchFamily="34" charset="-122"/>
                  <a:ea typeface=".萍方-简" panose="020B0400000000000000" pitchFamily="34" charset="-122"/>
                </a:endParaRPr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150" y="4523289"/>
                <a:ext cx="9787095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2" t="-35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15" name="矩形 14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77273" y="710405"/>
            <a:ext cx="6079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大</a:t>
            </a:r>
            <a:r>
              <a:rPr lang="en-US" altLang="zh-CN" sz="2800" b="1" dirty="0">
                <a:solidFill>
                  <a:srgbClr val="7030A0"/>
                </a:solidFill>
              </a:rPr>
              <a:t>O</a:t>
            </a:r>
            <a:r>
              <a:rPr lang="zh-CN" altLang="en-US" sz="2800" b="1" dirty="0">
                <a:solidFill>
                  <a:srgbClr val="7030A0"/>
                </a:solidFill>
              </a:rPr>
              <a:t>记法练习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8153" y="1698285"/>
                <a:ext cx="1274787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41" t="-80" r="1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𝑙𝑜𝑔𝑛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253" y="3958991"/>
                <a:ext cx="2625969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6" t="-109" r="15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817" y="1571177"/>
                <a:ext cx="2108555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t="-51" r="7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10" y="1415821"/>
            <a:ext cx="3867151" cy="723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510" y="2918539"/>
            <a:ext cx="3848100" cy="2400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959" y="1349551"/>
            <a:ext cx="1866900" cy="106680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11499" y="0"/>
            <a:ext cx="11403228" cy="6858000"/>
            <a:chOff x="695325" y="0"/>
            <a:chExt cx="10801350" cy="6858000"/>
          </a:xfrm>
        </p:grpSpPr>
        <p:sp>
          <p:nvSpPr>
            <p:cNvPr id="9" name="矩形 8"/>
            <p:cNvSpPr/>
            <p:nvPr/>
          </p:nvSpPr>
          <p:spPr>
            <a:xfrm>
              <a:off x="7367432" y="0"/>
              <a:ext cx="3554568" cy="685800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  <a:effectLst>
              <a:outerShdw blurRad="127000" sx="101000" sy="101000" algn="ctr" rotWithShape="0">
                <a:srgbClr val="D5D7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695325" y="710406"/>
              <a:ext cx="10801350" cy="5437188"/>
            </a:xfrm>
            <a:prstGeom prst="rect">
              <a:avLst/>
            </a:prstGeom>
            <a:solidFill>
              <a:srgbClr val="FCFCFD"/>
            </a:solidFill>
            <a:ln>
              <a:noFill/>
            </a:ln>
            <a:effectLst>
              <a:outerShdw blurRad="254000" dist="38100" dir="5400000" algn="t" rotWithShape="0">
                <a:srgbClr val="969F9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.萍方-简" panose="020B0400000000000000" pitchFamily="34" charset="-122"/>
                <a:ea typeface=".萍方-简" panose="020B0400000000000000" pitchFamily="34" charset="-122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3898024" y="863034"/>
            <a:ext cx="439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7030A0"/>
                </a:solidFill>
                <a:latin typeface=".萍方-简" panose="020B0400000000000000" pitchFamily="34" charset="-122"/>
                <a:ea typeface=".萍方-简" panose="020B0400000000000000" pitchFamily="34" charset="-122"/>
              </a:rPr>
              <a:t>统计一个算法使用的时间</a:t>
            </a:r>
            <a:endParaRPr lang="zh-CN" altLang="en-US" sz="2800" b="1" dirty="0">
              <a:solidFill>
                <a:srgbClr val="7030A0"/>
              </a:solidFill>
              <a:latin typeface=".萍方-简" panose="020B0400000000000000" pitchFamily="34" charset="-122"/>
              <a:ea typeface=".萍方-简" panose="020B0400000000000000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3972" y="1422967"/>
            <a:ext cx="4124325" cy="4572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090" y="2543175"/>
            <a:ext cx="3533775" cy="177165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4.0.0"/>
</p:tagLst>
</file>

<file path=ppt/tags/tag10.xml><?xml version="1.0" encoding="utf-8"?>
<p:tagLst xmlns:p="http://schemas.openxmlformats.org/presentationml/2006/main">
  <p:tag name="PA" val="v4.0.0"/>
</p:tagLst>
</file>

<file path=ppt/tags/tag11.xml><?xml version="1.0" encoding="utf-8"?>
<p:tagLst xmlns:p="http://schemas.openxmlformats.org/presentationml/2006/main">
  <p:tag name="PA" val="v4.0.0"/>
</p:tagLst>
</file>

<file path=ppt/tags/tag12.xml><?xml version="1.0" encoding="utf-8"?>
<p:tagLst xmlns:p="http://schemas.openxmlformats.org/presentationml/2006/main">
  <p:tag name="PA" val="v4.0.0"/>
</p:tagLst>
</file>

<file path=ppt/tags/tag13.xml><?xml version="1.0" encoding="utf-8"?>
<p:tagLst xmlns:p="http://schemas.openxmlformats.org/presentationml/2006/main">
  <p:tag name="PA" val="v4.0.0"/>
</p:tagLst>
</file>

<file path=ppt/tags/tag2.xml><?xml version="1.0" encoding="utf-8"?>
<p:tagLst xmlns:p="http://schemas.openxmlformats.org/presentationml/2006/main">
  <p:tag name="PA" val="v4.0.0"/>
</p:tagLst>
</file>

<file path=ppt/tags/tag3.xml><?xml version="1.0" encoding="utf-8"?>
<p:tagLst xmlns:p="http://schemas.openxmlformats.org/presentationml/2006/main">
  <p:tag name="PA" val="v4.0.0"/>
</p:tagLst>
</file>

<file path=ppt/tags/tag4.xml><?xml version="1.0" encoding="utf-8"?>
<p:tagLst xmlns:p="http://schemas.openxmlformats.org/presentationml/2006/main">
  <p:tag name="PA" val="v4.0.0"/>
</p:tagLst>
</file>

<file path=ppt/tags/tag5.xml><?xml version="1.0" encoding="utf-8"?>
<p:tagLst xmlns:p="http://schemas.openxmlformats.org/presentationml/2006/main">
  <p:tag name="PA" val="v4.0.0"/>
</p:tagLst>
</file>

<file path=ppt/tags/tag6.xml><?xml version="1.0" encoding="utf-8"?>
<p:tagLst xmlns:p="http://schemas.openxmlformats.org/presentationml/2006/main">
  <p:tag name="TIMING" val="|0|0.4"/>
</p:tagLst>
</file>

<file path=ppt/tags/tag7.xml><?xml version="1.0" encoding="utf-8"?>
<p:tagLst xmlns:p="http://schemas.openxmlformats.org/presentationml/2006/main">
  <p:tag name="TIMING" val="|0.7|4.5|29.9"/>
</p:tagLst>
</file>

<file path=ppt/tags/tag8.xml><?xml version="1.0" encoding="utf-8"?>
<p:tagLst xmlns:p="http://schemas.openxmlformats.org/presentationml/2006/main">
  <p:tag name="KSO_WM_UNIT_PLACING_PICTURE_USER_VIEWPORT" val="{&quot;height&quot;:9444,&quot;width&quot;:11604}"/>
</p:tagLst>
</file>

<file path=ppt/tags/tag9.xml><?xml version="1.0" encoding="utf-8"?>
<p:tagLst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3318</Words>
  <Application>WPS 演示</Application>
  <PresentationFormat>宽屏</PresentationFormat>
  <Paragraphs>607</Paragraphs>
  <Slides>29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Arial</vt:lpstr>
      <vt:lpstr>宋体</vt:lpstr>
      <vt:lpstr>Wingdings</vt:lpstr>
      <vt:lpstr>.萍方-简</vt:lpstr>
      <vt:lpstr>Times New Roman</vt:lpstr>
      <vt:lpstr>Cambria Math</vt:lpstr>
      <vt:lpstr>微软雅黑</vt:lpstr>
      <vt:lpstr>Arial Unicode MS</vt:lpstr>
      <vt:lpstr>等线 Light</vt:lpstr>
      <vt:lpstr>Calibri Light</vt:lpstr>
      <vt:lpstr>等线</vt:lpstr>
      <vt:lpstr>Calibri</vt:lpstr>
      <vt:lpstr>Adobe 繁黑體 Std B</vt:lpstr>
      <vt:lpstr>黑体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Deng Sucheng</dc:creator>
  <cp:lastModifiedBy>giligili</cp:lastModifiedBy>
  <cp:revision>325</cp:revision>
  <dcterms:created xsi:type="dcterms:W3CDTF">2016-05-03T08:14:00Z</dcterms:created>
  <dcterms:modified xsi:type="dcterms:W3CDTF">2025-03-28T09:15:49Z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F57575AEF1F747D2B3BD8AA2A5BE857E</vt:lpwstr>
  </property>
</Properties>
</file>