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56"/>
  </p:notesMasterIdLst>
  <p:sldIdLst>
    <p:sldId id="371" r:id="rId4"/>
    <p:sldId id="378" r:id="rId5"/>
    <p:sldId id="372" r:id="rId6"/>
    <p:sldId id="373" r:id="rId7"/>
    <p:sldId id="267" r:id="rId8"/>
    <p:sldId id="346" r:id="rId9"/>
    <p:sldId id="370" r:id="rId10"/>
    <p:sldId id="347" r:id="rId11"/>
    <p:sldId id="351" r:id="rId12"/>
    <p:sldId id="469" r:id="rId13"/>
    <p:sldId id="470" r:id="rId14"/>
    <p:sldId id="374" r:id="rId15"/>
    <p:sldId id="341" r:id="rId16"/>
    <p:sldId id="270" r:id="rId17"/>
    <p:sldId id="340" r:id="rId18"/>
    <p:sldId id="375" r:id="rId19"/>
    <p:sldId id="350" r:id="rId20"/>
    <p:sldId id="355" r:id="rId21"/>
    <p:sldId id="369" r:id="rId22"/>
    <p:sldId id="376" r:id="rId23"/>
    <p:sldId id="360" r:id="rId24"/>
    <p:sldId id="345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444" r:id="rId34"/>
    <p:sldId id="443" r:id="rId35"/>
    <p:sldId id="445" r:id="rId36"/>
    <p:sldId id="446" r:id="rId37"/>
    <p:sldId id="447" r:id="rId38"/>
    <p:sldId id="448" r:id="rId39"/>
    <p:sldId id="449" r:id="rId40"/>
    <p:sldId id="451" r:id="rId41"/>
    <p:sldId id="452" r:id="rId42"/>
    <p:sldId id="453" r:id="rId43"/>
    <p:sldId id="454" r:id="rId44"/>
    <p:sldId id="455" r:id="rId45"/>
    <p:sldId id="456" r:id="rId46"/>
    <p:sldId id="457" r:id="rId47"/>
    <p:sldId id="458" r:id="rId48"/>
    <p:sldId id="459" r:id="rId49"/>
    <p:sldId id="461" r:id="rId50"/>
    <p:sldId id="460" r:id="rId51"/>
    <p:sldId id="462" r:id="rId52"/>
    <p:sldId id="467" r:id="rId53"/>
    <p:sldId id="465" r:id="rId54"/>
    <p:sldId id="411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4BDE4"/>
    <a:srgbClr val="6D3C91"/>
    <a:srgbClr val="7030A0"/>
    <a:srgbClr val="3F403E"/>
    <a:srgbClr val="B6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56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03:40:09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24575,'0'793'0,"1"-779"0,0 0 0,7 24 0,-5-23 0,0 0 0,0 18 0,-5 96 0,4 54 0,15-90 0,-17-90 0,1 0 0,-1 0 0,0 0 0,1 0 0,-1-1 0,1 1 0,0 0 0,0 0 0,0-1 0,0 1 0,1-1 0,-1 1 0,3 3 0,-2-5 0,-1 1 0,1-1 0,0 1 0,1-1 0,-1 0 0,0 0 0,0 0 0,0 0 0,1 0 0,-1 0 0,0 0 0,1-1 0,-1 1 0,1-1 0,-1 0 0,3 0 0,157 0 0,-63-3 0,-83 3 0,9 0 0,0 0 0,0 2 0,38 7 0,-33-4 0,0-1 0,0-2 0,0-1 0,33-4 0,5 2 0,392 1-1365,-445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03:40:1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24575,'1'-1'0,"-1"0"0,0 0 0,1 0 0,-1 1 0,1-1 0,-1 0 0,1 0 0,-1 1 0,1-1 0,0 0 0,-1 1 0,1-1 0,0 0 0,0 1 0,-1-1 0,1 1 0,0-1 0,0 1 0,0 0 0,1-1 0,23-9 0,-19 8 0,9-3 0,1 1 0,24-4 0,-2 1 0,94-10 0,-51-1 0,-47 10 0,-1 2 0,1 0 0,50-1 0,560 8-1365,-628-1-5461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03:40:12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24575,'66'1'0,"71"-3"0,-118-1 0,1-1 0,-1-2 0,0 0 0,20-9 0,-30 11 0,5-1 0,0 1 0,1 1 0,20-2 0,-20 3 0,0-1 0,-1 0 0,19-7 0,-19 6 0,1 0 0,-1 1 0,1 0 0,0 1 0,0 1 0,15 0 0,13-1 0,9-6 0,-38 5 0,0 0 0,17 0 0,-14 2 0,30-7 0,-31 5 0,33-3 0,116 6-1365,-149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322DC-5FCB-4F0D-93D9-807451E5E8E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1F297-A9A6-4A28-9421-18AB030D93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9BB-EA7B-49B5-BD33-BD073CA01B73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3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2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" name="PA_矩形 32"/>
          <p:cNvSpPr/>
          <p:nvPr>
            <p:custDataLst>
              <p:tags r:id="rId3"/>
            </p:custDataLst>
          </p:nvPr>
        </p:nvSpPr>
        <p:spPr>
          <a:xfrm>
            <a:off x="1329369" y="1344962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" name="PA_矩形 27"/>
          <p:cNvSpPr/>
          <p:nvPr>
            <p:custDataLst>
              <p:tags r:id="rId4"/>
            </p:custDataLst>
          </p:nvPr>
        </p:nvSpPr>
        <p:spPr>
          <a:xfrm>
            <a:off x="3114098" y="2396026"/>
            <a:ext cx="5963802" cy="1032974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" name="PA_文本框 26"/>
          <p:cNvSpPr txBox="1"/>
          <p:nvPr>
            <p:custDataLst>
              <p:tags r:id="rId5"/>
            </p:custDataLst>
          </p:nvPr>
        </p:nvSpPr>
        <p:spPr>
          <a:xfrm>
            <a:off x="5203519" y="3115748"/>
            <a:ext cx="1784985" cy="583565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lvl="0" algn="ctr" defTabSz="914400"/>
            <a:r>
              <a:rPr lang="zh-CN" altLang="en-US" sz="3200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浅谈 “栈”  </a:t>
            </a:r>
            <a:endParaRPr lang="en-US" altLang="zh-CN" sz="3200" dirty="0">
              <a:solidFill>
                <a:srgbClr val="3F403E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21" name="PA_文本框 20"/>
          <p:cNvSpPr txBox="1"/>
          <p:nvPr>
            <p:custDataLst>
              <p:tags r:id="rId6"/>
            </p:custDataLst>
          </p:nvPr>
        </p:nvSpPr>
        <p:spPr>
          <a:xfrm>
            <a:off x="5131633" y="1842028"/>
            <a:ext cx="1928734" cy="1107996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2024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32" name="PA_文本框 31"/>
          <p:cNvSpPr txBox="1"/>
          <p:nvPr>
            <p:custDataLst>
              <p:tags r:id="rId7"/>
            </p:custDataLst>
          </p:nvPr>
        </p:nvSpPr>
        <p:spPr>
          <a:xfrm>
            <a:off x="5235511" y="59634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主讲人：吴博雄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9"/>
          <a:srcRect r="74172"/>
          <a:stretch>
            <a:fillRect/>
          </a:stretch>
        </p:blipFill>
        <p:spPr>
          <a:xfrm>
            <a:off x="5631697" y="3996345"/>
            <a:ext cx="1008112" cy="100811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378493" y="4967878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1011" y="373264"/>
            <a:ext cx="3163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编程中的“栈”</a:t>
            </a:r>
          </a:p>
        </p:txBody>
      </p:sp>
      <p:sp>
        <p:nvSpPr>
          <p:cNvPr id="23" name="矩形 22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54090" y="5317186"/>
            <a:ext cx="4633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            </a:t>
            </a:r>
            <a:r>
              <a:rPr lang="zh-CN" altLang="en-US" sz="2400" dirty="0"/>
              <a:t>递归</a:t>
            </a:r>
          </a:p>
        </p:txBody>
      </p:sp>
      <p:sp>
        <p:nvSpPr>
          <p:cNvPr id="9" name="矩形 8"/>
          <p:cNvSpPr/>
          <p:nvPr/>
        </p:nvSpPr>
        <p:spPr>
          <a:xfrm>
            <a:off x="6367082" y="5317654"/>
            <a:ext cx="4633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                 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2050" name="Picture 2" descr="一张图学会python递归函数 - 知乎">
            <a:extLst>
              <a:ext uri="{FF2B5EF4-FFF2-40B4-BE49-F238E27FC236}">
                <a16:creationId xmlns:a16="http://schemas.microsoft.com/office/drawing/2014/main" id="{53BE4DCC-0C0E-4259-F739-39DFC7B50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4" y="1387278"/>
            <a:ext cx="8427944" cy="350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9615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1011" y="37326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算法中的“栈”</a:t>
            </a:r>
          </a:p>
        </p:txBody>
      </p:sp>
      <p:sp>
        <p:nvSpPr>
          <p:cNvPr id="23" name="矩形 22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40229" y="4906369"/>
            <a:ext cx="46331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实现深度优先遍历的关键在于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-apple-system"/>
              </a:rPr>
              <a:t>回溯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。所谓“回溯”，就是自后往前，追溯曾经走过的路径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6367082" y="5317654"/>
            <a:ext cx="4633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                 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3074" name="Picture 2" descr="在这里插入图片描述">
            <a:extLst>
              <a:ext uri="{FF2B5EF4-FFF2-40B4-BE49-F238E27FC236}">
                <a16:creationId xmlns:a16="http://schemas.microsoft.com/office/drawing/2014/main" id="{CA94AF17-1667-596E-8F84-C61903FAF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865" y="1897444"/>
            <a:ext cx="42481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E416DC2-714E-268A-B20D-BD0C854FA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545" y="967574"/>
            <a:ext cx="1958510" cy="3650296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01D5B366-8A6E-AA5E-ADBA-A8BF873C3D56}"/>
              </a:ext>
            </a:extLst>
          </p:cNvPr>
          <p:cNvGrpSpPr/>
          <p:nvPr/>
        </p:nvGrpSpPr>
        <p:grpSpPr>
          <a:xfrm>
            <a:off x="7500668" y="1344741"/>
            <a:ext cx="443520" cy="532080"/>
            <a:chOff x="7500668" y="1344741"/>
            <a:chExt cx="443520" cy="53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DDE97B82-A70F-DEE7-99E3-9C57E43A5268}"/>
                    </a:ext>
                  </a:extLst>
                </p14:cNvPr>
                <p14:cNvContentPartPr/>
                <p14:nvPr/>
              </p14:nvContentPartPr>
              <p14:xfrm>
                <a:off x="7500668" y="1371381"/>
                <a:ext cx="443520" cy="50544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DDE97B82-A70F-DEE7-99E3-9C57E43A526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91668" y="1362381"/>
                  <a:ext cx="46116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E970033B-3FD9-50F5-DCBB-C1DB4AB16D65}"/>
                    </a:ext>
                  </a:extLst>
                </p14:cNvPr>
                <p14:cNvContentPartPr/>
                <p14:nvPr/>
              </p14:nvContentPartPr>
              <p14:xfrm>
                <a:off x="7500668" y="1344741"/>
                <a:ext cx="437040" cy="4032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E970033B-3FD9-50F5-DCBB-C1DB4AB16D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91668" y="1335741"/>
                  <a:ext cx="454680" cy="5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6F9AC042-7ABB-7E1F-3E22-4E6013888CD6}"/>
                  </a:ext>
                </a:extLst>
              </p14:cNvPr>
              <p14:cNvContentPartPr/>
              <p14:nvPr/>
            </p14:nvContentPartPr>
            <p14:xfrm>
              <a:off x="7527308" y="1589901"/>
              <a:ext cx="383760" cy="471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6F9AC042-7ABB-7E1F-3E22-4E6013888C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8308" y="1581261"/>
                <a:ext cx="401400" cy="6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7492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33174" y="3075056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顺序栈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2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基于数组的顺序栈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Order Stack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58481" y="2008581"/>
            <a:ext cx="8215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一个栈的结构体至少需要些什么参数？</a:t>
            </a: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58481" y="2655495"/>
            <a:ext cx="8215312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栈顶</a:t>
            </a:r>
            <a:r>
              <a:rPr lang="en-US" altLang="zh-CN" sz="2000" dirty="0">
                <a:latin typeface="Adobe 黑体 Std R" pitchFamily="34" charset="-122"/>
                <a:ea typeface="Adobe 黑体 Std R" pitchFamily="34" charset="-122"/>
              </a:rPr>
              <a:t> top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存储元素 </a:t>
            </a:r>
            <a:r>
              <a:rPr lang="en-US" altLang="zh-CN" sz="2000" dirty="0" err="1">
                <a:latin typeface="Adobe 黑体 Std R" pitchFamily="34" charset="-122"/>
                <a:ea typeface="Adobe 黑体 Std R" pitchFamily="34" charset="-122"/>
              </a:rPr>
              <a:t>elem</a:t>
            </a: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 </a:t>
            </a:r>
            <a:endParaRPr lang="en-US" altLang="zh-CN" sz="2000" dirty="0">
              <a:latin typeface="Adobe 黑体 Std R" pitchFamily="34" charset="-122"/>
              <a:ea typeface="Adobe 黑体 Std R" pitchFamily="34" charset="-122"/>
            </a:endParaRP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栈的最大空间 </a:t>
            </a:r>
            <a:r>
              <a:rPr lang="en-US" altLang="zh-CN" sz="2000" dirty="0">
                <a:latin typeface="Adobe 黑体 Std R" pitchFamily="34" charset="-122"/>
                <a:ea typeface="Adobe 黑体 Std R" pitchFamily="34" charset="-122"/>
              </a:rPr>
              <a:t>size</a:t>
            </a:r>
          </a:p>
        </p:txBody>
      </p:sp>
      <p:pic>
        <p:nvPicPr>
          <p:cNvPr id="19" name="Picture 2" descr="http://www.nowamagic.net/librarys/images/201210/2012_10_08_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894" y="3053145"/>
            <a:ext cx="5395913" cy="32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062316" y="3719563"/>
            <a:ext cx="647382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//</a:t>
            </a:r>
            <a:r>
              <a:rPr lang="zh-CN" altLang="en-US" sz="2400" dirty="0"/>
              <a:t>顺序栈的结构体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typedef struct </a:t>
            </a:r>
            <a:r>
              <a:rPr lang="en-US" altLang="zh-CN" sz="2400" dirty="0" err="1"/>
              <a:t>SqStack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{</a:t>
            </a:r>
          </a:p>
          <a:p>
            <a:pPr eaLnBrk="1" hangingPunct="1"/>
            <a:r>
              <a:rPr lang="en-US" altLang="zh-CN" sz="2400" dirty="0"/>
              <a:t>     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	*</a:t>
            </a:r>
            <a:r>
              <a:rPr lang="en-US" altLang="zh-CN" sz="2400" dirty="0" err="1"/>
              <a:t>elem</a:t>
            </a:r>
            <a:r>
              <a:rPr lang="en-US" altLang="zh-CN" sz="2400" dirty="0"/>
              <a:t>;</a:t>
            </a:r>
          </a:p>
          <a:p>
            <a:pPr eaLnBrk="1" hangingPunct="1"/>
            <a:r>
              <a:rPr lang="en-US" altLang="zh-CN" sz="2400" dirty="0"/>
              <a:t>       int			top;      //</a:t>
            </a:r>
            <a:r>
              <a:rPr lang="zh-CN" altLang="en-US" sz="2400" dirty="0"/>
              <a:t>用于栈顶指针</a:t>
            </a:r>
          </a:p>
          <a:p>
            <a:pPr eaLnBrk="1" hangingPunct="1"/>
            <a:r>
              <a:rPr lang="en-US" altLang="zh-CN" sz="2400" dirty="0"/>
              <a:t>       int			size;     </a:t>
            </a:r>
          </a:p>
          <a:p>
            <a:pPr eaLnBrk="1" hangingPunct="1"/>
            <a:r>
              <a:rPr lang="en-US" altLang="zh-CN" sz="2400" dirty="0"/>
              <a:t>}</a:t>
            </a:r>
            <a:r>
              <a:rPr lang="en-US" altLang="zh-CN" sz="2400" dirty="0" err="1"/>
              <a:t>SqStack</a:t>
            </a:r>
            <a:r>
              <a:rPr lang="en-US" altLang="zh-CN" sz="2400" dirty="0"/>
              <a:t>;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29300" y="0"/>
            <a:ext cx="5092700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5325" y="710406"/>
            <a:ext cx="10801350" cy="54371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0028" y="5072673"/>
            <a:ext cx="472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顺序栈的基本操作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228136" y="3768093"/>
            <a:ext cx="184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904" y="2024587"/>
            <a:ext cx="7930191" cy="2380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顺序栈的缺陷</a:t>
            </a: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91164" y="1872930"/>
            <a:ext cx="8131175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需要事先确定存储空间大小</a:t>
            </a:r>
          </a:p>
        </p:txBody>
      </p:sp>
      <p:sp>
        <p:nvSpPr>
          <p:cNvPr id="15" name="矩形 14"/>
          <p:cNvSpPr/>
          <p:nvPr/>
        </p:nvSpPr>
        <p:spPr>
          <a:xfrm>
            <a:off x="1091164" y="4073845"/>
            <a:ext cx="8229817" cy="911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ym typeface="+mn-ea"/>
              </a:rPr>
              <a:t>解决方案之一：改用基于链表的链栈</a:t>
            </a:r>
            <a:endParaRPr lang="zh-CN" altLang="en-US" sz="2400" b="1" noProof="1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89654" y="307505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dirty="0">
                <a:solidFill>
                  <a:srgbClr val="FCFCFD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链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3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链栈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Link Stack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62125" y="239077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22288" y="1906588"/>
            <a:ext cx="8215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一个链栈需要些什么参数？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4451918" y="1613751"/>
            <a:ext cx="6586537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//</a:t>
            </a:r>
            <a:r>
              <a:rPr lang="zh-CN" altLang="en-US" sz="2400" dirty="0"/>
              <a:t>链式结构</a:t>
            </a:r>
          </a:p>
          <a:p>
            <a:pPr eaLnBrk="1" hangingPunct="1"/>
            <a:r>
              <a:rPr lang="en-US" altLang="zh-CN" sz="2400" dirty="0"/>
              <a:t>typedef  struct </a:t>
            </a:r>
            <a:r>
              <a:rPr lang="en-US" altLang="zh-CN" sz="2400" dirty="0" err="1"/>
              <a:t>StackNode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{</a:t>
            </a:r>
          </a:p>
          <a:p>
            <a:pPr eaLnBrk="1" hangingPunct="1"/>
            <a:r>
              <a:rPr lang="en-US" altLang="zh-CN" sz="2400" dirty="0"/>
              <a:t>	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data;</a:t>
            </a:r>
          </a:p>
          <a:p>
            <a:pPr eaLnBrk="1" hangingPunct="1"/>
            <a:r>
              <a:rPr lang="en-US" altLang="zh-CN" sz="2400" dirty="0"/>
              <a:t>	struct </a:t>
            </a:r>
            <a:r>
              <a:rPr lang="en-US" altLang="zh-CN" sz="2400" dirty="0" err="1"/>
              <a:t>StackNode</a:t>
            </a:r>
            <a:r>
              <a:rPr lang="en-US" altLang="zh-CN" sz="2400" dirty="0"/>
              <a:t> *next;	</a:t>
            </a:r>
          </a:p>
          <a:p>
            <a:pPr eaLnBrk="1" hangingPunct="1"/>
            <a:r>
              <a:rPr lang="en-US" altLang="zh-CN" sz="2400" dirty="0"/>
              <a:t>}</a:t>
            </a:r>
            <a:r>
              <a:rPr lang="en-US" altLang="zh-CN" sz="2400" dirty="0" err="1"/>
              <a:t>StackNode</a:t>
            </a:r>
            <a:r>
              <a:rPr lang="en-US" altLang="zh-CN" sz="2400" dirty="0"/>
              <a:t>, *</a:t>
            </a:r>
            <a:r>
              <a:rPr lang="en-US" altLang="zh-CN" sz="2400" dirty="0" err="1"/>
              <a:t>LinkStackPtr</a:t>
            </a:r>
            <a:r>
              <a:rPr lang="en-US" altLang="zh-CN" sz="2400" dirty="0"/>
              <a:t>;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typedef  struct  </a:t>
            </a:r>
            <a:r>
              <a:rPr lang="en-US" altLang="zh-CN" sz="2400" dirty="0" err="1"/>
              <a:t>LinkStack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{</a:t>
            </a:r>
          </a:p>
          <a:p>
            <a:pPr eaLnBrk="1" hangingPunct="1"/>
            <a:r>
              <a:rPr lang="en-US" altLang="zh-CN" sz="2400" dirty="0"/>
              <a:t>	</a:t>
            </a:r>
            <a:r>
              <a:rPr lang="en-US" altLang="zh-CN" sz="2400" dirty="0" err="1"/>
              <a:t>LinkStackPtr</a:t>
            </a:r>
            <a:r>
              <a:rPr lang="en-US" altLang="zh-CN" sz="2400" dirty="0"/>
              <a:t> 	 top;	  //</a:t>
            </a:r>
            <a:r>
              <a:rPr lang="zh-CN" altLang="en-US" sz="2400" dirty="0"/>
              <a:t>栈顶指针</a:t>
            </a:r>
          </a:p>
          <a:p>
            <a:pPr eaLnBrk="1" hangingPunct="1"/>
            <a:r>
              <a:rPr lang="en-US" altLang="zh-CN" sz="2400" dirty="0"/>
              <a:t>	int		 count;  //</a:t>
            </a:r>
            <a:r>
              <a:rPr lang="zh-CN" altLang="en-US" sz="2400" dirty="0"/>
              <a:t>栈中元素个数</a:t>
            </a:r>
          </a:p>
          <a:p>
            <a:pPr eaLnBrk="1" hangingPunct="1"/>
            <a:r>
              <a:rPr lang="en-US" altLang="zh-CN" sz="2400" dirty="0"/>
              <a:t>}</a:t>
            </a:r>
            <a:r>
              <a:rPr lang="en-US" altLang="zh-CN" sz="2400" dirty="0" err="1"/>
              <a:t>LinkStack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95325" y="668148"/>
            <a:ext cx="4700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链栈的入栈操作（</a:t>
            </a:r>
            <a:r>
              <a:rPr lang="en-US" altLang="zh-CN" sz="3200" b="1" dirty="0">
                <a:solidFill>
                  <a:srgbClr val="7030A0"/>
                </a:solidFill>
                <a:latin typeface="+mj-ea"/>
                <a:ea typeface="+mj-ea"/>
              </a:rPr>
              <a:t>Push</a:t>
            </a:r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）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87696" y="1388381"/>
            <a:ext cx="9175688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生成新结点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新节点的直接后继指向当前的栈顶结点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栈顶指针指向新结点</a:t>
            </a: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400" y="3734442"/>
            <a:ext cx="583913" cy="85090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328" y="4585342"/>
            <a:ext cx="1699313" cy="1054133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019" y="4585342"/>
            <a:ext cx="1708256" cy="104520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390" y="4542794"/>
            <a:ext cx="1323675" cy="10541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-0.13776 -1.48148E-6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95325" y="668148"/>
            <a:ext cx="4562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链栈的出栈操作（</a:t>
            </a:r>
            <a:r>
              <a:rPr lang="en-US" altLang="zh-CN" sz="3200" b="1" dirty="0">
                <a:solidFill>
                  <a:srgbClr val="7030A0"/>
                </a:solidFill>
                <a:latin typeface="+mj-ea"/>
                <a:ea typeface="+mj-ea"/>
              </a:rPr>
              <a:t>Pop</a:t>
            </a:r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）</a:t>
            </a: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743" y="5214025"/>
            <a:ext cx="583913" cy="8509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260" y="3691894"/>
            <a:ext cx="583913" cy="85090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328" y="4585342"/>
            <a:ext cx="1699313" cy="1054133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5019" y="4585342"/>
            <a:ext cx="1708256" cy="10452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1390" y="4542794"/>
            <a:ext cx="1323675" cy="1054133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487696" y="1388381"/>
            <a:ext cx="9175688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判断栈是否为空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P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指向栈顶结点，栈顶指针下移一位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使用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free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函数释放结点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P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688 -0.22176 L -0.49688 -0.10879 C -0.49688 -0.05856 -0.36016 0.00417 -0.24857 0.00417 L 3.75E-6 0.00417 " pathEditMode="relative" rAng="0" ptsTypes="AAAA">
                                      <p:cBhvr>
                                        <p:cTn id="10" dur="2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44" y="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-2.96296E-6 L 0.11537 0.00116 " pathEditMode="fixed" rAng="0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知识回顾</a:t>
            </a: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08395" y="1822301"/>
            <a:ext cx="6258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什么是线性表？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08395" y="4434589"/>
            <a:ext cx="7780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将具有“一对一”关系的数据“线性”地存储到物理空间中，这种存储结构就称为线性存储结构（简称线性表）。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CBEA9F7-9DEE-81AF-BB55-D577387C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773" y="673866"/>
            <a:ext cx="5505865" cy="322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76694" y="307505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栈的应用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4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常见的栈的应用</a:t>
            </a:r>
            <a:endParaRPr lang="en-US" altLang="zh-CN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52852" y="2222539"/>
            <a:ext cx="9082343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函数的调用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递归的实现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四则运算表达式的求值（四则运算计算器的实现）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29300" y="0"/>
            <a:ext cx="5092700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5325" y="692151"/>
            <a:ext cx="10801350" cy="54371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5325" y="772632"/>
            <a:ext cx="474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四则运算求值的步骤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32576" y="3210060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把后缀表达式进行运算得出结果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32576" y="2315960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把中缀表达式转化为后缀表达式</a:t>
            </a: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126435" y="1619932"/>
            <a:ext cx="6" cy="282760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262246" y="2242512"/>
            <a:ext cx="357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270535" y="3136612"/>
            <a:ext cx="35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2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四则运算表达式求值</a:t>
            </a: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5325" y="1544472"/>
            <a:ext cx="9082343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观察式子：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1+2       = 3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平时我们所用的四则运算表达式都是运算符在两个数字中间的，所以称这种表达式为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中缀表达式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。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70908" y="4211580"/>
            <a:ext cx="8131175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难点：需要判断括号匹配，需要判断加减乘除的优先级。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</a:rPr>
              <a:t>四则运算表达式求值</a:t>
            </a: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7300" y="1082807"/>
            <a:ext cx="9082343" cy="486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 2 +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运算符在两个数字之后的表达式为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后缀表达式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。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如果将式子「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+ ( 4 - 2 ) × 3 + 9 ÷ 3             = 15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转化为式子「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 4  2  -  3  × + 9  3  ÷ +           = 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？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12  + 3 ==15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12   3   +==15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和式子「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」比，式子「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」中两个数字中间运算符在式子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中都在两个数字之后出现，称式子「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」为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后缀表达式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。</a:t>
            </a:r>
          </a:p>
          <a:p>
            <a:pPr>
              <a:lnSpc>
                <a:spcPct val="200000"/>
              </a:lnSpc>
            </a:pP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5456" y="5863218"/>
            <a:ext cx="8396646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后缀表达式不需要考虑括号匹配、运算符优先级，简化运算。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步骤一：中缀表达式转后缀表达式</a:t>
            </a: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03" y="2018739"/>
            <a:ext cx="9079734" cy="344840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8512" y="200872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中缀表达式：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+ ( 4 - 2 ) × 3 + 9 ÷ 3</a:t>
            </a:r>
          </a:p>
        </p:txBody>
      </p:sp>
      <p:pic>
        <p:nvPicPr>
          <p:cNvPr id="45" name="图片 3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1" t="19379" r="78813" b="29398"/>
          <a:stretch>
            <a:fillRect/>
          </a:stretch>
        </p:blipFill>
        <p:spPr bwMode="auto">
          <a:xfrm>
            <a:off x="539750" y="1412875"/>
            <a:ext cx="1025525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右箭头 4"/>
          <p:cNvSpPr/>
          <p:nvPr/>
        </p:nvSpPr>
        <p:spPr>
          <a:xfrm>
            <a:off x="1692276" y="2420938"/>
            <a:ext cx="838200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47" name="文本框 7"/>
          <p:cNvSpPr txBox="1">
            <a:spLocks noChangeArrowheads="1"/>
          </p:cNvSpPr>
          <p:nvPr/>
        </p:nvSpPr>
        <p:spPr bwMode="auto">
          <a:xfrm>
            <a:off x="2266566" y="3772081"/>
            <a:ext cx="16271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</a:t>
            </a:r>
          </a:p>
        </p:txBody>
      </p:sp>
      <p:sp>
        <p:nvSpPr>
          <p:cNvPr id="48" name="矩形 47"/>
          <p:cNvSpPr/>
          <p:nvPr/>
        </p:nvSpPr>
        <p:spPr>
          <a:xfrm>
            <a:off x="7281863" y="1412875"/>
            <a:ext cx="1389062" cy="2676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49" name="矩形 48"/>
          <p:cNvSpPr/>
          <p:nvPr/>
        </p:nvSpPr>
        <p:spPr>
          <a:xfrm>
            <a:off x="5580063" y="1339850"/>
            <a:ext cx="2665412" cy="2449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50" name="图片 20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1" t="19379" r="78813" b="29398"/>
          <a:stretch>
            <a:fillRect/>
          </a:stretch>
        </p:blipFill>
        <p:spPr bwMode="auto">
          <a:xfrm>
            <a:off x="2591570" y="1412875"/>
            <a:ext cx="1025525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图片 2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9" t="8354" r="80051" b="29398"/>
          <a:stretch>
            <a:fillRect/>
          </a:stretch>
        </p:blipFill>
        <p:spPr bwMode="auto">
          <a:xfrm>
            <a:off x="4744653" y="1402564"/>
            <a:ext cx="1047750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文本框 25"/>
          <p:cNvSpPr txBox="1">
            <a:spLocks noChangeArrowheads="1"/>
          </p:cNvSpPr>
          <p:nvPr/>
        </p:nvSpPr>
        <p:spPr bwMode="auto">
          <a:xfrm>
            <a:off x="5043103" y="3385352"/>
            <a:ext cx="4937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</a:t>
            </a:r>
          </a:p>
        </p:txBody>
      </p:sp>
      <p:sp>
        <p:nvSpPr>
          <p:cNvPr id="53" name="文本框 27"/>
          <p:cNvSpPr txBox="1">
            <a:spLocks noChangeArrowheads="1"/>
          </p:cNvSpPr>
          <p:nvPr/>
        </p:nvSpPr>
        <p:spPr bwMode="auto">
          <a:xfrm>
            <a:off x="4312853" y="3779052"/>
            <a:ext cx="2033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</a:t>
            </a:r>
          </a:p>
        </p:txBody>
      </p:sp>
      <p:sp>
        <p:nvSpPr>
          <p:cNvPr id="54" name="右箭头 47"/>
          <p:cNvSpPr/>
          <p:nvPr/>
        </p:nvSpPr>
        <p:spPr>
          <a:xfrm>
            <a:off x="1619250" y="5156200"/>
            <a:ext cx="1225550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5" name="右箭头 48"/>
          <p:cNvSpPr/>
          <p:nvPr/>
        </p:nvSpPr>
        <p:spPr>
          <a:xfrm>
            <a:off x="4067175" y="5156200"/>
            <a:ext cx="1225550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6" name="右箭头 49"/>
          <p:cNvSpPr/>
          <p:nvPr/>
        </p:nvSpPr>
        <p:spPr>
          <a:xfrm>
            <a:off x="6443663" y="5229225"/>
            <a:ext cx="1223962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7" name="右箭头 50"/>
          <p:cNvSpPr/>
          <p:nvPr/>
        </p:nvSpPr>
        <p:spPr>
          <a:xfrm>
            <a:off x="3717864" y="2420938"/>
            <a:ext cx="972320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8" name="右箭头 51"/>
          <p:cNvSpPr/>
          <p:nvPr/>
        </p:nvSpPr>
        <p:spPr>
          <a:xfrm>
            <a:off x="5921290" y="2440026"/>
            <a:ext cx="903288" cy="29948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9" name="右箭头 52"/>
          <p:cNvSpPr/>
          <p:nvPr/>
        </p:nvSpPr>
        <p:spPr>
          <a:xfrm>
            <a:off x="-757238" y="5156200"/>
            <a:ext cx="1223963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60" name="图片 53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825" y="1410790"/>
            <a:ext cx="1066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文本框 54"/>
          <p:cNvSpPr txBox="1">
            <a:spLocks noChangeArrowheads="1"/>
          </p:cNvSpPr>
          <p:nvPr/>
        </p:nvSpPr>
        <p:spPr bwMode="auto">
          <a:xfrm>
            <a:off x="6651925" y="3715840"/>
            <a:ext cx="1508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2" name="文本框 55"/>
          <p:cNvSpPr txBox="1">
            <a:spLocks noChangeArrowheads="1"/>
          </p:cNvSpPr>
          <p:nvPr/>
        </p:nvSpPr>
        <p:spPr bwMode="auto">
          <a:xfrm>
            <a:off x="7228188" y="3355477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63" name="文本框 56"/>
          <p:cNvSpPr txBox="1">
            <a:spLocks noChangeArrowheads="1"/>
          </p:cNvSpPr>
          <p:nvPr/>
        </p:nvSpPr>
        <p:spPr bwMode="auto">
          <a:xfrm>
            <a:off x="7228188" y="2995115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</a:p>
        </p:txBody>
      </p:sp>
      <p:pic>
        <p:nvPicPr>
          <p:cNvPr id="64" name="图片 57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76700"/>
            <a:ext cx="1074737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文本框 58"/>
          <p:cNvSpPr txBox="1">
            <a:spLocks noChangeArrowheads="1"/>
          </p:cNvSpPr>
          <p:nvPr/>
        </p:nvSpPr>
        <p:spPr bwMode="auto">
          <a:xfrm>
            <a:off x="828675" y="5661025"/>
            <a:ext cx="38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</a:p>
        </p:txBody>
      </p:sp>
      <p:sp>
        <p:nvSpPr>
          <p:cNvPr id="66" name="文本框 59"/>
          <p:cNvSpPr txBox="1">
            <a:spLocks noChangeArrowheads="1"/>
          </p:cNvSpPr>
          <p:nvPr/>
        </p:nvSpPr>
        <p:spPr bwMode="auto">
          <a:xfrm>
            <a:off x="828675" y="6021388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67" name="文本框 60"/>
          <p:cNvSpPr txBox="1">
            <a:spLocks noChangeArrowheads="1"/>
          </p:cNvSpPr>
          <p:nvPr/>
        </p:nvSpPr>
        <p:spPr bwMode="auto">
          <a:xfrm>
            <a:off x="250825" y="6381750"/>
            <a:ext cx="1508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</a:t>
            </a:r>
            <a:endParaRPr lang="zh-CN" altLang="en-US" dirty="0"/>
          </a:p>
        </p:txBody>
      </p:sp>
      <p:pic>
        <p:nvPicPr>
          <p:cNvPr id="68" name="图片 61" descr="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4149725"/>
            <a:ext cx="1135063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文本框 62"/>
          <p:cNvSpPr txBox="1">
            <a:spLocks noChangeArrowheads="1"/>
          </p:cNvSpPr>
          <p:nvPr/>
        </p:nvSpPr>
        <p:spPr bwMode="auto">
          <a:xfrm>
            <a:off x="2700338" y="6453188"/>
            <a:ext cx="1506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</a:t>
            </a:r>
            <a:endParaRPr lang="zh-CN" altLang="en-US" dirty="0"/>
          </a:p>
        </p:txBody>
      </p:sp>
      <p:sp>
        <p:nvSpPr>
          <p:cNvPr id="70" name="文本框 63"/>
          <p:cNvSpPr txBox="1">
            <a:spLocks noChangeArrowheads="1"/>
          </p:cNvSpPr>
          <p:nvPr/>
        </p:nvSpPr>
        <p:spPr bwMode="auto">
          <a:xfrm>
            <a:off x="3276600" y="6092825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71" name="文本框 64"/>
          <p:cNvSpPr txBox="1">
            <a:spLocks noChangeArrowheads="1"/>
          </p:cNvSpPr>
          <p:nvPr/>
        </p:nvSpPr>
        <p:spPr bwMode="auto">
          <a:xfrm>
            <a:off x="3276600" y="5732463"/>
            <a:ext cx="3857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</a:p>
        </p:txBody>
      </p:sp>
      <p:sp>
        <p:nvSpPr>
          <p:cNvPr id="72" name="文本框 65"/>
          <p:cNvSpPr txBox="1">
            <a:spLocks noChangeArrowheads="1"/>
          </p:cNvSpPr>
          <p:nvPr/>
        </p:nvSpPr>
        <p:spPr bwMode="auto">
          <a:xfrm>
            <a:off x="3203575" y="5445125"/>
            <a:ext cx="3000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anose="02010600030101010101" pitchFamily="2" charset="-122"/>
              </a:rPr>
              <a:t>－</a:t>
            </a:r>
          </a:p>
        </p:txBody>
      </p:sp>
      <p:pic>
        <p:nvPicPr>
          <p:cNvPr id="73" name="图片 66" descr="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221163"/>
            <a:ext cx="1135063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文本框 67"/>
          <p:cNvSpPr txBox="1">
            <a:spLocks noChangeArrowheads="1"/>
          </p:cNvSpPr>
          <p:nvPr/>
        </p:nvSpPr>
        <p:spPr bwMode="auto">
          <a:xfrm>
            <a:off x="5076825" y="6453188"/>
            <a:ext cx="157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</a:t>
            </a:r>
            <a:endParaRPr lang="zh-CN" altLang="en-US" dirty="0"/>
          </a:p>
        </p:txBody>
      </p:sp>
      <p:sp>
        <p:nvSpPr>
          <p:cNvPr id="75" name="文本框 68"/>
          <p:cNvSpPr txBox="1">
            <a:spLocks noChangeArrowheads="1"/>
          </p:cNvSpPr>
          <p:nvPr/>
        </p:nvSpPr>
        <p:spPr bwMode="auto">
          <a:xfrm>
            <a:off x="5699125" y="6148388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76" name="文本框 69"/>
          <p:cNvSpPr txBox="1">
            <a:spLocks noChangeArrowheads="1"/>
          </p:cNvSpPr>
          <p:nvPr/>
        </p:nvSpPr>
        <p:spPr bwMode="auto">
          <a:xfrm>
            <a:off x="5724525" y="5805488"/>
            <a:ext cx="38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</a:p>
        </p:txBody>
      </p:sp>
      <p:sp>
        <p:nvSpPr>
          <p:cNvPr id="77" name="文本框 70"/>
          <p:cNvSpPr txBox="1">
            <a:spLocks noChangeArrowheads="1"/>
          </p:cNvSpPr>
          <p:nvPr/>
        </p:nvSpPr>
        <p:spPr bwMode="auto">
          <a:xfrm>
            <a:off x="5699125" y="5500688"/>
            <a:ext cx="2984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anose="02010600030101010101" pitchFamily="2" charset="-122"/>
              </a:rPr>
              <a:t>－</a:t>
            </a:r>
          </a:p>
        </p:txBody>
      </p:sp>
      <p:pic>
        <p:nvPicPr>
          <p:cNvPr id="78" name="图片 71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9" t="8354" r="80051" b="29398"/>
          <a:stretch>
            <a:fillRect/>
          </a:stretch>
        </p:blipFill>
        <p:spPr bwMode="auto">
          <a:xfrm>
            <a:off x="7669213" y="4148138"/>
            <a:ext cx="104775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文本框 72"/>
          <p:cNvSpPr txBox="1">
            <a:spLocks noChangeArrowheads="1"/>
          </p:cNvSpPr>
          <p:nvPr/>
        </p:nvSpPr>
        <p:spPr bwMode="auto">
          <a:xfrm>
            <a:off x="7956550" y="6092825"/>
            <a:ext cx="492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</a:t>
            </a:r>
          </a:p>
        </p:txBody>
      </p:sp>
      <p:sp>
        <p:nvSpPr>
          <p:cNvPr id="80" name="文本框 73"/>
          <p:cNvSpPr txBox="1">
            <a:spLocks noChangeArrowheads="1"/>
          </p:cNvSpPr>
          <p:nvPr/>
        </p:nvSpPr>
        <p:spPr bwMode="auto">
          <a:xfrm>
            <a:off x="7454900" y="6471722"/>
            <a:ext cx="157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2 -</a:t>
            </a:r>
            <a:endParaRPr lang="zh-CN" altLang="en-US" dirty="0"/>
          </a:p>
        </p:txBody>
      </p:sp>
      <p:sp>
        <p:nvSpPr>
          <p:cNvPr id="81" name="文本框 74"/>
          <p:cNvSpPr txBox="1">
            <a:spLocks noChangeArrowheads="1"/>
          </p:cNvSpPr>
          <p:nvPr/>
        </p:nvSpPr>
        <p:spPr bwMode="auto">
          <a:xfrm>
            <a:off x="250825" y="3716338"/>
            <a:ext cx="1627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/>
              <a:t>后缀表达式：</a:t>
            </a:r>
            <a:endParaRPr lang="en-US" altLang="zh-CN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8140251" y="66179"/>
            <a:ext cx="226853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1数字，直接输出.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2左括号，直接入栈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3右括号，将栈顶的运算符出栈，出栈再出栈，直到左括号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。括号不作输出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4运算符，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if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(优先级大于栈顶运算符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||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    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栈顶为左括号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)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入栈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else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{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栈顶的运算符出栈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继续比较新的栈顶运算符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(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一直递归下去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)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直到当前运算符大于栈顶运算符为止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最后将当前运算符入栈；</a:t>
            </a:r>
            <a:r>
              <a:rPr lang="en-US" altLang="zh-CN" sz="1200" dirty="0">
                <a:solidFill>
                  <a:srgbClr val="333333"/>
                </a:solidFill>
              </a:rPr>
              <a:t>	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5结束时把栈剩余数据出栈到空为止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/>
      <p:bldP spid="62" grpId="0"/>
      <p:bldP spid="63" grpId="0"/>
      <p:bldP spid="65" grpId="0"/>
      <p:bldP spid="66" grpId="0"/>
      <p:bldP spid="67" grpId="0"/>
      <p:bldP spid="69" grpId="0"/>
      <p:bldP spid="70" grpId="0"/>
      <p:bldP spid="71" grpId="0"/>
      <p:bldP spid="72" grpId="0"/>
      <p:bldP spid="74" grpId="0"/>
      <p:bldP spid="75" grpId="0"/>
      <p:bldP spid="76" grpId="0"/>
      <p:bldP spid="77" grpId="0"/>
      <p:bldP spid="79" grpId="0"/>
      <p:bldP spid="80" grpId="0"/>
      <p:bldP spid="8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8512" y="200872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中缀表达式：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+ ( 4 - 2 ) × 3 + 9 ÷ 3</a:t>
            </a:r>
          </a:p>
        </p:txBody>
      </p:sp>
      <p:sp>
        <p:nvSpPr>
          <p:cNvPr id="110" name="右箭头 52"/>
          <p:cNvSpPr/>
          <p:nvPr/>
        </p:nvSpPr>
        <p:spPr>
          <a:xfrm>
            <a:off x="-612775" y="2492375"/>
            <a:ext cx="1223963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11" name="图片 16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598613"/>
            <a:ext cx="106680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文本框 17"/>
          <p:cNvSpPr txBox="1">
            <a:spLocks noChangeArrowheads="1"/>
          </p:cNvSpPr>
          <p:nvPr/>
        </p:nvSpPr>
        <p:spPr bwMode="auto">
          <a:xfrm>
            <a:off x="539750" y="3716338"/>
            <a:ext cx="1416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2 -</a:t>
            </a:r>
            <a:endParaRPr lang="zh-CN" altLang="en-US" dirty="0"/>
          </a:p>
        </p:txBody>
      </p:sp>
      <p:sp>
        <p:nvSpPr>
          <p:cNvPr id="113" name="文本框 18"/>
          <p:cNvSpPr txBox="1">
            <a:spLocks noChangeArrowheads="1"/>
          </p:cNvSpPr>
          <p:nvPr/>
        </p:nvSpPr>
        <p:spPr bwMode="auto">
          <a:xfrm>
            <a:off x="1044575" y="3355975"/>
            <a:ext cx="371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114" name="文本框 19"/>
          <p:cNvSpPr txBox="1">
            <a:spLocks noChangeArrowheads="1"/>
          </p:cNvSpPr>
          <p:nvPr/>
        </p:nvSpPr>
        <p:spPr bwMode="auto">
          <a:xfrm>
            <a:off x="1063625" y="3052763"/>
            <a:ext cx="3397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×</a:t>
            </a:r>
          </a:p>
        </p:txBody>
      </p:sp>
      <p:sp>
        <p:nvSpPr>
          <p:cNvPr id="115" name="右箭头 20"/>
          <p:cNvSpPr/>
          <p:nvPr/>
        </p:nvSpPr>
        <p:spPr>
          <a:xfrm>
            <a:off x="1835150" y="2492375"/>
            <a:ext cx="920750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16" name="图片 21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1606297"/>
            <a:ext cx="1066800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文本框 22"/>
          <p:cNvSpPr txBox="1">
            <a:spLocks noChangeArrowheads="1"/>
          </p:cNvSpPr>
          <p:nvPr/>
        </p:nvSpPr>
        <p:spPr bwMode="auto">
          <a:xfrm>
            <a:off x="2642370" y="3789084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2-3</a:t>
            </a:r>
          </a:p>
        </p:txBody>
      </p:sp>
      <p:sp>
        <p:nvSpPr>
          <p:cNvPr id="118" name="文本框 23"/>
          <p:cNvSpPr txBox="1">
            <a:spLocks noChangeArrowheads="1"/>
          </p:cNvSpPr>
          <p:nvPr/>
        </p:nvSpPr>
        <p:spPr bwMode="auto">
          <a:xfrm>
            <a:off x="3164657" y="3357674"/>
            <a:ext cx="3714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+</a:t>
            </a:r>
          </a:p>
        </p:txBody>
      </p:sp>
      <p:sp>
        <p:nvSpPr>
          <p:cNvPr id="119" name="文本框 24"/>
          <p:cNvSpPr txBox="1">
            <a:spLocks noChangeArrowheads="1"/>
          </p:cNvSpPr>
          <p:nvPr/>
        </p:nvSpPr>
        <p:spPr bwMode="auto">
          <a:xfrm>
            <a:off x="3108325" y="3046160"/>
            <a:ext cx="3397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×</a:t>
            </a:r>
          </a:p>
        </p:txBody>
      </p:sp>
      <p:sp>
        <p:nvSpPr>
          <p:cNvPr id="120" name="右箭头 25"/>
          <p:cNvSpPr/>
          <p:nvPr/>
        </p:nvSpPr>
        <p:spPr>
          <a:xfrm>
            <a:off x="3860957" y="2501343"/>
            <a:ext cx="909638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21" name="图片 26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19" y="1555750"/>
            <a:ext cx="10572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文本框 27"/>
          <p:cNvSpPr txBox="1">
            <a:spLocks noChangeArrowheads="1"/>
          </p:cNvSpPr>
          <p:nvPr/>
        </p:nvSpPr>
        <p:spPr bwMode="auto">
          <a:xfrm>
            <a:off x="4576737" y="3779938"/>
            <a:ext cx="1611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23" name="文本框 28"/>
          <p:cNvSpPr txBox="1">
            <a:spLocks noChangeArrowheads="1"/>
          </p:cNvSpPr>
          <p:nvPr/>
        </p:nvSpPr>
        <p:spPr bwMode="auto">
          <a:xfrm>
            <a:off x="5133975" y="3347244"/>
            <a:ext cx="396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</a:t>
            </a:r>
          </a:p>
        </p:txBody>
      </p:sp>
      <p:sp>
        <p:nvSpPr>
          <p:cNvPr id="124" name="右箭头 29"/>
          <p:cNvSpPr/>
          <p:nvPr/>
        </p:nvSpPr>
        <p:spPr>
          <a:xfrm>
            <a:off x="5927088" y="2492375"/>
            <a:ext cx="850900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25" name="图片 30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1" y="1555750"/>
            <a:ext cx="10572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文本框 31"/>
          <p:cNvSpPr txBox="1">
            <a:spLocks noChangeArrowheads="1"/>
          </p:cNvSpPr>
          <p:nvPr/>
        </p:nvSpPr>
        <p:spPr bwMode="auto">
          <a:xfrm>
            <a:off x="6529388" y="3816705"/>
            <a:ext cx="1720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+9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27" name="文本框 32"/>
          <p:cNvSpPr txBox="1">
            <a:spLocks noChangeArrowheads="1"/>
          </p:cNvSpPr>
          <p:nvPr/>
        </p:nvSpPr>
        <p:spPr bwMode="auto">
          <a:xfrm>
            <a:off x="7172758" y="3347243"/>
            <a:ext cx="32416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+</a:t>
            </a:r>
          </a:p>
        </p:txBody>
      </p:sp>
      <p:sp>
        <p:nvSpPr>
          <p:cNvPr id="128" name="右箭头 33"/>
          <p:cNvSpPr/>
          <p:nvPr/>
        </p:nvSpPr>
        <p:spPr>
          <a:xfrm>
            <a:off x="-684213" y="5156200"/>
            <a:ext cx="1223963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29" name="图片 3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076700"/>
            <a:ext cx="1147762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文本框 36"/>
          <p:cNvSpPr txBox="1">
            <a:spLocks noChangeArrowheads="1"/>
          </p:cNvSpPr>
          <p:nvPr/>
        </p:nvSpPr>
        <p:spPr bwMode="auto">
          <a:xfrm>
            <a:off x="1042988" y="6021388"/>
            <a:ext cx="3730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131" name="文本框 37"/>
          <p:cNvSpPr txBox="1">
            <a:spLocks noChangeArrowheads="1"/>
          </p:cNvSpPr>
          <p:nvPr/>
        </p:nvSpPr>
        <p:spPr bwMode="auto">
          <a:xfrm>
            <a:off x="128587" y="6391314"/>
            <a:ext cx="2316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+9 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32" name="右箭头 38"/>
          <p:cNvSpPr/>
          <p:nvPr/>
        </p:nvSpPr>
        <p:spPr>
          <a:xfrm>
            <a:off x="1763713" y="5156200"/>
            <a:ext cx="1223962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33" name="图片 39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75" y="4076700"/>
            <a:ext cx="10826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文本框 41"/>
          <p:cNvSpPr txBox="1">
            <a:spLocks noChangeArrowheads="1"/>
          </p:cNvSpPr>
          <p:nvPr/>
        </p:nvSpPr>
        <p:spPr bwMode="auto">
          <a:xfrm>
            <a:off x="3490913" y="56610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÷</a:t>
            </a:r>
          </a:p>
        </p:txBody>
      </p:sp>
      <p:sp>
        <p:nvSpPr>
          <p:cNvPr id="135" name="文本框 42"/>
          <p:cNvSpPr txBox="1">
            <a:spLocks noChangeArrowheads="1"/>
          </p:cNvSpPr>
          <p:nvPr/>
        </p:nvSpPr>
        <p:spPr bwMode="auto">
          <a:xfrm>
            <a:off x="3492500" y="6021388"/>
            <a:ext cx="3730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136" name="文本框 43"/>
          <p:cNvSpPr txBox="1">
            <a:spLocks noChangeArrowheads="1"/>
          </p:cNvSpPr>
          <p:nvPr/>
        </p:nvSpPr>
        <p:spPr bwMode="auto">
          <a:xfrm>
            <a:off x="2844800" y="6381750"/>
            <a:ext cx="19891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+9 3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37" name="右箭头 44"/>
          <p:cNvSpPr/>
          <p:nvPr/>
        </p:nvSpPr>
        <p:spPr>
          <a:xfrm>
            <a:off x="4211638" y="5156200"/>
            <a:ext cx="1223962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38" name="图片 45" descr="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149725"/>
            <a:ext cx="947738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文本框 46"/>
          <p:cNvSpPr txBox="1">
            <a:spLocks noChangeArrowheads="1"/>
          </p:cNvSpPr>
          <p:nvPr/>
        </p:nvSpPr>
        <p:spPr bwMode="auto">
          <a:xfrm>
            <a:off x="4779962" y="6444218"/>
            <a:ext cx="2563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+9 3÷ +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40" name="文本框 35"/>
          <p:cNvSpPr txBox="1">
            <a:spLocks noChangeArrowheads="1"/>
          </p:cNvSpPr>
          <p:nvPr/>
        </p:nvSpPr>
        <p:spPr bwMode="auto">
          <a:xfrm>
            <a:off x="1044575" y="56610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÷</a:t>
            </a: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8369299" y="239185"/>
            <a:ext cx="226853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一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.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数字，直接输出.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二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.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左括号，直接入栈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三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.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右括号，将栈顶的运算符出栈，出栈再出栈，直到左括号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。括号不作输出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四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.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运算符，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if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(优先级大于栈顶运算符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||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    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栈顶为左括号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)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入栈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else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{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栈顶的运算符出栈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继续比较新的栈顶运算符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(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一直递归下去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)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直到当前运算符大于栈顶运算符为止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最后将当前运算符入栈；</a:t>
            </a:r>
            <a:r>
              <a:rPr lang="en-US" altLang="zh-CN" sz="1200" dirty="0">
                <a:solidFill>
                  <a:srgbClr val="333333"/>
                </a:solidFill>
              </a:rPr>
              <a:t>	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五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.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结束时把栈剩余数据出栈到空为止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2" grpId="0"/>
      <p:bldP spid="113" grpId="0"/>
      <p:bldP spid="114" grpId="0"/>
      <p:bldP spid="115" grpId="0" animBg="1"/>
      <p:bldP spid="117" grpId="0"/>
      <p:bldP spid="118" grpId="0"/>
      <p:bldP spid="119" grpId="0"/>
      <p:bldP spid="120" grpId="0" animBg="1"/>
      <p:bldP spid="122" grpId="0"/>
      <p:bldP spid="123" grpId="0"/>
      <p:bldP spid="124" grpId="0" animBg="1"/>
      <p:bldP spid="126" grpId="0"/>
      <p:bldP spid="127" grpId="0"/>
      <p:bldP spid="128" grpId="0" animBg="1"/>
      <p:bldP spid="130" grpId="0"/>
      <p:bldP spid="131" grpId="0"/>
      <p:bldP spid="132" grpId="0" animBg="1"/>
      <p:bldP spid="134" grpId="0"/>
      <p:bldP spid="135" grpId="0"/>
      <p:bldP spid="136" grpId="0"/>
      <p:bldP spid="137" grpId="0" animBg="1"/>
      <p:bldP spid="139" grpId="0"/>
      <p:bldP spid="1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步骤二：后缀表达式的运算</a:t>
            </a: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9309" y="1721668"/>
            <a:ext cx="9082343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规则：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(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用栈来进出运算的数字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从左到右遍历后缀表达式的每一个数字和符号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若是数字，则进栈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3.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若是符号，则把处于栈顶的两个数字出栈，进行运算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4.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运算结果进栈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5.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直到获得最终结果</a:t>
            </a:r>
          </a:p>
          <a:p>
            <a:pPr>
              <a:lnSpc>
                <a:spcPct val="200000"/>
              </a:lnSpc>
            </a:pP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8512" y="200872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对于后缀表达式：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4 2 - 3 × + 9 3 ÷ +</a:t>
            </a:r>
          </a:p>
        </p:txBody>
      </p:sp>
      <p:pic>
        <p:nvPicPr>
          <p:cNvPr id="120" name="图片 6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52513"/>
            <a:ext cx="10287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文本框 7"/>
          <p:cNvSpPr txBox="1">
            <a:spLocks noChangeArrowheads="1"/>
          </p:cNvSpPr>
          <p:nvPr/>
        </p:nvSpPr>
        <p:spPr bwMode="auto">
          <a:xfrm>
            <a:off x="466725" y="3068638"/>
            <a:ext cx="1398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start</a:t>
            </a:r>
          </a:p>
        </p:txBody>
      </p:sp>
      <p:sp>
        <p:nvSpPr>
          <p:cNvPr id="122" name="右箭头 52"/>
          <p:cNvSpPr/>
          <p:nvPr/>
        </p:nvSpPr>
        <p:spPr>
          <a:xfrm>
            <a:off x="1692275" y="1916113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23" name="图片 8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979488"/>
            <a:ext cx="11477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文本框 9"/>
          <p:cNvSpPr txBox="1">
            <a:spLocks noChangeArrowheads="1"/>
          </p:cNvSpPr>
          <p:nvPr/>
        </p:nvSpPr>
        <p:spPr bwMode="auto">
          <a:xfrm>
            <a:off x="2771775" y="3140075"/>
            <a:ext cx="1398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</a:t>
            </a:r>
          </a:p>
        </p:txBody>
      </p:sp>
      <p:sp>
        <p:nvSpPr>
          <p:cNvPr id="125" name="右箭头 10"/>
          <p:cNvSpPr/>
          <p:nvPr/>
        </p:nvSpPr>
        <p:spPr>
          <a:xfrm>
            <a:off x="3997325" y="1916113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126" name="文本框 11"/>
          <p:cNvSpPr txBox="1">
            <a:spLocks noChangeArrowheads="1"/>
          </p:cNvSpPr>
          <p:nvPr/>
        </p:nvSpPr>
        <p:spPr bwMode="auto">
          <a:xfrm>
            <a:off x="3348038" y="2708275"/>
            <a:ext cx="341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6</a:t>
            </a:r>
          </a:p>
        </p:txBody>
      </p:sp>
      <p:pic>
        <p:nvPicPr>
          <p:cNvPr id="127" name="图片 12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981075"/>
            <a:ext cx="11112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文本框 13"/>
          <p:cNvSpPr txBox="1">
            <a:spLocks noChangeArrowheads="1"/>
          </p:cNvSpPr>
          <p:nvPr/>
        </p:nvSpPr>
        <p:spPr bwMode="auto">
          <a:xfrm>
            <a:off x="5076825" y="3140075"/>
            <a:ext cx="1397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6 4</a:t>
            </a:r>
          </a:p>
        </p:txBody>
      </p:sp>
      <p:sp>
        <p:nvSpPr>
          <p:cNvPr id="129" name="文本框 14"/>
          <p:cNvSpPr txBox="1">
            <a:spLocks noChangeArrowheads="1"/>
          </p:cNvSpPr>
          <p:nvPr/>
        </p:nvSpPr>
        <p:spPr bwMode="auto">
          <a:xfrm>
            <a:off x="5580063" y="2781300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sp>
        <p:nvSpPr>
          <p:cNvPr id="130" name="文本框 15"/>
          <p:cNvSpPr txBox="1">
            <a:spLocks noChangeArrowheads="1"/>
          </p:cNvSpPr>
          <p:nvPr/>
        </p:nvSpPr>
        <p:spPr bwMode="auto">
          <a:xfrm>
            <a:off x="5580063" y="2420938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4</a:t>
            </a:r>
          </a:p>
        </p:txBody>
      </p:sp>
      <p:pic>
        <p:nvPicPr>
          <p:cNvPr id="131" name="图片 16" descr="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08050"/>
            <a:ext cx="1104900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右箭头 17"/>
          <p:cNvSpPr/>
          <p:nvPr/>
        </p:nvSpPr>
        <p:spPr>
          <a:xfrm>
            <a:off x="6300788" y="1989138"/>
            <a:ext cx="1223962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133" name="文本框 18"/>
          <p:cNvSpPr txBox="1">
            <a:spLocks noChangeArrowheads="1"/>
          </p:cNvSpPr>
          <p:nvPr/>
        </p:nvSpPr>
        <p:spPr bwMode="auto">
          <a:xfrm>
            <a:off x="7885113" y="2781300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sp>
        <p:nvSpPr>
          <p:cNvPr id="134" name="文本框 19"/>
          <p:cNvSpPr txBox="1">
            <a:spLocks noChangeArrowheads="1"/>
          </p:cNvSpPr>
          <p:nvPr/>
        </p:nvSpPr>
        <p:spPr bwMode="auto">
          <a:xfrm>
            <a:off x="7885113" y="2492375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4</a:t>
            </a:r>
          </a:p>
        </p:txBody>
      </p:sp>
      <p:sp>
        <p:nvSpPr>
          <p:cNvPr id="135" name="文本框 20"/>
          <p:cNvSpPr txBox="1">
            <a:spLocks noChangeArrowheads="1"/>
          </p:cNvSpPr>
          <p:nvPr/>
        </p:nvSpPr>
        <p:spPr bwMode="auto">
          <a:xfrm>
            <a:off x="7885113" y="2132013"/>
            <a:ext cx="341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136" name="文本框 21"/>
          <p:cNvSpPr txBox="1">
            <a:spLocks noChangeArrowheads="1"/>
          </p:cNvSpPr>
          <p:nvPr/>
        </p:nvSpPr>
        <p:spPr bwMode="auto">
          <a:xfrm>
            <a:off x="7451725" y="3213100"/>
            <a:ext cx="1398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6 4 2</a:t>
            </a:r>
          </a:p>
        </p:txBody>
      </p:sp>
      <p:sp>
        <p:nvSpPr>
          <p:cNvPr id="137" name="右箭头 22"/>
          <p:cNvSpPr/>
          <p:nvPr/>
        </p:nvSpPr>
        <p:spPr>
          <a:xfrm>
            <a:off x="-900113" y="5013325"/>
            <a:ext cx="1223963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38" name="图片 23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075113"/>
            <a:ext cx="1117600" cy="251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文本框 24"/>
          <p:cNvSpPr txBox="1">
            <a:spLocks noChangeArrowheads="1"/>
          </p:cNvSpPr>
          <p:nvPr/>
        </p:nvSpPr>
        <p:spPr bwMode="auto">
          <a:xfrm>
            <a:off x="395288" y="6451600"/>
            <a:ext cx="13985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6 4 2 </a:t>
            </a:r>
            <a:r>
              <a:rPr lang="en-US" altLang="zh-CN">
                <a:latin typeface="宋体" panose="02010600030101010101" pitchFamily="2" charset="-122"/>
              </a:rPr>
              <a:t>－</a:t>
            </a:r>
          </a:p>
        </p:txBody>
      </p:sp>
      <p:sp>
        <p:nvSpPr>
          <p:cNvPr id="140" name="文本框 25"/>
          <p:cNvSpPr txBox="1">
            <a:spLocks noChangeArrowheads="1"/>
          </p:cNvSpPr>
          <p:nvPr/>
        </p:nvSpPr>
        <p:spPr bwMode="auto">
          <a:xfrm>
            <a:off x="900113" y="6091238"/>
            <a:ext cx="341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sp>
        <p:nvSpPr>
          <p:cNvPr id="141" name="文本框 26"/>
          <p:cNvSpPr txBox="1">
            <a:spLocks noChangeArrowheads="1"/>
          </p:cNvSpPr>
          <p:nvPr/>
        </p:nvSpPr>
        <p:spPr bwMode="auto">
          <a:xfrm>
            <a:off x="900113" y="5730875"/>
            <a:ext cx="341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2" name="文本框 27"/>
          <p:cNvSpPr txBox="1">
            <a:spLocks noChangeArrowheads="1"/>
          </p:cNvSpPr>
          <p:nvPr/>
        </p:nvSpPr>
        <p:spPr bwMode="auto">
          <a:xfrm>
            <a:off x="468313" y="3717925"/>
            <a:ext cx="11953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4-2</a:t>
            </a:r>
          </a:p>
        </p:txBody>
      </p:sp>
      <p:cxnSp>
        <p:nvCxnSpPr>
          <p:cNvPr id="143" name="直接箭头连接符 142"/>
          <p:cNvCxnSpPr>
            <a:stCxn id="142" idx="2"/>
          </p:cNvCxnSpPr>
          <p:nvPr/>
        </p:nvCxnSpPr>
        <p:spPr>
          <a:xfrm>
            <a:off x="1066800" y="4113213"/>
            <a:ext cx="49213" cy="14033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右箭头 29"/>
          <p:cNvSpPr/>
          <p:nvPr/>
        </p:nvSpPr>
        <p:spPr>
          <a:xfrm>
            <a:off x="1619250" y="5013325"/>
            <a:ext cx="1225550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45" name="图片 30" descr="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035425"/>
            <a:ext cx="1193800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文本框 31"/>
          <p:cNvSpPr txBox="1">
            <a:spLocks noChangeArrowheads="1"/>
          </p:cNvSpPr>
          <p:nvPr/>
        </p:nvSpPr>
        <p:spPr bwMode="auto">
          <a:xfrm>
            <a:off x="3348038" y="6092825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sp>
        <p:nvSpPr>
          <p:cNvPr id="147" name="文本框 32"/>
          <p:cNvSpPr txBox="1">
            <a:spLocks noChangeArrowheads="1"/>
          </p:cNvSpPr>
          <p:nvPr/>
        </p:nvSpPr>
        <p:spPr bwMode="auto">
          <a:xfrm>
            <a:off x="3348038" y="5805488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148" name="文本框 33"/>
          <p:cNvSpPr txBox="1">
            <a:spLocks noChangeArrowheads="1"/>
          </p:cNvSpPr>
          <p:nvPr/>
        </p:nvSpPr>
        <p:spPr bwMode="auto">
          <a:xfrm>
            <a:off x="3348038" y="5445125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3</a:t>
            </a:r>
          </a:p>
        </p:txBody>
      </p:sp>
      <p:sp>
        <p:nvSpPr>
          <p:cNvPr id="149" name="文本框 34"/>
          <p:cNvSpPr txBox="1">
            <a:spLocks noChangeArrowheads="1"/>
          </p:cNvSpPr>
          <p:nvPr/>
        </p:nvSpPr>
        <p:spPr bwMode="auto">
          <a:xfrm>
            <a:off x="2844800" y="6453188"/>
            <a:ext cx="139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</a:t>
            </a:r>
            <a:r>
              <a:rPr lang="en-US" altLang="zh-CN" dirty="0">
                <a:cs typeface="Arial" panose="020B0604020202020204" pitchFamily="34" charset="0"/>
              </a:rPr>
              <a:t>- 3</a:t>
            </a:r>
          </a:p>
        </p:txBody>
      </p:sp>
      <p:sp>
        <p:nvSpPr>
          <p:cNvPr id="150" name="右箭头 35"/>
          <p:cNvSpPr/>
          <p:nvPr/>
        </p:nvSpPr>
        <p:spPr>
          <a:xfrm>
            <a:off x="4068763" y="5084763"/>
            <a:ext cx="1223962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51" name="图片 36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103688"/>
            <a:ext cx="11842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文本框 37"/>
          <p:cNvSpPr txBox="1">
            <a:spLocks noChangeArrowheads="1"/>
          </p:cNvSpPr>
          <p:nvPr/>
        </p:nvSpPr>
        <p:spPr bwMode="auto">
          <a:xfrm>
            <a:off x="5364163" y="3571875"/>
            <a:ext cx="119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3×2</a:t>
            </a:r>
          </a:p>
        </p:txBody>
      </p:sp>
      <p:cxnSp>
        <p:nvCxnSpPr>
          <p:cNvPr id="153" name="直接箭头连接符 152"/>
          <p:cNvCxnSpPr>
            <a:stCxn id="142" idx="2"/>
          </p:cNvCxnSpPr>
          <p:nvPr/>
        </p:nvCxnSpPr>
        <p:spPr>
          <a:xfrm>
            <a:off x="5940425" y="3932238"/>
            <a:ext cx="49213" cy="14033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4" name="文本框 39"/>
          <p:cNvSpPr txBox="1">
            <a:spLocks noChangeArrowheads="1"/>
          </p:cNvSpPr>
          <p:nvPr/>
        </p:nvSpPr>
        <p:spPr bwMode="auto">
          <a:xfrm>
            <a:off x="5826125" y="5751513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55" name="文本框 41"/>
          <p:cNvSpPr txBox="1">
            <a:spLocks noChangeArrowheads="1"/>
          </p:cNvSpPr>
          <p:nvPr/>
        </p:nvSpPr>
        <p:spPr bwMode="auto">
          <a:xfrm>
            <a:off x="5795963" y="6092825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sp>
        <p:nvSpPr>
          <p:cNvPr id="156" name="文本框 42"/>
          <p:cNvSpPr txBox="1">
            <a:spLocks noChangeArrowheads="1"/>
          </p:cNvSpPr>
          <p:nvPr/>
        </p:nvSpPr>
        <p:spPr bwMode="auto">
          <a:xfrm>
            <a:off x="5221288" y="6453188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</a:t>
            </a:r>
            <a:r>
              <a:rPr lang="en-US" altLang="zh-CN" dirty="0">
                <a:cs typeface="Arial" panose="020B0604020202020204" pitchFamily="34" charset="0"/>
              </a:rPr>
              <a:t>- 3 ×</a:t>
            </a:r>
          </a:p>
        </p:txBody>
      </p:sp>
      <p:sp>
        <p:nvSpPr>
          <p:cNvPr id="157" name="右箭头 43"/>
          <p:cNvSpPr/>
          <p:nvPr/>
        </p:nvSpPr>
        <p:spPr>
          <a:xfrm>
            <a:off x="6516688" y="5084763"/>
            <a:ext cx="1223962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58" name="图片 4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005263"/>
            <a:ext cx="114300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文本框 45"/>
          <p:cNvSpPr txBox="1">
            <a:spLocks noChangeArrowheads="1"/>
          </p:cNvSpPr>
          <p:nvPr/>
        </p:nvSpPr>
        <p:spPr bwMode="auto">
          <a:xfrm>
            <a:off x="7526338" y="6524625"/>
            <a:ext cx="1781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</a:t>
            </a:r>
            <a:r>
              <a:rPr lang="en-US" altLang="zh-CN" dirty="0">
                <a:cs typeface="Arial" panose="020B0604020202020204" pitchFamily="34" charset="0"/>
              </a:rPr>
              <a:t>- 3 ×+</a:t>
            </a:r>
          </a:p>
        </p:txBody>
      </p:sp>
      <p:sp>
        <p:nvSpPr>
          <p:cNvPr id="160" name="文本框 46"/>
          <p:cNvSpPr txBox="1">
            <a:spLocks noChangeArrowheads="1"/>
          </p:cNvSpPr>
          <p:nvPr/>
        </p:nvSpPr>
        <p:spPr bwMode="auto">
          <a:xfrm>
            <a:off x="7740650" y="3573463"/>
            <a:ext cx="11969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6+6</a:t>
            </a:r>
          </a:p>
        </p:txBody>
      </p:sp>
      <p:cxnSp>
        <p:nvCxnSpPr>
          <p:cNvPr id="161" name="直接箭头连接符 160"/>
          <p:cNvCxnSpPr>
            <a:stCxn id="142" idx="2"/>
          </p:cNvCxnSpPr>
          <p:nvPr/>
        </p:nvCxnSpPr>
        <p:spPr>
          <a:xfrm>
            <a:off x="8362950" y="3916363"/>
            <a:ext cx="50800" cy="14033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2" name="文本框 48"/>
          <p:cNvSpPr txBox="1">
            <a:spLocks noChangeArrowheads="1"/>
          </p:cNvSpPr>
          <p:nvPr/>
        </p:nvSpPr>
        <p:spPr bwMode="auto">
          <a:xfrm>
            <a:off x="8102600" y="6094413"/>
            <a:ext cx="4937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853120" y="79791"/>
            <a:ext cx="18600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F403E"/>
                </a:solidFill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dirty="0">
                <a:solidFill>
                  <a:srgbClr val="3F403E"/>
                </a:solidFill>
                <a:latin typeface="黑体" panose="02010609060101010101" charset="-122"/>
                <a:ea typeface="黑体" panose="02010609060101010101" charset="-122"/>
              </a:rPr>
              <a:t>数字，则入栈</a:t>
            </a:r>
          </a:p>
          <a:p>
            <a:endParaRPr lang="en-US" altLang="zh-CN" dirty="0">
              <a:solidFill>
                <a:srgbClr val="3F403E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dirty="0">
                <a:solidFill>
                  <a:srgbClr val="3F403E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dirty="0">
                <a:solidFill>
                  <a:srgbClr val="3F403E"/>
                </a:solidFill>
                <a:latin typeface="黑体" panose="02010609060101010101" charset="-122"/>
                <a:ea typeface="黑体" panose="02010609060101010101" charset="-122"/>
              </a:rPr>
              <a:t>符号，则把处于栈顶的两个数字出栈，进行运算，运算结果入栈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 animBg="1"/>
      <p:bldP spid="124" grpId="0"/>
      <p:bldP spid="125" grpId="0" animBg="1"/>
      <p:bldP spid="126" grpId="0"/>
      <p:bldP spid="128" grpId="0"/>
      <p:bldP spid="129" grpId="0"/>
      <p:bldP spid="130" grpId="0"/>
      <p:bldP spid="132" grpId="0" animBg="1"/>
      <p:bldP spid="133" grpId="0"/>
      <p:bldP spid="134" grpId="0"/>
      <p:bldP spid="135" grpId="0"/>
      <p:bldP spid="136" grpId="0"/>
      <p:bldP spid="137" grpId="0" animBg="1"/>
      <p:bldP spid="139" grpId="0"/>
      <p:bldP spid="140" grpId="0"/>
      <p:bldP spid="141" grpId="0"/>
      <p:bldP spid="142" grpId="0"/>
      <p:bldP spid="144" grpId="0" animBg="1"/>
      <p:bldP spid="146" grpId="0"/>
      <p:bldP spid="147" grpId="0"/>
      <p:bldP spid="148" grpId="0"/>
      <p:bldP spid="149" grpId="0"/>
      <p:bldP spid="150" grpId="0" animBg="1"/>
      <p:bldP spid="152" grpId="0"/>
      <p:bldP spid="154" grpId="0"/>
      <p:bldP spid="155" grpId="0"/>
      <p:bldP spid="156" grpId="0"/>
      <p:bldP spid="157" grpId="0" animBg="1"/>
      <p:bldP spid="159" grpId="0"/>
      <p:bldP spid="160" grpId="0"/>
      <p:bldP spid="1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48113" y="549276"/>
            <a:ext cx="9348561" cy="5759450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3584" y="11894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什么是栈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F403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51230" y="883504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1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917974" y="973142"/>
            <a:ext cx="0" cy="5084758"/>
          </a:xfrm>
          <a:prstGeom prst="line">
            <a:avLst/>
          </a:prstGeom>
          <a:ln>
            <a:solidFill>
              <a:srgbClr val="969F9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135945" y="247961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403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顺序栈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051230" y="2233395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2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12766" y="38295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403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链栈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047907" y="3583286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3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5325" y="1"/>
            <a:ext cx="3325132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 rot="5400000">
            <a:off x="-104514" y="2881549"/>
            <a:ext cx="49248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CONTENTS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47907" y="4882289"/>
            <a:ext cx="54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000" spc="-300" dirty="0">
                <a:solidFill>
                  <a:srgbClr val="7030A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4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37608" y="51285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栈的应用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F403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8512" y="200872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对于后缀表达式：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4 2 - 3 × + 9 3 ÷ +</a:t>
            </a:r>
          </a:p>
        </p:txBody>
      </p:sp>
      <p:pic>
        <p:nvPicPr>
          <p:cNvPr id="127" name="图片 8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03325"/>
            <a:ext cx="10668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文本框 9"/>
          <p:cNvSpPr txBox="1">
            <a:spLocks noChangeArrowheads="1"/>
          </p:cNvSpPr>
          <p:nvPr/>
        </p:nvSpPr>
        <p:spPr bwMode="auto">
          <a:xfrm>
            <a:off x="325438" y="3429000"/>
            <a:ext cx="195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6 4 2 - 3 × + 9</a:t>
            </a:r>
          </a:p>
        </p:txBody>
      </p:sp>
      <p:sp>
        <p:nvSpPr>
          <p:cNvPr id="129" name="文本框 10"/>
          <p:cNvSpPr txBox="1">
            <a:spLocks noChangeArrowheads="1"/>
          </p:cNvSpPr>
          <p:nvPr/>
        </p:nvSpPr>
        <p:spPr bwMode="auto">
          <a:xfrm>
            <a:off x="828675" y="2997200"/>
            <a:ext cx="622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12</a:t>
            </a:r>
          </a:p>
        </p:txBody>
      </p:sp>
      <p:sp>
        <p:nvSpPr>
          <p:cNvPr id="130" name="文本框 11"/>
          <p:cNvSpPr txBox="1">
            <a:spLocks noChangeArrowheads="1"/>
          </p:cNvSpPr>
          <p:nvPr/>
        </p:nvSpPr>
        <p:spPr bwMode="auto">
          <a:xfrm>
            <a:off x="755650" y="2708275"/>
            <a:ext cx="622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</a:t>
            </a:r>
          </a:p>
        </p:txBody>
      </p:sp>
      <p:pic>
        <p:nvPicPr>
          <p:cNvPr id="131" name="图片 12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196975"/>
            <a:ext cx="109855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右箭头 22"/>
          <p:cNvSpPr/>
          <p:nvPr/>
        </p:nvSpPr>
        <p:spPr>
          <a:xfrm>
            <a:off x="-755650" y="1989138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133" name="右箭头 13"/>
          <p:cNvSpPr/>
          <p:nvPr/>
        </p:nvSpPr>
        <p:spPr>
          <a:xfrm>
            <a:off x="1619250" y="2060575"/>
            <a:ext cx="1225550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134" name="文本框 14"/>
          <p:cNvSpPr txBox="1">
            <a:spLocks noChangeArrowheads="1"/>
          </p:cNvSpPr>
          <p:nvPr/>
        </p:nvSpPr>
        <p:spPr bwMode="auto">
          <a:xfrm>
            <a:off x="3060700" y="2997200"/>
            <a:ext cx="622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12</a:t>
            </a:r>
          </a:p>
        </p:txBody>
      </p:sp>
      <p:sp>
        <p:nvSpPr>
          <p:cNvPr id="135" name="文本框 15"/>
          <p:cNvSpPr txBox="1">
            <a:spLocks noChangeArrowheads="1"/>
          </p:cNvSpPr>
          <p:nvPr/>
        </p:nvSpPr>
        <p:spPr bwMode="auto">
          <a:xfrm>
            <a:off x="3132138" y="2708275"/>
            <a:ext cx="622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</a:t>
            </a:r>
          </a:p>
        </p:txBody>
      </p:sp>
      <p:sp>
        <p:nvSpPr>
          <p:cNvPr id="136" name="文本框 16"/>
          <p:cNvSpPr txBox="1">
            <a:spLocks noChangeArrowheads="1"/>
          </p:cNvSpPr>
          <p:nvPr/>
        </p:nvSpPr>
        <p:spPr bwMode="auto">
          <a:xfrm>
            <a:off x="3114675" y="2405063"/>
            <a:ext cx="623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3</a:t>
            </a:r>
          </a:p>
        </p:txBody>
      </p:sp>
      <p:sp>
        <p:nvSpPr>
          <p:cNvPr id="137" name="文本框 17"/>
          <p:cNvSpPr txBox="1">
            <a:spLocks noChangeArrowheads="1"/>
          </p:cNvSpPr>
          <p:nvPr/>
        </p:nvSpPr>
        <p:spPr bwMode="auto">
          <a:xfrm>
            <a:off x="2413000" y="3355975"/>
            <a:ext cx="20685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2 - 3 × + 9 3</a:t>
            </a:r>
          </a:p>
        </p:txBody>
      </p:sp>
      <p:sp>
        <p:nvSpPr>
          <p:cNvPr id="138" name="右箭头 18"/>
          <p:cNvSpPr/>
          <p:nvPr/>
        </p:nvSpPr>
        <p:spPr>
          <a:xfrm>
            <a:off x="3995738" y="2132013"/>
            <a:ext cx="1223962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39" name="图片 19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104900"/>
            <a:ext cx="10668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文本框 20"/>
          <p:cNvSpPr txBox="1">
            <a:spLocks noChangeArrowheads="1"/>
          </p:cNvSpPr>
          <p:nvPr/>
        </p:nvSpPr>
        <p:spPr bwMode="auto">
          <a:xfrm>
            <a:off x="5580063" y="3068638"/>
            <a:ext cx="623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12</a:t>
            </a:r>
          </a:p>
        </p:txBody>
      </p:sp>
      <p:sp>
        <p:nvSpPr>
          <p:cNvPr id="141" name="文本框 21"/>
          <p:cNvSpPr txBox="1">
            <a:spLocks noChangeArrowheads="1"/>
          </p:cNvSpPr>
          <p:nvPr/>
        </p:nvSpPr>
        <p:spPr bwMode="auto">
          <a:xfrm>
            <a:off x="5373688" y="749300"/>
            <a:ext cx="927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9÷3</a:t>
            </a:r>
          </a:p>
        </p:txBody>
      </p:sp>
      <p:cxnSp>
        <p:nvCxnSpPr>
          <p:cNvPr id="142" name="直接箭头连接符 141"/>
          <p:cNvCxnSpPr>
            <a:stCxn id="141" idx="2"/>
          </p:cNvCxnSpPr>
          <p:nvPr/>
        </p:nvCxnSpPr>
        <p:spPr>
          <a:xfrm>
            <a:off x="5837238" y="1146175"/>
            <a:ext cx="30162" cy="12033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3" name="文本框 24"/>
          <p:cNvSpPr txBox="1">
            <a:spLocks noChangeArrowheads="1"/>
          </p:cNvSpPr>
          <p:nvPr/>
        </p:nvSpPr>
        <p:spPr bwMode="auto">
          <a:xfrm>
            <a:off x="5715000" y="2751138"/>
            <a:ext cx="441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4" name="右箭头 25"/>
          <p:cNvSpPr/>
          <p:nvPr/>
        </p:nvSpPr>
        <p:spPr>
          <a:xfrm>
            <a:off x="6372225" y="2132013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45" name="图片 26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052513"/>
            <a:ext cx="10572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文本框 27"/>
          <p:cNvSpPr txBox="1">
            <a:spLocks noChangeArrowheads="1"/>
          </p:cNvSpPr>
          <p:nvPr/>
        </p:nvSpPr>
        <p:spPr bwMode="auto">
          <a:xfrm>
            <a:off x="7667625" y="765175"/>
            <a:ext cx="9271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12+3</a:t>
            </a:r>
          </a:p>
        </p:txBody>
      </p:sp>
      <p:cxnSp>
        <p:nvCxnSpPr>
          <p:cNvPr id="147" name="直接箭头连接符 146"/>
          <p:cNvCxnSpPr>
            <a:stCxn id="141" idx="2"/>
          </p:cNvCxnSpPr>
          <p:nvPr/>
        </p:nvCxnSpPr>
        <p:spPr>
          <a:xfrm>
            <a:off x="8172450" y="1123950"/>
            <a:ext cx="31750" cy="12033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8" name="文本框 29"/>
          <p:cNvSpPr txBox="1">
            <a:spLocks noChangeArrowheads="1"/>
          </p:cNvSpPr>
          <p:nvPr/>
        </p:nvSpPr>
        <p:spPr bwMode="auto">
          <a:xfrm>
            <a:off x="7956550" y="2997200"/>
            <a:ext cx="4968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15</a:t>
            </a:r>
          </a:p>
        </p:txBody>
      </p:sp>
      <p:pic>
        <p:nvPicPr>
          <p:cNvPr id="149" name="图片 30" descr="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932238"/>
            <a:ext cx="10287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文本框 31"/>
          <p:cNvSpPr txBox="1">
            <a:spLocks noChangeArrowheads="1"/>
          </p:cNvSpPr>
          <p:nvPr/>
        </p:nvSpPr>
        <p:spPr bwMode="auto">
          <a:xfrm>
            <a:off x="466725" y="6021388"/>
            <a:ext cx="12271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end</a:t>
            </a:r>
          </a:p>
        </p:txBody>
      </p:sp>
      <p:sp>
        <p:nvSpPr>
          <p:cNvPr id="151" name="文本框 150"/>
          <p:cNvSpPr txBox="1">
            <a:spLocks noChangeArrowheads="1"/>
          </p:cNvSpPr>
          <p:nvPr/>
        </p:nvSpPr>
        <p:spPr bwMode="auto">
          <a:xfrm>
            <a:off x="4709652" y="3429000"/>
            <a:ext cx="23166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2 - 3 × + 9 3 ÷</a:t>
            </a:r>
          </a:p>
        </p:txBody>
      </p:sp>
      <p:sp>
        <p:nvSpPr>
          <p:cNvPr id="152" name="文本框 151"/>
          <p:cNvSpPr txBox="1">
            <a:spLocks noChangeArrowheads="1"/>
          </p:cNvSpPr>
          <p:nvPr/>
        </p:nvSpPr>
        <p:spPr bwMode="auto">
          <a:xfrm>
            <a:off x="7305573" y="3452813"/>
            <a:ext cx="24526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2 - 3 × + 9 3 ÷ +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853120" y="79791"/>
            <a:ext cx="18600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F403E"/>
                </a:solidFill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dirty="0">
                <a:solidFill>
                  <a:srgbClr val="3F403E"/>
                </a:solidFill>
                <a:latin typeface="黑体" panose="02010609060101010101" charset="-122"/>
                <a:ea typeface="黑体" panose="02010609060101010101" charset="-122"/>
              </a:rPr>
              <a:t>数字，则入栈</a:t>
            </a:r>
          </a:p>
          <a:p>
            <a:endParaRPr lang="en-US" altLang="zh-CN" dirty="0">
              <a:solidFill>
                <a:srgbClr val="3F403E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dirty="0">
                <a:solidFill>
                  <a:srgbClr val="3F403E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dirty="0">
                <a:solidFill>
                  <a:srgbClr val="3F403E"/>
                </a:solidFill>
                <a:latin typeface="黑体" panose="02010609060101010101" charset="-122"/>
                <a:ea typeface="黑体" panose="02010609060101010101" charset="-122"/>
              </a:rPr>
              <a:t>符号，则把处于栈顶的两个数字出栈，进行运算，运算结果入栈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  <p:bldP spid="130" grpId="0"/>
      <p:bldP spid="132" grpId="0" animBg="1"/>
      <p:bldP spid="133" grpId="0" animBg="1"/>
      <p:bldP spid="134" grpId="0"/>
      <p:bldP spid="135" grpId="0"/>
      <p:bldP spid="136" grpId="0"/>
      <p:bldP spid="137" grpId="0"/>
      <p:bldP spid="138" grpId="0" animBg="1"/>
      <p:bldP spid="140" grpId="0"/>
      <p:bldP spid="141" grpId="0"/>
      <p:bldP spid="143" grpId="0"/>
      <p:bldP spid="144" grpId="0" animBg="1"/>
      <p:bldP spid="146" grpId="0"/>
      <p:bldP spid="148" grpId="0"/>
      <p:bldP spid="150" grpId="0"/>
      <p:bldP spid="151" grpId="0"/>
      <p:bldP spid="15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" name="PA_矩形 32"/>
          <p:cNvSpPr/>
          <p:nvPr>
            <p:custDataLst>
              <p:tags r:id="rId2"/>
            </p:custDataLst>
          </p:nvPr>
        </p:nvSpPr>
        <p:spPr>
          <a:xfrm>
            <a:off x="1329369" y="1344962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" name="PA_矩形 27"/>
          <p:cNvSpPr/>
          <p:nvPr>
            <p:custDataLst>
              <p:tags r:id="rId3"/>
            </p:custDataLst>
          </p:nvPr>
        </p:nvSpPr>
        <p:spPr>
          <a:xfrm>
            <a:off x="3114098" y="2396026"/>
            <a:ext cx="5963802" cy="1032974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" name="PA_文本框 26"/>
          <p:cNvSpPr txBox="1"/>
          <p:nvPr>
            <p:custDataLst>
              <p:tags r:id="rId4"/>
            </p:custDataLst>
          </p:nvPr>
        </p:nvSpPr>
        <p:spPr>
          <a:xfrm>
            <a:off x="5000319" y="3115748"/>
            <a:ext cx="2191385" cy="583565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lvl="0" algn="ctr" defTabSz="914400"/>
            <a:r>
              <a:rPr lang="zh-CN" altLang="en-US" sz="3200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浅谈 “队列”  </a:t>
            </a:r>
            <a:endParaRPr lang="en-US" altLang="zh-CN" sz="3200" dirty="0">
              <a:solidFill>
                <a:srgbClr val="3F403E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21" name="PA_文本框 20"/>
          <p:cNvSpPr txBox="1"/>
          <p:nvPr>
            <p:custDataLst>
              <p:tags r:id="rId5"/>
            </p:custDataLst>
          </p:nvPr>
        </p:nvSpPr>
        <p:spPr>
          <a:xfrm>
            <a:off x="5131633" y="1842028"/>
            <a:ext cx="1928734" cy="1107996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2024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32" name="PA_文本框 31"/>
          <p:cNvSpPr txBox="1"/>
          <p:nvPr>
            <p:custDataLst>
              <p:tags r:id="rId6"/>
            </p:custDataLst>
          </p:nvPr>
        </p:nvSpPr>
        <p:spPr>
          <a:xfrm>
            <a:off x="5235510" y="59634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主讲人：</a:t>
            </a:r>
            <a:r>
              <a: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吴博雄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8"/>
          <a:srcRect r="74172"/>
          <a:stretch>
            <a:fillRect/>
          </a:stretch>
        </p:blipFill>
        <p:spPr>
          <a:xfrm>
            <a:off x="5631697" y="3996345"/>
            <a:ext cx="1008112" cy="100811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378493" y="4967878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48113" y="549276"/>
            <a:ext cx="9348561" cy="5759450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3584" y="1189461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什么是队列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F403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51230" y="883504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1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917974" y="973142"/>
            <a:ext cx="0" cy="5084758"/>
          </a:xfrm>
          <a:prstGeom prst="line">
            <a:avLst/>
          </a:prstGeom>
          <a:ln>
            <a:solidFill>
              <a:srgbClr val="969F9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135945" y="2479616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403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顺序队列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051230" y="2233395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2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12766" y="3829507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403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链式队列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047907" y="3583286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3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5325" y="1"/>
            <a:ext cx="3325132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 rot="5400000">
            <a:off x="-104514" y="2881549"/>
            <a:ext cx="49248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CONTENTS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47907" y="4882289"/>
            <a:ext cx="54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000" spc="-300" dirty="0">
                <a:solidFill>
                  <a:srgbClr val="7030A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4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37608" y="5128510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队列的应用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F403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31921" y="3075056"/>
            <a:ext cx="27260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什么是队列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99792" y="1046742"/>
            <a:ext cx="29903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1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队列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69F98"/>
                </a:solidFill>
                <a:latin typeface="+mn-ea"/>
              </a:rPr>
              <a:t>Queue</a:t>
            </a:r>
          </a:p>
        </p:txBody>
      </p:sp>
      <p:sp>
        <p:nvSpPr>
          <p:cNvPr id="10" name="矩形 9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695325" y="1988726"/>
            <a:ext cx="2425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定义：</a:t>
            </a:r>
          </a:p>
        </p:txBody>
      </p:sp>
      <p:sp>
        <p:nvSpPr>
          <p:cNvPr id="8" name="矩形 7"/>
          <p:cNvSpPr/>
          <p:nvPr/>
        </p:nvSpPr>
        <p:spPr>
          <a:xfrm>
            <a:off x="819150" y="2641600"/>
            <a:ext cx="9276080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>
                <a:sym typeface="+mn-ea"/>
              </a:rPr>
              <a:t>队列是限定仅在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表尾进行插入、表头进行删除</a:t>
            </a:r>
            <a:r>
              <a:rPr lang="zh-CN" altLang="en-US" sz="2400" b="1">
                <a:sym typeface="+mn-ea"/>
              </a:rPr>
              <a:t>操作的线性表。</a:t>
            </a:r>
            <a:endParaRPr lang="zh-CN" altLang="en-US" sz="2800" b="1" noProof="1"/>
          </a:p>
        </p:txBody>
      </p:sp>
      <p:sp>
        <p:nvSpPr>
          <p:cNvPr id="18" name="圆角矩形 17"/>
          <p:cNvSpPr/>
          <p:nvPr/>
        </p:nvSpPr>
        <p:spPr>
          <a:xfrm>
            <a:off x="3562077" y="5260521"/>
            <a:ext cx="473529" cy="473529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051934" y="5260521"/>
            <a:ext cx="473529" cy="473529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541791" y="5260521"/>
            <a:ext cx="473529" cy="473529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031648" y="5260521"/>
            <a:ext cx="473529" cy="473529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521505" y="5260521"/>
            <a:ext cx="473529" cy="473529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011362" y="5260521"/>
            <a:ext cx="473529" cy="473529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501219" y="5260521"/>
            <a:ext cx="473529" cy="473529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991076" y="5260521"/>
            <a:ext cx="473529" cy="473529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6"/>
          <p:cNvCxnSpPr/>
          <p:nvPr/>
        </p:nvCxnSpPr>
        <p:spPr>
          <a:xfrm>
            <a:off x="3823333" y="4884964"/>
            <a:ext cx="0" cy="37555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7227840" y="4884964"/>
            <a:ext cx="0" cy="37555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121146" y="452377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队尾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484891" y="452377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队头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9" grpId="0"/>
      <p:bldP spid="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4190" y="336043"/>
            <a:ext cx="22180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队列的演示</a:t>
            </a: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4009" y="1071989"/>
            <a:ext cx="5840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简单的理解为“</a:t>
            </a:r>
            <a:r>
              <a:rPr lang="zh-CN" altLang="en-US" sz="3600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管道</a:t>
            </a:r>
            <a:r>
              <a:rPr lang="en-US" altLang="zh-CN" sz="36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(pipe)”</a:t>
            </a:r>
            <a:endParaRPr lang="en-US" altLang="zh-CN" sz="24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3" name="罐形 2"/>
          <p:cNvSpPr/>
          <p:nvPr/>
        </p:nvSpPr>
        <p:spPr>
          <a:xfrm rot="5400000">
            <a:off x="6927815" y="1710417"/>
            <a:ext cx="889907" cy="5380265"/>
          </a:xfrm>
          <a:prstGeom prst="can">
            <a:avLst>
              <a:gd name="adj" fmla="val 5108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971799" y="2714494"/>
            <a:ext cx="734785" cy="7347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/>
          <p:cNvCxnSpPr/>
          <p:nvPr/>
        </p:nvCxnSpPr>
        <p:spPr>
          <a:xfrm>
            <a:off x="4361749" y="5163911"/>
            <a:ext cx="6022038" cy="0"/>
          </a:xfrm>
          <a:prstGeom prst="straightConnector1">
            <a:avLst/>
          </a:prstGeom>
          <a:ln w="60325">
            <a:solidFill>
              <a:srgbClr val="DC5B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881085" y="51899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队头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179934" y="51899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队尾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768443" y="27268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587938" y="2525949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进队</a:t>
            </a:r>
          </a:p>
        </p:txBody>
      </p:sp>
      <p:sp>
        <p:nvSpPr>
          <p:cNvPr id="7" name="椭圆 6"/>
          <p:cNvSpPr/>
          <p:nvPr/>
        </p:nvSpPr>
        <p:spPr>
          <a:xfrm>
            <a:off x="2055921" y="2728810"/>
            <a:ext cx="734785" cy="7347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140043" y="2728810"/>
            <a:ext cx="734785" cy="7347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875E-6 0.19236 L 0.48281 0.1923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41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0.19028 L 0.47044 0.1902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16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0013 0.19028 L 0.46172 0.1902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7" grpId="0" bldLvl="0" animBg="1"/>
      <p:bldP spid="7" grpId="1" bldLvl="0" animBg="1"/>
      <p:bldP spid="13" grpId="0" bldLvl="0" animBg="1"/>
      <p:bldP spid="13" grpId="1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队列的演示</a:t>
            </a: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罐形 1"/>
          <p:cNvSpPr/>
          <p:nvPr/>
        </p:nvSpPr>
        <p:spPr>
          <a:xfrm rot="5400000">
            <a:off x="3057944" y="1873703"/>
            <a:ext cx="889907" cy="5380265"/>
          </a:xfrm>
          <a:prstGeom prst="can">
            <a:avLst>
              <a:gd name="adj" fmla="val 5108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2"/>
          <p:cNvCxnSpPr/>
          <p:nvPr/>
        </p:nvCxnSpPr>
        <p:spPr>
          <a:xfrm>
            <a:off x="491878" y="5327197"/>
            <a:ext cx="6022038" cy="0"/>
          </a:xfrm>
          <a:prstGeom prst="straightConnector1">
            <a:avLst/>
          </a:prstGeom>
          <a:ln w="60325">
            <a:solidFill>
              <a:srgbClr val="DC5B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011214" y="535321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队头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898572" y="28901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226384" y="1415607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出队</a:t>
            </a:r>
          </a:p>
        </p:txBody>
      </p:sp>
      <p:sp>
        <p:nvSpPr>
          <p:cNvPr id="19" name="椭圆 18"/>
          <p:cNvSpPr/>
          <p:nvPr/>
        </p:nvSpPr>
        <p:spPr>
          <a:xfrm>
            <a:off x="5083303" y="4205723"/>
            <a:ext cx="734785" cy="7347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167425" y="4220039"/>
            <a:ext cx="734785" cy="7347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251547" y="4220039"/>
            <a:ext cx="734785" cy="7347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63105" y="535321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队尾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9284 0 " pathEditMode="relative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.46472 0 " pathEditMode="relative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42591 0.00255 " pathEditMode="relative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bldLvl="0" animBg="1"/>
      <p:bldP spid="21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86238" y="3075056"/>
            <a:ext cx="22174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顺序队列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2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Order Queue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2515" y="53036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定容队列</a:t>
            </a:r>
          </a:p>
        </p:txBody>
      </p:sp>
      <p:grpSp>
        <p:nvGrpSpPr>
          <p:cNvPr id="3" name="组合 19"/>
          <p:cNvGrpSpPr/>
          <p:nvPr/>
        </p:nvGrpSpPr>
        <p:grpSpPr>
          <a:xfrm>
            <a:off x="1850081" y="4733115"/>
            <a:ext cx="1491502" cy="797863"/>
            <a:chOff x="834221" y="4678622"/>
            <a:chExt cx="1070525" cy="756483"/>
          </a:xfrm>
        </p:grpSpPr>
        <p:sp>
          <p:nvSpPr>
            <p:cNvPr id="4" name="文本框 3"/>
            <p:cNvSpPr txBox="1"/>
            <p:nvPr/>
          </p:nvSpPr>
          <p:spPr>
            <a:xfrm>
              <a:off x="834221" y="4973440"/>
              <a:ext cx="1070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latin typeface="Adobe 繁黑體 Std B" panose="020B0700000000000000" pitchFamily="34" charset="-128"/>
                  <a:ea typeface="Adobe 繁黑體 Std B" panose="020B0700000000000000" pitchFamily="34" charset="-128"/>
                </a:rPr>
                <a:t>Q.head</a:t>
              </a:r>
              <a:endPara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cxnSp>
          <p:nvCxnSpPr>
            <p:cNvPr id="7" name="直接箭头连接符 29"/>
            <p:cNvCxnSpPr/>
            <p:nvPr/>
          </p:nvCxnSpPr>
          <p:spPr>
            <a:xfrm flipH="1" flipV="1">
              <a:off x="1658810" y="4678622"/>
              <a:ext cx="4266" cy="6938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" name="组合 30"/>
          <p:cNvGrpSpPr/>
          <p:nvPr/>
        </p:nvGrpSpPr>
        <p:grpSpPr>
          <a:xfrm>
            <a:off x="6533934" y="4780599"/>
            <a:ext cx="1279726" cy="1158333"/>
            <a:chOff x="6568815" y="4282441"/>
            <a:chExt cx="1279726" cy="1158333"/>
          </a:xfrm>
        </p:grpSpPr>
        <p:sp>
          <p:nvSpPr>
            <p:cNvPr id="9" name="文本框 8"/>
            <p:cNvSpPr txBox="1"/>
            <p:nvPr/>
          </p:nvSpPr>
          <p:spPr>
            <a:xfrm>
              <a:off x="6568815" y="4979109"/>
              <a:ext cx="1279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latin typeface="Adobe 繁黑體 Std B" panose="020B0700000000000000" pitchFamily="34" charset="-128"/>
                  <a:ea typeface="Adobe 繁黑體 Std B" panose="020B0700000000000000" pitchFamily="34" charset="-128"/>
                </a:rPr>
                <a:t>Q.tail</a:t>
              </a:r>
              <a:endPara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cxnSp>
          <p:nvCxnSpPr>
            <p:cNvPr id="10" name="直接箭头连接符 32"/>
            <p:cNvCxnSpPr/>
            <p:nvPr/>
          </p:nvCxnSpPr>
          <p:spPr>
            <a:xfrm flipH="1" flipV="1">
              <a:off x="6964922" y="4282441"/>
              <a:ext cx="4266" cy="65532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2616229" y="3785140"/>
            <a:ext cx="783541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399770" y="3785140"/>
            <a:ext cx="783541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83311" y="3785140"/>
            <a:ext cx="783541" cy="655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966852" y="3785140"/>
            <a:ext cx="783541" cy="655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750393" y="3785140"/>
            <a:ext cx="783541" cy="655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533934" y="3785140"/>
            <a:ext cx="783541" cy="655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101016" y="3785140"/>
            <a:ext cx="783541" cy="65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618652" y="3784041"/>
            <a:ext cx="783541" cy="655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406975" y="3771837"/>
            <a:ext cx="783541" cy="655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100959" y="3788376"/>
            <a:ext cx="783541" cy="655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616229" y="3236923"/>
            <a:ext cx="1898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定容队列</a:t>
            </a:r>
            <a:r>
              <a:rPr lang="en-US" altLang="zh-CN" sz="28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Q</a:t>
            </a:r>
            <a:endParaRPr lang="zh-CN" altLang="en-US" sz="28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401389" y="3607552"/>
            <a:ext cx="2077851" cy="10515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876499" y="4415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0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671841" y="4413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428574" y="44214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2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206376" y="4413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3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004635" y="4413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4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82437" y="4406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5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545088" y="4413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6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322890" y="4406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7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806254" y="976378"/>
            <a:ext cx="56366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typedef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  <a:r>
              <a:rPr lang="en-US" altLang="zh-CN" sz="2400" b="1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struct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Queue       </a:t>
            </a:r>
            <a:endParaRPr lang="zh-CN" altLang="en-US" sz="24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{</a:t>
            </a:r>
          </a:p>
          <a:p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  </a:t>
            </a:r>
            <a:r>
              <a:rPr lang="en-US" altLang="zh-CN" sz="2400" b="1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QElemType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data[MAXSIZE]; </a:t>
            </a:r>
            <a:endParaRPr lang="zh-CN" altLang="en-US" sz="24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  </a:t>
            </a:r>
            <a:r>
              <a:rPr lang="en-US" altLang="zh-CN" sz="2400" b="1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int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head; //</a:t>
            </a: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用于标识队列首元素</a:t>
            </a:r>
            <a:endParaRPr lang="en-US" altLang="zh-CN" sz="24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  </a:t>
            </a:r>
            <a:r>
              <a:rPr lang="en-US" altLang="zh-CN" sz="2400" b="1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int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tail; //</a:t>
            </a: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用于标识元素要插入的位置</a:t>
            </a:r>
          </a:p>
          <a:p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} </a:t>
            </a:r>
            <a:r>
              <a:rPr lang="en-US" altLang="zh-CN" sz="2400" b="1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SqQueue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;</a:t>
            </a:r>
            <a:endParaRPr lang="zh-CN" altLang="en-US" sz="24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17004" y="3788376"/>
            <a:ext cx="783541" cy="65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321655" y="3781947"/>
            <a:ext cx="783541" cy="655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694377" y="5938932"/>
            <a:ext cx="20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假溢出</a:t>
            </a:r>
            <a:r>
              <a:rPr lang="zh-CN" altLang="en-US" sz="28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！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0.0612 0.00579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2 0.00578 L 0.12787 1.85185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48148E-6 L 0.05521 -1.48148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-1.48148E-6 L 0.12943 -1.48148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  <p:bldP spid="26" grpId="0" bldLvl="0" animBg="1"/>
      <p:bldP spid="28" grpId="0" bldLvl="0" animBg="1"/>
      <p:bldP spid="39" grpId="0" bldLvl="0" animBg="1"/>
      <p:bldP spid="4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885509" y="63281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循环队列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532356" y="1803829"/>
            <a:ext cx="4217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存储上：队头节点出队后的存储空间可以为队尾插入操作所用</a:t>
            </a:r>
            <a:endParaRPr lang="en-US" altLang="zh-CN" sz="24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逻辑上：与普通队列无异</a:t>
            </a:r>
            <a:endParaRPr lang="en-US" altLang="zh-CN" sz="24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grpSp>
        <p:nvGrpSpPr>
          <p:cNvPr id="95" name="组合 42"/>
          <p:cNvGrpSpPr/>
          <p:nvPr/>
        </p:nvGrpSpPr>
        <p:grpSpPr>
          <a:xfrm>
            <a:off x="6591909" y="1987452"/>
            <a:ext cx="4218038" cy="4218038"/>
            <a:chOff x="4689988" y="804099"/>
            <a:chExt cx="4218038" cy="4218038"/>
          </a:xfrm>
        </p:grpSpPr>
        <p:sp>
          <p:nvSpPr>
            <p:cNvPr id="96" name="椭圆 95"/>
            <p:cNvSpPr/>
            <p:nvPr/>
          </p:nvSpPr>
          <p:spPr>
            <a:xfrm>
              <a:off x="4689988" y="804099"/>
              <a:ext cx="4218038" cy="421803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5187901" y="1302012"/>
              <a:ext cx="3222211" cy="322221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连接符 9"/>
            <p:cNvCxnSpPr/>
            <p:nvPr/>
          </p:nvCxnSpPr>
          <p:spPr>
            <a:xfrm flipV="1">
              <a:off x="4689988" y="2913118"/>
              <a:ext cx="4218038" cy="147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11"/>
            <p:cNvCxnSpPr/>
            <p:nvPr/>
          </p:nvCxnSpPr>
          <p:spPr>
            <a:xfrm flipV="1">
              <a:off x="6799007" y="804099"/>
              <a:ext cx="0" cy="42180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14"/>
            <p:cNvCxnSpPr/>
            <p:nvPr/>
          </p:nvCxnSpPr>
          <p:spPr>
            <a:xfrm flipV="1">
              <a:off x="5307705" y="1421816"/>
              <a:ext cx="2982604" cy="29826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7"/>
            <p:cNvCxnSpPr/>
            <p:nvPr/>
          </p:nvCxnSpPr>
          <p:spPr>
            <a:xfrm flipH="1" flipV="1">
              <a:off x="5307705" y="1421816"/>
              <a:ext cx="2982604" cy="29826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/>
            <p:cNvSpPr txBox="1"/>
            <p:nvPr/>
          </p:nvSpPr>
          <p:spPr>
            <a:xfrm>
              <a:off x="5950182" y="1467153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u="sng" dirty="0">
                  <a:solidFill>
                    <a:srgbClr val="FF0000"/>
                  </a:solidFill>
                </a:rPr>
                <a:t>  0  </a:t>
              </a:r>
              <a:endParaRPr lang="zh-CN" altLang="en-US" b="1" u="sng" dirty="0">
                <a:solidFill>
                  <a:srgbClr val="FF0000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5312951" y="21422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dk1"/>
                  </a:solidFill>
                </a:rPr>
                <a:t>1</a:t>
              </a:r>
              <a:endParaRPr lang="zh-CN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5312951" y="32411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dk1"/>
                  </a:solidFill>
                </a:rPr>
                <a:t>2</a:t>
              </a:r>
              <a:endParaRPr lang="zh-CN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034112" y="40281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dk1"/>
                  </a:solidFill>
                </a:rPr>
                <a:t>3</a:t>
              </a:r>
              <a:endParaRPr lang="zh-CN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7146077" y="40301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dk1"/>
                  </a:solidFill>
                </a:rPr>
                <a:t>4</a:t>
              </a:r>
              <a:endParaRPr lang="zh-CN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7983378" y="33076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dk1"/>
                  </a:solidFill>
                </a:rPr>
                <a:t>5</a:t>
              </a:r>
              <a:endParaRPr lang="zh-CN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8049669" y="21901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dk1"/>
                  </a:solidFill>
                </a:rPr>
                <a:t>6</a:t>
              </a:r>
              <a:endParaRPr lang="zh-CN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7178952" y="144349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u="sng" dirty="0">
                  <a:solidFill>
                    <a:srgbClr val="FF0000"/>
                  </a:solidFill>
                </a:rPr>
                <a:t>  7</a:t>
              </a:r>
              <a:endParaRPr lang="zh-CN" altLang="en-US" b="1" u="sng" dirty="0">
                <a:solidFill>
                  <a:srgbClr val="FF0000"/>
                </a:solidFill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5870444" y="444975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dk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d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7445423" y="437155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dk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4988733" y="3473246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dk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c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7393231" y="10703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dk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h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8372171" y="2045096"/>
              <a:ext cx="293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dk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g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8357935" y="3488615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dk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f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文本框 116"/>
          <p:cNvSpPr txBox="1"/>
          <p:nvPr/>
        </p:nvSpPr>
        <p:spPr>
          <a:xfrm>
            <a:off x="5913815" y="127770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dk1"/>
                </a:solidFill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i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45" name="直线箭头连接符 144"/>
          <p:cNvCxnSpPr/>
          <p:nvPr/>
        </p:nvCxnSpPr>
        <p:spPr>
          <a:xfrm>
            <a:off x="8761636" y="1356115"/>
            <a:ext cx="406650" cy="52507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8198663" y="717625"/>
            <a:ext cx="849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/>
              <a:t>Q.tail</a:t>
            </a:r>
            <a:endParaRPr kumimoji="1"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9A9EC3D-6741-1C64-D6DD-94C9745E907E}"/>
              </a:ext>
            </a:extLst>
          </p:cNvPr>
          <p:cNvCxnSpPr>
            <a:cxnSpLocks/>
          </p:cNvCxnSpPr>
          <p:nvPr/>
        </p:nvCxnSpPr>
        <p:spPr>
          <a:xfrm flipV="1">
            <a:off x="5857461" y="4956313"/>
            <a:ext cx="734448" cy="205409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BF16324-846F-785A-545E-21A5922B73B2}"/>
              </a:ext>
            </a:extLst>
          </p:cNvPr>
          <p:cNvSpPr txBox="1"/>
          <p:nvPr/>
        </p:nvSpPr>
        <p:spPr>
          <a:xfrm>
            <a:off x="4702435" y="4980680"/>
            <a:ext cx="1171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Q.head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4 -0.0713 L -0.09375 0.0800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8" y="75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77 -0.02893 L -0.10013 0.1224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8" y="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allAtOnce"/>
      <p:bldP spid="1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76693" y="3075056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什么是栈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99792" y="1046742"/>
            <a:ext cx="29903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1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9215" y="593431"/>
            <a:ext cx="5886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试试看！</a:t>
            </a:r>
            <a:r>
              <a:rPr lang="zh-CN" altLang="en-US" sz="40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（</a:t>
            </a:r>
            <a:r>
              <a:rPr lang="en-US" altLang="zh-CN" sz="40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Have a try ! </a:t>
            </a:r>
            <a:r>
              <a:rPr lang="zh-CN" altLang="en-US" sz="40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1609788" y="1836461"/>
            <a:ext cx="3999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约瑟夫（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Josephus </a:t>
            </a: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）问题</a:t>
            </a:r>
          </a:p>
        </p:txBody>
      </p:sp>
      <p:sp>
        <p:nvSpPr>
          <p:cNvPr id="7" name="椭圆 6"/>
          <p:cNvSpPr/>
          <p:nvPr/>
        </p:nvSpPr>
        <p:spPr>
          <a:xfrm>
            <a:off x="1741715" y="4306016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C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25447" y="3265666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E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919019" y="3020714"/>
            <a:ext cx="487680" cy="487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597857" y="3016572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756138" y="424664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5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95082" y="4860818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6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237028" y="5398446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7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609695" y="5615949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8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292290" y="547864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A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830374" y="4999548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B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822298" y="3655112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D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600510" y="3701362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4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919019" y="5672144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9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6376069" y="1362872"/>
            <a:ext cx="5166574" cy="3594437"/>
          </a:xfrm>
          <a:prstGeom prst="wedgeRoundRectCallout">
            <a:avLst>
              <a:gd name="adj1" fmla="val -61066"/>
              <a:gd name="adj2" fmla="val 3401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设有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n </a:t>
            </a: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个人围成一个圆圈，并依次编号为１ ，２ ，⋯ ，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n </a:t>
            </a: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．要求从编号为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 </a:t>
            </a: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的那个人开始从１ 报数，顺序报数到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m </a:t>
            </a: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的人出列，然后从出列的下一个人重新开始从１ 报数，顺序报数到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m </a:t>
            </a: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的人又出列，此过程重复直到所有的人都出列为止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,</a:t>
            </a: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求最后一人的编号</a:t>
            </a:r>
          </a:p>
        </p:txBody>
      </p:sp>
      <p:sp>
        <p:nvSpPr>
          <p:cNvPr id="21" name="椭圆 20"/>
          <p:cNvSpPr/>
          <p:nvPr/>
        </p:nvSpPr>
        <p:spPr>
          <a:xfrm>
            <a:off x="4173083" y="3196226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3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3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79546" y="364631"/>
            <a:ext cx="923676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Menlo-Regular" charset="0"/>
              </a:rPr>
              <a:t>for</a:t>
            </a:r>
            <a:r>
              <a:rPr lang="en-US" altLang="zh-CN" sz="2800" dirty="0">
                <a:solidFill>
                  <a:srgbClr val="4B4B4B"/>
                </a:solidFill>
                <a:latin typeface="Menlo-Regular" charset="0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Menlo-Regular" charset="0"/>
              </a:rPr>
              <a:t>int</a:t>
            </a:r>
            <a:r>
              <a:rPr lang="en-US" altLang="zh-CN" sz="2800" dirty="0">
                <a:solidFill>
                  <a:srgbClr val="4B4B4B"/>
                </a:solidFill>
                <a:latin typeface="Menlo-Regular" charset="0"/>
              </a:rPr>
              <a:t> i=</a:t>
            </a:r>
            <a:r>
              <a:rPr lang="en-US" altLang="zh-CN" sz="2800" dirty="0">
                <a:solidFill>
                  <a:srgbClr val="FB000E"/>
                </a:solidFill>
                <a:latin typeface="Menlo-Regular" charset="0"/>
              </a:rPr>
              <a:t>1%m</a:t>
            </a:r>
            <a:r>
              <a:rPr lang="en-US" altLang="zh-CN" sz="2800" dirty="0">
                <a:solidFill>
                  <a:srgbClr val="4B4B4B"/>
                </a:solidFill>
                <a:latin typeface="Menlo-Regular" charset="0"/>
              </a:rPr>
              <a:t>;</a:t>
            </a:r>
            <a:r>
              <a:rPr lang="zh-CN" altLang="en-US" sz="2800" dirty="0">
                <a:solidFill>
                  <a:srgbClr val="4B4B4B"/>
                </a:solidFill>
                <a:latin typeface="Menlo-Regular" charset="0"/>
              </a:rPr>
              <a:t> </a:t>
            </a:r>
            <a:r>
              <a:rPr lang="en-US" altLang="zh-CN" sz="2800" dirty="0" err="1">
                <a:solidFill>
                  <a:srgbClr val="4B4B4B"/>
                </a:solidFill>
                <a:latin typeface="Menlo-Regular" charset="0"/>
              </a:rPr>
              <a:t>q.</a:t>
            </a:r>
            <a:r>
              <a:rPr lang="en-US" altLang="zh-CN" sz="2800" dirty="0" err="1">
                <a:solidFill>
                  <a:srgbClr val="27B203"/>
                </a:solidFill>
                <a:latin typeface="Menlo-Regular" charset="0"/>
              </a:rPr>
              <a:t>size</a:t>
            </a:r>
            <a:r>
              <a:rPr lang="en-US" altLang="zh-CN" sz="2800" dirty="0">
                <a:solidFill>
                  <a:srgbClr val="4B4B4B"/>
                </a:solidFill>
                <a:latin typeface="Menlo-Regular" charset="0"/>
              </a:rPr>
              <a:t>()!=</a:t>
            </a:r>
            <a:r>
              <a:rPr lang="en-US" altLang="zh-CN" sz="2800" dirty="0">
                <a:solidFill>
                  <a:srgbClr val="FB000E"/>
                </a:solidFill>
                <a:latin typeface="Menlo-Regular" charset="0"/>
              </a:rPr>
              <a:t>1</a:t>
            </a:r>
            <a:r>
              <a:rPr lang="en-US" altLang="zh-CN" sz="2800" dirty="0">
                <a:solidFill>
                  <a:srgbClr val="4B4B4B"/>
                </a:solidFill>
                <a:latin typeface="Menlo-Regular" charset="0"/>
              </a:rPr>
              <a:t>;</a:t>
            </a:r>
            <a:r>
              <a:rPr lang="zh-CN" altLang="en-US" sz="2800" dirty="0">
                <a:solidFill>
                  <a:srgbClr val="4B4B4B"/>
                </a:solidFill>
                <a:latin typeface="Menlo-Regular" charset="0"/>
              </a:rPr>
              <a:t> </a:t>
            </a:r>
            <a:r>
              <a:rPr lang="en-US" altLang="zh-CN" sz="2800" dirty="0">
                <a:solidFill>
                  <a:srgbClr val="4B4B4B"/>
                </a:solidFill>
                <a:latin typeface="Menlo-Regular" charset="0"/>
              </a:rPr>
              <a:t>i=(i+</a:t>
            </a:r>
            <a:r>
              <a:rPr lang="en-US" altLang="zh-CN" sz="2800" dirty="0">
                <a:solidFill>
                  <a:srgbClr val="FB000E"/>
                </a:solidFill>
                <a:latin typeface="Menlo-Regular" charset="0"/>
              </a:rPr>
              <a:t>1</a:t>
            </a:r>
            <a:r>
              <a:rPr lang="en-US" altLang="zh-CN" sz="2800" dirty="0">
                <a:solidFill>
                  <a:srgbClr val="4B4B4B"/>
                </a:solidFill>
                <a:latin typeface="Menlo-Regular" charset="0"/>
              </a:rPr>
              <a:t>)%m) </a:t>
            </a:r>
            <a:r>
              <a:rPr lang="en-US" altLang="zh-CN" sz="2000" dirty="0">
                <a:solidFill>
                  <a:srgbClr val="4B4B4B"/>
                </a:solidFill>
                <a:latin typeface="Menlo-Regular" charset="0"/>
              </a:rPr>
              <a:t>//</a:t>
            </a:r>
            <a:r>
              <a:rPr lang="zh-CN" altLang="en-US" dirty="0">
                <a:solidFill>
                  <a:srgbClr val="4B4B4B"/>
                </a:solidFill>
                <a:latin typeface="Menlo-Regular" charset="0"/>
              </a:rPr>
              <a:t>往后数</a:t>
            </a:r>
            <a:r>
              <a:rPr lang="en-US" altLang="zh-CN" dirty="0">
                <a:solidFill>
                  <a:srgbClr val="4B4B4B"/>
                </a:solidFill>
                <a:latin typeface="Menlo-Regular" charset="0"/>
              </a:rPr>
              <a:t>m</a:t>
            </a:r>
            <a:r>
              <a:rPr lang="zh-CN" altLang="en-US" dirty="0">
                <a:solidFill>
                  <a:srgbClr val="4B4B4B"/>
                </a:solidFill>
                <a:latin typeface="Menlo-Regular" charset="0"/>
              </a:rPr>
              <a:t>个人</a:t>
            </a:r>
            <a:endParaRPr lang="en-US" altLang="zh-CN" sz="24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altLang="zh-CN" sz="2800" dirty="0">
                <a:solidFill>
                  <a:srgbClr val="4B4B4B"/>
                </a:solidFill>
                <a:latin typeface="Menlo-Regular" charset="0"/>
              </a:rPr>
              <a:t>{</a:t>
            </a:r>
            <a:endParaRPr lang="en-US" altLang="zh-CN" sz="24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altLang="zh-CN" sz="2800" dirty="0">
                <a:solidFill>
                  <a:srgbClr val="4B4B4B"/>
                </a:solidFill>
                <a:latin typeface="Menlo-Regular" charset="0"/>
              </a:rPr>
              <a:t>   </a:t>
            </a:r>
            <a:r>
              <a:rPr lang="en-US" altLang="zh-CN" sz="2800" dirty="0">
                <a:solidFill>
                  <a:srgbClr val="0000FF"/>
                </a:solidFill>
                <a:latin typeface="Menlo-Regular" charset="0"/>
              </a:rPr>
              <a:t>if</a:t>
            </a:r>
            <a:r>
              <a:rPr lang="en-US" altLang="zh-CN" sz="2800" dirty="0">
                <a:solidFill>
                  <a:srgbClr val="4B4B4B"/>
                </a:solidFill>
                <a:latin typeface="Menlo-Regular" charset="0"/>
              </a:rPr>
              <a:t>(</a:t>
            </a:r>
            <a:r>
              <a:rPr lang="en-US" altLang="zh-CN" sz="2800" dirty="0" err="1">
                <a:solidFill>
                  <a:srgbClr val="4B4B4B"/>
                </a:solidFill>
                <a:latin typeface="Menlo-Regular" charset="0"/>
              </a:rPr>
              <a:t>i</a:t>
            </a:r>
            <a:r>
              <a:rPr lang="en-US" altLang="zh-CN" sz="2800" dirty="0">
                <a:solidFill>
                  <a:srgbClr val="4B4B4B"/>
                </a:solidFill>
                <a:latin typeface="Menlo-Regular" charset="0"/>
              </a:rPr>
              <a:t>!=</a:t>
            </a:r>
            <a:r>
              <a:rPr lang="en-US" altLang="zh-CN" sz="2800" dirty="0">
                <a:solidFill>
                  <a:srgbClr val="FB000E"/>
                </a:solidFill>
                <a:latin typeface="Menlo-Regular" charset="0"/>
              </a:rPr>
              <a:t>0</a:t>
            </a:r>
            <a:r>
              <a:rPr lang="en-US" altLang="zh-CN" sz="2800" dirty="0">
                <a:solidFill>
                  <a:srgbClr val="4B4B4B"/>
                </a:solidFill>
                <a:latin typeface="Menlo-Regular" charset="0"/>
              </a:rPr>
              <a:t>)</a:t>
            </a:r>
            <a:r>
              <a:rPr lang="zh-CN" altLang="en-US" sz="2800" dirty="0">
                <a:solidFill>
                  <a:srgbClr val="4B4B4B"/>
                </a:solidFill>
                <a:latin typeface="Menlo-Regular" charset="0"/>
              </a:rPr>
              <a:t> </a:t>
            </a:r>
            <a:r>
              <a:rPr lang="en-US" altLang="zh-CN" sz="2800" dirty="0" err="1">
                <a:solidFill>
                  <a:srgbClr val="4B4B4B"/>
                </a:solidFill>
                <a:latin typeface="Menlo-Regular" charset="0"/>
              </a:rPr>
              <a:t>q.</a:t>
            </a:r>
            <a:r>
              <a:rPr lang="en-US" altLang="zh-CN" sz="2800" dirty="0" err="1">
                <a:solidFill>
                  <a:srgbClr val="27B203"/>
                </a:solidFill>
                <a:latin typeface="Menlo-Regular" charset="0"/>
              </a:rPr>
              <a:t>push</a:t>
            </a:r>
            <a:r>
              <a:rPr lang="en-US" altLang="zh-CN" sz="2800" dirty="0">
                <a:solidFill>
                  <a:srgbClr val="4B4B4B"/>
                </a:solidFill>
                <a:latin typeface="Menlo-Regular" charset="0"/>
              </a:rPr>
              <a:t>(</a:t>
            </a:r>
            <a:r>
              <a:rPr lang="en-US" altLang="zh-CN" sz="2800" dirty="0" err="1">
                <a:solidFill>
                  <a:srgbClr val="4B4B4B"/>
                </a:solidFill>
                <a:latin typeface="Menlo-Regular" charset="0"/>
              </a:rPr>
              <a:t>q.</a:t>
            </a:r>
            <a:r>
              <a:rPr lang="en-US" altLang="zh-CN" sz="2800" dirty="0" err="1">
                <a:solidFill>
                  <a:srgbClr val="27B203"/>
                </a:solidFill>
                <a:latin typeface="Menlo-Regular" charset="0"/>
              </a:rPr>
              <a:t>pop</a:t>
            </a:r>
            <a:r>
              <a:rPr lang="en-US" altLang="zh-CN" sz="2800" dirty="0">
                <a:solidFill>
                  <a:srgbClr val="4B4B4B"/>
                </a:solidFill>
                <a:latin typeface="Menlo-Regular" charset="0"/>
              </a:rPr>
              <a:t>()); </a:t>
            </a:r>
            <a:r>
              <a:rPr lang="en-US" altLang="zh-CN" dirty="0">
                <a:solidFill>
                  <a:srgbClr val="4B4B4B"/>
                </a:solidFill>
                <a:latin typeface="Menlo-Regular" charset="0"/>
              </a:rPr>
              <a:t>//</a:t>
            </a:r>
            <a:r>
              <a:rPr lang="zh-CN" altLang="en-US" dirty="0">
                <a:solidFill>
                  <a:srgbClr val="4B4B4B"/>
                </a:solidFill>
                <a:latin typeface="Menlo-Regular" charset="0"/>
              </a:rPr>
              <a:t>经过前面</a:t>
            </a:r>
            <a:r>
              <a:rPr lang="en-US" altLang="zh-CN" dirty="0">
                <a:solidFill>
                  <a:srgbClr val="4B4B4B"/>
                </a:solidFill>
                <a:latin typeface="Menlo-Regular" charset="0"/>
              </a:rPr>
              <a:t>m-1</a:t>
            </a:r>
            <a:r>
              <a:rPr lang="zh-CN" altLang="en-US" dirty="0">
                <a:solidFill>
                  <a:srgbClr val="4B4B4B"/>
                </a:solidFill>
                <a:latin typeface="Menlo-Regular" charset="0"/>
              </a:rPr>
              <a:t>个人</a:t>
            </a:r>
            <a:endParaRPr lang="en-US" altLang="zh-CN" sz="16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altLang="zh-CN" sz="2800" dirty="0">
                <a:solidFill>
                  <a:srgbClr val="4B4B4B"/>
                </a:solidFill>
                <a:latin typeface="Menlo-Regular" charset="0"/>
              </a:rPr>
              <a:t>       else </a:t>
            </a:r>
            <a:r>
              <a:rPr lang="en-US" altLang="zh-CN" sz="2800" dirty="0" err="1">
                <a:solidFill>
                  <a:srgbClr val="4B4B4B"/>
                </a:solidFill>
                <a:latin typeface="Menlo-Regular" charset="0"/>
              </a:rPr>
              <a:t>q.</a:t>
            </a:r>
            <a:r>
              <a:rPr lang="en-US" altLang="zh-CN" sz="2800" dirty="0" err="1">
                <a:solidFill>
                  <a:srgbClr val="27B203"/>
                </a:solidFill>
                <a:latin typeface="Menlo-Regular" charset="0"/>
              </a:rPr>
              <a:t>pop</a:t>
            </a:r>
            <a:r>
              <a:rPr lang="en-US" altLang="zh-CN" sz="2800" dirty="0">
                <a:solidFill>
                  <a:srgbClr val="4B4B4B"/>
                </a:solidFill>
                <a:latin typeface="Menlo-Regular" charset="0"/>
              </a:rPr>
              <a:t>(); </a:t>
            </a:r>
            <a:r>
              <a:rPr lang="en-US" altLang="zh-CN" dirty="0">
                <a:solidFill>
                  <a:srgbClr val="4B4B4B"/>
                </a:solidFill>
                <a:latin typeface="Menlo-Regular" charset="0"/>
              </a:rPr>
              <a:t>//</a:t>
            </a:r>
            <a:r>
              <a:rPr lang="zh-CN" altLang="en-US" dirty="0">
                <a:solidFill>
                  <a:srgbClr val="4B4B4B"/>
                </a:solidFill>
                <a:latin typeface="Menlo-Regular" charset="0"/>
              </a:rPr>
              <a:t>第</a:t>
            </a:r>
            <a:r>
              <a:rPr lang="en-US" altLang="zh-CN" dirty="0">
                <a:solidFill>
                  <a:srgbClr val="4B4B4B"/>
                </a:solidFill>
                <a:latin typeface="Menlo-Regular" charset="0"/>
              </a:rPr>
              <a:t>m</a:t>
            </a:r>
            <a:r>
              <a:rPr lang="zh-CN" altLang="en-US" dirty="0">
                <a:solidFill>
                  <a:srgbClr val="4B4B4B"/>
                </a:solidFill>
                <a:latin typeface="Menlo-Regular" charset="0"/>
              </a:rPr>
              <a:t>个人出列</a:t>
            </a:r>
            <a:endParaRPr lang="en-US" altLang="zh-CN" sz="24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altLang="zh-CN" sz="2800" dirty="0">
                <a:solidFill>
                  <a:srgbClr val="4B4B4B"/>
                </a:solidFill>
                <a:latin typeface="Menlo-Regular" charset="0"/>
              </a:rPr>
              <a:t>}</a:t>
            </a:r>
            <a:endParaRPr lang="en-US" altLang="zh-CN" sz="24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altLang="zh-CN" sz="2800" dirty="0" err="1">
                <a:solidFill>
                  <a:srgbClr val="4B4B4B"/>
                </a:solidFill>
                <a:latin typeface="Menlo-Regular" charset="0"/>
              </a:rPr>
              <a:t>prinft</a:t>
            </a:r>
            <a:r>
              <a:rPr lang="en-US" altLang="zh-CN" sz="2800" dirty="0">
                <a:solidFill>
                  <a:srgbClr val="4B4B4B"/>
                </a:solidFill>
                <a:latin typeface="Menlo-Regular" charset="0"/>
              </a:rPr>
              <a:t>(“%d”, </a:t>
            </a:r>
            <a:r>
              <a:rPr lang="en-US" altLang="zh-CN" sz="2800" dirty="0" err="1">
                <a:solidFill>
                  <a:srgbClr val="4B4B4B"/>
                </a:solidFill>
                <a:latin typeface="Menlo-Regular" charset="0"/>
              </a:rPr>
              <a:t>q.</a:t>
            </a:r>
            <a:r>
              <a:rPr lang="en-US" altLang="zh-CN" sz="2800" dirty="0" err="1">
                <a:solidFill>
                  <a:srgbClr val="27B203"/>
                </a:solidFill>
                <a:latin typeface="Menlo-Regular" charset="0"/>
              </a:rPr>
              <a:t>pop</a:t>
            </a:r>
            <a:r>
              <a:rPr lang="en-US" altLang="zh-CN" sz="2800" dirty="0">
                <a:solidFill>
                  <a:srgbClr val="4B4B4B"/>
                </a:solidFill>
                <a:latin typeface="Menlo-Regular" charset="0"/>
              </a:rPr>
              <a:t>());</a:t>
            </a:r>
            <a:endParaRPr lang="en-US" altLang="zh-CN" sz="2400" dirty="0">
              <a:solidFill>
                <a:prstClr val="black"/>
              </a:solidFill>
              <a:latin typeface="Helvetica" charset="0"/>
            </a:endParaRPr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01154" y="2995086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C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84886" y="1954736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E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578458" y="1709784"/>
            <a:ext cx="487680" cy="487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57296" y="1705642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415577" y="293571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5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254521" y="3549888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6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96467" y="4087516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7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269134" y="4305019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8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51729" y="416771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A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89813" y="3688618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B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81737" y="2344182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D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59949" y="2390432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4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578458" y="4361214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9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832522" y="1885296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3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865F085-2F62-0B63-7328-88CD127A515F}"/>
              </a:ext>
            </a:extLst>
          </p:cNvPr>
          <p:cNvCxnSpPr/>
          <p:nvPr/>
        </p:nvCxnSpPr>
        <p:spPr>
          <a:xfrm>
            <a:off x="977493" y="1087421"/>
            <a:ext cx="97942" cy="72887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B8ED06E-B083-A20A-3C40-E73C2F7E1944}"/>
              </a:ext>
            </a:extLst>
          </p:cNvPr>
          <p:cNvCxnSpPr/>
          <p:nvPr/>
        </p:nvCxnSpPr>
        <p:spPr>
          <a:xfrm>
            <a:off x="1685808" y="917019"/>
            <a:ext cx="97942" cy="72887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F03FB38-A058-F630-3608-7E7B1DB9E7DB}"/>
              </a:ext>
            </a:extLst>
          </p:cNvPr>
          <p:cNvSpPr txBox="1"/>
          <p:nvPr/>
        </p:nvSpPr>
        <p:spPr>
          <a:xfrm>
            <a:off x="443482" y="615163"/>
            <a:ext cx="93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tail</a:t>
            </a:r>
            <a:endParaRPr lang="zh-CN" altLang="en-US" sz="28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E939E94-BC91-FF10-3E12-CBDEE8143AD0}"/>
              </a:ext>
            </a:extLst>
          </p:cNvPr>
          <p:cNvSpPr txBox="1"/>
          <p:nvPr/>
        </p:nvSpPr>
        <p:spPr>
          <a:xfrm>
            <a:off x="1141919" y="393799"/>
            <a:ext cx="118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head</a:t>
            </a:r>
            <a:endParaRPr lang="zh-CN" altLang="en-US" sz="2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1297 L 0.00065 -0.01297 C 0.00312 -0.01366 0.0056 -0.01482 0.0082 -0.01505 C 0.02682 -0.01551 0.02956 -0.01482 0.04297 -0.01297 L 0.04831 -0.01112 C 0.04948 -0.01065 0.05052 -0.01065 0.05156 -0.01019 C 0.05651 -0.00718 0.05325 -0.00811 0.05651 -0.00533 C 0.05703 -0.00487 0.05755 -0.00463 0.05807 -0.0044 C 0.05924 -0.00232 0.06015 -0.00024 0.06133 0.00162 C 0.06393 0.00486 0.06289 0.00324 0.06471 0.00648 " pathEditMode="relative" ptsTypes="AAAAAAAAAA">
                                      <p:cBhvr>
                                        <p:cTn id="7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38778E-17 L 2.29167E-6 0.00023 C 0.01159 -0.00139 0.01562 -0.00185 0.02982 -0.00185 C 0.03203 -0.00185 0.03424 -0.00139 0.03646 -0.00093 C 0.03698 1.38778E-17 0.0375 0.00093 0.03802 0.00185 C 0.03841 0.00278 0.03854 0.00394 0.03906 0.00486 C 0.03958 0.00532 0.04023 0.00532 0.04075 0.00579 C 0.04153 0.00671 0.04232 0.00741 0.04297 0.00856 C 0.04336 0.00949 0.04362 0.01065 0.04401 0.01157 C 0.04453 0.0125 0.04518 0.01343 0.0457 0.01435 C 0.04609 0.01528 0.04622 0.01667 0.04674 0.01736 C 0.04713 0.01782 0.04778 0.01782 0.04831 0.01829 C 0.04909 0.01921 0.04974 0.02037 0.05052 0.02106 C 0.05208 0.02292 0.05273 0.02315 0.05429 0.02407 C 0.0569 0.02755 0.05586 0.02569 0.05768 0.02894 " pathEditMode="relative" rAng="0" ptsTypes="AAAAAAAAAAAAAAA">
                                      <p:cBhvr>
                                        <p:cTn id="8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277 L -0.00039 -0.00277 C 0.00287 -0.00509 0.00599 -0.00763 0.00938 -0.00972 C 0.01159 -0.01111 0.01407 -0.0118 0.01641 -0.01342 C 0.01849 -0.01504 0.02019 -0.01805 0.0224 -0.01944 C 0.02422 -0.0206 0.02631 -0.0206 0.02839 -0.02129 C 0.03034 -0.02199 0.0323 -0.02338 0.03425 -0.02407 C 0.03516 -0.02453 0.03607 -0.02476 0.03698 -0.02523 C 0.0405 -0.02662 0.04388 -0.02824 0.0474 -0.03009 C 0.04831 -0.03055 0.04909 -0.03125 0.05 -0.03194 C 0.05352 -0.03426 0.05326 -0.03171 0.05326 -0.03472 " pathEditMode="relative" ptsTypes="AAAAAAAAAAA">
                                      <p:cBhvr>
                                        <p:cTn id="8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2.08333E-7 0.00023 C 0.00117 -0.00208 0.00234 -0.0044 0.00378 -0.00602 C 0.00469 -0.00694 0.00703 -0.00787 0.00703 -0.00764 C 0.00768 -0.00949 0.00833 -0.01111 0.00911 -0.01273 C 0.00964 -0.01342 0.01029 -0.01412 0.01081 -0.01458 C 0.01263 -0.0162 0.01432 -0.01805 0.01628 -0.01944 C 0.01719 -0.02014 0.0181 -0.0206 0.01901 -0.02129 C 0.02344 -0.02569 0.01862 -0.02338 0.02383 -0.02523 C 0.03125 -0.0331 0.02266 -0.02453 0.02878 -0.02916 C 0.03021 -0.03009 0.03151 -0.03194 0.03307 -0.03287 L 0.03477 -0.03379 " pathEditMode="relative" rAng="0" ptsTypes="AAAAAAAAAAAA">
                                      <p:cBhvr>
                                        <p:cTn id="9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2" y="-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3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23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86238" y="3075056"/>
            <a:ext cx="22174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链式队列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3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44305" y="640499"/>
            <a:ext cx="56733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DC5B74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链式队列</a:t>
            </a:r>
            <a:r>
              <a:rPr lang="zh-CN" altLang="en-US" sz="36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结构体类型定义</a:t>
            </a:r>
            <a:endParaRPr lang="zh-CN" altLang="en-US" sz="40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20428" y="405155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sz="2800" dirty="0"/>
              <a:t>//链式队列定义</a:t>
            </a:r>
            <a:br>
              <a:rPr lang="zh-CN" altLang="zh-CN" sz="2800" dirty="0"/>
            </a:br>
            <a:r>
              <a:rPr lang="zh-CN" altLang="zh-CN" sz="2800" dirty="0"/>
              <a:t>typedef struct{</a:t>
            </a:r>
            <a:br>
              <a:rPr lang="zh-CN" altLang="zh-CN" sz="2800" dirty="0"/>
            </a:br>
            <a:r>
              <a:rPr lang="zh-CN" altLang="zh-CN" sz="2800" dirty="0"/>
              <a:t>    QueuePtr   head;</a:t>
            </a:r>
            <a:br>
              <a:rPr lang="zh-CN" altLang="zh-CN" sz="2800" dirty="0"/>
            </a:br>
            <a:r>
              <a:rPr lang="zh-CN" altLang="zh-CN" sz="2800" dirty="0"/>
              <a:t>    QueuePtr   tail;</a:t>
            </a:r>
            <a:br>
              <a:rPr lang="zh-CN" altLang="zh-CN" sz="2800" dirty="0"/>
            </a:br>
            <a:r>
              <a:rPr lang="zh-CN" altLang="zh-CN" sz="2800" dirty="0"/>
              <a:t>}LinkQueue;</a:t>
            </a:r>
            <a:endParaRPr lang="en-US" altLang="zh-CN" sz="2800" dirty="0"/>
          </a:p>
        </p:txBody>
      </p:sp>
      <p:sp>
        <p:nvSpPr>
          <p:cNvPr id="23" name="矩形 22"/>
          <p:cNvSpPr/>
          <p:nvPr/>
        </p:nvSpPr>
        <p:spPr>
          <a:xfrm>
            <a:off x="1109152" y="3953351"/>
            <a:ext cx="47442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800" dirty="0"/>
              <a:t>//节点定义</a:t>
            </a:r>
            <a:br>
              <a:rPr lang="zh-CN" altLang="zh-CN" sz="2800" dirty="0"/>
            </a:br>
            <a:r>
              <a:rPr lang="zh-CN" altLang="zh-CN" sz="2800" dirty="0"/>
              <a:t>typedef struct QNode{</a:t>
            </a:r>
            <a:br>
              <a:rPr lang="zh-CN" altLang="zh-CN" sz="2800" dirty="0"/>
            </a:br>
            <a:r>
              <a:rPr lang="zh-CN" altLang="zh-CN" sz="2800" dirty="0"/>
              <a:t>    QElemType      data</a:t>
            </a:r>
            <a:r>
              <a:rPr lang="en-US" altLang="zh-CN" sz="2800" dirty="0"/>
              <a:t>;</a:t>
            </a:r>
            <a:br>
              <a:rPr lang="zh-CN" altLang="zh-CN" sz="2800" dirty="0"/>
            </a:br>
            <a:r>
              <a:rPr lang="zh-CN" altLang="zh-CN" sz="2800" dirty="0"/>
              <a:t>    struct QNode  *next;</a:t>
            </a:r>
            <a:br>
              <a:rPr lang="zh-CN" altLang="zh-CN" sz="2800" dirty="0"/>
            </a:br>
            <a:r>
              <a:rPr lang="zh-CN" altLang="zh-CN" sz="2800" dirty="0"/>
              <a:t>}QNode, *QueuePtr;</a:t>
            </a:r>
            <a:endParaRPr lang="zh-CN" altLang="en-US" sz="2800" dirty="0"/>
          </a:p>
        </p:txBody>
      </p:sp>
      <p:grpSp>
        <p:nvGrpSpPr>
          <p:cNvPr id="24" name="组合 3"/>
          <p:cNvGrpSpPr/>
          <p:nvPr/>
        </p:nvGrpSpPr>
        <p:grpSpPr>
          <a:xfrm>
            <a:off x="7014998" y="2353832"/>
            <a:ext cx="1567827" cy="962108"/>
            <a:chOff x="1137037" y="3252083"/>
            <a:chExt cx="1567827" cy="962108"/>
          </a:xfrm>
        </p:grpSpPr>
        <p:sp>
          <p:nvSpPr>
            <p:cNvPr id="25" name="矩形 24"/>
            <p:cNvSpPr/>
            <p:nvPr/>
          </p:nvSpPr>
          <p:spPr>
            <a:xfrm>
              <a:off x="1137037" y="3252083"/>
              <a:ext cx="1567827" cy="9621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137037" y="3440749"/>
              <a:ext cx="4603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Q</a:t>
              </a:r>
              <a:endParaRPr lang="zh-CN" altLang="en-US" sz="3200" dirty="0"/>
            </a:p>
          </p:txBody>
        </p:sp>
      </p:grp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7561167" y="2464046"/>
          <a:ext cx="953729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5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ea typeface="Adobe 黑体 Std R" panose="020B0400000000000000"/>
                        </a:rPr>
                        <a:t>Q.head</a:t>
                      </a:r>
                      <a:endParaRPr lang="zh-CN" altLang="en-US" b="1" dirty="0">
                        <a:ea typeface="Adobe 黑体 Std R" panose="020B04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ea typeface="Adobe 黑体 Std R" panose="020B0400000000000000"/>
                        </a:rPr>
                        <a:t>Q.tail</a:t>
                      </a:r>
                      <a:endParaRPr lang="zh-CN" altLang="en-US" b="1" dirty="0">
                        <a:ea typeface="Adobe 黑体 Std R" panose="020B04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1693761" y="2457206"/>
          <a:ext cx="2143910" cy="662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7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1696077" y="2457408"/>
          <a:ext cx="212894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82753" y="3218056"/>
            <a:ext cx="1567827" cy="962108"/>
            <a:chOff x="1137037" y="3252083"/>
            <a:chExt cx="1567827" cy="962108"/>
          </a:xfrm>
        </p:grpSpPr>
        <p:sp>
          <p:nvSpPr>
            <p:cNvPr id="5" name="矩形 4"/>
            <p:cNvSpPr/>
            <p:nvPr/>
          </p:nvSpPr>
          <p:spPr>
            <a:xfrm>
              <a:off x="1137037" y="3252083"/>
              <a:ext cx="1567827" cy="9621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37037" y="3440749"/>
              <a:ext cx="4603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Q</a:t>
              </a:r>
              <a:endParaRPr lang="zh-CN" altLang="en-US" sz="3200" dirty="0"/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496851" y="3338471"/>
          <a:ext cx="953729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5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ea typeface="Adobe 黑体 Std R" panose="020B0400000000000000"/>
                        </a:rPr>
                        <a:t>Q.head</a:t>
                      </a:r>
                      <a:endParaRPr lang="zh-CN" altLang="en-US" b="1" dirty="0">
                        <a:ea typeface="Adobe 黑体 Std R" panose="020B04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ea typeface="Adobe 黑体 Std R" panose="020B0400000000000000"/>
                        </a:rPr>
                        <a:t>Q.tail</a:t>
                      </a:r>
                      <a:endParaRPr lang="zh-CN" altLang="en-US" b="1" dirty="0">
                        <a:ea typeface="Adobe 黑体 Std R" panose="020B04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曲线连接符 14"/>
          <p:cNvCxnSpPr/>
          <p:nvPr/>
        </p:nvCxnSpPr>
        <p:spPr>
          <a:xfrm rot="16200000" flipV="1">
            <a:off x="1746014" y="2776480"/>
            <a:ext cx="950905" cy="501415"/>
          </a:xfrm>
          <a:prstGeom prst="curvedConnector3">
            <a:avLst>
              <a:gd name="adj1" fmla="val 467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538444" y="2106963"/>
          <a:ext cx="2015614" cy="431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799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曲线连接符 16"/>
          <p:cNvCxnSpPr/>
          <p:nvPr/>
        </p:nvCxnSpPr>
        <p:spPr>
          <a:xfrm flipV="1">
            <a:off x="2450580" y="2623882"/>
            <a:ext cx="2248136" cy="1289252"/>
          </a:xfrm>
          <a:prstGeom prst="curvedConnector3">
            <a:avLst>
              <a:gd name="adj1" fmla="val 10016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277394" y="2123998"/>
          <a:ext cx="2015614" cy="431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799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接箭头连接符 13"/>
          <p:cNvCxnSpPr>
            <a:endCxn id="22" idx="1"/>
          </p:cNvCxnSpPr>
          <p:nvPr/>
        </p:nvCxnSpPr>
        <p:spPr>
          <a:xfrm>
            <a:off x="3284337" y="2322862"/>
            <a:ext cx="993057" cy="17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538444" y="2092029"/>
          <a:ext cx="2015614" cy="431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799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2305781" y="1690868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第一个节点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483734" y="1691919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第二个节点</a:t>
            </a:r>
          </a:p>
        </p:txBody>
      </p:sp>
      <p:cxnSp>
        <p:nvCxnSpPr>
          <p:cNvPr id="23" name="曲线连接符 22"/>
          <p:cNvCxnSpPr/>
          <p:nvPr/>
        </p:nvCxnSpPr>
        <p:spPr>
          <a:xfrm flipH="1" flipV="1">
            <a:off x="2203782" y="2523828"/>
            <a:ext cx="246798" cy="1185483"/>
          </a:xfrm>
          <a:prstGeom prst="curvedConnector4">
            <a:avLst>
              <a:gd name="adj1" fmla="val -348892"/>
              <a:gd name="adj2" fmla="val 631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496725" y="3317974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ea typeface="Adobe 黑体 Std R" panose="020B0400000000000000"/>
              </a:rPr>
              <a:t>=NULL</a:t>
            </a:r>
            <a:endParaRPr lang="zh-CN" altLang="en-US" b="1" dirty="0">
              <a:ea typeface="Adobe 黑体 Std R" panose="020B040000000000000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96725" y="3709311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ea typeface="Adobe 黑体 Std R" panose="020B0400000000000000"/>
              </a:rPr>
              <a:t>=NULL</a:t>
            </a:r>
            <a:endParaRPr lang="zh-CN" altLang="en-US" b="1" dirty="0">
              <a:ea typeface="Adobe 黑体 Std R" panose="020B040000000000000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590" y="3501758"/>
            <a:ext cx="5427477" cy="261972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1"/>
          <p:cNvGrpSpPr/>
          <p:nvPr/>
        </p:nvGrpSpPr>
        <p:grpSpPr>
          <a:xfrm>
            <a:off x="2479375" y="3914190"/>
            <a:ext cx="1567827" cy="962108"/>
            <a:chOff x="1137037" y="3252083"/>
            <a:chExt cx="1567827" cy="962108"/>
          </a:xfrm>
        </p:grpSpPr>
        <p:sp>
          <p:nvSpPr>
            <p:cNvPr id="3" name="矩形 2"/>
            <p:cNvSpPr/>
            <p:nvPr/>
          </p:nvSpPr>
          <p:spPr>
            <a:xfrm>
              <a:off x="1137037" y="3252083"/>
              <a:ext cx="1567827" cy="9621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37037" y="3440749"/>
              <a:ext cx="4603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Q</a:t>
              </a:r>
              <a:endParaRPr lang="zh-CN" altLang="en-US" sz="3200" dirty="0"/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93473" y="4034605"/>
          <a:ext cx="953729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5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ea typeface="Adobe 黑体 Std R" panose="020B0400000000000000"/>
                        </a:rPr>
                        <a:t>Q.head</a:t>
                      </a:r>
                      <a:endParaRPr lang="zh-CN" altLang="en-US" b="1" dirty="0">
                        <a:ea typeface="Adobe 黑体 Std R" panose="020B04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ea typeface="Adobe 黑体 Std R" panose="020B0400000000000000"/>
                        </a:rPr>
                        <a:t>Q.tail</a:t>
                      </a:r>
                      <a:endParaRPr lang="zh-CN" altLang="en-US" b="1" dirty="0">
                        <a:ea typeface="Adobe 黑体 Std R" panose="020B04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060390" y="2042619"/>
          <a:ext cx="2371554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8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Unknow</a:t>
                      </a:r>
                      <a:endParaRPr lang="en-US" altLang="zh-CN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zh-CN" alt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  <a:endParaRPr lang="zh-CN" altLang="en-US" sz="3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曲线连接符 8"/>
          <p:cNvCxnSpPr/>
          <p:nvPr/>
        </p:nvCxnSpPr>
        <p:spPr>
          <a:xfrm rot="16200000" flipV="1">
            <a:off x="2569189" y="3206202"/>
            <a:ext cx="1832098" cy="1090966"/>
          </a:xfrm>
          <a:prstGeom prst="curvedConnector3">
            <a:avLst>
              <a:gd name="adj1" fmla="val 720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3" idx="0"/>
          </p:cNvCxnSpPr>
          <p:nvPr/>
        </p:nvCxnSpPr>
        <p:spPr>
          <a:xfrm rot="16200000" flipV="1">
            <a:off x="2655561" y="3119829"/>
            <a:ext cx="1198971" cy="63058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281137" y="2073116"/>
          <a:ext cx="2143910" cy="662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7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接箭头连接符 29"/>
          <p:cNvCxnSpPr>
            <a:stCxn id="17" idx="3"/>
          </p:cNvCxnSpPr>
          <p:nvPr/>
        </p:nvCxnSpPr>
        <p:spPr>
          <a:xfrm flipV="1">
            <a:off x="4431321" y="2404473"/>
            <a:ext cx="84981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5400000" flipH="1" flipV="1">
            <a:off x="4028829" y="2854010"/>
            <a:ext cx="1832102" cy="179535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8053336" y="2081254"/>
          <a:ext cx="2170716" cy="63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24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直接箭头连接符 50"/>
          <p:cNvCxnSpPr/>
          <p:nvPr/>
        </p:nvCxnSpPr>
        <p:spPr>
          <a:xfrm flipV="1">
            <a:off x="7425047" y="2397484"/>
            <a:ext cx="628289" cy="6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059767" y="2053954"/>
          <a:ext cx="2371554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8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Unknow</a:t>
                      </a:r>
                      <a:endParaRPr lang="en-US" altLang="zh-CN" sz="2000" dirty="0"/>
                    </a:p>
                    <a:p>
                      <a:pPr algn="ctr"/>
                      <a:r>
                        <a:rPr lang="en-US" altLang="zh-CN" sz="2000" dirty="0"/>
                        <a:t>data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NULL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334826" y="1548938"/>
            <a:ext cx="13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头节点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283453" y="2073318"/>
          <a:ext cx="212894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曲线连接符 18"/>
          <p:cNvCxnSpPr/>
          <p:nvPr/>
        </p:nvCxnSpPr>
        <p:spPr>
          <a:xfrm flipV="1">
            <a:off x="4030718" y="2835634"/>
            <a:ext cx="4600754" cy="1832098"/>
          </a:xfrm>
          <a:prstGeom prst="curvedConnector3">
            <a:avLst>
              <a:gd name="adj1" fmla="val 1003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458659" y="157491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第一个节点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778304" y="151008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第二个节点</a:t>
            </a:r>
          </a:p>
        </p:txBody>
      </p:sp>
      <p:sp>
        <p:nvSpPr>
          <p:cNvPr id="22" name="矩形 21"/>
          <p:cNvSpPr/>
          <p:nvPr/>
        </p:nvSpPr>
        <p:spPr>
          <a:xfrm>
            <a:off x="513817" y="561867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·</a:t>
            </a:r>
            <a:r>
              <a:rPr lang="zh-CN" altLang="en-US" sz="40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入队操作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019" y="5007108"/>
            <a:ext cx="6186488" cy="146484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79" y="17931"/>
            <a:ext cx="10495722" cy="68400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0989" y="483311"/>
            <a:ext cx="96723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spc="600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队列的基础操作</a:t>
            </a:r>
            <a:endParaRPr lang="zh-CN" altLang="en-US" sz="3200" spc="600" dirty="0">
              <a:solidFill>
                <a:srgbClr val="C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31922" y="3075056"/>
            <a:ext cx="27260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队列的应用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4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1"/>
          <p:cNvGrpSpPr/>
          <p:nvPr/>
        </p:nvGrpSpPr>
        <p:grpSpPr>
          <a:xfrm>
            <a:off x="3259088" y="3758631"/>
            <a:ext cx="6495143" cy="827316"/>
            <a:chOff x="1894114" y="3788226"/>
            <a:chExt cx="6495143" cy="827316"/>
          </a:xfrm>
        </p:grpSpPr>
        <p:sp>
          <p:nvSpPr>
            <p:cNvPr id="28" name="矩形 27"/>
            <p:cNvSpPr/>
            <p:nvPr/>
          </p:nvSpPr>
          <p:spPr>
            <a:xfrm>
              <a:off x="2438400" y="3788226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输入数据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526971" y="3788227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4615542" y="3788226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输入数据</a:t>
              </a:r>
              <a:r>
                <a:rPr lang="en-US" altLang="zh-CN" dirty="0"/>
                <a:t>K+2</a:t>
              </a:r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5704113" y="3788226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输入数据</a:t>
              </a:r>
              <a:r>
                <a:rPr lang="en-US" altLang="zh-CN" dirty="0"/>
                <a:t>K+1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792684" y="3788226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输入数据</a:t>
              </a:r>
              <a:r>
                <a:rPr lang="en-US" altLang="zh-CN" dirty="0"/>
                <a:t>K</a:t>
              </a:r>
              <a:endParaRPr lang="zh-CN" altLang="en-US" dirty="0"/>
            </a:p>
          </p:txBody>
        </p:sp>
        <p:cxnSp>
          <p:nvCxnSpPr>
            <p:cNvPr id="33" name="直接连接符 16"/>
            <p:cNvCxnSpPr/>
            <p:nvPr/>
          </p:nvCxnSpPr>
          <p:spPr>
            <a:xfrm>
              <a:off x="1894114" y="3788226"/>
              <a:ext cx="64951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19"/>
            <p:cNvCxnSpPr/>
            <p:nvPr/>
          </p:nvCxnSpPr>
          <p:spPr>
            <a:xfrm>
              <a:off x="1894114" y="4615541"/>
              <a:ext cx="64951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圆角矩形标注 34"/>
          <p:cNvSpPr/>
          <p:nvPr/>
        </p:nvSpPr>
        <p:spPr>
          <a:xfrm>
            <a:off x="5936974" y="2445724"/>
            <a:ext cx="4049486" cy="773672"/>
          </a:xfrm>
          <a:prstGeom prst="wedgeRoundRectCallout">
            <a:avLst>
              <a:gd name="adj1" fmla="val -41012"/>
              <a:gd name="adj2" fmla="val 888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逻辑上：单向而有序</a:t>
            </a:r>
            <a:endParaRPr lang="en-US" altLang="zh-CN" sz="2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721763" y="363233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解决输入输出问题</a:t>
            </a:r>
          </a:p>
        </p:txBody>
      </p:sp>
      <p:grpSp>
        <p:nvGrpSpPr>
          <p:cNvPr id="37" name="组合 18"/>
          <p:cNvGrpSpPr/>
          <p:nvPr/>
        </p:nvGrpSpPr>
        <p:grpSpPr>
          <a:xfrm>
            <a:off x="1722025" y="4890745"/>
            <a:ext cx="6239692" cy="827317"/>
            <a:chOff x="1103086" y="3788226"/>
            <a:chExt cx="6239692" cy="827317"/>
          </a:xfrm>
        </p:grpSpPr>
        <p:sp>
          <p:nvSpPr>
            <p:cNvPr id="38" name="矩形 37"/>
            <p:cNvSpPr/>
            <p:nvPr/>
          </p:nvSpPr>
          <p:spPr>
            <a:xfrm>
              <a:off x="1349829" y="3788228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输出数据</a:t>
              </a:r>
              <a:r>
                <a:rPr lang="en-US" altLang="zh-CN" dirty="0"/>
                <a:t>N-1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2438400" y="3788226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输出数据</a:t>
              </a:r>
              <a:r>
                <a:rPr lang="en-US" altLang="zh-CN" dirty="0"/>
                <a:t>N-1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3526971" y="3788227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4615542" y="3788226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输出数据</a:t>
              </a:r>
              <a:r>
                <a:rPr lang="en-US" altLang="zh-CN" dirty="0"/>
                <a:t>K+1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5704113" y="3788226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输出数据</a:t>
              </a:r>
              <a:r>
                <a:rPr lang="en-US" altLang="zh-CN" dirty="0"/>
                <a:t>K</a:t>
              </a:r>
              <a:endParaRPr lang="zh-CN" altLang="en-US" dirty="0"/>
            </a:p>
          </p:txBody>
        </p:sp>
        <p:cxnSp>
          <p:nvCxnSpPr>
            <p:cNvPr id="43" name="直接连接符 29"/>
            <p:cNvCxnSpPr/>
            <p:nvPr/>
          </p:nvCxnSpPr>
          <p:spPr>
            <a:xfrm>
              <a:off x="1103086" y="3788226"/>
              <a:ext cx="62396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30"/>
            <p:cNvCxnSpPr/>
            <p:nvPr/>
          </p:nvCxnSpPr>
          <p:spPr>
            <a:xfrm>
              <a:off x="1103086" y="4615541"/>
              <a:ext cx="62396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本框 44"/>
          <p:cNvSpPr txBox="1"/>
          <p:nvPr/>
        </p:nvSpPr>
        <p:spPr>
          <a:xfrm>
            <a:off x="888662" y="292700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数据输入</a:t>
            </a:r>
            <a:endParaRPr lang="zh-CN" altLang="en-US" sz="20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cxnSp>
        <p:nvCxnSpPr>
          <p:cNvPr id="46" name="直接箭头连接符 34"/>
          <p:cNvCxnSpPr>
            <a:stCxn id="45" idx="3"/>
          </p:cNvCxnSpPr>
          <p:nvPr/>
        </p:nvCxnSpPr>
        <p:spPr>
          <a:xfrm>
            <a:off x="2714803" y="3219396"/>
            <a:ext cx="544285" cy="973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716457" y="5413794"/>
            <a:ext cx="1620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数据输出</a:t>
            </a:r>
            <a:endParaRPr lang="zh-CN" altLang="en-US" sz="20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cxnSp>
        <p:nvCxnSpPr>
          <p:cNvPr id="48" name="直接箭头连接符 36"/>
          <p:cNvCxnSpPr/>
          <p:nvPr/>
        </p:nvCxnSpPr>
        <p:spPr>
          <a:xfrm>
            <a:off x="7411623" y="5304403"/>
            <a:ext cx="1304834" cy="371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2"/>
          <p:cNvCxnSpPr/>
          <p:nvPr/>
        </p:nvCxnSpPr>
        <p:spPr>
          <a:xfrm>
            <a:off x="1688708" y="6003406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下箭头 4"/>
          <p:cNvSpPr/>
          <p:nvPr/>
        </p:nvSpPr>
        <p:spPr>
          <a:xfrm>
            <a:off x="2866944" y="1435521"/>
            <a:ext cx="1158240" cy="1574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进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程</a:t>
            </a:r>
            <a:endParaRPr lang="en-US" altLang="zh-CN" sz="2800" b="1" dirty="0"/>
          </a:p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6" name="下箭头 5"/>
          <p:cNvSpPr/>
          <p:nvPr/>
        </p:nvSpPr>
        <p:spPr>
          <a:xfrm>
            <a:off x="7600537" y="3010232"/>
            <a:ext cx="1158240" cy="1584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进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程</a:t>
            </a:r>
            <a:endParaRPr lang="en-US" altLang="zh-CN" sz="2800" b="1" dirty="0"/>
          </a:p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grpSp>
        <p:nvGrpSpPr>
          <p:cNvPr id="7" name="组合 17"/>
          <p:cNvGrpSpPr/>
          <p:nvPr/>
        </p:nvGrpSpPr>
        <p:grpSpPr>
          <a:xfrm>
            <a:off x="3813787" y="1530922"/>
            <a:ext cx="3724689" cy="472440"/>
            <a:chOff x="2784323" y="1590691"/>
            <a:chExt cx="3724689" cy="472440"/>
          </a:xfrm>
        </p:grpSpPr>
        <p:cxnSp>
          <p:nvCxnSpPr>
            <p:cNvPr id="8" name="直接箭头连接符 11"/>
            <p:cNvCxnSpPr/>
            <p:nvPr/>
          </p:nvCxnSpPr>
          <p:spPr>
            <a:xfrm>
              <a:off x="2784323" y="2047891"/>
              <a:ext cx="3724689" cy="1524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3732267" y="1590691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数据的传递</a:t>
              </a:r>
            </a:p>
          </p:txBody>
        </p:sp>
      </p:grpSp>
      <p:sp>
        <p:nvSpPr>
          <p:cNvPr id="10" name="下箭头 9"/>
          <p:cNvSpPr/>
          <p:nvPr/>
        </p:nvSpPr>
        <p:spPr>
          <a:xfrm>
            <a:off x="2880651" y="4595192"/>
            <a:ext cx="1158240" cy="1574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进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程</a:t>
            </a:r>
            <a:endParaRPr lang="en-US" altLang="zh-CN" sz="2800" b="1" dirty="0"/>
          </a:p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cxnSp>
        <p:nvCxnSpPr>
          <p:cNvPr id="11" name="直接连接符 5"/>
          <p:cNvCxnSpPr/>
          <p:nvPr/>
        </p:nvCxnSpPr>
        <p:spPr>
          <a:xfrm>
            <a:off x="1688708" y="3010232"/>
            <a:ext cx="8098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0"/>
          <p:cNvCxnSpPr/>
          <p:nvPr/>
        </p:nvCxnSpPr>
        <p:spPr>
          <a:xfrm>
            <a:off x="1688708" y="4595192"/>
            <a:ext cx="8098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98460" y="272531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进程切换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898460" y="430002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进程切换</a:t>
            </a:r>
          </a:p>
        </p:txBody>
      </p:sp>
      <p:sp>
        <p:nvSpPr>
          <p:cNvPr id="15" name="文本框 14"/>
          <p:cNvSpPr txBox="1"/>
          <p:nvPr/>
        </p:nvSpPr>
        <p:spPr>
          <a:xfrm rot="1551050">
            <a:off x="7953661" y="1368407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+mj-ea"/>
                <a:ea typeface="+mj-ea"/>
              </a:rPr>
              <a:t>?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16" name="流程图: 直接访问存储器 19"/>
          <p:cNvSpPr/>
          <p:nvPr/>
        </p:nvSpPr>
        <p:spPr>
          <a:xfrm>
            <a:off x="7600536" y="1756620"/>
            <a:ext cx="2491943" cy="50700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消息队列</a:t>
            </a:r>
          </a:p>
        </p:txBody>
      </p:sp>
      <p:grpSp>
        <p:nvGrpSpPr>
          <p:cNvPr id="17" name="组合 20"/>
          <p:cNvGrpSpPr/>
          <p:nvPr/>
        </p:nvGrpSpPr>
        <p:grpSpPr>
          <a:xfrm rot="18904965">
            <a:off x="8082975" y="2389539"/>
            <a:ext cx="1514001" cy="461666"/>
            <a:chOff x="3241522" y="1590691"/>
            <a:chExt cx="1862343" cy="461665"/>
          </a:xfrm>
        </p:grpSpPr>
        <p:cxnSp>
          <p:nvCxnSpPr>
            <p:cNvPr id="18" name="直接箭头连接符 21"/>
            <p:cNvCxnSpPr/>
            <p:nvPr/>
          </p:nvCxnSpPr>
          <p:spPr>
            <a:xfrm>
              <a:off x="3241522" y="2047891"/>
              <a:ext cx="1862343" cy="446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3258293" y="1590691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读取数据</a:t>
              </a: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Stack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695325" y="1988726"/>
            <a:ext cx="2425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定义：</a:t>
            </a:r>
          </a:p>
        </p:txBody>
      </p:sp>
      <p:sp>
        <p:nvSpPr>
          <p:cNvPr id="8" name="矩形 7"/>
          <p:cNvSpPr/>
          <p:nvPr/>
        </p:nvSpPr>
        <p:spPr>
          <a:xfrm>
            <a:off x="1046817" y="2648598"/>
            <a:ext cx="8540243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栈</a:t>
            </a:r>
            <a:r>
              <a:rPr lang="en-US" altLang="zh-CN" sz="2400" b="1" noProof="1">
                <a:solidFill>
                  <a:schemeClr val="tx1"/>
                </a:solidFill>
              </a:rPr>
              <a:t>(Stack)</a:t>
            </a:r>
            <a:r>
              <a:rPr lang="zh-CN" altLang="en-US" sz="2400" b="1" noProof="1"/>
              <a:t>是限定只能在</a:t>
            </a:r>
            <a:r>
              <a:rPr lang="zh-CN" altLang="en-US" sz="2800" b="1" noProof="1">
                <a:solidFill>
                  <a:srgbClr val="FF0000"/>
                </a:solidFill>
              </a:rPr>
              <a:t>表尾进行插入</a:t>
            </a:r>
            <a:r>
              <a:rPr lang="zh-CN" altLang="en-US" sz="2400" b="1" noProof="1"/>
              <a:t>和</a:t>
            </a:r>
            <a:r>
              <a:rPr lang="zh-CN" altLang="en-US" sz="2800" b="1" noProof="1">
                <a:solidFill>
                  <a:srgbClr val="FF0000"/>
                </a:solidFill>
              </a:rPr>
              <a:t>删除操作</a:t>
            </a:r>
            <a:r>
              <a:rPr lang="zh-CN" altLang="en-US" sz="2400" b="1" noProof="1"/>
              <a:t>的线性表</a:t>
            </a:r>
            <a:r>
              <a:rPr lang="zh-CN" altLang="en-US" sz="2800" b="1" noProof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-1"/>
            <a:ext cx="3154017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PA_矩形 43"/>
          <p:cNvSpPr/>
          <p:nvPr>
            <p:custDataLst>
              <p:tags r:id="rId1"/>
            </p:custDataLst>
          </p:nvPr>
        </p:nvSpPr>
        <p:spPr>
          <a:xfrm flipH="1">
            <a:off x="2875402" y="1553378"/>
            <a:ext cx="8125972" cy="3751244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05314" y="933526"/>
            <a:ext cx="10288803" cy="5092547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98625" y="1273175"/>
            <a:ext cx="4187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QG</a:t>
            </a:r>
            <a:r>
              <a:rPr lang="zh-CN" altLang="en-US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训练营第二次作业</a:t>
            </a:r>
            <a:r>
              <a:rPr lang="en-US" altLang="zh-CN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------</a:t>
            </a:r>
            <a:r>
              <a:rPr lang="zh-CN" altLang="en-US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栈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078427" y="2176630"/>
            <a:ext cx="355780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28226" y="1755940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B6B7B7"/>
                </a:solidFill>
                <a:latin typeface="+mn-ea"/>
              </a:rPr>
              <a:t>Assignment</a:t>
            </a:r>
            <a:endParaRPr lang="zh-CN" altLang="en-US" dirty="0">
              <a:solidFill>
                <a:srgbClr val="B6B7B7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25582" y="4947899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“小平技创新团队”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牌匾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936794" y="2840627"/>
            <a:ext cx="79749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必做：</a:t>
            </a:r>
            <a:r>
              <a:rPr lang="zh-CN" altLang="en-US" b="1" dirty="0"/>
              <a:t>实现链栈、</a:t>
            </a:r>
            <a:r>
              <a:rPr lang="zh-CN" altLang="en-US" b="1" dirty="0">
                <a:sym typeface="+mn-ea"/>
              </a:rPr>
              <a:t>实现四则运算表达式（考虑带括号的优先级）求值的计算器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936496" y="3485619"/>
            <a:ext cx="9187130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要求：按照项目工程结构开发，要有良好的交互设计、用户输入处理、规范的代码风格。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 </a:t>
            </a:r>
            <a:r>
              <a:rPr lang="zh-CN" altLang="en-US" dirty="0"/>
              <a:t>周记要使用</a:t>
            </a:r>
            <a:r>
              <a:rPr lang="en-US" altLang="zh-CN" dirty="0"/>
              <a:t>Markdown</a:t>
            </a:r>
            <a:r>
              <a:rPr lang="zh-CN" altLang="en-US" dirty="0"/>
              <a:t>语法，按照规定格式书写。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936553" y="4578650"/>
            <a:ext cx="64340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截止时间：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号（周日）晚上</a:t>
            </a:r>
            <a:r>
              <a:rPr lang="en-US" altLang="zh-CN" dirty="0"/>
              <a:t>24</a:t>
            </a:r>
            <a:r>
              <a:rPr lang="zh-CN" altLang="en-US" dirty="0"/>
              <a:t>点前上交至导师处</a:t>
            </a:r>
            <a:endParaRPr lang="en-US" altLang="zh-C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-1"/>
            <a:ext cx="3154017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PA_矩形 43"/>
          <p:cNvSpPr/>
          <p:nvPr>
            <p:custDataLst>
              <p:tags r:id="rId1"/>
            </p:custDataLst>
          </p:nvPr>
        </p:nvSpPr>
        <p:spPr>
          <a:xfrm flipH="1">
            <a:off x="2875402" y="1553378"/>
            <a:ext cx="8125972" cy="3751244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05314" y="933526"/>
            <a:ext cx="10288803" cy="5092547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98625" y="1273175"/>
            <a:ext cx="4351655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QG</a:t>
            </a:r>
            <a:r>
              <a:rPr lang="zh-CN" altLang="en-US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训练营第二次作业</a:t>
            </a:r>
            <a:r>
              <a:rPr lang="en-US" altLang="zh-CN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------</a:t>
            </a:r>
            <a:r>
              <a:rPr lang="zh-CN" altLang="en-US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队列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078427" y="2176630"/>
            <a:ext cx="355780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28226" y="1755940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B6B7B7"/>
                </a:solidFill>
                <a:latin typeface="+mn-ea"/>
              </a:rPr>
              <a:t>Assignment</a:t>
            </a:r>
            <a:endParaRPr lang="zh-CN" altLang="en-US" dirty="0">
              <a:solidFill>
                <a:srgbClr val="B6B7B7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25582" y="4947899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“小平技创新团队”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牌匾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936794" y="2563767"/>
            <a:ext cx="9485630" cy="977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 algn="l">
              <a:lnSpc>
                <a:spcPct val="110000"/>
              </a:lnSpc>
            </a:pPr>
            <a:r>
              <a:rPr lang="zh-CN" altLang="en-US" dirty="0"/>
              <a:t>必做：</a:t>
            </a:r>
            <a:r>
              <a:rPr lang="zh-CN" altLang="en-US" b="1" dirty="0"/>
              <a:t>实现</a:t>
            </a:r>
            <a:r>
              <a:rPr lang="zh-CN" altLang="en-US" b="1" dirty="0">
                <a:sym typeface="+mn-ea"/>
              </a:rPr>
              <a:t>链式存储的泛型队列</a:t>
            </a:r>
            <a:r>
              <a:rPr lang="zh-CN" altLang="en-US" b="1" dirty="0"/>
              <a:t>、周记一篇</a:t>
            </a:r>
            <a:endParaRPr lang="zh-CN" altLang="en-US" dirty="0"/>
          </a:p>
          <a:p>
            <a:pPr marL="0" lvl="2" algn="l">
              <a:lnSpc>
                <a:spcPct val="110000"/>
              </a:lnSpc>
            </a:pPr>
            <a:r>
              <a:rPr lang="en-US" altLang="zh-CN" dirty="0"/>
              <a:t>	   </a:t>
            </a:r>
            <a:r>
              <a:rPr lang="zh-CN" altLang="en-US" dirty="0">
                <a:sym typeface="+mn-ea"/>
              </a:rPr>
              <a:t>例如Java的Queue&lt; E &gt;使用者能够选择不同的存储方式。即使存储方式、以及内部方式</a:t>
            </a:r>
          </a:p>
          <a:p>
            <a:pPr marL="0" lvl="2" algn="l"/>
            <a:r>
              <a:rPr lang="en-US" altLang="zh-CN" dirty="0">
                <a:sym typeface="+mn-ea"/>
              </a:rPr>
              <a:t>	   </a:t>
            </a:r>
            <a:r>
              <a:rPr lang="zh-CN" altLang="en-US" dirty="0">
                <a:sym typeface="+mn-ea"/>
              </a:rPr>
              <a:t>不同，外部接口一定要相同。（提示：巧用void*(无类型指针)）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936496" y="3485619"/>
            <a:ext cx="9187130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要求：按照项目工程结构开发，要有良好的交互设计、用户输入处理、规范的代码风格。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 </a:t>
            </a:r>
            <a:r>
              <a:rPr lang="zh-CN" altLang="en-US" dirty="0"/>
              <a:t>周记要使用</a:t>
            </a:r>
            <a:r>
              <a:rPr lang="en-US" altLang="zh-CN" dirty="0"/>
              <a:t>Markdown</a:t>
            </a:r>
            <a:r>
              <a:rPr lang="zh-CN" altLang="en-US" dirty="0"/>
              <a:t>语法，按照规定格式书写。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936553" y="4578650"/>
            <a:ext cx="64340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截止时间：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号（周日）晚上</a:t>
            </a:r>
            <a:r>
              <a:rPr lang="en-US" altLang="zh-CN" dirty="0"/>
              <a:t>24</a:t>
            </a:r>
            <a:r>
              <a:rPr lang="zh-CN" altLang="en-US" dirty="0"/>
              <a:t>点前上交至导师处</a:t>
            </a:r>
            <a:endParaRPr lang="en-US" altLang="zh-C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" name="PA_矩形 32"/>
          <p:cNvSpPr/>
          <p:nvPr>
            <p:custDataLst>
              <p:tags r:id="rId2"/>
            </p:custDataLst>
          </p:nvPr>
        </p:nvSpPr>
        <p:spPr>
          <a:xfrm>
            <a:off x="1329368" y="1354007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" name="PA_矩形 27"/>
          <p:cNvSpPr/>
          <p:nvPr>
            <p:custDataLst>
              <p:tags r:id="rId3"/>
            </p:custDataLst>
          </p:nvPr>
        </p:nvSpPr>
        <p:spPr>
          <a:xfrm>
            <a:off x="2351313" y="2153796"/>
            <a:ext cx="7489374" cy="2280495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" name="PA_文本框 20"/>
          <p:cNvSpPr txBox="1"/>
          <p:nvPr>
            <p:custDataLst>
              <p:tags r:id="rId4"/>
            </p:custDataLst>
          </p:nvPr>
        </p:nvSpPr>
        <p:spPr>
          <a:xfrm>
            <a:off x="3943807" y="2632323"/>
            <a:ext cx="4304383" cy="1323439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感谢聆听</a:t>
            </a:r>
          </a:p>
        </p:txBody>
      </p:sp>
      <p:sp>
        <p:nvSpPr>
          <p:cNvPr id="10" name="PA_文本框 31"/>
          <p:cNvSpPr txBox="1"/>
          <p:nvPr>
            <p:custDataLst>
              <p:tags r:id="rId5"/>
            </p:custDataLst>
          </p:nvPr>
        </p:nvSpPr>
        <p:spPr>
          <a:xfrm>
            <a:off x="4976158" y="6020302"/>
            <a:ext cx="223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No Quest , No Gain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52156" y="4811056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7"/>
          <a:srcRect r="74172"/>
          <a:stretch>
            <a:fillRect/>
          </a:stretch>
        </p:blipFill>
        <p:spPr>
          <a:xfrm>
            <a:off x="6587165" y="4802675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3" grpId="0" bldLvl="0" animBg="1"/>
      <p:bldP spid="28" grpId="0" bldLvl="0" animBg="1"/>
      <p:bldP spid="21" grpId="0" bldLvl="0" animBg="1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栈的演示</a:t>
            </a: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连接符 110"/>
          <p:cNvCxnSpPr/>
          <p:nvPr/>
        </p:nvCxnSpPr>
        <p:spPr>
          <a:xfrm flipV="1">
            <a:off x="6130752" y="6016523"/>
            <a:ext cx="2149475" cy="254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H="1" flipV="1">
            <a:off x="6092651" y="2082698"/>
            <a:ext cx="22225" cy="39592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 flipH="1" flipV="1">
            <a:off x="8256414" y="2014436"/>
            <a:ext cx="23813" cy="39592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168224" y="1960461"/>
            <a:ext cx="2149476" cy="768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a4</a:t>
            </a:r>
          </a:p>
        </p:txBody>
      </p:sp>
      <p:sp>
        <p:nvSpPr>
          <p:cNvPr id="115" name="矩形 114"/>
          <p:cNvSpPr/>
          <p:nvPr/>
        </p:nvSpPr>
        <p:spPr>
          <a:xfrm>
            <a:off x="168224" y="1960461"/>
            <a:ext cx="2165351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a3</a:t>
            </a:r>
          </a:p>
        </p:txBody>
      </p:sp>
      <p:sp>
        <p:nvSpPr>
          <p:cNvPr id="116" name="矩形 115"/>
          <p:cNvSpPr/>
          <p:nvPr/>
        </p:nvSpPr>
        <p:spPr>
          <a:xfrm>
            <a:off x="168224" y="1960461"/>
            <a:ext cx="2165351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a2</a:t>
            </a:r>
          </a:p>
        </p:txBody>
      </p:sp>
      <p:sp>
        <p:nvSpPr>
          <p:cNvPr id="117" name="矩形 116"/>
          <p:cNvSpPr/>
          <p:nvPr/>
        </p:nvSpPr>
        <p:spPr>
          <a:xfrm>
            <a:off x="168224" y="1960461"/>
            <a:ext cx="2165351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a1</a:t>
            </a:r>
          </a:p>
        </p:txBody>
      </p:sp>
      <p:cxnSp>
        <p:nvCxnSpPr>
          <p:cNvPr id="118" name="直接箭头连接符 117"/>
          <p:cNvCxnSpPr/>
          <p:nvPr/>
        </p:nvCxnSpPr>
        <p:spPr>
          <a:xfrm>
            <a:off x="4611151" y="1502524"/>
            <a:ext cx="1338263" cy="4349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文本框 118"/>
          <p:cNvSpPr txBox="1">
            <a:spLocks noChangeArrowheads="1"/>
          </p:cNvSpPr>
          <p:nvPr/>
        </p:nvSpPr>
        <p:spPr bwMode="auto">
          <a:xfrm>
            <a:off x="5280281" y="1252923"/>
            <a:ext cx="22124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push()   </a:t>
            </a:r>
            <a:r>
              <a:rPr lang="zh-CN" altLang="en-US" dirty="0"/>
              <a:t>数据入栈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347 L 0.24388 -0.00347 C 0.35352 -0.00347 0.48855 0.13056 0.48855 0.23912 L 0.48855 0.48194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66" y="2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972 L 0.24414 0.00972 C 0.35352 0.00972 0.48829 0.10764 0.48829 0.18727 L 0.48829 0.3645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14" y="1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2 -0.00787 L 0.24141 -0.00787 C 0.35222 -0.00787 0.48868 0.06273 0.48868 0.11991 L 0.48868 0.24792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14" y="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4 -0.00209 L 0.2444 -0.00209 C 0.35339 -0.00209 0.4875 0.03611 0.4875 0.0669 L 0.4875 0.13565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97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4" grpId="1" bldLvl="0" animBg="1"/>
      <p:bldP spid="115" grpId="0" animBg="1"/>
      <p:bldP spid="115" grpId="1" bldLvl="0" animBg="1"/>
      <p:bldP spid="116" grpId="0" animBg="1"/>
      <p:bldP spid="116" grpId="1" bldLvl="0" animBg="1"/>
      <p:bldP spid="117" grpId="0" animBg="1"/>
      <p:bldP spid="117" grpId="1" bldLvl="0" animBg="1"/>
      <p:bldP spid="1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栈的演示</a:t>
            </a: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070225" y="5661025"/>
            <a:ext cx="2149475" cy="254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3060700" y="1700213"/>
            <a:ext cx="22225" cy="39592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5219700" y="1700213"/>
            <a:ext cx="23813" cy="39592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003800" y="1123950"/>
            <a:ext cx="908050" cy="4873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4837906" y="777972"/>
            <a:ext cx="19535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pop()  </a:t>
            </a:r>
            <a:r>
              <a:rPr lang="zh-CN" altLang="en-US" dirty="0"/>
              <a:t>数据出栈</a:t>
            </a:r>
            <a:endParaRPr lang="en-US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3060700" y="4868863"/>
            <a:ext cx="2165350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a1</a:t>
            </a:r>
          </a:p>
        </p:txBody>
      </p:sp>
      <p:sp>
        <p:nvSpPr>
          <p:cNvPr id="25" name="矩形 24"/>
          <p:cNvSpPr/>
          <p:nvPr/>
        </p:nvSpPr>
        <p:spPr>
          <a:xfrm>
            <a:off x="3059113" y="4076700"/>
            <a:ext cx="2165350" cy="796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a2</a:t>
            </a:r>
          </a:p>
        </p:txBody>
      </p:sp>
      <p:sp>
        <p:nvSpPr>
          <p:cNvPr id="26" name="矩形 25"/>
          <p:cNvSpPr/>
          <p:nvPr/>
        </p:nvSpPr>
        <p:spPr>
          <a:xfrm>
            <a:off x="3059113" y="3284538"/>
            <a:ext cx="2165350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a3</a:t>
            </a:r>
          </a:p>
        </p:txBody>
      </p:sp>
      <p:sp>
        <p:nvSpPr>
          <p:cNvPr id="27" name="矩形 26"/>
          <p:cNvSpPr/>
          <p:nvPr/>
        </p:nvSpPr>
        <p:spPr>
          <a:xfrm>
            <a:off x="3059113" y="2492375"/>
            <a:ext cx="2165350" cy="796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a4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5 -0.044890 L -0.000005 -0.147482 C -0.000005 -0.193444 0.257920 -0.250075 0.467252 -0.250075 L 0.934508 -0.250075 " pathEditMode="relative" rAng="0" ptsTypes="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0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2 -0.015028 L 0.000022 -0.191927 C 0.000022 -0.271176 0.242424 -0.368825 0.439155 -0.368825 L 0.878286 -0.368825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0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8 0.014687 L 0.000028 -0.233554 C 0.000028 -0.344767 0.241202 -0.481795 0.436937 -0.481795 L 0.873848 -0.481795 " pathEditMode="relative" rAng="0" ptsTypes="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0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6 -0.011637 L -0.000006 -0.305665 C -0.000006 -0.437390 0.246305 -0.599693 0.446210 -0.599693 L 0.892424 -0.599693 " pathEditMode="relative" rAng="0" ptsTypes="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0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4" grpId="1" animBg="1"/>
      <p:bldP spid="24" grpId="2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7" grpId="2" animBg="1"/>
      <p:bldP spid="27" grpId="3" animBg="1"/>
      <p:bldP spid="27" grpId="4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1011" y="3732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栈的特点</a:t>
            </a:r>
          </a:p>
        </p:txBody>
      </p:sp>
      <p:sp>
        <p:nvSpPr>
          <p:cNvPr id="23" name="矩形 22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01011" y="1115735"/>
            <a:ext cx="9488345" cy="109641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栈又称为</a:t>
            </a:r>
            <a:r>
              <a:rPr lang="zh-CN" altLang="en-US" sz="2800" b="1" noProof="1">
                <a:solidFill>
                  <a:srgbClr val="FF0000"/>
                </a:solidFill>
              </a:rPr>
              <a:t>后进先出</a:t>
            </a:r>
            <a:r>
              <a:rPr lang="zh-CN" altLang="en-US" sz="2400" b="1" noProof="1">
                <a:solidFill>
                  <a:schemeClr val="tx1"/>
                </a:solidFill>
              </a:rPr>
              <a:t>（</a:t>
            </a:r>
            <a:r>
              <a:rPr lang="en-US" altLang="zh-CN" sz="2400" b="1" noProof="1">
                <a:solidFill>
                  <a:schemeClr val="tx1"/>
                </a:solidFill>
              </a:rPr>
              <a:t>Last In First Out</a:t>
            </a:r>
            <a:r>
              <a:rPr lang="zh-CN" altLang="en-US" sz="2400" b="1" noProof="1">
                <a:solidFill>
                  <a:schemeClr val="tx1"/>
                </a:solidFill>
              </a:rPr>
              <a:t>）的线性表，简称</a:t>
            </a:r>
            <a:r>
              <a:rPr lang="en-US" altLang="zh-CN" sz="2400" b="1" noProof="1">
                <a:solidFill>
                  <a:schemeClr val="tx1"/>
                </a:solidFill>
              </a:rPr>
              <a:t>LIFO</a:t>
            </a:r>
            <a:r>
              <a:rPr lang="zh-CN" altLang="en-US" sz="2400" b="1" noProof="1">
                <a:solidFill>
                  <a:schemeClr val="tx1"/>
                </a:solidFill>
              </a:rPr>
              <a:t>结构</a:t>
            </a:r>
            <a:r>
              <a:rPr lang="zh-CN" altLang="en-US" sz="2800" b="1" noProof="1"/>
              <a:t>。</a:t>
            </a:r>
          </a:p>
        </p:txBody>
      </p:sp>
      <p:pic>
        <p:nvPicPr>
          <p:cNvPr id="16" name="图片 93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567" y="2582673"/>
            <a:ext cx="6981602" cy="3361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1011" y="373264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生活中的“栈”</a:t>
            </a:r>
          </a:p>
        </p:txBody>
      </p:sp>
      <p:sp>
        <p:nvSpPr>
          <p:cNvPr id="23" name="矩形 22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d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41" y="1540814"/>
            <a:ext cx="4633191" cy="342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796640" y="5317186"/>
            <a:ext cx="4633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            </a:t>
            </a:r>
            <a:r>
              <a:rPr lang="zh-CN" altLang="en-US" sz="2400" dirty="0"/>
              <a:t>堆叠在一起的盘子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1325"/>
            <a:ext cx="3791910" cy="251271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367082" y="5317654"/>
            <a:ext cx="4633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                  </a:t>
            </a:r>
            <a:r>
              <a:rPr lang="en-US" altLang="zh-CN" sz="2400" dirty="0" err="1">
                <a:latin typeface="+mn-ea"/>
              </a:rPr>
              <a:t>Ctrl+Z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1393</TotalTime>
  <Words>2060</Words>
  <Application>Microsoft Office PowerPoint</Application>
  <PresentationFormat>宽屏</PresentationFormat>
  <Paragraphs>471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52</vt:i4>
      </vt:variant>
    </vt:vector>
  </HeadingPairs>
  <TitlesOfParts>
    <vt:vector size="71" baseType="lpstr">
      <vt:lpstr>Adobe 繁黑體 Std B</vt:lpstr>
      <vt:lpstr>Adobe 黑体 Std R</vt:lpstr>
      <vt:lpstr>-apple-system</vt:lpstr>
      <vt:lpstr>Menlo-Regular</vt:lpstr>
      <vt:lpstr>等线</vt:lpstr>
      <vt:lpstr>等线 Light</vt:lpstr>
      <vt:lpstr>黑体</vt:lpstr>
      <vt:lpstr>华文仿宋</vt:lpstr>
      <vt:lpstr>宋体</vt:lpstr>
      <vt:lpstr>Arial</vt:lpstr>
      <vt:lpstr>Helvetica</vt:lpstr>
      <vt:lpstr>Open Sans</vt:lpstr>
      <vt:lpstr>Tw Cen MT</vt:lpstr>
      <vt:lpstr>Tw Cen MT Condensed</vt:lpstr>
      <vt:lpstr>Wingdings</vt:lpstr>
      <vt:lpstr>Wingdings 3</vt:lpstr>
      <vt:lpstr>积分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蓓文 潘</dc:creator>
  <cp:lastModifiedBy>office</cp:lastModifiedBy>
  <cp:revision>493</cp:revision>
  <dcterms:created xsi:type="dcterms:W3CDTF">2019-02-20T13:01:00Z</dcterms:created>
  <dcterms:modified xsi:type="dcterms:W3CDTF">2024-03-22T12:16:15Z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AD34937F84134247A7D1DF85236364AC</vt:lpwstr>
  </property>
  <property fmtid="{D5CDD505-2E9C-101B-9397-08002B2CF9AE}" pid="3" name="KSOProductBuildVer">
    <vt:lpwstr>2052-11.1.0.9192</vt:lpwstr>
  </property>
</Properties>
</file>