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ira Sans Extra Condensed SemiBold" panose="020B0604020202020204" charset="0"/>
      <p:regular r:id="rId18"/>
      <p:bold r:id="rId19"/>
      <p:italic r:id="rId20"/>
      <p:boldItalic r:id="rId21"/>
    </p:embeddedFont>
    <p:embeddedFont>
      <p:font typeface="Roboto" panose="02000000000000000000" pitchFamily="2" charset="0"/>
      <p:regular r:id="rId22"/>
    </p:embeddedFont>
    <p:embeddedFont>
      <p:font typeface="Fira Sans Extra Condensed Medium" panose="020B0604020202020204" charset="0"/>
      <p:regular r:id="rId23"/>
      <p:bold r:id="rId24"/>
      <p:italic r:id="rId25"/>
      <p:boldItalic r:id="rId26"/>
    </p:embeddedFont>
    <p:embeddedFont>
      <p:font typeface="Fira Sans Extra Condense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B2E717-6DDE-4FBC-8E44-AA0B99F4BB35}">
  <a:tblStyle styleId="{6AB2E717-6DDE-4FBC-8E44-AA0B99F4BB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13" y="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22882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962c8e87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1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fec4c5ffe_7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fec4c5ffe_7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21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fec4c5ffe_7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fec4c5ffe_7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2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fec4c5ffe_7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fec4c5ffe_7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4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fec4c5ffe_7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fec4c5ffe_7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519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cfec4c5ffe_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cfec4c5ffe_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56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07da447d14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07da447d14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41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7efa51ad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7efa51ad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80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7efa51ad0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7efa51ad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19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7efa51ad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7efa51ad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64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7efa51ad0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7efa51ad0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3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7efa51ad0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7efa51ad0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10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7efa51ad0_3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7efa51ad0_3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0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7efa51ad0_3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7efa51ad0_3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781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fec4c5ffe_7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fec4c5ffe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60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49075" y="900825"/>
            <a:ext cx="3639600" cy="2607600"/>
          </a:xfrm>
          <a:prstGeom prst="rect">
            <a:avLst/>
          </a:prstGeom>
        </p:spPr>
        <p:txBody>
          <a:bodyPr spcFirstLastPara="1" wrap="square" lIns="91425" tIns="91425" rIns="91425" bIns="91425" anchor="b" anchorCtr="0">
            <a:noAutofit/>
          </a:bodyPr>
          <a:lstStyle>
            <a:lvl1pPr lvl="0" algn="l">
              <a:lnSpc>
                <a:spcPct val="85000"/>
              </a:lnSpc>
              <a:spcBef>
                <a:spcPts val="0"/>
              </a:spcBef>
              <a:spcAft>
                <a:spcPts val="0"/>
              </a:spcAft>
              <a:buSzPts val="5600"/>
              <a:buNone/>
              <a:defRPr sz="5600"/>
            </a:lvl1pPr>
            <a:lvl2pPr lvl="1" algn="l">
              <a:lnSpc>
                <a:spcPct val="85000"/>
              </a:lnSpc>
              <a:spcBef>
                <a:spcPts val="0"/>
              </a:spcBef>
              <a:spcAft>
                <a:spcPts val="0"/>
              </a:spcAft>
              <a:buSzPts val="5600"/>
              <a:buNone/>
              <a:defRPr sz="5600"/>
            </a:lvl2pPr>
            <a:lvl3pPr lvl="2" algn="l">
              <a:lnSpc>
                <a:spcPct val="85000"/>
              </a:lnSpc>
              <a:spcBef>
                <a:spcPts val="0"/>
              </a:spcBef>
              <a:spcAft>
                <a:spcPts val="0"/>
              </a:spcAft>
              <a:buSzPts val="5600"/>
              <a:buNone/>
              <a:defRPr sz="5600"/>
            </a:lvl3pPr>
            <a:lvl4pPr lvl="3" algn="l">
              <a:lnSpc>
                <a:spcPct val="85000"/>
              </a:lnSpc>
              <a:spcBef>
                <a:spcPts val="0"/>
              </a:spcBef>
              <a:spcAft>
                <a:spcPts val="0"/>
              </a:spcAft>
              <a:buSzPts val="5600"/>
              <a:buNone/>
              <a:defRPr sz="5600"/>
            </a:lvl4pPr>
            <a:lvl5pPr lvl="4" algn="l">
              <a:lnSpc>
                <a:spcPct val="85000"/>
              </a:lnSpc>
              <a:spcBef>
                <a:spcPts val="0"/>
              </a:spcBef>
              <a:spcAft>
                <a:spcPts val="0"/>
              </a:spcAft>
              <a:buSzPts val="5600"/>
              <a:buNone/>
              <a:defRPr sz="5600"/>
            </a:lvl5pPr>
            <a:lvl6pPr lvl="5" algn="l">
              <a:lnSpc>
                <a:spcPct val="85000"/>
              </a:lnSpc>
              <a:spcBef>
                <a:spcPts val="0"/>
              </a:spcBef>
              <a:spcAft>
                <a:spcPts val="0"/>
              </a:spcAft>
              <a:buSzPts val="5600"/>
              <a:buNone/>
              <a:defRPr sz="5600"/>
            </a:lvl6pPr>
            <a:lvl7pPr lvl="6" algn="l">
              <a:lnSpc>
                <a:spcPct val="85000"/>
              </a:lnSpc>
              <a:spcBef>
                <a:spcPts val="0"/>
              </a:spcBef>
              <a:spcAft>
                <a:spcPts val="0"/>
              </a:spcAft>
              <a:buSzPts val="5600"/>
              <a:buNone/>
              <a:defRPr sz="5600"/>
            </a:lvl7pPr>
            <a:lvl8pPr lvl="7" algn="l">
              <a:lnSpc>
                <a:spcPct val="85000"/>
              </a:lnSpc>
              <a:spcBef>
                <a:spcPts val="0"/>
              </a:spcBef>
              <a:spcAft>
                <a:spcPts val="0"/>
              </a:spcAft>
              <a:buSzPts val="5600"/>
              <a:buNone/>
              <a:defRPr sz="5600"/>
            </a:lvl8pPr>
            <a:lvl9pPr lvl="8" algn="l">
              <a:lnSpc>
                <a:spcPct val="85000"/>
              </a:lnSpc>
              <a:spcBef>
                <a:spcPts val="0"/>
              </a:spcBef>
              <a:spcAft>
                <a:spcPts val="0"/>
              </a:spcAft>
              <a:buSzPts val="5600"/>
              <a:buNone/>
              <a:defRPr sz="5600"/>
            </a:lvl9pPr>
          </a:lstStyle>
          <a:p>
            <a:endParaRPr/>
          </a:p>
        </p:txBody>
      </p:sp>
      <p:sp>
        <p:nvSpPr>
          <p:cNvPr id="11" name="Google Shape;11;p2"/>
          <p:cNvSpPr txBox="1">
            <a:spLocks noGrp="1"/>
          </p:cNvSpPr>
          <p:nvPr>
            <p:ph type="subTitle" idx="1"/>
          </p:nvPr>
        </p:nvSpPr>
        <p:spPr>
          <a:xfrm>
            <a:off x="549075" y="3500175"/>
            <a:ext cx="2582400" cy="74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ear in Review Infographics by Slidesgo"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1475"/>
            <a:ext cx="8520600" cy="481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en.wikipedia.org/wiki/Suite_Fran%C3%A7aise_(film)"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imli_(Middle-earth)"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en.wikipedia.org/wiki/The_Lord_of_the_Rings_(film_seri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pSp>
        <p:nvGrpSpPr>
          <p:cNvPr id="49" name="Google Shape;49;p16"/>
          <p:cNvGrpSpPr/>
          <p:nvPr/>
        </p:nvGrpSpPr>
        <p:grpSpPr>
          <a:xfrm>
            <a:off x="4294850" y="743450"/>
            <a:ext cx="4505698" cy="3656600"/>
            <a:chOff x="4294850" y="743450"/>
            <a:chExt cx="4505698" cy="3656600"/>
          </a:xfrm>
        </p:grpSpPr>
        <p:sp>
          <p:nvSpPr>
            <p:cNvPr id="50" name="Google Shape;50;p16"/>
            <p:cNvSpPr/>
            <p:nvPr/>
          </p:nvSpPr>
          <p:spPr>
            <a:xfrm>
              <a:off x="5205784" y="3285425"/>
              <a:ext cx="251804" cy="1114580"/>
            </a:xfrm>
            <a:custGeom>
              <a:avLst/>
              <a:gdLst/>
              <a:ahLst/>
              <a:cxnLst/>
              <a:rect l="l" t="t" r="r" b="b"/>
              <a:pathLst>
                <a:path w="9529" h="42179" extrusionOk="0">
                  <a:moveTo>
                    <a:pt x="4326" y="1"/>
                  </a:moveTo>
                  <a:lnTo>
                    <a:pt x="1" y="42179"/>
                  </a:lnTo>
                  <a:lnTo>
                    <a:pt x="5204" y="42179"/>
                  </a:lnTo>
                  <a:lnTo>
                    <a:pt x="95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6"/>
            <p:cNvSpPr/>
            <p:nvPr/>
          </p:nvSpPr>
          <p:spPr>
            <a:xfrm>
              <a:off x="7596554" y="3285425"/>
              <a:ext cx="251804" cy="1114580"/>
            </a:xfrm>
            <a:custGeom>
              <a:avLst/>
              <a:gdLst/>
              <a:ahLst/>
              <a:cxnLst/>
              <a:rect l="l" t="t" r="r" b="b"/>
              <a:pathLst>
                <a:path w="9529" h="42179" extrusionOk="0">
                  <a:moveTo>
                    <a:pt x="0" y="1"/>
                  </a:moveTo>
                  <a:lnTo>
                    <a:pt x="4325" y="42179"/>
                  </a:lnTo>
                  <a:lnTo>
                    <a:pt x="9528" y="42179"/>
                  </a:lnTo>
                  <a:lnTo>
                    <a:pt x="5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4941946" y="825080"/>
              <a:ext cx="3107369" cy="2460273"/>
            </a:xfrm>
            <a:custGeom>
              <a:avLst/>
              <a:gdLst/>
              <a:ahLst/>
              <a:cxnLst/>
              <a:rect l="l" t="t" r="r" b="b"/>
              <a:pathLst>
                <a:path w="117592" h="93104" extrusionOk="0">
                  <a:moveTo>
                    <a:pt x="2212" y="0"/>
                  </a:moveTo>
                  <a:cubicBezTo>
                    <a:pt x="977" y="0"/>
                    <a:pt x="1" y="1009"/>
                    <a:pt x="1" y="2212"/>
                  </a:cubicBezTo>
                  <a:lnTo>
                    <a:pt x="1" y="90893"/>
                  </a:lnTo>
                  <a:cubicBezTo>
                    <a:pt x="1" y="92096"/>
                    <a:pt x="977" y="93104"/>
                    <a:pt x="2212" y="93104"/>
                  </a:cubicBezTo>
                  <a:lnTo>
                    <a:pt x="115381" y="93104"/>
                  </a:lnTo>
                  <a:cubicBezTo>
                    <a:pt x="116616" y="93104"/>
                    <a:pt x="117592" y="92096"/>
                    <a:pt x="117592" y="90893"/>
                  </a:cubicBezTo>
                  <a:lnTo>
                    <a:pt x="117592" y="2212"/>
                  </a:lnTo>
                  <a:cubicBezTo>
                    <a:pt x="117592" y="1009"/>
                    <a:pt x="116616" y="0"/>
                    <a:pt x="115381" y="0"/>
                  </a:cubicBezTo>
                  <a:close/>
                </a:path>
              </a:pathLst>
            </a:custGeom>
            <a:solidFill>
              <a:schemeClr val="lt1"/>
            </a:solid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6"/>
            <p:cNvSpPr/>
            <p:nvPr/>
          </p:nvSpPr>
          <p:spPr>
            <a:xfrm>
              <a:off x="5418911" y="873202"/>
              <a:ext cx="26" cy="2364033"/>
            </a:xfrm>
            <a:custGeom>
              <a:avLst/>
              <a:gdLst/>
              <a:ahLst/>
              <a:cxnLst/>
              <a:rect l="l" t="t" r="r" b="b"/>
              <a:pathLst>
                <a:path w="1" h="89462" fill="none" extrusionOk="0">
                  <a:moveTo>
                    <a:pt x="0" y="1"/>
                  </a:moveTo>
                  <a:lnTo>
                    <a:pt x="0"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6"/>
            <p:cNvSpPr/>
            <p:nvPr/>
          </p:nvSpPr>
          <p:spPr>
            <a:xfrm>
              <a:off x="5849445" y="873202"/>
              <a:ext cx="26" cy="2364033"/>
            </a:xfrm>
            <a:custGeom>
              <a:avLst/>
              <a:gdLst/>
              <a:ahLst/>
              <a:cxnLst/>
              <a:rect l="l" t="t" r="r" b="b"/>
              <a:pathLst>
                <a:path w="1" h="89462" fill="none" extrusionOk="0">
                  <a:moveTo>
                    <a:pt x="1" y="1"/>
                  </a:moveTo>
                  <a:lnTo>
                    <a:pt x="1"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6280005" y="873202"/>
              <a:ext cx="26" cy="2364033"/>
            </a:xfrm>
            <a:custGeom>
              <a:avLst/>
              <a:gdLst/>
              <a:ahLst/>
              <a:cxnLst/>
              <a:rect l="l" t="t" r="r" b="b"/>
              <a:pathLst>
                <a:path w="1" h="89462" fill="none" extrusionOk="0">
                  <a:moveTo>
                    <a:pt x="0" y="1"/>
                  </a:moveTo>
                  <a:lnTo>
                    <a:pt x="0"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6710539" y="873202"/>
              <a:ext cx="26" cy="2364033"/>
            </a:xfrm>
            <a:custGeom>
              <a:avLst/>
              <a:gdLst/>
              <a:ahLst/>
              <a:cxnLst/>
              <a:rect l="l" t="t" r="r" b="b"/>
              <a:pathLst>
                <a:path w="1" h="89462" fill="none" extrusionOk="0">
                  <a:moveTo>
                    <a:pt x="0" y="1"/>
                  </a:moveTo>
                  <a:lnTo>
                    <a:pt x="0"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7141946" y="873202"/>
              <a:ext cx="26" cy="2364033"/>
            </a:xfrm>
            <a:custGeom>
              <a:avLst/>
              <a:gdLst/>
              <a:ahLst/>
              <a:cxnLst/>
              <a:rect l="l" t="t" r="r" b="b"/>
              <a:pathLst>
                <a:path w="1" h="89462" fill="none" extrusionOk="0">
                  <a:moveTo>
                    <a:pt x="0" y="1"/>
                  </a:moveTo>
                  <a:lnTo>
                    <a:pt x="0"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7572480" y="873202"/>
              <a:ext cx="26" cy="2364033"/>
            </a:xfrm>
            <a:custGeom>
              <a:avLst/>
              <a:gdLst/>
              <a:ahLst/>
              <a:cxnLst/>
              <a:rect l="l" t="t" r="r" b="b"/>
              <a:pathLst>
                <a:path w="1" h="89462" fill="none" extrusionOk="0">
                  <a:moveTo>
                    <a:pt x="1" y="1"/>
                  </a:moveTo>
                  <a:lnTo>
                    <a:pt x="1" y="89462"/>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4987504" y="1217798"/>
              <a:ext cx="3017127" cy="26"/>
            </a:xfrm>
            <a:custGeom>
              <a:avLst/>
              <a:gdLst/>
              <a:ahLst/>
              <a:cxnLst/>
              <a:rect l="l" t="t" r="r" b="b"/>
              <a:pathLst>
                <a:path w="114177" h="1" fill="none" extrusionOk="0">
                  <a:moveTo>
                    <a:pt x="1" y="1"/>
                  </a:moveTo>
                  <a:lnTo>
                    <a:pt x="114177"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4987504" y="1548652"/>
              <a:ext cx="3017127" cy="26"/>
            </a:xfrm>
            <a:custGeom>
              <a:avLst/>
              <a:gdLst/>
              <a:ahLst/>
              <a:cxnLst/>
              <a:rect l="l" t="t" r="r" b="b"/>
              <a:pathLst>
                <a:path w="114177" h="1" fill="none" extrusionOk="0">
                  <a:moveTo>
                    <a:pt x="1" y="1"/>
                  </a:moveTo>
                  <a:lnTo>
                    <a:pt x="114177"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6"/>
            <p:cNvSpPr/>
            <p:nvPr/>
          </p:nvSpPr>
          <p:spPr>
            <a:xfrm>
              <a:off x="4987504" y="1880378"/>
              <a:ext cx="3017127" cy="26"/>
            </a:xfrm>
            <a:custGeom>
              <a:avLst/>
              <a:gdLst/>
              <a:ahLst/>
              <a:cxnLst/>
              <a:rect l="l" t="t" r="r" b="b"/>
              <a:pathLst>
                <a:path w="114177" h="1" fill="none" extrusionOk="0">
                  <a:moveTo>
                    <a:pt x="114177" y="0"/>
                  </a:moveTo>
                  <a:lnTo>
                    <a:pt x="1" y="0"/>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p:nvPr/>
          </p:nvSpPr>
          <p:spPr>
            <a:xfrm>
              <a:off x="4987504" y="2212105"/>
              <a:ext cx="3017127" cy="26"/>
            </a:xfrm>
            <a:custGeom>
              <a:avLst/>
              <a:gdLst/>
              <a:ahLst/>
              <a:cxnLst/>
              <a:rect l="l" t="t" r="r" b="b"/>
              <a:pathLst>
                <a:path w="114177" h="1" fill="none" extrusionOk="0">
                  <a:moveTo>
                    <a:pt x="1" y="0"/>
                  </a:moveTo>
                  <a:lnTo>
                    <a:pt x="114177" y="0"/>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4987504" y="2542959"/>
              <a:ext cx="3017127" cy="26"/>
            </a:xfrm>
            <a:custGeom>
              <a:avLst/>
              <a:gdLst/>
              <a:ahLst/>
              <a:cxnLst/>
              <a:rect l="l" t="t" r="r" b="b"/>
              <a:pathLst>
                <a:path w="114177" h="1" fill="none" extrusionOk="0">
                  <a:moveTo>
                    <a:pt x="1" y="0"/>
                  </a:moveTo>
                  <a:lnTo>
                    <a:pt x="114177" y="0"/>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a:off x="4987504" y="2874659"/>
              <a:ext cx="3017127" cy="26"/>
            </a:xfrm>
            <a:custGeom>
              <a:avLst/>
              <a:gdLst/>
              <a:ahLst/>
              <a:cxnLst/>
              <a:rect l="l" t="t" r="r" b="b"/>
              <a:pathLst>
                <a:path w="114177" h="1" fill="none" extrusionOk="0">
                  <a:moveTo>
                    <a:pt x="1" y="1"/>
                  </a:moveTo>
                  <a:lnTo>
                    <a:pt x="114177"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4987504" y="873202"/>
              <a:ext cx="3015410" cy="2364033"/>
            </a:xfrm>
            <a:custGeom>
              <a:avLst/>
              <a:gdLst/>
              <a:ahLst/>
              <a:cxnLst/>
              <a:rect l="l" t="t" r="r" b="b"/>
              <a:pathLst>
                <a:path w="114112" h="89462" fill="none" extrusionOk="0">
                  <a:moveTo>
                    <a:pt x="113364" y="89462"/>
                  </a:moveTo>
                  <a:lnTo>
                    <a:pt x="781" y="89462"/>
                  </a:lnTo>
                  <a:cubicBezTo>
                    <a:pt x="358" y="89462"/>
                    <a:pt x="1" y="89104"/>
                    <a:pt x="1" y="88714"/>
                  </a:cubicBezTo>
                  <a:lnTo>
                    <a:pt x="1" y="749"/>
                  </a:lnTo>
                  <a:cubicBezTo>
                    <a:pt x="1" y="326"/>
                    <a:pt x="358" y="1"/>
                    <a:pt x="781" y="1"/>
                  </a:cubicBezTo>
                  <a:lnTo>
                    <a:pt x="113364" y="1"/>
                  </a:lnTo>
                  <a:cubicBezTo>
                    <a:pt x="113787" y="1"/>
                    <a:pt x="114112" y="326"/>
                    <a:pt x="114112" y="749"/>
                  </a:cubicBezTo>
                  <a:lnTo>
                    <a:pt x="114112" y="88714"/>
                  </a:lnTo>
                  <a:cubicBezTo>
                    <a:pt x="114112" y="89137"/>
                    <a:pt x="113787" y="89462"/>
                    <a:pt x="113364" y="89462"/>
                  </a:cubicBezTo>
                  <a:close/>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895542" y="743450"/>
              <a:ext cx="3199328" cy="129773"/>
            </a:xfrm>
            <a:custGeom>
              <a:avLst/>
              <a:gdLst/>
              <a:ahLst/>
              <a:cxnLst/>
              <a:rect l="l" t="t" r="r" b="b"/>
              <a:pathLst>
                <a:path w="121072" h="4911" extrusionOk="0">
                  <a:moveTo>
                    <a:pt x="1" y="0"/>
                  </a:moveTo>
                  <a:lnTo>
                    <a:pt x="1" y="4911"/>
                  </a:lnTo>
                  <a:lnTo>
                    <a:pt x="121072" y="4911"/>
                  </a:lnTo>
                  <a:lnTo>
                    <a:pt x="1210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5980069" y="1217798"/>
              <a:ext cx="730466" cy="26"/>
            </a:xfrm>
            <a:custGeom>
              <a:avLst/>
              <a:gdLst/>
              <a:ahLst/>
              <a:cxnLst/>
              <a:rect l="l" t="t" r="r" b="b"/>
              <a:pathLst>
                <a:path w="27643" h="1" fill="none" extrusionOk="0">
                  <a:moveTo>
                    <a:pt x="1" y="1"/>
                  </a:moveTo>
                  <a:lnTo>
                    <a:pt x="27642"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5953431" y="1439512"/>
              <a:ext cx="198531" cy="1797746"/>
            </a:xfrm>
            <a:custGeom>
              <a:avLst/>
              <a:gdLst/>
              <a:ahLst/>
              <a:cxnLst/>
              <a:rect l="l" t="t" r="r" b="b"/>
              <a:pathLst>
                <a:path w="7513" h="68032" extrusionOk="0">
                  <a:moveTo>
                    <a:pt x="3773" y="1"/>
                  </a:moveTo>
                  <a:lnTo>
                    <a:pt x="1" y="4131"/>
                  </a:lnTo>
                  <a:lnTo>
                    <a:pt x="1659" y="4131"/>
                  </a:lnTo>
                  <a:lnTo>
                    <a:pt x="1659" y="68032"/>
                  </a:lnTo>
                  <a:lnTo>
                    <a:pt x="5854" y="68032"/>
                  </a:lnTo>
                  <a:lnTo>
                    <a:pt x="5854" y="4131"/>
                  </a:lnTo>
                  <a:lnTo>
                    <a:pt x="7513" y="4131"/>
                  </a:lnTo>
                  <a:lnTo>
                    <a:pt x="37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a:off x="6328973" y="1644050"/>
              <a:ext cx="197685" cy="1593216"/>
            </a:xfrm>
            <a:custGeom>
              <a:avLst/>
              <a:gdLst/>
              <a:ahLst/>
              <a:cxnLst/>
              <a:rect l="l" t="t" r="r" b="b"/>
              <a:pathLst>
                <a:path w="7481" h="60292" extrusionOk="0">
                  <a:moveTo>
                    <a:pt x="3740" y="1"/>
                  </a:moveTo>
                  <a:lnTo>
                    <a:pt x="1" y="4163"/>
                  </a:lnTo>
                  <a:lnTo>
                    <a:pt x="1659" y="4163"/>
                  </a:lnTo>
                  <a:lnTo>
                    <a:pt x="1659" y="60292"/>
                  </a:lnTo>
                  <a:lnTo>
                    <a:pt x="5822" y="60292"/>
                  </a:lnTo>
                  <a:lnTo>
                    <a:pt x="5822" y="4163"/>
                  </a:lnTo>
                  <a:lnTo>
                    <a:pt x="7480" y="4163"/>
                  </a:lnTo>
                  <a:lnTo>
                    <a:pt x="3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5556406" y="2324680"/>
              <a:ext cx="198531" cy="912614"/>
            </a:xfrm>
            <a:custGeom>
              <a:avLst/>
              <a:gdLst/>
              <a:ahLst/>
              <a:cxnLst/>
              <a:rect l="l" t="t" r="r" b="b"/>
              <a:pathLst>
                <a:path w="7513" h="34536" extrusionOk="0">
                  <a:moveTo>
                    <a:pt x="3740" y="0"/>
                  </a:moveTo>
                  <a:lnTo>
                    <a:pt x="1" y="4130"/>
                  </a:lnTo>
                  <a:lnTo>
                    <a:pt x="1659" y="4130"/>
                  </a:lnTo>
                  <a:lnTo>
                    <a:pt x="1659" y="34536"/>
                  </a:lnTo>
                  <a:lnTo>
                    <a:pt x="5854" y="34536"/>
                  </a:lnTo>
                  <a:lnTo>
                    <a:pt x="5854" y="4130"/>
                  </a:lnTo>
                  <a:lnTo>
                    <a:pt x="7513" y="4130"/>
                  </a:lnTo>
                  <a:lnTo>
                    <a:pt x="37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4987504" y="1217798"/>
              <a:ext cx="2584893" cy="994293"/>
            </a:xfrm>
            <a:custGeom>
              <a:avLst/>
              <a:gdLst/>
              <a:ahLst/>
              <a:cxnLst/>
              <a:rect l="l" t="t" r="r" b="b"/>
              <a:pathLst>
                <a:path w="97820" h="37627" fill="none" extrusionOk="0">
                  <a:moveTo>
                    <a:pt x="1" y="25073"/>
                  </a:moveTo>
                  <a:lnTo>
                    <a:pt x="16325" y="37626"/>
                  </a:lnTo>
                  <a:lnTo>
                    <a:pt x="48910" y="25073"/>
                  </a:lnTo>
                  <a:lnTo>
                    <a:pt x="65202" y="30179"/>
                  </a:lnTo>
                  <a:lnTo>
                    <a:pt x="97820" y="1"/>
                  </a:lnTo>
                </a:path>
              </a:pathLst>
            </a:custGeom>
            <a:solidFill>
              <a:schemeClr val="dk1"/>
            </a:solidFill>
            <a:ln w="252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5377659" y="2170853"/>
              <a:ext cx="81653" cy="81653"/>
            </a:xfrm>
            <a:custGeom>
              <a:avLst/>
              <a:gdLst/>
              <a:ahLst/>
              <a:cxnLst/>
              <a:rect l="l" t="t" r="r" b="b"/>
              <a:pathLst>
                <a:path w="3090" h="3090" extrusionOk="0">
                  <a:moveTo>
                    <a:pt x="1561" y="0"/>
                  </a:moveTo>
                  <a:cubicBezTo>
                    <a:pt x="683" y="0"/>
                    <a:pt x="0" y="683"/>
                    <a:pt x="0" y="1561"/>
                  </a:cubicBezTo>
                  <a:cubicBezTo>
                    <a:pt x="0" y="2407"/>
                    <a:pt x="683" y="3089"/>
                    <a:pt x="1561" y="3089"/>
                  </a:cubicBezTo>
                  <a:cubicBezTo>
                    <a:pt x="2407" y="3089"/>
                    <a:pt x="3090" y="2407"/>
                    <a:pt x="3090" y="1561"/>
                  </a:cubicBezTo>
                  <a:cubicBezTo>
                    <a:pt x="3090" y="683"/>
                    <a:pt x="2407" y="0"/>
                    <a:pt x="1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6238754" y="1839127"/>
              <a:ext cx="82499" cy="82525"/>
            </a:xfrm>
            <a:custGeom>
              <a:avLst/>
              <a:gdLst/>
              <a:ahLst/>
              <a:cxnLst/>
              <a:rect l="l" t="t" r="r" b="b"/>
              <a:pathLst>
                <a:path w="3122" h="3123" extrusionOk="0">
                  <a:moveTo>
                    <a:pt x="1561" y="1"/>
                  </a:moveTo>
                  <a:cubicBezTo>
                    <a:pt x="716" y="1"/>
                    <a:pt x="0" y="716"/>
                    <a:pt x="0" y="1561"/>
                  </a:cubicBezTo>
                  <a:cubicBezTo>
                    <a:pt x="0" y="2407"/>
                    <a:pt x="716" y="3122"/>
                    <a:pt x="1561" y="3122"/>
                  </a:cubicBezTo>
                  <a:cubicBezTo>
                    <a:pt x="2439" y="3122"/>
                    <a:pt x="3122" y="2407"/>
                    <a:pt x="3122" y="1561"/>
                  </a:cubicBezTo>
                  <a:cubicBezTo>
                    <a:pt x="3122" y="716"/>
                    <a:pt x="2439" y="1"/>
                    <a:pt x="1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6670134" y="1973187"/>
              <a:ext cx="81680" cy="81653"/>
            </a:xfrm>
            <a:custGeom>
              <a:avLst/>
              <a:gdLst/>
              <a:ahLst/>
              <a:cxnLst/>
              <a:rect l="l" t="t" r="r" b="b"/>
              <a:pathLst>
                <a:path w="3091" h="3090" extrusionOk="0">
                  <a:moveTo>
                    <a:pt x="1529" y="1"/>
                  </a:moveTo>
                  <a:cubicBezTo>
                    <a:pt x="684" y="1"/>
                    <a:pt x="1" y="684"/>
                    <a:pt x="1" y="1529"/>
                  </a:cubicBezTo>
                  <a:cubicBezTo>
                    <a:pt x="1" y="2407"/>
                    <a:pt x="684" y="3090"/>
                    <a:pt x="1529" y="3090"/>
                  </a:cubicBezTo>
                  <a:cubicBezTo>
                    <a:pt x="2407" y="3090"/>
                    <a:pt x="3090" y="2407"/>
                    <a:pt x="3090" y="1529"/>
                  </a:cubicBezTo>
                  <a:cubicBezTo>
                    <a:pt x="3090" y="684"/>
                    <a:pt x="2407" y="1"/>
                    <a:pt x="1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7531229" y="1176547"/>
              <a:ext cx="82525" cy="82525"/>
            </a:xfrm>
            <a:custGeom>
              <a:avLst/>
              <a:gdLst/>
              <a:ahLst/>
              <a:cxnLst/>
              <a:rect l="l" t="t" r="r" b="b"/>
              <a:pathLst>
                <a:path w="3123" h="3123" extrusionOk="0">
                  <a:moveTo>
                    <a:pt x="1562" y="1"/>
                  </a:moveTo>
                  <a:cubicBezTo>
                    <a:pt x="716" y="1"/>
                    <a:pt x="1" y="684"/>
                    <a:pt x="1" y="1562"/>
                  </a:cubicBezTo>
                  <a:cubicBezTo>
                    <a:pt x="1" y="2407"/>
                    <a:pt x="716" y="3123"/>
                    <a:pt x="1562" y="3123"/>
                  </a:cubicBezTo>
                  <a:cubicBezTo>
                    <a:pt x="2407" y="3123"/>
                    <a:pt x="3123" y="2407"/>
                    <a:pt x="3123" y="1562"/>
                  </a:cubicBezTo>
                  <a:cubicBezTo>
                    <a:pt x="3123" y="684"/>
                    <a:pt x="2407"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253060" y="1051948"/>
              <a:ext cx="330867" cy="330867"/>
            </a:xfrm>
            <a:custGeom>
              <a:avLst/>
              <a:gdLst/>
              <a:ahLst/>
              <a:cxnLst/>
              <a:rect l="l" t="t" r="r" b="b"/>
              <a:pathLst>
                <a:path w="12521" h="12521" extrusionOk="0">
                  <a:moveTo>
                    <a:pt x="6276" y="1"/>
                  </a:moveTo>
                  <a:cubicBezTo>
                    <a:pt x="2829" y="1"/>
                    <a:pt x="0" y="2830"/>
                    <a:pt x="0" y="6277"/>
                  </a:cubicBezTo>
                  <a:cubicBezTo>
                    <a:pt x="0" y="9724"/>
                    <a:pt x="2829" y="12521"/>
                    <a:pt x="6276" y="12521"/>
                  </a:cubicBezTo>
                  <a:cubicBezTo>
                    <a:pt x="9723" y="12521"/>
                    <a:pt x="12520" y="9724"/>
                    <a:pt x="12520" y="6277"/>
                  </a:cubicBezTo>
                  <a:lnTo>
                    <a:pt x="9171" y="6277"/>
                  </a:lnTo>
                  <a:cubicBezTo>
                    <a:pt x="9171" y="7870"/>
                    <a:pt x="7870" y="9171"/>
                    <a:pt x="6276" y="9171"/>
                  </a:cubicBezTo>
                  <a:cubicBezTo>
                    <a:pt x="4650" y="9171"/>
                    <a:pt x="3350" y="7870"/>
                    <a:pt x="3350" y="6277"/>
                  </a:cubicBezTo>
                  <a:cubicBezTo>
                    <a:pt x="3350" y="4651"/>
                    <a:pt x="4650" y="3350"/>
                    <a:pt x="6276" y="3350"/>
                  </a:cubicBezTo>
                  <a:lnTo>
                    <a:pt x="6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5418911" y="1052820"/>
              <a:ext cx="165024" cy="164998"/>
            </a:xfrm>
            <a:custGeom>
              <a:avLst/>
              <a:gdLst/>
              <a:ahLst/>
              <a:cxnLst/>
              <a:rect l="l" t="t" r="r" b="b"/>
              <a:pathLst>
                <a:path w="6245" h="6244" extrusionOk="0">
                  <a:moveTo>
                    <a:pt x="0" y="0"/>
                  </a:moveTo>
                  <a:lnTo>
                    <a:pt x="0" y="3317"/>
                  </a:lnTo>
                  <a:cubicBezTo>
                    <a:pt x="1594" y="3317"/>
                    <a:pt x="2895" y="4650"/>
                    <a:pt x="2895" y="6244"/>
                  </a:cubicBezTo>
                  <a:lnTo>
                    <a:pt x="6244" y="6244"/>
                  </a:lnTo>
                  <a:cubicBezTo>
                    <a:pt x="6244" y="2797"/>
                    <a:pt x="3447"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5893286" y="1082021"/>
              <a:ext cx="121185" cy="236345"/>
            </a:xfrm>
            <a:custGeom>
              <a:avLst/>
              <a:gdLst/>
              <a:ahLst/>
              <a:cxnLst/>
              <a:rect l="l" t="t" r="r" b="b"/>
              <a:pathLst>
                <a:path w="4586" h="8944" extrusionOk="0">
                  <a:moveTo>
                    <a:pt x="1919" y="1"/>
                  </a:moveTo>
                  <a:lnTo>
                    <a:pt x="0" y="2732"/>
                  </a:lnTo>
                  <a:cubicBezTo>
                    <a:pt x="748" y="3285"/>
                    <a:pt x="1268" y="4163"/>
                    <a:pt x="1268" y="5139"/>
                  </a:cubicBezTo>
                  <a:cubicBezTo>
                    <a:pt x="1268" y="5822"/>
                    <a:pt x="1041" y="6440"/>
                    <a:pt x="651" y="6927"/>
                  </a:cubicBezTo>
                  <a:lnTo>
                    <a:pt x="3285" y="8944"/>
                  </a:lnTo>
                  <a:cubicBezTo>
                    <a:pt x="4098" y="7903"/>
                    <a:pt x="4585" y="6570"/>
                    <a:pt x="4585" y="5139"/>
                  </a:cubicBezTo>
                  <a:cubicBezTo>
                    <a:pt x="4585" y="3025"/>
                    <a:pt x="3545" y="1139"/>
                    <a:pt x="1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5684440" y="1051948"/>
              <a:ext cx="295643" cy="330867"/>
            </a:xfrm>
            <a:custGeom>
              <a:avLst/>
              <a:gdLst/>
              <a:ahLst/>
              <a:cxnLst/>
              <a:rect l="l" t="t" r="r" b="b"/>
              <a:pathLst>
                <a:path w="11188" h="12521" extrusionOk="0">
                  <a:moveTo>
                    <a:pt x="6245" y="1"/>
                  </a:moveTo>
                  <a:cubicBezTo>
                    <a:pt x="2798" y="1"/>
                    <a:pt x="1" y="2830"/>
                    <a:pt x="1" y="6277"/>
                  </a:cubicBezTo>
                  <a:cubicBezTo>
                    <a:pt x="1" y="9724"/>
                    <a:pt x="2798" y="12521"/>
                    <a:pt x="6245" y="12521"/>
                  </a:cubicBezTo>
                  <a:cubicBezTo>
                    <a:pt x="8261" y="12521"/>
                    <a:pt x="10050" y="11578"/>
                    <a:pt x="11188" y="10082"/>
                  </a:cubicBezTo>
                  <a:lnTo>
                    <a:pt x="8554" y="8033"/>
                  </a:lnTo>
                  <a:cubicBezTo>
                    <a:pt x="8001" y="8748"/>
                    <a:pt x="7188" y="9171"/>
                    <a:pt x="6245" y="9171"/>
                  </a:cubicBezTo>
                  <a:cubicBezTo>
                    <a:pt x="4651" y="9171"/>
                    <a:pt x="3318" y="7870"/>
                    <a:pt x="3318" y="6277"/>
                  </a:cubicBezTo>
                  <a:cubicBezTo>
                    <a:pt x="3318" y="4651"/>
                    <a:pt x="4651" y="3350"/>
                    <a:pt x="6245" y="3350"/>
                  </a:cubicBezTo>
                  <a:lnTo>
                    <a:pt x="6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5849445" y="1052820"/>
              <a:ext cx="94549" cy="101419"/>
            </a:xfrm>
            <a:custGeom>
              <a:avLst/>
              <a:gdLst/>
              <a:ahLst/>
              <a:cxnLst/>
              <a:rect l="l" t="t" r="r" b="b"/>
              <a:pathLst>
                <a:path w="3578" h="3838" extrusionOk="0">
                  <a:moveTo>
                    <a:pt x="1" y="0"/>
                  </a:moveTo>
                  <a:lnTo>
                    <a:pt x="1" y="3317"/>
                  </a:lnTo>
                  <a:cubicBezTo>
                    <a:pt x="619" y="3317"/>
                    <a:pt x="1204" y="3512"/>
                    <a:pt x="1659" y="3837"/>
                  </a:cubicBezTo>
                  <a:lnTo>
                    <a:pt x="3578" y="1106"/>
                  </a:lnTo>
                  <a:cubicBezTo>
                    <a:pt x="2570" y="390"/>
                    <a:pt x="133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7572480" y="1715374"/>
              <a:ext cx="165024" cy="281902"/>
            </a:xfrm>
            <a:custGeom>
              <a:avLst/>
              <a:gdLst/>
              <a:ahLst/>
              <a:cxnLst/>
              <a:rect l="l" t="t" r="r" b="b"/>
              <a:pathLst>
                <a:path w="6245" h="10668" extrusionOk="0">
                  <a:moveTo>
                    <a:pt x="1" y="1"/>
                  </a:moveTo>
                  <a:lnTo>
                    <a:pt x="1" y="3318"/>
                  </a:lnTo>
                  <a:cubicBezTo>
                    <a:pt x="1594" y="3318"/>
                    <a:pt x="2927" y="4651"/>
                    <a:pt x="2927" y="6244"/>
                  </a:cubicBezTo>
                  <a:cubicBezTo>
                    <a:pt x="2927" y="7057"/>
                    <a:pt x="2602" y="7773"/>
                    <a:pt x="2049" y="8293"/>
                  </a:cubicBezTo>
                  <a:lnTo>
                    <a:pt x="4423" y="10667"/>
                  </a:lnTo>
                  <a:cubicBezTo>
                    <a:pt x="5561" y="9529"/>
                    <a:pt x="6244" y="7968"/>
                    <a:pt x="6244" y="6244"/>
                  </a:cubicBezTo>
                  <a:cubicBezTo>
                    <a:pt x="6244" y="2797"/>
                    <a:pt x="344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7455597" y="1934525"/>
              <a:ext cx="233782" cy="110879"/>
            </a:xfrm>
            <a:custGeom>
              <a:avLst/>
              <a:gdLst/>
              <a:ahLst/>
              <a:cxnLst/>
              <a:rect l="l" t="t" r="r" b="b"/>
              <a:pathLst>
                <a:path w="8847" h="4196" extrusionOk="0">
                  <a:moveTo>
                    <a:pt x="2375" y="0"/>
                  </a:moveTo>
                  <a:lnTo>
                    <a:pt x="1" y="2374"/>
                  </a:lnTo>
                  <a:cubicBezTo>
                    <a:pt x="1139" y="3512"/>
                    <a:pt x="2700" y="4195"/>
                    <a:pt x="4424" y="4195"/>
                  </a:cubicBezTo>
                  <a:cubicBezTo>
                    <a:pt x="6147" y="4195"/>
                    <a:pt x="7708" y="3512"/>
                    <a:pt x="8846" y="2374"/>
                  </a:cubicBezTo>
                  <a:lnTo>
                    <a:pt x="6472" y="0"/>
                  </a:lnTo>
                  <a:cubicBezTo>
                    <a:pt x="5952" y="521"/>
                    <a:pt x="5237" y="878"/>
                    <a:pt x="4424" y="878"/>
                  </a:cubicBezTo>
                  <a:cubicBezTo>
                    <a:pt x="3611" y="878"/>
                    <a:pt x="2895" y="521"/>
                    <a:pt x="2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7407475" y="1715374"/>
              <a:ext cx="165024" cy="281902"/>
            </a:xfrm>
            <a:custGeom>
              <a:avLst/>
              <a:gdLst/>
              <a:ahLst/>
              <a:cxnLst/>
              <a:rect l="l" t="t" r="r" b="b"/>
              <a:pathLst>
                <a:path w="6245" h="10668" extrusionOk="0">
                  <a:moveTo>
                    <a:pt x="6245" y="1"/>
                  </a:moveTo>
                  <a:cubicBezTo>
                    <a:pt x="2798" y="1"/>
                    <a:pt x="1" y="2797"/>
                    <a:pt x="1" y="6244"/>
                  </a:cubicBezTo>
                  <a:cubicBezTo>
                    <a:pt x="1" y="7968"/>
                    <a:pt x="684" y="9529"/>
                    <a:pt x="1822" y="10667"/>
                  </a:cubicBezTo>
                  <a:lnTo>
                    <a:pt x="4196" y="8293"/>
                  </a:lnTo>
                  <a:cubicBezTo>
                    <a:pt x="3676" y="7773"/>
                    <a:pt x="3318" y="7057"/>
                    <a:pt x="3318" y="6244"/>
                  </a:cubicBezTo>
                  <a:cubicBezTo>
                    <a:pt x="3318" y="4651"/>
                    <a:pt x="4651" y="3318"/>
                    <a:pt x="6245" y="3318"/>
                  </a:cubicBezTo>
                  <a:lnTo>
                    <a:pt x="62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6689901" y="1196313"/>
              <a:ext cx="42148" cy="42993"/>
            </a:xfrm>
            <a:custGeom>
              <a:avLst/>
              <a:gdLst/>
              <a:ahLst/>
              <a:cxnLst/>
              <a:rect l="l" t="t" r="r" b="b"/>
              <a:pathLst>
                <a:path w="1595" h="1627" extrusionOk="0">
                  <a:moveTo>
                    <a:pt x="781" y="1"/>
                  </a:moveTo>
                  <a:cubicBezTo>
                    <a:pt x="359" y="1"/>
                    <a:pt x="1" y="359"/>
                    <a:pt x="1" y="814"/>
                  </a:cubicBezTo>
                  <a:cubicBezTo>
                    <a:pt x="1" y="1237"/>
                    <a:pt x="359" y="1627"/>
                    <a:pt x="781" y="1627"/>
                  </a:cubicBezTo>
                  <a:cubicBezTo>
                    <a:pt x="1237" y="1627"/>
                    <a:pt x="1594" y="1237"/>
                    <a:pt x="1594" y="814"/>
                  </a:cubicBezTo>
                  <a:cubicBezTo>
                    <a:pt x="1594" y="359"/>
                    <a:pt x="1237"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7120461" y="2103811"/>
              <a:ext cx="42121" cy="42148"/>
            </a:xfrm>
            <a:custGeom>
              <a:avLst/>
              <a:gdLst/>
              <a:ahLst/>
              <a:cxnLst/>
              <a:rect l="l" t="t" r="r" b="b"/>
              <a:pathLst>
                <a:path w="1594" h="1595" extrusionOk="0">
                  <a:moveTo>
                    <a:pt x="813" y="1"/>
                  </a:moveTo>
                  <a:cubicBezTo>
                    <a:pt x="358" y="1"/>
                    <a:pt x="0" y="358"/>
                    <a:pt x="0" y="814"/>
                  </a:cubicBezTo>
                  <a:cubicBezTo>
                    <a:pt x="0" y="1236"/>
                    <a:pt x="358" y="1594"/>
                    <a:pt x="813" y="1594"/>
                  </a:cubicBezTo>
                  <a:cubicBezTo>
                    <a:pt x="1236" y="1594"/>
                    <a:pt x="1594" y="1236"/>
                    <a:pt x="1594" y="814"/>
                  </a:cubicBezTo>
                  <a:cubicBezTo>
                    <a:pt x="1594" y="358"/>
                    <a:pt x="1236"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7015602" y="2103811"/>
              <a:ext cx="42148" cy="42148"/>
            </a:xfrm>
            <a:custGeom>
              <a:avLst/>
              <a:gdLst/>
              <a:ahLst/>
              <a:cxnLst/>
              <a:rect l="l" t="t" r="r" b="b"/>
              <a:pathLst>
                <a:path w="1595" h="1595" extrusionOk="0">
                  <a:moveTo>
                    <a:pt x="814" y="1"/>
                  </a:moveTo>
                  <a:cubicBezTo>
                    <a:pt x="359" y="1"/>
                    <a:pt x="1" y="358"/>
                    <a:pt x="1" y="814"/>
                  </a:cubicBezTo>
                  <a:cubicBezTo>
                    <a:pt x="1" y="1236"/>
                    <a:pt x="359" y="1594"/>
                    <a:pt x="814" y="1594"/>
                  </a:cubicBezTo>
                  <a:cubicBezTo>
                    <a:pt x="1237" y="1594"/>
                    <a:pt x="1594" y="1236"/>
                    <a:pt x="1594" y="814"/>
                  </a:cubicBezTo>
                  <a:cubicBezTo>
                    <a:pt x="1594" y="358"/>
                    <a:pt x="1237" y="1"/>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6689901" y="1297737"/>
              <a:ext cx="42148" cy="42121"/>
            </a:xfrm>
            <a:custGeom>
              <a:avLst/>
              <a:gdLst/>
              <a:ahLst/>
              <a:cxnLst/>
              <a:rect l="l" t="t" r="r" b="b"/>
              <a:pathLst>
                <a:path w="1595" h="1594" extrusionOk="0">
                  <a:moveTo>
                    <a:pt x="781" y="0"/>
                  </a:moveTo>
                  <a:cubicBezTo>
                    <a:pt x="359" y="0"/>
                    <a:pt x="1" y="358"/>
                    <a:pt x="1" y="781"/>
                  </a:cubicBezTo>
                  <a:cubicBezTo>
                    <a:pt x="1" y="1236"/>
                    <a:pt x="359" y="1594"/>
                    <a:pt x="781" y="1594"/>
                  </a:cubicBezTo>
                  <a:cubicBezTo>
                    <a:pt x="1237" y="1594"/>
                    <a:pt x="1594" y="1236"/>
                    <a:pt x="1594" y="781"/>
                  </a:cubicBezTo>
                  <a:cubicBezTo>
                    <a:pt x="1594" y="358"/>
                    <a:pt x="1237"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6689901" y="1398288"/>
              <a:ext cx="42148" cy="42121"/>
            </a:xfrm>
            <a:custGeom>
              <a:avLst/>
              <a:gdLst/>
              <a:ahLst/>
              <a:cxnLst/>
              <a:rect l="l" t="t" r="r" b="b"/>
              <a:pathLst>
                <a:path w="1595" h="1594" extrusionOk="0">
                  <a:moveTo>
                    <a:pt x="781" y="0"/>
                  </a:moveTo>
                  <a:cubicBezTo>
                    <a:pt x="359" y="0"/>
                    <a:pt x="1" y="358"/>
                    <a:pt x="1" y="813"/>
                  </a:cubicBezTo>
                  <a:cubicBezTo>
                    <a:pt x="1" y="1236"/>
                    <a:pt x="359" y="1593"/>
                    <a:pt x="781" y="1593"/>
                  </a:cubicBezTo>
                  <a:cubicBezTo>
                    <a:pt x="1237" y="1593"/>
                    <a:pt x="1594" y="1236"/>
                    <a:pt x="1594" y="813"/>
                  </a:cubicBezTo>
                  <a:cubicBezTo>
                    <a:pt x="1594" y="358"/>
                    <a:pt x="1237"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7141946" y="2014438"/>
              <a:ext cx="430543" cy="110879"/>
            </a:xfrm>
            <a:custGeom>
              <a:avLst/>
              <a:gdLst/>
              <a:ahLst/>
              <a:cxnLst/>
              <a:rect l="l" t="t" r="r" b="b"/>
              <a:pathLst>
                <a:path w="16293" h="4196" fill="none" extrusionOk="0">
                  <a:moveTo>
                    <a:pt x="16293" y="1"/>
                  </a:moveTo>
                  <a:lnTo>
                    <a:pt x="16293" y="4196"/>
                  </a:lnTo>
                  <a:lnTo>
                    <a:pt x="0" y="4196"/>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7197810" y="2360751"/>
              <a:ext cx="213118" cy="333457"/>
            </a:xfrm>
            <a:custGeom>
              <a:avLst/>
              <a:gdLst/>
              <a:ahLst/>
              <a:cxnLst/>
              <a:rect l="l" t="t" r="r" b="b"/>
              <a:pathLst>
                <a:path w="8065" h="12619" extrusionOk="0">
                  <a:moveTo>
                    <a:pt x="976" y="1"/>
                  </a:moveTo>
                  <a:cubicBezTo>
                    <a:pt x="976" y="1"/>
                    <a:pt x="130" y="651"/>
                    <a:pt x="130" y="2602"/>
                  </a:cubicBezTo>
                  <a:cubicBezTo>
                    <a:pt x="130" y="3481"/>
                    <a:pt x="0" y="12619"/>
                    <a:pt x="0" y="12619"/>
                  </a:cubicBezTo>
                  <a:lnTo>
                    <a:pt x="8065" y="12619"/>
                  </a:lnTo>
                  <a:lnTo>
                    <a:pt x="8065" y="3871"/>
                  </a:lnTo>
                  <a:lnTo>
                    <a:pt x="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7208117" y="2510296"/>
              <a:ext cx="134926" cy="178765"/>
            </a:xfrm>
            <a:custGeom>
              <a:avLst/>
              <a:gdLst/>
              <a:ahLst/>
              <a:cxnLst/>
              <a:rect l="l" t="t" r="r" b="b"/>
              <a:pathLst>
                <a:path w="5106" h="6765" extrusionOk="0">
                  <a:moveTo>
                    <a:pt x="1366" y="0"/>
                  </a:moveTo>
                  <a:lnTo>
                    <a:pt x="0" y="6764"/>
                  </a:lnTo>
                  <a:lnTo>
                    <a:pt x="5106" y="6764"/>
                  </a:lnTo>
                  <a:lnTo>
                    <a:pt x="4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7192631" y="2334669"/>
              <a:ext cx="210132" cy="216949"/>
            </a:xfrm>
            <a:custGeom>
              <a:avLst/>
              <a:gdLst/>
              <a:ahLst/>
              <a:cxnLst/>
              <a:rect l="l" t="t" r="r" b="b"/>
              <a:pathLst>
                <a:path w="7952" h="8210" extrusionOk="0">
                  <a:moveTo>
                    <a:pt x="3806" y="1"/>
                  </a:moveTo>
                  <a:cubicBezTo>
                    <a:pt x="3681" y="1"/>
                    <a:pt x="3550" y="5"/>
                    <a:pt x="3415" y="12"/>
                  </a:cubicBezTo>
                  <a:cubicBezTo>
                    <a:pt x="3415" y="12"/>
                    <a:pt x="1237" y="338"/>
                    <a:pt x="716" y="2581"/>
                  </a:cubicBezTo>
                  <a:cubicBezTo>
                    <a:pt x="229" y="4825"/>
                    <a:pt x="1" y="7752"/>
                    <a:pt x="2863" y="8175"/>
                  </a:cubicBezTo>
                  <a:cubicBezTo>
                    <a:pt x="3021" y="8198"/>
                    <a:pt x="3174" y="8209"/>
                    <a:pt x="3322" y="8209"/>
                  </a:cubicBezTo>
                  <a:cubicBezTo>
                    <a:pt x="5418" y="8209"/>
                    <a:pt x="6440" y="5996"/>
                    <a:pt x="6440" y="5996"/>
                  </a:cubicBezTo>
                  <a:cubicBezTo>
                    <a:pt x="6440" y="5996"/>
                    <a:pt x="6513" y="6011"/>
                    <a:pt x="6625" y="6011"/>
                  </a:cubicBezTo>
                  <a:cubicBezTo>
                    <a:pt x="6913" y="6011"/>
                    <a:pt x="7455" y="5910"/>
                    <a:pt x="7643" y="5183"/>
                  </a:cubicBezTo>
                  <a:cubicBezTo>
                    <a:pt x="7871" y="4142"/>
                    <a:pt x="7155" y="4045"/>
                    <a:pt x="7155" y="4045"/>
                  </a:cubicBezTo>
                  <a:cubicBezTo>
                    <a:pt x="7155" y="4045"/>
                    <a:pt x="7952" y="1"/>
                    <a:pt x="3806" y="1"/>
                  </a:cubicBez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7220140" y="2306551"/>
              <a:ext cx="196813" cy="156489"/>
            </a:xfrm>
            <a:custGeom>
              <a:avLst/>
              <a:gdLst/>
              <a:ahLst/>
              <a:cxnLst/>
              <a:rect l="l" t="t" r="r" b="b"/>
              <a:pathLst>
                <a:path w="7448" h="5922" extrusionOk="0">
                  <a:moveTo>
                    <a:pt x="3587" y="1"/>
                  </a:moveTo>
                  <a:cubicBezTo>
                    <a:pt x="95" y="1"/>
                    <a:pt x="1" y="2702"/>
                    <a:pt x="1" y="2702"/>
                  </a:cubicBezTo>
                  <a:cubicBezTo>
                    <a:pt x="1" y="2702"/>
                    <a:pt x="1045" y="5524"/>
                    <a:pt x="4072" y="5524"/>
                  </a:cubicBezTo>
                  <a:cubicBezTo>
                    <a:pt x="4422" y="5524"/>
                    <a:pt x="4799" y="5486"/>
                    <a:pt x="5204" y="5401"/>
                  </a:cubicBezTo>
                  <a:lnTo>
                    <a:pt x="6017" y="5141"/>
                  </a:lnTo>
                  <a:cubicBezTo>
                    <a:pt x="6017" y="5141"/>
                    <a:pt x="6504" y="5174"/>
                    <a:pt x="6570" y="5922"/>
                  </a:cubicBezTo>
                  <a:lnTo>
                    <a:pt x="7220" y="5922"/>
                  </a:lnTo>
                  <a:cubicBezTo>
                    <a:pt x="7220" y="5922"/>
                    <a:pt x="7448" y="68"/>
                    <a:pt x="3773" y="3"/>
                  </a:cubicBezTo>
                  <a:cubicBezTo>
                    <a:pt x="3710" y="2"/>
                    <a:pt x="3648" y="1"/>
                    <a:pt x="3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7123024" y="3014743"/>
              <a:ext cx="399625" cy="1264965"/>
            </a:xfrm>
            <a:custGeom>
              <a:avLst/>
              <a:gdLst/>
              <a:ahLst/>
              <a:cxnLst/>
              <a:rect l="l" t="t" r="r" b="b"/>
              <a:pathLst>
                <a:path w="15123" h="47870" extrusionOk="0">
                  <a:moveTo>
                    <a:pt x="2830" y="0"/>
                  </a:moveTo>
                  <a:cubicBezTo>
                    <a:pt x="2830" y="0"/>
                    <a:pt x="1985" y="3740"/>
                    <a:pt x="1594" y="7740"/>
                  </a:cubicBezTo>
                  <a:cubicBezTo>
                    <a:pt x="1204" y="11740"/>
                    <a:pt x="1" y="47869"/>
                    <a:pt x="1" y="47869"/>
                  </a:cubicBezTo>
                  <a:lnTo>
                    <a:pt x="3545" y="47869"/>
                  </a:lnTo>
                  <a:lnTo>
                    <a:pt x="7350" y="15024"/>
                  </a:lnTo>
                  <a:lnTo>
                    <a:pt x="11936" y="47869"/>
                  </a:lnTo>
                  <a:lnTo>
                    <a:pt x="15122" y="47869"/>
                  </a:lnTo>
                  <a:cubicBezTo>
                    <a:pt x="15122" y="47869"/>
                    <a:pt x="14440" y="8911"/>
                    <a:pt x="11968" y="0"/>
                  </a:cubicBezTo>
                  <a:close/>
                </a:path>
              </a:pathLst>
            </a:custGeom>
            <a:solidFill>
              <a:schemeClr val="accent3"/>
            </a:solidFill>
            <a:ln w="89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7216705" y="3269966"/>
              <a:ext cx="105726" cy="1009752"/>
            </a:xfrm>
            <a:custGeom>
              <a:avLst/>
              <a:gdLst/>
              <a:ahLst/>
              <a:cxnLst/>
              <a:rect l="l" t="t" r="r" b="b"/>
              <a:pathLst>
                <a:path w="4001" h="38212" extrusionOk="0">
                  <a:moveTo>
                    <a:pt x="3187" y="1"/>
                  </a:moveTo>
                  <a:lnTo>
                    <a:pt x="0" y="38211"/>
                  </a:lnTo>
                  <a:lnTo>
                    <a:pt x="4000" y="5399"/>
                  </a:lnTo>
                  <a:lnTo>
                    <a:pt x="3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7053418" y="4279732"/>
              <a:ext cx="155564" cy="78218"/>
            </a:xfrm>
            <a:custGeom>
              <a:avLst/>
              <a:gdLst/>
              <a:ahLst/>
              <a:cxnLst/>
              <a:rect l="l" t="t" r="r" b="b"/>
              <a:pathLst>
                <a:path w="5887" h="2960" extrusionOk="0">
                  <a:moveTo>
                    <a:pt x="2928" y="0"/>
                  </a:moveTo>
                  <a:lnTo>
                    <a:pt x="2765" y="1496"/>
                  </a:lnTo>
                  <a:lnTo>
                    <a:pt x="1" y="2959"/>
                  </a:lnTo>
                  <a:lnTo>
                    <a:pt x="5432" y="2959"/>
                  </a:lnTo>
                  <a:lnTo>
                    <a:pt x="5887" y="0"/>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7382555" y="4279732"/>
              <a:ext cx="143541" cy="78218"/>
            </a:xfrm>
            <a:custGeom>
              <a:avLst/>
              <a:gdLst/>
              <a:ahLst/>
              <a:cxnLst/>
              <a:rect l="l" t="t" r="r" b="b"/>
              <a:pathLst>
                <a:path w="5432" h="2960" extrusionOk="0">
                  <a:moveTo>
                    <a:pt x="2310" y="0"/>
                  </a:moveTo>
                  <a:lnTo>
                    <a:pt x="2765" y="1496"/>
                  </a:lnTo>
                  <a:lnTo>
                    <a:pt x="1" y="2959"/>
                  </a:lnTo>
                  <a:lnTo>
                    <a:pt x="5432" y="2959"/>
                  </a:lnTo>
                  <a:lnTo>
                    <a:pt x="5204" y="0"/>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6960610" y="4333007"/>
              <a:ext cx="244088" cy="62759"/>
            </a:xfrm>
            <a:custGeom>
              <a:avLst/>
              <a:gdLst/>
              <a:ahLst/>
              <a:cxnLst/>
              <a:rect l="l" t="t" r="r" b="b"/>
              <a:pathLst>
                <a:path w="9237" h="2375" extrusionOk="0">
                  <a:moveTo>
                    <a:pt x="9236" y="0"/>
                  </a:moveTo>
                  <a:cubicBezTo>
                    <a:pt x="8515" y="521"/>
                    <a:pt x="7592" y="674"/>
                    <a:pt x="6753" y="674"/>
                  </a:cubicBezTo>
                  <a:cubicBezTo>
                    <a:pt x="5549" y="674"/>
                    <a:pt x="4521" y="358"/>
                    <a:pt x="4521" y="358"/>
                  </a:cubicBezTo>
                  <a:lnTo>
                    <a:pt x="1" y="2374"/>
                  </a:lnTo>
                  <a:lnTo>
                    <a:pt x="6472" y="2374"/>
                  </a:lnTo>
                  <a:lnTo>
                    <a:pt x="7220" y="1886"/>
                  </a:lnTo>
                  <a:lnTo>
                    <a:pt x="7415" y="2374"/>
                  </a:lnTo>
                  <a:lnTo>
                    <a:pt x="9236" y="2374"/>
                  </a:lnTo>
                  <a:lnTo>
                    <a:pt x="9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7284594" y="4333007"/>
              <a:ext cx="250086" cy="62759"/>
            </a:xfrm>
            <a:custGeom>
              <a:avLst/>
              <a:gdLst/>
              <a:ahLst/>
              <a:cxnLst/>
              <a:rect l="l" t="t" r="r" b="b"/>
              <a:pathLst>
                <a:path w="9464" h="2375" extrusionOk="0">
                  <a:moveTo>
                    <a:pt x="9236" y="0"/>
                  </a:moveTo>
                  <a:cubicBezTo>
                    <a:pt x="8515" y="521"/>
                    <a:pt x="7591" y="674"/>
                    <a:pt x="6753" y="674"/>
                  </a:cubicBezTo>
                  <a:cubicBezTo>
                    <a:pt x="5549" y="674"/>
                    <a:pt x="4521" y="358"/>
                    <a:pt x="4521" y="358"/>
                  </a:cubicBezTo>
                  <a:lnTo>
                    <a:pt x="1" y="2374"/>
                  </a:lnTo>
                  <a:lnTo>
                    <a:pt x="6472" y="2374"/>
                  </a:lnTo>
                  <a:lnTo>
                    <a:pt x="7220" y="1886"/>
                  </a:lnTo>
                  <a:lnTo>
                    <a:pt x="7415" y="2374"/>
                  </a:lnTo>
                  <a:lnTo>
                    <a:pt x="9464" y="2374"/>
                  </a:lnTo>
                  <a:lnTo>
                    <a:pt x="9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91555" y="3084349"/>
              <a:ext cx="282748" cy="308512"/>
            </a:xfrm>
            <a:custGeom>
              <a:avLst/>
              <a:gdLst/>
              <a:ahLst/>
              <a:cxnLst/>
              <a:rect l="l" t="t" r="r" b="b"/>
              <a:pathLst>
                <a:path w="10700" h="11675" extrusionOk="0">
                  <a:moveTo>
                    <a:pt x="5561" y="0"/>
                  </a:moveTo>
                  <a:lnTo>
                    <a:pt x="0" y="3513"/>
                  </a:lnTo>
                  <a:lnTo>
                    <a:pt x="5138" y="11675"/>
                  </a:lnTo>
                  <a:lnTo>
                    <a:pt x="10699" y="8195"/>
                  </a:lnTo>
                  <a:lnTo>
                    <a:pt x="5561" y="0"/>
                  </a:ln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149662" y="3161699"/>
              <a:ext cx="139260" cy="123378"/>
            </a:xfrm>
            <a:custGeom>
              <a:avLst/>
              <a:gdLst/>
              <a:ahLst/>
              <a:cxnLst/>
              <a:rect l="l" t="t" r="r" b="b"/>
              <a:pathLst>
                <a:path w="5270" h="4669" extrusionOk="0">
                  <a:moveTo>
                    <a:pt x="3838" y="0"/>
                  </a:moveTo>
                  <a:cubicBezTo>
                    <a:pt x="3838" y="0"/>
                    <a:pt x="1529" y="651"/>
                    <a:pt x="1464" y="1106"/>
                  </a:cubicBezTo>
                  <a:cubicBezTo>
                    <a:pt x="1449" y="1318"/>
                    <a:pt x="1710" y="1375"/>
                    <a:pt x="1993" y="1375"/>
                  </a:cubicBezTo>
                  <a:cubicBezTo>
                    <a:pt x="2316" y="1375"/>
                    <a:pt x="2667" y="1301"/>
                    <a:pt x="2668" y="1301"/>
                  </a:cubicBezTo>
                  <a:lnTo>
                    <a:pt x="2668" y="1301"/>
                  </a:lnTo>
                  <a:cubicBezTo>
                    <a:pt x="2667" y="1301"/>
                    <a:pt x="1" y="3675"/>
                    <a:pt x="716" y="4293"/>
                  </a:cubicBezTo>
                  <a:cubicBezTo>
                    <a:pt x="955" y="4499"/>
                    <a:pt x="1276" y="4669"/>
                    <a:pt x="1687" y="4669"/>
                  </a:cubicBezTo>
                  <a:cubicBezTo>
                    <a:pt x="2509" y="4669"/>
                    <a:pt x="3686" y="3989"/>
                    <a:pt x="5269" y="1561"/>
                  </a:cubicBezTo>
                  <a:lnTo>
                    <a:pt x="3838" y="0"/>
                  </a:ln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6740612" y="2308084"/>
              <a:ext cx="116032" cy="182465"/>
            </a:xfrm>
            <a:custGeom>
              <a:avLst/>
              <a:gdLst/>
              <a:ahLst/>
              <a:cxnLst/>
              <a:rect l="l" t="t" r="r" b="b"/>
              <a:pathLst>
                <a:path w="4391" h="6905" extrusionOk="0">
                  <a:moveTo>
                    <a:pt x="1594" y="1"/>
                  </a:moveTo>
                  <a:cubicBezTo>
                    <a:pt x="1582" y="1"/>
                    <a:pt x="1571" y="4"/>
                    <a:pt x="1562" y="10"/>
                  </a:cubicBezTo>
                  <a:cubicBezTo>
                    <a:pt x="1301" y="205"/>
                    <a:pt x="2147" y="2612"/>
                    <a:pt x="2147" y="2612"/>
                  </a:cubicBezTo>
                  <a:cubicBezTo>
                    <a:pt x="2147" y="2612"/>
                    <a:pt x="2125" y="2609"/>
                    <a:pt x="2090" y="2609"/>
                  </a:cubicBezTo>
                  <a:cubicBezTo>
                    <a:pt x="1952" y="2609"/>
                    <a:pt x="1614" y="2651"/>
                    <a:pt x="1692" y="3067"/>
                  </a:cubicBezTo>
                  <a:cubicBezTo>
                    <a:pt x="1692" y="3067"/>
                    <a:pt x="1610" y="3043"/>
                    <a:pt x="1513" y="3043"/>
                  </a:cubicBezTo>
                  <a:cubicBezTo>
                    <a:pt x="1358" y="3043"/>
                    <a:pt x="1164" y="3105"/>
                    <a:pt x="1204" y="3425"/>
                  </a:cubicBezTo>
                  <a:cubicBezTo>
                    <a:pt x="1204" y="3425"/>
                    <a:pt x="749" y="3490"/>
                    <a:pt x="976" y="3913"/>
                  </a:cubicBezTo>
                  <a:cubicBezTo>
                    <a:pt x="976" y="3913"/>
                    <a:pt x="1" y="4270"/>
                    <a:pt x="3155" y="6904"/>
                  </a:cubicBezTo>
                  <a:lnTo>
                    <a:pt x="4391" y="5929"/>
                  </a:lnTo>
                  <a:cubicBezTo>
                    <a:pt x="4391" y="5929"/>
                    <a:pt x="4293" y="3978"/>
                    <a:pt x="3903" y="3360"/>
                  </a:cubicBezTo>
                  <a:cubicBezTo>
                    <a:pt x="3557" y="2730"/>
                    <a:pt x="1963" y="1"/>
                    <a:pt x="1594" y="1"/>
                  </a:cubicBez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6806783" y="2438682"/>
              <a:ext cx="722882" cy="767488"/>
            </a:xfrm>
            <a:custGeom>
              <a:avLst/>
              <a:gdLst/>
              <a:ahLst/>
              <a:cxnLst/>
              <a:rect l="l" t="t" r="r" b="b"/>
              <a:pathLst>
                <a:path w="27356" h="29044" extrusionOk="0">
                  <a:moveTo>
                    <a:pt x="1567" y="1"/>
                  </a:moveTo>
                  <a:cubicBezTo>
                    <a:pt x="1542" y="1"/>
                    <a:pt x="1518" y="4"/>
                    <a:pt x="1497" y="11"/>
                  </a:cubicBezTo>
                  <a:cubicBezTo>
                    <a:pt x="423" y="336"/>
                    <a:pt x="1" y="1507"/>
                    <a:pt x="163" y="2255"/>
                  </a:cubicBezTo>
                  <a:cubicBezTo>
                    <a:pt x="325" y="2968"/>
                    <a:pt x="5627" y="13637"/>
                    <a:pt x="7109" y="13637"/>
                  </a:cubicBezTo>
                  <a:cubicBezTo>
                    <a:pt x="7114" y="13637"/>
                    <a:pt x="7118" y="13637"/>
                    <a:pt x="7122" y="13637"/>
                  </a:cubicBezTo>
                  <a:cubicBezTo>
                    <a:pt x="8586" y="13604"/>
                    <a:pt x="13659" y="12531"/>
                    <a:pt x="13659" y="12531"/>
                  </a:cubicBezTo>
                  <a:lnTo>
                    <a:pt x="13659" y="12531"/>
                  </a:lnTo>
                  <a:cubicBezTo>
                    <a:pt x="13659" y="12531"/>
                    <a:pt x="12521" y="14873"/>
                    <a:pt x="14114" y="15751"/>
                  </a:cubicBezTo>
                  <a:lnTo>
                    <a:pt x="14472" y="22320"/>
                  </a:lnTo>
                  <a:lnTo>
                    <a:pt x="19740" y="22320"/>
                  </a:lnTo>
                  <a:cubicBezTo>
                    <a:pt x="19740" y="22320"/>
                    <a:pt x="16325" y="27133"/>
                    <a:pt x="16618" y="27815"/>
                  </a:cubicBezTo>
                  <a:cubicBezTo>
                    <a:pt x="16882" y="28344"/>
                    <a:pt x="17211" y="29044"/>
                    <a:pt x="17883" y="29044"/>
                  </a:cubicBezTo>
                  <a:cubicBezTo>
                    <a:pt x="18038" y="29044"/>
                    <a:pt x="18211" y="29007"/>
                    <a:pt x="18407" y="28921"/>
                  </a:cubicBezTo>
                  <a:cubicBezTo>
                    <a:pt x="19480" y="28433"/>
                    <a:pt x="25724" y="20401"/>
                    <a:pt x="25821" y="19881"/>
                  </a:cubicBezTo>
                  <a:cubicBezTo>
                    <a:pt x="25949" y="19371"/>
                    <a:pt x="27355" y="6693"/>
                    <a:pt x="20476" y="6693"/>
                  </a:cubicBezTo>
                  <a:cubicBezTo>
                    <a:pt x="20332" y="6693"/>
                    <a:pt x="20184" y="6699"/>
                    <a:pt x="20033" y="6710"/>
                  </a:cubicBezTo>
                  <a:cubicBezTo>
                    <a:pt x="20033" y="6710"/>
                    <a:pt x="19512" y="8564"/>
                    <a:pt x="17756" y="8564"/>
                  </a:cubicBezTo>
                  <a:cubicBezTo>
                    <a:pt x="15968" y="8564"/>
                    <a:pt x="15740" y="6678"/>
                    <a:pt x="15740" y="6678"/>
                  </a:cubicBezTo>
                  <a:cubicBezTo>
                    <a:pt x="15740" y="6678"/>
                    <a:pt x="15547" y="6630"/>
                    <a:pt x="15123" y="6630"/>
                  </a:cubicBezTo>
                  <a:cubicBezTo>
                    <a:pt x="14141" y="6630"/>
                    <a:pt x="11918" y="6884"/>
                    <a:pt x="7968" y="8564"/>
                  </a:cubicBezTo>
                  <a:cubicBezTo>
                    <a:pt x="7968" y="8564"/>
                    <a:pt x="2811" y="1"/>
                    <a:pt x="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7282876" y="2798182"/>
              <a:ext cx="101419" cy="294771"/>
            </a:xfrm>
            <a:custGeom>
              <a:avLst/>
              <a:gdLst/>
              <a:ahLst/>
              <a:cxnLst/>
              <a:rect l="l" t="t" r="r" b="b"/>
              <a:pathLst>
                <a:path w="3838" h="11155" fill="none" extrusionOk="0">
                  <a:moveTo>
                    <a:pt x="0" y="11155"/>
                  </a:moveTo>
                  <a:lnTo>
                    <a:pt x="3838" y="5854"/>
                  </a:lnTo>
                  <a:cubicBezTo>
                    <a:pt x="3838" y="5854"/>
                    <a:pt x="3740" y="2309"/>
                    <a:pt x="3480" y="0"/>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7206399" y="2609975"/>
              <a:ext cx="146976" cy="69630"/>
            </a:xfrm>
            <a:custGeom>
              <a:avLst/>
              <a:gdLst/>
              <a:ahLst/>
              <a:cxnLst/>
              <a:rect l="l" t="t" r="r" b="b"/>
              <a:pathLst>
                <a:path w="5562" h="2635" fill="none" extrusionOk="0">
                  <a:moveTo>
                    <a:pt x="0" y="1"/>
                  </a:moveTo>
                  <a:cubicBezTo>
                    <a:pt x="0" y="1"/>
                    <a:pt x="130" y="2635"/>
                    <a:pt x="2602" y="2635"/>
                  </a:cubicBezTo>
                  <a:cubicBezTo>
                    <a:pt x="5106" y="2635"/>
                    <a:pt x="5561" y="66"/>
                    <a:pt x="5561" y="66"/>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7129050" y="2753495"/>
              <a:ext cx="60170" cy="275005"/>
            </a:xfrm>
            <a:custGeom>
              <a:avLst/>
              <a:gdLst/>
              <a:ahLst/>
              <a:cxnLst/>
              <a:rect l="l" t="t" r="r" b="b"/>
              <a:pathLst>
                <a:path w="2277" h="10407" fill="none" extrusionOk="0">
                  <a:moveTo>
                    <a:pt x="1626" y="0"/>
                  </a:moveTo>
                  <a:cubicBezTo>
                    <a:pt x="1626" y="0"/>
                    <a:pt x="0" y="3025"/>
                    <a:pt x="1919" y="3838"/>
                  </a:cubicBezTo>
                  <a:lnTo>
                    <a:pt x="2277" y="10407"/>
                  </a:ln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7181479" y="3025921"/>
              <a:ext cx="146976" cy="12895"/>
            </a:xfrm>
            <a:custGeom>
              <a:avLst/>
              <a:gdLst/>
              <a:ahLst/>
              <a:cxnLst/>
              <a:rect l="l" t="t" r="r" b="b"/>
              <a:pathLst>
                <a:path w="5562" h="488" fill="none" extrusionOk="0">
                  <a:moveTo>
                    <a:pt x="0" y="0"/>
                  </a:moveTo>
                  <a:cubicBezTo>
                    <a:pt x="0" y="0"/>
                    <a:pt x="3382" y="488"/>
                    <a:pt x="5561" y="98"/>
                  </a:cubicBezTo>
                </a:path>
              </a:pathLst>
            </a:custGeom>
            <a:noFill/>
            <a:ln w="8950" cap="flat" cmpd="sng">
              <a:solidFill>
                <a:srgbClr val="22222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7856930" y="3085195"/>
              <a:ext cx="79936" cy="138573"/>
            </a:xfrm>
            <a:custGeom>
              <a:avLst/>
              <a:gdLst/>
              <a:ahLst/>
              <a:cxnLst/>
              <a:rect l="l" t="t" r="r" b="b"/>
              <a:pathLst>
                <a:path w="3025" h="5244" extrusionOk="0">
                  <a:moveTo>
                    <a:pt x="2570" y="1"/>
                  </a:moveTo>
                  <a:lnTo>
                    <a:pt x="944" y="456"/>
                  </a:lnTo>
                  <a:cubicBezTo>
                    <a:pt x="944" y="456"/>
                    <a:pt x="781" y="1139"/>
                    <a:pt x="618" y="1855"/>
                  </a:cubicBezTo>
                  <a:cubicBezTo>
                    <a:pt x="440" y="2510"/>
                    <a:pt x="780" y="2538"/>
                    <a:pt x="838" y="2538"/>
                  </a:cubicBezTo>
                  <a:cubicBezTo>
                    <a:pt x="843" y="2538"/>
                    <a:pt x="846" y="2537"/>
                    <a:pt x="846" y="2537"/>
                  </a:cubicBezTo>
                  <a:lnTo>
                    <a:pt x="846" y="2537"/>
                  </a:lnTo>
                  <a:cubicBezTo>
                    <a:pt x="846" y="2538"/>
                    <a:pt x="1" y="5074"/>
                    <a:pt x="716" y="5237"/>
                  </a:cubicBezTo>
                  <a:cubicBezTo>
                    <a:pt x="741" y="5241"/>
                    <a:pt x="767" y="5243"/>
                    <a:pt x="793" y="5243"/>
                  </a:cubicBezTo>
                  <a:cubicBezTo>
                    <a:pt x="1506" y="5243"/>
                    <a:pt x="2514" y="3569"/>
                    <a:pt x="2765" y="2440"/>
                  </a:cubicBezTo>
                  <a:cubicBezTo>
                    <a:pt x="3025" y="1269"/>
                    <a:pt x="2570" y="1"/>
                    <a:pt x="2570" y="1"/>
                  </a:cubicBez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7836318" y="3085195"/>
              <a:ext cx="408187" cy="1246916"/>
            </a:xfrm>
            <a:custGeom>
              <a:avLst/>
              <a:gdLst/>
              <a:ahLst/>
              <a:cxnLst/>
              <a:rect l="l" t="t" r="r" b="b"/>
              <a:pathLst>
                <a:path w="15447" h="47187" extrusionOk="0">
                  <a:moveTo>
                    <a:pt x="12748" y="1"/>
                  </a:moveTo>
                  <a:lnTo>
                    <a:pt x="2699" y="33"/>
                  </a:lnTo>
                  <a:lnTo>
                    <a:pt x="0" y="47187"/>
                  </a:lnTo>
                  <a:lnTo>
                    <a:pt x="4228" y="47187"/>
                  </a:lnTo>
                  <a:lnTo>
                    <a:pt x="7545" y="10407"/>
                  </a:lnTo>
                  <a:lnTo>
                    <a:pt x="11675" y="47187"/>
                  </a:lnTo>
                  <a:lnTo>
                    <a:pt x="15447" y="47187"/>
                  </a:lnTo>
                  <a:lnTo>
                    <a:pt x="12748" y="1"/>
                  </a:lnTo>
                  <a:close/>
                </a:path>
              </a:pathLst>
            </a:custGeom>
            <a:solidFill>
              <a:schemeClr val="lt2"/>
            </a:solidFill>
            <a:ln w="89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7724588" y="4332135"/>
              <a:ext cx="235473" cy="61914"/>
            </a:xfrm>
            <a:custGeom>
              <a:avLst/>
              <a:gdLst/>
              <a:ahLst/>
              <a:cxnLst/>
              <a:rect l="l" t="t" r="r" b="b"/>
              <a:pathLst>
                <a:path w="8911" h="2343" extrusionOk="0">
                  <a:moveTo>
                    <a:pt x="4813" y="1"/>
                  </a:moveTo>
                  <a:lnTo>
                    <a:pt x="1" y="2342"/>
                  </a:lnTo>
                  <a:lnTo>
                    <a:pt x="8911" y="2342"/>
                  </a:lnTo>
                  <a:lnTo>
                    <a:pt x="8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8027934" y="4333853"/>
              <a:ext cx="231192" cy="62759"/>
            </a:xfrm>
            <a:custGeom>
              <a:avLst/>
              <a:gdLst/>
              <a:ahLst/>
              <a:cxnLst/>
              <a:rect l="l" t="t" r="r" b="b"/>
              <a:pathLst>
                <a:path w="8749" h="2375" extrusionOk="0">
                  <a:moveTo>
                    <a:pt x="4846" y="1"/>
                  </a:moveTo>
                  <a:lnTo>
                    <a:pt x="1" y="2375"/>
                  </a:lnTo>
                  <a:lnTo>
                    <a:pt x="8749" y="2375"/>
                  </a:lnTo>
                  <a:lnTo>
                    <a:pt x="8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7948021" y="3255352"/>
              <a:ext cx="87678" cy="1076766"/>
            </a:xfrm>
            <a:custGeom>
              <a:avLst/>
              <a:gdLst/>
              <a:ahLst/>
              <a:cxnLst/>
              <a:rect l="l" t="t" r="r" b="b"/>
              <a:pathLst>
                <a:path w="3318" h="40748" extrusionOk="0">
                  <a:moveTo>
                    <a:pt x="2440" y="1"/>
                  </a:moveTo>
                  <a:lnTo>
                    <a:pt x="1" y="40748"/>
                  </a:lnTo>
                  <a:lnTo>
                    <a:pt x="3318" y="2505"/>
                  </a:lnTo>
                  <a:lnTo>
                    <a:pt x="2927" y="554"/>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8026216" y="3129036"/>
              <a:ext cx="281902" cy="216579"/>
            </a:xfrm>
            <a:custGeom>
              <a:avLst/>
              <a:gdLst/>
              <a:ahLst/>
              <a:cxnLst/>
              <a:rect l="l" t="t" r="r" b="b"/>
              <a:pathLst>
                <a:path w="10668" h="8196" extrusionOk="0">
                  <a:moveTo>
                    <a:pt x="1172" y="0"/>
                  </a:moveTo>
                  <a:lnTo>
                    <a:pt x="1" y="6472"/>
                  </a:lnTo>
                  <a:lnTo>
                    <a:pt x="9497" y="8195"/>
                  </a:lnTo>
                  <a:lnTo>
                    <a:pt x="10667" y="1724"/>
                  </a:lnTo>
                  <a:lnTo>
                    <a:pt x="1172" y="0"/>
                  </a:ln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7967788" y="2510296"/>
              <a:ext cx="135798" cy="243216"/>
            </a:xfrm>
            <a:custGeom>
              <a:avLst/>
              <a:gdLst/>
              <a:ahLst/>
              <a:cxnLst/>
              <a:rect l="l" t="t" r="r" b="b"/>
              <a:pathLst>
                <a:path w="5139" h="9204" extrusionOk="0">
                  <a:moveTo>
                    <a:pt x="1366" y="0"/>
                  </a:moveTo>
                  <a:lnTo>
                    <a:pt x="1" y="9203"/>
                  </a:lnTo>
                  <a:lnTo>
                    <a:pt x="5139" y="9203"/>
                  </a:lnTo>
                  <a:lnTo>
                    <a:pt x="4456" y="0"/>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8141381" y="3088630"/>
              <a:ext cx="78218" cy="138652"/>
            </a:xfrm>
            <a:custGeom>
              <a:avLst/>
              <a:gdLst/>
              <a:ahLst/>
              <a:cxnLst/>
              <a:rect l="l" t="t" r="r" b="b"/>
              <a:pathLst>
                <a:path w="2960" h="5247" extrusionOk="0">
                  <a:moveTo>
                    <a:pt x="488" y="1"/>
                  </a:moveTo>
                  <a:cubicBezTo>
                    <a:pt x="488" y="1"/>
                    <a:pt x="1" y="1237"/>
                    <a:pt x="228" y="2407"/>
                  </a:cubicBezTo>
                  <a:cubicBezTo>
                    <a:pt x="477" y="3529"/>
                    <a:pt x="1443" y="5247"/>
                    <a:pt x="2152" y="5247"/>
                  </a:cubicBezTo>
                  <a:cubicBezTo>
                    <a:pt x="2184" y="5247"/>
                    <a:pt x="2214" y="5243"/>
                    <a:pt x="2244" y="5237"/>
                  </a:cubicBezTo>
                  <a:cubicBezTo>
                    <a:pt x="2960" y="5107"/>
                    <a:pt x="2147" y="2570"/>
                    <a:pt x="2147" y="2570"/>
                  </a:cubicBezTo>
                  <a:lnTo>
                    <a:pt x="2147" y="2570"/>
                  </a:lnTo>
                  <a:cubicBezTo>
                    <a:pt x="2147" y="2570"/>
                    <a:pt x="2150" y="2570"/>
                    <a:pt x="2155" y="2570"/>
                  </a:cubicBezTo>
                  <a:cubicBezTo>
                    <a:pt x="2213" y="2570"/>
                    <a:pt x="2556" y="2543"/>
                    <a:pt x="2407" y="1887"/>
                  </a:cubicBezTo>
                  <a:cubicBezTo>
                    <a:pt x="2244" y="1172"/>
                    <a:pt x="2114" y="489"/>
                    <a:pt x="2114" y="489"/>
                  </a:cubicBezTo>
                  <a:lnTo>
                    <a:pt x="488" y="1"/>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7784734" y="2632332"/>
              <a:ext cx="521656" cy="480724"/>
            </a:xfrm>
            <a:custGeom>
              <a:avLst/>
              <a:gdLst/>
              <a:ahLst/>
              <a:cxnLst/>
              <a:rect l="l" t="t" r="r" b="b"/>
              <a:pathLst>
                <a:path w="19741" h="18192" extrusionOk="0">
                  <a:moveTo>
                    <a:pt x="13627" y="7447"/>
                  </a:moveTo>
                  <a:cubicBezTo>
                    <a:pt x="13627" y="7447"/>
                    <a:pt x="15578" y="9366"/>
                    <a:pt x="15740" y="9886"/>
                  </a:cubicBezTo>
                  <a:cubicBezTo>
                    <a:pt x="15903" y="10439"/>
                    <a:pt x="14049" y="13593"/>
                    <a:pt x="14049" y="13593"/>
                  </a:cubicBezTo>
                  <a:lnTo>
                    <a:pt x="13627" y="7447"/>
                  </a:lnTo>
                  <a:close/>
                  <a:moveTo>
                    <a:pt x="4228" y="7772"/>
                  </a:moveTo>
                  <a:lnTo>
                    <a:pt x="4228" y="13886"/>
                  </a:lnTo>
                  <a:cubicBezTo>
                    <a:pt x="4228" y="13886"/>
                    <a:pt x="3448" y="10894"/>
                    <a:pt x="3285" y="10601"/>
                  </a:cubicBezTo>
                  <a:cubicBezTo>
                    <a:pt x="3123" y="10276"/>
                    <a:pt x="4228" y="7772"/>
                    <a:pt x="4228" y="7772"/>
                  </a:cubicBezTo>
                  <a:close/>
                  <a:moveTo>
                    <a:pt x="7611" y="0"/>
                  </a:moveTo>
                  <a:cubicBezTo>
                    <a:pt x="6017" y="325"/>
                    <a:pt x="3611" y="1268"/>
                    <a:pt x="3058" y="1789"/>
                  </a:cubicBezTo>
                  <a:cubicBezTo>
                    <a:pt x="2505" y="2276"/>
                    <a:pt x="326" y="8000"/>
                    <a:pt x="164" y="9984"/>
                  </a:cubicBezTo>
                  <a:cubicBezTo>
                    <a:pt x="1" y="11935"/>
                    <a:pt x="2570" y="18016"/>
                    <a:pt x="3350" y="18179"/>
                  </a:cubicBezTo>
                  <a:cubicBezTo>
                    <a:pt x="3404" y="18188"/>
                    <a:pt x="3457" y="18192"/>
                    <a:pt x="3510" y="18192"/>
                  </a:cubicBezTo>
                  <a:cubicBezTo>
                    <a:pt x="4218" y="18192"/>
                    <a:pt x="4781" y="17431"/>
                    <a:pt x="4781" y="17431"/>
                  </a:cubicBezTo>
                  <a:lnTo>
                    <a:pt x="14049" y="17431"/>
                  </a:lnTo>
                  <a:cubicBezTo>
                    <a:pt x="14049" y="17431"/>
                    <a:pt x="14732" y="18048"/>
                    <a:pt x="15740" y="18048"/>
                  </a:cubicBezTo>
                  <a:cubicBezTo>
                    <a:pt x="16749" y="18048"/>
                    <a:pt x="19415" y="11284"/>
                    <a:pt x="19578" y="10049"/>
                  </a:cubicBezTo>
                  <a:cubicBezTo>
                    <a:pt x="19740" y="8813"/>
                    <a:pt x="17269" y="4000"/>
                    <a:pt x="15708" y="2179"/>
                  </a:cubicBezTo>
                  <a:cubicBezTo>
                    <a:pt x="14147" y="325"/>
                    <a:pt x="11708" y="0"/>
                    <a:pt x="11708" y="0"/>
                  </a:cubicBezTo>
                  <a:lnTo>
                    <a:pt x="8619" y="4585"/>
                  </a:lnTo>
                  <a:lnTo>
                    <a:pt x="7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7890439" y="2798182"/>
              <a:ext cx="264699" cy="301641"/>
            </a:xfrm>
            <a:custGeom>
              <a:avLst/>
              <a:gdLst/>
              <a:ahLst/>
              <a:cxnLst/>
              <a:rect l="l" t="t" r="r" b="b"/>
              <a:pathLst>
                <a:path w="10017" h="11415" fill="none" extrusionOk="0">
                  <a:moveTo>
                    <a:pt x="228" y="0"/>
                  </a:moveTo>
                  <a:cubicBezTo>
                    <a:pt x="228" y="0"/>
                    <a:pt x="1" y="8293"/>
                    <a:pt x="781" y="11187"/>
                  </a:cubicBezTo>
                  <a:lnTo>
                    <a:pt x="1074" y="11220"/>
                  </a:lnTo>
                  <a:cubicBezTo>
                    <a:pt x="3871" y="11415"/>
                    <a:pt x="6667" y="11382"/>
                    <a:pt x="9464" y="11155"/>
                  </a:cubicBezTo>
                  <a:lnTo>
                    <a:pt x="10017" y="11090"/>
                  </a:ln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8124204" y="2829127"/>
              <a:ext cx="76500" cy="265545"/>
            </a:xfrm>
            <a:custGeom>
              <a:avLst/>
              <a:gdLst/>
              <a:ahLst/>
              <a:cxnLst/>
              <a:rect l="l" t="t" r="r" b="b"/>
              <a:pathLst>
                <a:path w="2895" h="10049" fill="none" extrusionOk="0">
                  <a:moveTo>
                    <a:pt x="1171" y="10049"/>
                  </a:moveTo>
                  <a:cubicBezTo>
                    <a:pt x="0" y="8325"/>
                    <a:pt x="2894" y="2472"/>
                    <a:pt x="2894" y="2472"/>
                  </a:cubicBezTo>
                  <a:lnTo>
                    <a:pt x="781" y="0"/>
                  </a:ln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7948021" y="2632332"/>
              <a:ext cx="64477" cy="460614"/>
            </a:xfrm>
            <a:custGeom>
              <a:avLst/>
              <a:gdLst/>
              <a:ahLst/>
              <a:cxnLst/>
              <a:rect l="l" t="t" r="r" b="b"/>
              <a:pathLst>
                <a:path w="2440" h="17431" fill="none" extrusionOk="0">
                  <a:moveTo>
                    <a:pt x="2440" y="17431"/>
                  </a:moveTo>
                  <a:cubicBezTo>
                    <a:pt x="2017" y="13756"/>
                    <a:pt x="2440" y="4585"/>
                    <a:pt x="2440" y="4585"/>
                  </a:cubicBezTo>
                  <a:lnTo>
                    <a:pt x="1432" y="0"/>
                  </a:lnTo>
                  <a:lnTo>
                    <a:pt x="1" y="520"/>
                  </a:lnTo>
                  <a:lnTo>
                    <a:pt x="749" y="1171"/>
                  </a:lnTo>
                  <a:lnTo>
                    <a:pt x="488" y="2797"/>
                  </a:lnTo>
                  <a:lnTo>
                    <a:pt x="2440" y="4585"/>
                  </a:ln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8012474" y="2632332"/>
              <a:ext cx="115187" cy="121185"/>
            </a:xfrm>
            <a:custGeom>
              <a:avLst/>
              <a:gdLst/>
              <a:ahLst/>
              <a:cxnLst/>
              <a:rect l="l" t="t" r="r" b="b"/>
              <a:pathLst>
                <a:path w="4359" h="4586" fill="none" extrusionOk="0">
                  <a:moveTo>
                    <a:pt x="1" y="4585"/>
                  </a:moveTo>
                  <a:lnTo>
                    <a:pt x="3090" y="0"/>
                  </a:lnTo>
                  <a:lnTo>
                    <a:pt x="4358" y="488"/>
                  </a:lnTo>
                  <a:lnTo>
                    <a:pt x="3123" y="1463"/>
                  </a:lnTo>
                  <a:lnTo>
                    <a:pt x="2667" y="3252"/>
                  </a:lnTo>
                  <a:lnTo>
                    <a:pt x="1" y="4585"/>
                  </a:lnTo>
                  <a:close/>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7950611" y="2360434"/>
              <a:ext cx="66195" cy="118410"/>
            </a:xfrm>
            <a:custGeom>
              <a:avLst/>
              <a:gdLst/>
              <a:ahLst/>
              <a:cxnLst/>
              <a:rect l="l" t="t" r="r" b="b"/>
              <a:pathLst>
                <a:path w="2505" h="4481" extrusionOk="0">
                  <a:moveTo>
                    <a:pt x="1690" y="0"/>
                  </a:moveTo>
                  <a:cubicBezTo>
                    <a:pt x="1213" y="0"/>
                    <a:pt x="597" y="842"/>
                    <a:pt x="293" y="1997"/>
                  </a:cubicBezTo>
                  <a:cubicBezTo>
                    <a:pt x="0" y="3232"/>
                    <a:pt x="163" y="4306"/>
                    <a:pt x="683" y="4468"/>
                  </a:cubicBezTo>
                  <a:cubicBezTo>
                    <a:pt x="716" y="4476"/>
                    <a:pt x="750" y="4480"/>
                    <a:pt x="784" y="4480"/>
                  </a:cubicBezTo>
                  <a:cubicBezTo>
                    <a:pt x="1285" y="4480"/>
                    <a:pt x="1875" y="3611"/>
                    <a:pt x="2179" y="2484"/>
                  </a:cubicBezTo>
                  <a:cubicBezTo>
                    <a:pt x="2504" y="1249"/>
                    <a:pt x="2342" y="143"/>
                    <a:pt x="1789" y="13"/>
                  </a:cubicBezTo>
                  <a:cubicBezTo>
                    <a:pt x="1757" y="4"/>
                    <a:pt x="1724"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8090669" y="2441906"/>
              <a:ext cx="79090" cy="111038"/>
            </a:xfrm>
            <a:custGeom>
              <a:avLst/>
              <a:gdLst/>
              <a:ahLst/>
              <a:cxnLst/>
              <a:rect l="l" t="t" r="r" b="b"/>
              <a:pathLst>
                <a:path w="2993" h="4202" extrusionOk="0">
                  <a:moveTo>
                    <a:pt x="2302" y="0"/>
                  </a:moveTo>
                  <a:cubicBezTo>
                    <a:pt x="1827" y="0"/>
                    <a:pt x="1125" y="693"/>
                    <a:pt x="619" y="1678"/>
                  </a:cubicBezTo>
                  <a:cubicBezTo>
                    <a:pt x="66" y="2816"/>
                    <a:pt x="1" y="3922"/>
                    <a:pt x="456" y="4149"/>
                  </a:cubicBezTo>
                  <a:cubicBezTo>
                    <a:pt x="522" y="4184"/>
                    <a:pt x="594" y="4201"/>
                    <a:pt x="671" y="4201"/>
                  </a:cubicBezTo>
                  <a:cubicBezTo>
                    <a:pt x="1167" y="4201"/>
                    <a:pt x="1868" y="3508"/>
                    <a:pt x="2375" y="2523"/>
                  </a:cubicBezTo>
                  <a:cubicBezTo>
                    <a:pt x="2928" y="1385"/>
                    <a:pt x="2993" y="279"/>
                    <a:pt x="2505" y="52"/>
                  </a:cubicBezTo>
                  <a:cubicBezTo>
                    <a:pt x="2444" y="17"/>
                    <a:pt x="2375"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7931690" y="2357871"/>
              <a:ext cx="231562" cy="226911"/>
            </a:xfrm>
            <a:custGeom>
              <a:avLst/>
              <a:gdLst/>
              <a:ahLst/>
              <a:cxnLst/>
              <a:rect l="l" t="t" r="r" b="b"/>
              <a:pathLst>
                <a:path w="8763" h="8587" extrusionOk="0">
                  <a:moveTo>
                    <a:pt x="4589" y="1"/>
                  </a:moveTo>
                  <a:cubicBezTo>
                    <a:pt x="4463" y="1"/>
                    <a:pt x="4332" y="5"/>
                    <a:pt x="4196" y="12"/>
                  </a:cubicBezTo>
                  <a:cubicBezTo>
                    <a:pt x="4196" y="12"/>
                    <a:pt x="2017" y="370"/>
                    <a:pt x="1529" y="2581"/>
                  </a:cubicBezTo>
                  <a:cubicBezTo>
                    <a:pt x="1009" y="4825"/>
                    <a:pt x="1" y="8012"/>
                    <a:pt x="3545" y="8532"/>
                  </a:cubicBezTo>
                  <a:cubicBezTo>
                    <a:pt x="3786" y="8569"/>
                    <a:pt x="4011" y="8586"/>
                    <a:pt x="4222" y="8586"/>
                  </a:cubicBezTo>
                  <a:cubicBezTo>
                    <a:pt x="6808" y="8586"/>
                    <a:pt x="7253" y="6028"/>
                    <a:pt x="7253" y="6028"/>
                  </a:cubicBezTo>
                  <a:cubicBezTo>
                    <a:pt x="7253" y="6028"/>
                    <a:pt x="7323" y="6043"/>
                    <a:pt x="7429" y="6043"/>
                  </a:cubicBezTo>
                  <a:cubicBezTo>
                    <a:pt x="7714" y="6043"/>
                    <a:pt x="8258" y="5940"/>
                    <a:pt x="8423" y="5183"/>
                  </a:cubicBezTo>
                  <a:cubicBezTo>
                    <a:pt x="8684" y="4175"/>
                    <a:pt x="7936" y="4045"/>
                    <a:pt x="7936" y="4045"/>
                  </a:cubicBezTo>
                  <a:cubicBezTo>
                    <a:pt x="7936" y="4045"/>
                    <a:pt x="8763" y="1"/>
                    <a:pt x="4589" y="1"/>
                  </a:cubicBez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960045" y="2324680"/>
              <a:ext cx="226039" cy="168433"/>
            </a:xfrm>
            <a:custGeom>
              <a:avLst/>
              <a:gdLst/>
              <a:ahLst/>
              <a:cxnLst/>
              <a:rect l="l" t="t" r="r" b="b"/>
              <a:pathLst>
                <a:path w="8554" h="6374" extrusionOk="0">
                  <a:moveTo>
                    <a:pt x="1009" y="0"/>
                  </a:moveTo>
                  <a:lnTo>
                    <a:pt x="1074" y="683"/>
                  </a:lnTo>
                  <a:lnTo>
                    <a:pt x="1" y="683"/>
                  </a:lnTo>
                  <a:lnTo>
                    <a:pt x="294" y="1626"/>
                  </a:lnTo>
                  <a:cubicBezTo>
                    <a:pt x="294" y="1626"/>
                    <a:pt x="1204" y="3935"/>
                    <a:pt x="3318" y="4228"/>
                  </a:cubicBezTo>
                  <a:cubicBezTo>
                    <a:pt x="4023" y="4336"/>
                    <a:pt x="4561" y="4372"/>
                    <a:pt x="4966" y="4372"/>
                  </a:cubicBezTo>
                  <a:cubicBezTo>
                    <a:pt x="5775" y="4372"/>
                    <a:pt x="6050" y="4228"/>
                    <a:pt x="6050" y="4228"/>
                  </a:cubicBezTo>
                  <a:lnTo>
                    <a:pt x="6050" y="4228"/>
                  </a:lnTo>
                  <a:lnTo>
                    <a:pt x="5822" y="6374"/>
                  </a:lnTo>
                  <a:lnTo>
                    <a:pt x="6050" y="6374"/>
                  </a:lnTo>
                  <a:lnTo>
                    <a:pt x="6863" y="5301"/>
                  </a:lnTo>
                  <a:lnTo>
                    <a:pt x="7383" y="5789"/>
                  </a:lnTo>
                  <a:lnTo>
                    <a:pt x="7676" y="5789"/>
                  </a:lnTo>
                  <a:cubicBezTo>
                    <a:pt x="7676" y="5789"/>
                    <a:pt x="8554" y="3089"/>
                    <a:pt x="7415" y="2699"/>
                  </a:cubicBezTo>
                  <a:cubicBezTo>
                    <a:pt x="7415" y="2699"/>
                    <a:pt x="6440" y="976"/>
                    <a:pt x="4879" y="716"/>
                  </a:cubicBezTo>
                  <a:cubicBezTo>
                    <a:pt x="3318" y="455"/>
                    <a:pt x="2375" y="0"/>
                    <a:pt x="2375" y="0"/>
                  </a:cubicBezTo>
                  <a:lnTo>
                    <a:pt x="2375" y="0"/>
                  </a:lnTo>
                  <a:lnTo>
                    <a:pt x="2407" y="553"/>
                  </a:lnTo>
                  <a:lnTo>
                    <a:pt x="2407" y="553"/>
                  </a:lnTo>
                  <a:lnTo>
                    <a:pt x="1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928204" y="2556700"/>
              <a:ext cx="259546" cy="852470"/>
            </a:xfrm>
            <a:custGeom>
              <a:avLst/>
              <a:gdLst/>
              <a:ahLst/>
              <a:cxnLst/>
              <a:rect l="l" t="t" r="r" b="b"/>
              <a:pathLst>
                <a:path w="9822" h="32260" extrusionOk="0">
                  <a:moveTo>
                    <a:pt x="6212" y="0"/>
                  </a:moveTo>
                  <a:lnTo>
                    <a:pt x="1" y="65"/>
                  </a:lnTo>
                  <a:lnTo>
                    <a:pt x="1594" y="8716"/>
                  </a:lnTo>
                  <a:cubicBezTo>
                    <a:pt x="1594" y="8716"/>
                    <a:pt x="1367" y="14927"/>
                    <a:pt x="4098" y="30276"/>
                  </a:cubicBezTo>
                  <a:lnTo>
                    <a:pt x="4423" y="32260"/>
                  </a:lnTo>
                  <a:lnTo>
                    <a:pt x="9822" y="32260"/>
                  </a:lnTo>
                  <a:lnTo>
                    <a:pt x="7090" y="30796"/>
                  </a:lnTo>
                  <a:lnTo>
                    <a:pt x="6992" y="29301"/>
                  </a:lnTo>
                  <a:lnTo>
                    <a:pt x="6212" y="0"/>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715950" y="2556700"/>
              <a:ext cx="194224" cy="852470"/>
            </a:xfrm>
            <a:custGeom>
              <a:avLst/>
              <a:gdLst/>
              <a:ahLst/>
              <a:cxnLst/>
              <a:rect l="l" t="t" r="r" b="b"/>
              <a:pathLst>
                <a:path w="7350" h="32260" extrusionOk="0">
                  <a:moveTo>
                    <a:pt x="1626" y="0"/>
                  </a:moveTo>
                  <a:lnTo>
                    <a:pt x="1106" y="8781"/>
                  </a:lnTo>
                  <a:cubicBezTo>
                    <a:pt x="423" y="13561"/>
                    <a:pt x="228" y="29301"/>
                    <a:pt x="228" y="29301"/>
                  </a:cubicBezTo>
                  <a:lnTo>
                    <a:pt x="0" y="32260"/>
                  </a:lnTo>
                  <a:lnTo>
                    <a:pt x="5399" y="32260"/>
                  </a:lnTo>
                  <a:lnTo>
                    <a:pt x="2634" y="30796"/>
                  </a:lnTo>
                  <a:lnTo>
                    <a:pt x="2895" y="29301"/>
                  </a:lnTo>
                  <a:lnTo>
                    <a:pt x="7350" y="878"/>
                  </a:lnTo>
                  <a:lnTo>
                    <a:pt x="1626" y="0"/>
                  </a:ln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5036498" y="3384259"/>
              <a:ext cx="244061" cy="62759"/>
            </a:xfrm>
            <a:custGeom>
              <a:avLst/>
              <a:gdLst/>
              <a:ahLst/>
              <a:cxnLst/>
              <a:rect l="l" t="t" r="r" b="b"/>
              <a:pathLst>
                <a:path w="9236" h="2375" extrusionOk="0">
                  <a:moveTo>
                    <a:pt x="0" y="1"/>
                  </a:moveTo>
                  <a:lnTo>
                    <a:pt x="0" y="2375"/>
                  </a:lnTo>
                  <a:lnTo>
                    <a:pt x="1854" y="2375"/>
                  </a:lnTo>
                  <a:lnTo>
                    <a:pt x="2049" y="1887"/>
                  </a:lnTo>
                  <a:lnTo>
                    <a:pt x="2797" y="2375"/>
                  </a:lnTo>
                  <a:lnTo>
                    <a:pt x="9236" y="2375"/>
                  </a:lnTo>
                  <a:lnTo>
                    <a:pt x="4748" y="358"/>
                  </a:lnTo>
                  <a:cubicBezTo>
                    <a:pt x="4748" y="358"/>
                    <a:pt x="3720" y="675"/>
                    <a:pt x="2509" y="675"/>
                  </a:cubicBezTo>
                  <a:cubicBezTo>
                    <a:pt x="1666" y="675"/>
                    <a:pt x="734" y="52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706489" y="3384259"/>
              <a:ext cx="250086" cy="62759"/>
            </a:xfrm>
            <a:custGeom>
              <a:avLst/>
              <a:gdLst/>
              <a:ahLst/>
              <a:cxnLst/>
              <a:rect l="l" t="t" r="r" b="b"/>
              <a:pathLst>
                <a:path w="9464" h="2375" extrusionOk="0">
                  <a:moveTo>
                    <a:pt x="261" y="1"/>
                  </a:moveTo>
                  <a:lnTo>
                    <a:pt x="1" y="2375"/>
                  </a:lnTo>
                  <a:lnTo>
                    <a:pt x="2082" y="2375"/>
                  </a:lnTo>
                  <a:lnTo>
                    <a:pt x="2244" y="1887"/>
                  </a:lnTo>
                  <a:lnTo>
                    <a:pt x="3025" y="2375"/>
                  </a:lnTo>
                  <a:lnTo>
                    <a:pt x="9464" y="2375"/>
                  </a:lnTo>
                  <a:lnTo>
                    <a:pt x="4976" y="358"/>
                  </a:lnTo>
                  <a:cubicBezTo>
                    <a:pt x="4976" y="358"/>
                    <a:pt x="3948" y="675"/>
                    <a:pt x="2744" y="675"/>
                  </a:cubicBezTo>
                  <a:cubicBezTo>
                    <a:pt x="1905" y="675"/>
                    <a:pt x="982" y="52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0563" y="2056534"/>
              <a:ext cx="361785" cy="559629"/>
            </a:xfrm>
            <a:custGeom>
              <a:avLst/>
              <a:gdLst/>
              <a:ahLst/>
              <a:cxnLst/>
              <a:rect l="l" t="t" r="r" b="b"/>
              <a:pathLst>
                <a:path w="13691" h="21178" extrusionOk="0">
                  <a:moveTo>
                    <a:pt x="1951" y="1"/>
                  </a:moveTo>
                  <a:cubicBezTo>
                    <a:pt x="0" y="7578"/>
                    <a:pt x="586" y="20358"/>
                    <a:pt x="586" y="20358"/>
                  </a:cubicBezTo>
                  <a:cubicBezTo>
                    <a:pt x="2582" y="20965"/>
                    <a:pt x="4564" y="21177"/>
                    <a:pt x="6359" y="21177"/>
                  </a:cubicBezTo>
                  <a:cubicBezTo>
                    <a:pt x="10529" y="21177"/>
                    <a:pt x="13691" y="20033"/>
                    <a:pt x="13691" y="20033"/>
                  </a:cubicBezTo>
                  <a:cubicBezTo>
                    <a:pt x="13593" y="7123"/>
                    <a:pt x="11512" y="1"/>
                    <a:pt x="11512" y="1"/>
                  </a:cubicBezTo>
                  <a:close/>
                </a:path>
              </a:pathLst>
            </a:custGeom>
            <a:solidFill>
              <a:schemeClr val="accent3"/>
            </a:solidFill>
            <a:ln w="89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792427" y="1439512"/>
              <a:ext cx="283620" cy="241498"/>
            </a:xfrm>
            <a:custGeom>
              <a:avLst/>
              <a:gdLst/>
              <a:ahLst/>
              <a:cxnLst/>
              <a:rect l="l" t="t" r="r" b="b"/>
              <a:pathLst>
                <a:path w="10733" h="9139" extrusionOk="0">
                  <a:moveTo>
                    <a:pt x="2895" y="1"/>
                  </a:moveTo>
                  <a:lnTo>
                    <a:pt x="2375" y="1107"/>
                  </a:lnTo>
                  <a:cubicBezTo>
                    <a:pt x="2375" y="1107"/>
                    <a:pt x="1" y="7318"/>
                    <a:pt x="2862" y="9139"/>
                  </a:cubicBezTo>
                  <a:lnTo>
                    <a:pt x="10732" y="9139"/>
                  </a:lnTo>
                  <a:cubicBezTo>
                    <a:pt x="10732" y="9139"/>
                    <a:pt x="10277" y="4326"/>
                    <a:pt x="10667" y="781"/>
                  </a:cubicBezTo>
                  <a:lnTo>
                    <a:pt x="28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898131" y="1561548"/>
              <a:ext cx="135798" cy="178765"/>
            </a:xfrm>
            <a:custGeom>
              <a:avLst/>
              <a:gdLst/>
              <a:ahLst/>
              <a:cxnLst/>
              <a:rect l="l" t="t" r="r" b="b"/>
              <a:pathLst>
                <a:path w="5139" h="6765" extrusionOk="0">
                  <a:moveTo>
                    <a:pt x="683" y="1"/>
                  </a:moveTo>
                  <a:lnTo>
                    <a:pt x="0" y="6765"/>
                  </a:lnTo>
                  <a:lnTo>
                    <a:pt x="5139" y="6765"/>
                  </a:lnTo>
                  <a:lnTo>
                    <a:pt x="3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4866341" y="1374927"/>
              <a:ext cx="201094" cy="225643"/>
            </a:xfrm>
            <a:custGeom>
              <a:avLst/>
              <a:gdLst/>
              <a:ahLst/>
              <a:cxnLst/>
              <a:rect l="l" t="t" r="r" b="b"/>
              <a:pathLst>
                <a:path w="7610" h="8539" extrusionOk="0">
                  <a:moveTo>
                    <a:pt x="3892" y="0"/>
                  </a:moveTo>
                  <a:cubicBezTo>
                    <a:pt x="1202" y="0"/>
                    <a:pt x="878" y="3095"/>
                    <a:pt x="878" y="3095"/>
                  </a:cubicBezTo>
                  <a:cubicBezTo>
                    <a:pt x="878" y="3095"/>
                    <a:pt x="860" y="3093"/>
                    <a:pt x="830" y="3093"/>
                  </a:cubicBezTo>
                  <a:cubicBezTo>
                    <a:pt x="669" y="3093"/>
                    <a:pt x="153" y="3162"/>
                    <a:pt x="98" y="4038"/>
                  </a:cubicBezTo>
                  <a:cubicBezTo>
                    <a:pt x="0" y="5112"/>
                    <a:pt x="976" y="5177"/>
                    <a:pt x="976" y="5177"/>
                  </a:cubicBezTo>
                  <a:cubicBezTo>
                    <a:pt x="976" y="5177"/>
                    <a:pt x="1366" y="7908"/>
                    <a:pt x="3740" y="8461"/>
                  </a:cubicBezTo>
                  <a:cubicBezTo>
                    <a:pt x="3966" y="8514"/>
                    <a:pt x="4181" y="8539"/>
                    <a:pt x="4385" y="8539"/>
                  </a:cubicBezTo>
                  <a:cubicBezTo>
                    <a:pt x="6322" y="8539"/>
                    <a:pt x="7271" y="6264"/>
                    <a:pt x="7447" y="3616"/>
                  </a:cubicBezTo>
                  <a:cubicBezTo>
                    <a:pt x="7610" y="1339"/>
                    <a:pt x="5659" y="364"/>
                    <a:pt x="5659" y="364"/>
                  </a:cubicBezTo>
                  <a:cubicBezTo>
                    <a:pt x="4979" y="108"/>
                    <a:pt x="4394" y="0"/>
                    <a:pt x="3892" y="0"/>
                  </a:cubicBezTo>
                  <a:close/>
                </a:path>
              </a:pathLst>
            </a:custGeom>
            <a:solidFill>
              <a:schemeClr val="lt1"/>
            </a:solid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855162" y="1345621"/>
              <a:ext cx="241234" cy="128293"/>
            </a:xfrm>
            <a:custGeom>
              <a:avLst/>
              <a:gdLst/>
              <a:ahLst/>
              <a:cxnLst/>
              <a:rect l="l" t="t" r="r" b="b"/>
              <a:pathLst>
                <a:path w="9129" h="4855" extrusionOk="0">
                  <a:moveTo>
                    <a:pt x="4108" y="1"/>
                  </a:moveTo>
                  <a:cubicBezTo>
                    <a:pt x="2196" y="1"/>
                    <a:pt x="582" y="1169"/>
                    <a:pt x="1" y="4660"/>
                  </a:cubicBezTo>
                  <a:lnTo>
                    <a:pt x="618" y="4855"/>
                  </a:lnTo>
                  <a:cubicBezTo>
                    <a:pt x="618" y="4855"/>
                    <a:pt x="744" y="4229"/>
                    <a:pt x="1191" y="4229"/>
                  </a:cubicBezTo>
                  <a:cubicBezTo>
                    <a:pt x="1254" y="4229"/>
                    <a:pt x="1323" y="4241"/>
                    <a:pt x="1399" y="4269"/>
                  </a:cubicBezTo>
                  <a:cubicBezTo>
                    <a:pt x="1399" y="4269"/>
                    <a:pt x="1630" y="4486"/>
                    <a:pt x="2141" y="4486"/>
                  </a:cubicBezTo>
                  <a:cubicBezTo>
                    <a:pt x="2396" y="4486"/>
                    <a:pt x="2721" y="4432"/>
                    <a:pt x="3122" y="4269"/>
                  </a:cubicBezTo>
                  <a:cubicBezTo>
                    <a:pt x="3122" y="4269"/>
                    <a:pt x="3560" y="4795"/>
                    <a:pt x="4270" y="4795"/>
                  </a:cubicBezTo>
                  <a:cubicBezTo>
                    <a:pt x="4309" y="4795"/>
                    <a:pt x="4350" y="4793"/>
                    <a:pt x="4391" y="4790"/>
                  </a:cubicBezTo>
                  <a:cubicBezTo>
                    <a:pt x="5171" y="4725"/>
                    <a:pt x="7415" y="3554"/>
                    <a:pt x="7415" y="3554"/>
                  </a:cubicBezTo>
                  <a:lnTo>
                    <a:pt x="7415" y="3554"/>
                  </a:lnTo>
                  <a:cubicBezTo>
                    <a:pt x="7415" y="3554"/>
                    <a:pt x="7317" y="4725"/>
                    <a:pt x="7870" y="4725"/>
                  </a:cubicBezTo>
                  <a:cubicBezTo>
                    <a:pt x="7875" y="4725"/>
                    <a:pt x="7880" y="4725"/>
                    <a:pt x="7885" y="4725"/>
                  </a:cubicBezTo>
                  <a:cubicBezTo>
                    <a:pt x="9129" y="4725"/>
                    <a:pt x="7925" y="723"/>
                    <a:pt x="5464" y="172"/>
                  </a:cubicBezTo>
                  <a:cubicBezTo>
                    <a:pt x="5002" y="63"/>
                    <a:pt x="4547" y="1"/>
                    <a:pt x="4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5432652" y="1778981"/>
              <a:ext cx="143541" cy="84428"/>
            </a:xfrm>
            <a:custGeom>
              <a:avLst/>
              <a:gdLst/>
              <a:ahLst/>
              <a:cxnLst/>
              <a:rect l="l" t="t" r="r" b="b"/>
              <a:pathLst>
                <a:path w="5432" h="3195" extrusionOk="0">
                  <a:moveTo>
                    <a:pt x="554" y="0"/>
                  </a:moveTo>
                  <a:lnTo>
                    <a:pt x="1" y="1724"/>
                  </a:lnTo>
                  <a:cubicBezTo>
                    <a:pt x="1" y="1724"/>
                    <a:pt x="1799" y="3195"/>
                    <a:pt x="2353" y="3195"/>
                  </a:cubicBezTo>
                  <a:cubicBezTo>
                    <a:pt x="2404" y="3195"/>
                    <a:pt x="2445" y="3182"/>
                    <a:pt x="2472" y="3155"/>
                  </a:cubicBezTo>
                  <a:cubicBezTo>
                    <a:pt x="3090" y="2634"/>
                    <a:pt x="1887" y="2049"/>
                    <a:pt x="1887" y="2049"/>
                  </a:cubicBezTo>
                  <a:lnTo>
                    <a:pt x="1887" y="2049"/>
                  </a:lnTo>
                  <a:cubicBezTo>
                    <a:pt x="1887" y="2049"/>
                    <a:pt x="3581" y="2682"/>
                    <a:pt x="4574" y="2682"/>
                  </a:cubicBezTo>
                  <a:cubicBezTo>
                    <a:pt x="4949" y="2682"/>
                    <a:pt x="5224" y="2592"/>
                    <a:pt x="5269" y="2342"/>
                  </a:cubicBezTo>
                  <a:cubicBezTo>
                    <a:pt x="5431" y="1399"/>
                    <a:pt x="4846" y="98"/>
                    <a:pt x="554" y="0"/>
                  </a:cubicBez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579300" y="2275686"/>
              <a:ext cx="296489" cy="244088"/>
            </a:xfrm>
            <a:custGeom>
              <a:avLst/>
              <a:gdLst/>
              <a:ahLst/>
              <a:cxnLst/>
              <a:rect l="l" t="t" r="r" b="b"/>
              <a:pathLst>
                <a:path w="11220" h="9237" extrusionOk="0">
                  <a:moveTo>
                    <a:pt x="2049" y="0"/>
                  </a:moveTo>
                  <a:lnTo>
                    <a:pt x="1" y="6244"/>
                  </a:lnTo>
                  <a:lnTo>
                    <a:pt x="9204" y="9236"/>
                  </a:lnTo>
                  <a:lnTo>
                    <a:pt x="11220" y="2992"/>
                  </a:lnTo>
                  <a:lnTo>
                    <a:pt x="2049" y="0"/>
                  </a:ln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660085" y="2248176"/>
              <a:ext cx="121185" cy="140555"/>
            </a:xfrm>
            <a:custGeom>
              <a:avLst/>
              <a:gdLst/>
              <a:ahLst/>
              <a:cxnLst/>
              <a:rect l="l" t="t" r="r" b="b"/>
              <a:pathLst>
                <a:path w="4586" h="5319" extrusionOk="0">
                  <a:moveTo>
                    <a:pt x="1854" y="1"/>
                  </a:moveTo>
                  <a:cubicBezTo>
                    <a:pt x="1" y="3903"/>
                    <a:pt x="1009" y="5041"/>
                    <a:pt x="1919" y="5302"/>
                  </a:cubicBezTo>
                  <a:cubicBezTo>
                    <a:pt x="1954" y="5313"/>
                    <a:pt x="1989" y="5319"/>
                    <a:pt x="2023" y="5319"/>
                  </a:cubicBezTo>
                  <a:cubicBezTo>
                    <a:pt x="2846" y="5319"/>
                    <a:pt x="3415" y="2082"/>
                    <a:pt x="3415" y="2082"/>
                  </a:cubicBezTo>
                  <a:cubicBezTo>
                    <a:pt x="3415" y="2082"/>
                    <a:pt x="3758" y="3030"/>
                    <a:pt x="4111" y="3030"/>
                  </a:cubicBezTo>
                  <a:cubicBezTo>
                    <a:pt x="4150" y="3030"/>
                    <a:pt x="4189" y="3019"/>
                    <a:pt x="4228" y="2993"/>
                  </a:cubicBezTo>
                  <a:cubicBezTo>
                    <a:pt x="4586" y="2700"/>
                    <a:pt x="3935" y="391"/>
                    <a:pt x="3935" y="391"/>
                  </a:cubicBezTo>
                  <a:lnTo>
                    <a:pt x="1854" y="1"/>
                  </a:lnTo>
                  <a:close/>
                </a:path>
              </a:pathLst>
            </a:custGeom>
            <a:solidFill>
              <a:schemeClr val="lt1"/>
            </a:solidFill>
            <a:ln w="11375"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688440" y="1665138"/>
              <a:ext cx="771716" cy="600350"/>
            </a:xfrm>
            <a:custGeom>
              <a:avLst/>
              <a:gdLst/>
              <a:ahLst/>
              <a:cxnLst/>
              <a:rect l="l" t="t" r="r" b="b"/>
              <a:pathLst>
                <a:path w="29204" h="22719" extrusionOk="0">
                  <a:moveTo>
                    <a:pt x="13112" y="1"/>
                  </a:moveTo>
                  <a:cubicBezTo>
                    <a:pt x="12684" y="1"/>
                    <a:pt x="12488" y="48"/>
                    <a:pt x="12488" y="48"/>
                  </a:cubicBezTo>
                  <a:cubicBezTo>
                    <a:pt x="12488" y="48"/>
                    <a:pt x="12293" y="1934"/>
                    <a:pt x="10505" y="1934"/>
                  </a:cubicBezTo>
                  <a:cubicBezTo>
                    <a:pt x="8716" y="1934"/>
                    <a:pt x="8228" y="81"/>
                    <a:pt x="8228" y="81"/>
                  </a:cubicBezTo>
                  <a:cubicBezTo>
                    <a:pt x="8073" y="69"/>
                    <a:pt x="7921" y="63"/>
                    <a:pt x="7774" y="63"/>
                  </a:cubicBezTo>
                  <a:cubicBezTo>
                    <a:pt x="3503" y="63"/>
                    <a:pt x="2433" y="4960"/>
                    <a:pt x="2245" y="8763"/>
                  </a:cubicBezTo>
                  <a:cubicBezTo>
                    <a:pt x="2245" y="8763"/>
                    <a:pt x="1" y="21674"/>
                    <a:pt x="684" y="22259"/>
                  </a:cubicBezTo>
                  <a:cubicBezTo>
                    <a:pt x="984" y="22520"/>
                    <a:pt x="1668" y="22718"/>
                    <a:pt x="2186" y="22718"/>
                  </a:cubicBezTo>
                  <a:cubicBezTo>
                    <a:pt x="2509" y="22718"/>
                    <a:pt x="2768" y="22641"/>
                    <a:pt x="2830" y="22454"/>
                  </a:cubicBezTo>
                  <a:cubicBezTo>
                    <a:pt x="2927" y="22161"/>
                    <a:pt x="4488" y="17999"/>
                    <a:pt x="4911" y="15495"/>
                  </a:cubicBezTo>
                  <a:cubicBezTo>
                    <a:pt x="5984" y="15690"/>
                    <a:pt x="7350" y="15885"/>
                    <a:pt x="8683" y="15950"/>
                  </a:cubicBezTo>
                  <a:lnTo>
                    <a:pt x="13789" y="15690"/>
                  </a:lnTo>
                  <a:lnTo>
                    <a:pt x="14277" y="8178"/>
                  </a:lnTo>
                  <a:cubicBezTo>
                    <a:pt x="16391" y="7072"/>
                    <a:pt x="14765" y="4536"/>
                    <a:pt x="14765" y="4536"/>
                  </a:cubicBezTo>
                  <a:lnTo>
                    <a:pt x="14765" y="4536"/>
                  </a:lnTo>
                  <a:cubicBezTo>
                    <a:pt x="14765" y="4536"/>
                    <a:pt x="18895" y="5511"/>
                    <a:pt x="20358" y="5576"/>
                  </a:cubicBezTo>
                  <a:cubicBezTo>
                    <a:pt x="21427" y="5600"/>
                    <a:pt x="25360" y="6145"/>
                    <a:pt x="27465" y="6145"/>
                  </a:cubicBezTo>
                  <a:cubicBezTo>
                    <a:pt x="28242" y="6145"/>
                    <a:pt x="28769" y="6071"/>
                    <a:pt x="28813" y="5869"/>
                  </a:cubicBezTo>
                  <a:cubicBezTo>
                    <a:pt x="28976" y="5154"/>
                    <a:pt x="29203" y="4178"/>
                    <a:pt x="28130" y="3853"/>
                  </a:cubicBezTo>
                  <a:cubicBezTo>
                    <a:pt x="27025" y="3528"/>
                    <a:pt x="20260" y="1934"/>
                    <a:pt x="20260" y="1934"/>
                  </a:cubicBezTo>
                  <a:cubicBezTo>
                    <a:pt x="16333" y="254"/>
                    <a:pt x="14101" y="1"/>
                    <a:pt x="13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818219" y="2074583"/>
              <a:ext cx="242344" cy="30970"/>
            </a:xfrm>
            <a:custGeom>
              <a:avLst/>
              <a:gdLst/>
              <a:ahLst/>
              <a:cxnLst/>
              <a:rect l="l" t="t" r="r" b="b"/>
              <a:pathLst>
                <a:path w="9171" h="1172" fill="none" extrusionOk="0">
                  <a:moveTo>
                    <a:pt x="9171" y="98"/>
                  </a:moveTo>
                  <a:cubicBezTo>
                    <a:pt x="9171" y="98"/>
                    <a:pt x="4585" y="1172"/>
                    <a:pt x="0" y="1"/>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774378" y="1803029"/>
              <a:ext cx="80808" cy="424544"/>
            </a:xfrm>
            <a:custGeom>
              <a:avLst/>
              <a:gdLst/>
              <a:ahLst/>
              <a:cxnLst/>
              <a:rect l="l" t="t" r="r" b="b"/>
              <a:pathLst>
                <a:path w="3058" h="16066" fill="none" extrusionOk="0">
                  <a:moveTo>
                    <a:pt x="1" y="16065"/>
                  </a:moveTo>
                  <a:cubicBezTo>
                    <a:pt x="1" y="16065"/>
                    <a:pt x="2862" y="8001"/>
                    <a:pt x="3058" y="1"/>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4874057" y="1658664"/>
              <a:ext cx="183072" cy="110007"/>
            </a:xfrm>
            <a:custGeom>
              <a:avLst/>
              <a:gdLst/>
              <a:ahLst/>
              <a:cxnLst/>
              <a:rect l="l" t="t" r="r" b="b"/>
              <a:pathLst>
                <a:path w="6928" h="4163" fill="none" extrusionOk="0">
                  <a:moveTo>
                    <a:pt x="456" y="0"/>
                  </a:moveTo>
                  <a:cubicBezTo>
                    <a:pt x="456" y="0"/>
                    <a:pt x="1" y="3968"/>
                    <a:pt x="3481" y="2635"/>
                  </a:cubicBezTo>
                  <a:cubicBezTo>
                    <a:pt x="3481" y="2635"/>
                    <a:pt x="6928" y="4163"/>
                    <a:pt x="6050" y="0"/>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4966020" y="1728270"/>
              <a:ext cx="12922" cy="355786"/>
            </a:xfrm>
            <a:custGeom>
              <a:avLst/>
              <a:gdLst/>
              <a:ahLst/>
              <a:cxnLst/>
              <a:rect l="l" t="t" r="r" b="b"/>
              <a:pathLst>
                <a:path w="489" h="13464" fill="none" extrusionOk="0">
                  <a:moveTo>
                    <a:pt x="1" y="1"/>
                  </a:moveTo>
                  <a:cubicBezTo>
                    <a:pt x="1" y="1"/>
                    <a:pt x="488" y="7317"/>
                    <a:pt x="1" y="13464"/>
                  </a:cubicBezTo>
                </a:path>
              </a:pathLst>
            </a:custGeom>
            <a:noFill/>
            <a:ln w="97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608528" y="3446994"/>
              <a:ext cx="698651" cy="47301"/>
            </a:xfrm>
            <a:custGeom>
              <a:avLst/>
              <a:gdLst/>
              <a:ahLst/>
              <a:cxnLst/>
              <a:rect l="l" t="t" r="r" b="b"/>
              <a:pathLst>
                <a:path w="26439" h="1790" extrusionOk="0">
                  <a:moveTo>
                    <a:pt x="0" y="1"/>
                  </a:moveTo>
                  <a:lnTo>
                    <a:pt x="0" y="1789"/>
                  </a:lnTo>
                  <a:lnTo>
                    <a:pt x="26439" y="1789"/>
                  </a:lnTo>
                  <a:lnTo>
                    <a:pt x="26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4617988" y="3470196"/>
              <a:ext cx="114315" cy="929816"/>
            </a:xfrm>
            <a:custGeom>
              <a:avLst/>
              <a:gdLst/>
              <a:ahLst/>
              <a:cxnLst/>
              <a:rect l="l" t="t" r="r" b="b"/>
              <a:pathLst>
                <a:path w="4326" h="35187" fill="none" extrusionOk="0">
                  <a:moveTo>
                    <a:pt x="4325" y="1"/>
                  </a:moveTo>
                  <a:lnTo>
                    <a:pt x="0" y="35187"/>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4978044" y="3470196"/>
              <a:ext cx="114315" cy="929816"/>
            </a:xfrm>
            <a:custGeom>
              <a:avLst/>
              <a:gdLst/>
              <a:ahLst/>
              <a:cxnLst/>
              <a:rect l="l" t="t" r="r" b="b"/>
              <a:pathLst>
                <a:path w="4326" h="35187" fill="none" extrusionOk="0">
                  <a:moveTo>
                    <a:pt x="4326" y="1"/>
                  </a:moveTo>
                  <a:lnTo>
                    <a:pt x="1" y="35187"/>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5151637" y="3470196"/>
              <a:ext cx="114315" cy="929816"/>
            </a:xfrm>
            <a:custGeom>
              <a:avLst/>
              <a:gdLst/>
              <a:ahLst/>
              <a:cxnLst/>
              <a:rect l="l" t="t" r="r" b="b"/>
              <a:pathLst>
                <a:path w="4326" h="35187" fill="none" extrusionOk="0">
                  <a:moveTo>
                    <a:pt x="1" y="1"/>
                  </a:moveTo>
                  <a:lnTo>
                    <a:pt x="4326" y="35187"/>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4799298" y="3470196"/>
              <a:ext cx="114315" cy="929816"/>
            </a:xfrm>
            <a:custGeom>
              <a:avLst/>
              <a:gdLst/>
              <a:ahLst/>
              <a:cxnLst/>
              <a:rect l="l" t="t" r="r" b="b"/>
              <a:pathLst>
                <a:path w="4326" h="35187" fill="none" extrusionOk="0">
                  <a:moveTo>
                    <a:pt x="1" y="1"/>
                  </a:moveTo>
                  <a:lnTo>
                    <a:pt x="4326" y="35187"/>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4710797" y="3647224"/>
              <a:ext cx="359221" cy="26"/>
            </a:xfrm>
            <a:custGeom>
              <a:avLst/>
              <a:gdLst/>
              <a:ahLst/>
              <a:cxnLst/>
              <a:rect l="l" t="t" r="r" b="b"/>
              <a:pathLst>
                <a:path w="13594" h="1" fill="none" extrusionOk="0">
                  <a:moveTo>
                    <a:pt x="0" y="1"/>
                  </a:moveTo>
                  <a:lnTo>
                    <a:pt x="13593"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687595" y="3829406"/>
              <a:ext cx="360067" cy="26"/>
            </a:xfrm>
            <a:custGeom>
              <a:avLst/>
              <a:gdLst/>
              <a:ahLst/>
              <a:cxnLst/>
              <a:rect l="l" t="t" r="r" b="b"/>
              <a:pathLst>
                <a:path w="13626" h="1" fill="none" extrusionOk="0">
                  <a:moveTo>
                    <a:pt x="0" y="1"/>
                  </a:moveTo>
                  <a:lnTo>
                    <a:pt x="13626"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666956" y="4010741"/>
              <a:ext cx="360093" cy="26"/>
            </a:xfrm>
            <a:custGeom>
              <a:avLst/>
              <a:gdLst/>
              <a:ahLst/>
              <a:cxnLst/>
              <a:rect l="l" t="t" r="r" b="b"/>
              <a:pathLst>
                <a:path w="13627" h="1" fill="none" extrusionOk="0">
                  <a:moveTo>
                    <a:pt x="1" y="0"/>
                  </a:moveTo>
                  <a:lnTo>
                    <a:pt x="13626" y="0"/>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41190" y="4192923"/>
              <a:ext cx="360067" cy="26"/>
            </a:xfrm>
            <a:custGeom>
              <a:avLst/>
              <a:gdLst/>
              <a:ahLst/>
              <a:cxnLst/>
              <a:rect l="l" t="t" r="r" b="b"/>
              <a:pathLst>
                <a:path w="13626" h="1" fill="none" extrusionOk="0">
                  <a:moveTo>
                    <a:pt x="0" y="1"/>
                  </a:moveTo>
                  <a:lnTo>
                    <a:pt x="13626"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634293" y="4265964"/>
              <a:ext cx="615333" cy="26"/>
            </a:xfrm>
            <a:custGeom>
              <a:avLst/>
              <a:gdLst/>
              <a:ahLst/>
              <a:cxnLst/>
              <a:rect l="l" t="t" r="r" b="b"/>
              <a:pathLst>
                <a:path w="23286" h="1" fill="none" extrusionOk="0">
                  <a:moveTo>
                    <a:pt x="1" y="1"/>
                  </a:moveTo>
                  <a:lnTo>
                    <a:pt x="23285"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4489082" y="4400024"/>
              <a:ext cx="4122221" cy="26"/>
            </a:xfrm>
            <a:custGeom>
              <a:avLst/>
              <a:gdLst/>
              <a:ahLst/>
              <a:cxnLst/>
              <a:rect l="l" t="t" r="r" b="b"/>
              <a:pathLst>
                <a:path w="155997" h="1" fill="none" extrusionOk="0">
                  <a:moveTo>
                    <a:pt x="0" y="1"/>
                  </a:moveTo>
                  <a:lnTo>
                    <a:pt x="155997"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8663878" y="4400024"/>
              <a:ext cx="136670" cy="26"/>
            </a:xfrm>
            <a:custGeom>
              <a:avLst/>
              <a:gdLst/>
              <a:ahLst/>
              <a:cxnLst/>
              <a:rect l="l" t="t" r="r" b="b"/>
              <a:pathLst>
                <a:path w="5172" h="1" fill="none" extrusionOk="0">
                  <a:moveTo>
                    <a:pt x="1" y="1"/>
                  </a:moveTo>
                  <a:lnTo>
                    <a:pt x="5171"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4294850" y="4400024"/>
              <a:ext cx="153001" cy="26"/>
            </a:xfrm>
            <a:custGeom>
              <a:avLst/>
              <a:gdLst/>
              <a:ahLst/>
              <a:cxnLst/>
              <a:rect l="l" t="t" r="r" b="b"/>
              <a:pathLst>
                <a:path w="5790" h="1" fill="none" extrusionOk="0">
                  <a:moveTo>
                    <a:pt x="5789" y="1"/>
                  </a:moveTo>
                  <a:lnTo>
                    <a:pt x="1" y="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6192350" y="3625740"/>
              <a:ext cx="768254" cy="768280"/>
            </a:xfrm>
            <a:custGeom>
              <a:avLst/>
              <a:gdLst/>
              <a:ahLst/>
              <a:cxnLst/>
              <a:rect l="l" t="t" r="r" b="b"/>
              <a:pathLst>
                <a:path w="29073" h="29074" extrusionOk="0">
                  <a:moveTo>
                    <a:pt x="14536" y="1"/>
                  </a:moveTo>
                  <a:cubicBezTo>
                    <a:pt x="6504" y="1"/>
                    <a:pt x="0" y="6537"/>
                    <a:pt x="0" y="14537"/>
                  </a:cubicBezTo>
                  <a:cubicBezTo>
                    <a:pt x="0" y="22569"/>
                    <a:pt x="6504" y="29073"/>
                    <a:pt x="14536" y="29073"/>
                  </a:cubicBezTo>
                  <a:cubicBezTo>
                    <a:pt x="22569" y="29073"/>
                    <a:pt x="29073" y="22569"/>
                    <a:pt x="29073" y="14537"/>
                  </a:cubicBezTo>
                  <a:cubicBezTo>
                    <a:pt x="29073" y="6537"/>
                    <a:pt x="22569" y="1"/>
                    <a:pt x="14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7738330" y="963447"/>
              <a:ext cx="177920" cy="177893"/>
            </a:xfrm>
            <a:custGeom>
              <a:avLst/>
              <a:gdLst/>
              <a:ahLst/>
              <a:cxnLst/>
              <a:rect l="l" t="t" r="r" b="b"/>
              <a:pathLst>
                <a:path w="6733" h="6732" extrusionOk="0">
                  <a:moveTo>
                    <a:pt x="3383" y="0"/>
                  </a:moveTo>
                  <a:cubicBezTo>
                    <a:pt x="1529" y="0"/>
                    <a:pt x="1" y="1496"/>
                    <a:pt x="1" y="3382"/>
                  </a:cubicBezTo>
                  <a:cubicBezTo>
                    <a:pt x="1" y="5236"/>
                    <a:pt x="1529" y="6732"/>
                    <a:pt x="3383" y="6732"/>
                  </a:cubicBezTo>
                  <a:cubicBezTo>
                    <a:pt x="5237" y="6732"/>
                    <a:pt x="6732" y="5236"/>
                    <a:pt x="6732" y="3382"/>
                  </a:cubicBezTo>
                  <a:cubicBezTo>
                    <a:pt x="6732" y="1496"/>
                    <a:pt x="5237" y="0"/>
                    <a:pt x="3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570712" y="1632872"/>
              <a:ext cx="94549" cy="95421"/>
            </a:xfrm>
            <a:custGeom>
              <a:avLst/>
              <a:gdLst/>
              <a:ahLst/>
              <a:cxnLst/>
              <a:rect l="l" t="t" r="r" b="b"/>
              <a:pathLst>
                <a:path w="3578" h="3611" extrusionOk="0">
                  <a:moveTo>
                    <a:pt x="1789" y="1"/>
                  </a:moveTo>
                  <a:cubicBezTo>
                    <a:pt x="781" y="1"/>
                    <a:pt x="1" y="814"/>
                    <a:pt x="1" y="1822"/>
                  </a:cubicBezTo>
                  <a:cubicBezTo>
                    <a:pt x="1" y="2798"/>
                    <a:pt x="781" y="3611"/>
                    <a:pt x="1789" y="3611"/>
                  </a:cubicBezTo>
                  <a:cubicBezTo>
                    <a:pt x="2765" y="3611"/>
                    <a:pt x="3578" y="2798"/>
                    <a:pt x="3578" y="1822"/>
                  </a:cubicBezTo>
                  <a:cubicBezTo>
                    <a:pt x="3578" y="814"/>
                    <a:pt x="2765" y="1"/>
                    <a:pt x="1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6091799" y="3760672"/>
              <a:ext cx="95394" cy="94549"/>
            </a:xfrm>
            <a:custGeom>
              <a:avLst/>
              <a:gdLst/>
              <a:ahLst/>
              <a:cxnLst/>
              <a:rect l="l" t="t" r="r" b="b"/>
              <a:pathLst>
                <a:path w="3610" h="3578" extrusionOk="0">
                  <a:moveTo>
                    <a:pt x="1789" y="0"/>
                  </a:moveTo>
                  <a:cubicBezTo>
                    <a:pt x="813" y="0"/>
                    <a:pt x="0" y="781"/>
                    <a:pt x="0" y="1789"/>
                  </a:cubicBezTo>
                  <a:cubicBezTo>
                    <a:pt x="0" y="2797"/>
                    <a:pt x="813" y="3577"/>
                    <a:pt x="1789" y="3577"/>
                  </a:cubicBezTo>
                  <a:cubicBezTo>
                    <a:pt x="2797" y="3577"/>
                    <a:pt x="3610" y="2797"/>
                    <a:pt x="3610" y="1789"/>
                  </a:cubicBezTo>
                  <a:cubicBezTo>
                    <a:pt x="3610" y="781"/>
                    <a:pt x="2797" y="0"/>
                    <a:pt x="1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482542" y="3795025"/>
              <a:ext cx="110879" cy="102318"/>
            </a:xfrm>
            <a:custGeom>
              <a:avLst/>
              <a:gdLst/>
              <a:ahLst/>
              <a:cxnLst/>
              <a:rect l="l" t="t" r="r" b="b"/>
              <a:pathLst>
                <a:path w="4196" h="3872" extrusionOk="0">
                  <a:moveTo>
                    <a:pt x="2084" y="0"/>
                  </a:moveTo>
                  <a:cubicBezTo>
                    <a:pt x="1179" y="0"/>
                    <a:pt x="369" y="645"/>
                    <a:pt x="196" y="1595"/>
                  </a:cubicBezTo>
                  <a:cubicBezTo>
                    <a:pt x="1" y="2635"/>
                    <a:pt x="684" y="3643"/>
                    <a:pt x="1757" y="3838"/>
                  </a:cubicBezTo>
                  <a:cubicBezTo>
                    <a:pt x="1876" y="3861"/>
                    <a:pt x="1996" y="3872"/>
                    <a:pt x="2114" y="3872"/>
                  </a:cubicBezTo>
                  <a:cubicBezTo>
                    <a:pt x="3025" y="3872"/>
                    <a:pt x="3857" y="3227"/>
                    <a:pt x="4001" y="2277"/>
                  </a:cubicBezTo>
                  <a:cubicBezTo>
                    <a:pt x="4196" y="1237"/>
                    <a:pt x="3513" y="196"/>
                    <a:pt x="2440" y="34"/>
                  </a:cubicBezTo>
                  <a:cubicBezTo>
                    <a:pt x="2320" y="11"/>
                    <a:pt x="2201" y="0"/>
                    <a:pt x="2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8127639" y="1885241"/>
              <a:ext cx="78218" cy="72801"/>
            </a:xfrm>
            <a:custGeom>
              <a:avLst/>
              <a:gdLst/>
              <a:ahLst/>
              <a:cxnLst/>
              <a:rect l="l" t="t" r="r" b="b"/>
              <a:pathLst>
                <a:path w="2960" h="2755" extrusionOk="0">
                  <a:moveTo>
                    <a:pt x="1480" y="0"/>
                  </a:moveTo>
                  <a:cubicBezTo>
                    <a:pt x="1421" y="0"/>
                    <a:pt x="1361" y="4"/>
                    <a:pt x="1301" y="12"/>
                  </a:cubicBezTo>
                  <a:cubicBezTo>
                    <a:pt x="553" y="77"/>
                    <a:pt x="0" y="760"/>
                    <a:pt x="98" y="1540"/>
                  </a:cubicBezTo>
                  <a:cubicBezTo>
                    <a:pt x="188" y="2230"/>
                    <a:pt x="777" y="2754"/>
                    <a:pt x="1480" y="2754"/>
                  </a:cubicBezTo>
                  <a:cubicBezTo>
                    <a:pt x="1539" y="2754"/>
                    <a:pt x="1599" y="2751"/>
                    <a:pt x="1659" y="2743"/>
                  </a:cubicBezTo>
                  <a:cubicBezTo>
                    <a:pt x="2407" y="2646"/>
                    <a:pt x="2960" y="1963"/>
                    <a:pt x="2862" y="1215"/>
                  </a:cubicBezTo>
                  <a:cubicBezTo>
                    <a:pt x="2772" y="525"/>
                    <a:pt x="2183" y="0"/>
                    <a:pt x="1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4410015" y="1753824"/>
              <a:ext cx="147821" cy="134530"/>
            </a:xfrm>
            <a:custGeom>
              <a:avLst/>
              <a:gdLst/>
              <a:ahLst/>
              <a:cxnLst/>
              <a:rect l="l" t="t" r="r" b="b"/>
              <a:pathLst>
                <a:path w="5594" h="5091" extrusionOk="0">
                  <a:moveTo>
                    <a:pt x="2801" y="1"/>
                  </a:moveTo>
                  <a:cubicBezTo>
                    <a:pt x="2147" y="1"/>
                    <a:pt x="1496" y="253"/>
                    <a:pt x="1008" y="757"/>
                  </a:cubicBezTo>
                  <a:cubicBezTo>
                    <a:pt x="0" y="1733"/>
                    <a:pt x="0" y="3359"/>
                    <a:pt x="1008" y="4334"/>
                  </a:cubicBezTo>
                  <a:cubicBezTo>
                    <a:pt x="1496" y="4838"/>
                    <a:pt x="2147" y="5090"/>
                    <a:pt x="2801" y="5090"/>
                  </a:cubicBezTo>
                  <a:cubicBezTo>
                    <a:pt x="3456" y="5090"/>
                    <a:pt x="4114" y="4838"/>
                    <a:pt x="4618" y="4334"/>
                  </a:cubicBezTo>
                  <a:cubicBezTo>
                    <a:pt x="5594" y="3359"/>
                    <a:pt x="5594" y="1733"/>
                    <a:pt x="4618" y="757"/>
                  </a:cubicBezTo>
                  <a:cubicBezTo>
                    <a:pt x="4114" y="253"/>
                    <a:pt x="3456" y="1"/>
                    <a:pt x="2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8163737" y="2438100"/>
              <a:ext cx="273287" cy="1532227"/>
            </a:xfrm>
            <a:custGeom>
              <a:avLst/>
              <a:gdLst/>
              <a:ahLst/>
              <a:cxnLst/>
              <a:rect l="l" t="t" r="r" b="b"/>
              <a:pathLst>
                <a:path w="10342" h="57984" fill="none" extrusionOk="0">
                  <a:moveTo>
                    <a:pt x="0" y="1"/>
                  </a:moveTo>
                  <a:lnTo>
                    <a:pt x="10341" y="1"/>
                  </a:lnTo>
                  <a:lnTo>
                    <a:pt x="10341" y="57983"/>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608528" y="1358754"/>
              <a:ext cx="249241" cy="153846"/>
            </a:xfrm>
            <a:custGeom>
              <a:avLst/>
              <a:gdLst/>
              <a:ahLst/>
              <a:cxnLst/>
              <a:rect l="l" t="t" r="r" b="b"/>
              <a:pathLst>
                <a:path w="9432" h="5822" fill="none" extrusionOk="0">
                  <a:moveTo>
                    <a:pt x="0" y="0"/>
                  </a:moveTo>
                  <a:lnTo>
                    <a:pt x="0" y="5821"/>
                  </a:lnTo>
                  <a:lnTo>
                    <a:pt x="9431" y="5821"/>
                  </a:lnTo>
                </a:path>
              </a:pathLst>
            </a:custGeom>
            <a:noFill/>
            <a:ln w="1300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4325795" y="905204"/>
              <a:ext cx="564597" cy="498904"/>
            </a:xfrm>
            <a:custGeom>
              <a:avLst/>
              <a:gdLst/>
              <a:ahLst/>
              <a:cxnLst/>
              <a:rect l="l" t="t" r="r" b="b"/>
              <a:pathLst>
                <a:path w="21366" h="18880" extrusionOk="0">
                  <a:moveTo>
                    <a:pt x="10665" y="0"/>
                  </a:moveTo>
                  <a:cubicBezTo>
                    <a:pt x="9528" y="0"/>
                    <a:pt x="8373" y="207"/>
                    <a:pt x="7252" y="643"/>
                  </a:cubicBezTo>
                  <a:cubicBezTo>
                    <a:pt x="2407" y="2529"/>
                    <a:pt x="0" y="8025"/>
                    <a:pt x="1887" y="12871"/>
                  </a:cubicBezTo>
                  <a:cubicBezTo>
                    <a:pt x="3362" y="16595"/>
                    <a:pt x="6931" y="18879"/>
                    <a:pt x="10705" y="18879"/>
                  </a:cubicBezTo>
                  <a:cubicBezTo>
                    <a:pt x="11840" y="18879"/>
                    <a:pt x="12993" y="18672"/>
                    <a:pt x="14114" y="18236"/>
                  </a:cubicBezTo>
                  <a:cubicBezTo>
                    <a:pt x="18959" y="16318"/>
                    <a:pt x="21366" y="10854"/>
                    <a:pt x="19480" y="6009"/>
                  </a:cubicBezTo>
                  <a:cubicBezTo>
                    <a:pt x="18030" y="2284"/>
                    <a:pt x="14446" y="0"/>
                    <a:pt x="10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4483929" y="1032181"/>
              <a:ext cx="248369" cy="244299"/>
            </a:xfrm>
            <a:custGeom>
              <a:avLst/>
              <a:gdLst/>
              <a:ahLst/>
              <a:cxnLst/>
              <a:rect l="l" t="t" r="r" b="b"/>
              <a:pathLst>
                <a:path w="9399" h="9245" extrusionOk="0">
                  <a:moveTo>
                    <a:pt x="4715" y="3188"/>
                  </a:moveTo>
                  <a:cubicBezTo>
                    <a:pt x="5528" y="3188"/>
                    <a:pt x="6179" y="3805"/>
                    <a:pt x="6179" y="4651"/>
                  </a:cubicBezTo>
                  <a:cubicBezTo>
                    <a:pt x="6179" y="5431"/>
                    <a:pt x="5528" y="6082"/>
                    <a:pt x="4715" y="6082"/>
                  </a:cubicBezTo>
                  <a:cubicBezTo>
                    <a:pt x="3870" y="6082"/>
                    <a:pt x="3219" y="5464"/>
                    <a:pt x="3219" y="4618"/>
                  </a:cubicBezTo>
                  <a:cubicBezTo>
                    <a:pt x="3219" y="3805"/>
                    <a:pt x="3870" y="3188"/>
                    <a:pt x="4715" y="3188"/>
                  </a:cubicBezTo>
                  <a:close/>
                  <a:moveTo>
                    <a:pt x="4358" y="1"/>
                  </a:moveTo>
                  <a:cubicBezTo>
                    <a:pt x="4195" y="1"/>
                    <a:pt x="4098" y="66"/>
                    <a:pt x="4032" y="196"/>
                  </a:cubicBezTo>
                  <a:cubicBezTo>
                    <a:pt x="3935" y="521"/>
                    <a:pt x="3805" y="814"/>
                    <a:pt x="3675" y="1106"/>
                  </a:cubicBezTo>
                  <a:cubicBezTo>
                    <a:pt x="3597" y="1314"/>
                    <a:pt x="3311" y="1460"/>
                    <a:pt x="3066" y="1460"/>
                  </a:cubicBezTo>
                  <a:cubicBezTo>
                    <a:pt x="3005" y="1460"/>
                    <a:pt x="2946" y="1451"/>
                    <a:pt x="2894" y="1432"/>
                  </a:cubicBezTo>
                  <a:cubicBezTo>
                    <a:pt x="2569" y="1301"/>
                    <a:pt x="2276" y="1171"/>
                    <a:pt x="1951" y="1074"/>
                  </a:cubicBezTo>
                  <a:cubicBezTo>
                    <a:pt x="1894" y="1051"/>
                    <a:pt x="1844" y="1040"/>
                    <a:pt x="1800" y="1040"/>
                  </a:cubicBezTo>
                  <a:cubicBezTo>
                    <a:pt x="1719" y="1040"/>
                    <a:pt x="1656" y="1076"/>
                    <a:pt x="1593" y="1139"/>
                  </a:cubicBezTo>
                  <a:cubicBezTo>
                    <a:pt x="1431" y="1301"/>
                    <a:pt x="1268" y="1464"/>
                    <a:pt x="1106" y="1627"/>
                  </a:cubicBezTo>
                  <a:cubicBezTo>
                    <a:pt x="1008" y="1724"/>
                    <a:pt x="976" y="1822"/>
                    <a:pt x="1041" y="1952"/>
                  </a:cubicBezTo>
                  <a:cubicBezTo>
                    <a:pt x="1171" y="2212"/>
                    <a:pt x="1268" y="2505"/>
                    <a:pt x="1398" y="2797"/>
                  </a:cubicBezTo>
                  <a:cubicBezTo>
                    <a:pt x="1561" y="3123"/>
                    <a:pt x="1398" y="3513"/>
                    <a:pt x="1073" y="3643"/>
                  </a:cubicBezTo>
                  <a:cubicBezTo>
                    <a:pt x="715" y="3805"/>
                    <a:pt x="358" y="3936"/>
                    <a:pt x="0" y="4098"/>
                  </a:cubicBezTo>
                  <a:lnTo>
                    <a:pt x="0" y="5204"/>
                  </a:lnTo>
                  <a:cubicBezTo>
                    <a:pt x="325" y="5366"/>
                    <a:pt x="683" y="5496"/>
                    <a:pt x="1041" y="5594"/>
                  </a:cubicBezTo>
                  <a:cubicBezTo>
                    <a:pt x="1398" y="5757"/>
                    <a:pt x="1561" y="6114"/>
                    <a:pt x="1431" y="6505"/>
                  </a:cubicBezTo>
                  <a:cubicBezTo>
                    <a:pt x="1301" y="6765"/>
                    <a:pt x="1203" y="7057"/>
                    <a:pt x="1073" y="7318"/>
                  </a:cubicBezTo>
                  <a:cubicBezTo>
                    <a:pt x="1008" y="7448"/>
                    <a:pt x="1041" y="7578"/>
                    <a:pt x="1138" y="7675"/>
                  </a:cubicBezTo>
                  <a:cubicBezTo>
                    <a:pt x="1333" y="7805"/>
                    <a:pt x="1463" y="7968"/>
                    <a:pt x="1626" y="8131"/>
                  </a:cubicBezTo>
                  <a:cubicBezTo>
                    <a:pt x="1683" y="8207"/>
                    <a:pt x="1751" y="8238"/>
                    <a:pt x="1824" y="8238"/>
                  </a:cubicBezTo>
                  <a:cubicBezTo>
                    <a:pt x="1876" y="8238"/>
                    <a:pt x="1930" y="8223"/>
                    <a:pt x="1984" y="8196"/>
                  </a:cubicBezTo>
                  <a:cubicBezTo>
                    <a:pt x="2309" y="8098"/>
                    <a:pt x="2602" y="7968"/>
                    <a:pt x="2894" y="7838"/>
                  </a:cubicBezTo>
                  <a:cubicBezTo>
                    <a:pt x="2952" y="7809"/>
                    <a:pt x="3018" y="7796"/>
                    <a:pt x="3087" y="7796"/>
                  </a:cubicBezTo>
                  <a:cubicBezTo>
                    <a:pt x="3328" y="7796"/>
                    <a:pt x="3606" y="7954"/>
                    <a:pt x="3707" y="8131"/>
                  </a:cubicBezTo>
                  <a:cubicBezTo>
                    <a:pt x="3837" y="8456"/>
                    <a:pt x="3967" y="8748"/>
                    <a:pt x="4098" y="9074"/>
                  </a:cubicBezTo>
                  <a:cubicBezTo>
                    <a:pt x="4151" y="9181"/>
                    <a:pt x="4228" y="9245"/>
                    <a:pt x="4326" y="9245"/>
                  </a:cubicBezTo>
                  <a:cubicBezTo>
                    <a:pt x="4347" y="9245"/>
                    <a:pt x="4368" y="9242"/>
                    <a:pt x="4390" y="9236"/>
                  </a:cubicBezTo>
                  <a:lnTo>
                    <a:pt x="5041" y="9236"/>
                  </a:lnTo>
                  <a:cubicBezTo>
                    <a:pt x="5066" y="9240"/>
                    <a:pt x="5089" y="9242"/>
                    <a:pt x="5111" y="9242"/>
                  </a:cubicBezTo>
                  <a:cubicBezTo>
                    <a:pt x="5260" y="9242"/>
                    <a:pt x="5342" y="9150"/>
                    <a:pt x="5398" y="9009"/>
                  </a:cubicBezTo>
                  <a:cubicBezTo>
                    <a:pt x="5496" y="8748"/>
                    <a:pt x="5626" y="8488"/>
                    <a:pt x="5723" y="8196"/>
                  </a:cubicBezTo>
                  <a:cubicBezTo>
                    <a:pt x="5823" y="7947"/>
                    <a:pt x="6075" y="7793"/>
                    <a:pt x="6348" y="7793"/>
                  </a:cubicBezTo>
                  <a:cubicBezTo>
                    <a:pt x="6432" y="7793"/>
                    <a:pt x="6518" y="7807"/>
                    <a:pt x="6602" y="7838"/>
                  </a:cubicBezTo>
                  <a:cubicBezTo>
                    <a:pt x="6894" y="7968"/>
                    <a:pt x="7187" y="8066"/>
                    <a:pt x="7480" y="8196"/>
                  </a:cubicBezTo>
                  <a:cubicBezTo>
                    <a:pt x="7523" y="8217"/>
                    <a:pt x="7566" y="8228"/>
                    <a:pt x="7608" y="8228"/>
                  </a:cubicBezTo>
                  <a:cubicBezTo>
                    <a:pt x="7693" y="8228"/>
                    <a:pt x="7772" y="8185"/>
                    <a:pt x="7837" y="8098"/>
                  </a:cubicBezTo>
                  <a:cubicBezTo>
                    <a:pt x="7967" y="7968"/>
                    <a:pt x="8130" y="7805"/>
                    <a:pt x="8293" y="7675"/>
                  </a:cubicBezTo>
                  <a:cubicBezTo>
                    <a:pt x="8423" y="7545"/>
                    <a:pt x="8455" y="7415"/>
                    <a:pt x="8358" y="7285"/>
                  </a:cubicBezTo>
                  <a:cubicBezTo>
                    <a:pt x="8227" y="6992"/>
                    <a:pt x="8097" y="6700"/>
                    <a:pt x="7967" y="6407"/>
                  </a:cubicBezTo>
                  <a:cubicBezTo>
                    <a:pt x="7870" y="6179"/>
                    <a:pt x="8065" y="5724"/>
                    <a:pt x="8293" y="5627"/>
                  </a:cubicBezTo>
                  <a:cubicBezTo>
                    <a:pt x="8650" y="5464"/>
                    <a:pt x="9040" y="5334"/>
                    <a:pt x="9398" y="5139"/>
                  </a:cubicBezTo>
                  <a:lnTo>
                    <a:pt x="9398" y="4066"/>
                  </a:lnTo>
                  <a:cubicBezTo>
                    <a:pt x="9073" y="3903"/>
                    <a:pt x="8683" y="3773"/>
                    <a:pt x="8325" y="3610"/>
                  </a:cubicBezTo>
                  <a:cubicBezTo>
                    <a:pt x="8032" y="3513"/>
                    <a:pt x="7870" y="3090"/>
                    <a:pt x="8000" y="2830"/>
                  </a:cubicBezTo>
                  <a:cubicBezTo>
                    <a:pt x="8097" y="2505"/>
                    <a:pt x="8227" y="2212"/>
                    <a:pt x="8358" y="1919"/>
                  </a:cubicBezTo>
                  <a:cubicBezTo>
                    <a:pt x="8423" y="1789"/>
                    <a:pt x="8390" y="1659"/>
                    <a:pt x="8293" y="1562"/>
                  </a:cubicBezTo>
                  <a:cubicBezTo>
                    <a:pt x="8097" y="1432"/>
                    <a:pt x="7935" y="1269"/>
                    <a:pt x="7772" y="1106"/>
                  </a:cubicBezTo>
                  <a:cubicBezTo>
                    <a:pt x="7707" y="1020"/>
                    <a:pt x="7642" y="991"/>
                    <a:pt x="7567" y="991"/>
                  </a:cubicBezTo>
                  <a:cubicBezTo>
                    <a:pt x="7530" y="991"/>
                    <a:pt x="7490" y="998"/>
                    <a:pt x="7447" y="1009"/>
                  </a:cubicBezTo>
                  <a:cubicBezTo>
                    <a:pt x="7154" y="1139"/>
                    <a:pt x="6862" y="1269"/>
                    <a:pt x="6569" y="1399"/>
                  </a:cubicBezTo>
                  <a:cubicBezTo>
                    <a:pt x="6493" y="1430"/>
                    <a:pt x="6413" y="1444"/>
                    <a:pt x="6333" y="1444"/>
                  </a:cubicBezTo>
                  <a:cubicBezTo>
                    <a:pt x="6073" y="1444"/>
                    <a:pt x="5815" y="1290"/>
                    <a:pt x="5691" y="1041"/>
                  </a:cubicBezTo>
                  <a:cubicBezTo>
                    <a:pt x="5593" y="749"/>
                    <a:pt x="5463" y="456"/>
                    <a:pt x="5333" y="196"/>
                  </a:cubicBezTo>
                  <a:cubicBezTo>
                    <a:pt x="5268" y="66"/>
                    <a:pt x="5171" y="1"/>
                    <a:pt x="5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8175761" y="3924804"/>
              <a:ext cx="521629" cy="475227"/>
            </a:xfrm>
            <a:custGeom>
              <a:avLst/>
              <a:gdLst/>
              <a:ahLst/>
              <a:cxnLst/>
              <a:rect l="l" t="t" r="r" b="b"/>
              <a:pathLst>
                <a:path w="19740" h="17984" extrusionOk="0">
                  <a:moveTo>
                    <a:pt x="9870" y="1"/>
                  </a:moveTo>
                  <a:cubicBezTo>
                    <a:pt x="7569" y="1"/>
                    <a:pt x="5269" y="879"/>
                    <a:pt x="3512" y="2635"/>
                  </a:cubicBezTo>
                  <a:cubicBezTo>
                    <a:pt x="0" y="6147"/>
                    <a:pt x="0" y="11838"/>
                    <a:pt x="3512" y="15350"/>
                  </a:cubicBezTo>
                  <a:cubicBezTo>
                    <a:pt x="5269" y="17106"/>
                    <a:pt x="7569" y="17984"/>
                    <a:pt x="9870" y="17984"/>
                  </a:cubicBezTo>
                  <a:cubicBezTo>
                    <a:pt x="12171" y="17984"/>
                    <a:pt x="14472" y="17106"/>
                    <a:pt x="16228" y="15350"/>
                  </a:cubicBezTo>
                  <a:cubicBezTo>
                    <a:pt x="19740" y="11838"/>
                    <a:pt x="19740" y="6147"/>
                    <a:pt x="16228" y="2635"/>
                  </a:cubicBezTo>
                  <a:cubicBezTo>
                    <a:pt x="14472" y="879"/>
                    <a:pt x="12171" y="1"/>
                    <a:pt x="9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8312384" y="4039969"/>
              <a:ext cx="248395" cy="244933"/>
            </a:xfrm>
            <a:custGeom>
              <a:avLst/>
              <a:gdLst/>
              <a:ahLst/>
              <a:cxnLst/>
              <a:rect l="l" t="t" r="r" b="b"/>
              <a:pathLst>
                <a:path w="9400" h="9269" extrusionOk="0">
                  <a:moveTo>
                    <a:pt x="4716" y="3187"/>
                  </a:moveTo>
                  <a:cubicBezTo>
                    <a:pt x="5529" y="3187"/>
                    <a:pt x="6180" y="3837"/>
                    <a:pt x="6180" y="4650"/>
                  </a:cubicBezTo>
                  <a:cubicBezTo>
                    <a:pt x="6180" y="5463"/>
                    <a:pt x="5529" y="6081"/>
                    <a:pt x="4716" y="6081"/>
                  </a:cubicBezTo>
                  <a:cubicBezTo>
                    <a:pt x="3871" y="6081"/>
                    <a:pt x="3220" y="5463"/>
                    <a:pt x="3220" y="4618"/>
                  </a:cubicBezTo>
                  <a:cubicBezTo>
                    <a:pt x="3220" y="3837"/>
                    <a:pt x="3871" y="3187"/>
                    <a:pt x="4716" y="3187"/>
                  </a:cubicBezTo>
                  <a:close/>
                  <a:moveTo>
                    <a:pt x="4359" y="0"/>
                  </a:moveTo>
                  <a:cubicBezTo>
                    <a:pt x="4196" y="0"/>
                    <a:pt x="4098" y="65"/>
                    <a:pt x="4033" y="228"/>
                  </a:cubicBezTo>
                  <a:cubicBezTo>
                    <a:pt x="3903" y="520"/>
                    <a:pt x="3806" y="813"/>
                    <a:pt x="3676" y="1106"/>
                  </a:cubicBezTo>
                  <a:cubicBezTo>
                    <a:pt x="3598" y="1314"/>
                    <a:pt x="3311" y="1460"/>
                    <a:pt x="3067" y="1460"/>
                  </a:cubicBezTo>
                  <a:cubicBezTo>
                    <a:pt x="3006" y="1460"/>
                    <a:pt x="2947" y="1451"/>
                    <a:pt x="2895" y="1431"/>
                  </a:cubicBezTo>
                  <a:cubicBezTo>
                    <a:pt x="2570" y="1333"/>
                    <a:pt x="2245" y="1203"/>
                    <a:pt x="1952" y="1073"/>
                  </a:cubicBezTo>
                  <a:cubicBezTo>
                    <a:pt x="1895" y="1050"/>
                    <a:pt x="1845" y="1039"/>
                    <a:pt x="1801" y="1039"/>
                  </a:cubicBezTo>
                  <a:cubicBezTo>
                    <a:pt x="1720" y="1039"/>
                    <a:pt x="1657" y="1075"/>
                    <a:pt x="1594" y="1138"/>
                  </a:cubicBezTo>
                  <a:cubicBezTo>
                    <a:pt x="1432" y="1333"/>
                    <a:pt x="1269" y="1464"/>
                    <a:pt x="1107" y="1626"/>
                  </a:cubicBezTo>
                  <a:cubicBezTo>
                    <a:pt x="1009" y="1724"/>
                    <a:pt x="977" y="1821"/>
                    <a:pt x="1042" y="1951"/>
                  </a:cubicBezTo>
                  <a:cubicBezTo>
                    <a:pt x="1172" y="2244"/>
                    <a:pt x="1269" y="2504"/>
                    <a:pt x="1399" y="2797"/>
                  </a:cubicBezTo>
                  <a:cubicBezTo>
                    <a:pt x="1562" y="3122"/>
                    <a:pt x="1399" y="3512"/>
                    <a:pt x="1074" y="3675"/>
                  </a:cubicBezTo>
                  <a:cubicBezTo>
                    <a:pt x="716" y="3805"/>
                    <a:pt x="359" y="3935"/>
                    <a:pt x="1" y="4130"/>
                  </a:cubicBezTo>
                  <a:lnTo>
                    <a:pt x="1" y="5203"/>
                  </a:lnTo>
                  <a:cubicBezTo>
                    <a:pt x="326" y="5366"/>
                    <a:pt x="684" y="5496"/>
                    <a:pt x="1042" y="5626"/>
                  </a:cubicBezTo>
                  <a:cubicBezTo>
                    <a:pt x="1399" y="5756"/>
                    <a:pt x="1562" y="6146"/>
                    <a:pt x="1399" y="6504"/>
                  </a:cubicBezTo>
                  <a:cubicBezTo>
                    <a:pt x="1302" y="6764"/>
                    <a:pt x="1204" y="7057"/>
                    <a:pt x="1074" y="7317"/>
                  </a:cubicBezTo>
                  <a:cubicBezTo>
                    <a:pt x="1009" y="7480"/>
                    <a:pt x="1042" y="7577"/>
                    <a:pt x="1139" y="7675"/>
                  </a:cubicBezTo>
                  <a:cubicBezTo>
                    <a:pt x="1302" y="7837"/>
                    <a:pt x="1464" y="8000"/>
                    <a:pt x="1627" y="8163"/>
                  </a:cubicBezTo>
                  <a:cubicBezTo>
                    <a:pt x="1690" y="8226"/>
                    <a:pt x="1767" y="8261"/>
                    <a:pt x="1848" y="8261"/>
                  </a:cubicBezTo>
                  <a:cubicBezTo>
                    <a:pt x="1893" y="8261"/>
                    <a:pt x="1939" y="8251"/>
                    <a:pt x="1985" y="8228"/>
                  </a:cubicBezTo>
                  <a:cubicBezTo>
                    <a:pt x="2310" y="8098"/>
                    <a:pt x="2603" y="7967"/>
                    <a:pt x="2895" y="7837"/>
                  </a:cubicBezTo>
                  <a:cubicBezTo>
                    <a:pt x="2947" y="7818"/>
                    <a:pt x="3006" y="7809"/>
                    <a:pt x="3067" y="7809"/>
                  </a:cubicBezTo>
                  <a:cubicBezTo>
                    <a:pt x="3311" y="7809"/>
                    <a:pt x="3598" y="7954"/>
                    <a:pt x="3676" y="8163"/>
                  </a:cubicBezTo>
                  <a:cubicBezTo>
                    <a:pt x="3838" y="8455"/>
                    <a:pt x="3968" y="8748"/>
                    <a:pt x="4098" y="9073"/>
                  </a:cubicBezTo>
                  <a:cubicBezTo>
                    <a:pt x="4164" y="9203"/>
                    <a:pt x="4229" y="9268"/>
                    <a:pt x="4391" y="9268"/>
                  </a:cubicBezTo>
                  <a:cubicBezTo>
                    <a:pt x="4543" y="9268"/>
                    <a:pt x="4680" y="9254"/>
                    <a:pt x="4822" y="9254"/>
                  </a:cubicBezTo>
                  <a:cubicBezTo>
                    <a:pt x="4893" y="9254"/>
                    <a:pt x="4966" y="9257"/>
                    <a:pt x="5042" y="9268"/>
                  </a:cubicBezTo>
                  <a:cubicBezTo>
                    <a:pt x="5237" y="9268"/>
                    <a:pt x="5334" y="9203"/>
                    <a:pt x="5399" y="9041"/>
                  </a:cubicBezTo>
                  <a:cubicBezTo>
                    <a:pt x="5497" y="8748"/>
                    <a:pt x="5627" y="8488"/>
                    <a:pt x="5724" y="8228"/>
                  </a:cubicBezTo>
                  <a:cubicBezTo>
                    <a:pt x="5827" y="7972"/>
                    <a:pt x="6090" y="7797"/>
                    <a:pt x="6356" y="7797"/>
                  </a:cubicBezTo>
                  <a:cubicBezTo>
                    <a:pt x="6428" y="7797"/>
                    <a:pt x="6500" y="7810"/>
                    <a:pt x="6570" y="7837"/>
                  </a:cubicBezTo>
                  <a:cubicBezTo>
                    <a:pt x="6895" y="7967"/>
                    <a:pt x="7188" y="8065"/>
                    <a:pt x="7481" y="8195"/>
                  </a:cubicBezTo>
                  <a:cubicBezTo>
                    <a:pt x="7527" y="8218"/>
                    <a:pt x="7569" y="8229"/>
                    <a:pt x="7609" y="8229"/>
                  </a:cubicBezTo>
                  <a:cubicBezTo>
                    <a:pt x="7684" y="8229"/>
                    <a:pt x="7754" y="8193"/>
                    <a:pt x="7838" y="8130"/>
                  </a:cubicBezTo>
                  <a:cubicBezTo>
                    <a:pt x="7968" y="7967"/>
                    <a:pt x="8131" y="7805"/>
                    <a:pt x="8294" y="7675"/>
                  </a:cubicBezTo>
                  <a:cubicBezTo>
                    <a:pt x="8424" y="7545"/>
                    <a:pt x="8424" y="7447"/>
                    <a:pt x="8359" y="7285"/>
                  </a:cubicBezTo>
                  <a:cubicBezTo>
                    <a:pt x="8228" y="6992"/>
                    <a:pt x="8098" y="6699"/>
                    <a:pt x="7968" y="6406"/>
                  </a:cubicBezTo>
                  <a:cubicBezTo>
                    <a:pt x="7871" y="6179"/>
                    <a:pt x="8066" y="5756"/>
                    <a:pt x="8294" y="5659"/>
                  </a:cubicBezTo>
                  <a:cubicBezTo>
                    <a:pt x="8651" y="5496"/>
                    <a:pt x="9041" y="5366"/>
                    <a:pt x="9399" y="5171"/>
                  </a:cubicBezTo>
                  <a:lnTo>
                    <a:pt x="9399" y="4065"/>
                  </a:lnTo>
                  <a:cubicBezTo>
                    <a:pt x="9074" y="3902"/>
                    <a:pt x="8684" y="3772"/>
                    <a:pt x="8326" y="3642"/>
                  </a:cubicBezTo>
                  <a:cubicBezTo>
                    <a:pt x="8033" y="3512"/>
                    <a:pt x="7871" y="3122"/>
                    <a:pt x="8001" y="2829"/>
                  </a:cubicBezTo>
                  <a:cubicBezTo>
                    <a:pt x="8098" y="2537"/>
                    <a:pt x="8228" y="2211"/>
                    <a:pt x="8359" y="1919"/>
                  </a:cubicBezTo>
                  <a:cubicBezTo>
                    <a:pt x="8424" y="1789"/>
                    <a:pt x="8391" y="1691"/>
                    <a:pt x="8294" y="1594"/>
                  </a:cubicBezTo>
                  <a:cubicBezTo>
                    <a:pt x="8098" y="1431"/>
                    <a:pt x="7936" y="1268"/>
                    <a:pt x="7773" y="1106"/>
                  </a:cubicBezTo>
                  <a:cubicBezTo>
                    <a:pt x="7710" y="1043"/>
                    <a:pt x="7647" y="1007"/>
                    <a:pt x="7575" y="1007"/>
                  </a:cubicBezTo>
                  <a:cubicBezTo>
                    <a:pt x="7536" y="1007"/>
                    <a:pt x="7494" y="1018"/>
                    <a:pt x="7448" y="1041"/>
                  </a:cubicBezTo>
                  <a:cubicBezTo>
                    <a:pt x="7155" y="1171"/>
                    <a:pt x="6863" y="1268"/>
                    <a:pt x="6570" y="1398"/>
                  </a:cubicBezTo>
                  <a:cubicBezTo>
                    <a:pt x="6484" y="1441"/>
                    <a:pt x="6394" y="1462"/>
                    <a:pt x="6304" y="1462"/>
                  </a:cubicBezTo>
                  <a:cubicBezTo>
                    <a:pt x="6055" y="1462"/>
                    <a:pt x="5812" y="1304"/>
                    <a:pt x="5692" y="1041"/>
                  </a:cubicBezTo>
                  <a:cubicBezTo>
                    <a:pt x="5562" y="748"/>
                    <a:pt x="5432" y="488"/>
                    <a:pt x="5334" y="195"/>
                  </a:cubicBezTo>
                  <a:cubicBezTo>
                    <a:pt x="5269" y="65"/>
                    <a:pt x="5172" y="0"/>
                    <a:pt x="5009" y="0"/>
                  </a:cubicBezTo>
                  <a:cubicBezTo>
                    <a:pt x="4857" y="0"/>
                    <a:pt x="4720" y="15"/>
                    <a:pt x="4578" y="15"/>
                  </a:cubicBezTo>
                  <a:cubicBezTo>
                    <a:pt x="4507" y="15"/>
                    <a:pt x="4435" y="11"/>
                    <a:pt x="4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6"/>
          <p:cNvSpPr txBox="1">
            <a:spLocks noGrp="1"/>
          </p:cNvSpPr>
          <p:nvPr>
            <p:ph type="ctrTitle"/>
          </p:nvPr>
        </p:nvSpPr>
        <p:spPr>
          <a:xfrm>
            <a:off x="549075" y="900825"/>
            <a:ext cx="3639600" cy="26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t>Movie Reviews Sentiment Prediction and Topic Modeling</a:t>
            </a:r>
            <a:endParaRPr sz="3300"/>
          </a:p>
        </p:txBody>
      </p:sp>
      <p:sp>
        <p:nvSpPr>
          <p:cNvPr id="169" name="Google Shape;169;p16"/>
          <p:cNvSpPr txBox="1">
            <a:spLocks noGrp="1"/>
          </p:cNvSpPr>
          <p:nvPr>
            <p:ph type="subTitle" idx="1"/>
          </p:nvPr>
        </p:nvSpPr>
        <p:spPr>
          <a:xfrm>
            <a:off x="549075" y="3500175"/>
            <a:ext cx="3341400" cy="74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t>Group Members: Yingying Qian, Xiao Xiao, Qingnan Wang, Hanchen Liu, Runfeng Zhang</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360" name="Google Shape;360;p25"/>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361" name="Google Shape;361;p25"/>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1: Add New Stopwords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2: Vectorize the Corpus</a:t>
            </a:r>
            <a:endParaRPr sz="13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3: Fit NMF Model</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4: Report Results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5: Get the Top Documents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6: WordCloud for Each Topic</a:t>
            </a:r>
            <a:endParaRPr sz="1300">
              <a:solidFill>
                <a:srgbClr val="9E9E9E"/>
              </a:solidFill>
              <a:latin typeface="Roboto"/>
              <a:ea typeface="Roboto"/>
              <a:cs typeface="Roboto"/>
              <a:sym typeface="Roboto"/>
            </a:endParaRPr>
          </a:p>
        </p:txBody>
      </p:sp>
      <p:sp>
        <p:nvSpPr>
          <p:cNvPr id="362" name="Google Shape;362;p25"/>
          <p:cNvSpPr txBox="1"/>
          <p:nvPr/>
        </p:nvSpPr>
        <p:spPr>
          <a:xfrm>
            <a:off x="3536925" y="1344150"/>
            <a:ext cx="4844700" cy="367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Then we vectorize the corpus using TFIDF.</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lnSpc>
                <a:spcPct val="135714"/>
              </a:lnSpc>
              <a:spcBef>
                <a:spcPts val="0"/>
              </a:spcBef>
              <a:spcAft>
                <a:spcPts val="0"/>
              </a:spcAft>
              <a:buClr>
                <a:schemeClr val="dk1"/>
              </a:buClr>
              <a:buSzPts val="1400"/>
              <a:buChar char="●"/>
            </a:pPr>
            <a:r>
              <a:rPr lang="en">
                <a:solidFill>
                  <a:schemeClr val="dk1"/>
                </a:solidFill>
                <a:highlight>
                  <a:srgbClr val="FFFFFE"/>
                </a:highlight>
              </a:rPr>
              <a:t>We tried ngram=2 and ngram=3 and we found ngram=3 can bring us more meaningful results.</a:t>
            </a:r>
            <a:endParaRPr>
              <a:solidFill>
                <a:schemeClr val="dk1"/>
              </a:solidFill>
              <a:highlight>
                <a:srgbClr val="FFFFFE"/>
              </a:highlight>
            </a:endParaRPr>
          </a:p>
          <a:p>
            <a:pPr marL="457200" lvl="0" indent="-317500" algn="l" rtl="0">
              <a:lnSpc>
                <a:spcPct val="135714"/>
              </a:lnSpc>
              <a:spcBef>
                <a:spcPts val="0"/>
              </a:spcBef>
              <a:spcAft>
                <a:spcPts val="0"/>
              </a:spcAft>
              <a:buClr>
                <a:schemeClr val="dk1"/>
              </a:buClr>
              <a:buSzPts val="1400"/>
              <a:buChar char="●"/>
            </a:pPr>
            <a:r>
              <a:rPr lang="en">
                <a:solidFill>
                  <a:schemeClr val="dk1"/>
                </a:solidFill>
                <a:highlight>
                  <a:srgbClr val="FFFFFE"/>
                </a:highlight>
              </a:rPr>
              <a:t>Although infrequent words are useful for us to analyze the texts, they may be less useful in topic modeling because we want to find topics in common. “</a:t>
            </a:r>
            <a:r>
              <a:rPr lang="en">
                <a:solidFill>
                  <a:schemeClr val="dk1"/>
                </a:solidFill>
              </a:rPr>
              <a:t>min_df=10” can help us keep the tokens appear at least 10 times.</a:t>
            </a:r>
            <a:endParaRPr>
              <a:solidFill>
                <a:schemeClr val="dk1"/>
              </a:solidFill>
            </a:endParaRPr>
          </a:p>
          <a:p>
            <a:pPr marL="457200" lvl="0" indent="-317500" algn="l" rtl="0">
              <a:lnSpc>
                <a:spcPct val="135714"/>
              </a:lnSpc>
              <a:spcBef>
                <a:spcPts val="0"/>
              </a:spcBef>
              <a:spcAft>
                <a:spcPts val="0"/>
              </a:spcAft>
              <a:buClr>
                <a:schemeClr val="dk1"/>
              </a:buClr>
              <a:buSzPts val="1400"/>
              <a:buChar char="●"/>
            </a:pPr>
            <a:r>
              <a:rPr lang="en">
                <a:solidFill>
                  <a:schemeClr val="dk1"/>
                </a:solidFill>
              </a:rPr>
              <a:t>“max_df=0.4” help us get rid of common words appear in too many (more than 40% of) documents.</a:t>
            </a:r>
            <a:endParaRPr>
              <a:solidFill>
                <a:schemeClr val="dk1"/>
              </a:solidFill>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368" name="Google Shape;368;p26"/>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369" name="Google Shape;369;p26"/>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1: Add New Stopwords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2: Vectorize the Corpus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3: Fit NMF Model</a:t>
            </a:r>
            <a:endParaRPr sz="13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4: Report Results for Each Topic</a:t>
            </a:r>
            <a:endParaRPr sz="13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5: Get the Top Documents for Each Topic</a:t>
            </a:r>
            <a:endParaRPr sz="13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6: WordCloud for Each Topic</a:t>
            </a:r>
            <a:endParaRPr sz="1300">
              <a:solidFill>
                <a:srgbClr val="9E9E9E"/>
              </a:solidFill>
              <a:latin typeface="Roboto"/>
              <a:ea typeface="Roboto"/>
              <a:cs typeface="Roboto"/>
              <a:sym typeface="Roboto"/>
            </a:endParaRPr>
          </a:p>
        </p:txBody>
      </p:sp>
      <p:sp>
        <p:nvSpPr>
          <p:cNvPr id="370" name="Google Shape;370;p26"/>
          <p:cNvSpPr txBox="1"/>
          <p:nvPr/>
        </p:nvSpPr>
        <p:spPr>
          <a:xfrm>
            <a:off x="3437275" y="1194700"/>
            <a:ext cx="5311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We tried different numbers of topics and found 5 is reasonable. </a:t>
            </a:r>
            <a:r>
              <a:rPr lang="en">
                <a:solidFill>
                  <a:schemeClr val="dk1"/>
                </a:solidFill>
                <a:latin typeface="Roboto"/>
                <a:ea typeface="Roboto"/>
                <a:cs typeface="Roboto"/>
                <a:sym typeface="Roboto"/>
              </a:rPr>
              <a:t>We get the top documents for each topic to better explore the 5 topics.</a:t>
            </a:r>
            <a:endParaRPr>
              <a:solidFill>
                <a:schemeClr val="dk1"/>
              </a:solidFill>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Here are top tokens for each topic:</a:t>
            </a:r>
            <a:endParaRPr>
              <a:solidFill>
                <a:schemeClr val="dk1"/>
              </a:solidFill>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371" name="Google Shape;371;p26"/>
          <p:cNvSpPr txBox="1"/>
          <p:nvPr/>
        </p:nvSpPr>
        <p:spPr>
          <a:xfrm>
            <a:off x="3471625" y="2243700"/>
            <a:ext cx="1619100" cy="117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TOPIC 0</a:t>
            </a:r>
            <a:endParaRPr sz="1050">
              <a:solidFill>
                <a:schemeClr val="dk1"/>
              </a:solidFill>
            </a:endParaRPr>
          </a:p>
          <a:p>
            <a:pPr marL="0" lvl="0" indent="0" algn="l" rtl="0">
              <a:spcBef>
                <a:spcPts val="0"/>
              </a:spcBef>
              <a:spcAft>
                <a:spcPts val="0"/>
              </a:spcAft>
              <a:buNone/>
            </a:pPr>
            <a:r>
              <a:rPr lang="en" sz="1050">
                <a:solidFill>
                  <a:schemeClr val="dk1"/>
                </a:solidFill>
              </a:rPr>
              <a:t>new york citi (58.9%)  </a:t>
            </a:r>
            <a:endParaRPr sz="1050">
              <a:solidFill>
                <a:schemeClr val="dk1"/>
              </a:solidFill>
            </a:endParaRPr>
          </a:p>
          <a:p>
            <a:pPr marL="0" lvl="0" indent="0" algn="l" rtl="0">
              <a:spcBef>
                <a:spcPts val="0"/>
              </a:spcBef>
              <a:spcAft>
                <a:spcPts val="0"/>
              </a:spcAft>
              <a:buNone/>
            </a:pPr>
            <a:r>
              <a:rPr lang="en" sz="1050">
                <a:solidFill>
                  <a:schemeClr val="dk1"/>
                </a:solidFill>
              </a:rPr>
              <a:t>live new york (1.8%)  </a:t>
            </a:r>
            <a:endParaRPr sz="1050">
              <a:solidFill>
                <a:schemeClr val="dk1"/>
              </a:solidFill>
            </a:endParaRPr>
          </a:p>
          <a:p>
            <a:pPr marL="0" lvl="0" indent="0" algn="l" rtl="0">
              <a:spcBef>
                <a:spcPts val="0"/>
              </a:spcBef>
              <a:spcAft>
                <a:spcPts val="0"/>
              </a:spcAft>
              <a:buNone/>
            </a:pPr>
            <a:r>
              <a:rPr lang="en" sz="1050">
                <a:solidFill>
                  <a:schemeClr val="dk1"/>
                </a:solidFill>
              </a:rPr>
              <a:t>street new york (1.6%)  </a:t>
            </a:r>
            <a:endParaRPr sz="1050">
              <a:solidFill>
                <a:schemeClr val="dk1"/>
              </a:solidFill>
            </a:endParaRPr>
          </a:p>
          <a:p>
            <a:pPr marL="0" lvl="0" indent="0" algn="l" rtl="0">
              <a:spcBef>
                <a:spcPts val="0"/>
              </a:spcBef>
              <a:spcAft>
                <a:spcPts val="0"/>
              </a:spcAft>
              <a:buNone/>
            </a:pPr>
            <a:r>
              <a:rPr lang="en" sz="1050">
                <a:solidFill>
                  <a:schemeClr val="dk1"/>
                </a:solidFill>
              </a:rPr>
              <a:t>set new york (1.0%)  </a:t>
            </a:r>
            <a:endParaRPr sz="1050">
              <a:solidFill>
                <a:schemeClr val="dk1"/>
              </a:solidFill>
            </a:endParaRPr>
          </a:p>
          <a:p>
            <a:pPr marL="0" lvl="0" indent="0" algn="l" rtl="0">
              <a:spcBef>
                <a:spcPts val="0"/>
              </a:spcBef>
              <a:spcAft>
                <a:spcPts val="0"/>
              </a:spcAft>
              <a:buNone/>
            </a:pPr>
            <a:r>
              <a:rPr lang="en" sz="1050">
                <a:solidFill>
                  <a:schemeClr val="dk1"/>
                </a:solidFill>
              </a:rPr>
              <a:t>citi new york (1.0%)</a:t>
            </a:r>
            <a:endParaRPr>
              <a:latin typeface="Roboto"/>
              <a:ea typeface="Roboto"/>
              <a:cs typeface="Roboto"/>
              <a:sym typeface="Roboto"/>
            </a:endParaRPr>
          </a:p>
        </p:txBody>
      </p:sp>
      <p:sp>
        <p:nvSpPr>
          <p:cNvPr id="372" name="Google Shape;372;p26"/>
          <p:cNvSpPr txBox="1"/>
          <p:nvPr/>
        </p:nvSpPr>
        <p:spPr>
          <a:xfrm>
            <a:off x="5232188" y="2243700"/>
            <a:ext cx="1855800" cy="151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rPr>
              <a:t>TOPIC 1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world war ii (64.4%)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post world war (1.9%)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save privat ryan (1.3%)  kristin scott thoma (1.3%)  sit back enjoy (0.8%)</a:t>
            </a:r>
            <a:endParaRPr sz="1050">
              <a:solidFill>
                <a:schemeClr val="dk1"/>
              </a:solidFill>
            </a:endParaRPr>
          </a:p>
          <a:p>
            <a:pPr marL="0" lvl="0" indent="0" algn="l" rtl="0">
              <a:spcBef>
                <a:spcPts val="0"/>
              </a:spcBef>
              <a:spcAft>
                <a:spcPts val="0"/>
              </a:spcAft>
              <a:buNone/>
            </a:pPr>
            <a:endParaRPr>
              <a:latin typeface="Roboto"/>
              <a:ea typeface="Roboto"/>
              <a:cs typeface="Roboto"/>
              <a:sym typeface="Roboto"/>
            </a:endParaRPr>
          </a:p>
        </p:txBody>
      </p:sp>
      <p:sp>
        <p:nvSpPr>
          <p:cNvPr id="373" name="Google Shape;373;p26"/>
          <p:cNvSpPr txBox="1"/>
          <p:nvPr/>
        </p:nvSpPr>
        <p:spPr>
          <a:xfrm>
            <a:off x="7142475" y="2243700"/>
            <a:ext cx="1706100" cy="170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rPr>
              <a:t>TOPIC 2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base true stori (69.7%)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stori base true (1.1%)  real life stori (0.7%)  top notch perform (0.6%)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dream come true (0.6%)</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endParaRPr>
              <a:latin typeface="Roboto"/>
              <a:ea typeface="Roboto"/>
              <a:cs typeface="Roboto"/>
              <a:sym typeface="Roboto"/>
            </a:endParaRPr>
          </a:p>
        </p:txBody>
      </p:sp>
      <p:sp>
        <p:nvSpPr>
          <p:cNvPr id="374" name="Google Shape;374;p26"/>
          <p:cNvSpPr txBox="1"/>
          <p:nvPr/>
        </p:nvSpPr>
        <p:spPr>
          <a:xfrm>
            <a:off x="3471625" y="3497700"/>
            <a:ext cx="1706100" cy="170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rPr>
              <a:t>TOPIC 3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sci fi channel (53.6%)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fi channel origin (3.2%)  john rhi davi (1.8%)  made sci fi (1.7%)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horror sci fi (1.7%)</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endParaRPr>
              <a:latin typeface="Roboto"/>
              <a:ea typeface="Roboto"/>
              <a:cs typeface="Roboto"/>
              <a:sym typeface="Roboto"/>
            </a:endParaRPr>
          </a:p>
        </p:txBody>
      </p:sp>
      <p:sp>
        <p:nvSpPr>
          <p:cNvPr id="375" name="Google Shape;375;p26"/>
          <p:cNvSpPr txBox="1"/>
          <p:nvPr/>
        </p:nvSpPr>
        <p:spPr>
          <a:xfrm>
            <a:off x="5232175" y="3497700"/>
            <a:ext cx="2577900" cy="151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rPr>
              <a:t>TOPIC 4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texa chainsaw massacr (21.2%)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low budget horror (14.8%)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blair witch project (7.0%)  </a:t>
            </a:r>
            <a:endParaRPr sz="1050">
              <a:solidFill>
                <a:schemeClr val="dk1"/>
              </a:solidFill>
            </a:endParaRPr>
          </a:p>
          <a:p>
            <a:pPr marL="0" lvl="0" indent="0" algn="l" rtl="0">
              <a:lnSpc>
                <a:spcPct val="115000"/>
              </a:lnSpc>
              <a:spcBef>
                <a:spcPts val="0"/>
              </a:spcBef>
              <a:spcAft>
                <a:spcPts val="0"/>
              </a:spcAft>
              <a:buNone/>
            </a:pPr>
            <a:r>
              <a:rPr lang="en" sz="1050">
                <a:solidFill>
                  <a:schemeClr val="dk1"/>
                </a:solidFill>
              </a:rPr>
              <a:t>night live dead (2.6%)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budget horror flick (2.0%)</a:t>
            </a:r>
            <a:endParaRPr sz="1050">
              <a:solidFill>
                <a:schemeClr val="dk1"/>
              </a:solidFill>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381" name="Google Shape;381;p27"/>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382" name="Google Shape;382;p27"/>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1: Add New Stopwords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2: Vectorize the Corpus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3: Fit NMF Model</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4: Report Results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5: Get the Top Documents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6: WordCloud for Each Topic</a:t>
            </a:r>
            <a:endParaRPr sz="1300">
              <a:solidFill>
                <a:schemeClr val="dk1"/>
              </a:solidFill>
              <a:latin typeface="Roboto"/>
              <a:ea typeface="Roboto"/>
              <a:cs typeface="Roboto"/>
              <a:sym typeface="Roboto"/>
            </a:endParaRPr>
          </a:p>
        </p:txBody>
      </p:sp>
      <p:sp>
        <p:nvSpPr>
          <p:cNvPr id="383" name="Google Shape;383;p27"/>
          <p:cNvSpPr txBox="1"/>
          <p:nvPr/>
        </p:nvSpPr>
        <p:spPr>
          <a:xfrm>
            <a:off x="3512025" y="1332575"/>
            <a:ext cx="495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384" name="Google Shape;384;p27"/>
          <p:cNvSpPr txBox="1"/>
          <p:nvPr/>
        </p:nvSpPr>
        <p:spPr>
          <a:xfrm>
            <a:off x="3512025" y="1948175"/>
            <a:ext cx="472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Roboto"/>
              <a:ea typeface="Roboto"/>
              <a:cs typeface="Roboto"/>
              <a:sym typeface="Roboto"/>
            </a:endParaRPr>
          </a:p>
        </p:txBody>
      </p:sp>
      <p:pic>
        <p:nvPicPr>
          <p:cNvPr id="385" name="Google Shape;385;p27"/>
          <p:cNvPicPr preferRelativeResize="0"/>
          <p:nvPr/>
        </p:nvPicPr>
        <p:blipFill>
          <a:blip r:embed="rId3">
            <a:alphaModFix/>
          </a:blip>
          <a:stretch>
            <a:fillRect/>
          </a:stretch>
        </p:blipFill>
        <p:spPr>
          <a:xfrm>
            <a:off x="3512025" y="1469538"/>
            <a:ext cx="3287850" cy="1326875"/>
          </a:xfrm>
          <a:prstGeom prst="rect">
            <a:avLst/>
          </a:prstGeom>
          <a:noFill/>
          <a:ln>
            <a:noFill/>
          </a:ln>
        </p:spPr>
      </p:pic>
      <p:pic>
        <p:nvPicPr>
          <p:cNvPr id="386" name="Google Shape;386;p27"/>
          <p:cNvPicPr preferRelativeResize="0"/>
          <p:nvPr/>
        </p:nvPicPr>
        <p:blipFill>
          <a:blip r:embed="rId4">
            <a:alphaModFix/>
          </a:blip>
          <a:stretch>
            <a:fillRect/>
          </a:stretch>
        </p:blipFill>
        <p:spPr>
          <a:xfrm>
            <a:off x="3512025" y="3261255"/>
            <a:ext cx="3287850" cy="1312770"/>
          </a:xfrm>
          <a:prstGeom prst="rect">
            <a:avLst/>
          </a:prstGeom>
          <a:noFill/>
          <a:ln>
            <a:noFill/>
          </a:ln>
        </p:spPr>
      </p:pic>
      <p:sp>
        <p:nvSpPr>
          <p:cNvPr id="387" name="Google Shape;387;p27"/>
          <p:cNvSpPr txBox="1"/>
          <p:nvPr/>
        </p:nvSpPr>
        <p:spPr>
          <a:xfrm>
            <a:off x="6936900" y="1286375"/>
            <a:ext cx="1895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Topic 0:</a:t>
            </a:r>
            <a:endParaRPr b="1">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 reviews in topic one are those about New York. Besides tokens of NY and NYC, we can also find something like “World Trade Center” that are related to NYC.</a:t>
            </a:r>
            <a:endParaRPr sz="1200">
              <a:latin typeface="Roboto"/>
              <a:ea typeface="Roboto"/>
              <a:cs typeface="Roboto"/>
              <a:sym typeface="Roboto"/>
            </a:endParaRPr>
          </a:p>
        </p:txBody>
      </p:sp>
      <p:sp>
        <p:nvSpPr>
          <p:cNvPr id="388" name="Google Shape;388;p27"/>
          <p:cNvSpPr txBox="1"/>
          <p:nvPr/>
        </p:nvSpPr>
        <p:spPr>
          <a:xfrm>
            <a:off x="6992850" y="3071050"/>
            <a:ext cx="19491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Topic 1:</a:t>
            </a:r>
            <a:endParaRPr b="1">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This topic is about Wars, especially world war II. We can also see some actors’/actresses’ names such as </a:t>
            </a:r>
            <a:r>
              <a:rPr lang="en" sz="1200">
                <a:solidFill>
                  <a:schemeClr val="dk1"/>
                </a:solidFill>
                <a:highlight>
                  <a:srgbClr val="FFFFFF"/>
                </a:highlight>
                <a:latin typeface="Roboto"/>
                <a:ea typeface="Roboto"/>
                <a:cs typeface="Roboto"/>
                <a:sym typeface="Roboto"/>
              </a:rPr>
              <a:t>Kristin Scott Thomas, who appeared in movies about WWII (</a:t>
            </a:r>
            <a:r>
              <a:rPr lang="en" sz="1000">
                <a:solidFill>
                  <a:schemeClr val="dk1"/>
                </a:solidFill>
                <a:highlight>
                  <a:srgbClr val="FFFFFF"/>
                </a:highlight>
                <a:latin typeface="Roboto"/>
                <a:ea typeface="Roboto"/>
                <a:cs typeface="Roboto"/>
                <a:sym typeface="Roboto"/>
              </a:rPr>
              <a:t>eg. </a:t>
            </a:r>
            <a:r>
              <a:rPr lang="en" sz="1000" i="1">
                <a:solidFill>
                  <a:schemeClr val="dk1"/>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Suite Française</a:t>
            </a:r>
            <a:r>
              <a:rPr lang="en" sz="1200">
                <a:solidFill>
                  <a:schemeClr val="dk1"/>
                </a:solidFill>
                <a:highlight>
                  <a:srgbClr val="FFFFFF"/>
                </a:highlight>
                <a:latin typeface="Roboto"/>
                <a:ea typeface="Roboto"/>
                <a:cs typeface="Roboto"/>
                <a:sym typeface="Roboto"/>
              </a:rPr>
              <a:t>)</a:t>
            </a:r>
            <a:r>
              <a:rPr lang="en" sz="1200">
                <a:latin typeface="Roboto"/>
                <a:ea typeface="Roboto"/>
                <a:cs typeface="Roboto"/>
                <a:sym typeface="Roboto"/>
              </a:rPr>
              <a:t>.</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394" name="Google Shape;394;p28"/>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395" name="Google Shape;395;p28"/>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1: Add New Stopwords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2: Vectorize the Corpus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3: Fit NMF Model</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4: Report Results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5: Get the Top Documents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6: WordCloud for Each Topic</a:t>
            </a:r>
            <a:endParaRPr sz="1300">
              <a:solidFill>
                <a:schemeClr val="dk1"/>
              </a:solidFill>
              <a:latin typeface="Roboto"/>
              <a:ea typeface="Roboto"/>
              <a:cs typeface="Roboto"/>
              <a:sym typeface="Roboto"/>
            </a:endParaRPr>
          </a:p>
        </p:txBody>
      </p:sp>
      <p:sp>
        <p:nvSpPr>
          <p:cNvPr id="396" name="Google Shape;396;p28"/>
          <p:cNvSpPr txBox="1"/>
          <p:nvPr/>
        </p:nvSpPr>
        <p:spPr>
          <a:xfrm>
            <a:off x="3512025" y="1332575"/>
            <a:ext cx="495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397" name="Google Shape;397;p28"/>
          <p:cNvSpPr txBox="1"/>
          <p:nvPr/>
        </p:nvSpPr>
        <p:spPr>
          <a:xfrm>
            <a:off x="3512025" y="1948175"/>
            <a:ext cx="472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Roboto"/>
              <a:ea typeface="Roboto"/>
              <a:cs typeface="Roboto"/>
              <a:sym typeface="Roboto"/>
            </a:endParaRPr>
          </a:p>
        </p:txBody>
      </p:sp>
      <p:sp>
        <p:nvSpPr>
          <p:cNvPr id="398" name="Google Shape;398;p28"/>
          <p:cNvSpPr txBox="1"/>
          <p:nvPr/>
        </p:nvSpPr>
        <p:spPr>
          <a:xfrm>
            <a:off x="6936900" y="1210175"/>
            <a:ext cx="20550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Topic 2:</a:t>
            </a:r>
            <a:endParaRPr b="1">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This topic is about the movies based on true stories. We can also find tokens about the characters such as “two young men” and “high school student” in the stores.</a:t>
            </a:r>
            <a:endParaRPr sz="1200">
              <a:latin typeface="Roboto"/>
              <a:ea typeface="Roboto"/>
              <a:cs typeface="Roboto"/>
              <a:sym typeface="Roboto"/>
            </a:endParaRPr>
          </a:p>
        </p:txBody>
      </p:sp>
      <p:sp>
        <p:nvSpPr>
          <p:cNvPr id="399" name="Google Shape;399;p28"/>
          <p:cNvSpPr txBox="1"/>
          <p:nvPr/>
        </p:nvSpPr>
        <p:spPr>
          <a:xfrm>
            <a:off x="6936900" y="3159700"/>
            <a:ext cx="20550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Topic 3:</a:t>
            </a:r>
            <a:endParaRPr b="1">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This topic is about fictions, especially science fictions. We can also see a name – </a:t>
            </a:r>
            <a:r>
              <a:rPr lang="en" sz="1200">
                <a:solidFill>
                  <a:schemeClr val="dk1"/>
                </a:solidFill>
                <a:highlight>
                  <a:srgbClr val="FFFFFF"/>
                </a:highlight>
                <a:latin typeface="Roboto"/>
                <a:ea typeface="Roboto"/>
                <a:cs typeface="Roboto"/>
                <a:sym typeface="Roboto"/>
              </a:rPr>
              <a:t>John Rhys-Davies, who portrayed </a:t>
            </a:r>
            <a:r>
              <a:rPr lang="en" sz="120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Gimli</a:t>
            </a:r>
            <a:r>
              <a:rPr lang="en" sz="1200">
                <a:solidFill>
                  <a:schemeClr val="dk1"/>
                </a:solidFill>
                <a:highlight>
                  <a:srgbClr val="FFFFFF"/>
                </a:highlight>
                <a:latin typeface="Roboto"/>
                <a:ea typeface="Roboto"/>
                <a:cs typeface="Roboto"/>
                <a:sym typeface="Roboto"/>
              </a:rPr>
              <a:t> in </a:t>
            </a:r>
            <a:r>
              <a:rPr lang="en" sz="1200" i="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The Lord of the Rings</a:t>
            </a:r>
            <a:r>
              <a:rPr lang="en" sz="1200">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trilogy</a:t>
            </a:r>
            <a:r>
              <a:rPr lang="en" sz="1200">
                <a:solidFill>
                  <a:schemeClr val="dk1"/>
                </a:solidFill>
                <a:highlight>
                  <a:srgbClr val="FFFFFF"/>
                </a:highlight>
                <a:latin typeface="Roboto"/>
                <a:ea typeface="Roboto"/>
                <a:cs typeface="Roboto"/>
                <a:sym typeface="Roboto"/>
              </a:rPr>
              <a:t>. </a:t>
            </a:r>
            <a:endParaRPr sz="1200">
              <a:solidFill>
                <a:schemeClr val="dk1"/>
              </a:solidFill>
              <a:latin typeface="Roboto"/>
              <a:ea typeface="Roboto"/>
              <a:cs typeface="Roboto"/>
              <a:sym typeface="Roboto"/>
            </a:endParaRPr>
          </a:p>
        </p:txBody>
      </p:sp>
      <p:pic>
        <p:nvPicPr>
          <p:cNvPr id="400" name="Google Shape;400;p28"/>
          <p:cNvPicPr preferRelativeResize="0"/>
          <p:nvPr/>
        </p:nvPicPr>
        <p:blipFill>
          <a:blip r:embed="rId5">
            <a:alphaModFix/>
          </a:blip>
          <a:stretch>
            <a:fillRect/>
          </a:stretch>
        </p:blipFill>
        <p:spPr>
          <a:xfrm>
            <a:off x="3462375" y="1416788"/>
            <a:ext cx="3287850" cy="1303398"/>
          </a:xfrm>
          <a:prstGeom prst="rect">
            <a:avLst/>
          </a:prstGeom>
          <a:noFill/>
          <a:ln>
            <a:noFill/>
          </a:ln>
        </p:spPr>
      </p:pic>
      <p:pic>
        <p:nvPicPr>
          <p:cNvPr id="401" name="Google Shape;401;p28"/>
          <p:cNvPicPr preferRelativeResize="0"/>
          <p:nvPr/>
        </p:nvPicPr>
        <p:blipFill>
          <a:blip r:embed="rId6">
            <a:alphaModFix/>
          </a:blip>
          <a:stretch>
            <a:fillRect/>
          </a:stretch>
        </p:blipFill>
        <p:spPr>
          <a:xfrm>
            <a:off x="3491475" y="3294025"/>
            <a:ext cx="3264300" cy="130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9"/>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407" name="Google Shape;407;p29"/>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408" name="Google Shape;408;p29"/>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1: Add New Stopwords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2: Vectorize the Corpus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3: Fit NMF Model</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4: Report Results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5: Get the Top Documents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chemeClr val="dk1"/>
                </a:solidFill>
                <a:latin typeface="Roboto"/>
                <a:ea typeface="Roboto"/>
                <a:cs typeface="Roboto"/>
                <a:sym typeface="Roboto"/>
              </a:rPr>
              <a:t>Step 6: WordCloud for Each Topic</a:t>
            </a:r>
            <a:endParaRPr sz="1300">
              <a:solidFill>
                <a:schemeClr val="dk1"/>
              </a:solidFill>
              <a:latin typeface="Roboto"/>
              <a:ea typeface="Roboto"/>
              <a:cs typeface="Roboto"/>
              <a:sym typeface="Roboto"/>
            </a:endParaRPr>
          </a:p>
        </p:txBody>
      </p:sp>
      <p:sp>
        <p:nvSpPr>
          <p:cNvPr id="409" name="Google Shape;409;p29"/>
          <p:cNvSpPr txBox="1"/>
          <p:nvPr/>
        </p:nvSpPr>
        <p:spPr>
          <a:xfrm>
            <a:off x="3512025" y="1332575"/>
            <a:ext cx="495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410" name="Google Shape;410;p29"/>
          <p:cNvSpPr txBox="1"/>
          <p:nvPr/>
        </p:nvSpPr>
        <p:spPr>
          <a:xfrm>
            <a:off x="3512025" y="1948175"/>
            <a:ext cx="4720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Roboto"/>
              <a:ea typeface="Roboto"/>
              <a:cs typeface="Roboto"/>
              <a:sym typeface="Roboto"/>
            </a:endParaRPr>
          </a:p>
        </p:txBody>
      </p:sp>
      <p:sp>
        <p:nvSpPr>
          <p:cNvPr id="411" name="Google Shape;411;p29"/>
          <p:cNvSpPr txBox="1"/>
          <p:nvPr/>
        </p:nvSpPr>
        <p:spPr>
          <a:xfrm>
            <a:off x="6777300" y="1569200"/>
            <a:ext cx="2189700" cy="261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Topic 4:</a:t>
            </a:r>
            <a:endParaRPr b="1">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This topic is about horror movies. We can see names of horror movies like </a:t>
            </a:r>
            <a:r>
              <a:rPr lang="en" sz="1200" i="1">
                <a:solidFill>
                  <a:srgbClr val="3D3D3D"/>
                </a:solidFill>
                <a:highlight>
                  <a:srgbClr val="FFFFFF"/>
                </a:highlight>
                <a:latin typeface="Roboto"/>
                <a:ea typeface="Roboto"/>
                <a:cs typeface="Roboto"/>
                <a:sym typeface="Roboto"/>
              </a:rPr>
              <a:t>Texas Chainsaw Massacre</a:t>
            </a:r>
            <a:r>
              <a:rPr lang="en" sz="1200" i="1">
                <a:latin typeface="Roboto"/>
                <a:ea typeface="Roboto"/>
                <a:cs typeface="Roboto"/>
                <a:sym typeface="Roboto"/>
              </a:rPr>
              <a:t> </a:t>
            </a:r>
            <a:r>
              <a:rPr lang="en" sz="1200">
                <a:latin typeface="Roboto"/>
                <a:ea typeface="Roboto"/>
                <a:cs typeface="Roboto"/>
                <a:sym typeface="Roboto"/>
              </a:rPr>
              <a:t>and </a:t>
            </a:r>
            <a:r>
              <a:rPr lang="en" sz="1200" i="1">
                <a:latin typeface="Roboto"/>
                <a:ea typeface="Roboto"/>
                <a:cs typeface="Roboto"/>
                <a:sym typeface="Roboto"/>
              </a:rPr>
              <a:t>The </a:t>
            </a:r>
            <a:r>
              <a:rPr lang="en" sz="1200" i="1">
                <a:solidFill>
                  <a:schemeClr val="dk1"/>
                </a:solidFill>
              </a:rPr>
              <a:t>Blair Witch Project</a:t>
            </a:r>
            <a:r>
              <a:rPr lang="en"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Many horror movies are low-budget movies so we can see many tokens about budget here.</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Besides, words that are related to horror movies also appear, such as “nightmare”.</a:t>
            </a:r>
            <a:endParaRPr sz="1200">
              <a:latin typeface="Roboto"/>
              <a:ea typeface="Roboto"/>
              <a:cs typeface="Roboto"/>
              <a:sym typeface="Roboto"/>
            </a:endParaRPr>
          </a:p>
        </p:txBody>
      </p:sp>
      <p:pic>
        <p:nvPicPr>
          <p:cNvPr id="412" name="Google Shape;412;p29"/>
          <p:cNvPicPr preferRelativeResize="0"/>
          <p:nvPr/>
        </p:nvPicPr>
        <p:blipFill>
          <a:blip r:embed="rId3">
            <a:alphaModFix/>
          </a:blip>
          <a:stretch>
            <a:fillRect/>
          </a:stretch>
        </p:blipFill>
        <p:spPr>
          <a:xfrm>
            <a:off x="3435825" y="2008063"/>
            <a:ext cx="3287850" cy="13080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0"/>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Return on investment</a:t>
            </a:r>
            <a:endParaRPr/>
          </a:p>
        </p:txBody>
      </p:sp>
      <p:sp>
        <p:nvSpPr>
          <p:cNvPr id="418" name="Google Shape;418;p30"/>
          <p:cNvSpPr txBox="1"/>
          <p:nvPr/>
        </p:nvSpPr>
        <p:spPr>
          <a:xfrm>
            <a:off x="1002600" y="1202225"/>
            <a:ext cx="7138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Cost: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Assume an experienced data scientist takes a total of 1 month of time on this model (including model building, modeling tuning, building and maintaining pipelines, etc)</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Assume his annual salary is $180,000 per year. That’s $15k per month</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Assume other cost such as HR support, hiring cost, etc. totaled 1k per month</a:t>
            </a:r>
            <a:endParaRPr>
              <a:latin typeface="Roboto"/>
              <a:ea typeface="Roboto"/>
              <a:cs typeface="Roboto"/>
              <a:sym typeface="Roboto"/>
            </a:endParaRPr>
          </a:p>
        </p:txBody>
      </p:sp>
      <p:sp>
        <p:nvSpPr>
          <p:cNvPr id="419" name="Google Shape;419;p30"/>
          <p:cNvSpPr txBox="1"/>
          <p:nvPr/>
        </p:nvSpPr>
        <p:spPr>
          <a:xfrm>
            <a:off x="1002600" y="2584150"/>
            <a:ext cx="7138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Benefit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result of this project can help movie producer to target the right audience better and utilize their advertising budget better</a:t>
            </a:r>
            <a:endParaRPr>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Average movie box office pre-covid is $12,426,863 (in 2019)</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If the result can increase 1% increase in box office revenue, the producer gains $124,268 of extra evenue</a:t>
            </a:r>
            <a:endParaRPr>
              <a:latin typeface="Roboto"/>
              <a:ea typeface="Roboto"/>
              <a:cs typeface="Roboto"/>
              <a:sym typeface="Roboto"/>
            </a:endParaRPr>
          </a:p>
        </p:txBody>
      </p:sp>
      <p:sp>
        <p:nvSpPr>
          <p:cNvPr id="420" name="Google Shape;420;p30"/>
          <p:cNvSpPr txBox="1"/>
          <p:nvPr/>
        </p:nvSpPr>
        <p:spPr>
          <a:xfrm>
            <a:off x="1002600" y="3854550"/>
            <a:ext cx="7138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Net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108k of net gain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return on investment is 675%</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p:nvPr/>
        </p:nvSpPr>
        <p:spPr>
          <a:xfrm>
            <a:off x="4726875" y="1332675"/>
            <a:ext cx="3433500" cy="27165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Clr>
                <a:schemeClr val="dk1"/>
              </a:buClr>
              <a:buSzPts val="2000"/>
              <a:buFont typeface="Fira Sans Extra Condensed Medium"/>
              <a:buChar char="●"/>
            </a:pPr>
            <a:r>
              <a:rPr lang="en" sz="2000">
                <a:solidFill>
                  <a:schemeClr val="dk1"/>
                </a:solidFill>
                <a:latin typeface="Fira Sans Extra Condensed Medium"/>
                <a:ea typeface="Fira Sans Extra Condensed Medium"/>
                <a:cs typeface="Fira Sans Extra Condensed Medium"/>
                <a:sym typeface="Fira Sans Extra Condensed Medium"/>
              </a:rPr>
              <a:t>Problem Statement</a:t>
            </a:r>
            <a:endParaRPr sz="2000">
              <a:solidFill>
                <a:schemeClr val="dk1"/>
              </a:solidFill>
              <a:latin typeface="Fira Sans Extra Condensed Medium"/>
              <a:ea typeface="Fira Sans Extra Condensed Medium"/>
              <a:cs typeface="Fira Sans Extra Condensed Medium"/>
              <a:sym typeface="Fira Sans Extra Condensed Medium"/>
            </a:endParaRPr>
          </a:p>
          <a:p>
            <a:pPr marL="457200" lvl="0" indent="-355600" algn="l" rtl="0">
              <a:lnSpc>
                <a:spcPct val="100000"/>
              </a:lnSpc>
              <a:spcBef>
                <a:spcPts val="0"/>
              </a:spcBef>
              <a:spcAft>
                <a:spcPts val="0"/>
              </a:spcAft>
              <a:buClr>
                <a:schemeClr val="dk1"/>
              </a:buClr>
              <a:buSzPts val="2000"/>
              <a:buFont typeface="Fira Sans Extra Condensed Medium"/>
              <a:buChar char="●"/>
            </a:pPr>
            <a:r>
              <a:rPr lang="en" sz="2000">
                <a:solidFill>
                  <a:schemeClr val="dk1"/>
                </a:solidFill>
                <a:latin typeface="Fira Sans Extra Condensed Medium"/>
                <a:ea typeface="Fira Sans Extra Condensed Medium"/>
                <a:cs typeface="Fira Sans Extra Condensed Medium"/>
                <a:sym typeface="Fira Sans Extra Condensed Medium"/>
              </a:rPr>
              <a:t>Sentiment Prediction</a:t>
            </a:r>
            <a:endParaRPr sz="2000">
              <a:solidFill>
                <a:schemeClr val="dk1"/>
              </a:solidFill>
              <a:latin typeface="Fira Sans Extra Condensed Medium"/>
              <a:ea typeface="Fira Sans Extra Condensed Medium"/>
              <a:cs typeface="Fira Sans Extra Condensed Medium"/>
              <a:sym typeface="Fira Sans Extra Condensed Medium"/>
            </a:endParaRPr>
          </a:p>
          <a:p>
            <a:pPr marL="914400" lvl="1" indent="-330200" algn="l" rtl="0">
              <a:lnSpc>
                <a:spcPct val="100000"/>
              </a:lnSpc>
              <a:spcBef>
                <a:spcPts val="0"/>
              </a:spcBef>
              <a:spcAft>
                <a:spcPts val="0"/>
              </a:spcAft>
              <a:buClr>
                <a:schemeClr val="dk1"/>
              </a:buClr>
              <a:buSzPts val="1600"/>
              <a:buFont typeface="Fira Sans Extra Condensed Medium"/>
              <a:buChar char="○"/>
            </a:pPr>
            <a:r>
              <a:rPr lang="en" sz="1600">
                <a:solidFill>
                  <a:schemeClr val="dk1"/>
                </a:solidFill>
                <a:latin typeface="Fira Sans Extra Condensed Medium"/>
                <a:ea typeface="Fira Sans Extra Condensed Medium"/>
                <a:cs typeface="Fira Sans Extra Condensed Medium"/>
                <a:sym typeface="Fira Sans Extra Condensed Medium"/>
              </a:rPr>
              <a:t>Logistic Regression</a:t>
            </a:r>
            <a:endParaRPr sz="1600">
              <a:solidFill>
                <a:schemeClr val="dk1"/>
              </a:solidFill>
              <a:latin typeface="Fira Sans Extra Condensed Medium"/>
              <a:ea typeface="Fira Sans Extra Condensed Medium"/>
              <a:cs typeface="Fira Sans Extra Condensed Medium"/>
              <a:sym typeface="Fira Sans Extra Condensed Medium"/>
            </a:endParaRPr>
          </a:p>
          <a:p>
            <a:pPr marL="914400" lvl="1" indent="-330200" algn="l" rtl="0">
              <a:lnSpc>
                <a:spcPct val="100000"/>
              </a:lnSpc>
              <a:spcBef>
                <a:spcPts val="0"/>
              </a:spcBef>
              <a:spcAft>
                <a:spcPts val="0"/>
              </a:spcAft>
              <a:buClr>
                <a:schemeClr val="dk1"/>
              </a:buClr>
              <a:buSzPts val="1600"/>
              <a:buFont typeface="Fira Sans Extra Condensed Medium"/>
              <a:buChar char="○"/>
            </a:pPr>
            <a:r>
              <a:rPr lang="en" sz="1600">
                <a:solidFill>
                  <a:schemeClr val="dk1"/>
                </a:solidFill>
                <a:latin typeface="Fira Sans Extra Condensed Medium"/>
                <a:ea typeface="Fira Sans Extra Condensed Medium"/>
                <a:cs typeface="Fira Sans Extra Condensed Medium"/>
                <a:sym typeface="Fira Sans Extra Condensed Medium"/>
              </a:rPr>
              <a:t>RNN &amp; LSTM</a:t>
            </a:r>
            <a:endParaRPr sz="1600">
              <a:solidFill>
                <a:schemeClr val="dk1"/>
              </a:solidFill>
              <a:latin typeface="Fira Sans Extra Condensed Medium"/>
              <a:ea typeface="Fira Sans Extra Condensed Medium"/>
              <a:cs typeface="Fira Sans Extra Condensed Medium"/>
              <a:sym typeface="Fira Sans Extra Condensed Medium"/>
            </a:endParaRPr>
          </a:p>
          <a:p>
            <a:pPr marL="914400" lvl="1" indent="-330200" algn="l" rtl="0">
              <a:lnSpc>
                <a:spcPct val="100000"/>
              </a:lnSpc>
              <a:spcBef>
                <a:spcPts val="0"/>
              </a:spcBef>
              <a:spcAft>
                <a:spcPts val="0"/>
              </a:spcAft>
              <a:buClr>
                <a:schemeClr val="dk1"/>
              </a:buClr>
              <a:buSzPts val="1600"/>
              <a:buFont typeface="Fira Sans Extra Condensed Medium"/>
              <a:buChar char="○"/>
            </a:pPr>
            <a:r>
              <a:rPr lang="en" sz="1600">
                <a:solidFill>
                  <a:schemeClr val="dk1"/>
                </a:solidFill>
                <a:latin typeface="Fira Sans Extra Condensed Medium"/>
                <a:ea typeface="Fira Sans Extra Condensed Medium"/>
                <a:cs typeface="Fira Sans Extra Condensed Medium"/>
                <a:sym typeface="Fira Sans Extra Condensed Medium"/>
              </a:rPr>
              <a:t>Hugging Face </a:t>
            </a:r>
            <a:r>
              <a:rPr lang="en" sz="1250">
                <a:solidFill>
                  <a:srgbClr val="52525B"/>
                </a:solidFill>
                <a:highlight>
                  <a:srgbClr val="FFFFFF"/>
                </a:highlight>
                <a:latin typeface="Roboto"/>
                <a:ea typeface="Roboto"/>
                <a:cs typeface="Roboto"/>
                <a:sym typeface="Roboto"/>
              </a:rPr>
              <a:t>🤗</a:t>
            </a:r>
            <a:endParaRPr sz="1600">
              <a:solidFill>
                <a:schemeClr val="dk1"/>
              </a:solidFill>
              <a:latin typeface="Fira Sans Extra Condensed Medium"/>
              <a:ea typeface="Fira Sans Extra Condensed Medium"/>
              <a:cs typeface="Fira Sans Extra Condensed Medium"/>
              <a:sym typeface="Fira Sans Extra Condensed Medium"/>
            </a:endParaRPr>
          </a:p>
          <a:p>
            <a:pPr marL="914400" lvl="1" indent="-330200" algn="l" rtl="0">
              <a:lnSpc>
                <a:spcPct val="100000"/>
              </a:lnSpc>
              <a:spcBef>
                <a:spcPts val="0"/>
              </a:spcBef>
              <a:spcAft>
                <a:spcPts val="0"/>
              </a:spcAft>
              <a:buClr>
                <a:schemeClr val="dk1"/>
              </a:buClr>
              <a:buSzPts val="1600"/>
              <a:buFont typeface="Fira Sans Extra Condensed Medium"/>
              <a:buChar char="○"/>
            </a:pPr>
            <a:r>
              <a:rPr lang="en" sz="1600">
                <a:solidFill>
                  <a:schemeClr val="dk1"/>
                </a:solidFill>
                <a:latin typeface="Fira Sans Extra Condensed Medium"/>
                <a:ea typeface="Fira Sans Extra Condensed Medium"/>
                <a:cs typeface="Fira Sans Extra Condensed Medium"/>
                <a:sym typeface="Fira Sans Extra Condensed Medium"/>
              </a:rPr>
              <a:t>Model Implementation</a:t>
            </a:r>
            <a:endParaRPr sz="1600">
              <a:solidFill>
                <a:schemeClr val="dk1"/>
              </a:solidFill>
              <a:latin typeface="Fira Sans Extra Condensed Medium"/>
              <a:ea typeface="Fira Sans Extra Condensed Medium"/>
              <a:cs typeface="Fira Sans Extra Condensed Medium"/>
              <a:sym typeface="Fira Sans Extra Condensed Medium"/>
            </a:endParaRPr>
          </a:p>
          <a:p>
            <a:pPr marL="914400" lvl="1" indent="-330200" algn="l" rtl="0">
              <a:lnSpc>
                <a:spcPct val="100000"/>
              </a:lnSpc>
              <a:spcBef>
                <a:spcPts val="0"/>
              </a:spcBef>
              <a:spcAft>
                <a:spcPts val="0"/>
              </a:spcAft>
              <a:buClr>
                <a:schemeClr val="dk1"/>
              </a:buClr>
              <a:buSzPts val="1600"/>
              <a:buFont typeface="Fira Sans Extra Condensed Medium"/>
              <a:buChar char="○"/>
            </a:pPr>
            <a:r>
              <a:rPr lang="en" sz="1600">
                <a:solidFill>
                  <a:schemeClr val="dk1"/>
                </a:solidFill>
                <a:latin typeface="Fira Sans Extra Condensed Medium"/>
                <a:ea typeface="Fira Sans Extra Condensed Medium"/>
                <a:cs typeface="Fira Sans Extra Condensed Medium"/>
                <a:sym typeface="Fira Sans Extra Condensed Medium"/>
              </a:rPr>
              <a:t>Business Use Case</a:t>
            </a:r>
            <a:endParaRPr sz="1600">
              <a:solidFill>
                <a:schemeClr val="dk1"/>
              </a:solidFill>
              <a:latin typeface="Fira Sans Extra Condensed Medium"/>
              <a:ea typeface="Fira Sans Extra Condensed Medium"/>
              <a:cs typeface="Fira Sans Extra Condensed Medium"/>
              <a:sym typeface="Fira Sans Extra Condensed Medium"/>
            </a:endParaRPr>
          </a:p>
          <a:p>
            <a:pPr marL="457200" lvl="0" indent="-355600" algn="l" rtl="0">
              <a:lnSpc>
                <a:spcPct val="100000"/>
              </a:lnSpc>
              <a:spcBef>
                <a:spcPts val="0"/>
              </a:spcBef>
              <a:spcAft>
                <a:spcPts val="0"/>
              </a:spcAft>
              <a:buClr>
                <a:schemeClr val="dk1"/>
              </a:buClr>
              <a:buSzPts val="2000"/>
              <a:buFont typeface="Fira Sans Extra Condensed Medium"/>
              <a:buChar char="●"/>
            </a:pPr>
            <a:r>
              <a:rPr lang="en" sz="2000">
                <a:solidFill>
                  <a:schemeClr val="dk1"/>
                </a:solidFill>
                <a:latin typeface="Fira Sans Extra Condensed Medium"/>
                <a:ea typeface="Fira Sans Extra Condensed Medium"/>
                <a:cs typeface="Fira Sans Extra Condensed Medium"/>
                <a:sym typeface="Fira Sans Extra Condensed Medium"/>
              </a:rPr>
              <a:t>Topic Modeling</a:t>
            </a:r>
            <a:endParaRPr sz="2000">
              <a:solidFill>
                <a:schemeClr val="dk1"/>
              </a:solidFill>
              <a:latin typeface="Fira Sans Extra Condensed Medium"/>
              <a:ea typeface="Fira Sans Extra Condensed Medium"/>
              <a:cs typeface="Fira Sans Extra Condensed Medium"/>
              <a:sym typeface="Fira Sans Extra Condensed Medium"/>
            </a:endParaRPr>
          </a:p>
          <a:p>
            <a:pPr marL="457200" lvl="0" indent="-355600" algn="l" rtl="0">
              <a:lnSpc>
                <a:spcPct val="100000"/>
              </a:lnSpc>
              <a:spcBef>
                <a:spcPts val="0"/>
              </a:spcBef>
              <a:spcAft>
                <a:spcPts val="0"/>
              </a:spcAft>
              <a:buClr>
                <a:schemeClr val="dk1"/>
              </a:buClr>
              <a:buSzPts val="2000"/>
              <a:buFont typeface="Fira Sans Extra Condensed Medium"/>
              <a:buChar char="●"/>
            </a:pPr>
            <a:r>
              <a:rPr lang="en" sz="2000">
                <a:solidFill>
                  <a:schemeClr val="dk1"/>
                </a:solidFill>
                <a:latin typeface="Fira Sans Extra Condensed Medium"/>
                <a:ea typeface="Fira Sans Extra Condensed Medium"/>
                <a:cs typeface="Fira Sans Extra Condensed Medium"/>
                <a:sym typeface="Fira Sans Extra Condensed Medium"/>
              </a:rPr>
              <a:t>Return on Investment</a:t>
            </a:r>
            <a:endParaRPr sz="2000">
              <a:solidFill>
                <a:schemeClr val="dk1"/>
              </a:solidFill>
              <a:latin typeface="Fira Sans Extra Condensed Medium"/>
              <a:ea typeface="Fira Sans Extra Condensed Medium"/>
              <a:cs typeface="Fira Sans Extra Condensed Medium"/>
              <a:sym typeface="Fira Sans Extra Condensed Medium"/>
            </a:endParaRPr>
          </a:p>
        </p:txBody>
      </p:sp>
      <p:sp>
        <p:nvSpPr>
          <p:cNvPr id="175" name="Google Shape;175;p17"/>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grpSp>
        <p:nvGrpSpPr>
          <p:cNvPr id="176" name="Google Shape;176;p17"/>
          <p:cNvGrpSpPr/>
          <p:nvPr/>
        </p:nvGrpSpPr>
        <p:grpSpPr>
          <a:xfrm>
            <a:off x="597326" y="1303202"/>
            <a:ext cx="3821724" cy="2732739"/>
            <a:chOff x="457201" y="1678127"/>
            <a:chExt cx="3821724" cy="2732739"/>
          </a:xfrm>
        </p:grpSpPr>
        <p:grpSp>
          <p:nvGrpSpPr>
            <p:cNvPr id="177" name="Google Shape;177;p17"/>
            <p:cNvGrpSpPr/>
            <p:nvPr/>
          </p:nvGrpSpPr>
          <p:grpSpPr>
            <a:xfrm>
              <a:off x="3580375" y="1681388"/>
              <a:ext cx="698550" cy="2726236"/>
              <a:chOff x="3580375" y="1681388"/>
              <a:chExt cx="698550" cy="2726236"/>
            </a:xfrm>
          </p:grpSpPr>
          <p:sp>
            <p:nvSpPr>
              <p:cNvPr id="178" name="Google Shape;178;p17"/>
              <p:cNvSpPr/>
              <p:nvPr/>
            </p:nvSpPr>
            <p:spPr>
              <a:xfrm>
                <a:off x="4090825" y="1681388"/>
                <a:ext cx="188100" cy="18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4090825" y="2527433"/>
                <a:ext cx="188100" cy="18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4090825" y="3373478"/>
                <a:ext cx="188100" cy="18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4090825" y="4219524"/>
                <a:ext cx="188100" cy="188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17"/>
              <p:cNvCxnSpPr>
                <a:stCxn id="179" idx="0"/>
                <a:endCxn id="178" idx="4"/>
              </p:cNvCxnSpPr>
              <p:nvPr/>
            </p:nvCxnSpPr>
            <p:spPr>
              <a:xfrm rot="10800000">
                <a:off x="4184875" y="1869533"/>
                <a:ext cx="0" cy="657900"/>
              </a:xfrm>
              <a:prstGeom prst="straightConnector1">
                <a:avLst/>
              </a:prstGeom>
              <a:noFill/>
              <a:ln w="19050" cap="flat" cmpd="sng">
                <a:solidFill>
                  <a:schemeClr val="dk1"/>
                </a:solidFill>
                <a:prstDash val="solid"/>
                <a:round/>
                <a:headEnd type="none" w="med" len="med"/>
                <a:tailEnd type="none" w="med" len="med"/>
              </a:ln>
            </p:spPr>
          </p:cxnSp>
          <p:cxnSp>
            <p:nvCxnSpPr>
              <p:cNvPr id="183" name="Google Shape;183;p17"/>
              <p:cNvCxnSpPr>
                <a:stCxn id="180" idx="0"/>
                <a:endCxn id="179" idx="4"/>
              </p:cNvCxnSpPr>
              <p:nvPr/>
            </p:nvCxnSpPr>
            <p:spPr>
              <a:xfrm rot="10800000">
                <a:off x="4184875" y="2715578"/>
                <a:ext cx="0" cy="65790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17"/>
              <p:cNvCxnSpPr>
                <a:stCxn id="181" idx="0"/>
                <a:endCxn id="180" idx="4"/>
              </p:cNvCxnSpPr>
              <p:nvPr/>
            </p:nvCxnSpPr>
            <p:spPr>
              <a:xfrm rot="10800000">
                <a:off x="4184875" y="3561624"/>
                <a:ext cx="0" cy="65790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17"/>
              <p:cNvCxnSpPr/>
              <p:nvPr/>
            </p:nvCxnSpPr>
            <p:spPr>
              <a:xfrm>
                <a:off x="3580375" y="3044525"/>
                <a:ext cx="606600" cy="0"/>
              </a:xfrm>
              <a:prstGeom prst="straightConnector1">
                <a:avLst/>
              </a:prstGeom>
              <a:noFill/>
              <a:ln w="19050" cap="flat" cmpd="sng">
                <a:solidFill>
                  <a:schemeClr val="dk1"/>
                </a:solidFill>
                <a:prstDash val="solid"/>
                <a:round/>
                <a:headEnd type="none" w="med" len="med"/>
                <a:tailEnd type="none" w="med" len="med"/>
              </a:ln>
            </p:spPr>
          </p:cxnSp>
        </p:grpSp>
        <p:grpSp>
          <p:nvGrpSpPr>
            <p:cNvPr id="186" name="Google Shape;186;p17"/>
            <p:cNvGrpSpPr/>
            <p:nvPr/>
          </p:nvGrpSpPr>
          <p:grpSpPr>
            <a:xfrm>
              <a:off x="457201" y="1678127"/>
              <a:ext cx="3349272" cy="2732739"/>
              <a:chOff x="457201" y="1678127"/>
              <a:chExt cx="3349272" cy="2732739"/>
            </a:xfrm>
          </p:grpSpPr>
          <p:sp>
            <p:nvSpPr>
              <p:cNvPr id="187" name="Google Shape;187;p17"/>
              <p:cNvSpPr/>
              <p:nvPr/>
            </p:nvSpPr>
            <p:spPr>
              <a:xfrm>
                <a:off x="2449597" y="2640483"/>
                <a:ext cx="961547" cy="1768732"/>
              </a:xfrm>
              <a:custGeom>
                <a:avLst/>
                <a:gdLst/>
                <a:ahLst/>
                <a:cxnLst/>
                <a:rect l="l" t="t" r="r" b="b"/>
                <a:pathLst>
                  <a:path w="37886" h="69690" extrusionOk="0">
                    <a:moveTo>
                      <a:pt x="1" y="0"/>
                    </a:moveTo>
                    <a:lnTo>
                      <a:pt x="1" y="69690"/>
                    </a:lnTo>
                    <a:lnTo>
                      <a:pt x="37886" y="69690"/>
                    </a:lnTo>
                    <a:lnTo>
                      <a:pt x="37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3239453" y="3550836"/>
                <a:ext cx="68551" cy="755207"/>
              </a:xfrm>
              <a:custGeom>
                <a:avLst/>
                <a:gdLst/>
                <a:ahLst/>
                <a:cxnLst/>
                <a:rect l="l" t="t" r="r" b="b"/>
                <a:pathLst>
                  <a:path w="2701" h="29756" extrusionOk="0">
                    <a:moveTo>
                      <a:pt x="1367" y="0"/>
                    </a:moveTo>
                    <a:cubicBezTo>
                      <a:pt x="619" y="0"/>
                      <a:pt x="1" y="586"/>
                      <a:pt x="1" y="1334"/>
                    </a:cubicBezTo>
                    <a:lnTo>
                      <a:pt x="1" y="28390"/>
                    </a:lnTo>
                    <a:cubicBezTo>
                      <a:pt x="1" y="29138"/>
                      <a:pt x="619" y="29756"/>
                      <a:pt x="1367" y="29756"/>
                    </a:cubicBezTo>
                    <a:cubicBezTo>
                      <a:pt x="2115" y="29756"/>
                      <a:pt x="2700" y="29138"/>
                      <a:pt x="2700" y="28390"/>
                    </a:cubicBezTo>
                    <a:lnTo>
                      <a:pt x="2700" y="1334"/>
                    </a:lnTo>
                    <a:cubicBezTo>
                      <a:pt x="2700" y="586"/>
                      <a:pt x="2115" y="0"/>
                      <a:pt x="1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709748" y="2332625"/>
                <a:ext cx="2867306" cy="2078241"/>
              </a:xfrm>
              <a:custGeom>
                <a:avLst/>
                <a:gdLst/>
                <a:ahLst/>
                <a:cxnLst/>
                <a:rect l="l" t="t" r="r" b="b"/>
                <a:pathLst>
                  <a:path w="112975" h="81885" extrusionOk="0">
                    <a:moveTo>
                      <a:pt x="1" y="1"/>
                    </a:moveTo>
                    <a:lnTo>
                      <a:pt x="1" y="81885"/>
                    </a:lnTo>
                    <a:lnTo>
                      <a:pt x="112974" y="81885"/>
                    </a:lnTo>
                    <a:lnTo>
                      <a:pt x="112974"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17879" y="2640483"/>
                <a:ext cx="1477395" cy="1115882"/>
              </a:xfrm>
              <a:custGeom>
                <a:avLst/>
                <a:gdLst/>
                <a:ahLst/>
                <a:cxnLst/>
                <a:rect l="l" t="t" r="r" b="b"/>
                <a:pathLst>
                  <a:path w="58211" h="43967" extrusionOk="0">
                    <a:moveTo>
                      <a:pt x="0" y="0"/>
                    </a:moveTo>
                    <a:lnTo>
                      <a:pt x="0" y="43967"/>
                    </a:lnTo>
                    <a:lnTo>
                      <a:pt x="58210" y="43967"/>
                    </a:lnTo>
                    <a:lnTo>
                      <a:pt x="58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878944" y="2686700"/>
                <a:ext cx="1354429" cy="1023448"/>
              </a:xfrm>
              <a:custGeom>
                <a:avLst/>
                <a:gdLst/>
                <a:ahLst/>
                <a:cxnLst/>
                <a:rect l="l" t="t" r="r" b="b"/>
                <a:pathLst>
                  <a:path w="53366" h="40325" fill="none" extrusionOk="0">
                    <a:moveTo>
                      <a:pt x="1" y="0"/>
                    </a:moveTo>
                    <a:lnTo>
                      <a:pt x="53365" y="0"/>
                    </a:lnTo>
                    <a:lnTo>
                      <a:pt x="53365" y="40325"/>
                    </a:lnTo>
                    <a:lnTo>
                      <a:pt x="1" y="40325"/>
                    </a:lnTo>
                    <a:close/>
                  </a:path>
                </a:pathLst>
              </a:custGeom>
              <a:noFill/>
              <a:ln w="19050" cap="flat"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2535432" y="2743652"/>
                <a:ext cx="789876" cy="737873"/>
              </a:xfrm>
              <a:custGeom>
                <a:avLst/>
                <a:gdLst/>
                <a:ahLst/>
                <a:cxnLst/>
                <a:rect l="l" t="t" r="r" b="b"/>
                <a:pathLst>
                  <a:path w="31122" h="29073" extrusionOk="0">
                    <a:moveTo>
                      <a:pt x="1" y="0"/>
                    </a:moveTo>
                    <a:lnTo>
                      <a:pt x="1" y="29073"/>
                    </a:lnTo>
                    <a:lnTo>
                      <a:pt x="31122" y="29073"/>
                    </a:lnTo>
                    <a:lnTo>
                      <a:pt x="31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2570102" y="3550836"/>
                <a:ext cx="68526" cy="755207"/>
              </a:xfrm>
              <a:custGeom>
                <a:avLst/>
                <a:gdLst/>
                <a:ahLst/>
                <a:cxnLst/>
                <a:rect l="l" t="t" r="r" b="b"/>
                <a:pathLst>
                  <a:path w="2700" h="29756" extrusionOk="0">
                    <a:moveTo>
                      <a:pt x="1334" y="0"/>
                    </a:moveTo>
                    <a:cubicBezTo>
                      <a:pt x="586" y="0"/>
                      <a:pt x="0" y="586"/>
                      <a:pt x="0" y="1334"/>
                    </a:cubicBezTo>
                    <a:lnTo>
                      <a:pt x="0" y="28390"/>
                    </a:lnTo>
                    <a:cubicBezTo>
                      <a:pt x="0" y="29138"/>
                      <a:pt x="586" y="29756"/>
                      <a:pt x="1334" y="29756"/>
                    </a:cubicBezTo>
                    <a:cubicBezTo>
                      <a:pt x="2082" y="29756"/>
                      <a:pt x="2700" y="29138"/>
                      <a:pt x="2700" y="28390"/>
                    </a:cubicBezTo>
                    <a:lnTo>
                      <a:pt x="2700" y="1334"/>
                    </a:lnTo>
                    <a:cubicBezTo>
                      <a:pt x="2700" y="586"/>
                      <a:pt x="2082" y="0"/>
                      <a:pt x="1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2741773" y="3550836"/>
                <a:ext cx="68526" cy="755207"/>
              </a:xfrm>
              <a:custGeom>
                <a:avLst/>
                <a:gdLst/>
                <a:ahLst/>
                <a:cxnLst/>
                <a:rect l="l" t="t" r="r" b="b"/>
                <a:pathLst>
                  <a:path w="2700" h="29756" extrusionOk="0">
                    <a:moveTo>
                      <a:pt x="1334" y="0"/>
                    </a:moveTo>
                    <a:cubicBezTo>
                      <a:pt x="586" y="0"/>
                      <a:pt x="1" y="586"/>
                      <a:pt x="1" y="1334"/>
                    </a:cubicBezTo>
                    <a:lnTo>
                      <a:pt x="1" y="28390"/>
                    </a:lnTo>
                    <a:cubicBezTo>
                      <a:pt x="1" y="29138"/>
                      <a:pt x="586" y="29756"/>
                      <a:pt x="1334" y="29756"/>
                    </a:cubicBezTo>
                    <a:cubicBezTo>
                      <a:pt x="2082" y="29756"/>
                      <a:pt x="2700" y="29138"/>
                      <a:pt x="2700" y="28390"/>
                    </a:cubicBezTo>
                    <a:lnTo>
                      <a:pt x="2700" y="1334"/>
                    </a:lnTo>
                    <a:cubicBezTo>
                      <a:pt x="2700" y="586"/>
                      <a:pt x="2082" y="0"/>
                      <a:pt x="1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2896110" y="3550836"/>
                <a:ext cx="68526" cy="755207"/>
              </a:xfrm>
              <a:custGeom>
                <a:avLst/>
                <a:gdLst/>
                <a:ahLst/>
                <a:cxnLst/>
                <a:rect l="l" t="t" r="r" b="b"/>
                <a:pathLst>
                  <a:path w="2700" h="29756" extrusionOk="0">
                    <a:moveTo>
                      <a:pt x="1367" y="0"/>
                    </a:moveTo>
                    <a:cubicBezTo>
                      <a:pt x="619" y="0"/>
                      <a:pt x="1" y="586"/>
                      <a:pt x="1" y="1334"/>
                    </a:cubicBezTo>
                    <a:lnTo>
                      <a:pt x="1" y="28390"/>
                    </a:lnTo>
                    <a:cubicBezTo>
                      <a:pt x="1" y="29138"/>
                      <a:pt x="619" y="29756"/>
                      <a:pt x="1367" y="29756"/>
                    </a:cubicBezTo>
                    <a:cubicBezTo>
                      <a:pt x="2082" y="29756"/>
                      <a:pt x="2700" y="29138"/>
                      <a:pt x="2700" y="28390"/>
                    </a:cubicBezTo>
                    <a:lnTo>
                      <a:pt x="2700" y="1334"/>
                    </a:lnTo>
                    <a:cubicBezTo>
                      <a:pt x="2700" y="586"/>
                      <a:pt x="2082" y="0"/>
                      <a:pt x="1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067782" y="3550836"/>
                <a:ext cx="68526" cy="755207"/>
              </a:xfrm>
              <a:custGeom>
                <a:avLst/>
                <a:gdLst/>
                <a:ahLst/>
                <a:cxnLst/>
                <a:rect l="l" t="t" r="r" b="b"/>
                <a:pathLst>
                  <a:path w="2700" h="29756" extrusionOk="0">
                    <a:moveTo>
                      <a:pt x="1367" y="0"/>
                    </a:moveTo>
                    <a:cubicBezTo>
                      <a:pt x="619" y="0"/>
                      <a:pt x="1" y="586"/>
                      <a:pt x="1" y="1334"/>
                    </a:cubicBezTo>
                    <a:lnTo>
                      <a:pt x="1" y="28390"/>
                    </a:lnTo>
                    <a:cubicBezTo>
                      <a:pt x="1" y="29138"/>
                      <a:pt x="619" y="29756"/>
                      <a:pt x="1367" y="29756"/>
                    </a:cubicBezTo>
                    <a:cubicBezTo>
                      <a:pt x="2115" y="29756"/>
                      <a:pt x="2700" y="29138"/>
                      <a:pt x="2700" y="28390"/>
                    </a:cubicBezTo>
                    <a:lnTo>
                      <a:pt x="2700" y="1334"/>
                    </a:lnTo>
                    <a:cubicBezTo>
                      <a:pt x="2700" y="586"/>
                      <a:pt x="2115" y="0"/>
                      <a:pt x="1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764225" y="3653167"/>
                <a:ext cx="1614396" cy="360701"/>
              </a:xfrm>
              <a:custGeom>
                <a:avLst/>
                <a:gdLst/>
                <a:ahLst/>
                <a:cxnLst/>
                <a:rect l="l" t="t" r="r" b="b"/>
                <a:pathLst>
                  <a:path w="63609" h="14212" extrusionOk="0">
                    <a:moveTo>
                      <a:pt x="1" y="1"/>
                    </a:moveTo>
                    <a:lnTo>
                      <a:pt x="1" y="14212"/>
                    </a:lnTo>
                    <a:lnTo>
                      <a:pt x="63609" y="14212"/>
                    </a:lnTo>
                    <a:lnTo>
                      <a:pt x="63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07981"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968916" y="3653167"/>
                <a:ext cx="63577" cy="360701"/>
              </a:xfrm>
              <a:custGeom>
                <a:avLst/>
                <a:gdLst/>
                <a:ahLst/>
                <a:cxnLst/>
                <a:rect l="l" t="t" r="r" b="b"/>
                <a:pathLst>
                  <a:path w="2505" h="14212" extrusionOk="0">
                    <a:moveTo>
                      <a:pt x="0" y="1"/>
                    </a:moveTo>
                    <a:lnTo>
                      <a:pt x="0" y="14212"/>
                    </a:lnTo>
                    <a:lnTo>
                      <a:pt x="2504" y="14212"/>
                    </a:lnTo>
                    <a:lnTo>
                      <a:pt x="2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1129040"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1289976" y="3653167"/>
                <a:ext cx="64414" cy="360701"/>
              </a:xfrm>
              <a:custGeom>
                <a:avLst/>
                <a:gdLst/>
                <a:ahLst/>
                <a:cxnLst/>
                <a:rect l="l" t="t" r="r" b="b"/>
                <a:pathLst>
                  <a:path w="2538" h="14212" extrusionOk="0">
                    <a:moveTo>
                      <a:pt x="1" y="1"/>
                    </a:moveTo>
                    <a:lnTo>
                      <a:pt x="1"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1450912" y="3653167"/>
                <a:ext cx="64414" cy="360701"/>
              </a:xfrm>
              <a:custGeom>
                <a:avLst/>
                <a:gdLst/>
                <a:ahLst/>
                <a:cxnLst/>
                <a:rect l="l" t="t" r="r" b="b"/>
                <a:pathLst>
                  <a:path w="2538" h="14212" extrusionOk="0">
                    <a:moveTo>
                      <a:pt x="1" y="1"/>
                    </a:moveTo>
                    <a:lnTo>
                      <a:pt x="1"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1611035" y="3653167"/>
                <a:ext cx="64414" cy="360701"/>
              </a:xfrm>
              <a:custGeom>
                <a:avLst/>
                <a:gdLst/>
                <a:ahLst/>
                <a:cxnLst/>
                <a:rect l="l" t="t" r="r" b="b"/>
                <a:pathLst>
                  <a:path w="2538" h="14212" extrusionOk="0">
                    <a:moveTo>
                      <a:pt x="1" y="1"/>
                    </a:moveTo>
                    <a:lnTo>
                      <a:pt x="1"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1771996"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932932"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2093056"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2253991" y="3653167"/>
                <a:ext cx="64389" cy="360701"/>
              </a:xfrm>
              <a:custGeom>
                <a:avLst/>
                <a:gdLst/>
                <a:ahLst/>
                <a:cxnLst/>
                <a:rect l="l" t="t" r="r" b="b"/>
                <a:pathLst>
                  <a:path w="2537" h="14212" extrusionOk="0">
                    <a:moveTo>
                      <a:pt x="0" y="1"/>
                    </a:moveTo>
                    <a:lnTo>
                      <a:pt x="0" y="14212"/>
                    </a:lnTo>
                    <a:lnTo>
                      <a:pt x="2537" y="14212"/>
                    </a:lnTo>
                    <a:lnTo>
                      <a:pt x="2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457201" y="1901800"/>
                <a:ext cx="3349272" cy="686707"/>
              </a:xfrm>
              <a:custGeom>
                <a:avLst/>
                <a:gdLst/>
                <a:ahLst/>
                <a:cxnLst/>
                <a:rect l="l" t="t" r="r" b="b"/>
                <a:pathLst>
                  <a:path w="131965" h="27057" extrusionOk="0">
                    <a:moveTo>
                      <a:pt x="8033" y="0"/>
                    </a:moveTo>
                    <a:lnTo>
                      <a:pt x="0" y="27057"/>
                    </a:lnTo>
                    <a:lnTo>
                      <a:pt x="131965" y="27057"/>
                    </a:lnTo>
                    <a:lnTo>
                      <a:pt x="125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663542" y="1678127"/>
                <a:ext cx="2971262" cy="223699"/>
              </a:xfrm>
              <a:custGeom>
                <a:avLst/>
                <a:gdLst/>
                <a:ahLst/>
                <a:cxnLst/>
                <a:rect l="l" t="t" r="r" b="b"/>
                <a:pathLst>
                  <a:path w="117071" h="8814" extrusionOk="0">
                    <a:moveTo>
                      <a:pt x="0" y="1"/>
                    </a:moveTo>
                    <a:lnTo>
                      <a:pt x="0" y="8813"/>
                    </a:lnTo>
                    <a:lnTo>
                      <a:pt x="117071" y="8813"/>
                    </a:lnTo>
                    <a:lnTo>
                      <a:pt x="11707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1361776" y="2978874"/>
                <a:ext cx="313671" cy="313646"/>
              </a:xfrm>
              <a:custGeom>
                <a:avLst/>
                <a:gdLst/>
                <a:ahLst/>
                <a:cxnLst/>
                <a:rect l="l" t="t" r="r" b="b"/>
                <a:pathLst>
                  <a:path w="12359" h="12358" fill="none" extrusionOk="0">
                    <a:moveTo>
                      <a:pt x="1" y="12358"/>
                    </a:moveTo>
                    <a:lnTo>
                      <a:pt x="12358" y="0"/>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1566468" y="3132397"/>
                <a:ext cx="101545" cy="102358"/>
              </a:xfrm>
              <a:custGeom>
                <a:avLst/>
                <a:gdLst/>
                <a:ahLst/>
                <a:cxnLst/>
                <a:rect l="l" t="t" r="r" b="b"/>
                <a:pathLst>
                  <a:path w="4001" h="4033" fill="none" extrusionOk="0">
                    <a:moveTo>
                      <a:pt x="1" y="4032"/>
                    </a:moveTo>
                    <a:lnTo>
                      <a:pt x="4001" y="0"/>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1464135" y="2941743"/>
                <a:ext cx="131240" cy="132078"/>
              </a:xfrm>
              <a:custGeom>
                <a:avLst/>
                <a:gdLst/>
                <a:ahLst/>
                <a:cxnLst/>
                <a:rect l="l" t="t" r="r" b="b"/>
                <a:pathLst>
                  <a:path w="5171" h="5204" fill="none" extrusionOk="0">
                    <a:moveTo>
                      <a:pt x="0" y="5203"/>
                    </a:moveTo>
                    <a:lnTo>
                      <a:pt x="5171" y="0"/>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2764057" y="3037476"/>
                <a:ext cx="314484" cy="313646"/>
              </a:xfrm>
              <a:custGeom>
                <a:avLst/>
                <a:gdLst/>
                <a:ahLst/>
                <a:cxnLst/>
                <a:rect l="l" t="t" r="r" b="b"/>
                <a:pathLst>
                  <a:path w="12391" h="12358" fill="none" extrusionOk="0">
                    <a:moveTo>
                      <a:pt x="1" y="12358"/>
                    </a:moveTo>
                    <a:lnTo>
                      <a:pt x="12391" y="0"/>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2968748" y="3190161"/>
                <a:ext cx="102358" cy="102358"/>
              </a:xfrm>
              <a:custGeom>
                <a:avLst/>
                <a:gdLst/>
                <a:ahLst/>
                <a:cxnLst/>
                <a:rect l="l" t="t" r="r" b="b"/>
                <a:pathLst>
                  <a:path w="4033" h="4033" fill="none" extrusionOk="0">
                    <a:moveTo>
                      <a:pt x="0" y="4033"/>
                    </a:moveTo>
                    <a:lnTo>
                      <a:pt x="4033" y="0"/>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2866415" y="3000320"/>
                <a:ext cx="131240" cy="132103"/>
              </a:xfrm>
              <a:custGeom>
                <a:avLst/>
                <a:gdLst/>
                <a:ahLst/>
                <a:cxnLst/>
                <a:rect l="l" t="t" r="r" b="b"/>
                <a:pathLst>
                  <a:path w="5171" h="5205" fill="none" extrusionOk="0">
                    <a:moveTo>
                      <a:pt x="0" y="5204"/>
                    </a:moveTo>
                    <a:lnTo>
                      <a:pt x="5171" y="1"/>
                    </a:lnTo>
                  </a:path>
                </a:pathLst>
              </a:custGeom>
              <a:noFill/>
              <a:ln w="19050" cap="rnd" cmpd="sng">
                <a:solidFill>
                  <a:schemeClr val="dk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698135" y="2584368"/>
                <a:ext cx="2890465" cy="292175"/>
              </a:xfrm>
              <a:custGeom>
                <a:avLst/>
                <a:gdLst/>
                <a:ahLst/>
                <a:cxnLst/>
                <a:rect l="l" t="t" r="r" b="b"/>
                <a:pathLst>
                  <a:path w="112975" h="11512" extrusionOk="0">
                    <a:moveTo>
                      <a:pt x="1" y="0"/>
                    </a:moveTo>
                    <a:lnTo>
                      <a:pt x="1" y="11512"/>
                    </a:lnTo>
                    <a:lnTo>
                      <a:pt x="112974" y="11512"/>
                    </a:lnTo>
                    <a:lnTo>
                      <a:pt x="112974" y="0"/>
                    </a:lnTo>
                    <a:close/>
                  </a:path>
                </a:pathLst>
              </a:custGeom>
              <a:solidFill>
                <a:srgbClr val="7E0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778260" y="3294244"/>
                <a:ext cx="753558" cy="367223"/>
              </a:xfrm>
              <a:custGeom>
                <a:avLst/>
                <a:gdLst/>
                <a:ahLst/>
                <a:cxnLst/>
                <a:rect l="l" t="t" r="r" b="b"/>
                <a:pathLst>
                  <a:path w="29691" h="14469" extrusionOk="0">
                    <a:moveTo>
                      <a:pt x="12494" y="1"/>
                    </a:moveTo>
                    <a:cubicBezTo>
                      <a:pt x="11736" y="1"/>
                      <a:pt x="10982" y="228"/>
                      <a:pt x="10407" y="712"/>
                    </a:cubicBezTo>
                    <a:cubicBezTo>
                      <a:pt x="8716" y="2078"/>
                      <a:pt x="8521" y="4712"/>
                      <a:pt x="9399" y="6696"/>
                    </a:cubicBezTo>
                    <a:cubicBezTo>
                      <a:pt x="8461" y="5786"/>
                      <a:pt x="7290" y="4806"/>
                      <a:pt x="6064" y="4806"/>
                    </a:cubicBezTo>
                    <a:cubicBezTo>
                      <a:pt x="5844" y="4806"/>
                      <a:pt x="5621" y="4838"/>
                      <a:pt x="5399" y="4907"/>
                    </a:cubicBezTo>
                    <a:cubicBezTo>
                      <a:pt x="4325" y="5233"/>
                      <a:pt x="3675" y="6371"/>
                      <a:pt x="3578" y="7509"/>
                    </a:cubicBezTo>
                    <a:cubicBezTo>
                      <a:pt x="3480" y="8615"/>
                      <a:pt x="3805" y="9720"/>
                      <a:pt x="4130" y="10793"/>
                    </a:cubicBezTo>
                    <a:cubicBezTo>
                      <a:pt x="3708" y="10354"/>
                      <a:pt x="3106" y="10135"/>
                      <a:pt x="2500" y="10135"/>
                    </a:cubicBezTo>
                    <a:cubicBezTo>
                      <a:pt x="1895" y="10135"/>
                      <a:pt x="1285" y="10354"/>
                      <a:pt x="846" y="10793"/>
                    </a:cubicBezTo>
                    <a:cubicBezTo>
                      <a:pt x="0" y="11639"/>
                      <a:pt x="0" y="13200"/>
                      <a:pt x="878" y="14045"/>
                    </a:cubicBezTo>
                    <a:lnTo>
                      <a:pt x="28650" y="14468"/>
                    </a:lnTo>
                    <a:cubicBezTo>
                      <a:pt x="29398" y="14013"/>
                      <a:pt x="29691" y="13005"/>
                      <a:pt x="29366" y="12192"/>
                    </a:cubicBezTo>
                    <a:cubicBezTo>
                      <a:pt x="29073" y="11554"/>
                      <a:pt x="28368" y="11155"/>
                      <a:pt x="27676" y="11155"/>
                    </a:cubicBezTo>
                    <a:cubicBezTo>
                      <a:pt x="27521" y="11155"/>
                      <a:pt x="27368" y="11175"/>
                      <a:pt x="27219" y="11216"/>
                    </a:cubicBezTo>
                    <a:cubicBezTo>
                      <a:pt x="27967" y="10371"/>
                      <a:pt x="28227" y="9070"/>
                      <a:pt x="27610" y="8127"/>
                    </a:cubicBezTo>
                    <a:cubicBezTo>
                      <a:pt x="27276" y="7636"/>
                      <a:pt x="26660" y="7362"/>
                      <a:pt x="26070" y="7362"/>
                    </a:cubicBezTo>
                    <a:cubicBezTo>
                      <a:pt x="25566" y="7362"/>
                      <a:pt x="25083" y="7562"/>
                      <a:pt x="24813" y="7997"/>
                    </a:cubicBezTo>
                    <a:cubicBezTo>
                      <a:pt x="25236" y="7184"/>
                      <a:pt x="25528" y="6306"/>
                      <a:pt x="25593" y="5395"/>
                    </a:cubicBezTo>
                    <a:cubicBezTo>
                      <a:pt x="25626" y="4907"/>
                      <a:pt x="25626" y="4387"/>
                      <a:pt x="25366" y="3964"/>
                    </a:cubicBezTo>
                    <a:cubicBezTo>
                      <a:pt x="25066" y="3430"/>
                      <a:pt x="24458" y="3176"/>
                      <a:pt x="23827" y="3176"/>
                    </a:cubicBezTo>
                    <a:cubicBezTo>
                      <a:pt x="23498" y="3176"/>
                      <a:pt x="23162" y="3245"/>
                      <a:pt x="22862" y="3379"/>
                    </a:cubicBezTo>
                    <a:cubicBezTo>
                      <a:pt x="22016" y="3769"/>
                      <a:pt x="21398" y="4550"/>
                      <a:pt x="20813" y="5298"/>
                    </a:cubicBezTo>
                    <a:cubicBezTo>
                      <a:pt x="21821" y="3932"/>
                      <a:pt x="21366" y="1720"/>
                      <a:pt x="19902" y="875"/>
                    </a:cubicBezTo>
                    <a:cubicBezTo>
                      <a:pt x="19460" y="610"/>
                      <a:pt x="18956" y="487"/>
                      <a:pt x="18448" y="487"/>
                    </a:cubicBezTo>
                    <a:cubicBezTo>
                      <a:pt x="17276" y="487"/>
                      <a:pt x="16086" y="1142"/>
                      <a:pt x="15610" y="2208"/>
                    </a:cubicBezTo>
                    <a:cubicBezTo>
                      <a:pt x="15355" y="806"/>
                      <a:pt x="13920" y="1"/>
                      <a:pt x="12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1042367" y="3447565"/>
                <a:ext cx="430039" cy="208928"/>
              </a:xfrm>
              <a:custGeom>
                <a:avLst/>
                <a:gdLst/>
                <a:ahLst/>
                <a:cxnLst/>
                <a:rect l="l" t="t" r="r" b="b"/>
                <a:pathLst>
                  <a:path w="16944" h="8232" extrusionOk="0">
                    <a:moveTo>
                      <a:pt x="7116" y="1"/>
                    </a:moveTo>
                    <a:cubicBezTo>
                      <a:pt x="6685" y="1"/>
                      <a:pt x="6254" y="127"/>
                      <a:pt x="5919" y="395"/>
                    </a:cubicBezTo>
                    <a:cubicBezTo>
                      <a:pt x="4976" y="1208"/>
                      <a:pt x="4846" y="2704"/>
                      <a:pt x="5366" y="3809"/>
                    </a:cubicBezTo>
                    <a:cubicBezTo>
                      <a:pt x="4814" y="3312"/>
                      <a:pt x="4144" y="2744"/>
                      <a:pt x="3456" y="2744"/>
                    </a:cubicBezTo>
                    <a:cubicBezTo>
                      <a:pt x="3335" y="2744"/>
                      <a:pt x="3212" y="2762"/>
                      <a:pt x="3090" y="2801"/>
                    </a:cubicBezTo>
                    <a:cubicBezTo>
                      <a:pt x="2472" y="2996"/>
                      <a:pt x="2114" y="3647"/>
                      <a:pt x="2049" y="4265"/>
                    </a:cubicBezTo>
                    <a:cubicBezTo>
                      <a:pt x="1984" y="4915"/>
                      <a:pt x="2179" y="5533"/>
                      <a:pt x="2342" y="6151"/>
                    </a:cubicBezTo>
                    <a:cubicBezTo>
                      <a:pt x="2098" y="5907"/>
                      <a:pt x="1757" y="5785"/>
                      <a:pt x="1415" y="5785"/>
                    </a:cubicBezTo>
                    <a:cubicBezTo>
                      <a:pt x="1074" y="5785"/>
                      <a:pt x="732" y="5907"/>
                      <a:pt x="488" y="6151"/>
                    </a:cubicBezTo>
                    <a:cubicBezTo>
                      <a:pt x="1" y="6639"/>
                      <a:pt x="1" y="7517"/>
                      <a:pt x="488" y="8004"/>
                    </a:cubicBezTo>
                    <a:lnTo>
                      <a:pt x="16358" y="8232"/>
                    </a:lnTo>
                    <a:cubicBezTo>
                      <a:pt x="16748" y="8004"/>
                      <a:pt x="16943" y="7419"/>
                      <a:pt x="16748" y="6964"/>
                    </a:cubicBezTo>
                    <a:cubicBezTo>
                      <a:pt x="16593" y="6601"/>
                      <a:pt x="16210" y="6362"/>
                      <a:pt x="15815" y="6362"/>
                    </a:cubicBezTo>
                    <a:cubicBezTo>
                      <a:pt x="15714" y="6362"/>
                      <a:pt x="15612" y="6378"/>
                      <a:pt x="15513" y="6411"/>
                    </a:cubicBezTo>
                    <a:cubicBezTo>
                      <a:pt x="15935" y="5923"/>
                      <a:pt x="16098" y="5175"/>
                      <a:pt x="15740" y="4655"/>
                    </a:cubicBezTo>
                    <a:cubicBezTo>
                      <a:pt x="15563" y="4354"/>
                      <a:pt x="15213" y="4188"/>
                      <a:pt x="14873" y="4188"/>
                    </a:cubicBezTo>
                    <a:cubicBezTo>
                      <a:pt x="14588" y="4188"/>
                      <a:pt x="14310" y="4305"/>
                      <a:pt x="14147" y="4557"/>
                    </a:cubicBezTo>
                    <a:cubicBezTo>
                      <a:pt x="14407" y="4102"/>
                      <a:pt x="14569" y="3582"/>
                      <a:pt x="14602" y="3061"/>
                    </a:cubicBezTo>
                    <a:cubicBezTo>
                      <a:pt x="14634" y="2801"/>
                      <a:pt x="14602" y="2509"/>
                      <a:pt x="14472" y="2281"/>
                    </a:cubicBezTo>
                    <a:cubicBezTo>
                      <a:pt x="14300" y="1959"/>
                      <a:pt x="13943" y="1821"/>
                      <a:pt x="13580" y="1821"/>
                    </a:cubicBezTo>
                    <a:cubicBezTo>
                      <a:pt x="13394" y="1821"/>
                      <a:pt x="13206" y="1857"/>
                      <a:pt x="13041" y="1923"/>
                    </a:cubicBezTo>
                    <a:cubicBezTo>
                      <a:pt x="12553" y="2151"/>
                      <a:pt x="12196" y="2606"/>
                      <a:pt x="11870" y="3029"/>
                    </a:cubicBezTo>
                    <a:cubicBezTo>
                      <a:pt x="12456" y="2248"/>
                      <a:pt x="12196" y="980"/>
                      <a:pt x="11350" y="492"/>
                    </a:cubicBezTo>
                    <a:cubicBezTo>
                      <a:pt x="11108" y="347"/>
                      <a:pt x="10829" y="280"/>
                      <a:pt x="10546" y="280"/>
                    </a:cubicBezTo>
                    <a:cubicBezTo>
                      <a:pt x="9877" y="280"/>
                      <a:pt x="9185" y="656"/>
                      <a:pt x="8911" y="1273"/>
                    </a:cubicBezTo>
                    <a:cubicBezTo>
                      <a:pt x="8762" y="461"/>
                      <a:pt x="7939" y="1"/>
                      <a:pt x="7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485145" y="1897384"/>
                <a:ext cx="3321300" cy="687000"/>
              </a:xfrm>
              <a:prstGeom prst="trapezoid">
                <a:avLst>
                  <a:gd name="adj"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7"/>
              <p:cNvCxnSpPr/>
              <p:nvPr/>
            </p:nvCxnSpPr>
            <p:spPr>
              <a:xfrm rot="10800000" flipH="1">
                <a:off x="875111" y="1898499"/>
                <a:ext cx="150300" cy="684600"/>
              </a:xfrm>
              <a:prstGeom prst="straightConnector1">
                <a:avLst/>
              </a:prstGeom>
              <a:noFill/>
              <a:ln w="19050" cap="flat" cmpd="sng">
                <a:solidFill>
                  <a:schemeClr val="dk1"/>
                </a:solidFill>
                <a:prstDash val="solid"/>
                <a:round/>
                <a:headEnd type="none" w="med" len="med"/>
                <a:tailEnd type="none" w="med" len="med"/>
              </a:ln>
            </p:spPr>
          </p:cxnSp>
          <p:cxnSp>
            <p:nvCxnSpPr>
              <p:cNvPr id="221" name="Google Shape;221;p17"/>
              <p:cNvCxnSpPr/>
              <p:nvPr/>
            </p:nvCxnSpPr>
            <p:spPr>
              <a:xfrm rot="10800000" flipH="1">
                <a:off x="1284215" y="1895734"/>
                <a:ext cx="106500" cy="678000"/>
              </a:xfrm>
              <a:prstGeom prst="straightConnector1">
                <a:avLst/>
              </a:prstGeom>
              <a:noFill/>
              <a:ln w="19050" cap="flat" cmpd="sng">
                <a:solidFill>
                  <a:schemeClr val="dk1"/>
                </a:solidFill>
                <a:prstDash val="solid"/>
                <a:round/>
                <a:headEnd type="none" w="med" len="med"/>
                <a:tailEnd type="none" w="med" len="med"/>
              </a:ln>
            </p:spPr>
          </p:cxnSp>
          <p:cxnSp>
            <p:nvCxnSpPr>
              <p:cNvPr id="222" name="Google Shape;222;p17"/>
              <p:cNvCxnSpPr/>
              <p:nvPr/>
            </p:nvCxnSpPr>
            <p:spPr>
              <a:xfrm rot="10800000" flipH="1">
                <a:off x="1344061" y="1897242"/>
                <a:ext cx="98700" cy="68040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17"/>
              <p:cNvCxnSpPr/>
              <p:nvPr/>
            </p:nvCxnSpPr>
            <p:spPr>
              <a:xfrm rot="10800000" flipH="1">
                <a:off x="931633" y="1898640"/>
                <a:ext cx="146700" cy="6855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17"/>
              <p:cNvCxnSpPr/>
              <p:nvPr/>
            </p:nvCxnSpPr>
            <p:spPr>
              <a:xfrm flipH="1">
                <a:off x="1688800" y="1897207"/>
                <a:ext cx="65100" cy="69210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17"/>
              <p:cNvCxnSpPr/>
              <p:nvPr/>
            </p:nvCxnSpPr>
            <p:spPr>
              <a:xfrm flipH="1">
                <a:off x="1749830" y="1899821"/>
                <a:ext cx="56100" cy="675300"/>
              </a:xfrm>
              <a:prstGeom prst="straightConnector1">
                <a:avLst/>
              </a:prstGeom>
              <a:noFill/>
              <a:ln w="19050" cap="flat" cmpd="sng">
                <a:solidFill>
                  <a:schemeClr val="dk1"/>
                </a:solidFill>
                <a:prstDash val="solid"/>
                <a:round/>
                <a:headEnd type="none" w="med" len="med"/>
                <a:tailEnd type="none" w="med" len="med"/>
              </a:ln>
            </p:spPr>
          </p:cxnSp>
          <p:cxnSp>
            <p:nvCxnSpPr>
              <p:cNvPr id="226" name="Google Shape;226;p17"/>
              <p:cNvCxnSpPr/>
              <p:nvPr/>
            </p:nvCxnSpPr>
            <p:spPr>
              <a:xfrm flipH="1">
                <a:off x="2101682" y="1902409"/>
                <a:ext cx="16500" cy="6816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17"/>
              <p:cNvCxnSpPr/>
              <p:nvPr/>
            </p:nvCxnSpPr>
            <p:spPr>
              <a:xfrm flipH="1">
                <a:off x="2156922" y="1902409"/>
                <a:ext cx="16500" cy="68160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17"/>
              <p:cNvCxnSpPr/>
              <p:nvPr/>
            </p:nvCxnSpPr>
            <p:spPr>
              <a:xfrm>
                <a:off x="2483784" y="1903729"/>
                <a:ext cx="25800" cy="67920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17"/>
              <p:cNvCxnSpPr/>
              <p:nvPr/>
            </p:nvCxnSpPr>
            <p:spPr>
              <a:xfrm>
                <a:off x="2538427" y="1901115"/>
                <a:ext cx="31500" cy="68820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17"/>
              <p:cNvCxnSpPr/>
              <p:nvPr/>
            </p:nvCxnSpPr>
            <p:spPr>
              <a:xfrm>
                <a:off x="2851974" y="1902409"/>
                <a:ext cx="68700" cy="68550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17"/>
              <p:cNvCxnSpPr/>
              <p:nvPr/>
            </p:nvCxnSpPr>
            <p:spPr>
              <a:xfrm>
                <a:off x="2904003" y="1898501"/>
                <a:ext cx="76800" cy="684300"/>
              </a:xfrm>
              <a:prstGeom prst="straightConnector1">
                <a:avLst/>
              </a:prstGeom>
              <a:noFill/>
              <a:ln w="19050" cap="flat" cmpd="sng">
                <a:solidFill>
                  <a:schemeClr val="dk1"/>
                </a:solidFill>
                <a:prstDash val="solid"/>
                <a:round/>
                <a:headEnd type="none" w="med" len="med"/>
                <a:tailEnd type="none" w="med" len="med"/>
              </a:ln>
            </p:spPr>
          </p:cxnSp>
          <p:cxnSp>
            <p:nvCxnSpPr>
              <p:cNvPr id="232" name="Google Shape;232;p17"/>
              <p:cNvCxnSpPr/>
              <p:nvPr/>
            </p:nvCxnSpPr>
            <p:spPr>
              <a:xfrm>
                <a:off x="3216256" y="1899821"/>
                <a:ext cx="115800" cy="68310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17"/>
              <p:cNvCxnSpPr/>
              <p:nvPr/>
            </p:nvCxnSpPr>
            <p:spPr>
              <a:xfrm>
                <a:off x="3272194" y="1901115"/>
                <a:ext cx="118200" cy="688200"/>
              </a:xfrm>
              <a:prstGeom prst="straightConnector1">
                <a:avLst/>
              </a:prstGeom>
              <a:noFill/>
              <a:ln w="19050" cap="flat" cmpd="sng">
                <a:solidFill>
                  <a:schemeClr val="dk1"/>
                </a:solidFill>
                <a:prstDash val="solid"/>
                <a:round/>
                <a:headEnd type="none" w="med" len="med"/>
                <a:tailEnd type="none" w="med" len="med"/>
              </a:ln>
            </p:spPr>
          </p:cxnSp>
          <p:cxnSp>
            <p:nvCxnSpPr>
              <p:cNvPr id="234" name="Google Shape;234;p17"/>
              <p:cNvCxnSpPr/>
              <p:nvPr/>
            </p:nvCxnSpPr>
            <p:spPr>
              <a:xfrm>
                <a:off x="603772" y="2106667"/>
                <a:ext cx="3093900" cy="0"/>
              </a:xfrm>
              <a:prstGeom prst="straightConnector1">
                <a:avLst/>
              </a:prstGeom>
              <a:noFill/>
              <a:ln w="19050" cap="flat" cmpd="sng">
                <a:solidFill>
                  <a:schemeClr val="dk1"/>
                </a:solidFill>
                <a:prstDash val="solid"/>
                <a:round/>
                <a:headEnd type="none" w="med" len="med"/>
                <a:tailEnd type="none" w="med" len="med"/>
              </a:ln>
            </p:spPr>
          </p:cxnSp>
          <p:cxnSp>
            <p:nvCxnSpPr>
              <p:cNvPr id="235" name="Google Shape;235;p17"/>
              <p:cNvCxnSpPr/>
              <p:nvPr/>
            </p:nvCxnSpPr>
            <p:spPr>
              <a:xfrm>
                <a:off x="546539" y="2338259"/>
                <a:ext cx="31956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sp>
        <p:nvSpPr>
          <p:cNvPr id="241" name="Google Shape;241;p18"/>
          <p:cNvSpPr txBox="1"/>
          <p:nvPr/>
        </p:nvSpPr>
        <p:spPr>
          <a:xfrm>
            <a:off x="1519189" y="2948503"/>
            <a:ext cx="17163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42" name="Google Shape;242;p18"/>
          <p:cNvSpPr txBox="1"/>
          <p:nvPr/>
        </p:nvSpPr>
        <p:spPr>
          <a:xfrm>
            <a:off x="699300" y="1860550"/>
            <a:ext cx="7745400" cy="103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WB has released some movies recently. However, currently we do not have enough movie reviews on the movies review website so we are not sure about how our audience react to the movie. However, there are a lot of reviews posted on the social media (Twitter, Facebook, etc.) and we have already scrapped these reviews. We want to DS team to help us build models to predict audience sentiment. </a:t>
            </a:r>
            <a:endParaRPr sz="1200">
              <a:solidFill>
                <a:schemeClr val="dk1"/>
              </a:solidFill>
              <a:latin typeface="Roboto"/>
              <a:ea typeface="Roboto"/>
              <a:cs typeface="Roboto"/>
              <a:sym typeface="Roboto"/>
            </a:endParaRPr>
          </a:p>
        </p:txBody>
      </p:sp>
      <p:sp>
        <p:nvSpPr>
          <p:cNvPr id="243" name="Google Shape;243;p18"/>
          <p:cNvSpPr txBox="1"/>
          <p:nvPr/>
        </p:nvSpPr>
        <p:spPr>
          <a:xfrm>
            <a:off x="724275" y="1027600"/>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Data Scientist Team at Warner Brothers</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44" name="Google Shape;244;p18"/>
          <p:cNvSpPr txBox="1"/>
          <p:nvPr/>
        </p:nvSpPr>
        <p:spPr>
          <a:xfrm>
            <a:off x="699300" y="1565675"/>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Task 1 </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45" name="Google Shape;245;p18"/>
          <p:cNvSpPr txBox="1"/>
          <p:nvPr/>
        </p:nvSpPr>
        <p:spPr>
          <a:xfrm>
            <a:off x="699300" y="2984463"/>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Task 2</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46" name="Google Shape;246;p18"/>
          <p:cNvSpPr txBox="1"/>
          <p:nvPr/>
        </p:nvSpPr>
        <p:spPr>
          <a:xfrm>
            <a:off x="699300" y="3265450"/>
            <a:ext cx="7745400" cy="1031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latin typeface="Roboto"/>
                <a:ea typeface="Roboto"/>
                <a:cs typeface="Roboto"/>
                <a:sym typeface="Roboto"/>
              </a:rPr>
              <a:t>Topic models can help us analyze the movies that are discussed by our audience. By doing topic modeling, we know the hot topics about movies, which are useful to our marketing strategies. By analyzing these topic, we can make better decision on future movie topics.  Besides, we can classify the reviews by different topics. Then users can easily find the reviews of the topics that they are interested in. </a:t>
            </a:r>
            <a:endParaRPr sz="12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p:nvPr/>
        </p:nvSpPr>
        <p:spPr>
          <a:xfrm>
            <a:off x="1432475" y="2766875"/>
            <a:ext cx="2870700" cy="152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2437475" y="1726850"/>
            <a:ext cx="860700" cy="860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19"/>
          <p:cNvCxnSpPr>
            <a:stCxn id="252" idx="4"/>
            <a:endCxn id="251" idx="0"/>
          </p:cNvCxnSpPr>
          <p:nvPr/>
        </p:nvCxnSpPr>
        <p:spPr>
          <a:xfrm>
            <a:off x="2867825" y="2587550"/>
            <a:ext cx="0" cy="179400"/>
          </a:xfrm>
          <a:prstGeom prst="straightConnector1">
            <a:avLst/>
          </a:prstGeom>
          <a:noFill/>
          <a:ln w="19050" cap="flat" cmpd="sng">
            <a:solidFill>
              <a:schemeClr val="dk1"/>
            </a:solidFill>
            <a:prstDash val="solid"/>
            <a:round/>
            <a:headEnd type="none" w="med" len="med"/>
            <a:tailEnd type="none" w="med" len="med"/>
          </a:ln>
        </p:spPr>
      </p:cxnSp>
      <p:sp>
        <p:nvSpPr>
          <p:cNvPr id="254" name="Google Shape;254;p19"/>
          <p:cNvSpPr/>
          <p:nvPr/>
        </p:nvSpPr>
        <p:spPr>
          <a:xfrm>
            <a:off x="4577713" y="2766875"/>
            <a:ext cx="3133800" cy="1524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5709125" y="1726825"/>
            <a:ext cx="860700" cy="86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19"/>
          <p:cNvCxnSpPr>
            <a:stCxn id="255" idx="4"/>
            <a:endCxn id="254" idx="0"/>
          </p:cNvCxnSpPr>
          <p:nvPr/>
        </p:nvCxnSpPr>
        <p:spPr>
          <a:xfrm>
            <a:off x="6139475" y="2587525"/>
            <a:ext cx="5100" cy="179400"/>
          </a:xfrm>
          <a:prstGeom prst="straightConnector1">
            <a:avLst/>
          </a:prstGeom>
          <a:noFill/>
          <a:ln w="19050" cap="flat" cmpd="sng">
            <a:solidFill>
              <a:schemeClr val="dk1"/>
            </a:solidFill>
            <a:prstDash val="solid"/>
            <a:round/>
            <a:headEnd type="none" w="med" len="med"/>
            <a:tailEnd type="none" w="med" len="med"/>
          </a:ln>
        </p:spPr>
      </p:cxnSp>
      <p:sp>
        <p:nvSpPr>
          <p:cNvPr id="257" name="Google Shape;257;p19"/>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grpSp>
        <p:nvGrpSpPr>
          <p:cNvPr id="258" name="Google Shape;258;p19"/>
          <p:cNvGrpSpPr/>
          <p:nvPr/>
        </p:nvGrpSpPr>
        <p:grpSpPr>
          <a:xfrm>
            <a:off x="1544738" y="2850275"/>
            <a:ext cx="2626796" cy="1317001"/>
            <a:chOff x="4783500" y="2779775"/>
            <a:chExt cx="2577311" cy="1317001"/>
          </a:xfrm>
        </p:grpSpPr>
        <p:sp>
          <p:nvSpPr>
            <p:cNvPr id="259" name="Google Shape;259;p19"/>
            <p:cNvSpPr txBox="1"/>
            <p:nvPr/>
          </p:nvSpPr>
          <p:spPr>
            <a:xfrm>
              <a:off x="4783501" y="3432253"/>
              <a:ext cx="16839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260" name="Google Shape;260;p19"/>
            <p:cNvSpPr txBox="1"/>
            <p:nvPr/>
          </p:nvSpPr>
          <p:spPr>
            <a:xfrm>
              <a:off x="4783511" y="3072576"/>
              <a:ext cx="2577300" cy="10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By training classification models using the IMDB movie reviews dataset, we can predict the underlying sentiment of movies reviews collected from social media </a:t>
              </a:r>
              <a:endParaRPr sz="1200">
                <a:solidFill>
                  <a:schemeClr val="dk1"/>
                </a:solidFill>
                <a:latin typeface="Roboto"/>
                <a:ea typeface="Roboto"/>
                <a:cs typeface="Roboto"/>
                <a:sym typeface="Roboto"/>
              </a:endParaRPr>
            </a:p>
          </p:txBody>
        </p:sp>
        <p:sp>
          <p:nvSpPr>
            <p:cNvPr id="261" name="Google Shape;261;p19"/>
            <p:cNvSpPr txBox="1"/>
            <p:nvPr/>
          </p:nvSpPr>
          <p:spPr>
            <a:xfrm>
              <a:off x="4783500" y="2779775"/>
              <a:ext cx="25773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Sentiment Prediction</a:t>
              </a:r>
              <a:endParaRPr sz="1700">
                <a:solidFill>
                  <a:schemeClr val="dk1"/>
                </a:solidFill>
                <a:latin typeface="Fira Sans Extra Condensed Medium"/>
                <a:ea typeface="Fira Sans Extra Condensed Medium"/>
                <a:cs typeface="Fira Sans Extra Condensed Medium"/>
                <a:sym typeface="Fira Sans Extra Condensed Medium"/>
              </a:endParaRPr>
            </a:p>
          </p:txBody>
        </p:sp>
      </p:grpSp>
      <p:sp>
        <p:nvSpPr>
          <p:cNvPr id="262" name="Google Shape;262;p19"/>
          <p:cNvSpPr/>
          <p:nvPr/>
        </p:nvSpPr>
        <p:spPr>
          <a:xfrm>
            <a:off x="2673398" y="2033873"/>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5945661" y="201728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p:nvPr/>
        </p:nvSpPr>
        <p:spPr>
          <a:xfrm>
            <a:off x="4850788" y="2850275"/>
            <a:ext cx="26268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Topic Modeling</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65" name="Google Shape;265;p19"/>
          <p:cNvSpPr txBox="1"/>
          <p:nvPr/>
        </p:nvSpPr>
        <p:spPr>
          <a:xfrm>
            <a:off x="4768750" y="3178175"/>
            <a:ext cx="2790900" cy="9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Using the IMDB movie reviews, we can find out different topics these reviews cover and group them by those topics. Then, do some analysis to make decision on future movie topics.</a:t>
            </a:r>
            <a:endParaRPr sz="1200">
              <a:solidFill>
                <a:schemeClr val="dk1"/>
              </a:solidFill>
              <a:latin typeface="Roboto"/>
              <a:ea typeface="Roboto"/>
              <a:cs typeface="Roboto"/>
              <a:sym typeface="Roboto"/>
            </a:endParaRPr>
          </a:p>
        </p:txBody>
      </p:sp>
      <p:sp>
        <p:nvSpPr>
          <p:cNvPr id="266" name="Google Shape;266;p19"/>
          <p:cNvSpPr txBox="1"/>
          <p:nvPr/>
        </p:nvSpPr>
        <p:spPr>
          <a:xfrm>
            <a:off x="958800" y="907450"/>
            <a:ext cx="7873500" cy="70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Datasets we use: </a:t>
            </a:r>
            <a:r>
              <a:rPr lang="en" sz="1200">
                <a:solidFill>
                  <a:schemeClr val="dk1"/>
                </a:solidFill>
                <a:latin typeface="Roboto"/>
                <a:ea typeface="Roboto"/>
                <a:cs typeface="Roboto"/>
                <a:sym typeface="Roboto"/>
              </a:rPr>
              <a:t>IMDB dataset having 50K movie reviews. It contains 25,000 highly polar movie reviews for training and 25,000 for testing, which is a good dataset for building sentiment classification models. </a:t>
            </a:r>
            <a:endParaRPr sz="1500">
              <a:solidFill>
                <a:schemeClr val="dk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Sentiment Prediction: Logistic Regression</a:t>
            </a:r>
            <a:endParaRPr/>
          </a:p>
        </p:txBody>
      </p:sp>
      <p:sp>
        <p:nvSpPr>
          <p:cNvPr id="272" name="Google Shape;272;p20"/>
          <p:cNvSpPr txBox="1"/>
          <p:nvPr/>
        </p:nvSpPr>
        <p:spPr>
          <a:xfrm>
            <a:off x="903000" y="1085275"/>
            <a:ext cx="7442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Data Preparation </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Remove HTML tags and punctuation using Regex</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Stemming</a:t>
            </a: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Model Building</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Tokenized text using both Count Vectorizer, TFIDF </a:t>
            </a:r>
            <a:r>
              <a:rPr lang="en" sz="1600">
                <a:solidFill>
                  <a:schemeClr val="dk1"/>
                </a:solidFill>
                <a:latin typeface="Roboto"/>
                <a:ea typeface="Roboto"/>
                <a:cs typeface="Roboto"/>
                <a:sym typeface="Roboto"/>
              </a:rPr>
              <a:t>Vectorizer and Spacy</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Split training (37500 reviews) and testing dataset (12500 reviews) </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Train Logistic Regression model</a:t>
            </a:r>
            <a:endParaRPr sz="1600">
              <a:latin typeface="Roboto"/>
              <a:ea typeface="Roboto"/>
              <a:cs typeface="Roboto"/>
              <a:sym typeface="Roboto"/>
            </a:endParaRPr>
          </a:p>
          <a:p>
            <a:pPr marL="914400" lvl="0" indent="-330200" algn="l" rtl="0">
              <a:spcBef>
                <a:spcPts val="0"/>
              </a:spcBef>
              <a:spcAft>
                <a:spcPts val="0"/>
              </a:spcAft>
              <a:buSzPts val="1600"/>
              <a:buFont typeface="Roboto"/>
              <a:buChar char="●"/>
            </a:pPr>
            <a:r>
              <a:rPr lang="en" sz="1600">
                <a:latin typeface="Roboto"/>
                <a:ea typeface="Roboto"/>
                <a:cs typeface="Roboto"/>
                <a:sym typeface="Roboto"/>
              </a:rPr>
              <a:t>Accuracy on testing set:</a:t>
            </a:r>
            <a:endParaRPr sz="1600">
              <a:latin typeface="Roboto"/>
              <a:ea typeface="Roboto"/>
              <a:cs typeface="Roboto"/>
              <a:sym typeface="Roboto"/>
            </a:endParaRPr>
          </a:p>
        </p:txBody>
      </p:sp>
      <p:graphicFrame>
        <p:nvGraphicFramePr>
          <p:cNvPr id="273" name="Google Shape;273;p20"/>
          <p:cNvGraphicFramePr/>
          <p:nvPr/>
        </p:nvGraphicFramePr>
        <p:xfrm>
          <a:off x="952500" y="3609525"/>
          <a:ext cx="3000000" cy="3000000"/>
        </p:xfrm>
        <a:graphic>
          <a:graphicData uri="http://schemas.openxmlformats.org/drawingml/2006/table">
            <a:tbl>
              <a:tblPr>
                <a:noFill/>
                <a:tableStyleId>{6AB2E717-6DDE-4FBC-8E44-AA0B99F4BB35}</a:tableStyleId>
              </a:tblPr>
              <a:tblGrid>
                <a:gridCol w="2413000"/>
                <a:gridCol w="2413000"/>
                <a:gridCol w="2413000"/>
              </a:tblGrid>
              <a:tr h="381000">
                <a:tc>
                  <a:txBody>
                    <a:bodyPr/>
                    <a:lstStyle/>
                    <a:p>
                      <a:pPr marL="0" lvl="0" indent="0" algn="ctr" rtl="0">
                        <a:spcBef>
                          <a:spcPts val="0"/>
                        </a:spcBef>
                        <a:spcAft>
                          <a:spcPts val="0"/>
                        </a:spcAft>
                        <a:buNone/>
                      </a:pPr>
                      <a:r>
                        <a:rPr lang="en"/>
                        <a:t>Count Vectorizer</a:t>
                      </a:r>
                      <a:endParaRPr/>
                    </a:p>
                  </a:txBody>
                  <a:tcPr marL="91425" marR="91425" marT="91425" marB="91425"/>
                </a:tc>
                <a:tc>
                  <a:txBody>
                    <a:bodyPr/>
                    <a:lstStyle/>
                    <a:p>
                      <a:pPr marL="0" lvl="0" indent="0" algn="ctr" rtl="0">
                        <a:spcBef>
                          <a:spcPts val="0"/>
                        </a:spcBef>
                        <a:spcAft>
                          <a:spcPts val="0"/>
                        </a:spcAft>
                        <a:buNone/>
                      </a:pPr>
                      <a:r>
                        <a:rPr lang="en"/>
                        <a:t>TFIDF Vectorizer</a:t>
                      </a:r>
                      <a:endParaRPr/>
                    </a:p>
                  </a:txBody>
                  <a:tcPr marL="91425" marR="91425" marT="91425" marB="91425"/>
                </a:tc>
                <a:tc>
                  <a:txBody>
                    <a:bodyPr/>
                    <a:lstStyle/>
                    <a:p>
                      <a:pPr marL="0" lvl="0" indent="0" algn="ctr" rtl="0">
                        <a:spcBef>
                          <a:spcPts val="0"/>
                        </a:spcBef>
                        <a:spcAft>
                          <a:spcPts val="0"/>
                        </a:spcAft>
                        <a:buNone/>
                      </a:pPr>
                      <a:r>
                        <a:rPr lang="en"/>
                        <a:t>Spacy</a:t>
                      </a:r>
                      <a:endParaRPr/>
                    </a:p>
                  </a:txBody>
                  <a:tcPr marL="91425" marR="91425" marT="91425" marB="91425"/>
                </a:tc>
              </a:tr>
              <a:tr h="381000">
                <a:tc>
                  <a:txBody>
                    <a:bodyPr/>
                    <a:lstStyle/>
                    <a:p>
                      <a:pPr marL="0" lvl="0" indent="0" algn="ctr" rtl="0">
                        <a:spcBef>
                          <a:spcPts val="0"/>
                        </a:spcBef>
                        <a:spcAft>
                          <a:spcPts val="0"/>
                        </a:spcAft>
                        <a:buNone/>
                      </a:pPr>
                      <a:r>
                        <a:rPr lang="en"/>
                        <a:t>85.2%</a:t>
                      </a:r>
                      <a:endParaRPr/>
                    </a:p>
                  </a:txBody>
                  <a:tcPr marL="91425" marR="91425" marT="91425" marB="91425"/>
                </a:tc>
                <a:tc>
                  <a:txBody>
                    <a:bodyPr/>
                    <a:lstStyle/>
                    <a:p>
                      <a:pPr marL="0" lvl="0" indent="0" algn="ctr" rtl="0">
                        <a:spcBef>
                          <a:spcPts val="0"/>
                        </a:spcBef>
                        <a:spcAft>
                          <a:spcPts val="0"/>
                        </a:spcAft>
                        <a:buNone/>
                      </a:pPr>
                      <a:r>
                        <a:rPr lang="en"/>
                        <a:t>85.2%</a:t>
                      </a:r>
                      <a:endParaRPr/>
                    </a:p>
                  </a:txBody>
                  <a:tcPr marL="91425" marR="91425" marT="91425" marB="91425"/>
                </a:tc>
                <a:tc>
                  <a:txBody>
                    <a:bodyPr/>
                    <a:lstStyle/>
                    <a:p>
                      <a:pPr marL="0" lvl="0" indent="0" algn="ctr" rtl="0">
                        <a:spcBef>
                          <a:spcPts val="0"/>
                        </a:spcBef>
                        <a:spcAft>
                          <a:spcPts val="0"/>
                        </a:spcAft>
                        <a:buNone/>
                      </a:pPr>
                      <a:r>
                        <a:rPr lang="en"/>
                        <a:t>85.6%</a:t>
                      </a:r>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Sentiment Prediction: RNN &amp; LSTM &amp; Hugging Face</a:t>
            </a:r>
            <a:endParaRPr/>
          </a:p>
        </p:txBody>
      </p:sp>
      <p:sp>
        <p:nvSpPr>
          <p:cNvPr id="279" name="Google Shape;279;p21"/>
          <p:cNvSpPr txBox="1"/>
          <p:nvPr/>
        </p:nvSpPr>
        <p:spPr>
          <a:xfrm>
            <a:off x="894750" y="1044050"/>
            <a:ext cx="7442400" cy="1800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Roboto"/>
              <a:buChar char="●"/>
            </a:pPr>
            <a:r>
              <a:rPr lang="en" sz="1500">
                <a:latin typeface="Roboto"/>
                <a:ea typeface="Roboto"/>
                <a:cs typeface="Roboto"/>
                <a:sym typeface="Roboto"/>
              </a:rPr>
              <a:t>Stopwords removal using Spacy</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Tokenized Text using tokenizer by keras.preprocessing.text, num_words=5000</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Encoded documents and padded sequence length</a:t>
            </a:r>
            <a:endParaRPr sz="1500">
              <a:latin typeface="Roboto"/>
              <a:ea typeface="Roboto"/>
              <a:cs typeface="Roboto"/>
              <a:sym typeface="Roboto"/>
            </a:endParaRPr>
          </a:p>
          <a:p>
            <a:pPr marL="914400" lvl="1" indent="-323850" algn="l" rtl="0">
              <a:spcBef>
                <a:spcPts val="0"/>
              </a:spcBef>
              <a:spcAft>
                <a:spcPts val="0"/>
              </a:spcAft>
              <a:buSzPts val="1500"/>
              <a:buFont typeface="Roboto"/>
              <a:buChar char="○"/>
            </a:pPr>
            <a:r>
              <a:rPr lang="en" sz="1500">
                <a:latin typeface="Roboto"/>
                <a:ea typeface="Roboto"/>
                <a:cs typeface="Roboto"/>
                <a:sym typeface="Roboto"/>
              </a:rPr>
              <a:t>max sequence length = 150, decided using histogram and percentiles statistics</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Train test split: test = 0.2</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Used glove6b100d vectors</a:t>
            </a:r>
            <a:endParaRPr sz="1500">
              <a:latin typeface="Roboto"/>
              <a:ea typeface="Roboto"/>
              <a:cs typeface="Roboto"/>
              <a:sym typeface="Roboto"/>
            </a:endParaRPr>
          </a:p>
        </p:txBody>
      </p:sp>
      <p:graphicFrame>
        <p:nvGraphicFramePr>
          <p:cNvPr id="280" name="Google Shape;280;p21"/>
          <p:cNvGraphicFramePr/>
          <p:nvPr/>
        </p:nvGraphicFramePr>
        <p:xfrm>
          <a:off x="952500" y="3609525"/>
          <a:ext cx="3000000" cy="3000000"/>
        </p:xfrm>
        <a:graphic>
          <a:graphicData uri="http://schemas.openxmlformats.org/drawingml/2006/table">
            <a:tbl>
              <a:tblPr>
                <a:noFill/>
                <a:tableStyleId>{6AB2E717-6DDE-4FBC-8E44-AA0B99F4BB35}</a:tableStyleId>
              </a:tblPr>
              <a:tblGrid>
                <a:gridCol w="2413000"/>
                <a:gridCol w="2413000"/>
                <a:gridCol w="2413000"/>
              </a:tblGrid>
              <a:tr h="381000">
                <a:tc>
                  <a:txBody>
                    <a:bodyPr/>
                    <a:lstStyle/>
                    <a:p>
                      <a:pPr marL="0" lvl="0" indent="0" algn="ctr" rtl="0">
                        <a:spcBef>
                          <a:spcPts val="0"/>
                        </a:spcBef>
                        <a:spcAft>
                          <a:spcPts val="0"/>
                        </a:spcAft>
                        <a:buNone/>
                      </a:pPr>
                      <a:r>
                        <a:rPr lang="en"/>
                        <a:t>LSTM</a:t>
                      </a:r>
                      <a:endParaRPr/>
                    </a:p>
                  </a:txBody>
                  <a:tcPr marL="91425" marR="91425" marT="91425" marB="91425"/>
                </a:tc>
                <a:tc>
                  <a:txBody>
                    <a:bodyPr/>
                    <a:lstStyle/>
                    <a:p>
                      <a:pPr marL="0" lvl="0" indent="0" algn="ctr" rtl="0">
                        <a:spcBef>
                          <a:spcPts val="0"/>
                        </a:spcBef>
                        <a:spcAft>
                          <a:spcPts val="0"/>
                        </a:spcAft>
                        <a:buNone/>
                      </a:pPr>
                      <a:r>
                        <a:rPr lang="en"/>
                        <a:t>RNN</a:t>
                      </a:r>
                      <a:endParaRPr/>
                    </a:p>
                  </a:txBody>
                  <a:tcPr marL="91425" marR="91425" marT="91425" marB="91425"/>
                </a:tc>
                <a:tc>
                  <a:txBody>
                    <a:bodyPr/>
                    <a:lstStyle/>
                    <a:p>
                      <a:pPr marL="0" lvl="0" indent="0" algn="ctr" rtl="0">
                        <a:spcBef>
                          <a:spcPts val="0"/>
                        </a:spcBef>
                        <a:spcAft>
                          <a:spcPts val="0"/>
                        </a:spcAft>
                        <a:buNone/>
                      </a:pPr>
                      <a:r>
                        <a:rPr lang="en"/>
                        <a:t>Hugging Face</a:t>
                      </a:r>
                      <a:endParaRPr/>
                    </a:p>
                  </a:txBody>
                  <a:tcPr marL="91425" marR="91425" marT="91425" marB="91425"/>
                </a:tc>
              </a:tr>
              <a:tr h="381000">
                <a:tc>
                  <a:txBody>
                    <a:bodyPr/>
                    <a:lstStyle/>
                    <a:p>
                      <a:pPr marL="0" lvl="0" indent="0" algn="ctr" rtl="0">
                        <a:spcBef>
                          <a:spcPts val="0"/>
                        </a:spcBef>
                        <a:spcAft>
                          <a:spcPts val="0"/>
                        </a:spcAft>
                        <a:buNone/>
                      </a:pPr>
                      <a:r>
                        <a:rPr lang="en"/>
                        <a:t>87.4%</a:t>
                      </a:r>
                      <a:endParaRPr/>
                    </a:p>
                  </a:txBody>
                  <a:tcPr marL="91425" marR="91425" marT="91425" marB="91425"/>
                </a:tc>
                <a:tc>
                  <a:txBody>
                    <a:bodyPr/>
                    <a:lstStyle/>
                    <a:p>
                      <a:pPr marL="0" lvl="0" indent="0" algn="ctr" rtl="0">
                        <a:spcBef>
                          <a:spcPts val="0"/>
                        </a:spcBef>
                        <a:spcAft>
                          <a:spcPts val="0"/>
                        </a:spcAft>
                        <a:buNone/>
                      </a:pPr>
                      <a:r>
                        <a:rPr lang="en"/>
                        <a:t>67.6%</a:t>
                      </a:r>
                      <a:endParaRPr/>
                    </a:p>
                  </a:txBody>
                  <a:tcPr marL="91425" marR="91425" marT="91425" marB="91425"/>
                </a:tc>
                <a:tc>
                  <a:txBody>
                    <a:bodyPr/>
                    <a:lstStyle/>
                    <a:p>
                      <a:pPr marL="0" lvl="0" indent="0" algn="ctr" rtl="0">
                        <a:spcBef>
                          <a:spcPts val="0"/>
                        </a:spcBef>
                        <a:spcAft>
                          <a:spcPts val="0"/>
                        </a:spcAft>
                        <a:buNone/>
                      </a:pPr>
                      <a:r>
                        <a:rPr lang="en"/>
                        <a:t>82%</a:t>
                      </a:r>
                      <a:endParaRPr/>
                    </a:p>
                  </a:txBody>
                  <a:tcPr marL="91425" marR="91425" marT="91425" marB="91425"/>
                </a:tc>
              </a:tr>
            </a:tbl>
          </a:graphicData>
        </a:graphic>
      </p:graphicFrame>
      <p:sp>
        <p:nvSpPr>
          <p:cNvPr id="281" name="Google Shape;281;p21"/>
          <p:cNvSpPr txBox="1"/>
          <p:nvPr/>
        </p:nvSpPr>
        <p:spPr>
          <a:xfrm>
            <a:off x="876675" y="875200"/>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Fira Sans Extra Condensed Medium"/>
                <a:ea typeface="Fira Sans Extra Condensed Medium"/>
                <a:cs typeface="Fira Sans Extra Condensed Medium"/>
                <a:sym typeface="Fira Sans Extra Condensed Medium"/>
              </a:rPr>
              <a:t>RNN &amp; LSTM</a:t>
            </a:r>
            <a:endParaRPr sz="1600">
              <a:solidFill>
                <a:schemeClr val="dk1"/>
              </a:solidFill>
              <a:latin typeface="Fira Sans Extra Condensed Medium"/>
              <a:ea typeface="Fira Sans Extra Condensed Medium"/>
              <a:cs typeface="Fira Sans Extra Condensed Medium"/>
              <a:sym typeface="Fira Sans Extra Condensed Medium"/>
            </a:endParaRPr>
          </a:p>
        </p:txBody>
      </p:sp>
      <p:sp>
        <p:nvSpPr>
          <p:cNvPr id="282" name="Google Shape;282;p21"/>
          <p:cNvSpPr txBox="1"/>
          <p:nvPr/>
        </p:nvSpPr>
        <p:spPr>
          <a:xfrm>
            <a:off x="876675" y="2704000"/>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Fira Sans Extra Condensed Medium"/>
                <a:ea typeface="Fira Sans Extra Condensed Medium"/>
                <a:cs typeface="Fira Sans Extra Condensed Medium"/>
                <a:sym typeface="Fira Sans Extra Condensed Medium"/>
              </a:rPr>
              <a:t>Hugging Face</a:t>
            </a:r>
            <a:endParaRPr sz="1600">
              <a:solidFill>
                <a:schemeClr val="dk1"/>
              </a:solidFill>
              <a:latin typeface="Fira Sans Extra Condensed Medium"/>
              <a:ea typeface="Fira Sans Extra Condensed Medium"/>
              <a:cs typeface="Fira Sans Extra Condensed Medium"/>
              <a:sym typeface="Fira Sans Extra Condensed Medium"/>
            </a:endParaRPr>
          </a:p>
        </p:txBody>
      </p:sp>
      <p:sp>
        <p:nvSpPr>
          <p:cNvPr id="283" name="Google Shape;283;p21"/>
          <p:cNvSpPr txBox="1"/>
          <p:nvPr/>
        </p:nvSpPr>
        <p:spPr>
          <a:xfrm>
            <a:off x="894750" y="2949050"/>
            <a:ext cx="74424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Roboto"/>
              <a:buChar char="●"/>
            </a:pPr>
            <a:r>
              <a:rPr lang="en" sz="1500">
                <a:latin typeface="Roboto"/>
                <a:ea typeface="Roboto"/>
                <a:cs typeface="Roboto"/>
                <a:sym typeface="Roboto"/>
              </a:rPr>
              <a:t>Tokenized Text using BertTokenizerFast</a:t>
            </a: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Predict sentiment with a pretrained model ‘sentiment-analysis’ using pipeline</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Implementation</a:t>
            </a:r>
            <a:endParaRPr/>
          </a:p>
        </p:txBody>
      </p:sp>
      <p:graphicFrame>
        <p:nvGraphicFramePr>
          <p:cNvPr id="289" name="Google Shape;289;p22"/>
          <p:cNvGraphicFramePr/>
          <p:nvPr/>
        </p:nvGraphicFramePr>
        <p:xfrm>
          <a:off x="915400" y="1251033"/>
          <a:ext cx="3000000" cy="3000000"/>
        </p:xfrm>
        <a:graphic>
          <a:graphicData uri="http://schemas.openxmlformats.org/drawingml/2006/table">
            <a:tbl>
              <a:tblPr>
                <a:noFill/>
                <a:tableStyleId>{6AB2E717-6DDE-4FBC-8E44-AA0B99F4BB35}</a:tableStyleId>
              </a:tblPr>
              <a:tblGrid>
                <a:gridCol w="3798825"/>
                <a:gridCol w="3798825"/>
              </a:tblGrid>
              <a:tr h="365725">
                <a:tc>
                  <a:txBody>
                    <a:bodyPr/>
                    <a:lstStyle/>
                    <a:p>
                      <a:pPr marL="0" lvl="0" indent="0" algn="l" rtl="0">
                        <a:spcBef>
                          <a:spcPts val="0"/>
                        </a:spcBef>
                        <a:spcAft>
                          <a:spcPts val="0"/>
                        </a:spcAft>
                        <a:buNone/>
                      </a:pPr>
                      <a:r>
                        <a:rPr lang="en" sz="1200"/>
                        <a:t>LR using Count Vectorizer</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85.2%</a:t>
                      </a:r>
                      <a:endParaRPr sz="1200"/>
                    </a:p>
                  </a:txBody>
                  <a:tcPr marL="91425" marR="91425" marT="91425" marB="91425"/>
                </a:tc>
              </a:tr>
              <a:tr h="365725">
                <a:tc>
                  <a:txBody>
                    <a:bodyPr/>
                    <a:lstStyle/>
                    <a:p>
                      <a:pPr marL="0" lvl="0" indent="0" algn="l" rtl="0">
                        <a:spcBef>
                          <a:spcPts val="0"/>
                        </a:spcBef>
                        <a:spcAft>
                          <a:spcPts val="0"/>
                        </a:spcAft>
                        <a:buNone/>
                      </a:pPr>
                      <a:r>
                        <a:rPr lang="en" sz="1200">
                          <a:solidFill>
                            <a:schemeClr val="dk1"/>
                          </a:solidFill>
                        </a:rPr>
                        <a:t>LR using TFIDF Vectorizer</a:t>
                      </a:r>
                      <a:endParaRPr sz="1200"/>
                    </a:p>
                  </a:txBody>
                  <a:tcPr marL="91425" marR="91425" marT="91425" marB="91425"/>
                </a:tc>
                <a:tc>
                  <a:txBody>
                    <a:bodyPr/>
                    <a:lstStyle/>
                    <a:p>
                      <a:pPr marL="0" lvl="0" indent="0" algn="l" rtl="0">
                        <a:spcBef>
                          <a:spcPts val="0"/>
                        </a:spcBef>
                        <a:spcAft>
                          <a:spcPts val="0"/>
                        </a:spcAft>
                        <a:buNone/>
                      </a:pPr>
                      <a:r>
                        <a:rPr lang="en" sz="1200"/>
                        <a:t>85.2%</a:t>
                      </a:r>
                      <a:endParaRPr sz="1200"/>
                    </a:p>
                  </a:txBody>
                  <a:tcPr marL="91425" marR="91425" marT="91425" marB="91425"/>
                </a:tc>
              </a:tr>
              <a:tr h="365725">
                <a:tc>
                  <a:txBody>
                    <a:bodyPr/>
                    <a:lstStyle/>
                    <a:p>
                      <a:pPr marL="0" lvl="0" indent="0" algn="l" rtl="0">
                        <a:spcBef>
                          <a:spcPts val="0"/>
                        </a:spcBef>
                        <a:spcAft>
                          <a:spcPts val="0"/>
                        </a:spcAft>
                        <a:buNone/>
                      </a:pPr>
                      <a:r>
                        <a:rPr lang="en" sz="1200">
                          <a:solidFill>
                            <a:schemeClr val="dk1"/>
                          </a:solidFill>
                        </a:rPr>
                        <a:t>LR using Spacy</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 sz="1200"/>
                        <a:t>85.6%</a:t>
                      </a:r>
                      <a:endParaRPr sz="1200"/>
                    </a:p>
                  </a:txBody>
                  <a:tcPr marL="91425" marR="91425" marT="91425" marB="91425"/>
                </a:tc>
              </a:tr>
              <a:tr h="365725">
                <a:tc>
                  <a:txBody>
                    <a:bodyPr/>
                    <a:lstStyle/>
                    <a:p>
                      <a:pPr marL="0" lvl="0" indent="0" algn="l" rtl="0">
                        <a:spcBef>
                          <a:spcPts val="0"/>
                        </a:spcBef>
                        <a:spcAft>
                          <a:spcPts val="0"/>
                        </a:spcAft>
                        <a:buNone/>
                      </a:pPr>
                      <a:r>
                        <a:rPr lang="en" sz="1200" b="1">
                          <a:solidFill>
                            <a:schemeClr val="dk1"/>
                          </a:solidFill>
                        </a:rPr>
                        <a:t>LSTM</a:t>
                      </a:r>
                      <a:endParaRPr sz="1200" b="1"/>
                    </a:p>
                  </a:txBody>
                  <a:tcPr marL="91425" marR="91425" marT="91425" marB="91425"/>
                </a:tc>
                <a:tc>
                  <a:txBody>
                    <a:bodyPr/>
                    <a:lstStyle/>
                    <a:p>
                      <a:pPr marL="0" lvl="0" indent="0" algn="l" rtl="0">
                        <a:spcBef>
                          <a:spcPts val="0"/>
                        </a:spcBef>
                        <a:spcAft>
                          <a:spcPts val="0"/>
                        </a:spcAft>
                        <a:buNone/>
                      </a:pPr>
                      <a:r>
                        <a:rPr lang="en" sz="1200" b="1">
                          <a:solidFill>
                            <a:srgbClr val="FF0000"/>
                          </a:solidFill>
                        </a:rPr>
                        <a:t>87.4%</a:t>
                      </a:r>
                      <a:endParaRPr sz="1200" b="1">
                        <a:solidFill>
                          <a:srgbClr val="FF0000"/>
                        </a:solidFill>
                      </a:endParaRPr>
                    </a:p>
                  </a:txBody>
                  <a:tcPr marL="91425" marR="91425" marT="91425" marB="91425"/>
                </a:tc>
              </a:tr>
              <a:tr h="365725">
                <a:tc>
                  <a:txBody>
                    <a:bodyPr/>
                    <a:lstStyle/>
                    <a:p>
                      <a:pPr marL="0" lvl="0" indent="0" algn="l" rtl="0">
                        <a:spcBef>
                          <a:spcPts val="0"/>
                        </a:spcBef>
                        <a:spcAft>
                          <a:spcPts val="0"/>
                        </a:spcAft>
                        <a:buNone/>
                      </a:pPr>
                      <a:r>
                        <a:rPr lang="en" sz="1200">
                          <a:solidFill>
                            <a:schemeClr val="dk1"/>
                          </a:solidFill>
                        </a:rPr>
                        <a:t>RNN</a:t>
                      </a:r>
                      <a:endParaRPr sz="1200"/>
                    </a:p>
                  </a:txBody>
                  <a:tcPr marL="91425" marR="91425" marT="91425" marB="91425"/>
                </a:tc>
                <a:tc>
                  <a:txBody>
                    <a:bodyPr/>
                    <a:lstStyle/>
                    <a:p>
                      <a:pPr marL="0" lvl="0" indent="0" algn="l" rtl="0">
                        <a:spcBef>
                          <a:spcPts val="0"/>
                        </a:spcBef>
                        <a:spcAft>
                          <a:spcPts val="0"/>
                        </a:spcAft>
                        <a:buNone/>
                      </a:pPr>
                      <a:r>
                        <a:rPr lang="en" sz="1200">
                          <a:solidFill>
                            <a:schemeClr val="dk1"/>
                          </a:solidFill>
                        </a:rPr>
                        <a:t>67.6%</a:t>
                      </a:r>
                      <a:endParaRPr sz="1200"/>
                    </a:p>
                  </a:txBody>
                  <a:tcPr marL="91425" marR="91425" marT="91425" marB="91425"/>
                </a:tc>
              </a:tr>
              <a:tr h="365725">
                <a:tc>
                  <a:txBody>
                    <a:bodyPr/>
                    <a:lstStyle/>
                    <a:p>
                      <a:pPr marL="0" lvl="0" indent="0" algn="l" rtl="0">
                        <a:spcBef>
                          <a:spcPts val="0"/>
                        </a:spcBef>
                        <a:spcAft>
                          <a:spcPts val="0"/>
                        </a:spcAft>
                        <a:buNone/>
                      </a:pPr>
                      <a:r>
                        <a:rPr lang="en" sz="1200">
                          <a:solidFill>
                            <a:schemeClr val="dk1"/>
                          </a:solidFill>
                        </a:rPr>
                        <a:t>Hugging Face</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 sz="1200">
                          <a:solidFill>
                            <a:schemeClr val="dk1"/>
                          </a:solidFill>
                        </a:rPr>
                        <a:t>82%</a:t>
                      </a:r>
                      <a:endParaRPr sz="1200">
                        <a:solidFill>
                          <a:schemeClr val="dk1"/>
                        </a:solidFill>
                      </a:endParaRPr>
                    </a:p>
                  </a:txBody>
                  <a:tcPr marL="91425" marR="91425" marT="91425" marB="91425"/>
                </a:tc>
              </a:tr>
            </a:tbl>
          </a:graphicData>
        </a:graphic>
      </p:graphicFrame>
      <p:sp>
        <p:nvSpPr>
          <p:cNvPr id="290" name="Google Shape;290;p22"/>
          <p:cNvSpPr txBox="1"/>
          <p:nvPr/>
        </p:nvSpPr>
        <p:spPr>
          <a:xfrm>
            <a:off x="724275" y="875200"/>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Model Summary</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91" name="Google Shape;291;p22"/>
          <p:cNvSpPr txBox="1"/>
          <p:nvPr/>
        </p:nvSpPr>
        <p:spPr>
          <a:xfrm>
            <a:off x="766200" y="3508300"/>
            <a:ext cx="38058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How we implement this model in the future</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92" name="Google Shape;292;p22"/>
          <p:cNvSpPr txBox="1"/>
          <p:nvPr/>
        </p:nvSpPr>
        <p:spPr>
          <a:xfrm>
            <a:off x="841525" y="3749200"/>
            <a:ext cx="7745400" cy="134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We could find that LSTM achieved highest accuracy. In the future, for all movies that have released for only a small period of time, we can scrape reviews from social media, and then use the preprocessing pipeline to clean these reviews, and finally apply the pre-trained LSTM model to predict sentiment of each review. We expect this model can classify sentiment of reviews with more than 85% accuracy. In addition, we will re-train this model monthly using more reviews collected in hope to increase prediction accuracy.</a:t>
            </a:r>
            <a:endParaRPr sz="12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311700" y="411475"/>
            <a:ext cx="85206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Use Case</a:t>
            </a:r>
            <a:endParaRPr/>
          </a:p>
        </p:txBody>
      </p:sp>
      <p:sp>
        <p:nvSpPr>
          <p:cNvPr id="298" name="Google Shape;298;p23"/>
          <p:cNvSpPr txBox="1"/>
          <p:nvPr/>
        </p:nvSpPr>
        <p:spPr>
          <a:xfrm>
            <a:off x="583925" y="1021775"/>
            <a:ext cx="3805800" cy="3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Application of Sentiment Prediction </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299" name="Google Shape;299;p23"/>
          <p:cNvSpPr txBox="1"/>
          <p:nvPr/>
        </p:nvSpPr>
        <p:spPr>
          <a:xfrm>
            <a:off x="1535510" y="1613941"/>
            <a:ext cx="2940300" cy="19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Marketing/Advertising Strategies</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00" name="Google Shape;300;p23"/>
          <p:cNvSpPr txBox="1"/>
          <p:nvPr/>
        </p:nvSpPr>
        <p:spPr>
          <a:xfrm>
            <a:off x="1535500" y="1779450"/>
            <a:ext cx="2940300" cy="95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Adjust marketing strategies of each movie timely based on early stage review sentiment. </a:t>
            </a:r>
            <a:endParaRPr sz="1200">
              <a:solidFill>
                <a:schemeClr val="dk1"/>
              </a:solidFill>
              <a:latin typeface="Roboto"/>
              <a:ea typeface="Roboto"/>
              <a:cs typeface="Roboto"/>
              <a:sym typeface="Roboto"/>
            </a:endParaRPr>
          </a:p>
        </p:txBody>
      </p:sp>
      <p:grpSp>
        <p:nvGrpSpPr>
          <p:cNvPr id="301" name="Google Shape;301;p23"/>
          <p:cNvGrpSpPr/>
          <p:nvPr/>
        </p:nvGrpSpPr>
        <p:grpSpPr>
          <a:xfrm>
            <a:off x="1535275" y="2968428"/>
            <a:ext cx="2854500" cy="1506797"/>
            <a:chOff x="4486425" y="2233253"/>
            <a:chExt cx="2854500" cy="1506797"/>
          </a:xfrm>
        </p:grpSpPr>
        <p:sp>
          <p:nvSpPr>
            <p:cNvPr id="302" name="Google Shape;302;p23"/>
            <p:cNvSpPr txBox="1"/>
            <p:nvPr/>
          </p:nvSpPr>
          <p:spPr>
            <a:xfrm>
              <a:off x="4489950" y="2233253"/>
              <a:ext cx="16506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Media Monitoring</a:t>
              </a:r>
              <a:endParaRPr sz="1500">
                <a:solidFill>
                  <a:schemeClr val="dk1"/>
                </a:solidFill>
                <a:latin typeface="Fira Sans Extra Condensed Medium"/>
                <a:ea typeface="Fira Sans Extra Condensed Medium"/>
                <a:cs typeface="Fira Sans Extra Condensed Medium"/>
                <a:sym typeface="Fira Sans Extra Condensed Medium"/>
              </a:endParaRPr>
            </a:p>
          </p:txBody>
        </p:sp>
        <p:sp>
          <p:nvSpPr>
            <p:cNvPr id="303" name="Google Shape;303;p23"/>
            <p:cNvSpPr txBox="1"/>
            <p:nvPr/>
          </p:nvSpPr>
          <p:spPr>
            <a:xfrm>
              <a:off x="4486425" y="2585050"/>
              <a:ext cx="2854500" cy="115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In the future, we can build an automate media monitoring process to track audience reaction to the movie overtime, and monitor mentions or reviews of the movies on different platforms.</a:t>
              </a:r>
              <a:endParaRPr sz="1200">
                <a:solidFill>
                  <a:schemeClr val="dk1"/>
                </a:solidFill>
                <a:latin typeface="Roboto"/>
                <a:ea typeface="Roboto"/>
                <a:cs typeface="Roboto"/>
                <a:sym typeface="Roboto"/>
              </a:endParaRPr>
            </a:p>
          </p:txBody>
        </p:sp>
      </p:grpSp>
      <p:grpSp>
        <p:nvGrpSpPr>
          <p:cNvPr id="304" name="Google Shape;304;p23"/>
          <p:cNvGrpSpPr/>
          <p:nvPr/>
        </p:nvGrpSpPr>
        <p:grpSpPr>
          <a:xfrm>
            <a:off x="911425" y="1850404"/>
            <a:ext cx="457196" cy="388303"/>
            <a:chOff x="3862575" y="1697454"/>
            <a:chExt cx="457196" cy="388303"/>
          </a:xfrm>
        </p:grpSpPr>
        <p:sp>
          <p:nvSpPr>
            <p:cNvPr id="305" name="Google Shape;305;p23"/>
            <p:cNvSpPr/>
            <p:nvPr/>
          </p:nvSpPr>
          <p:spPr>
            <a:xfrm>
              <a:off x="3862575" y="1871588"/>
              <a:ext cx="214325" cy="214169"/>
            </a:xfrm>
            <a:custGeom>
              <a:avLst/>
              <a:gdLst/>
              <a:ahLst/>
              <a:cxnLst/>
              <a:rect l="l" t="t" r="r" b="b"/>
              <a:pathLst>
                <a:path w="29757" h="29756" extrusionOk="0">
                  <a:moveTo>
                    <a:pt x="14862" y="9301"/>
                  </a:moveTo>
                  <a:cubicBezTo>
                    <a:pt x="17952" y="9301"/>
                    <a:pt x="20456" y="11805"/>
                    <a:pt x="20456" y="14862"/>
                  </a:cubicBezTo>
                  <a:cubicBezTo>
                    <a:pt x="20456" y="17951"/>
                    <a:pt x="17952" y="20455"/>
                    <a:pt x="14862" y="20455"/>
                  </a:cubicBezTo>
                  <a:cubicBezTo>
                    <a:pt x="11805" y="20455"/>
                    <a:pt x="9301" y="17951"/>
                    <a:pt x="9301" y="14862"/>
                  </a:cubicBezTo>
                  <a:cubicBezTo>
                    <a:pt x="9301" y="11805"/>
                    <a:pt x="11805" y="9301"/>
                    <a:pt x="14862" y="9301"/>
                  </a:cubicBezTo>
                  <a:close/>
                  <a:moveTo>
                    <a:pt x="14862" y="1"/>
                  </a:moveTo>
                  <a:cubicBezTo>
                    <a:pt x="6667" y="1"/>
                    <a:pt x="1" y="6667"/>
                    <a:pt x="1" y="14862"/>
                  </a:cubicBezTo>
                  <a:cubicBezTo>
                    <a:pt x="1" y="23089"/>
                    <a:pt x="6667" y="29756"/>
                    <a:pt x="14862" y="29756"/>
                  </a:cubicBezTo>
                  <a:cubicBezTo>
                    <a:pt x="23090" y="29756"/>
                    <a:pt x="29756" y="23089"/>
                    <a:pt x="29756" y="14862"/>
                  </a:cubicBezTo>
                  <a:cubicBezTo>
                    <a:pt x="29756" y="6667"/>
                    <a:pt x="23090" y="1"/>
                    <a:pt x="14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956259" y="1965208"/>
              <a:ext cx="26945" cy="26926"/>
            </a:xfrm>
            <a:custGeom>
              <a:avLst/>
              <a:gdLst/>
              <a:ahLst/>
              <a:cxnLst/>
              <a:rect l="l" t="t" r="r" b="b"/>
              <a:pathLst>
                <a:path w="3741" h="3741" extrusionOk="0">
                  <a:moveTo>
                    <a:pt x="1854" y="0"/>
                  </a:moveTo>
                  <a:cubicBezTo>
                    <a:pt x="846" y="0"/>
                    <a:pt x="1" y="846"/>
                    <a:pt x="1" y="1854"/>
                  </a:cubicBezTo>
                  <a:cubicBezTo>
                    <a:pt x="1" y="2895"/>
                    <a:pt x="846" y="3740"/>
                    <a:pt x="1854" y="3740"/>
                  </a:cubicBezTo>
                  <a:cubicBezTo>
                    <a:pt x="2895" y="3740"/>
                    <a:pt x="3740" y="2895"/>
                    <a:pt x="3740" y="1854"/>
                  </a:cubicBezTo>
                  <a:cubicBezTo>
                    <a:pt x="3708" y="846"/>
                    <a:pt x="2895" y="0"/>
                    <a:pt x="1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4185781" y="1737715"/>
              <a:ext cx="40298" cy="80288"/>
            </a:xfrm>
            <a:custGeom>
              <a:avLst/>
              <a:gdLst/>
              <a:ahLst/>
              <a:cxnLst/>
              <a:rect l="l" t="t" r="r" b="b"/>
              <a:pathLst>
                <a:path w="5595" h="11155" extrusionOk="0">
                  <a:moveTo>
                    <a:pt x="5594" y="0"/>
                  </a:moveTo>
                  <a:cubicBezTo>
                    <a:pt x="2505" y="0"/>
                    <a:pt x="1" y="2504"/>
                    <a:pt x="1" y="5561"/>
                  </a:cubicBezTo>
                  <a:lnTo>
                    <a:pt x="1" y="11155"/>
                  </a:lnTo>
                  <a:lnTo>
                    <a:pt x="3708" y="11155"/>
                  </a:lnTo>
                  <a:lnTo>
                    <a:pt x="3708" y="5561"/>
                  </a:lnTo>
                  <a:cubicBezTo>
                    <a:pt x="3708" y="4553"/>
                    <a:pt x="4554" y="3708"/>
                    <a:pt x="5594" y="3708"/>
                  </a:cubicBezTo>
                  <a:lnTo>
                    <a:pt x="55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67264" y="1817991"/>
              <a:ext cx="425819" cy="133888"/>
            </a:xfrm>
            <a:custGeom>
              <a:avLst/>
              <a:gdLst/>
              <a:ahLst/>
              <a:cxnLst/>
              <a:rect l="l" t="t" r="r" b="b"/>
              <a:pathLst>
                <a:path w="59121" h="18602" extrusionOk="0">
                  <a:moveTo>
                    <a:pt x="14211" y="1"/>
                  </a:moveTo>
                  <a:cubicBezTo>
                    <a:pt x="9041" y="1"/>
                    <a:pt x="4000" y="1822"/>
                    <a:pt x="0" y="5106"/>
                  </a:cubicBezTo>
                  <a:lnTo>
                    <a:pt x="2374" y="7968"/>
                  </a:lnTo>
                  <a:cubicBezTo>
                    <a:pt x="5691" y="5236"/>
                    <a:pt x="9919" y="3708"/>
                    <a:pt x="14211" y="3708"/>
                  </a:cubicBezTo>
                  <a:cubicBezTo>
                    <a:pt x="23219" y="3708"/>
                    <a:pt x="30731" y="10114"/>
                    <a:pt x="32455" y="18602"/>
                  </a:cubicBezTo>
                  <a:lnTo>
                    <a:pt x="38796" y="18602"/>
                  </a:lnTo>
                  <a:cubicBezTo>
                    <a:pt x="41365" y="14147"/>
                    <a:pt x="46178" y="11155"/>
                    <a:pt x="51674" y="11155"/>
                  </a:cubicBezTo>
                  <a:cubicBezTo>
                    <a:pt x="54373" y="11155"/>
                    <a:pt x="56910" y="11870"/>
                    <a:pt x="59121" y="13138"/>
                  </a:cubicBezTo>
                  <a:lnTo>
                    <a:pt x="59121" y="11155"/>
                  </a:lnTo>
                  <a:cubicBezTo>
                    <a:pt x="59121" y="7057"/>
                    <a:pt x="55771" y="3708"/>
                    <a:pt x="51674" y="3708"/>
                  </a:cubicBezTo>
                  <a:lnTo>
                    <a:pt x="26536" y="3708"/>
                  </a:lnTo>
                  <a:cubicBezTo>
                    <a:pt x="23024" y="1366"/>
                    <a:pt x="18764" y="1"/>
                    <a:pt x="14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4103577" y="1978544"/>
              <a:ext cx="32094" cy="40270"/>
            </a:xfrm>
            <a:custGeom>
              <a:avLst/>
              <a:gdLst/>
              <a:ahLst/>
              <a:cxnLst/>
              <a:rect l="l" t="t" r="r" b="b"/>
              <a:pathLst>
                <a:path w="4456" h="5595" extrusionOk="0">
                  <a:moveTo>
                    <a:pt x="1" y="1"/>
                  </a:moveTo>
                  <a:lnTo>
                    <a:pt x="1" y="5594"/>
                  </a:lnTo>
                  <a:lnTo>
                    <a:pt x="4098" y="5594"/>
                  </a:lnTo>
                  <a:cubicBezTo>
                    <a:pt x="4000" y="4976"/>
                    <a:pt x="3968" y="4359"/>
                    <a:pt x="3968" y="3741"/>
                  </a:cubicBezTo>
                  <a:cubicBezTo>
                    <a:pt x="3968" y="2440"/>
                    <a:pt x="4131" y="1204"/>
                    <a:pt x="4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4159083" y="1925185"/>
              <a:ext cx="160688" cy="160569"/>
            </a:xfrm>
            <a:custGeom>
              <a:avLst/>
              <a:gdLst/>
              <a:ahLst/>
              <a:cxnLst/>
              <a:rect l="l" t="t" r="r" b="b"/>
              <a:pathLst>
                <a:path w="22310" h="22309" extrusionOk="0">
                  <a:moveTo>
                    <a:pt x="11155" y="9269"/>
                  </a:moveTo>
                  <a:cubicBezTo>
                    <a:pt x="12163" y="9269"/>
                    <a:pt x="13009" y="10114"/>
                    <a:pt x="13009" y="11155"/>
                  </a:cubicBezTo>
                  <a:cubicBezTo>
                    <a:pt x="13009" y="12163"/>
                    <a:pt x="12163" y="13008"/>
                    <a:pt x="11155" y="13008"/>
                  </a:cubicBezTo>
                  <a:cubicBezTo>
                    <a:pt x="10114" y="13008"/>
                    <a:pt x="9301" y="12163"/>
                    <a:pt x="9301" y="11155"/>
                  </a:cubicBezTo>
                  <a:cubicBezTo>
                    <a:pt x="9301" y="10114"/>
                    <a:pt x="10114" y="9269"/>
                    <a:pt x="11155" y="9269"/>
                  </a:cubicBezTo>
                  <a:close/>
                  <a:moveTo>
                    <a:pt x="11155" y="1"/>
                  </a:moveTo>
                  <a:cubicBezTo>
                    <a:pt x="4976" y="1"/>
                    <a:pt x="1" y="4976"/>
                    <a:pt x="1" y="11155"/>
                  </a:cubicBezTo>
                  <a:cubicBezTo>
                    <a:pt x="1" y="17301"/>
                    <a:pt x="4976" y="22309"/>
                    <a:pt x="11155" y="22309"/>
                  </a:cubicBezTo>
                  <a:cubicBezTo>
                    <a:pt x="17301" y="22309"/>
                    <a:pt x="22309" y="17301"/>
                    <a:pt x="22309" y="11155"/>
                  </a:cubicBezTo>
                  <a:cubicBezTo>
                    <a:pt x="22309" y="4976"/>
                    <a:pt x="17301" y="1"/>
                    <a:pt x="11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02626" y="1697454"/>
              <a:ext cx="215729" cy="120551"/>
            </a:xfrm>
            <a:custGeom>
              <a:avLst/>
              <a:gdLst/>
              <a:ahLst/>
              <a:cxnLst/>
              <a:rect l="l" t="t" r="r" b="b"/>
              <a:pathLst>
                <a:path w="29952" h="16749" extrusionOk="0">
                  <a:moveTo>
                    <a:pt x="1" y="1"/>
                  </a:moveTo>
                  <a:lnTo>
                    <a:pt x="1" y="3741"/>
                  </a:lnTo>
                  <a:lnTo>
                    <a:pt x="3740" y="3741"/>
                  </a:lnTo>
                  <a:lnTo>
                    <a:pt x="3740" y="13627"/>
                  </a:lnTo>
                  <a:cubicBezTo>
                    <a:pt x="5562" y="13236"/>
                    <a:pt x="7415" y="13041"/>
                    <a:pt x="9301" y="13041"/>
                  </a:cubicBezTo>
                  <a:cubicBezTo>
                    <a:pt x="14049" y="13041"/>
                    <a:pt x="18667" y="14310"/>
                    <a:pt x="22699" y="16749"/>
                  </a:cubicBezTo>
                  <a:lnTo>
                    <a:pt x="29951" y="16749"/>
                  </a:lnTo>
                  <a:lnTo>
                    <a:pt x="26537" y="3741"/>
                  </a:lnTo>
                  <a:lnTo>
                    <a:pt x="29789" y="3741"/>
                  </a:lnTo>
                  <a:lnTo>
                    <a:pt x="297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23"/>
          <p:cNvGrpSpPr/>
          <p:nvPr/>
        </p:nvGrpSpPr>
        <p:grpSpPr>
          <a:xfrm>
            <a:off x="741240" y="1613928"/>
            <a:ext cx="627389" cy="627423"/>
            <a:chOff x="890644" y="1479623"/>
            <a:chExt cx="779463" cy="779505"/>
          </a:xfrm>
        </p:grpSpPr>
        <p:sp>
          <p:nvSpPr>
            <p:cNvPr id="313" name="Google Shape;313;p23"/>
            <p:cNvSpPr/>
            <p:nvPr/>
          </p:nvSpPr>
          <p:spPr>
            <a:xfrm>
              <a:off x="890644" y="1479623"/>
              <a:ext cx="779463" cy="779505"/>
            </a:xfrm>
            <a:custGeom>
              <a:avLst/>
              <a:gdLst/>
              <a:ahLst/>
              <a:cxnLst/>
              <a:rect l="l" t="t" r="r" b="b"/>
              <a:pathLst>
                <a:path w="18439" h="18440" extrusionOk="0">
                  <a:moveTo>
                    <a:pt x="9236" y="1"/>
                  </a:moveTo>
                  <a:cubicBezTo>
                    <a:pt x="4130" y="1"/>
                    <a:pt x="0" y="4131"/>
                    <a:pt x="0" y="9236"/>
                  </a:cubicBezTo>
                  <a:cubicBezTo>
                    <a:pt x="0" y="14309"/>
                    <a:pt x="4130" y="18439"/>
                    <a:pt x="9236" y="18439"/>
                  </a:cubicBezTo>
                  <a:cubicBezTo>
                    <a:pt x="14309" y="18439"/>
                    <a:pt x="18439" y="14309"/>
                    <a:pt x="18439" y="9236"/>
                  </a:cubicBezTo>
                  <a:cubicBezTo>
                    <a:pt x="18439" y="4131"/>
                    <a:pt x="14309" y="1"/>
                    <a:pt x="9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rgbClr val="FFFFFF"/>
                </a:solidFill>
                <a:latin typeface="Fira Sans Extra Condensed"/>
                <a:ea typeface="Fira Sans Extra Condensed"/>
                <a:cs typeface="Fira Sans Extra Condensed"/>
                <a:sym typeface="Fira Sans Extra Condensed"/>
              </a:endParaRPr>
            </a:p>
          </p:txBody>
        </p:sp>
        <p:sp>
          <p:nvSpPr>
            <p:cNvPr id="314" name="Google Shape;314;p23"/>
            <p:cNvSpPr/>
            <p:nvPr/>
          </p:nvSpPr>
          <p:spPr>
            <a:xfrm>
              <a:off x="1051763" y="1652225"/>
              <a:ext cx="457230" cy="457203"/>
            </a:xfrm>
            <a:custGeom>
              <a:avLst/>
              <a:gdLst/>
              <a:ahLst/>
              <a:cxnLst/>
              <a:rect l="l" t="t" r="r" b="b"/>
              <a:pathLst>
                <a:path w="35967" h="35838" extrusionOk="0">
                  <a:moveTo>
                    <a:pt x="16780" y="0"/>
                  </a:moveTo>
                  <a:cubicBezTo>
                    <a:pt x="14634" y="131"/>
                    <a:pt x="12618" y="651"/>
                    <a:pt x="10732" y="1496"/>
                  </a:cubicBezTo>
                  <a:cubicBezTo>
                    <a:pt x="11089" y="1789"/>
                    <a:pt x="11545" y="2147"/>
                    <a:pt x="12033" y="2570"/>
                  </a:cubicBezTo>
                  <a:cubicBezTo>
                    <a:pt x="12488" y="2277"/>
                    <a:pt x="13008" y="2114"/>
                    <a:pt x="13561" y="2114"/>
                  </a:cubicBezTo>
                  <a:cubicBezTo>
                    <a:pt x="13984" y="2114"/>
                    <a:pt x="14374" y="2212"/>
                    <a:pt x="14732" y="2374"/>
                  </a:cubicBezTo>
                  <a:cubicBezTo>
                    <a:pt x="15382" y="1561"/>
                    <a:pt x="16065" y="748"/>
                    <a:pt x="16780" y="0"/>
                  </a:cubicBezTo>
                  <a:close/>
                  <a:moveTo>
                    <a:pt x="28878" y="3643"/>
                  </a:moveTo>
                  <a:cubicBezTo>
                    <a:pt x="28780" y="4521"/>
                    <a:pt x="28618" y="5724"/>
                    <a:pt x="28357" y="7220"/>
                  </a:cubicBezTo>
                  <a:cubicBezTo>
                    <a:pt x="28943" y="7513"/>
                    <a:pt x="29398" y="8000"/>
                    <a:pt x="29691" y="8586"/>
                  </a:cubicBezTo>
                  <a:cubicBezTo>
                    <a:pt x="30829" y="8456"/>
                    <a:pt x="31967" y="8326"/>
                    <a:pt x="33105" y="8260"/>
                  </a:cubicBezTo>
                  <a:cubicBezTo>
                    <a:pt x="32000" y="6472"/>
                    <a:pt x="30536" y="4911"/>
                    <a:pt x="28878" y="3643"/>
                  </a:cubicBezTo>
                  <a:close/>
                  <a:moveTo>
                    <a:pt x="19512" y="33"/>
                  </a:moveTo>
                  <a:cubicBezTo>
                    <a:pt x="18276" y="1139"/>
                    <a:pt x="17138" y="2374"/>
                    <a:pt x="16130" y="3675"/>
                  </a:cubicBezTo>
                  <a:cubicBezTo>
                    <a:pt x="16358" y="4098"/>
                    <a:pt x="16488" y="4553"/>
                    <a:pt x="16488" y="5041"/>
                  </a:cubicBezTo>
                  <a:cubicBezTo>
                    <a:pt x="16488" y="5464"/>
                    <a:pt x="16390" y="5854"/>
                    <a:pt x="16228" y="6212"/>
                  </a:cubicBezTo>
                  <a:cubicBezTo>
                    <a:pt x="17171" y="7057"/>
                    <a:pt x="18179" y="8000"/>
                    <a:pt x="19219" y="9008"/>
                  </a:cubicBezTo>
                  <a:cubicBezTo>
                    <a:pt x="19675" y="9496"/>
                    <a:pt x="20162" y="9984"/>
                    <a:pt x="20683" y="10504"/>
                  </a:cubicBezTo>
                  <a:cubicBezTo>
                    <a:pt x="21788" y="10179"/>
                    <a:pt x="22959" y="9886"/>
                    <a:pt x="24130" y="9594"/>
                  </a:cubicBezTo>
                  <a:cubicBezTo>
                    <a:pt x="24227" y="8293"/>
                    <a:pt x="25203" y="7220"/>
                    <a:pt x="26471" y="6960"/>
                  </a:cubicBezTo>
                  <a:cubicBezTo>
                    <a:pt x="26829" y="4813"/>
                    <a:pt x="27024" y="3220"/>
                    <a:pt x="27089" y="2439"/>
                  </a:cubicBezTo>
                  <a:cubicBezTo>
                    <a:pt x="24845" y="1106"/>
                    <a:pt x="22276" y="261"/>
                    <a:pt x="19512" y="33"/>
                  </a:cubicBezTo>
                  <a:close/>
                  <a:moveTo>
                    <a:pt x="14927" y="7610"/>
                  </a:moveTo>
                  <a:cubicBezTo>
                    <a:pt x="14537" y="7838"/>
                    <a:pt x="14049" y="7968"/>
                    <a:pt x="13561" y="7968"/>
                  </a:cubicBezTo>
                  <a:lnTo>
                    <a:pt x="13398" y="7968"/>
                  </a:lnTo>
                  <a:cubicBezTo>
                    <a:pt x="12260" y="10049"/>
                    <a:pt x="11350" y="12195"/>
                    <a:pt x="10634" y="14277"/>
                  </a:cubicBezTo>
                  <a:cubicBezTo>
                    <a:pt x="12911" y="13236"/>
                    <a:pt x="15610" y="12130"/>
                    <a:pt x="18601" y="11155"/>
                  </a:cubicBezTo>
                  <a:cubicBezTo>
                    <a:pt x="17333" y="9854"/>
                    <a:pt x="16097" y="8683"/>
                    <a:pt x="14927" y="7610"/>
                  </a:cubicBezTo>
                  <a:close/>
                  <a:moveTo>
                    <a:pt x="24618" y="11447"/>
                  </a:moveTo>
                  <a:cubicBezTo>
                    <a:pt x="23805" y="11642"/>
                    <a:pt x="22959" y="11838"/>
                    <a:pt x="22179" y="12065"/>
                  </a:cubicBezTo>
                  <a:cubicBezTo>
                    <a:pt x="23057" y="13008"/>
                    <a:pt x="23935" y="13984"/>
                    <a:pt x="24845" y="15057"/>
                  </a:cubicBezTo>
                  <a:cubicBezTo>
                    <a:pt x="25073" y="14081"/>
                    <a:pt x="25268" y="13138"/>
                    <a:pt x="25463" y="12260"/>
                  </a:cubicBezTo>
                  <a:cubicBezTo>
                    <a:pt x="25138" y="12065"/>
                    <a:pt x="24845" y="11773"/>
                    <a:pt x="24618" y="11447"/>
                  </a:cubicBezTo>
                  <a:close/>
                  <a:moveTo>
                    <a:pt x="8878" y="2472"/>
                  </a:moveTo>
                  <a:cubicBezTo>
                    <a:pt x="6439" y="3870"/>
                    <a:pt x="4390" y="5854"/>
                    <a:pt x="2895" y="8195"/>
                  </a:cubicBezTo>
                  <a:cubicBezTo>
                    <a:pt x="2992" y="9204"/>
                    <a:pt x="3415" y="12683"/>
                    <a:pt x="5041" y="17138"/>
                  </a:cubicBezTo>
                  <a:cubicBezTo>
                    <a:pt x="5984" y="16585"/>
                    <a:pt x="7057" y="16000"/>
                    <a:pt x="8228" y="15415"/>
                  </a:cubicBezTo>
                  <a:cubicBezTo>
                    <a:pt x="9073" y="12781"/>
                    <a:pt x="10179" y="9951"/>
                    <a:pt x="11642" y="7220"/>
                  </a:cubicBezTo>
                  <a:cubicBezTo>
                    <a:pt x="11024" y="6700"/>
                    <a:pt x="10634" y="5919"/>
                    <a:pt x="10634" y="5041"/>
                  </a:cubicBezTo>
                  <a:cubicBezTo>
                    <a:pt x="10634" y="4683"/>
                    <a:pt x="10699" y="4358"/>
                    <a:pt x="10829" y="4033"/>
                  </a:cubicBezTo>
                  <a:cubicBezTo>
                    <a:pt x="9951" y="3317"/>
                    <a:pt x="9301" y="2797"/>
                    <a:pt x="8878" y="2472"/>
                  </a:cubicBezTo>
                  <a:close/>
                  <a:moveTo>
                    <a:pt x="1399" y="11057"/>
                  </a:moveTo>
                  <a:cubicBezTo>
                    <a:pt x="488" y="13171"/>
                    <a:pt x="0" y="15512"/>
                    <a:pt x="0" y="17951"/>
                  </a:cubicBezTo>
                  <a:cubicBezTo>
                    <a:pt x="0" y="18667"/>
                    <a:pt x="65" y="19415"/>
                    <a:pt x="163" y="20130"/>
                  </a:cubicBezTo>
                  <a:cubicBezTo>
                    <a:pt x="911" y="19610"/>
                    <a:pt x="1984" y="18894"/>
                    <a:pt x="3350" y="18081"/>
                  </a:cubicBezTo>
                  <a:cubicBezTo>
                    <a:pt x="2309" y="15285"/>
                    <a:pt x="1724" y="12846"/>
                    <a:pt x="1399" y="11057"/>
                  </a:cubicBezTo>
                  <a:close/>
                  <a:moveTo>
                    <a:pt x="7512" y="17951"/>
                  </a:moveTo>
                  <a:lnTo>
                    <a:pt x="7512" y="17951"/>
                  </a:lnTo>
                  <a:cubicBezTo>
                    <a:pt x="6862" y="18276"/>
                    <a:pt x="6277" y="18602"/>
                    <a:pt x="5724" y="18927"/>
                  </a:cubicBezTo>
                  <a:cubicBezTo>
                    <a:pt x="6016" y="19642"/>
                    <a:pt x="6342" y="20423"/>
                    <a:pt x="6732" y="21203"/>
                  </a:cubicBezTo>
                  <a:cubicBezTo>
                    <a:pt x="6829" y="20715"/>
                    <a:pt x="6927" y="20260"/>
                    <a:pt x="7057" y="19772"/>
                  </a:cubicBezTo>
                  <a:cubicBezTo>
                    <a:pt x="7187" y="19187"/>
                    <a:pt x="7350" y="18569"/>
                    <a:pt x="7512" y="17951"/>
                  </a:cubicBezTo>
                  <a:close/>
                  <a:moveTo>
                    <a:pt x="34146" y="10082"/>
                  </a:moveTo>
                  <a:cubicBezTo>
                    <a:pt x="32715" y="10179"/>
                    <a:pt x="31284" y="10309"/>
                    <a:pt x="29886" y="10472"/>
                  </a:cubicBezTo>
                  <a:cubicBezTo>
                    <a:pt x="29593" y="11675"/>
                    <a:pt x="28585" y="12618"/>
                    <a:pt x="27317" y="12716"/>
                  </a:cubicBezTo>
                  <a:cubicBezTo>
                    <a:pt x="27024" y="14016"/>
                    <a:pt x="26699" y="15415"/>
                    <a:pt x="26341" y="16846"/>
                  </a:cubicBezTo>
                  <a:cubicBezTo>
                    <a:pt x="28910" y="20065"/>
                    <a:pt x="31414" y="23642"/>
                    <a:pt x="33268" y="27414"/>
                  </a:cubicBezTo>
                  <a:cubicBezTo>
                    <a:pt x="34959" y="24650"/>
                    <a:pt x="35967" y="21398"/>
                    <a:pt x="35967" y="17951"/>
                  </a:cubicBezTo>
                  <a:cubicBezTo>
                    <a:pt x="35967" y="15122"/>
                    <a:pt x="35317" y="12455"/>
                    <a:pt x="34146" y="10082"/>
                  </a:cubicBezTo>
                  <a:close/>
                  <a:moveTo>
                    <a:pt x="4065" y="19902"/>
                  </a:moveTo>
                  <a:cubicBezTo>
                    <a:pt x="2374" y="20911"/>
                    <a:pt x="1138" y="21724"/>
                    <a:pt x="521" y="22179"/>
                  </a:cubicBezTo>
                  <a:cubicBezTo>
                    <a:pt x="1334" y="25496"/>
                    <a:pt x="3057" y="28455"/>
                    <a:pt x="5399" y="30764"/>
                  </a:cubicBezTo>
                  <a:cubicBezTo>
                    <a:pt x="5464" y="29756"/>
                    <a:pt x="5594" y="28390"/>
                    <a:pt x="5789" y="26829"/>
                  </a:cubicBezTo>
                  <a:cubicBezTo>
                    <a:pt x="5008" y="26276"/>
                    <a:pt x="4455" y="25398"/>
                    <a:pt x="4455" y="24390"/>
                  </a:cubicBezTo>
                  <a:cubicBezTo>
                    <a:pt x="4455" y="23642"/>
                    <a:pt x="4748" y="22959"/>
                    <a:pt x="5203" y="22439"/>
                  </a:cubicBezTo>
                  <a:cubicBezTo>
                    <a:pt x="4781" y="21561"/>
                    <a:pt x="4390" y="20715"/>
                    <a:pt x="4065" y="19902"/>
                  </a:cubicBezTo>
                  <a:close/>
                  <a:moveTo>
                    <a:pt x="20097" y="12683"/>
                  </a:moveTo>
                  <a:cubicBezTo>
                    <a:pt x="16293" y="13854"/>
                    <a:pt x="12911" y="15285"/>
                    <a:pt x="10244" y="16553"/>
                  </a:cubicBezTo>
                  <a:cubicBezTo>
                    <a:pt x="10081" y="16618"/>
                    <a:pt x="9951" y="16683"/>
                    <a:pt x="9821" y="16781"/>
                  </a:cubicBezTo>
                  <a:cubicBezTo>
                    <a:pt x="9463" y="17951"/>
                    <a:pt x="9171" y="19089"/>
                    <a:pt x="8911" y="20163"/>
                  </a:cubicBezTo>
                  <a:cubicBezTo>
                    <a:pt x="8781" y="20683"/>
                    <a:pt x="8683" y="21203"/>
                    <a:pt x="8585" y="21691"/>
                  </a:cubicBezTo>
                  <a:cubicBezTo>
                    <a:pt x="9594" y="22146"/>
                    <a:pt x="10309" y="23187"/>
                    <a:pt x="10309" y="24390"/>
                  </a:cubicBezTo>
                  <a:cubicBezTo>
                    <a:pt x="10309" y="25106"/>
                    <a:pt x="10049" y="25756"/>
                    <a:pt x="9594" y="26276"/>
                  </a:cubicBezTo>
                  <a:cubicBezTo>
                    <a:pt x="11610" y="29301"/>
                    <a:pt x="14211" y="32455"/>
                    <a:pt x="17658" y="35349"/>
                  </a:cubicBezTo>
                  <a:cubicBezTo>
                    <a:pt x="20715" y="28975"/>
                    <a:pt x="22829" y="22667"/>
                    <a:pt x="24260" y="17333"/>
                  </a:cubicBezTo>
                  <a:cubicBezTo>
                    <a:pt x="22894" y="15675"/>
                    <a:pt x="21496" y="14114"/>
                    <a:pt x="20097" y="12683"/>
                  </a:cubicBezTo>
                  <a:close/>
                  <a:moveTo>
                    <a:pt x="7968" y="27252"/>
                  </a:moveTo>
                  <a:cubicBezTo>
                    <a:pt x="7870" y="27252"/>
                    <a:pt x="7772" y="27284"/>
                    <a:pt x="7642" y="27284"/>
                  </a:cubicBezTo>
                  <a:cubicBezTo>
                    <a:pt x="7350" y="29691"/>
                    <a:pt x="7252" y="31512"/>
                    <a:pt x="7220" y="32325"/>
                  </a:cubicBezTo>
                  <a:cubicBezTo>
                    <a:pt x="9496" y="34048"/>
                    <a:pt x="12195" y="35219"/>
                    <a:pt x="15154" y="35674"/>
                  </a:cubicBezTo>
                  <a:cubicBezTo>
                    <a:pt x="12163" y="32943"/>
                    <a:pt x="9789" y="30049"/>
                    <a:pt x="7968" y="27252"/>
                  </a:cubicBezTo>
                  <a:close/>
                  <a:moveTo>
                    <a:pt x="25723" y="19155"/>
                  </a:moveTo>
                  <a:cubicBezTo>
                    <a:pt x="24292" y="24195"/>
                    <a:pt x="22309" y="29984"/>
                    <a:pt x="19545" y="35837"/>
                  </a:cubicBezTo>
                  <a:cubicBezTo>
                    <a:pt x="24553" y="35414"/>
                    <a:pt x="29008" y="32910"/>
                    <a:pt x="32000" y="29171"/>
                  </a:cubicBezTo>
                  <a:cubicBezTo>
                    <a:pt x="30374" y="25691"/>
                    <a:pt x="28162" y="22276"/>
                    <a:pt x="25723" y="19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3"/>
          <p:cNvSpPr txBox="1"/>
          <p:nvPr/>
        </p:nvSpPr>
        <p:spPr>
          <a:xfrm>
            <a:off x="4865950" y="1027600"/>
            <a:ext cx="3805800" cy="3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Marketing Budget Optimization</a:t>
            </a:r>
            <a:endParaRPr sz="1700">
              <a:solidFill>
                <a:schemeClr val="dk1"/>
              </a:solidFill>
              <a:latin typeface="Fira Sans Extra Condensed Medium"/>
              <a:ea typeface="Fira Sans Extra Condensed Medium"/>
              <a:cs typeface="Fira Sans Extra Condensed Medium"/>
              <a:sym typeface="Fira Sans Extra Condensed Medium"/>
            </a:endParaRPr>
          </a:p>
        </p:txBody>
      </p:sp>
      <p:cxnSp>
        <p:nvCxnSpPr>
          <p:cNvPr id="316" name="Google Shape;316;p23"/>
          <p:cNvCxnSpPr/>
          <p:nvPr/>
        </p:nvCxnSpPr>
        <p:spPr>
          <a:xfrm>
            <a:off x="4540050" y="1479638"/>
            <a:ext cx="0" cy="2909700"/>
          </a:xfrm>
          <a:prstGeom prst="straightConnector1">
            <a:avLst/>
          </a:prstGeom>
          <a:noFill/>
          <a:ln w="19050" cap="flat" cmpd="sng">
            <a:solidFill>
              <a:schemeClr val="dk1"/>
            </a:solidFill>
            <a:prstDash val="solid"/>
            <a:round/>
            <a:headEnd type="none" w="med" len="med"/>
            <a:tailEnd type="none" w="med" len="med"/>
          </a:ln>
        </p:spPr>
      </p:cxnSp>
      <p:cxnSp>
        <p:nvCxnSpPr>
          <p:cNvPr id="317" name="Google Shape;317;p23"/>
          <p:cNvCxnSpPr/>
          <p:nvPr/>
        </p:nvCxnSpPr>
        <p:spPr>
          <a:xfrm>
            <a:off x="4696763" y="2589469"/>
            <a:ext cx="3726000" cy="0"/>
          </a:xfrm>
          <a:prstGeom prst="straightConnector1">
            <a:avLst/>
          </a:prstGeom>
          <a:noFill/>
          <a:ln w="9525" cap="flat" cmpd="sng">
            <a:solidFill>
              <a:schemeClr val="dk1"/>
            </a:solidFill>
            <a:prstDash val="solid"/>
            <a:round/>
            <a:headEnd type="none" w="med" len="med"/>
            <a:tailEnd type="none" w="med" len="med"/>
          </a:ln>
        </p:spPr>
      </p:cxnSp>
      <p:grpSp>
        <p:nvGrpSpPr>
          <p:cNvPr id="318" name="Google Shape;318;p23"/>
          <p:cNvGrpSpPr/>
          <p:nvPr/>
        </p:nvGrpSpPr>
        <p:grpSpPr>
          <a:xfrm>
            <a:off x="5545913" y="2020050"/>
            <a:ext cx="2994018" cy="292800"/>
            <a:chOff x="1986500" y="1629050"/>
            <a:chExt cx="2994018" cy="292800"/>
          </a:xfrm>
        </p:grpSpPr>
        <p:sp>
          <p:nvSpPr>
            <p:cNvPr id="319" name="Google Shape;319;p23"/>
            <p:cNvSpPr txBox="1"/>
            <p:nvPr/>
          </p:nvSpPr>
          <p:spPr>
            <a:xfrm>
              <a:off x="1986500" y="1629050"/>
              <a:ext cx="1290900" cy="29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Medium"/>
                  <a:ea typeface="Fira Sans Extra Condensed Medium"/>
                  <a:cs typeface="Fira Sans Extra Condensed Medium"/>
                  <a:sym typeface="Fira Sans Extra Condensed Medium"/>
                </a:rPr>
                <a:t>$ 65 million</a:t>
              </a:r>
              <a:endParaRPr sz="1800">
                <a:solidFill>
                  <a:schemeClr val="dk1"/>
                </a:solidFill>
                <a:latin typeface="Fira Sans Extra Condensed Medium"/>
                <a:ea typeface="Fira Sans Extra Condensed Medium"/>
                <a:cs typeface="Fira Sans Extra Condensed Medium"/>
                <a:sym typeface="Fira Sans Extra Condensed Medium"/>
              </a:endParaRPr>
            </a:p>
          </p:txBody>
        </p:sp>
        <p:sp>
          <p:nvSpPr>
            <p:cNvPr id="320" name="Google Shape;320;p23"/>
            <p:cNvSpPr txBox="1"/>
            <p:nvPr/>
          </p:nvSpPr>
          <p:spPr>
            <a:xfrm>
              <a:off x="3322718" y="1629050"/>
              <a:ext cx="1657800" cy="29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Production Cost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321" name="Google Shape;321;p23"/>
          <p:cNvGrpSpPr/>
          <p:nvPr/>
        </p:nvGrpSpPr>
        <p:grpSpPr>
          <a:xfrm>
            <a:off x="5545925" y="2866100"/>
            <a:ext cx="2994005" cy="292804"/>
            <a:chOff x="1986513" y="2475100"/>
            <a:chExt cx="2994005" cy="292804"/>
          </a:xfrm>
        </p:grpSpPr>
        <p:sp>
          <p:nvSpPr>
            <p:cNvPr id="322" name="Google Shape;322;p23"/>
            <p:cNvSpPr txBox="1"/>
            <p:nvPr/>
          </p:nvSpPr>
          <p:spPr>
            <a:xfrm>
              <a:off x="1986513" y="2475100"/>
              <a:ext cx="1184400" cy="29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Medium"/>
                  <a:ea typeface="Fira Sans Extra Condensed Medium"/>
                  <a:cs typeface="Fira Sans Extra Condensed Medium"/>
                  <a:sym typeface="Fira Sans Extra Condensed Medium"/>
                </a:rPr>
                <a:t>$ 35 million</a:t>
              </a:r>
              <a:endParaRPr sz="1800">
                <a:solidFill>
                  <a:schemeClr val="dk1"/>
                </a:solidFill>
                <a:latin typeface="Fira Sans Extra Condensed Medium"/>
                <a:ea typeface="Fira Sans Extra Condensed Medium"/>
                <a:cs typeface="Fira Sans Extra Condensed Medium"/>
                <a:sym typeface="Fira Sans Extra Condensed Medium"/>
              </a:endParaRPr>
            </a:p>
          </p:txBody>
        </p:sp>
        <p:sp>
          <p:nvSpPr>
            <p:cNvPr id="323" name="Google Shape;323;p23"/>
            <p:cNvSpPr txBox="1"/>
            <p:nvPr/>
          </p:nvSpPr>
          <p:spPr>
            <a:xfrm>
              <a:off x="3322718" y="2475104"/>
              <a:ext cx="1657800" cy="29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Marketing and distribution Cost</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324" name="Google Shape;324;p23"/>
          <p:cNvGrpSpPr/>
          <p:nvPr/>
        </p:nvGrpSpPr>
        <p:grpSpPr>
          <a:xfrm>
            <a:off x="4843442" y="1845200"/>
            <a:ext cx="627387" cy="627375"/>
            <a:chOff x="4843350" y="1921400"/>
            <a:chExt cx="627387" cy="627375"/>
          </a:xfrm>
        </p:grpSpPr>
        <p:sp>
          <p:nvSpPr>
            <p:cNvPr id="325" name="Google Shape;325;p23"/>
            <p:cNvSpPr/>
            <p:nvPr/>
          </p:nvSpPr>
          <p:spPr>
            <a:xfrm>
              <a:off x="4843350" y="1921400"/>
              <a:ext cx="627387" cy="627375"/>
            </a:xfrm>
            <a:custGeom>
              <a:avLst/>
              <a:gdLst/>
              <a:ahLst/>
              <a:cxnLst/>
              <a:rect l="l" t="t" r="r" b="b"/>
              <a:pathLst>
                <a:path w="18439" h="18440" extrusionOk="0">
                  <a:moveTo>
                    <a:pt x="9236" y="1"/>
                  </a:moveTo>
                  <a:cubicBezTo>
                    <a:pt x="4130" y="1"/>
                    <a:pt x="0" y="4131"/>
                    <a:pt x="0" y="9236"/>
                  </a:cubicBezTo>
                  <a:cubicBezTo>
                    <a:pt x="0" y="14309"/>
                    <a:pt x="4130" y="18439"/>
                    <a:pt x="9236" y="18439"/>
                  </a:cubicBezTo>
                  <a:cubicBezTo>
                    <a:pt x="14309" y="18439"/>
                    <a:pt x="18439" y="14309"/>
                    <a:pt x="18439" y="9236"/>
                  </a:cubicBezTo>
                  <a:cubicBezTo>
                    <a:pt x="18439" y="4131"/>
                    <a:pt x="14309" y="1"/>
                    <a:pt x="9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rgbClr val="FFFFFF"/>
                </a:solidFill>
                <a:latin typeface="Fira Sans Extra Condensed"/>
                <a:ea typeface="Fira Sans Extra Condensed"/>
                <a:cs typeface="Fira Sans Extra Condensed"/>
                <a:sym typeface="Fira Sans Extra Condensed"/>
              </a:endParaRPr>
            </a:p>
          </p:txBody>
        </p:sp>
        <p:grpSp>
          <p:nvGrpSpPr>
            <p:cNvPr id="326" name="Google Shape;326;p23"/>
            <p:cNvGrpSpPr/>
            <p:nvPr/>
          </p:nvGrpSpPr>
          <p:grpSpPr>
            <a:xfrm>
              <a:off x="4973160" y="2051166"/>
              <a:ext cx="367997" cy="368002"/>
              <a:chOff x="6536223" y="1663000"/>
              <a:chExt cx="457196" cy="457202"/>
            </a:xfrm>
          </p:grpSpPr>
          <p:sp>
            <p:nvSpPr>
              <p:cNvPr id="327" name="Google Shape;327;p23"/>
              <p:cNvSpPr/>
              <p:nvPr/>
            </p:nvSpPr>
            <p:spPr>
              <a:xfrm>
                <a:off x="6698758" y="1825302"/>
                <a:ext cx="294661" cy="294899"/>
              </a:xfrm>
              <a:custGeom>
                <a:avLst/>
                <a:gdLst/>
                <a:ahLst/>
                <a:cxnLst/>
                <a:rect l="l" t="t" r="r" b="b"/>
                <a:pathLst>
                  <a:path w="40911" h="40944" extrusionOk="0">
                    <a:moveTo>
                      <a:pt x="22309" y="7448"/>
                    </a:moveTo>
                    <a:lnTo>
                      <a:pt x="22309" y="11513"/>
                    </a:lnTo>
                    <a:cubicBezTo>
                      <a:pt x="24488" y="12293"/>
                      <a:pt x="26049" y="14342"/>
                      <a:pt x="26049" y="16749"/>
                    </a:cubicBezTo>
                    <a:lnTo>
                      <a:pt x="22309" y="16749"/>
                    </a:lnTo>
                    <a:cubicBezTo>
                      <a:pt x="22309" y="15740"/>
                      <a:pt x="21496" y="14895"/>
                      <a:pt x="20456" y="14895"/>
                    </a:cubicBezTo>
                    <a:cubicBezTo>
                      <a:pt x="19447" y="14895"/>
                      <a:pt x="18602" y="15740"/>
                      <a:pt x="18602" y="16749"/>
                    </a:cubicBezTo>
                    <a:cubicBezTo>
                      <a:pt x="18602" y="17789"/>
                      <a:pt x="19447" y="18635"/>
                      <a:pt x="20456" y="18635"/>
                    </a:cubicBezTo>
                    <a:cubicBezTo>
                      <a:pt x="23545" y="18635"/>
                      <a:pt x="26049" y="21139"/>
                      <a:pt x="26049" y="24196"/>
                    </a:cubicBezTo>
                    <a:cubicBezTo>
                      <a:pt x="26049" y="26635"/>
                      <a:pt x="24488" y="28683"/>
                      <a:pt x="22309" y="29431"/>
                    </a:cubicBezTo>
                    <a:lnTo>
                      <a:pt x="22309" y="33496"/>
                    </a:lnTo>
                    <a:lnTo>
                      <a:pt x="18602" y="33496"/>
                    </a:lnTo>
                    <a:lnTo>
                      <a:pt x="18602" y="29431"/>
                    </a:lnTo>
                    <a:cubicBezTo>
                      <a:pt x="16456" y="28651"/>
                      <a:pt x="14895" y="26635"/>
                      <a:pt x="14895" y="24196"/>
                    </a:cubicBezTo>
                    <a:lnTo>
                      <a:pt x="18602" y="24196"/>
                    </a:lnTo>
                    <a:cubicBezTo>
                      <a:pt x="18602" y="25236"/>
                      <a:pt x="19447" y="26049"/>
                      <a:pt x="20456" y="26049"/>
                    </a:cubicBezTo>
                    <a:cubicBezTo>
                      <a:pt x="21496" y="26049"/>
                      <a:pt x="22342" y="25236"/>
                      <a:pt x="22342" y="24196"/>
                    </a:cubicBezTo>
                    <a:cubicBezTo>
                      <a:pt x="22342" y="23187"/>
                      <a:pt x="21496" y="22342"/>
                      <a:pt x="20456" y="22342"/>
                    </a:cubicBezTo>
                    <a:cubicBezTo>
                      <a:pt x="17399" y="22342"/>
                      <a:pt x="14895" y="19838"/>
                      <a:pt x="14895" y="16749"/>
                    </a:cubicBezTo>
                    <a:cubicBezTo>
                      <a:pt x="14895" y="14342"/>
                      <a:pt x="16456" y="12293"/>
                      <a:pt x="18602" y="11513"/>
                    </a:cubicBezTo>
                    <a:lnTo>
                      <a:pt x="18602" y="7448"/>
                    </a:lnTo>
                    <a:close/>
                    <a:moveTo>
                      <a:pt x="20456" y="1"/>
                    </a:moveTo>
                    <a:cubicBezTo>
                      <a:pt x="9171" y="1"/>
                      <a:pt x="1" y="9204"/>
                      <a:pt x="1" y="20488"/>
                    </a:cubicBezTo>
                    <a:cubicBezTo>
                      <a:pt x="1" y="31773"/>
                      <a:pt x="9171" y="40943"/>
                      <a:pt x="20456" y="40943"/>
                    </a:cubicBezTo>
                    <a:cubicBezTo>
                      <a:pt x="31740" y="40943"/>
                      <a:pt x="40910" y="31773"/>
                      <a:pt x="40910" y="20488"/>
                    </a:cubicBezTo>
                    <a:cubicBezTo>
                      <a:pt x="40910" y="9204"/>
                      <a:pt x="31740" y="1"/>
                      <a:pt x="20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6536223" y="1663000"/>
                <a:ext cx="296527" cy="162323"/>
              </a:xfrm>
              <a:custGeom>
                <a:avLst/>
                <a:gdLst/>
                <a:ahLst/>
                <a:cxnLst/>
                <a:rect l="l" t="t" r="r" b="b"/>
                <a:pathLst>
                  <a:path w="41170" h="22537" extrusionOk="0">
                    <a:moveTo>
                      <a:pt x="20715" y="1"/>
                    </a:moveTo>
                    <a:cubicBezTo>
                      <a:pt x="9236" y="1"/>
                      <a:pt x="0" y="5139"/>
                      <a:pt x="0" y="11383"/>
                    </a:cubicBezTo>
                    <a:cubicBezTo>
                      <a:pt x="0" y="17659"/>
                      <a:pt x="9236" y="22537"/>
                      <a:pt x="20715" y="22537"/>
                    </a:cubicBezTo>
                    <a:cubicBezTo>
                      <a:pt x="32194" y="22537"/>
                      <a:pt x="41170" y="17659"/>
                      <a:pt x="41170" y="11383"/>
                    </a:cubicBezTo>
                    <a:cubicBezTo>
                      <a:pt x="41170" y="5139"/>
                      <a:pt x="32194" y="1"/>
                      <a:pt x="20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6536223" y="1964422"/>
                <a:ext cx="163021" cy="102131"/>
              </a:xfrm>
              <a:custGeom>
                <a:avLst/>
                <a:gdLst/>
                <a:ahLst/>
                <a:cxnLst/>
                <a:rect l="l" t="t" r="r" b="b"/>
                <a:pathLst>
                  <a:path w="22634" h="14180" extrusionOk="0">
                    <a:moveTo>
                      <a:pt x="0" y="1"/>
                    </a:moveTo>
                    <a:lnTo>
                      <a:pt x="0" y="3025"/>
                    </a:lnTo>
                    <a:cubicBezTo>
                      <a:pt x="0" y="9269"/>
                      <a:pt x="9236" y="14179"/>
                      <a:pt x="20715" y="14179"/>
                    </a:cubicBezTo>
                    <a:cubicBezTo>
                      <a:pt x="21365" y="14179"/>
                      <a:pt x="21983" y="14114"/>
                      <a:pt x="22634" y="14082"/>
                    </a:cubicBezTo>
                    <a:cubicBezTo>
                      <a:pt x="21203" y="11838"/>
                      <a:pt x="20130" y="9366"/>
                      <a:pt x="19512" y="6700"/>
                    </a:cubicBezTo>
                    <a:cubicBezTo>
                      <a:pt x="11219" y="6472"/>
                      <a:pt x="4000" y="390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6536223" y="1883854"/>
                <a:ext cx="140773" cy="101663"/>
              </a:xfrm>
              <a:custGeom>
                <a:avLst/>
                <a:gdLst/>
                <a:ahLst/>
                <a:cxnLst/>
                <a:rect l="l" t="t" r="r" b="b"/>
                <a:pathLst>
                  <a:path w="19545" h="14115" extrusionOk="0">
                    <a:moveTo>
                      <a:pt x="0" y="1"/>
                    </a:moveTo>
                    <a:lnTo>
                      <a:pt x="0" y="3058"/>
                    </a:lnTo>
                    <a:cubicBezTo>
                      <a:pt x="0" y="8976"/>
                      <a:pt x="8358" y="13627"/>
                      <a:pt x="18926" y="14114"/>
                    </a:cubicBezTo>
                    <a:cubicBezTo>
                      <a:pt x="18894" y="13529"/>
                      <a:pt x="18861" y="12944"/>
                      <a:pt x="18861" y="12358"/>
                    </a:cubicBezTo>
                    <a:cubicBezTo>
                      <a:pt x="18861" y="10407"/>
                      <a:pt x="19089" y="8521"/>
                      <a:pt x="19544" y="6732"/>
                    </a:cubicBezTo>
                    <a:cubicBezTo>
                      <a:pt x="11219" y="6505"/>
                      <a:pt x="4000" y="393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6536223" y="1803524"/>
                <a:ext cx="186912" cy="102362"/>
              </a:xfrm>
              <a:custGeom>
                <a:avLst/>
                <a:gdLst/>
                <a:ahLst/>
                <a:cxnLst/>
                <a:rect l="l" t="t" r="r" b="b"/>
                <a:pathLst>
                  <a:path w="25951" h="14212" extrusionOk="0">
                    <a:moveTo>
                      <a:pt x="0" y="1"/>
                    </a:moveTo>
                    <a:lnTo>
                      <a:pt x="0" y="3058"/>
                    </a:lnTo>
                    <a:cubicBezTo>
                      <a:pt x="0" y="9301"/>
                      <a:pt x="9236" y="14212"/>
                      <a:pt x="20715" y="14212"/>
                    </a:cubicBezTo>
                    <a:cubicBezTo>
                      <a:pt x="21951" y="11285"/>
                      <a:pt x="23707" y="8618"/>
                      <a:pt x="25951" y="6407"/>
                    </a:cubicBezTo>
                    <a:lnTo>
                      <a:pt x="25951" y="6407"/>
                    </a:lnTo>
                    <a:cubicBezTo>
                      <a:pt x="24260" y="6635"/>
                      <a:pt x="22536" y="6765"/>
                      <a:pt x="20715" y="6765"/>
                    </a:cubicBezTo>
                    <a:cubicBezTo>
                      <a:pt x="11870" y="6765"/>
                      <a:pt x="4195" y="413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23"/>
          <p:cNvSpPr txBox="1"/>
          <p:nvPr/>
        </p:nvSpPr>
        <p:spPr>
          <a:xfrm>
            <a:off x="4739525" y="3435525"/>
            <a:ext cx="3841200" cy="97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By predicting sentiment at the early stage of a movie release, we can adjust and optimize our marketing spendings based on audience reactions, and thus generate a higher return on advertising budget. </a:t>
            </a:r>
            <a:endParaRPr sz="1200">
              <a:solidFill>
                <a:schemeClr val="dk1"/>
              </a:solidFill>
              <a:latin typeface="Roboto"/>
              <a:ea typeface="Roboto"/>
              <a:cs typeface="Roboto"/>
              <a:sym typeface="Roboto"/>
            </a:endParaRPr>
          </a:p>
        </p:txBody>
      </p:sp>
      <p:sp>
        <p:nvSpPr>
          <p:cNvPr id="333" name="Google Shape;333;p23"/>
          <p:cNvSpPr txBox="1"/>
          <p:nvPr/>
        </p:nvSpPr>
        <p:spPr>
          <a:xfrm>
            <a:off x="4696785" y="1479616"/>
            <a:ext cx="2940300" cy="19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Fira Sans Extra Condensed Medium"/>
                <a:ea typeface="Fira Sans Extra Condensed Medium"/>
                <a:cs typeface="Fira Sans Extra Condensed Medium"/>
                <a:sym typeface="Fira Sans Extra Condensed Medium"/>
              </a:rPr>
              <a:t>Average cost of a movie</a:t>
            </a:r>
            <a:endParaRPr sz="15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334" name="Google Shape;334;p23"/>
          <p:cNvGrpSpPr/>
          <p:nvPr/>
        </p:nvGrpSpPr>
        <p:grpSpPr>
          <a:xfrm>
            <a:off x="4865858" y="2731297"/>
            <a:ext cx="627363" cy="627363"/>
            <a:chOff x="4725600" y="2731350"/>
            <a:chExt cx="627300" cy="627300"/>
          </a:xfrm>
        </p:grpSpPr>
        <p:sp>
          <p:nvSpPr>
            <p:cNvPr id="335" name="Google Shape;335;p23"/>
            <p:cNvSpPr/>
            <p:nvPr/>
          </p:nvSpPr>
          <p:spPr>
            <a:xfrm>
              <a:off x="4725600" y="2731350"/>
              <a:ext cx="627300" cy="62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3"/>
            <p:cNvGrpSpPr/>
            <p:nvPr/>
          </p:nvGrpSpPr>
          <p:grpSpPr>
            <a:xfrm>
              <a:off x="4865823" y="2914910"/>
              <a:ext cx="346866" cy="260178"/>
              <a:chOff x="7745313" y="3450375"/>
              <a:chExt cx="429769" cy="322362"/>
            </a:xfrm>
          </p:grpSpPr>
          <p:sp>
            <p:nvSpPr>
              <p:cNvPr id="337" name="Google Shape;337;p23"/>
              <p:cNvSpPr/>
              <p:nvPr/>
            </p:nvSpPr>
            <p:spPr>
              <a:xfrm>
                <a:off x="7745313" y="3450375"/>
                <a:ext cx="75677" cy="74273"/>
              </a:xfrm>
              <a:custGeom>
                <a:avLst/>
                <a:gdLst/>
                <a:ahLst/>
                <a:cxnLst/>
                <a:rect l="l" t="t" r="r" b="b"/>
                <a:pathLst>
                  <a:path w="8911" h="8879" extrusionOk="0">
                    <a:moveTo>
                      <a:pt x="1496" y="0"/>
                    </a:moveTo>
                    <a:cubicBezTo>
                      <a:pt x="650" y="0"/>
                      <a:pt x="0" y="651"/>
                      <a:pt x="0" y="1464"/>
                    </a:cubicBezTo>
                    <a:lnTo>
                      <a:pt x="0" y="8878"/>
                    </a:lnTo>
                    <a:lnTo>
                      <a:pt x="1496" y="8878"/>
                    </a:lnTo>
                    <a:cubicBezTo>
                      <a:pt x="5561" y="8878"/>
                      <a:pt x="8910" y="5561"/>
                      <a:pt x="8910" y="1464"/>
                    </a:cubicBezTo>
                    <a:lnTo>
                      <a:pt x="8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745313" y="3450375"/>
                <a:ext cx="429729" cy="322362"/>
              </a:xfrm>
              <a:custGeom>
                <a:avLst/>
                <a:gdLst/>
                <a:ahLst/>
                <a:cxnLst/>
                <a:rect l="l" t="t" r="r" b="b"/>
                <a:pathLst>
                  <a:path w="50601" h="38537" extrusionOk="0">
                    <a:moveTo>
                      <a:pt x="16292" y="14829"/>
                    </a:moveTo>
                    <a:cubicBezTo>
                      <a:pt x="17138" y="14829"/>
                      <a:pt x="17788" y="15480"/>
                      <a:pt x="17788" y="16293"/>
                    </a:cubicBezTo>
                    <a:cubicBezTo>
                      <a:pt x="17788" y="17138"/>
                      <a:pt x="17138" y="17789"/>
                      <a:pt x="16292" y="17789"/>
                    </a:cubicBezTo>
                    <a:lnTo>
                      <a:pt x="7415" y="17789"/>
                    </a:lnTo>
                    <a:cubicBezTo>
                      <a:pt x="6602" y="17789"/>
                      <a:pt x="5919" y="17138"/>
                      <a:pt x="5919" y="16293"/>
                    </a:cubicBezTo>
                    <a:cubicBezTo>
                      <a:pt x="5919" y="15480"/>
                      <a:pt x="6602" y="14829"/>
                      <a:pt x="7415" y="14829"/>
                    </a:cubicBezTo>
                    <a:close/>
                    <a:moveTo>
                      <a:pt x="43186" y="14829"/>
                    </a:moveTo>
                    <a:cubicBezTo>
                      <a:pt x="43999" y="14829"/>
                      <a:pt x="44682" y="15480"/>
                      <a:pt x="44682" y="16293"/>
                    </a:cubicBezTo>
                    <a:cubicBezTo>
                      <a:pt x="44682" y="17138"/>
                      <a:pt x="43999" y="17789"/>
                      <a:pt x="43186" y="17789"/>
                    </a:cubicBezTo>
                    <a:lnTo>
                      <a:pt x="34308" y="17789"/>
                    </a:lnTo>
                    <a:cubicBezTo>
                      <a:pt x="33463" y="17789"/>
                      <a:pt x="32812" y="17138"/>
                      <a:pt x="32812" y="16293"/>
                    </a:cubicBezTo>
                    <a:cubicBezTo>
                      <a:pt x="32812" y="15480"/>
                      <a:pt x="33463" y="14829"/>
                      <a:pt x="34308" y="14829"/>
                    </a:cubicBezTo>
                    <a:close/>
                    <a:moveTo>
                      <a:pt x="16292" y="20748"/>
                    </a:moveTo>
                    <a:cubicBezTo>
                      <a:pt x="17138" y="20748"/>
                      <a:pt x="17788" y="21398"/>
                      <a:pt x="17788" y="22244"/>
                    </a:cubicBezTo>
                    <a:cubicBezTo>
                      <a:pt x="17788" y="23057"/>
                      <a:pt x="17138" y="23707"/>
                      <a:pt x="16292" y="23707"/>
                    </a:cubicBezTo>
                    <a:lnTo>
                      <a:pt x="7415" y="23707"/>
                    </a:lnTo>
                    <a:cubicBezTo>
                      <a:pt x="6602" y="23707"/>
                      <a:pt x="5919" y="23057"/>
                      <a:pt x="5919" y="22244"/>
                    </a:cubicBezTo>
                    <a:cubicBezTo>
                      <a:pt x="5919" y="21398"/>
                      <a:pt x="6602" y="20748"/>
                      <a:pt x="7415" y="20748"/>
                    </a:cubicBezTo>
                    <a:close/>
                    <a:moveTo>
                      <a:pt x="43186" y="20748"/>
                    </a:moveTo>
                    <a:cubicBezTo>
                      <a:pt x="43999" y="20748"/>
                      <a:pt x="44682" y="21398"/>
                      <a:pt x="44682" y="22244"/>
                    </a:cubicBezTo>
                    <a:cubicBezTo>
                      <a:pt x="44682" y="23057"/>
                      <a:pt x="43999" y="23707"/>
                      <a:pt x="43186" y="23707"/>
                    </a:cubicBezTo>
                    <a:lnTo>
                      <a:pt x="34308" y="23707"/>
                    </a:lnTo>
                    <a:cubicBezTo>
                      <a:pt x="33463" y="23707"/>
                      <a:pt x="32812" y="23057"/>
                      <a:pt x="32812" y="22244"/>
                    </a:cubicBezTo>
                    <a:cubicBezTo>
                      <a:pt x="32812" y="21398"/>
                      <a:pt x="33463" y="20748"/>
                      <a:pt x="34308" y="20748"/>
                    </a:cubicBezTo>
                    <a:close/>
                    <a:moveTo>
                      <a:pt x="25300" y="8878"/>
                    </a:moveTo>
                    <a:cubicBezTo>
                      <a:pt x="26113" y="8878"/>
                      <a:pt x="26796" y="9561"/>
                      <a:pt x="26796" y="10374"/>
                    </a:cubicBezTo>
                    <a:lnTo>
                      <a:pt x="26796" y="12163"/>
                    </a:lnTo>
                    <a:cubicBezTo>
                      <a:pt x="27544" y="12423"/>
                      <a:pt x="28292" y="12813"/>
                      <a:pt x="28975" y="13463"/>
                    </a:cubicBezTo>
                    <a:cubicBezTo>
                      <a:pt x="29560" y="14049"/>
                      <a:pt x="29560" y="14992"/>
                      <a:pt x="29008" y="15577"/>
                    </a:cubicBezTo>
                    <a:cubicBezTo>
                      <a:pt x="28711" y="15874"/>
                      <a:pt x="28322" y="16020"/>
                      <a:pt x="27934" y="16020"/>
                    </a:cubicBezTo>
                    <a:cubicBezTo>
                      <a:pt x="27558" y="16020"/>
                      <a:pt x="27182" y="15882"/>
                      <a:pt x="26894" y="15610"/>
                    </a:cubicBezTo>
                    <a:cubicBezTo>
                      <a:pt x="26369" y="15085"/>
                      <a:pt x="25792" y="14823"/>
                      <a:pt x="25265" y="14823"/>
                    </a:cubicBezTo>
                    <a:cubicBezTo>
                      <a:pt x="25073" y="14823"/>
                      <a:pt x="24888" y="14857"/>
                      <a:pt x="24715" y="14927"/>
                    </a:cubicBezTo>
                    <a:cubicBezTo>
                      <a:pt x="24162" y="15155"/>
                      <a:pt x="23804" y="15707"/>
                      <a:pt x="23804" y="16293"/>
                    </a:cubicBezTo>
                    <a:cubicBezTo>
                      <a:pt x="23804" y="17138"/>
                      <a:pt x="24487" y="17789"/>
                      <a:pt x="25300" y="17789"/>
                    </a:cubicBezTo>
                    <a:cubicBezTo>
                      <a:pt x="27739" y="17789"/>
                      <a:pt x="29756" y="19772"/>
                      <a:pt x="29756" y="22244"/>
                    </a:cubicBezTo>
                    <a:cubicBezTo>
                      <a:pt x="29756" y="24097"/>
                      <a:pt x="28585" y="25788"/>
                      <a:pt x="26829" y="26406"/>
                    </a:cubicBezTo>
                    <a:cubicBezTo>
                      <a:pt x="26796" y="26406"/>
                      <a:pt x="26796" y="26406"/>
                      <a:pt x="26764" y="26439"/>
                    </a:cubicBezTo>
                    <a:lnTo>
                      <a:pt x="26764" y="28162"/>
                    </a:lnTo>
                    <a:cubicBezTo>
                      <a:pt x="26764" y="28975"/>
                      <a:pt x="26113" y="29658"/>
                      <a:pt x="25300" y="29658"/>
                    </a:cubicBezTo>
                    <a:cubicBezTo>
                      <a:pt x="24487" y="29658"/>
                      <a:pt x="23804" y="28975"/>
                      <a:pt x="23804" y="28162"/>
                    </a:cubicBezTo>
                    <a:lnTo>
                      <a:pt x="23804" y="26406"/>
                    </a:lnTo>
                    <a:cubicBezTo>
                      <a:pt x="22829" y="26081"/>
                      <a:pt x="21918" y="25463"/>
                      <a:pt x="21105" y="24520"/>
                    </a:cubicBezTo>
                    <a:cubicBezTo>
                      <a:pt x="20585" y="23870"/>
                      <a:pt x="20650" y="22959"/>
                      <a:pt x="21300" y="22406"/>
                    </a:cubicBezTo>
                    <a:cubicBezTo>
                      <a:pt x="21570" y="22179"/>
                      <a:pt x="21901" y="22070"/>
                      <a:pt x="22232" y="22070"/>
                    </a:cubicBezTo>
                    <a:cubicBezTo>
                      <a:pt x="22660" y="22070"/>
                      <a:pt x="23088" y="22253"/>
                      <a:pt x="23382" y="22601"/>
                    </a:cubicBezTo>
                    <a:cubicBezTo>
                      <a:pt x="23997" y="23345"/>
                      <a:pt x="24673" y="23725"/>
                      <a:pt x="25314" y="23725"/>
                    </a:cubicBezTo>
                    <a:cubicBezTo>
                      <a:pt x="25486" y="23725"/>
                      <a:pt x="25655" y="23697"/>
                      <a:pt x="25821" y="23642"/>
                    </a:cubicBezTo>
                    <a:cubicBezTo>
                      <a:pt x="26406" y="23414"/>
                      <a:pt x="26764" y="22862"/>
                      <a:pt x="26764" y="22244"/>
                    </a:cubicBezTo>
                    <a:cubicBezTo>
                      <a:pt x="26764" y="21431"/>
                      <a:pt x="26113" y="20748"/>
                      <a:pt x="25300" y="20748"/>
                    </a:cubicBezTo>
                    <a:cubicBezTo>
                      <a:pt x="22861" y="20748"/>
                      <a:pt x="20845" y="18764"/>
                      <a:pt x="20845" y="16293"/>
                    </a:cubicBezTo>
                    <a:cubicBezTo>
                      <a:pt x="20845" y="14504"/>
                      <a:pt x="21918" y="12911"/>
                      <a:pt x="23577" y="12195"/>
                    </a:cubicBezTo>
                    <a:cubicBezTo>
                      <a:pt x="23642" y="12163"/>
                      <a:pt x="23739" y="12163"/>
                      <a:pt x="23804" y="12163"/>
                    </a:cubicBezTo>
                    <a:lnTo>
                      <a:pt x="23804" y="10374"/>
                    </a:lnTo>
                    <a:cubicBezTo>
                      <a:pt x="23804" y="9561"/>
                      <a:pt x="24487" y="8878"/>
                      <a:pt x="25300" y="8878"/>
                    </a:cubicBezTo>
                    <a:close/>
                    <a:moveTo>
                      <a:pt x="11870" y="0"/>
                    </a:moveTo>
                    <a:lnTo>
                      <a:pt x="11870" y="1464"/>
                    </a:lnTo>
                    <a:cubicBezTo>
                      <a:pt x="11870" y="7187"/>
                      <a:pt x="7187" y="11870"/>
                      <a:pt x="1496" y="11870"/>
                    </a:cubicBezTo>
                    <a:lnTo>
                      <a:pt x="0" y="11870"/>
                    </a:lnTo>
                    <a:lnTo>
                      <a:pt x="0" y="26666"/>
                    </a:lnTo>
                    <a:lnTo>
                      <a:pt x="1496" y="26666"/>
                    </a:lnTo>
                    <a:cubicBezTo>
                      <a:pt x="7219" y="26666"/>
                      <a:pt x="11870" y="31349"/>
                      <a:pt x="11870" y="37073"/>
                    </a:cubicBezTo>
                    <a:lnTo>
                      <a:pt x="11870" y="38536"/>
                    </a:lnTo>
                    <a:lnTo>
                      <a:pt x="38861" y="38536"/>
                    </a:lnTo>
                    <a:cubicBezTo>
                      <a:pt x="38568" y="36487"/>
                      <a:pt x="38861" y="34439"/>
                      <a:pt x="39772" y="32585"/>
                    </a:cubicBezTo>
                    <a:cubicBezTo>
                      <a:pt x="41463" y="29008"/>
                      <a:pt x="45170" y="26666"/>
                      <a:pt x="49137" y="26666"/>
                    </a:cubicBezTo>
                    <a:lnTo>
                      <a:pt x="50601" y="26666"/>
                    </a:lnTo>
                    <a:lnTo>
                      <a:pt x="50601" y="11870"/>
                    </a:lnTo>
                    <a:lnTo>
                      <a:pt x="49137" y="11870"/>
                    </a:lnTo>
                    <a:cubicBezTo>
                      <a:pt x="43414" y="11870"/>
                      <a:pt x="38731" y="7187"/>
                      <a:pt x="38731" y="1464"/>
                    </a:cubicBezTo>
                    <a:lnTo>
                      <a:pt x="387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8099676" y="3450375"/>
                <a:ext cx="75405" cy="74273"/>
              </a:xfrm>
              <a:custGeom>
                <a:avLst/>
                <a:gdLst/>
                <a:ahLst/>
                <a:cxnLst/>
                <a:rect l="l" t="t" r="r" b="b"/>
                <a:pathLst>
                  <a:path w="8879" h="8879" extrusionOk="0">
                    <a:moveTo>
                      <a:pt x="1" y="0"/>
                    </a:moveTo>
                    <a:lnTo>
                      <a:pt x="1" y="1464"/>
                    </a:lnTo>
                    <a:cubicBezTo>
                      <a:pt x="1" y="5561"/>
                      <a:pt x="3318" y="8878"/>
                      <a:pt x="7415" y="8878"/>
                    </a:cubicBezTo>
                    <a:lnTo>
                      <a:pt x="8879" y="8878"/>
                    </a:lnTo>
                    <a:lnTo>
                      <a:pt x="8879" y="1464"/>
                    </a:lnTo>
                    <a:cubicBezTo>
                      <a:pt x="8879" y="651"/>
                      <a:pt x="8228" y="0"/>
                      <a:pt x="7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745313" y="3698439"/>
                <a:ext cx="75677" cy="74273"/>
              </a:xfrm>
              <a:custGeom>
                <a:avLst/>
                <a:gdLst/>
                <a:ahLst/>
                <a:cxnLst/>
                <a:rect l="l" t="t" r="r" b="b"/>
                <a:pathLst>
                  <a:path w="8911" h="8879" extrusionOk="0">
                    <a:moveTo>
                      <a:pt x="0" y="0"/>
                    </a:moveTo>
                    <a:lnTo>
                      <a:pt x="0" y="7415"/>
                    </a:lnTo>
                    <a:cubicBezTo>
                      <a:pt x="0" y="8228"/>
                      <a:pt x="650" y="8878"/>
                      <a:pt x="1496" y="8878"/>
                    </a:cubicBezTo>
                    <a:lnTo>
                      <a:pt x="8910" y="8878"/>
                    </a:lnTo>
                    <a:lnTo>
                      <a:pt x="8910" y="7415"/>
                    </a:lnTo>
                    <a:cubicBezTo>
                      <a:pt x="8878" y="3317"/>
                      <a:pt x="5561" y="0"/>
                      <a:pt x="1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8098300" y="3698163"/>
                <a:ext cx="76781" cy="74549"/>
              </a:xfrm>
              <a:custGeom>
                <a:avLst/>
                <a:gdLst/>
                <a:ahLst/>
                <a:cxnLst/>
                <a:rect l="l" t="t" r="r" b="b"/>
                <a:pathLst>
                  <a:path w="9041" h="8912" extrusionOk="0">
                    <a:moveTo>
                      <a:pt x="7577" y="1"/>
                    </a:moveTo>
                    <a:lnTo>
                      <a:pt x="7577" y="33"/>
                    </a:lnTo>
                    <a:cubicBezTo>
                      <a:pt x="4716" y="33"/>
                      <a:pt x="2114" y="1692"/>
                      <a:pt x="878" y="4228"/>
                    </a:cubicBezTo>
                    <a:cubicBezTo>
                      <a:pt x="163" y="5692"/>
                      <a:pt x="0" y="7318"/>
                      <a:pt x="293" y="8911"/>
                    </a:cubicBezTo>
                    <a:lnTo>
                      <a:pt x="7577" y="8911"/>
                    </a:lnTo>
                    <a:cubicBezTo>
                      <a:pt x="8390" y="8911"/>
                      <a:pt x="9041" y="8261"/>
                      <a:pt x="9041" y="7415"/>
                    </a:cubicBezTo>
                    <a:lnTo>
                      <a:pt x="90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2" name="Google Shape;342;p23"/>
          <p:cNvSpPr/>
          <p:nvPr/>
        </p:nvSpPr>
        <p:spPr>
          <a:xfrm>
            <a:off x="407886" y="45674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3"/>
          <p:cNvGrpSpPr/>
          <p:nvPr/>
        </p:nvGrpSpPr>
        <p:grpSpPr>
          <a:xfrm>
            <a:off x="741255" y="3035438"/>
            <a:ext cx="627364" cy="627364"/>
            <a:chOff x="624588" y="2974050"/>
            <a:chExt cx="860700" cy="860700"/>
          </a:xfrm>
        </p:grpSpPr>
        <p:sp>
          <p:nvSpPr>
            <p:cNvPr id="344" name="Google Shape;344;p23"/>
            <p:cNvSpPr/>
            <p:nvPr/>
          </p:nvSpPr>
          <p:spPr>
            <a:xfrm>
              <a:off x="624588" y="2974050"/>
              <a:ext cx="860700" cy="86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61124" y="3264514"/>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311700" y="411475"/>
            <a:ext cx="85206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 Modeling</a:t>
            </a:r>
            <a:endParaRPr/>
          </a:p>
        </p:txBody>
      </p:sp>
      <p:cxnSp>
        <p:nvCxnSpPr>
          <p:cNvPr id="351" name="Google Shape;351;p24"/>
          <p:cNvCxnSpPr/>
          <p:nvPr/>
        </p:nvCxnSpPr>
        <p:spPr>
          <a:xfrm>
            <a:off x="3250500" y="1320125"/>
            <a:ext cx="3900" cy="3423000"/>
          </a:xfrm>
          <a:prstGeom prst="straightConnector1">
            <a:avLst/>
          </a:prstGeom>
          <a:noFill/>
          <a:ln w="19050" cap="flat" cmpd="sng">
            <a:solidFill>
              <a:schemeClr val="dk1"/>
            </a:solidFill>
            <a:prstDash val="solid"/>
            <a:round/>
            <a:headEnd type="none" w="med" len="med"/>
            <a:tailEnd type="none" w="med" len="med"/>
          </a:ln>
        </p:spPr>
      </p:cxnSp>
      <p:sp>
        <p:nvSpPr>
          <p:cNvPr id="352" name="Google Shape;352;p24"/>
          <p:cNvSpPr txBox="1"/>
          <p:nvPr/>
        </p:nvSpPr>
        <p:spPr>
          <a:xfrm>
            <a:off x="311700" y="1569200"/>
            <a:ext cx="2964000" cy="218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300">
                <a:latin typeface="Roboto"/>
                <a:ea typeface="Roboto"/>
                <a:cs typeface="Roboto"/>
                <a:sym typeface="Roboto"/>
              </a:rPr>
              <a:t>Step 1: Add New Stopwords</a:t>
            </a:r>
            <a:endParaRPr sz="1300">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2: Vectorize the Corpus</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3: Fit NMF Model</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4: Report Results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5: Get the Top Documents for Each Topic</a:t>
            </a:r>
            <a:endParaRPr sz="1300">
              <a:solidFill>
                <a:srgbClr val="9E9E9E"/>
              </a:solidFill>
              <a:latin typeface="Roboto"/>
              <a:ea typeface="Roboto"/>
              <a:cs typeface="Roboto"/>
              <a:sym typeface="Roboto"/>
            </a:endParaRPr>
          </a:p>
          <a:p>
            <a:pPr marL="0" lvl="0" indent="0" algn="l" rtl="0">
              <a:lnSpc>
                <a:spcPct val="150000"/>
              </a:lnSpc>
              <a:spcBef>
                <a:spcPts val="0"/>
              </a:spcBef>
              <a:spcAft>
                <a:spcPts val="0"/>
              </a:spcAft>
              <a:buNone/>
            </a:pPr>
            <a:r>
              <a:rPr lang="en" sz="1300">
                <a:solidFill>
                  <a:srgbClr val="9E9E9E"/>
                </a:solidFill>
                <a:latin typeface="Roboto"/>
                <a:ea typeface="Roboto"/>
                <a:cs typeface="Roboto"/>
                <a:sym typeface="Roboto"/>
              </a:rPr>
              <a:t>Step 6: WordCloud for Each Topic</a:t>
            </a:r>
            <a:endParaRPr sz="1300">
              <a:solidFill>
                <a:srgbClr val="9E9E9E"/>
              </a:solidFill>
              <a:latin typeface="Roboto"/>
              <a:ea typeface="Roboto"/>
              <a:cs typeface="Roboto"/>
              <a:sym typeface="Roboto"/>
            </a:endParaRPr>
          </a:p>
        </p:txBody>
      </p:sp>
      <p:sp>
        <p:nvSpPr>
          <p:cNvPr id="353" name="Google Shape;353;p24"/>
          <p:cNvSpPr txBox="1"/>
          <p:nvPr/>
        </p:nvSpPr>
        <p:spPr>
          <a:xfrm>
            <a:off x="3536925" y="1344150"/>
            <a:ext cx="4794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Our goal is to find out the topics of the reviews. So we need to remove words about sentiments. We also need to remove some verbs and adverbs that has no relationship to topics of reviews.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So , we update stopwords here. </a:t>
            </a:r>
            <a:endParaRPr>
              <a:latin typeface="Roboto"/>
              <a:ea typeface="Roboto"/>
              <a:cs typeface="Roboto"/>
              <a:sym typeface="Roboto"/>
            </a:endParaRPr>
          </a:p>
        </p:txBody>
      </p:sp>
      <p:sp>
        <p:nvSpPr>
          <p:cNvPr id="354" name="Google Shape;354;p24"/>
          <p:cNvSpPr txBox="1"/>
          <p:nvPr/>
        </p:nvSpPr>
        <p:spPr>
          <a:xfrm>
            <a:off x="3536925" y="2958100"/>
            <a:ext cx="4670400" cy="1685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i="1">
                <a:latin typeface="Roboto"/>
                <a:ea typeface="Roboto"/>
                <a:cs typeface="Roboto"/>
                <a:sym typeface="Roboto"/>
              </a:rPr>
              <a:t>Examples:</a:t>
            </a:r>
            <a:endParaRPr i="1">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Words about sentiments: </a:t>
            </a:r>
            <a:r>
              <a:rPr lang="en" sz="1050">
                <a:solidFill>
                  <a:srgbClr val="A31515"/>
                </a:solidFill>
                <a:highlight>
                  <a:srgbClr val="FFFFFE"/>
                </a:highlight>
                <a:latin typeface="Courier New"/>
                <a:ea typeface="Courier New"/>
                <a:cs typeface="Courier New"/>
                <a:sym typeface="Courier New"/>
              </a:rPr>
              <a:t>"worst"</a:t>
            </a:r>
            <a:r>
              <a:rPr lang="en" sz="1050">
                <a:solidFill>
                  <a:schemeClr val="dk1"/>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"bad"</a:t>
            </a:r>
            <a:r>
              <a:rPr lang="en" sz="1050">
                <a:solidFill>
                  <a:schemeClr val="dk1"/>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"good"</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"better"</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"like", "great"</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"best"</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"ever"</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"seen"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"waste"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"wast"</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"time"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"money"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"well"</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"worth"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"recommend"</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r>
              <a:rPr lang="en" sz="1200">
                <a:solidFill>
                  <a:schemeClr val="dk1"/>
                </a:solidFill>
                <a:latin typeface="Roboto"/>
                <a:ea typeface="Roboto"/>
                <a:cs typeface="Roboto"/>
                <a:sym typeface="Roboto"/>
              </a:rPr>
              <a:t>Adverbs and conjunctions: </a:t>
            </a:r>
            <a:r>
              <a:rPr lang="en" sz="1050">
                <a:solidFill>
                  <a:srgbClr val="A31515"/>
                </a:solidFill>
                <a:highlight>
                  <a:srgbClr val="FFFFFE"/>
                </a:highlight>
                <a:latin typeface="Courier New"/>
                <a:ea typeface="Courier New"/>
                <a:cs typeface="Courier New"/>
                <a:sym typeface="Courier New"/>
              </a:rPr>
              <a:t>"really", "even"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"though"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"although", "highly"...</a:t>
            </a:r>
            <a:endParaRPr sz="1050">
              <a:solidFill>
                <a:srgbClr val="A31515"/>
              </a:solidFill>
              <a:highlight>
                <a:srgbClr val="FFFFF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050">
              <a:solidFill>
                <a:srgbClr val="A31515"/>
              </a:solidFill>
              <a:highlight>
                <a:srgbClr val="FFFFF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Year in Review Infographics by Slidesgo">
  <a:themeElements>
    <a:clrScheme name="Simple Light">
      <a:dk1>
        <a:srgbClr val="000000"/>
      </a:dk1>
      <a:lt1>
        <a:srgbClr val="FFFFFF"/>
      </a:lt1>
      <a:dk2>
        <a:srgbClr val="CAD6E0"/>
      </a:dk2>
      <a:lt2>
        <a:srgbClr val="0477BF"/>
      </a:lt2>
      <a:accent1>
        <a:srgbClr val="119EC9"/>
      </a:accent1>
      <a:accent2>
        <a:srgbClr val="F2AD85"/>
      </a:accent2>
      <a:accent3>
        <a:srgbClr val="BF785E"/>
      </a:accent3>
      <a:accent4>
        <a:srgbClr val="BC3B48"/>
      </a:accent4>
      <a:accent5>
        <a:srgbClr val="A5B8C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1728</Words>
  <Application>Microsoft Office PowerPoint</Application>
  <PresentationFormat>全屏显示(16:9)</PresentationFormat>
  <Paragraphs>188</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Fira Sans Extra Condensed SemiBold</vt:lpstr>
      <vt:lpstr>Roboto</vt:lpstr>
      <vt:lpstr>Courier New</vt:lpstr>
      <vt:lpstr>Fira Sans Extra Condensed Medium</vt:lpstr>
      <vt:lpstr>Arial</vt:lpstr>
      <vt:lpstr>Fira Sans Extra Condensed</vt:lpstr>
      <vt:lpstr>Year in Review Infographics by Slidesgo</vt:lpstr>
      <vt:lpstr>Movie Reviews Sentiment Prediction and Topic Modeling</vt:lpstr>
      <vt:lpstr>Table of Contents</vt:lpstr>
      <vt:lpstr>Problem Statement</vt:lpstr>
      <vt:lpstr>Problem Statement</vt:lpstr>
      <vt:lpstr>Sentiment Prediction: Logistic Regression</vt:lpstr>
      <vt:lpstr>Sentiment Prediction: RNN &amp; LSTM &amp; Hugging Face</vt:lpstr>
      <vt:lpstr>Model Implementation</vt:lpstr>
      <vt:lpstr>Business Use Case</vt:lpstr>
      <vt:lpstr>Topic Modeling</vt:lpstr>
      <vt:lpstr>Topic Modeling</vt:lpstr>
      <vt:lpstr>Topic Modeling</vt:lpstr>
      <vt:lpstr>Topic Modeling</vt:lpstr>
      <vt:lpstr>Topic Modeling</vt:lpstr>
      <vt:lpstr>Topic Modeling</vt:lpstr>
      <vt:lpstr>Return on investment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Reviews Sentiment Prediction and Topic Modeling</dc:title>
  <cp:lastModifiedBy>肖 潇</cp:lastModifiedBy>
  <cp:revision>1</cp:revision>
  <dcterms:modified xsi:type="dcterms:W3CDTF">2021-12-18T03:27:05Z</dcterms:modified>
</cp:coreProperties>
</file>