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329184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22">
          <p15:clr>
            <a:srgbClr val="A4A3A4"/>
          </p15:clr>
        </p15:guide>
        <p15:guide id="2" orient="horz" pos="288">
          <p15:clr>
            <a:srgbClr val="A4A3A4"/>
          </p15:clr>
        </p15:guide>
        <p15:guide id="3" orient="horz" pos="20160">
          <p15:clr>
            <a:srgbClr val="A4A3A4"/>
          </p15:clr>
        </p15:guide>
        <p15:guide id="4" orient="horz">
          <p15:clr>
            <a:srgbClr val="A4A3A4"/>
          </p15:clr>
        </p15:guide>
        <p15:guide id="5" pos="678">
          <p15:clr>
            <a:srgbClr val="A4A3A4"/>
          </p15:clr>
        </p15:guide>
        <p15:guide id="6" pos="31580">
          <p15:clr>
            <a:srgbClr val="A4A3A4"/>
          </p15:clr>
        </p15:guide>
        <p15:guide id="7" orient="horz" pos="3400">
          <p15:clr>
            <a:srgbClr val="000000"/>
          </p15:clr>
        </p15:guide>
        <p15:guide id="8" pos="302">
          <p15:clr>
            <a:srgbClr val="000000"/>
          </p15:clr>
        </p15:guide>
        <p15:guide id="9" pos="31886">
          <p15:clr>
            <a:srgbClr val="000000"/>
          </p15:clr>
        </p15:guide>
      </p15:sldGuideLst>
    </p:ext>
    <p:ext uri="http://customooxmlschemas.google.com/">
      <go:slidesCustomData xmlns:go="http://customooxmlschemas.google.com/" r:id="rId10" roundtripDataSignature="AMtx7mincivAShbw8OAL+oloS1u3igXR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22" orient="horz"/>
        <p:guide pos="288" orient="horz"/>
        <p:guide pos="20160" orient="horz"/>
        <p:guide orient="horz"/>
        <p:guide pos="678"/>
        <p:guide pos="31580"/>
        <p:guide pos="3400" orient="horz"/>
        <p:guide pos="302"/>
        <p:guide pos="31886"/>
      </p:guideLst>
    </p:cSldViewPr>
  </p:slideViewPr>
</p:viewP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1pPr>
            <a:lvl2pPr indent="-228600" lvl="1" marL="9144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2pPr>
            <a:lvl3pPr indent="-228600" lvl="2" marL="13716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3pPr>
            <a:lvl4pPr indent="-228600" lvl="3" marL="18288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4pPr>
            <a:lvl5pPr indent="-228600" lvl="4" marL="2286000" marR="0" rtl="0" algn="l">
              <a:spcBef>
                <a:spcPts val="1980"/>
              </a:spcBef>
              <a:spcAft>
                <a:spcPts val="0"/>
              </a:spcAft>
              <a:buSzPts val="1400"/>
              <a:buNone/>
              <a:defRPr b="0" i="0" sz="6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6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9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 name="Google Shape;6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691a0ae6c_0_1:notes"/>
          <p:cNvSpPr/>
          <p:nvPr>
            <p:ph idx="2"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1a691a0ae6c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1a691a0ae6c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691a0ae6c_2_23:notes"/>
          <p:cNvSpPr/>
          <p:nvPr>
            <p:ph idx="2"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1a691a0ae6c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a691a0ae6c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691a0ae6c_2_46:notes"/>
          <p:cNvSpPr/>
          <p:nvPr>
            <p:ph idx="2" type="sldImg"/>
          </p:nvPr>
        </p:nvSpPr>
        <p:spPr>
          <a:xfrm>
            <a:off x="762000" y="685800"/>
            <a:ext cx="5334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a691a0ae6c_2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a691a0ae6c_2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3 columns">
  <p:cSld name="Standard 3 columns">
    <p:spTree>
      <p:nvGrpSpPr>
        <p:cNvPr id="43" name="Shape 43"/>
        <p:cNvGrpSpPr/>
        <p:nvPr/>
      </p:nvGrpSpPr>
      <p:grpSpPr>
        <a:xfrm>
          <a:off x="0" y="0"/>
          <a:ext cx="0" cy="0"/>
          <a:chOff x="0" y="0"/>
          <a:chExt cx="0" cy="0"/>
        </a:xfrm>
      </p:grpSpPr>
      <p:sp>
        <p:nvSpPr>
          <p:cNvPr id="44" name="Google Shape;44;p3"/>
          <p:cNvSpPr txBox="1"/>
          <p:nvPr>
            <p:ph idx="1" type="body"/>
          </p:nvPr>
        </p:nvSpPr>
        <p:spPr>
          <a:xfrm>
            <a:off x="1054885" y="6420045"/>
            <a:ext cx="15856490"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5" name="Google Shape;45;p3"/>
          <p:cNvSpPr txBox="1"/>
          <p:nvPr>
            <p:ph idx="2" type="body"/>
          </p:nvPr>
        </p:nvSpPr>
        <p:spPr>
          <a:xfrm>
            <a:off x="1076061" y="5515122"/>
            <a:ext cx="15835314"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6" name="Google Shape;46;p3"/>
          <p:cNvSpPr txBox="1"/>
          <p:nvPr>
            <p:ph idx="3" type="body"/>
          </p:nvPr>
        </p:nvSpPr>
        <p:spPr>
          <a:xfrm>
            <a:off x="1076061" y="18319649"/>
            <a:ext cx="15858342"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7" name="Google Shape;47;p3"/>
          <p:cNvSpPr txBox="1"/>
          <p:nvPr>
            <p:ph idx="4" type="body"/>
          </p:nvPr>
        </p:nvSpPr>
        <p:spPr>
          <a:xfrm>
            <a:off x="1099092" y="17492356"/>
            <a:ext cx="15835312"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8" name="Google Shape;48;p3"/>
          <p:cNvSpPr txBox="1"/>
          <p:nvPr>
            <p:ph idx="5" type="body"/>
          </p:nvPr>
        </p:nvSpPr>
        <p:spPr>
          <a:xfrm>
            <a:off x="17679990" y="21674253"/>
            <a:ext cx="15833456"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49" name="Google Shape;49;p3"/>
          <p:cNvSpPr txBox="1"/>
          <p:nvPr>
            <p:ph idx="6" type="body"/>
          </p:nvPr>
        </p:nvSpPr>
        <p:spPr>
          <a:xfrm>
            <a:off x="17679990" y="20822790"/>
            <a:ext cx="15833456"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0" name="Google Shape;50;p3"/>
          <p:cNvSpPr txBox="1"/>
          <p:nvPr>
            <p:ph idx="7" type="body"/>
          </p:nvPr>
        </p:nvSpPr>
        <p:spPr>
          <a:xfrm>
            <a:off x="17689252" y="6420045"/>
            <a:ext cx="15833456"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1" name="Google Shape;51;p3"/>
          <p:cNvSpPr txBox="1"/>
          <p:nvPr>
            <p:ph idx="8" type="body"/>
          </p:nvPr>
        </p:nvSpPr>
        <p:spPr>
          <a:xfrm>
            <a:off x="17679989" y="5515122"/>
            <a:ext cx="15842722"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2" name="Google Shape;52;p3"/>
          <p:cNvSpPr txBox="1"/>
          <p:nvPr>
            <p:ph idx="9" type="body"/>
          </p:nvPr>
        </p:nvSpPr>
        <p:spPr>
          <a:xfrm>
            <a:off x="34295031" y="5515122"/>
            <a:ext cx="15838700"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3" name="Google Shape;53;p3"/>
          <p:cNvSpPr txBox="1"/>
          <p:nvPr>
            <p:ph idx="13" type="body"/>
          </p:nvPr>
        </p:nvSpPr>
        <p:spPr>
          <a:xfrm>
            <a:off x="34295031" y="6420045"/>
            <a:ext cx="15838700"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4" name="Google Shape;54;p3"/>
          <p:cNvSpPr txBox="1"/>
          <p:nvPr>
            <p:ph idx="14" type="body"/>
          </p:nvPr>
        </p:nvSpPr>
        <p:spPr>
          <a:xfrm>
            <a:off x="34295031" y="17460248"/>
            <a:ext cx="15838700"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5" name="Google Shape;55;p3"/>
          <p:cNvSpPr txBox="1"/>
          <p:nvPr>
            <p:ph idx="15" type="body"/>
          </p:nvPr>
        </p:nvSpPr>
        <p:spPr>
          <a:xfrm>
            <a:off x="34292096" y="18406735"/>
            <a:ext cx="15844570"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6" name="Google Shape;56;p3"/>
          <p:cNvSpPr txBox="1"/>
          <p:nvPr>
            <p:ph idx="16" type="body"/>
          </p:nvPr>
        </p:nvSpPr>
        <p:spPr>
          <a:xfrm>
            <a:off x="34295031" y="25928784"/>
            <a:ext cx="15838700" cy="857368"/>
          </a:xfrm>
          <a:prstGeom prst="rect">
            <a:avLst/>
          </a:prstGeom>
          <a:noFill/>
          <a:ln>
            <a:noFill/>
          </a:ln>
        </p:spPr>
        <p:txBody>
          <a:bodyPr anchorCtr="0" anchor="ctr" bIns="104475" lIns="104475" spcFirstLastPara="1" rIns="104475" wrap="square" tIns="104475">
            <a:spAutoFit/>
          </a:bodyPr>
          <a:lstStyle>
            <a:lvl1pPr indent="-228600" lvl="0" marL="457200" marR="0" rtl="0" algn="ctr">
              <a:spcBef>
                <a:spcPts val="840"/>
              </a:spcBef>
              <a:spcAft>
                <a:spcPts val="0"/>
              </a:spcAft>
              <a:buClr>
                <a:srgbClr val="2C3F71"/>
              </a:buClr>
              <a:buSzPts val="4200"/>
              <a:buFont typeface="Arial"/>
              <a:buNone/>
              <a:defRPr b="1" i="0" sz="4200" u="sng" cap="none" strike="noStrike">
                <a:solidFill>
                  <a:srgbClr val="2C3F71"/>
                </a:solidFill>
                <a:latin typeface="Calibri"/>
                <a:ea typeface="Calibri"/>
                <a:cs typeface="Calibri"/>
                <a:sym typeface="Calibri"/>
              </a:defRPr>
            </a:lvl1pPr>
            <a:lvl2pPr indent="-1206500" lvl="1" marL="9144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2pPr>
            <a:lvl3pPr indent="-1066800" lvl="2" marL="13716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3pPr>
            <a:lvl4pPr indent="-927100" lvl="3" marL="1828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4pPr>
            <a:lvl5pPr indent="-927100" lvl="4" marL="22860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7" name="Google Shape;57;p3"/>
          <p:cNvSpPr txBox="1"/>
          <p:nvPr>
            <p:ph idx="17" type="body"/>
          </p:nvPr>
        </p:nvSpPr>
        <p:spPr>
          <a:xfrm>
            <a:off x="34292096" y="26833707"/>
            <a:ext cx="15844570" cy="958478"/>
          </a:xfrm>
          <a:prstGeom prst="rect">
            <a:avLst/>
          </a:prstGeom>
          <a:noFill/>
          <a:ln>
            <a:noFill/>
          </a:ln>
        </p:spPr>
        <p:txBody>
          <a:bodyPr anchorCtr="0" anchor="t" bIns="261225" lIns="261225" spcFirstLastPara="1" rIns="261225" wrap="square" tIns="261225">
            <a:spAutoFit/>
          </a:bodyPr>
          <a:lstStyle>
            <a:lvl1pPr indent="-228600" lvl="0" marL="457200" marR="0" rtl="0" algn="l">
              <a:spcBef>
                <a:spcPts val="560"/>
              </a:spcBef>
              <a:spcAft>
                <a:spcPts val="0"/>
              </a:spcAft>
              <a:buClr>
                <a:srgbClr val="2C3F71"/>
              </a:buClr>
              <a:buSzPts val="2800"/>
              <a:buFont typeface="Arial"/>
              <a:buNone/>
              <a:defRPr b="0" i="0" sz="2800" u="none" cap="none" strike="noStrike">
                <a:solidFill>
                  <a:srgbClr val="2C3F7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spcBef>
                <a:spcPts val="56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8" name="Google Shape;58;p3"/>
          <p:cNvSpPr txBox="1"/>
          <p:nvPr>
            <p:ph idx="18" type="body"/>
          </p:nvPr>
        </p:nvSpPr>
        <p:spPr>
          <a:xfrm>
            <a:off x="6733309" y="3318347"/>
            <a:ext cx="37739782"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59" name="Google Shape;59;p3"/>
          <p:cNvSpPr txBox="1"/>
          <p:nvPr>
            <p:ph idx="19" type="body"/>
          </p:nvPr>
        </p:nvSpPr>
        <p:spPr>
          <a:xfrm>
            <a:off x="6733309" y="2038187"/>
            <a:ext cx="37739782"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
        <p:nvSpPr>
          <p:cNvPr id="60" name="Google Shape;60;p3"/>
          <p:cNvSpPr txBox="1"/>
          <p:nvPr>
            <p:ph idx="20" type="body"/>
          </p:nvPr>
        </p:nvSpPr>
        <p:spPr>
          <a:xfrm>
            <a:off x="6733309" y="400213"/>
            <a:ext cx="37739782"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1"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927100" lvl="5" marL="2743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6pPr>
            <a:lvl7pPr indent="-927100" lvl="6" marL="32004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7pPr>
            <a:lvl8pPr indent="-927100" lvl="7" marL="36576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8pPr>
            <a:lvl9pPr indent="-927100" lvl="8" marL="41148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xml"/><Relationship Id="rId11" Type="http://schemas.openxmlformats.org/officeDocument/2006/relationships/oleObject" Target="../embeddings/oleObject3.bin"/><Relationship Id="rId22" Type="http://schemas.openxmlformats.org/officeDocument/2006/relationships/vmlDrawing" Target="../drawings/vmlDrawing1.vml"/><Relationship Id="rId10" Type="http://schemas.openxmlformats.org/officeDocument/2006/relationships/image" Target="../media/image10.png"/><Relationship Id="rId21" Type="http://schemas.openxmlformats.org/officeDocument/2006/relationships/theme" Target="../theme/theme1.xml"/><Relationship Id="rId13" Type="http://schemas.openxmlformats.org/officeDocument/2006/relationships/image" Target="../media/image5.png"/><Relationship Id="rId12" Type="http://schemas.openxmlformats.org/officeDocument/2006/relationships/oleObject" Target="../embeddings/oleObject3.bin"/><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oleObject" Target="../embeddings/oleObject2.bin"/><Relationship Id="rId15" Type="http://schemas.openxmlformats.org/officeDocument/2006/relationships/oleObject" Target="../embeddings/oleObject4.bin"/><Relationship Id="rId14" Type="http://schemas.openxmlformats.org/officeDocument/2006/relationships/image" Target="../media/image6.png"/><Relationship Id="rId17" Type="http://schemas.openxmlformats.org/officeDocument/2006/relationships/image" Target="../media/image2.png"/><Relationship Id="rId16" Type="http://schemas.openxmlformats.org/officeDocument/2006/relationships/oleObject" Target="../embeddings/oleObject4.bin"/><Relationship Id="rId5" Type="http://schemas.openxmlformats.org/officeDocument/2006/relationships/oleObject" Target="../embeddings/oleObject1.bin"/><Relationship Id="rId19" Type="http://schemas.openxmlformats.org/officeDocument/2006/relationships/image" Target="../media/image11.jpg"/><Relationship Id="rId6" Type="http://schemas.openxmlformats.org/officeDocument/2006/relationships/oleObject" Target="../embeddings/oleObject1.bin"/><Relationship Id="rId18"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8.png"/><Relationship Id="rId8"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BFBF"/>
        </a:solidFill>
      </p:bgPr>
    </p:bg>
    <p:spTree>
      <p:nvGrpSpPr>
        <p:cNvPr id="9" name="Shape 9"/>
        <p:cNvGrpSpPr/>
        <p:nvPr/>
      </p:nvGrpSpPr>
      <p:grpSpPr>
        <a:xfrm>
          <a:off x="0" y="0"/>
          <a:ext cx="0" cy="0"/>
          <a:chOff x="0" y="0"/>
          <a:chExt cx="0" cy="0"/>
        </a:xfrm>
      </p:grpSpPr>
      <p:sp>
        <p:nvSpPr>
          <p:cNvPr id="10" name="Google Shape;10;p2"/>
          <p:cNvSpPr/>
          <p:nvPr/>
        </p:nvSpPr>
        <p:spPr>
          <a:xfrm>
            <a:off x="0" y="0"/>
            <a:ext cx="51206400" cy="4800600"/>
          </a:xfrm>
          <a:prstGeom prst="rect">
            <a:avLst/>
          </a:prstGeom>
          <a:solidFill>
            <a:srgbClr val="57068C"/>
          </a:solidFill>
          <a:ln cap="flat" cmpd="sng" w="9525">
            <a:solidFill>
              <a:schemeClr val="dk1"/>
            </a:solidFill>
            <a:prstDash val="solid"/>
            <a:miter lim="800000"/>
            <a:headEnd len="sm" w="sm" type="none"/>
            <a:tailEnd len="sm" w="sm" type="none"/>
          </a:ln>
        </p:spPr>
        <p:txBody>
          <a:bodyPr anchorCtr="0" anchor="ctr" bIns="52225" lIns="104475" spcFirstLastPara="1" rIns="104475" wrap="square" tIns="52225">
            <a:noAutofit/>
          </a:bodyPr>
          <a:lstStyle/>
          <a:p>
            <a:pPr indent="0" lvl="0" marL="0" marR="0" rtl="0" algn="l">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1" name="Google Shape;11;p2"/>
          <p:cNvSpPr/>
          <p:nvPr/>
        </p:nvSpPr>
        <p:spPr>
          <a:xfrm>
            <a:off x="0" y="4805363"/>
            <a:ext cx="51206400" cy="152400"/>
          </a:xfrm>
          <a:prstGeom prst="rect">
            <a:avLst/>
          </a:prstGeom>
          <a:solidFill>
            <a:srgbClr val="2C3F71"/>
          </a:solidFill>
          <a:ln>
            <a:noFill/>
          </a:ln>
        </p:spPr>
        <p:txBody>
          <a:bodyPr anchorCtr="0" anchor="ctr" bIns="52225" lIns="104475" spcFirstLastPara="1" rIns="104475" wrap="square" tIns="52225">
            <a:noAutofit/>
          </a:bodyPr>
          <a:lstStyle/>
          <a:p>
            <a:pPr indent="0" lvl="0" marL="0" marR="0" rtl="0" algn="l">
              <a:spcBef>
                <a:spcPts val="0"/>
              </a:spcBef>
              <a:spcAft>
                <a:spcPts val="0"/>
              </a:spcAft>
              <a:buNone/>
            </a:pPr>
            <a:r>
              <a:t/>
            </a:r>
            <a:endParaRPr b="0" i="0" sz="9800" u="none" cap="none" strike="noStrike">
              <a:solidFill>
                <a:schemeClr val="dk1"/>
              </a:solidFill>
              <a:latin typeface="Calibri"/>
              <a:ea typeface="Calibri"/>
              <a:cs typeface="Calibri"/>
              <a:sym typeface="Calibri"/>
            </a:endParaRPr>
          </a:p>
        </p:txBody>
      </p:sp>
      <p:sp>
        <p:nvSpPr>
          <p:cNvPr id="12" name="Google Shape;12;p2"/>
          <p:cNvSpPr txBox="1"/>
          <p:nvPr/>
        </p:nvSpPr>
        <p:spPr>
          <a:xfrm>
            <a:off x="2078038" y="32315150"/>
            <a:ext cx="2933700" cy="382747"/>
          </a:xfrm>
          <a:prstGeom prst="rect">
            <a:avLst/>
          </a:prstGeom>
          <a:noFill/>
          <a:ln>
            <a:noFill/>
          </a:ln>
        </p:spPr>
        <p:txBody>
          <a:bodyPr anchorCtr="0" anchor="t" bIns="52125" lIns="104300" spcFirstLastPara="1" rIns="104300" wrap="square" tIns="52125">
            <a:spAutoFit/>
          </a:bodyPr>
          <a:lstStyle/>
          <a:p>
            <a:pPr indent="0" lvl="0" marL="0" marR="0" rtl="0" algn="l">
              <a:lnSpc>
                <a:spcPct val="65000"/>
              </a:lnSpc>
              <a:spcBef>
                <a:spcPts val="0"/>
              </a:spcBef>
              <a:spcAft>
                <a:spcPts val="0"/>
              </a:spcAft>
              <a:buNone/>
            </a:pPr>
            <a:r>
              <a:rPr b="1" i="0" lang="en-US" sz="6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600"/>
              </a:spcBef>
              <a:spcAft>
                <a:spcPts val="0"/>
              </a:spcAft>
              <a:buNone/>
            </a:pPr>
            <a:r>
              <a:rPr b="1" i="0" lang="en-US" sz="1200" u="none" cap="none" strike="noStrike">
                <a:solidFill>
                  <a:srgbClr val="BFBFBF"/>
                </a:solidFill>
                <a:latin typeface="Arial"/>
                <a:ea typeface="Arial"/>
                <a:cs typeface="Arial"/>
                <a:sym typeface="Arial"/>
              </a:rPr>
              <a:t>www.PosterPresentations.com</a:t>
            </a:r>
            <a:endParaRPr/>
          </a:p>
        </p:txBody>
      </p:sp>
      <p:sp>
        <p:nvSpPr>
          <p:cNvPr id="13" name="Google Shape;13;p2"/>
          <p:cNvSpPr/>
          <p:nvPr/>
        </p:nvSpPr>
        <p:spPr>
          <a:xfrm>
            <a:off x="479425" y="5424488"/>
            <a:ext cx="50139599" cy="26736675"/>
          </a:xfrm>
          <a:prstGeom prst="roundRect">
            <a:avLst>
              <a:gd fmla="val 753" name="adj"/>
            </a:avLst>
          </a:prstGeom>
          <a:solidFill>
            <a:schemeClr val="lt1"/>
          </a:soli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grpSp>
        <p:nvGrpSpPr>
          <p:cNvPr id="14" name="Google Shape;14;p2"/>
          <p:cNvGrpSpPr/>
          <p:nvPr/>
        </p:nvGrpSpPr>
        <p:grpSpPr>
          <a:xfrm>
            <a:off x="-11326789" y="-1"/>
            <a:ext cx="11018865" cy="32918401"/>
            <a:chOff x="-11225189" y="-1"/>
            <a:chExt cx="11018865" cy="32918401"/>
          </a:xfrm>
        </p:grpSpPr>
        <p:sp>
          <p:nvSpPr>
            <p:cNvPr id="15" name="Google Shape;15;p2"/>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36”x56”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6" name="Google Shape;16;p2"/>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7" name="Google Shape;17;p2"/>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18" name="Google Shape;18;p2"/>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19" name="Google Shape;19;p2"/>
            <p:cNvGrpSpPr/>
            <p:nvPr/>
          </p:nvGrpSpPr>
          <p:grpSpPr>
            <a:xfrm>
              <a:off x="-9744993" y="23540957"/>
              <a:ext cx="7531182" cy="2120439"/>
              <a:chOff x="-4470427" y="11016658"/>
              <a:chExt cx="3470785" cy="974220"/>
            </a:xfrm>
          </p:grpSpPr>
          <p:grpSp>
            <p:nvGrpSpPr>
              <p:cNvPr id="20" name="Google Shape;20;p2"/>
              <p:cNvGrpSpPr/>
              <p:nvPr/>
            </p:nvGrpSpPr>
            <p:grpSpPr>
              <a:xfrm>
                <a:off x="-2783495" y="11060886"/>
                <a:ext cx="624431" cy="893535"/>
                <a:chOff x="-3958697" y="11117435"/>
                <a:chExt cx="779338" cy="1280430"/>
              </a:xfrm>
            </p:grpSpPr>
            <p:pic>
              <p:nvPicPr>
                <p:cNvPr id="21" name="Google Shape;21;p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2" name="Google Shape;22;p2"/>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b="1" i="0" sz="1600" u="none" cap="none" strike="noStrike">
                    <a:solidFill>
                      <a:schemeClr val="dk1"/>
                    </a:solidFill>
                    <a:latin typeface="Calibri"/>
                    <a:ea typeface="Calibri"/>
                    <a:cs typeface="Calibri"/>
                    <a:sym typeface="Calibri"/>
                  </a:endParaRPr>
                </a:p>
              </p:txBody>
            </p:sp>
          </p:grpSp>
          <p:grpSp>
            <p:nvGrpSpPr>
              <p:cNvPr id="23" name="Google Shape;23;p2"/>
              <p:cNvGrpSpPr/>
              <p:nvPr/>
            </p:nvGrpSpPr>
            <p:grpSpPr>
              <a:xfrm>
                <a:off x="-2033159" y="11060889"/>
                <a:ext cx="1033517" cy="893529"/>
                <a:chOff x="-2921738" y="11200127"/>
                <a:chExt cx="1420279" cy="1227904"/>
              </a:xfrm>
            </p:grpSpPr>
            <p:pic>
              <p:nvPicPr>
                <p:cNvPr id="24" name="Google Shape;24;p2"/>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5" name="Google Shape;25;p2"/>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6" name="Google Shape;26;p2"/>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27" name="Google Shape;27;p2"/>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28" name="Google Shape;28;p2"/>
            <p:cNvGrpSpPr/>
            <p:nvPr/>
          </p:nvGrpSpPr>
          <p:grpSpPr>
            <a:xfrm>
              <a:off x="-10398794" y="27751411"/>
              <a:ext cx="9323012" cy="2453251"/>
              <a:chOff x="-4754996" y="12734137"/>
              <a:chExt cx="4296559" cy="1127128"/>
            </a:xfrm>
          </p:grpSpPr>
          <p:graphicFrame>
            <p:nvGraphicFramePr>
              <p:cNvPr id="29" name="Google Shape;29;p2"/>
              <p:cNvGraphicFramePr/>
              <p:nvPr/>
            </p:nvGraphicFramePr>
            <p:xfrm>
              <a:off x="-4533347" y="12734142"/>
              <a:ext cx="1828800" cy="1117600"/>
            </p:xfrm>
            <a:graphic>
              <a:graphicData uri="http://schemas.openxmlformats.org/presentationml/2006/ole">
                <mc:AlternateContent>
                  <mc:Choice Requires="v">
                    <p:oleObj r:id="rId5" imgH="1117600" imgW="1828800" progId="Photoshop.Image.13" spid="_x0000_s1">
                      <p:embed/>
                    </p:oleObj>
                  </mc:Choice>
                  <mc:Fallback>
                    <p:oleObj r:id="rId6" imgH="1117600" imgW="1828800" progId="Photoshop.Image.13">
                      <p:embed/>
                      <p:pic>
                        <p:nvPicPr>
                          <p:cNvPr id="29" name="Google Shape;29;p2"/>
                          <p:cNvPicPr preferRelativeResize="0"/>
                          <p:nvPr/>
                        </p:nvPicPr>
                        <p:blipFill rotWithShape="1">
                          <a:blip r:embed="rId7">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30" name="Google Shape;30;p2"/>
              <p:cNvGraphicFramePr/>
              <p:nvPr/>
            </p:nvGraphicFramePr>
            <p:xfrm>
              <a:off x="-2456641" y="12737835"/>
              <a:ext cx="1828800" cy="1117600"/>
            </p:xfrm>
            <a:graphic>
              <a:graphicData uri="http://schemas.openxmlformats.org/presentationml/2006/ole">
                <mc:AlternateContent>
                  <mc:Choice Requires="v">
                    <p:oleObj r:id="rId8" imgH="1117600" imgW="1828800" progId="Photoshop.Image.13" spid="_x0000_s2">
                      <p:embed/>
                    </p:oleObj>
                  </mc:Choice>
                  <mc:Fallback>
                    <p:oleObj r:id="rId9" imgH="1117600" imgW="1828800" progId="Photoshop.Image.13">
                      <p:embed/>
                      <p:pic>
                        <p:nvPicPr>
                          <p:cNvPr id="30" name="Google Shape;30;p2"/>
                          <p:cNvPicPr preferRelativeResize="0"/>
                          <p:nvPr/>
                        </p:nvPicPr>
                        <p:blipFill rotWithShape="1">
                          <a:blip r:embed="rId10">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31" name="Google Shape;31;p2"/>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2" name="Google Shape;32;p2"/>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grpSp>
      </p:grpSp>
      <p:grpSp>
        <p:nvGrpSpPr>
          <p:cNvPr id="33" name="Google Shape;33;p2"/>
          <p:cNvGrpSpPr/>
          <p:nvPr/>
        </p:nvGrpSpPr>
        <p:grpSpPr>
          <a:xfrm>
            <a:off x="51617562" y="-55065"/>
            <a:ext cx="11062139" cy="32973465"/>
            <a:chOff x="44157839" y="-55065"/>
            <a:chExt cx="11062139" cy="32973465"/>
          </a:xfrm>
        </p:grpSpPr>
        <p:sp>
          <p:nvSpPr>
            <p:cNvPr id="34" name="Google Shape;34;p2"/>
            <p:cNvSpPr/>
            <p:nvPr/>
          </p:nvSpPr>
          <p:spPr>
            <a:xfrm>
              <a:off x="44157839" y="-55065"/>
              <a:ext cx="11062139" cy="32973465"/>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35" name="Google Shape;35;p2"/>
            <p:cNvGraphicFramePr/>
            <p:nvPr/>
          </p:nvGraphicFramePr>
          <p:xfrm>
            <a:off x="46915679" y="3349444"/>
            <a:ext cx="5586150" cy="2063772"/>
          </p:xfrm>
          <a:graphic>
            <a:graphicData uri="http://schemas.openxmlformats.org/presentationml/2006/ole">
              <mc:AlternateContent>
                <mc:Choice Requires="v">
                  <p:oleObj r:id="rId11" imgH="2063772" imgW="5586150" progId="Photoshop.Image.13" spid="_x0000_s3">
                    <p:embed/>
                  </p:oleObj>
                </mc:Choice>
                <mc:Fallback>
                  <p:oleObj r:id="rId12" imgH="2063772" imgW="5586150" progId="Photoshop.Image.13">
                    <p:embed/>
                    <p:pic>
                      <p:nvPicPr>
                        <p:cNvPr id="35" name="Google Shape;35;p2"/>
                        <p:cNvPicPr preferRelativeResize="0"/>
                        <p:nvPr/>
                      </p:nvPicPr>
                      <p:blipFill rotWithShape="1">
                        <a:blip r:embed="rId13">
                          <a:alphaModFix/>
                        </a:blip>
                        <a:srcRect b="0" l="0" r="0" t="0"/>
                        <a:stretch/>
                      </p:blipFill>
                      <p:spPr>
                        <a:xfrm>
                          <a:off x="46915679" y="3349444"/>
                          <a:ext cx="5586150" cy="2063772"/>
                        </a:xfrm>
                        <a:prstGeom prst="rect">
                          <a:avLst/>
                        </a:prstGeom>
                        <a:noFill/>
                        <a:ln>
                          <a:noFill/>
                        </a:ln>
                      </p:spPr>
                    </p:pic>
                  </p:oleObj>
                </mc:Fallback>
              </mc:AlternateContent>
            </a:graphicData>
          </a:graphic>
        </p:graphicFrame>
        <p:pic>
          <p:nvPicPr>
            <p:cNvPr id="36" name="Google Shape;36;p2"/>
            <p:cNvPicPr preferRelativeResize="0"/>
            <p:nvPr/>
          </p:nvPicPr>
          <p:blipFill rotWithShape="1">
            <a:blip r:embed="rId14">
              <a:alphaModFix/>
            </a:blip>
            <a:srcRect b="0" l="0" r="0" t="0"/>
            <a:stretch/>
          </p:blipFill>
          <p:spPr>
            <a:xfrm>
              <a:off x="44621819" y="7740040"/>
              <a:ext cx="2969584" cy="1370577"/>
            </a:xfrm>
            <a:prstGeom prst="rect">
              <a:avLst/>
            </a:prstGeom>
            <a:noFill/>
            <a:ln>
              <a:noFill/>
            </a:ln>
          </p:spPr>
        </p:pic>
        <p:graphicFrame>
          <p:nvGraphicFramePr>
            <p:cNvPr id="37" name="Google Shape;37;p2"/>
            <p:cNvGraphicFramePr/>
            <p:nvPr/>
          </p:nvGraphicFramePr>
          <p:xfrm>
            <a:off x="44629619" y="12347263"/>
            <a:ext cx="1482266" cy="992162"/>
          </p:xfrm>
          <a:graphic>
            <a:graphicData uri="http://schemas.openxmlformats.org/presentationml/2006/ole">
              <mc:AlternateContent>
                <mc:Choice Requires="v">
                  <p:oleObj r:id="rId15" imgH="992162" imgW="1482266" progId="Photoshop.Image.13" spid="_x0000_s4">
                    <p:embed/>
                  </p:oleObj>
                </mc:Choice>
                <mc:Fallback>
                  <p:oleObj r:id="rId16" imgH="992162" imgW="1482266" progId="Photoshop.Image.13">
                    <p:embed/>
                    <p:pic>
                      <p:nvPicPr>
                        <p:cNvPr id="37" name="Google Shape;37;p2"/>
                        <p:cNvPicPr preferRelativeResize="0"/>
                        <p:nvPr/>
                      </p:nvPicPr>
                      <p:blipFill rotWithShape="1">
                        <a:blip r:embed="rId1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38" name="Google Shape;38;p2"/>
            <p:cNvGrpSpPr/>
            <p:nvPr/>
          </p:nvGrpSpPr>
          <p:grpSpPr>
            <a:xfrm>
              <a:off x="44487207" y="29414560"/>
              <a:ext cx="10354213" cy="1265612"/>
              <a:chOff x="44200453" y="28362386"/>
              <a:chExt cx="9771399" cy="1090622"/>
            </a:xfrm>
          </p:grpSpPr>
          <p:sp>
            <p:nvSpPr>
              <p:cNvPr id="39" name="Google Shape;39;p2"/>
              <p:cNvSpPr/>
              <p:nvPr/>
            </p:nvSpPr>
            <p:spPr>
              <a:xfrm>
                <a:off x="44200453" y="28362386"/>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98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0" name="Google Shape;40;p2">
                <a:hlinkClick r:id="rId18"/>
              </p:cNvPr>
              <p:cNvPicPr preferRelativeResize="0"/>
              <p:nvPr/>
            </p:nvPicPr>
            <p:blipFill rotWithShape="1">
              <a:blip r:embed="rId19">
                <a:alphaModFix/>
              </a:blip>
              <a:srcRect b="0" l="0" r="0" t="0"/>
              <a:stretch/>
            </p:blipFill>
            <p:spPr>
              <a:xfrm>
                <a:off x="44326393" y="28460718"/>
                <a:ext cx="914401" cy="914399"/>
              </a:xfrm>
              <a:prstGeom prst="rect">
                <a:avLst/>
              </a:prstGeom>
              <a:noFill/>
              <a:ln>
                <a:noFill/>
              </a:ln>
            </p:spPr>
          </p:pic>
          <p:sp>
            <p:nvSpPr>
              <p:cNvPr id="41" name="Google Shape;41;p2"/>
              <p:cNvSpPr txBox="1"/>
              <p:nvPr/>
            </p:nvSpPr>
            <p:spPr>
              <a:xfrm>
                <a:off x="45300663" y="28552305"/>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2" name="Google Shape;42;p2"/>
            <p:cNvSpPr txBox="1"/>
            <p:nvPr/>
          </p:nvSpPr>
          <p:spPr>
            <a:xfrm>
              <a:off x="44487207" y="31188790"/>
              <a:ext cx="6870215" cy="1399638"/>
            </a:xfrm>
            <a:prstGeom prst="rect">
              <a:avLst/>
            </a:prstGeom>
            <a:noFill/>
            <a:ln>
              <a:noFill/>
            </a:ln>
          </p:spPr>
          <p:txBody>
            <a:bodyPr anchorCtr="0" anchor="t" bIns="32650" lIns="65300" spcFirstLastPara="1" rIns="65300" wrap="square" tIns="32650">
              <a:spAutoFit/>
            </a:bodyPr>
            <a:lstStyle/>
            <a:p>
              <a:pPr indent="-407988" lvl="0" marL="407988"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a:t>
              </a:r>
              <a:endParaRPr/>
            </a:p>
            <a:p>
              <a:pPr indent="0" lvl="0" marL="407988" marR="0" rtl="0" algn="l">
                <a:lnSpc>
                  <a:spcPct val="108333"/>
                </a:lnSpc>
                <a:spcBef>
                  <a:spcPts val="0"/>
                </a:spcBef>
                <a:spcAft>
                  <a:spcPts val="0"/>
                </a:spcAft>
                <a:buNone/>
              </a:pPr>
              <a:r>
                <a:rPr lang="en-US" sz="2400">
                  <a:solidFill>
                    <a:schemeClr val="lt1"/>
                  </a:solidFill>
                  <a:latin typeface="Calibri"/>
                  <a:ea typeface="Calibri"/>
                  <a:cs typeface="Calibri"/>
                  <a:sym typeface="Calibri"/>
                </a:rPr>
                <a:t>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2.png"/><Relationship Id="rId9"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0"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14.png"/><Relationship Id="rId7" Type="http://schemas.openxmlformats.org/officeDocument/2006/relationships/image" Target="../media/image20.png"/><Relationship Id="rId8"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idx="1" type="body"/>
          </p:nvPr>
        </p:nvSpPr>
        <p:spPr>
          <a:xfrm>
            <a:off x="1054875" y="6420100"/>
            <a:ext cx="17114100" cy="14573100"/>
          </a:xfrm>
          <a:prstGeom prst="rect">
            <a:avLst/>
          </a:prstGeom>
          <a:noFill/>
          <a:ln>
            <a:noFill/>
          </a:ln>
        </p:spPr>
        <p:txBody>
          <a:bodyPr anchorCtr="0" anchor="t" bIns="261225" lIns="261225" spcFirstLastPara="1" rIns="261225" wrap="square" tIns="261225">
            <a:spAutoFit/>
          </a:bodyPr>
          <a:lstStyle/>
          <a:p>
            <a:pPr indent="0" lvl="0" marL="0" rtl="0" algn="l">
              <a:lnSpc>
                <a:spcPct val="115000"/>
              </a:lnSpc>
              <a:spcBef>
                <a:spcPts val="0"/>
              </a:spcBef>
              <a:spcAft>
                <a:spcPts val="0"/>
              </a:spcAft>
              <a:buClr>
                <a:schemeClr val="dk1"/>
              </a:buClr>
              <a:buSzPts val="1100"/>
              <a:buFont typeface="Arial"/>
              <a:buNone/>
            </a:pPr>
            <a:r>
              <a:rPr lang="en-US" sz="5000">
                <a:solidFill>
                  <a:schemeClr val="dk1"/>
                </a:solidFill>
              </a:rPr>
              <a:t>At the end of 2019, the sudden outbreak of coronavirus quickly spread rapidly to most countries around the world. The covid seriously threatens people's life and hinders the development of the economy.</a:t>
            </a:r>
            <a:endParaRPr sz="5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5000">
                <a:solidFill>
                  <a:schemeClr val="dk1"/>
                </a:solidFill>
              </a:rPr>
              <a:t>There are lots of cases that have happened around us. We even caught the covid-19 and also felt the damage of covid to the economy. The inflationary effects of price rises and some relatives even went bankrupt. All those situations inspire us to do some analysis about the covid. We want to study and analyze the trends of covid data in the United States to reveal the influence among different locations and along the time. Besides, we also try to realize the relations between death count and other factors, so that we could go ahead one step before the damage happens. It's hard to defeat the enemy that we can't see and touch, but we'll be stronger standing on the truth and science.</a:t>
            </a:r>
            <a:endParaRPr sz="5000">
              <a:solidFill>
                <a:schemeClr val="dk1"/>
              </a:solidFill>
            </a:endParaRPr>
          </a:p>
          <a:p>
            <a:pPr indent="0" lvl="0" marL="0" rtl="0" algn="l">
              <a:spcBef>
                <a:spcPts val="0"/>
              </a:spcBef>
              <a:spcAft>
                <a:spcPts val="0"/>
              </a:spcAft>
              <a:buClr>
                <a:srgbClr val="2C3F71"/>
              </a:buClr>
              <a:buSzPts val="2800"/>
              <a:buNone/>
            </a:pPr>
            <a:r>
              <a:t/>
            </a:r>
            <a:endParaRPr sz="5000"/>
          </a:p>
        </p:txBody>
      </p:sp>
      <p:sp>
        <p:nvSpPr>
          <p:cNvPr id="67" name="Google Shape;67;p1"/>
          <p:cNvSpPr txBox="1"/>
          <p:nvPr>
            <p:ph idx="2" type="body"/>
          </p:nvPr>
        </p:nvSpPr>
        <p:spPr>
          <a:xfrm>
            <a:off x="1076061" y="5515122"/>
            <a:ext cx="15835314" cy="857368"/>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Introduction</a:t>
            </a:r>
            <a:endParaRPr/>
          </a:p>
        </p:txBody>
      </p:sp>
      <p:sp>
        <p:nvSpPr>
          <p:cNvPr id="68" name="Google Shape;68;p1"/>
          <p:cNvSpPr txBox="1"/>
          <p:nvPr>
            <p:ph idx="3" type="body"/>
          </p:nvPr>
        </p:nvSpPr>
        <p:spPr>
          <a:xfrm>
            <a:off x="1682786" y="22384637"/>
            <a:ext cx="15858300" cy="62613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None/>
            </a:pPr>
            <a:r>
              <a:rPr lang="en-US" sz="5000">
                <a:solidFill>
                  <a:schemeClr val="dk1"/>
                </a:solidFill>
                <a:highlight>
                  <a:srgbClr val="FFFFFF"/>
                </a:highlight>
              </a:rPr>
              <a:t>There are three modules in this project:</a:t>
            </a:r>
            <a:endParaRPr sz="5000">
              <a:solidFill>
                <a:schemeClr val="dk1"/>
              </a:solidFill>
            </a:endParaRPr>
          </a:p>
          <a:p>
            <a:pPr indent="-546100" lvl="0" marL="457200" rtl="0" algn="l">
              <a:spcBef>
                <a:spcPts val="0"/>
              </a:spcBef>
              <a:spcAft>
                <a:spcPts val="0"/>
              </a:spcAft>
              <a:buClr>
                <a:schemeClr val="dk1"/>
              </a:buClr>
              <a:buSzPts val="5000"/>
              <a:buFont typeface="Times New Roman"/>
              <a:buChar char="●"/>
            </a:pPr>
            <a:r>
              <a:rPr lang="en-US" sz="5000">
                <a:solidFill>
                  <a:schemeClr val="dk1"/>
                </a:solidFill>
              </a:rPr>
              <a:t>Linear Regression Module</a:t>
            </a:r>
            <a:endParaRPr sz="5000">
              <a:solidFill>
                <a:schemeClr val="dk1"/>
              </a:solidFill>
            </a:endParaRPr>
          </a:p>
          <a:p>
            <a:pPr indent="0" lvl="0" marL="0" rtl="0" algn="l">
              <a:lnSpc>
                <a:spcPct val="115000"/>
              </a:lnSpc>
              <a:spcBef>
                <a:spcPts val="0"/>
              </a:spcBef>
              <a:spcAft>
                <a:spcPts val="0"/>
              </a:spcAft>
              <a:buNone/>
            </a:pPr>
            <a:r>
              <a:rPr lang="en-US" sz="5000">
                <a:solidFill>
                  <a:schemeClr val="dk1"/>
                </a:solidFill>
                <a:highlight>
                  <a:srgbClr val="FFFFFF"/>
                </a:highlight>
              </a:rPr>
              <a:t>We use Linear Regression Module[1] and Multiple Linear Regression Module to calculate the relationships between cases, locations and deaths.</a:t>
            </a:r>
            <a:endParaRPr sz="5000">
              <a:solidFill>
                <a:schemeClr val="dk1"/>
              </a:solidFill>
            </a:endParaRPr>
          </a:p>
          <a:p>
            <a:pPr indent="-546100" lvl="0" marL="457200" rtl="0" algn="l">
              <a:spcBef>
                <a:spcPts val="0"/>
              </a:spcBef>
              <a:spcAft>
                <a:spcPts val="0"/>
              </a:spcAft>
              <a:buClr>
                <a:schemeClr val="dk1"/>
              </a:buClr>
              <a:buSzPts val="5000"/>
              <a:buFont typeface="Times New Roman"/>
              <a:buChar char="●"/>
            </a:pPr>
            <a:r>
              <a:rPr lang="en-US" sz="5000">
                <a:solidFill>
                  <a:schemeClr val="dk1"/>
                </a:solidFill>
              </a:rPr>
              <a:t>Support Vector Machine</a:t>
            </a:r>
            <a:endParaRPr sz="5000">
              <a:solidFill>
                <a:schemeClr val="dk1"/>
              </a:solidFill>
            </a:endParaRPr>
          </a:p>
          <a:p>
            <a:pPr indent="-546100" lvl="0" marL="457200" rtl="0" algn="l">
              <a:spcBef>
                <a:spcPts val="0"/>
              </a:spcBef>
              <a:spcAft>
                <a:spcPts val="0"/>
              </a:spcAft>
              <a:buClr>
                <a:schemeClr val="dk1"/>
              </a:buClr>
              <a:buSzPts val="5000"/>
              <a:buFont typeface="Times New Roman"/>
              <a:buChar char="●"/>
            </a:pPr>
            <a:r>
              <a:rPr lang="en-US" sz="5000">
                <a:solidFill>
                  <a:schemeClr val="dk1"/>
                </a:solidFill>
              </a:rPr>
              <a:t>Decision Tree Regression[7]</a:t>
            </a:r>
            <a:endParaRPr sz="5000">
              <a:solidFill>
                <a:schemeClr val="dk1"/>
              </a:solidFill>
            </a:endParaRPr>
          </a:p>
        </p:txBody>
      </p:sp>
      <p:sp>
        <p:nvSpPr>
          <p:cNvPr id="69" name="Google Shape;69;p1"/>
          <p:cNvSpPr txBox="1"/>
          <p:nvPr>
            <p:ph idx="4" type="body"/>
          </p:nvPr>
        </p:nvSpPr>
        <p:spPr>
          <a:xfrm>
            <a:off x="1076104" y="20861531"/>
            <a:ext cx="158352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Methodology</a:t>
            </a:r>
            <a:endParaRPr/>
          </a:p>
        </p:txBody>
      </p:sp>
      <p:sp>
        <p:nvSpPr>
          <p:cNvPr id="70" name="Google Shape;70;p1"/>
          <p:cNvSpPr txBox="1"/>
          <p:nvPr>
            <p:ph idx="7" type="body"/>
          </p:nvPr>
        </p:nvSpPr>
        <p:spPr>
          <a:xfrm>
            <a:off x="33709902" y="20861533"/>
            <a:ext cx="15833400" cy="97632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lang="en-US" sz="5000">
                <a:solidFill>
                  <a:schemeClr val="dk1"/>
                </a:solidFill>
              </a:rPr>
              <a:t>Data : us-counties-2020</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Attributes : date, county, stats, fips, cases, deaths</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Tools : Jupyter Notebook, Tableau[2]</a:t>
            </a:r>
            <a:endParaRPr sz="5000">
              <a:solidFill>
                <a:schemeClr val="dk1"/>
              </a:solidFill>
            </a:endParaRPr>
          </a:p>
          <a:p>
            <a:pPr indent="0" lvl="0" marL="0" rtl="0" algn="l">
              <a:spcBef>
                <a:spcPts val="0"/>
              </a:spcBef>
              <a:spcAft>
                <a:spcPts val="0"/>
              </a:spcAft>
              <a:buClr>
                <a:srgbClr val="2C3F71"/>
              </a:buClr>
              <a:buSzPts val="2800"/>
              <a:buNone/>
            </a:pPr>
            <a:r>
              <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Module1 : Single Linear Regression Module</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Input : cases</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Predict : deaths</a:t>
            </a:r>
            <a:endParaRPr sz="5000">
              <a:solidFill>
                <a:schemeClr val="dk1"/>
              </a:solidFill>
            </a:endParaRPr>
          </a:p>
          <a:p>
            <a:pPr indent="0" lvl="0" marL="0" rtl="0" algn="l">
              <a:spcBef>
                <a:spcPts val="0"/>
              </a:spcBef>
              <a:spcAft>
                <a:spcPts val="0"/>
              </a:spcAft>
              <a:buClr>
                <a:srgbClr val="2C3F71"/>
              </a:buClr>
              <a:buSzPts val="2800"/>
              <a:buNone/>
            </a:pPr>
            <a:r>
              <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Module1 : Muptiple Linear Regression Module[3]</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Input : cases, fips</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Predict : deaths</a:t>
            </a:r>
            <a:endParaRPr sz="5000">
              <a:solidFill>
                <a:schemeClr val="dk1"/>
              </a:solidFill>
            </a:endParaRPr>
          </a:p>
          <a:p>
            <a:pPr indent="0" lvl="0" marL="0" rtl="0" algn="l">
              <a:spcBef>
                <a:spcPts val="0"/>
              </a:spcBef>
              <a:spcAft>
                <a:spcPts val="0"/>
              </a:spcAft>
              <a:buClr>
                <a:srgbClr val="2C3F71"/>
              </a:buClr>
              <a:buSzPts val="2800"/>
              <a:buNone/>
            </a:pPr>
            <a:r>
              <a:t/>
            </a:r>
            <a:endParaRPr sz="5000">
              <a:solidFill>
                <a:schemeClr val="dk1"/>
              </a:solidFill>
            </a:endParaRPr>
          </a:p>
        </p:txBody>
      </p:sp>
      <p:sp>
        <p:nvSpPr>
          <p:cNvPr id="71" name="Google Shape;71;p1"/>
          <p:cNvSpPr txBox="1"/>
          <p:nvPr>
            <p:ph idx="8" type="body"/>
          </p:nvPr>
        </p:nvSpPr>
        <p:spPr>
          <a:xfrm>
            <a:off x="33123064" y="19877822"/>
            <a:ext cx="158427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Linear Regressopm Module</a:t>
            </a:r>
            <a:endParaRPr/>
          </a:p>
        </p:txBody>
      </p:sp>
      <p:sp>
        <p:nvSpPr>
          <p:cNvPr id="72" name="Google Shape;72;p1"/>
          <p:cNvSpPr txBox="1"/>
          <p:nvPr>
            <p:ph idx="20" type="body"/>
          </p:nvPr>
        </p:nvSpPr>
        <p:spPr>
          <a:xfrm>
            <a:off x="6531747" y="1612001"/>
            <a:ext cx="37739700" cy="16380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chemeClr val="lt1"/>
              </a:buClr>
              <a:buSzPts val="11500"/>
              <a:buFont typeface="Calibri"/>
              <a:buNone/>
            </a:pPr>
            <a:r>
              <a:rPr lang="en-US"/>
              <a:t>The Characteristics of Covid</a:t>
            </a:r>
            <a:endParaRPr/>
          </a:p>
        </p:txBody>
      </p:sp>
      <p:pic>
        <p:nvPicPr>
          <p:cNvPr descr="nyu_stacked_white.eps" id="73" name="Google Shape;73;p1"/>
          <p:cNvPicPr preferRelativeResize="0"/>
          <p:nvPr/>
        </p:nvPicPr>
        <p:blipFill rotWithShape="1">
          <a:blip r:embed="rId3">
            <a:alphaModFix/>
          </a:blip>
          <a:srcRect b="0" l="0" r="0" t="0"/>
          <a:stretch/>
        </p:blipFill>
        <p:spPr>
          <a:xfrm>
            <a:off x="479425" y="457199"/>
            <a:ext cx="2732940" cy="3947579"/>
          </a:xfrm>
          <a:prstGeom prst="rect">
            <a:avLst/>
          </a:prstGeom>
          <a:noFill/>
          <a:ln>
            <a:noFill/>
          </a:ln>
        </p:spPr>
      </p:pic>
      <p:sp>
        <p:nvSpPr>
          <p:cNvPr id="74" name="Google Shape;74;p1"/>
          <p:cNvSpPr txBox="1"/>
          <p:nvPr>
            <p:ph idx="4" type="body"/>
          </p:nvPr>
        </p:nvSpPr>
        <p:spPr>
          <a:xfrm>
            <a:off x="17287867" y="5515119"/>
            <a:ext cx="158352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Data Visualization and Preparation</a:t>
            </a:r>
            <a:endParaRPr/>
          </a:p>
        </p:txBody>
      </p:sp>
      <p:pic>
        <p:nvPicPr>
          <p:cNvPr id="75" name="Google Shape;75;p1"/>
          <p:cNvPicPr preferRelativeResize="0"/>
          <p:nvPr/>
        </p:nvPicPr>
        <p:blipFill>
          <a:blip r:embed="rId4">
            <a:alphaModFix/>
          </a:blip>
          <a:stretch>
            <a:fillRect/>
          </a:stretch>
        </p:blipFill>
        <p:spPr>
          <a:xfrm>
            <a:off x="18712675" y="6706500"/>
            <a:ext cx="13368374" cy="6765627"/>
          </a:xfrm>
          <a:prstGeom prst="rect">
            <a:avLst/>
          </a:prstGeom>
          <a:noFill/>
          <a:ln>
            <a:noFill/>
          </a:ln>
        </p:spPr>
      </p:pic>
      <p:pic>
        <p:nvPicPr>
          <p:cNvPr id="76" name="Google Shape;76;p1"/>
          <p:cNvPicPr preferRelativeResize="0"/>
          <p:nvPr/>
        </p:nvPicPr>
        <p:blipFill>
          <a:blip r:embed="rId5">
            <a:alphaModFix/>
          </a:blip>
          <a:stretch>
            <a:fillRect/>
          </a:stretch>
        </p:blipFill>
        <p:spPr>
          <a:xfrm>
            <a:off x="18712675" y="14493475"/>
            <a:ext cx="13368374" cy="7140974"/>
          </a:xfrm>
          <a:prstGeom prst="rect">
            <a:avLst/>
          </a:prstGeom>
          <a:noFill/>
          <a:ln>
            <a:noFill/>
          </a:ln>
        </p:spPr>
      </p:pic>
      <p:pic>
        <p:nvPicPr>
          <p:cNvPr id="77" name="Google Shape;77;p1"/>
          <p:cNvPicPr preferRelativeResize="0"/>
          <p:nvPr/>
        </p:nvPicPr>
        <p:blipFill>
          <a:blip r:embed="rId6">
            <a:alphaModFix/>
          </a:blip>
          <a:stretch>
            <a:fillRect/>
          </a:stretch>
        </p:blipFill>
        <p:spPr>
          <a:xfrm>
            <a:off x="19036225" y="22655800"/>
            <a:ext cx="12730823" cy="6765625"/>
          </a:xfrm>
          <a:prstGeom prst="rect">
            <a:avLst/>
          </a:prstGeom>
          <a:noFill/>
          <a:ln>
            <a:noFill/>
          </a:ln>
        </p:spPr>
      </p:pic>
      <p:pic>
        <p:nvPicPr>
          <p:cNvPr id="78" name="Google Shape;78;p1"/>
          <p:cNvPicPr preferRelativeResize="0"/>
          <p:nvPr/>
        </p:nvPicPr>
        <p:blipFill>
          <a:blip r:embed="rId7">
            <a:alphaModFix/>
          </a:blip>
          <a:stretch>
            <a:fillRect/>
          </a:stretch>
        </p:blipFill>
        <p:spPr>
          <a:xfrm>
            <a:off x="34046075" y="6706500"/>
            <a:ext cx="13368374" cy="6074249"/>
          </a:xfrm>
          <a:prstGeom prst="rect">
            <a:avLst/>
          </a:prstGeom>
          <a:noFill/>
          <a:ln>
            <a:noFill/>
          </a:ln>
        </p:spPr>
      </p:pic>
      <p:sp>
        <p:nvSpPr>
          <p:cNvPr id="79" name="Google Shape;79;p1"/>
          <p:cNvSpPr txBox="1"/>
          <p:nvPr>
            <p:ph idx="7" type="body"/>
          </p:nvPr>
        </p:nvSpPr>
        <p:spPr>
          <a:xfrm>
            <a:off x="33830050" y="13256390"/>
            <a:ext cx="15833400" cy="61458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lang="en-US" sz="5000">
                <a:solidFill>
                  <a:schemeClr val="dk1"/>
                </a:solidFill>
              </a:rPr>
              <a:t>pic1 : tendency of cases and deaths in the New York in 2020</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pic2 : </a:t>
            </a:r>
            <a:r>
              <a:rPr lang="en-US" sz="5000">
                <a:solidFill>
                  <a:schemeClr val="dk1"/>
                </a:solidFill>
              </a:rPr>
              <a:t>tendency of cases and deaths in the Florida in 2020</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pic3 : </a:t>
            </a:r>
            <a:r>
              <a:rPr lang="en-US" sz="5000">
                <a:solidFill>
                  <a:schemeClr val="dk1"/>
                </a:solidFill>
                <a:highlight>
                  <a:srgbClr val="FFFFFF"/>
                </a:highlight>
              </a:rPr>
              <a:t>the map that indicates how many deaths through all</a:t>
            </a:r>
            <a:endParaRPr sz="5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None/>
            </a:pPr>
            <a:r>
              <a:rPr lang="en-US" sz="5000">
                <a:solidFill>
                  <a:schemeClr val="dk1"/>
                </a:solidFill>
                <a:highlight>
                  <a:srgbClr val="FFFFFF"/>
                </a:highlight>
              </a:rPr>
              <a:t>the states in the United States in 2020.</a:t>
            </a:r>
            <a:endParaRPr sz="5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None/>
            </a:pPr>
            <a:r>
              <a:rPr lang="en-US" sz="5000">
                <a:solidFill>
                  <a:schemeClr val="dk1"/>
                </a:solidFill>
                <a:highlight>
                  <a:srgbClr val="FFFFFF"/>
                </a:highlight>
              </a:rPr>
              <a:t>pic4 : the map that indicates how many cases through all</a:t>
            </a:r>
            <a:endParaRPr sz="5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None/>
            </a:pPr>
            <a:r>
              <a:rPr lang="en-US" sz="5000">
                <a:solidFill>
                  <a:schemeClr val="dk1"/>
                </a:solidFill>
                <a:highlight>
                  <a:srgbClr val="FFFFFF"/>
                </a:highlight>
              </a:rPr>
              <a:t>the states in the United States in 2020.</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a691a0ae6c_0_1"/>
          <p:cNvSpPr txBox="1"/>
          <p:nvPr>
            <p:ph idx="20" type="body"/>
          </p:nvPr>
        </p:nvSpPr>
        <p:spPr>
          <a:xfrm>
            <a:off x="6733359" y="1611976"/>
            <a:ext cx="37739700" cy="16380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chemeClr val="lt1"/>
              </a:buClr>
              <a:buSzPts val="11500"/>
              <a:buFont typeface="Calibri"/>
              <a:buNone/>
            </a:pPr>
            <a:r>
              <a:rPr lang="en-US"/>
              <a:t>The </a:t>
            </a:r>
            <a:r>
              <a:rPr lang="en-US"/>
              <a:t>Characteristics</a:t>
            </a:r>
            <a:r>
              <a:rPr lang="en-US"/>
              <a:t> of Covid</a:t>
            </a:r>
            <a:endParaRPr/>
          </a:p>
        </p:txBody>
      </p:sp>
      <p:pic>
        <p:nvPicPr>
          <p:cNvPr descr="nyu_stacked_white.eps" id="86" name="Google Shape;86;g1a691a0ae6c_0_1"/>
          <p:cNvPicPr preferRelativeResize="0"/>
          <p:nvPr/>
        </p:nvPicPr>
        <p:blipFill rotWithShape="1">
          <a:blip r:embed="rId3">
            <a:alphaModFix/>
          </a:blip>
          <a:srcRect b="0" l="0" r="0" t="0"/>
          <a:stretch/>
        </p:blipFill>
        <p:spPr>
          <a:xfrm>
            <a:off x="479425" y="457199"/>
            <a:ext cx="2732939" cy="3947579"/>
          </a:xfrm>
          <a:prstGeom prst="rect">
            <a:avLst/>
          </a:prstGeom>
          <a:noFill/>
          <a:ln>
            <a:noFill/>
          </a:ln>
        </p:spPr>
      </p:pic>
      <p:sp>
        <p:nvSpPr>
          <p:cNvPr id="87" name="Google Shape;87;g1a691a0ae6c_0_1"/>
          <p:cNvSpPr txBox="1"/>
          <p:nvPr>
            <p:ph idx="6" type="body"/>
          </p:nvPr>
        </p:nvSpPr>
        <p:spPr>
          <a:xfrm>
            <a:off x="1517915" y="5878565"/>
            <a:ext cx="158334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Results</a:t>
            </a:r>
            <a:endParaRPr/>
          </a:p>
        </p:txBody>
      </p:sp>
      <p:pic>
        <p:nvPicPr>
          <p:cNvPr id="88" name="Google Shape;88;g1a691a0ae6c_0_1"/>
          <p:cNvPicPr preferRelativeResize="0"/>
          <p:nvPr/>
        </p:nvPicPr>
        <p:blipFill>
          <a:blip r:embed="rId4">
            <a:alphaModFix/>
          </a:blip>
          <a:stretch>
            <a:fillRect/>
          </a:stretch>
        </p:blipFill>
        <p:spPr>
          <a:xfrm>
            <a:off x="4099486" y="16099150"/>
            <a:ext cx="11628004" cy="6815826"/>
          </a:xfrm>
          <a:prstGeom prst="rect">
            <a:avLst/>
          </a:prstGeom>
          <a:noFill/>
          <a:ln>
            <a:noFill/>
          </a:ln>
        </p:spPr>
      </p:pic>
      <p:sp>
        <p:nvSpPr>
          <p:cNvPr id="89" name="Google Shape;89;g1a691a0ae6c_0_1"/>
          <p:cNvSpPr txBox="1"/>
          <p:nvPr>
            <p:ph idx="9" type="body"/>
          </p:nvPr>
        </p:nvSpPr>
        <p:spPr>
          <a:xfrm>
            <a:off x="2674406" y="22914972"/>
            <a:ext cx="158388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solidFill>
                  <a:schemeClr val="dk1"/>
                </a:solidFill>
              </a:rPr>
              <a:t>Conclusion</a:t>
            </a:r>
            <a:endParaRPr>
              <a:solidFill>
                <a:schemeClr val="dk1"/>
              </a:solidFill>
            </a:endParaRPr>
          </a:p>
        </p:txBody>
      </p:sp>
      <p:sp>
        <p:nvSpPr>
          <p:cNvPr id="90" name="Google Shape;90;g1a691a0ae6c_0_1"/>
          <p:cNvSpPr txBox="1"/>
          <p:nvPr>
            <p:ph idx="13" type="body"/>
          </p:nvPr>
        </p:nvSpPr>
        <p:spPr>
          <a:xfrm>
            <a:off x="2674400" y="24186382"/>
            <a:ext cx="15838800" cy="54918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b="1" lang="en-US" sz="5000">
                <a:solidFill>
                  <a:schemeClr val="dk1"/>
                </a:solidFill>
              </a:rPr>
              <a:t>Linear Regression Module:</a:t>
            </a:r>
            <a:endParaRPr b="1" sz="5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5000">
                <a:solidFill>
                  <a:schemeClr val="dk1"/>
                </a:solidFill>
                <a:highlight>
                  <a:srgbClr val="FFFFFF"/>
                </a:highlight>
              </a:rPr>
              <a:t>The R-squared is 0.915, which is closer to 1. It means ’cases’ and ’deaths’ have strong relations. The p valus is 0, which is less than 0.05. It indicates ’cases’ are significant.</a:t>
            </a:r>
            <a:endParaRPr sz="5000">
              <a:solidFill>
                <a:schemeClr val="dk1"/>
              </a:solidFill>
              <a:highlight>
                <a:srgbClr val="FFFFFF"/>
              </a:highlight>
            </a:endParaRPr>
          </a:p>
          <a:p>
            <a:pPr indent="0" lvl="0" marL="0" rtl="0" algn="l">
              <a:spcBef>
                <a:spcPts val="0"/>
              </a:spcBef>
              <a:spcAft>
                <a:spcPts val="0"/>
              </a:spcAft>
              <a:buClr>
                <a:srgbClr val="2C3F71"/>
              </a:buClr>
              <a:buSzPts val="2800"/>
              <a:buNone/>
            </a:pPr>
            <a:r>
              <a:t/>
            </a:r>
            <a:endParaRPr sz="5000">
              <a:solidFill>
                <a:schemeClr val="dk1"/>
              </a:solidFill>
            </a:endParaRPr>
          </a:p>
          <a:p>
            <a:pPr indent="0" lvl="0" marL="0" rtl="0" algn="l">
              <a:spcBef>
                <a:spcPts val="0"/>
              </a:spcBef>
              <a:spcAft>
                <a:spcPts val="0"/>
              </a:spcAft>
              <a:buClr>
                <a:srgbClr val="2C3F71"/>
              </a:buClr>
              <a:buSzPts val="2800"/>
              <a:buNone/>
            </a:pPr>
            <a:r>
              <a:t/>
            </a:r>
            <a:endParaRPr sz="5000">
              <a:solidFill>
                <a:schemeClr val="dk1"/>
              </a:solidFill>
            </a:endParaRPr>
          </a:p>
        </p:txBody>
      </p:sp>
      <p:sp>
        <p:nvSpPr>
          <p:cNvPr id="91" name="Google Shape;91;g1a691a0ae6c_0_1"/>
          <p:cNvSpPr txBox="1"/>
          <p:nvPr>
            <p:ph idx="4" type="body"/>
          </p:nvPr>
        </p:nvSpPr>
        <p:spPr>
          <a:xfrm>
            <a:off x="19081850" y="5878575"/>
            <a:ext cx="142374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Data Visualization</a:t>
            </a:r>
            <a:endParaRPr/>
          </a:p>
        </p:txBody>
      </p:sp>
      <p:pic>
        <p:nvPicPr>
          <p:cNvPr id="92" name="Google Shape;92;g1a691a0ae6c_0_1"/>
          <p:cNvPicPr preferRelativeResize="0"/>
          <p:nvPr/>
        </p:nvPicPr>
        <p:blipFill>
          <a:blip r:embed="rId5">
            <a:alphaModFix/>
          </a:blip>
          <a:stretch>
            <a:fillRect/>
          </a:stretch>
        </p:blipFill>
        <p:spPr>
          <a:xfrm>
            <a:off x="20483975" y="7284350"/>
            <a:ext cx="11433150" cy="8086141"/>
          </a:xfrm>
          <a:prstGeom prst="rect">
            <a:avLst/>
          </a:prstGeom>
          <a:noFill/>
          <a:ln>
            <a:noFill/>
          </a:ln>
        </p:spPr>
      </p:pic>
      <p:pic>
        <p:nvPicPr>
          <p:cNvPr id="93" name="Google Shape;93;g1a691a0ae6c_0_1"/>
          <p:cNvPicPr preferRelativeResize="0"/>
          <p:nvPr/>
        </p:nvPicPr>
        <p:blipFill>
          <a:blip r:embed="rId6">
            <a:alphaModFix/>
          </a:blip>
          <a:stretch>
            <a:fillRect/>
          </a:stretch>
        </p:blipFill>
        <p:spPr>
          <a:xfrm>
            <a:off x="20499850" y="15918875"/>
            <a:ext cx="11546499" cy="7817187"/>
          </a:xfrm>
          <a:prstGeom prst="rect">
            <a:avLst/>
          </a:prstGeom>
          <a:noFill/>
          <a:ln>
            <a:noFill/>
          </a:ln>
        </p:spPr>
      </p:pic>
      <p:pic>
        <p:nvPicPr>
          <p:cNvPr id="94" name="Google Shape;94;g1a691a0ae6c_0_1"/>
          <p:cNvPicPr preferRelativeResize="0"/>
          <p:nvPr/>
        </p:nvPicPr>
        <p:blipFill>
          <a:blip r:embed="rId7">
            <a:alphaModFix/>
          </a:blip>
          <a:stretch>
            <a:fillRect/>
          </a:stretch>
        </p:blipFill>
        <p:spPr>
          <a:xfrm>
            <a:off x="20699350" y="24091700"/>
            <a:ext cx="11147503" cy="7127075"/>
          </a:xfrm>
          <a:prstGeom prst="rect">
            <a:avLst/>
          </a:prstGeom>
          <a:noFill/>
          <a:ln>
            <a:noFill/>
          </a:ln>
        </p:spPr>
      </p:pic>
      <p:sp>
        <p:nvSpPr>
          <p:cNvPr id="95" name="Google Shape;95;g1a691a0ae6c_0_1"/>
          <p:cNvSpPr txBox="1"/>
          <p:nvPr>
            <p:ph idx="5" type="body"/>
          </p:nvPr>
        </p:nvSpPr>
        <p:spPr>
          <a:xfrm>
            <a:off x="34203665" y="15563216"/>
            <a:ext cx="15833400" cy="36063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lang="en-US" sz="5000">
                <a:solidFill>
                  <a:schemeClr val="dk1"/>
                </a:solidFill>
              </a:rPr>
              <a:t>pic1: total sum of cases in 2020-2022 per month</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pic2: sum of cases per month for each year: 2020-2022</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pic3: total sum of cases in 2020-2022 per season</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pic4: sum of cases per season for each year: 2020-2022[4]</a:t>
            </a:r>
            <a:endParaRPr sz="5000">
              <a:solidFill>
                <a:schemeClr val="dk1"/>
              </a:solidFill>
            </a:endParaRPr>
          </a:p>
        </p:txBody>
      </p:sp>
      <p:sp>
        <p:nvSpPr>
          <p:cNvPr id="96" name="Google Shape;96;g1a691a0ae6c_0_1"/>
          <p:cNvSpPr txBox="1"/>
          <p:nvPr>
            <p:ph idx="6" type="body"/>
          </p:nvPr>
        </p:nvSpPr>
        <p:spPr>
          <a:xfrm>
            <a:off x="34022290" y="19851115"/>
            <a:ext cx="158334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SVM Model</a:t>
            </a:r>
            <a:endParaRPr/>
          </a:p>
        </p:txBody>
      </p:sp>
      <p:pic>
        <p:nvPicPr>
          <p:cNvPr id="97" name="Google Shape;97;g1a691a0ae6c_0_1"/>
          <p:cNvPicPr preferRelativeResize="0"/>
          <p:nvPr/>
        </p:nvPicPr>
        <p:blipFill>
          <a:blip r:embed="rId8">
            <a:alphaModFix/>
          </a:blip>
          <a:stretch>
            <a:fillRect/>
          </a:stretch>
        </p:blipFill>
        <p:spPr>
          <a:xfrm>
            <a:off x="35786501" y="7098732"/>
            <a:ext cx="12305011" cy="8086150"/>
          </a:xfrm>
          <a:prstGeom prst="rect">
            <a:avLst/>
          </a:prstGeom>
          <a:noFill/>
          <a:ln>
            <a:noFill/>
          </a:ln>
        </p:spPr>
      </p:pic>
      <p:sp>
        <p:nvSpPr>
          <p:cNvPr id="98" name="Google Shape;98;g1a691a0ae6c_0_1"/>
          <p:cNvSpPr txBox="1"/>
          <p:nvPr>
            <p:ph idx="13" type="body"/>
          </p:nvPr>
        </p:nvSpPr>
        <p:spPr>
          <a:xfrm>
            <a:off x="33762894" y="21011833"/>
            <a:ext cx="15838800" cy="59151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lang="en-US" sz="5000">
                <a:solidFill>
                  <a:schemeClr val="dk1"/>
                </a:solidFill>
              </a:rPr>
              <a:t>Data: NYC health Data[5]</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Attribute used mainly: “Hospitalized_count”, “Deaths”</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Tools : Jupyter Notebook, Tableau[2]</a:t>
            </a:r>
            <a:endParaRPr sz="5000">
              <a:solidFill>
                <a:schemeClr val="dk1"/>
              </a:solidFill>
            </a:endParaRPr>
          </a:p>
          <a:p>
            <a:pPr indent="0" lvl="0" marL="0" rtl="0" algn="l">
              <a:spcBef>
                <a:spcPts val="0"/>
              </a:spcBef>
              <a:spcAft>
                <a:spcPts val="0"/>
              </a:spcAft>
              <a:buClr>
                <a:srgbClr val="2C3F71"/>
              </a:buClr>
              <a:buSzPts val="2800"/>
              <a:buNone/>
            </a:pPr>
            <a:r>
              <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Model: SVM[6]</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Input : “Hospitalized_count”</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Predict : “Deaths”</a:t>
            </a:r>
            <a:endParaRPr sz="5000">
              <a:solidFill>
                <a:schemeClr val="dk1"/>
              </a:solidFill>
            </a:endParaRPr>
          </a:p>
        </p:txBody>
      </p:sp>
      <p:pic>
        <p:nvPicPr>
          <p:cNvPr id="99" name="Google Shape;99;g1a691a0ae6c_0_1"/>
          <p:cNvPicPr preferRelativeResize="0"/>
          <p:nvPr/>
        </p:nvPicPr>
        <p:blipFill>
          <a:blip r:embed="rId9">
            <a:alphaModFix/>
          </a:blip>
          <a:stretch>
            <a:fillRect/>
          </a:stretch>
        </p:blipFill>
        <p:spPr>
          <a:xfrm>
            <a:off x="2674400" y="7284351"/>
            <a:ext cx="13008613" cy="8540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a691a0ae6c_2_23"/>
          <p:cNvSpPr txBox="1"/>
          <p:nvPr>
            <p:ph idx="20" type="body"/>
          </p:nvPr>
        </p:nvSpPr>
        <p:spPr>
          <a:xfrm>
            <a:off x="6733359" y="1611976"/>
            <a:ext cx="37739700" cy="16380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chemeClr val="lt1"/>
              </a:buClr>
              <a:buSzPts val="11500"/>
              <a:buFont typeface="Calibri"/>
              <a:buNone/>
            </a:pPr>
            <a:r>
              <a:rPr lang="en-US"/>
              <a:t>The </a:t>
            </a:r>
            <a:r>
              <a:rPr lang="en-US"/>
              <a:t>Characteristics</a:t>
            </a:r>
            <a:r>
              <a:rPr lang="en-US"/>
              <a:t> of Covid</a:t>
            </a:r>
            <a:endParaRPr/>
          </a:p>
        </p:txBody>
      </p:sp>
      <p:pic>
        <p:nvPicPr>
          <p:cNvPr descr="nyu_stacked_white.eps" id="106" name="Google Shape;106;g1a691a0ae6c_2_23"/>
          <p:cNvPicPr preferRelativeResize="0"/>
          <p:nvPr/>
        </p:nvPicPr>
        <p:blipFill rotWithShape="1">
          <a:blip r:embed="rId3">
            <a:alphaModFix/>
          </a:blip>
          <a:srcRect b="0" l="0" r="0" t="0"/>
          <a:stretch/>
        </p:blipFill>
        <p:spPr>
          <a:xfrm>
            <a:off x="479425" y="457199"/>
            <a:ext cx="2732939" cy="3947579"/>
          </a:xfrm>
          <a:prstGeom prst="rect">
            <a:avLst/>
          </a:prstGeom>
          <a:noFill/>
          <a:ln>
            <a:noFill/>
          </a:ln>
        </p:spPr>
      </p:pic>
      <p:sp>
        <p:nvSpPr>
          <p:cNvPr id="107" name="Google Shape;107;g1a691a0ae6c_2_23"/>
          <p:cNvSpPr txBox="1"/>
          <p:nvPr>
            <p:ph idx="4" type="body"/>
          </p:nvPr>
        </p:nvSpPr>
        <p:spPr>
          <a:xfrm>
            <a:off x="21136175" y="5774500"/>
            <a:ext cx="82056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Data Visualization</a:t>
            </a:r>
            <a:endParaRPr/>
          </a:p>
        </p:txBody>
      </p:sp>
      <p:pic>
        <p:nvPicPr>
          <p:cNvPr id="108" name="Google Shape;108;g1a691a0ae6c_2_23"/>
          <p:cNvPicPr preferRelativeResize="0"/>
          <p:nvPr/>
        </p:nvPicPr>
        <p:blipFill>
          <a:blip r:embed="rId4">
            <a:alphaModFix/>
          </a:blip>
          <a:stretch>
            <a:fillRect/>
          </a:stretch>
        </p:blipFill>
        <p:spPr>
          <a:xfrm>
            <a:off x="17082750" y="6631901"/>
            <a:ext cx="16312428" cy="9127944"/>
          </a:xfrm>
          <a:prstGeom prst="rect">
            <a:avLst/>
          </a:prstGeom>
          <a:noFill/>
          <a:ln>
            <a:noFill/>
          </a:ln>
        </p:spPr>
      </p:pic>
      <p:pic>
        <p:nvPicPr>
          <p:cNvPr id="109" name="Google Shape;109;g1a691a0ae6c_2_23"/>
          <p:cNvPicPr preferRelativeResize="0"/>
          <p:nvPr/>
        </p:nvPicPr>
        <p:blipFill>
          <a:blip r:embed="rId5">
            <a:alphaModFix/>
          </a:blip>
          <a:stretch>
            <a:fillRect/>
          </a:stretch>
        </p:blipFill>
        <p:spPr>
          <a:xfrm>
            <a:off x="16691275" y="18726024"/>
            <a:ext cx="18068137" cy="10128035"/>
          </a:xfrm>
          <a:prstGeom prst="rect">
            <a:avLst/>
          </a:prstGeom>
          <a:noFill/>
          <a:ln>
            <a:noFill/>
          </a:ln>
        </p:spPr>
      </p:pic>
      <p:pic>
        <p:nvPicPr>
          <p:cNvPr id="110" name="Google Shape;110;g1a691a0ae6c_2_23"/>
          <p:cNvPicPr preferRelativeResize="0"/>
          <p:nvPr/>
        </p:nvPicPr>
        <p:blipFill>
          <a:blip r:embed="rId6">
            <a:alphaModFix/>
          </a:blip>
          <a:stretch>
            <a:fillRect/>
          </a:stretch>
        </p:blipFill>
        <p:spPr>
          <a:xfrm>
            <a:off x="33744637" y="6623938"/>
            <a:ext cx="16886031" cy="9143874"/>
          </a:xfrm>
          <a:prstGeom prst="rect">
            <a:avLst/>
          </a:prstGeom>
          <a:noFill/>
          <a:ln>
            <a:noFill/>
          </a:ln>
        </p:spPr>
      </p:pic>
      <p:pic>
        <p:nvPicPr>
          <p:cNvPr id="111" name="Google Shape;111;g1a691a0ae6c_2_23"/>
          <p:cNvPicPr preferRelativeResize="0"/>
          <p:nvPr/>
        </p:nvPicPr>
        <p:blipFill>
          <a:blip r:embed="rId7">
            <a:alphaModFix/>
          </a:blip>
          <a:stretch>
            <a:fillRect/>
          </a:stretch>
        </p:blipFill>
        <p:spPr>
          <a:xfrm>
            <a:off x="36109949" y="22406335"/>
            <a:ext cx="13390801" cy="8705599"/>
          </a:xfrm>
          <a:prstGeom prst="rect">
            <a:avLst/>
          </a:prstGeom>
          <a:noFill/>
          <a:ln>
            <a:noFill/>
          </a:ln>
        </p:spPr>
      </p:pic>
      <p:pic>
        <p:nvPicPr>
          <p:cNvPr id="112" name="Google Shape;112;g1a691a0ae6c_2_23"/>
          <p:cNvPicPr preferRelativeResize="0"/>
          <p:nvPr/>
        </p:nvPicPr>
        <p:blipFill>
          <a:blip r:embed="rId8">
            <a:alphaModFix/>
          </a:blip>
          <a:stretch>
            <a:fillRect/>
          </a:stretch>
        </p:blipFill>
        <p:spPr>
          <a:xfrm>
            <a:off x="36848297" y="18726042"/>
            <a:ext cx="12414850" cy="3680292"/>
          </a:xfrm>
          <a:prstGeom prst="rect">
            <a:avLst/>
          </a:prstGeom>
          <a:noFill/>
          <a:ln>
            <a:noFill/>
          </a:ln>
        </p:spPr>
      </p:pic>
      <p:sp>
        <p:nvSpPr>
          <p:cNvPr id="113" name="Google Shape;113;g1a691a0ae6c_2_23"/>
          <p:cNvSpPr txBox="1"/>
          <p:nvPr/>
        </p:nvSpPr>
        <p:spPr>
          <a:xfrm>
            <a:off x="23312847" y="16128988"/>
            <a:ext cx="4580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Trends in USA</a:t>
            </a:r>
            <a:endParaRPr sz="5000">
              <a:latin typeface="Times New Roman"/>
              <a:ea typeface="Times New Roman"/>
              <a:cs typeface="Times New Roman"/>
              <a:sym typeface="Times New Roman"/>
            </a:endParaRPr>
          </a:p>
        </p:txBody>
      </p:sp>
      <p:sp>
        <p:nvSpPr>
          <p:cNvPr id="114" name="Google Shape;114;g1a691a0ae6c_2_23"/>
          <p:cNvSpPr txBox="1"/>
          <p:nvPr/>
        </p:nvSpPr>
        <p:spPr>
          <a:xfrm>
            <a:off x="22368113" y="29301475"/>
            <a:ext cx="5741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Trends In New York</a:t>
            </a:r>
            <a:endParaRPr sz="5000">
              <a:latin typeface="Times New Roman"/>
              <a:ea typeface="Times New Roman"/>
              <a:cs typeface="Times New Roman"/>
              <a:sym typeface="Times New Roman"/>
            </a:endParaRPr>
          </a:p>
        </p:txBody>
      </p:sp>
      <p:sp>
        <p:nvSpPr>
          <p:cNvPr id="115" name="Google Shape;115;g1a691a0ae6c_2_23"/>
          <p:cNvSpPr txBox="1"/>
          <p:nvPr/>
        </p:nvSpPr>
        <p:spPr>
          <a:xfrm>
            <a:off x="39103948" y="16211263"/>
            <a:ext cx="6167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Trends In Manhattan</a:t>
            </a:r>
            <a:endParaRPr sz="5000">
              <a:latin typeface="Times New Roman"/>
              <a:ea typeface="Times New Roman"/>
              <a:cs typeface="Times New Roman"/>
              <a:sym typeface="Times New Roman"/>
            </a:endParaRPr>
          </a:p>
        </p:txBody>
      </p:sp>
      <p:pic>
        <p:nvPicPr>
          <p:cNvPr id="116" name="Google Shape;116;g1a691a0ae6c_2_23"/>
          <p:cNvPicPr preferRelativeResize="0"/>
          <p:nvPr/>
        </p:nvPicPr>
        <p:blipFill>
          <a:blip r:embed="rId9">
            <a:alphaModFix/>
          </a:blip>
          <a:stretch>
            <a:fillRect/>
          </a:stretch>
        </p:blipFill>
        <p:spPr>
          <a:xfrm>
            <a:off x="1733662" y="18726038"/>
            <a:ext cx="13607066" cy="7123163"/>
          </a:xfrm>
          <a:prstGeom prst="rect">
            <a:avLst/>
          </a:prstGeom>
          <a:noFill/>
          <a:ln>
            <a:noFill/>
          </a:ln>
        </p:spPr>
      </p:pic>
      <p:pic>
        <p:nvPicPr>
          <p:cNvPr id="117" name="Google Shape;117;g1a691a0ae6c_2_23"/>
          <p:cNvPicPr preferRelativeResize="0"/>
          <p:nvPr/>
        </p:nvPicPr>
        <p:blipFill>
          <a:blip r:embed="rId10">
            <a:alphaModFix/>
          </a:blip>
          <a:stretch>
            <a:fillRect/>
          </a:stretch>
        </p:blipFill>
        <p:spPr>
          <a:xfrm>
            <a:off x="887900" y="6450225"/>
            <a:ext cx="15298587" cy="8086150"/>
          </a:xfrm>
          <a:prstGeom prst="rect">
            <a:avLst/>
          </a:prstGeom>
          <a:noFill/>
          <a:ln>
            <a:noFill/>
          </a:ln>
        </p:spPr>
      </p:pic>
      <p:sp>
        <p:nvSpPr>
          <p:cNvPr id="118" name="Google Shape;118;g1a691a0ae6c_2_23"/>
          <p:cNvSpPr txBox="1"/>
          <p:nvPr/>
        </p:nvSpPr>
        <p:spPr>
          <a:xfrm>
            <a:off x="3212374" y="14536375"/>
            <a:ext cx="10910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Real and predicted result on test data</a:t>
            </a:r>
            <a:endParaRPr sz="5000">
              <a:latin typeface="Times New Roman"/>
              <a:ea typeface="Times New Roman"/>
              <a:cs typeface="Times New Roman"/>
              <a:sym typeface="Times New Roman"/>
            </a:endParaRPr>
          </a:p>
        </p:txBody>
      </p:sp>
      <p:sp>
        <p:nvSpPr>
          <p:cNvPr id="119" name="Google Shape;119;g1a691a0ae6c_2_23"/>
          <p:cNvSpPr txBox="1"/>
          <p:nvPr/>
        </p:nvSpPr>
        <p:spPr>
          <a:xfrm>
            <a:off x="1769551" y="26309525"/>
            <a:ext cx="130467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5000">
                <a:latin typeface="Times New Roman"/>
                <a:ea typeface="Times New Roman"/>
                <a:cs typeface="Times New Roman"/>
                <a:sym typeface="Times New Roman"/>
              </a:rPr>
              <a:t>The R-squared value is 0.595, which is relatively close to 1. That means there is a relatively strong relation between 'hospitalized count' and 'deaths'. Besides, the p-value is 0.007, which is small enough to show that 'hospitalized count' relates to 'deaths' strongly.</a:t>
            </a:r>
            <a:endParaRPr sz="5000">
              <a:latin typeface="Times New Roman"/>
              <a:ea typeface="Times New Roman"/>
              <a:cs typeface="Times New Roman"/>
              <a:sym typeface="Times New Roman"/>
            </a:endParaRPr>
          </a:p>
        </p:txBody>
      </p:sp>
      <p:sp>
        <p:nvSpPr>
          <p:cNvPr id="120" name="Google Shape;120;g1a691a0ae6c_2_23"/>
          <p:cNvSpPr txBox="1"/>
          <p:nvPr>
            <p:ph idx="9" type="body"/>
          </p:nvPr>
        </p:nvSpPr>
        <p:spPr>
          <a:xfrm>
            <a:off x="1140988" y="17236750"/>
            <a:ext cx="147924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solidFill>
                  <a:schemeClr val="dk1"/>
                </a:solidFill>
              </a:rPr>
              <a:t>Conclusion</a:t>
            </a:r>
            <a:endParaRPr>
              <a:solidFill>
                <a:schemeClr val="dk1"/>
              </a:solidFill>
            </a:endParaRPr>
          </a:p>
        </p:txBody>
      </p:sp>
      <p:sp>
        <p:nvSpPr>
          <p:cNvPr id="121" name="Google Shape;121;g1a691a0ae6c_2_23"/>
          <p:cNvSpPr txBox="1"/>
          <p:nvPr/>
        </p:nvSpPr>
        <p:spPr>
          <a:xfrm>
            <a:off x="1769549" y="15650538"/>
            <a:ext cx="10910700" cy="954300"/>
          </a:xfrm>
          <a:prstGeom prst="rect">
            <a:avLst/>
          </a:prstGeom>
          <a:noFill/>
          <a:ln>
            <a:noFill/>
          </a:ln>
        </p:spPr>
        <p:txBody>
          <a:bodyPr anchorCtr="0" anchor="t" bIns="91425" lIns="91425" spcFirstLastPara="1" rIns="91425" wrap="square" tIns="91425">
            <a:spAutoFit/>
          </a:bodyPr>
          <a:lstStyle/>
          <a:p>
            <a:pPr indent="-546100" lvl="0" marL="457200" rtl="0" algn="l">
              <a:spcBef>
                <a:spcPts val="0"/>
              </a:spcBef>
              <a:spcAft>
                <a:spcPts val="0"/>
              </a:spcAft>
              <a:buSzPts val="5000"/>
              <a:buFont typeface="Times New Roman"/>
              <a:buChar char="●"/>
            </a:pPr>
            <a:r>
              <a:rPr lang="en-US" sz="5000">
                <a:latin typeface="Times New Roman"/>
                <a:ea typeface="Times New Roman"/>
                <a:cs typeface="Times New Roman"/>
                <a:sym typeface="Times New Roman"/>
              </a:rPr>
              <a:t>accuracy: 52%</a:t>
            </a:r>
            <a:endParaRPr sz="5000">
              <a:latin typeface="Times New Roman"/>
              <a:ea typeface="Times New Roman"/>
              <a:cs typeface="Times New Roman"/>
              <a:sym typeface="Times New Roman"/>
            </a:endParaRPr>
          </a:p>
        </p:txBody>
      </p:sp>
      <p:sp>
        <p:nvSpPr>
          <p:cNvPr id="122" name="Google Shape;122;g1a691a0ae6c_2_23"/>
          <p:cNvSpPr txBox="1"/>
          <p:nvPr>
            <p:ph idx="6" type="body"/>
          </p:nvPr>
        </p:nvSpPr>
        <p:spPr>
          <a:xfrm>
            <a:off x="36799498" y="17517113"/>
            <a:ext cx="120117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Decision Tree Regression</a:t>
            </a:r>
            <a:r>
              <a:rPr lang="en-US"/>
              <a:t>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a691a0ae6c_2_46"/>
          <p:cNvSpPr txBox="1"/>
          <p:nvPr>
            <p:ph idx="20" type="body"/>
          </p:nvPr>
        </p:nvSpPr>
        <p:spPr>
          <a:xfrm>
            <a:off x="6733359" y="1611976"/>
            <a:ext cx="37739700" cy="1638000"/>
          </a:xfrm>
          <a:prstGeom prst="rect">
            <a:avLst/>
          </a:prstGeom>
          <a:noFill/>
          <a:ln>
            <a:noFill/>
          </a:ln>
        </p:spPr>
        <p:txBody>
          <a:bodyPr anchorCtr="1" anchor="t" bIns="45700" lIns="91425" spcFirstLastPara="1" rIns="91425" wrap="square" tIns="45700">
            <a:normAutofit lnSpcReduction="20000"/>
          </a:bodyPr>
          <a:lstStyle/>
          <a:p>
            <a:pPr indent="0" lvl="0" marL="0" rtl="0" algn="ctr">
              <a:spcBef>
                <a:spcPts val="0"/>
              </a:spcBef>
              <a:spcAft>
                <a:spcPts val="0"/>
              </a:spcAft>
              <a:buClr>
                <a:schemeClr val="lt1"/>
              </a:buClr>
              <a:buSzPts val="11500"/>
              <a:buFont typeface="Calibri"/>
              <a:buNone/>
            </a:pPr>
            <a:r>
              <a:rPr lang="en-US"/>
              <a:t>The </a:t>
            </a:r>
            <a:r>
              <a:rPr lang="en-US"/>
              <a:t>Characteristics</a:t>
            </a:r>
            <a:r>
              <a:rPr lang="en-US"/>
              <a:t> of Covid</a:t>
            </a:r>
            <a:endParaRPr/>
          </a:p>
        </p:txBody>
      </p:sp>
      <p:pic>
        <p:nvPicPr>
          <p:cNvPr descr="nyu_stacked_white.eps" id="129" name="Google Shape;129;g1a691a0ae6c_2_46"/>
          <p:cNvPicPr preferRelativeResize="0"/>
          <p:nvPr/>
        </p:nvPicPr>
        <p:blipFill rotWithShape="1">
          <a:blip r:embed="rId3">
            <a:alphaModFix/>
          </a:blip>
          <a:srcRect b="0" l="0" r="0" t="0"/>
          <a:stretch/>
        </p:blipFill>
        <p:spPr>
          <a:xfrm>
            <a:off x="479425" y="457199"/>
            <a:ext cx="2732939" cy="3947579"/>
          </a:xfrm>
          <a:prstGeom prst="rect">
            <a:avLst/>
          </a:prstGeom>
          <a:noFill/>
          <a:ln>
            <a:noFill/>
          </a:ln>
        </p:spPr>
      </p:pic>
      <p:sp>
        <p:nvSpPr>
          <p:cNvPr id="130" name="Google Shape;130;g1a691a0ae6c_2_46"/>
          <p:cNvSpPr txBox="1"/>
          <p:nvPr>
            <p:ph idx="6" type="body"/>
          </p:nvPr>
        </p:nvSpPr>
        <p:spPr>
          <a:xfrm>
            <a:off x="18264965" y="5432415"/>
            <a:ext cx="158334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t>Reference</a:t>
            </a:r>
            <a:endParaRPr/>
          </a:p>
        </p:txBody>
      </p:sp>
      <p:sp>
        <p:nvSpPr>
          <p:cNvPr id="131" name="Google Shape;131;g1a691a0ae6c_2_46"/>
          <p:cNvSpPr txBox="1"/>
          <p:nvPr>
            <p:ph idx="13" type="body"/>
          </p:nvPr>
        </p:nvSpPr>
        <p:spPr>
          <a:xfrm>
            <a:off x="18262275" y="6524150"/>
            <a:ext cx="15833400" cy="17459400"/>
          </a:xfrm>
          <a:prstGeom prst="rect">
            <a:avLst/>
          </a:prstGeom>
          <a:noFill/>
          <a:ln>
            <a:noFill/>
          </a:ln>
        </p:spPr>
        <p:txBody>
          <a:bodyPr anchorCtr="0" anchor="t" bIns="261225" lIns="261225" spcFirstLastPara="1" rIns="261225" wrap="square" tIns="261225">
            <a:spAutoFit/>
          </a:bodyPr>
          <a:lstStyle/>
          <a:p>
            <a:pPr indent="0" lvl="0" marL="0" rtl="0" algn="l">
              <a:spcBef>
                <a:spcPts val="0"/>
              </a:spcBef>
              <a:spcAft>
                <a:spcPts val="0"/>
              </a:spcAft>
              <a:buClr>
                <a:srgbClr val="2C3F71"/>
              </a:buClr>
              <a:buSzPts val="2800"/>
              <a:buNone/>
            </a:pPr>
            <a:r>
              <a:rPr lang="en-US" sz="5000">
                <a:solidFill>
                  <a:schemeClr val="dk1"/>
                </a:solidFill>
              </a:rPr>
              <a:t>[1] A. Nichols, “rd: Stata module for regression discontinuity estimation,” 2016. </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[2] I. Ko and H. Chang, “Interactive visualization of healthcare data using tableau,” Healthcare informatics research, vol. 23, no. 4, pp. 349–354, 2017. </a:t>
            </a:r>
            <a:endParaRPr sz="5000">
              <a:solidFill>
                <a:schemeClr val="dk1"/>
              </a:solidFill>
            </a:endParaRPr>
          </a:p>
          <a:p>
            <a:pPr indent="0" lvl="0" marL="0" rtl="0" algn="l">
              <a:spcBef>
                <a:spcPts val="0"/>
              </a:spcBef>
              <a:spcAft>
                <a:spcPts val="0"/>
              </a:spcAft>
              <a:buClr>
                <a:srgbClr val="2C3F71"/>
              </a:buClr>
              <a:buSzPts val="2800"/>
              <a:buNone/>
            </a:pPr>
            <a:r>
              <a:rPr lang="en-US" sz="5000">
                <a:solidFill>
                  <a:schemeClr val="dk1"/>
                </a:solidFill>
              </a:rPr>
              <a:t>[3] S. Weisberg, Applied linear regression. John Wiley &amp; Sons, 2005, vol. 528. </a:t>
            </a:r>
            <a:endParaRPr sz="5000">
              <a:solidFill>
                <a:schemeClr val="dk1"/>
              </a:solidFill>
            </a:endParaRPr>
          </a:p>
          <a:p>
            <a:pPr indent="0" lvl="0" marL="0" rtl="0" algn="l">
              <a:spcBef>
                <a:spcPts val="0"/>
              </a:spcBef>
              <a:spcAft>
                <a:spcPts val="0"/>
              </a:spcAft>
              <a:buClr>
                <a:schemeClr val="dk1"/>
              </a:buClr>
              <a:buSzPts val="1100"/>
              <a:buNone/>
            </a:pPr>
            <a:r>
              <a:rPr lang="en-US" sz="5000">
                <a:solidFill>
                  <a:schemeClr val="dk1"/>
                </a:solidFill>
              </a:rPr>
              <a:t>[4] W. S. Byun, S. W. Heo, G. Jo, J. W. Kim, S. Kim, S. Lee, H. E. Park, and J.-H. Baek, “Is coronavirus disease (covid-19) seasonal? a critical analysis of empirical and epidemiological studies at global and local scales,” Environmental Research, vol. 196, p. 110972, 2021.</a:t>
            </a:r>
            <a:endParaRPr sz="5000">
              <a:solidFill>
                <a:schemeClr val="dk1"/>
              </a:solidFill>
            </a:endParaRPr>
          </a:p>
          <a:p>
            <a:pPr indent="0" lvl="0" marL="0" rtl="0" algn="l">
              <a:spcBef>
                <a:spcPts val="0"/>
              </a:spcBef>
              <a:spcAft>
                <a:spcPts val="0"/>
              </a:spcAft>
              <a:buClr>
                <a:schemeClr val="dk1"/>
              </a:buClr>
              <a:buSzPts val="1100"/>
              <a:buNone/>
            </a:pPr>
            <a:r>
              <a:rPr lang="en-US" sz="5000">
                <a:solidFill>
                  <a:schemeClr val="dk1"/>
                </a:solidFill>
              </a:rPr>
              <a:t>[5] A. Tobías and T. Molina, “Is temperature reducing the transmission of covid-19?” Environmental research, vol. 186, p. 109553, 2020.</a:t>
            </a:r>
            <a:endParaRPr sz="5000">
              <a:solidFill>
                <a:schemeClr val="dk1"/>
              </a:solidFill>
            </a:endParaRPr>
          </a:p>
          <a:p>
            <a:pPr indent="0" lvl="0" marL="0" rtl="0" algn="l">
              <a:spcBef>
                <a:spcPts val="0"/>
              </a:spcBef>
              <a:spcAft>
                <a:spcPts val="0"/>
              </a:spcAft>
              <a:buClr>
                <a:schemeClr val="dk1"/>
              </a:buClr>
              <a:buSzPts val="1100"/>
              <a:buNone/>
            </a:pPr>
            <a:r>
              <a:rPr lang="en-US" sz="5000">
                <a:solidFill>
                  <a:schemeClr val="dk1"/>
                </a:solidFill>
              </a:rPr>
              <a:t>[6] J. Gu, M. Zhu, and L. Jiang, “Housing price forecasting based on genetic algorithm and support vector machine,” Expert Systems with Applications, vol. 38, no. 4, pp. 3383–3386, 2011.</a:t>
            </a:r>
            <a:endParaRPr sz="5000">
              <a:solidFill>
                <a:schemeClr val="dk1"/>
              </a:solidFill>
            </a:endParaRPr>
          </a:p>
          <a:p>
            <a:pPr indent="0" lvl="0" marL="0" rtl="0" algn="l">
              <a:spcBef>
                <a:spcPts val="0"/>
              </a:spcBef>
              <a:spcAft>
                <a:spcPts val="0"/>
              </a:spcAft>
              <a:buClr>
                <a:schemeClr val="dk1"/>
              </a:buClr>
              <a:buSzPts val="1100"/>
              <a:buFont typeface="Arial"/>
              <a:buNone/>
            </a:pPr>
            <a:r>
              <a:rPr lang="en-US" sz="5000">
                <a:solidFill>
                  <a:schemeClr val="dk1"/>
                </a:solidFill>
              </a:rPr>
              <a:t>[7] Decision Tree Regression. (n.d.). Scikit-learn. https://scikit-learn.org/stable/auto_examples/tree/plot_tree_regression.html</a:t>
            </a:r>
            <a:endParaRPr sz="5000">
              <a:solidFill>
                <a:schemeClr val="dk1"/>
              </a:solidFill>
            </a:endParaRPr>
          </a:p>
        </p:txBody>
      </p:sp>
      <p:sp>
        <p:nvSpPr>
          <p:cNvPr id="132" name="Google Shape;132;g1a691a0ae6c_2_46"/>
          <p:cNvSpPr txBox="1"/>
          <p:nvPr>
            <p:ph idx="5" type="body"/>
          </p:nvPr>
        </p:nvSpPr>
        <p:spPr>
          <a:xfrm>
            <a:off x="3181760" y="5432424"/>
            <a:ext cx="11628000" cy="2182500"/>
          </a:xfrm>
          <a:prstGeom prst="rect">
            <a:avLst/>
          </a:prstGeom>
          <a:noFill/>
          <a:ln>
            <a:noFill/>
          </a:ln>
        </p:spPr>
        <p:txBody>
          <a:bodyPr anchorCtr="0" anchor="t" bIns="261225" lIns="261225" spcFirstLastPara="1" rIns="261225" wrap="square" tIns="261225">
            <a:spAutoFit/>
          </a:bodyPr>
          <a:lstStyle/>
          <a:p>
            <a:pPr indent="0" lvl="0" marL="0" rtl="0" algn="l">
              <a:lnSpc>
                <a:spcPct val="115000"/>
              </a:lnSpc>
              <a:spcBef>
                <a:spcPts val="0"/>
              </a:spcBef>
              <a:spcAft>
                <a:spcPts val="0"/>
              </a:spcAft>
              <a:buClr>
                <a:schemeClr val="dk1"/>
              </a:buClr>
              <a:buSzPts val="1100"/>
              <a:buNone/>
            </a:pPr>
            <a:r>
              <a:t/>
            </a:r>
            <a:endParaRPr sz="5000">
              <a:solidFill>
                <a:schemeClr val="dk1"/>
              </a:solidFill>
              <a:highlight>
                <a:srgbClr val="FFFFFF"/>
              </a:highlight>
            </a:endParaRPr>
          </a:p>
          <a:p>
            <a:pPr indent="0" lvl="0" marL="0" rtl="0" algn="l">
              <a:spcBef>
                <a:spcPts val="0"/>
              </a:spcBef>
              <a:spcAft>
                <a:spcPts val="0"/>
              </a:spcAft>
              <a:buClr>
                <a:srgbClr val="2C3F71"/>
              </a:buClr>
              <a:buSzPts val="2800"/>
              <a:buNone/>
            </a:pPr>
            <a:r>
              <a:t/>
            </a:r>
            <a:endParaRPr sz="5000"/>
          </a:p>
        </p:txBody>
      </p:sp>
      <p:sp>
        <p:nvSpPr>
          <p:cNvPr id="133" name="Google Shape;133;g1a691a0ae6c_2_46"/>
          <p:cNvSpPr txBox="1"/>
          <p:nvPr>
            <p:ph idx="9" type="body"/>
          </p:nvPr>
        </p:nvSpPr>
        <p:spPr>
          <a:xfrm>
            <a:off x="1076331" y="5432422"/>
            <a:ext cx="15838800" cy="857400"/>
          </a:xfrm>
          <a:prstGeom prst="rect">
            <a:avLst/>
          </a:prstGeom>
          <a:noFill/>
          <a:ln>
            <a:noFill/>
          </a:ln>
        </p:spPr>
        <p:txBody>
          <a:bodyPr anchorCtr="0" anchor="ctr" bIns="104475" lIns="104475" spcFirstLastPara="1" rIns="104475" wrap="square" tIns="104475">
            <a:spAutoFit/>
          </a:bodyPr>
          <a:lstStyle/>
          <a:p>
            <a:pPr indent="0" lvl="0" marL="0" rtl="0" algn="ctr">
              <a:spcBef>
                <a:spcPts val="0"/>
              </a:spcBef>
              <a:spcAft>
                <a:spcPts val="0"/>
              </a:spcAft>
              <a:buClr>
                <a:srgbClr val="2C3F71"/>
              </a:buClr>
              <a:buSzPts val="4200"/>
              <a:buNone/>
            </a:pPr>
            <a:r>
              <a:rPr lang="en-US">
                <a:solidFill>
                  <a:schemeClr val="dk1"/>
                </a:solidFill>
              </a:rPr>
              <a:t>Discussion</a:t>
            </a:r>
            <a:endParaRPr>
              <a:solidFill>
                <a:schemeClr val="dk1"/>
              </a:solidFill>
            </a:endParaRPr>
          </a:p>
        </p:txBody>
      </p:sp>
      <p:sp>
        <p:nvSpPr>
          <p:cNvPr id="134" name="Google Shape;134;g1a691a0ae6c_2_46"/>
          <p:cNvSpPr txBox="1"/>
          <p:nvPr>
            <p:ph idx="13" type="body"/>
          </p:nvPr>
        </p:nvSpPr>
        <p:spPr>
          <a:xfrm>
            <a:off x="1076356" y="6628820"/>
            <a:ext cx="15838800" cy="4375800"/>
          </a:xfrm>
          <a:prstGeom prst="rect">
            <a:avLst/>
          </a:prstGeom>
          <a:noFill/>
          <a:ln>
            <a:noFill/>
          </a:ln>
        </p:spPr>
        <p:txBody>
          <a:bodyPr anchorCtr="0" anchor="t" bIns="261225" lIns="261225" spcFirstLastPara="1" rIns="261225" wrap="square" tIns="261225">
            <a:spAutoFit/>
          </a:bodyPr>
          <a:lstStyle/>
          <a:p>
            <a:pPr indent="-546100" lvl="0" marL="457200" rtl="0" algn="l">
              <a:spcBef>
                <a:spcPts val="0"/>
              </a:spcBef>
              <a:spcAft>
                <a:spcPts val="0"/>
              </a:spcAft>
              <a:buClr>
                <a:schemeClr val="dk1"/>
              </a:buClr>
              <a:buSzPts val="5000"/>
              <a:buChar char="●"/>
            </a:pPr>
            <a:r>
              <a:rPr lang="en-US" sz="5000">
                <a:solidFill>
                  <a:schemeClr val="dk1"/>
                </a:solidFill>
              </a:rPr>
              <a:t>Improve Linear Regression Module to </a:t>
            </a:r>
            <a:r>
              <a:rPr lang="en-US" sz="5000">
                <a:solidFill>
                  <a:schemeClr val="dk1"/>
                </a:solidFill>
                <a:highlight>
                  <a:srgbClr val="FFFFFF"/>
                </a:highlight>
              </a:rPr>
              <a:t>Multicollinearity Module. </a:t>
            </a:r>
            <a:endParaRPr sz="5000">
              <a:solidFill>
                <a:schemeClr val="dk1"/>
              </a:solidFill>
              <a:highlight>
                <a:srgbClr val="FFFFFF"/>
              </a:highlight>
            </a:endParaRPr>
          </a:p>
          <a:p>
            <a:pPr indent="-546100" lvl="0" marL="457200" rtl="0" algn="l">
              <a:spcBef>
                <a:spcPts val="0"/>
              </a:spcBef>
              <a:spcAft>
                <a:spcPts val="0"/>
              </a:spcAft>
              <a:buClr>
                <a:schemeClr val="dk1"/>
              </a:buClr>
              <a:buSzPts val="5000"/>
              <a:buChar char="●"/>
            </a:pPr>
            <a:r>
              <a:rPr lang="en-US" sz="5000">
                <a:solidFill>
                  <a:schemeClr val="dk1"/>
                </a:solidFill>
                <a:highlight>
                  <a:srgbClr val="FFFFFF"/>
                </a:highlight>
              </a:rPr>
              <a:t>Add more attributes to the module by expanding the data.</a:t>
            </a:r>
            <a:endParaRPr sz="5000">
              <a:solidFill>
                <a:schemeClr val="dk1"/>
              </a:solidFill>
              <a:highlight>
                <a:srgbClr val="FFFFFF"/>
              </a:highlight>
            </a:endParaRPr>
          </a:p>
          <a:p>
            <a:pPr indent="-546100" lvl="0" marL="457200" rtl="0" algn="l">
              <a:spcBef>
                <a:spcPts val="0"/>
              </a:spcBef>
              <a:spcAft>
                <a:spcPts val="0"/>
              </a:spcAft>
              <a:buClr>
                <a:schemeClr val="dk1"/>
              </a:buClr>
              <a:buSzPts val="5000"/>
              <a:buChar char="●"/>
            </a:pPr>
            <a:r>
              <a:rPr lang="en-US" sz="5000">
                <a:solidFill>
                  <a:schemeClr val="dk1"/>
                </a:solidFill>
              </a:rPr>
              <a:t>Add time based prediction to predict the future death and hospitalized count.</a:t>
            </a:r>
            <a:endParaRPr sz="5000">
              <a:solidFill>
                <a:schemeClr val="dk1"/>
              </a:solidFill>
            </a:endParaRPr>
          </a:p>
        </p:txBody>
      </p:sp>
      <p:sp>
        <p:nvSpPr>
          <p:cNvPr id="135" name="Google Shape;135;g1a691a0ae6c_2_46"/>
          <p:cNvSpPr txBox="1"/>
          <p:nvPr>
            <p:ph idx="5" type="body"/>
          </p:nvPr>
        </p:nvSpPr>
        <p:spPr>
          <a:xfrm>
            <a:off x="3181760" y="5432424"/>
            <a:ext cx="11628000" cy="2182500"/>
          </a:xfrm>
          <a:prstGeom prst="rect">
            <a:avLst/>
          </a:prstGeom>
          <a:noFill/>
          <a:ln>
            <a:noFill/>
          </a:ln>
        </p:spPr>
        <p:txBody>
          <a:bodyPr anchorCtr="0" anchor="t" bIns="261225" lIns="261225" spcFirstLastPara="1" rIns="261225" wrap="square" tIns="261225">
            <a:spAutoFit/>
          </a:bodyPr>
          <a:lstStyle/>
          <a:p>
            <a:pPr indent="0" lvl="0" marL="0" rtl="0" algn="l">
              <a:lnSpc>
                <a:spcPct val="115000"/>
              </a:lnSpc>
              <a:spcBef>
                <a:spcPts val="0"/>
              </a:spcBef>
              <a:spcAft>
                <a:spcPts val="0"/>
              </a:spcAft>
              <a:buClr>
                <a:schemeClr val="dk1"/>
              </a:buClr>
              <a:buSzPts val="1100"/>
              <a:buNone/>
            </a:pPr>
            <a:r>
              <a:t/>
            </a:r>
            <a:endParaRPr sz="5000">
              <a:solidFill>
                <a:schemeClr val="dk1"/>
              </a:solidFill>
              <a:highlight>
                <a:srgbClr val="FFFFFF"/>
              </a:highlight>
            </a:endParaRPr>
          </a:p>
          <a:p>
            <a:pPr indent="0" lvl="0" marL="0" rtl="0" algn="l">
              <a:spcBef>
                <a:spcPts val="0"/>
              </a:spcBef>
              <a:spcAft>
                <a:spcPts val="0"/>
              </a:spcAft>
              <a:buClr>
                <a:srgbClr val="2C3F71"/>
              </a:buClr>
              <a:buSzPts val="2800"/>
              <a:buNone/>
            </a:pPr>
            <a:r>
              <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name="PosterPresentations.com-36x56-Template-V3">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2012-02-04T00:31:01Z</dcterms:created>
  <dc:creator>CanterburyMedia</dc:creator>
</cp:coreProperties>
</file>